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</p:sldIdLst>
  <p:sldSz cx="12192000" cy="6858000"/>
  <p:notesSz cx="12192000" cy="6858000"/>
  <p:embeddedFontLst>
    <p:embeddedFont>
      <p:font typeface="Cambria" pitchFamily="18" charset="0"/>
      <p:regular r:id="rId148"/>
      <p:bold r:id="rId149"/>
      <p:italic r:id="rId150"/>
      <p:boldItalic r:id="rId151"/>
    </p:embeddedFont>
    <p:embeddedFont>
      <p:font typeface="Cambria Math" pitchFamily="18" charset="0"/>
      <p:regular r:id="rId152"/>
    </p:embeddedFont>
    <p:embeddedFont>
      <p:font typeface="Calibri" pitchFamily="34" charset="0"/>
      <p:regular r:id="rId153"/>
      <p:bold r:id="rId154"/>
      <p:italic r:id="rId155"/>
      <p:boldItalic r:id="rId156"/>
    </p:embeddedFont>
    <p:embeddedFont>
      <p:font typeface="Arial Narrow" pitchFamily="34" charset="0"/>
      <p:regular r:id="rId157"/>
      <p:bold r:id="rId158"/>
      <p:italic r:id="rId159"/>
      <p:boldItalic r:id="rId16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font" Target="fonts/font7.fntdata"/><Relationship Id="rId159" Type="http://schemas.openxmlformats.org/officeDocument/2006/relationships/font" Target="fonts/font1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3.fntdata"/><Relationship Id="rId155" Type="http://schemas.openxmlformats.org/officeDocument/2006/relationships/font" Target="fonts/font8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font" Target="fonts/font1.fntdata"/><Relationship Id="rId151" Type="http://schemas.openxmlformats.org/officeDocument/2006/relationships/font" Target="fonts/font4.fntdata"/><Relationship Id="rId156" Type="http://schemas.openxmlformats.org/officeDocument/2006/relationships/font" Target="fonts/font9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3926" y="401827"/>
            <a:ext cx="10524147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92787" y="2250141"/>
            <a:ext cx="9699210" cy="46078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729" y="-37039"/>
            <a:ext cx="10616540" cy="1790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566" y="1621028"/>
            <a:ext cx="11444866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5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3.png"/><Relationship Id="rId5" Type="http://schemas.openxmlformats.org/officeDocument/2006/relationships/image" Target="../media/image63.png"/><Relationship Id="rId10" Type="http://schemas.openxmlformats.org/officeDocument/2006/relationships/image" Target="../media/image19.png"/><Relationship Id="rId4" Type="http://schemas.openxmlformats.org/officeDocument/2006/relationships/image" Target="../media/image62.png"/><Relationship Id="rId9" Type="http://schemas.openxmlformats.org/officeDocument/2006/relationships/image" Target="../media/image17.png"/><Relationship Id="rId14" Type="http://schemas.openxmlformats.org/officeDocument/2006/relationships/image" Target="../media/image6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13" Type="http://schemas.openxmlformats.org/officeDocument/2006/relationships/image" Target="../media/image324.png"/><Relationship Id="rId18" Type="http://schemas.openxmlformats.org/officeDocument/2006/relationships/image" Target="../media/image329.png"/><Relationship Id="rId3" Type="http://schemas.openxmlformats.org/officeDocument/2006/relationships/image" Target="../media/image314.png"/><Relationship Id="rId21" Type="http://schemas.openxmlformats.org/officeDocument/2006/relationships/image" Target="../media/image332.png"/><Relationship Id="rId7" Type="http://schemas.openxmlformats.org/officeDocument/2006/relationships/image" Target="../media/image318.png"/><Relationship Id="rId12" Type="http://schemas.openxmlformats.org/officeDocument/2006/relationships/image" Target="../media/image323.png"/><Relationship Id="rId17" Type="http://schemas.openxmlformats.org/officeDocument/2006/relationships/image" Target="../media/image328.png"/><Relationship Id="rId2" Type="http://schemas.openxmlformats.org/officeDocument/2006/relationships/image" Target="../media/image313.jpg"/><Relationship Id="rId16" Type="http://schemas.openxmlformats.org/officeDocument/2006/relationships/image" Target="../media/image327.png"/><Relationship Id="rId2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11" Type="http://schemas.openxmlformats.org/officeDocument/2006/relationships/image" Target="../media/image322.png"/><Relationship Id="rId24" Type="http://schemas.openxmlformats.org/officeDocument/2006/relationships/image" Target="../media/image335.png"/><Relationship Id="rId5" Type="http://schemas.openxmlformats.org/officeDocument/2006/relationships/image" Target="../media/image316.png"/><Relationship Id="rId15" Type="http://schemas.openxmlformats.org/officeDocument/2006/relationships/image" Target="../media/image326.png"/><Relationship Id="rId23" Type="http://schemas.openxmlformats.org/officeDocument/2006/relationships/image" Target="../media/image334.png"/><Relationship Id="rId10" Type="http://schemas.openxmlformats.org/officeDocument/2006/relationships/image" Target="../media/image321.png"/><Relationship Id="rId19" Type="http://schemas.openxmlformats.org/officeDocument/2006/relationships/image" Target="../media/image330.png"/><Relationship Id="rId4" Type="http://schemas.openxmlformats.org/officeDocument/2006/relationships/image" Target="../media/image315.png"/><Relationship Id="rId9" Type="http://schemas.openxmlformats.org/officeDocument/2006/relationships/image" Target="../media/image320.png"/><Relationship Id="rId14" Type="http://schemas.openxmlformats.org/officeDocument/2006/relationships/image" Target="../media/image325.png"/><Relationship Id="rId22" Type="http://schemas.openxmlformats.org/officeDocument/2006/relationships/image" Target="../media/image333.png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09.png"/><Relationship Id="rId21" Type="http://schemas.openxmlformats.org/officeDocument/2006/relationships/image" Target="../media/image173.png"/><Relationship Id="rId34" Type="http://schemas.openxmlformats.org/officeDocument/2006/relationships/image" Target="../media/image105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6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1.pn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264.png"/><Relationship Id="rId58" Type="http://schemas.openxmlformats.org/officeDocument/2006/relationships/image" Target="../media/image129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4.png"/><Relationship Id="rId28" Type="http://schemas.openxmlformats.org/officeDocument/2006/relationships/image" Target="../media/image336.png"/><Relationship Id="rId36" Type="http://schemas.openxmlformats.org/officeDocument/2006/relationships/image" Target="../media/image176.png"/><Relationship Id="rId49" Type="http://schemas.openxmlformats.org/officeDocument/2006/relationships/image" Target="../media/image119.png"/><Relationship Id="rId57" Type="http://schemas.openxmlformats.org/officeDocument/2006/relationships/image" Target="../media/image128.png"/><Relationship Id="rId61" Type="http://schemas.openxmlformats.org/officeDocument/2006/relationships/image" Target="../media/image132.png"/><Relationship Id="rId10" Type="http://schemas.openxmlformats.org/officeDocument/2006/relationships/image" Target="../media/image197.png"/><Relationship Id="rId19" Type="http://schemas.openxmlformats.org/officeDocument/2006/relationships/image" Target="../media/image261.png"/><Relationship Id="rId31" Type="http://schemas.openxmlformats.org/officeDocument/2006/relationships/image" Target="../media/image337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7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260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8.png"/><Relationship Id="rId46" Type="http://schemas.openxmlformats.org/officeDocument/2006/relationships/image" Target="../media/image116.png"/><Relationship Id="rId59" Type="http://schemas.openxmlformats.org/officeDocument/2006/relationships/image" Target="../media/image13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0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3.png"/><Relationship Id="rId18" Type="http://schemas.openxmlformats.org/officeDocument/2006/relationships/image" Target="../media/image88.png"/><Relationship Id="rId26" Type="http://schemas.openxmlformats.org/officeDocument/2006/relationships/image" Target="../media/image97.png"/><Relationship Id="rId39" Type="http://schemas.openxmlformats.org/officeDocument/2006/relationships/image" Target="../media/image109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5.png"/><Relationship Id="rId63" Type="http://schemas.openxmlformats.org/officeDocument/2006/relationships/image" Target="../media/image13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1.png"/><Relationship Id="rId54" Type="http://schemas.openxmlformats.org/officeDocument/2006/relationships/image" Target="../media/image264.png"/><Relationship Id="rId6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200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123.png"/><Relationship Id="rId58" Type="http://schemas.openxmlformats.org/officeDocument/2006/relationships/image" Target="../media/image128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4.png"/><Relationship Id="rId28" Type="http://schemas.openxmlformats.org/officeDocument/2006/relationships/image" Target="../media/image336.png"/><Relationship Id="rId36" Type="http://schemas.openxmlformats.org/officeDocument/2006/relationships/image" Target="../media/image176.png"/><Relationship Id="rId49" Type="http://schemas.openxmlformats.org/officeDocument/2006/relationships/image" Target="../media/image119.png"/><Relationship Id="rId57" Type="http://schemas.openxmlformats.org/officeDocument/2006/relationships/image" Target="../media/image127.png"/><Relationship Id="rId61" Type="http://schemas.openxmlformats.org/officeDocument/2006/relationships/image" Target="../media/image131.png"/><Relationship Id="rId10" Type="http://schemas.openxmlformats.org/officeDocument/2006/relationships/image" Target="../media/image197.png"/><Relationship Id="rId19" Type="http://schemas.openxmlformats.org/officeDocument/2006/relationships/image" Target="../media/image89.png"/><Relationship Id="rId31" Type="http://schemas.openxmlformats.org/officeDocument/2006/relationships/image" Target="../media/image337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6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344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8.png"/><Relationship Id="rId46" Type="http://schemas.openxmlformats.org/officeDocument/2006/relationships/image" Target="../media/image201.png"/><Relationship Id="rId59" Type="http://schemas.openxmlformats.org/officeDocument/2006/relationships/image" Target="../media/image12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5.jp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9" Type="http://schemas.openxmlformats.org/officeDocument/2006/relationships/image" Target="../media/image109.png"/><Relationship Id="rId21" Type="http://schemas.openxmlformats.org/officeDocument/2006/relationships/image" Target="../media/image91.png"/><Relationship Id="rId34" Type="http://schemas.openxmlformats.org/officeDocument/2006/relationships/image" Target="../media/image105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5.png"/><Relationship Id="rId63" Type="http://schemas.openxmlformats.org/officeDocument/2006/relationships/image" Target="../media/image13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357.png"/><Relationship Id="rId20" Type="http://schemas.openxmlformats.org/officeDocument/2006/relationships/image" Target="../media/image261.png"/><Relationship Id="rId29" Type="http://schemas.openxmlformats.org/officeDocument/2006/relationships/image" Target="../media/image100.png"/><Relationship Id="rId41" Type="http://schemas.openxmlformats.org/officeDocument/2006/relationships/image" Target="../media/image111.png"/><Relationship Id="rId54" Type="http://schemas.openxmlformats.org/officeDocument/2006/relationships/image" Target="../media/image264.png"/><Relationship Id="rId6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173.png"/><Relationship Id="rId58" Type="http://schemas.openxmlformats.org/officeDocument/2006/relationships/image" Target="../media/image128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76.png"/><Relationship Id="rId49" Type="http://schemas.openxmlformats.org/officeDocument/2006/relationships/image" Target="../media/image119.png"/><Relationship Id="rId57" Type="http://schemas.openxmlformats.org/officeDocument/2006/relationships/image" Target="../media/image127.png"/><Relationship Id="rId61" Type="http://schemas.openxmlformats.org/officeDocument/2006/relationships/image" Target="../media/image131.png"/><Relationship Id="rId10" Type="http://schemas.openxmlformats.org/officeDocument/2006/relationships/image" Target="../media/image197.png"/><Relationship Id="rId19" Type="http://schemas.openxmlformats.org/officeDocument/2006/relationships/image" Target="../media/image199.png"/><Relationship Id="rId31" Type="http://schemas.openxmlformats.org/officeDocument/2006/relationships/image" Target="../media/image359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6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260.png"/><Relationship Id="rId17" Type="http://schemas.openxmlformats.org/officeDocument/2006/relationships/image" Target="../media/image358.png"/><Relationship Id="rId25" Type="http://schemas.openxmlformats.org/officeDocument/2006/relationships/image" Target="../media/image200.png"/><Relationship Id="rId33" Type="http://schemas.openxmlformats.org/officeDocument/2006/relationships/image" Target="../media/image104.png"/><Relationship Id="rId38" Type="http://schemas.openxmlformats.org/officeDocument/2006/relationships/image" Target="../media/image360.png"/><Relationship Id="rId46" Type="http://schemas.openxmlformats.org/officeDocument/2006/relationships/image" Target="../media/image201.png"/><Relationship Id="rId59" Type="http://schemas.openxmlformats.org/officeDocument/2006/relationships/image" Target="../media/image129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2.jpg"/><Relationship Id="rId7" Type="http://schemas.openxmlformats.org/officeDocument/2006/relationships/image" Target="../media/image366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64.jpg"/><Relationship Id="rId4" Type="http://schemas.openxmlformats.org/officeDocument/2006/relationships/image" Target="../media/image363.png"/><Relationship Id="rId9" Type="http://schemas.openxmlformats.org/officeDocument/2006/relationships/image" Target="../media/image36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1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9" Type="http://schemas.openxmlformats.org/officeDocument/2006/relationships/image" Target="../media/image109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5.png"/><Relationship Id="rId63" Type="http://schemas.openxmlformats.org/officeDocument/2006/relationships/image" Target="../media/image13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41" Type="http://schemas.openxmlformats.org/officeDocument/2006/relationships/image" Target="../media/image111.png"/><Relationship Id="rId54" Type="http://schemas.openxmlformats.org/officeDocument/2006/relationships/image" Target="../media/image124.png"/><Relationship Id="rId6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123.png"/><Relationship Id="rId58" Type="http://schemas.openxmlformats.org/officeDocument/2006/relationships/image" Target="../media/image128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49" Type="http://schemas.openxmlformats.org/officeDocument/2006/relationships/image" Target="../media/image119.png"/><Relationship Id="rId57" Type="http://schemas.openxmlformats.org/officeDocument/2006/relationships/image" Target="../media/image127.png"/><Relationship Id="rId61" Type="http://schemas.openxmlformats.org/officeDocument/2006/relationships/image" Target="../media/image131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6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38" Type="http://schemas.openxmlformats.org/officeDocument/2006/relationships/image" Target="../media/image108.png"/><Relationship Id="rId46" Type="http://schemas.openxmlformats.org/officeDocument/2006/relationships/image" Target="../media/image116.png"/><Relationship Id="rId59" Type="http://schemas.openxmlformats.org/officeDocument/2006/relationships/image" Target="../media/image129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6.jpg"/><Relationship Id="rId7" Type="http://schemas.openxmlformats.org/officeDocument/2006/relationships/image" Target="../media/image380.png"/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9.jpg"/><Relationship Id="rId5" Type="http://schemas.openxmlformats.org/officeDocument/2006/relationships/image" Target="../media/image378.jpg"/><Relationship Id="rId4" Type="http://schemas.openxmlformats.org/officeDocument/2006/relationships/image" Target="../media/image37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g"/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jpg"/><Relationship Id="rId13" Type="http://schemas.openxmlformats.org/officeDocument/2006/relationships/image" Target="../media/image395.png"/><Relationship Id="rId18" Type="http://schemas.openxmlformats.org/officeDocument/2006/relationships/image" Target="../media/image400.png"/><Relationship Id="rId3" Type="http://schemas.openxmlformats.org/officeDocument/2006/relationships/image" Target="../media/image385.png"/><Relationship Id="rId21" Type="http://schemas.openxmlformats.org/officeDocument/2006/relationships/image" Target="../media/image403.png"/><Relationship Id="rId7" Type="http://schemas.openxmlformats.org/officeDocument/2006/relationships/image" Target="../media/image389.png"/><Relationship Id="rId12" Type="http://schemas.openxmlformats.org/officeDocument/2006/relationships/image" Target="../media/image394.png"/><Relationship Id="rId17" Type="http://schemas.openxmlformats.org/officeDocument/2006/relationships/image" Target="../media/image399.png"/><Relationship Id="rId25" Type="http://schemas.openxmlformats.org/officeDocument/2006/relationships/image" Target="../media/image407.png"/><Relationship Id="rId2" Type="http://schemas.openxmlformats.org/officeDocument/2006/relationships/image" Target="../media/image384.png"/><Relationship Id="rId16" Type="http://schemas.openxmlformats.org/officeDocument/2006/relationships/image" Target="../media/image398.png"/><Relationship Id="rId20" Type="http://schemas.openxmlformats.org/officeDocument/2006/relationships/image" Target="../media/image4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8.png"/><Relationship Id="rId11" Type="http://schemas.openxmlformats.org/officeDocument/2006/relationships/image" Target="../media/image393.png"/><Relationship Id="rId24" Type="http://schemas.openxmlformats.org/officeDocument/2006/relationships/image" Target="../media/image406.png"/><Relationship Id="rId5" Type="http://schemas.openxmlformats.org/officeDocument/2006/relationships/image" Target="../media/image387.png"/><Relationship Id="rId15" Type="http://schemas.openxmlformats.org/officeDocument/2006/relationships/image" Target="../media/image397.png"/><Relationship Id="rId23" Type="http://schemas.openxmlformats.org/officeDocument/2006/relationships/image" Target="../media/image405.png"/><Relationship Id="rId10" Type="http://schemas.openxmlformats.org/officeDocument/2006/relationships/image" Target="../media/image392.png"/><Relationship Id="rId19" Type="http://schemas.openxmlformats.org/officeDocument/2006/relationships/image" Target="../media/image401.png"/><Relationship Id="rId4" Type="http://schemas.openxmlformats.org/officeDocument/2006/relationships/image" Target="../media/image386.png"/><Relationship Id="rId9" Type="http://schemas.openxmlformats.org/officeDocument/2006/relationships/image" Target="../media/image391.png"/><Relationship Id="rId14" Type="http://schemas.openxmlformats.org/officeDocument/2006/relationships/image" Target="../media/image396.png"/><Relationship Id="rId22" Type="http://schemas.openxmlformats.org/officeDocument/2006/relationships/image" Target="../media/image40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jpg"/><Relationship Id="rId5" Type="http://schemas.openxmlformats.org/officeDocument/2006/relationships/image" Target="../media/image411.jpg"/><Relationship Id="rId4" Type="http://schemas.openxmlformats.org/officeDocument/2006/relationships/image" Target="../media/image41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g"/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jp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09.png"/><Relationship Id="rId21" Type="http://schemas.openxmlformats.org/officeDocument/2006/relationships/image" Target="../media/image173.png"/><Relationship Id="rId34" Type="http://schemas.openxmlformats.org/officeDocument/2006/relationships/image" Target="../media/image105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5.png"/><Relationship Id="rId63" Type="http://schemas.openxmlformats.org/officeDocument/2006/relationships/image" Target="../media/image13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171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1.png"/><Relationship Id="rId54" Type="http://schemas.openxmlformats.org/officeDocument/2006/relationships/image" Target="../media/image177.png"/><Relationship Id="rId6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123.png"/><Relationship Id="rId58" Type="http://schemas.openxmlformats.org/officeDocument/2006/relationships/image" Target="../media/image128.png"/><Relationship Id="rId5" Type="http://schemas.openxmlformats.org/officeDocument/2006/relationships/image" Target="../media/image75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174.png"/><Relationship Id="rId36" Type="http://schemas.openxmlformats.org/officeDocument/2006/relationships/image" Target="../media/image176.png"/><Relationship Id="rId49" Type="http://schemas.openxmlformats.org/officeDocument/2006/relationships/image" Target="../media/image119.png"/><Relationship Id="rId57" Type="http://schemas.openxmlformats.org/officeDocument/2006/relationships/image" Target="../media/image127.png"/><Relationship Id="rId61" Type="http://schemas.openxmlformats.org/officeDocument/2006/relationships/image" Target="../media/image131.png"/><Relationship Id="rId10" Type="http://schemas.openxmlformats.org/officeDocument/2006/relationships/image" Target="../media/image80.png"/><Relationship Id="rId19" Type="http://schemas.openxmlformats.org/officeDocument/2006/relationships/image" Target="../media/image172.png"/><Relationship Id="rId31" Type="http://schemas.openxmlformats.org/officeDocument/2006/relationships/image" Target="../media/image175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6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82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8.png"/><Relationship Id="rId46" Type="http://schemas.openxmlformats.org/officeDocument/2006/relationships/image" Target="../media/image116.png"/><Relationship Id="rId5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7.png"/><Relationship Id="rId18" Type="http://schemas.openxmlformats.org/officeDocument/2006/relationships/image" Target="../media/image35.png"/><Relationship Id="rId26" Type="http://schemas.openxmlformats.org/officeDocument/2006/relationships/image" Target="../media/image191.png"/><Relationship Id="rId3" Type="http://schemas.openxmlformats.org/officeDocument/2006/relationships/image" Target="../media/image28.png"/><Relationship Id="rId21" Type="http://schemas.openxmlformats.org/officeDocument/2006/relationships/image" Target="../media/image39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46.png"/><Relationship Id="rId17" Type="http://schemas.openxmlformats.org/officeDocument/2006/relationships/image" Target="../media/image34.png"/><Relationship Id="rId25" Type="http://schemas.openxmlformats.org/officeDocument/2006/relationships/image" Target="../media/image41.png"/><Relationship Id="rId33" Type="http://schemas.openxmlformats.org/officeDocument/2006/relationships/image" Target="../media/image58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38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90.png"/><Relationship Id="rId24" Type="http://schemas.openxmlformats.org/officeDocument/2006/relationships/image" Target="../media/image52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9.png"/><Relationship Id="rId23" Type="http://schemas.openxmlformats.org/officeDocument/2006/relationships/image" Target="../media/image51.png"/><Relationship Id="rId28" Type="http://schemas.openxmlformats.org/officeDocument/2006/relationships/image" Target="../media/image53.png"/><Relationship Id="rId10" Type="http://schemas.openxmlformats.org/officeDocument/2006/relationships/image" Target="../media/image44.png"/><Relationship Id="rId19" Type="http://schemas.openxmlformats.org/officeDocument/2006/relationships/image" Target="../media/image37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48.png"/><Relationship Id="rId22" Type="http://schemas.openxmlformats.org/officeDocument/2006/relationships/image" Target="../media/image50.png"/><Relationship Id="rId27" Type="http://schemas.openxmlformats.org/officeDocument/2006/relationships/image" Target="../media/image43.png"/><Relationship Id="rId30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6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199.pn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21" Type="http://schemas.openxmlformats.org/officeDocument/2006/relationships/image" Target="../media/image173.png"/><Relationship Id="rId34" Type="http://schemas.openxmlformats.org/officeDocument/2006/relationships/image" Target="../media/image106.png"/><Relationship Id="rId42" Type="http://schemas.openxmlformats.org/officeDocument/2006/relationships/image" Target="../media/image113.png"/><Relationship Id="rId47" Type="http://schemas.openxmlformats.org/officeDocument/2006/relationships/image" Target="../media/image118.png"/><Relationship Id="rId50" Type="http://schemas.openxmlformats.org/officeDocument/2006/relationships/image" Target="../media/image121.png"/><Relationship Id="rId55" Type="http://schemas.openxmlformats.org/officeDocument/2006/relationships/image" Target="../media/image126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6" Type="http://schemas.openxmlformats.org/officeDocument/2006/relationships/image" Target="../media/image198.png"/><Relationship Id="rId20" Type="http://schemas.openxmlformats.org/officeDocument/2006/relationships/image" Target="../media/image91.png"/><Relationship Id="rId29" Type="http://schemas.openxmlformats.org/officeDocument/2006/relationships/image" Target="../media/image101.png"/><Relationship Id="rId41" Type="http://schemas.openxmlformats.org/officeDocument/2006/relationships/image" Target="../media/image112.pn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200.png"/><Relationship Id="rId32" Type="http://schemas.openxmlformats.org/officeDocument/2006/relationships/image" Target="../media/image104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45" Type="http://schemas.openxmlformats.org/officeDocument/2006/relationships/image" Target="../media/image201.png"/><Relationship Id="rId53" Type="http://schemas.openxmlformats.org/officeDocument/2006/relationships/image" Target="../media/image124.png"/><Relationship Id="rId58" Type="http://schemas.openxmlformats.org/officeDocument/2006/relationships/image" Target="../media/image129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100.pn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Relationship Id="rId57" Type="http://schemas.openxmlformats.org/officeDocument/2006/relationships/image" Target="../media/image128.png"/><Relationship Id="rId61" Type="http://schemas.openxmlformats.org/officeDocument/2006/relationships/image" Target="../media/image132.png"/><Relationship Id="rId10" Type="http://schemas.openxmlformats.org/officeDocument/2006/relationships/image" Target="../media/image81.png"/><Relationship Id="rId19" Type="http://schemas.openxmlformats.org/officeDocument/2006/relationships/image" Target="../media/image99.png"/><Relationship Id="rId31" Type="http://schemas.openxmlformats.org/officeDocument/2006/relationships/image" Target="../media/image103.pn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60" Type="http://schemas.openxmlformats.org/officeDocument/2006/relationships/image" Target="../media/image131.png"/><Relationship Id="rId4" Type="http://schemas.openxmlformats.org/officeDocument/2006/relationships/image" Target="../media/image75.png"/><Relationship Id="rId9" Type="http://schemas.openxmlformats.org/officeDocument/2006/relationships/image" Target="../media/image197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2.png"/><Relationship Id="rId35" Type="http://schemas.openxmlformats.org/officeDocument/2006/relationships/image" Target="../media/image17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56" Type="http://schemas.openxmlformats.org/officeDocument/2006/relationships/image" Target="../media/image127.png"/><Relationship Id="rId8" Type="http://schemas.openxmlformats.org/officeDocument/2006/relationships/image" Target="../media/image79.png"/><Relationship Id="rId51" Type="http://schemas.openxmlformats.org/officeDocument/2006/relationships/image" Target="../media/image122.png"/><Relationship Id="rId3" Type="http://schemas.openxmlformats.org/officeDocument/2006/relationships/image" Target="../media/image74.png"/><Relationship Id="rId12" Type="http://schemas.openxmlformats.org/officeDocument/2006/relationships/image" Target="../media/image170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5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59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217.png"/><Relationship Id="rId16" Type="http://schemas.openxmlformats.org/officeDocument/2006/relationships/image" Target="../media/image231.png"/><Relationship Id="rId20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19" Type="http://schemas.openxmlformats.org/officeDocument/2006/relationships/image" Target="../media/image234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199.png"/><Relationship Id="rId26" Type="http://schemas.openxmlformats.org/officeDocument/2006/relationships/image" Target="../media/image97.png"/><Relationship Id="rId39" Type="http://schemas.openxmlformats.org/officeDocument/2006/relationships/image" Target="../media/image109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2.png"/><Relationship Id="rId47" Type="http://schemas.openxmlformats.org/officeDocument/2006/relationships/image" Target="../media/image117.png"/><Relationship Id="rId50" Type="http://schemas.openxmlformats.org/officeDocument/2006/relationships/image" Target="../media/image120.png"/><Relationship Id="rId55" Type="http://schemas.openxmlformats.org/officeDocument/2006/relationships/image" Target="../media/image125.png"/><Relationship Id="rId63" Type="http://schemas.openxmlformats.org/officeDocument/2006/relationships/image" Target="../media/image13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6" Type="http://schemas.openxmlformats.org/officeDocument/2006/relationships/image" Target="../media/image171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1.png"/><Relationship Id="rId54" Type="http://schemas.openxmlformats.org/officeDocument/2006/relationships/image" Target="../media/image264.png"/><Relationship Id="rId6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10.png"/><Relationship Id="rId45" Type="http://schemas.openxmlformats.org/officeDocument/2006/relationships/image" Target="../media/image115.png"/><Relationship Id="rId53" Type="http://schemas.openxmlformats.org/officeDocument/2006/relationships/image" Target="../media/image173.png"/><Relationship Id="rId58" Type="http://schemas.openxmlformats.org/officeDocument/2006/relationships/image" Target="../media/image128.png"/><Relationship Id="rId5" Type="http://schemas.openxmlformats.org/officeDocument/2006/relationships/image" Target="../media/image75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262.png"/><Relationship Id="rId36" Type="http://schemas.openxmlformats.org/officeDocument/2006/relationships/image" Target="../media/image176.png"/><Relationship Id="rId49" Type="http://schemas.openxmlformats.org/officeDocument/2006/relationships/image" Target="../media/image119.png"/><Relationship Id="rId57" Type="http://schemas.openxmlformats.org/officeDocument/2006/relationships/image" Target="../media/image127.png"/><Relationship Id="rId61" Type="http://schemas.openxmlformats.org/officeDocument/2006/relationships/image" Target="../media/image131.png"/><Relationship Id="rId10" Type="http://schemas.openxmlformats.org/officeDocument/2006/relationships/image" Target="../media/image197.png"/><Relationship Id="rId19" Type="http://schemas.openxmlformats.org/officeDocument/2006/relationships/image" Target="../media/image261.png"/><Relationship Id="rId31" Type="http://schemas.openxmlformats.org/officeDocument/2006/relationships/image" Target="../media/image263.png"/><Relationship Id="rId44" Type="http://schemas.openxmlformats.org/officeDocument/2006/relationships/image" Target="../media/image114.png"/><Relationship Id="rId52" Type="http://schemas.openxmlformats.org/officeDocument/2006/relationships/image" Target="../media/image122.png"/><Relationship Id="rId60" Type="http://schemas.openxmlformats.org/officeDocument/2006/relationships/image" Target="../media/image13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3.png"/><Relationship Id="rId48" Type="http://schemas.openxmlformats.org/officeDocument/2006/relationships/image" Target="../media/image118.png"/><Relationship Id="rId56" Type="http://schemas.openxmlformats.org/officeDocument/2006/relationships/image" Target="../media/image126.png"/><Relationship Id="rId8" Type="http://schemas.openxmlformats.org/officeDocument/2006/relationships/image" Target="../media/image78.png"/><Relationship Id="rId51" Type="http://schemas.openxmlformats.org/officeDocument/2006/relationships/image" Target="../media/image121.png"/><Relationship Id="rId3" Type="http://schemas.openxmlformats.org/officeDocument/2006/relationships/image" Target="../media/image73.png"/><Relationship Id="rId12" Type="http://schemas.openxmlformats.org/officeDocument/2006/relationships/image" Target="../media/image260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8.png"/><Relationship Id="rId46" Type="http://schemas.openxmlformats.org/officeDocument/2006/relationships/image" Target="../media/image116.png"/><Relationship Id="rId59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7" Type="http://schemas.openxmlformats.org/officeDocument/2006/relationships/image" Target="../media/image270.pn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5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91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190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11" Type="http://schemas.openxmlformats.org/officeDocument/2006/relationships/image" Target="../media/image301.png"/><Relationship Id="rId5" Type="http://schemas.openxmlformats.org/officeDocument/2006/relationships/image" Target="../media/image295.png"/><Relationship Id="rId10" Type="http://schemas.openxmlformats.org/officeDocument/2006/relationships/image" Target="../media/image300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823" y="3991864"/>
            <a:ext cx="9634220" cy="128304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620"/>
              </a:spcBef>
            </a:pPr>
            <a:r>
              <a:rPr sz="4000" b="1" spc="-395" dirty="0" smtClean="0">
                <a:latin typeface="Calibri"/>
                <a:cs typeface="Calibri"/>
              </a:rPr>
              <a:t>ПИТ</a:t>
            </a:r>
            <a:r>
              <a:rPr sz="4000" b="1" spc="-395" dirty="0" smtClean="0">
                <a:latin typeface="Arial Narrow"/>
                <a:cs typeface="Arial Narrow"/>
              </a:rPr>
              <a:t>-</a:t>
            </a:r>
            <a:r>
              <a:rPr sz="4000" b="1" spc="-395" dirty="0" smtClean="0">
                <a:latin typeface="Calibri"/>
                <a:cs typeface="Calibri"/>
              </a:rPr>
              <a:t>СИНДРОМ </a:t>
            </a:r>
            <a:r>
              <a:rPr sz="4000" b="1" spc="-265" dirty="0">
                <a:latin typeface="Calibri"/>
                <a:cs typeface="Calibri"/>
              </a:rPr>
              <a:t>КАК </a:t>
            </a:r>
            <a:r>
              <a:rPr sz="4000" b="1" spc="-395" dirty="0">
                <a:latin typeface="Calibri"/>
                <a:cs typeface="Calibri"/>
              </a:rPr>
              <a:t>ОСЛОЖНЕНИЕ </a:t>
            </a:r>
            <a:r>
              <a:rPr sz="4000" b="1" spc="-295" dirty="0">
                <a:latin typeface="Calibri"/>
                <a:cs typeface="Calibri"/>
              </a:rPr>
              <a:t>КРИТИЧЕСКОГО  </a:t>
            </a:r>
            <a:r>
              <a:rPr sz="4000" b="1" spc="-355" dirty="0">
                <a:latin typeface="Calibri"/>
                <a:cs typeface="Calibri"/>
              </a:rPr>
              <a:t>СОСТОЯНИЯ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3016" y="813816"/>
            <a:ext cx="8125968" cy="15819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0183" y="896619"/>
            <a:ext cx="6732270" cy="116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7445" marR="5080" indent="-1134745">
              <a:lnSpc>
                <a:spcPct val="133600"/>
              </a:lnSpc>
              <a:spcBef>
                <a:spcPts val="100"/>
              </a:spcBef>
            </a:pPr>
            <a:r>
              <a:rPr sz="2800" spc="-300" dirty="0"/>
              <a:t>Синдром </a:t>
            </a:r>
            <a:r>
              <a:rPr sz="2800" spc="-265" dirty="0"/>
              <a:t>После </a:t>
            </a:r>
            <a:r>
              <a:rPr sz="2800" spc="-260" dirty="0"/>
              <a:t>Интенсивной </a:t>
            </a:r>
            <a:r>
              <a:rPr sz="2800" spc="-280" dirty="0"/>
              <a:t>Терапии </a:t>
            </a:r>
            <a:r>
              <a:rPr sz="2800" spc="-265" dirty="0"/>
              <a:t>(ПИТ-синдром)  </a:t>
            </a:r>
            <a:r>
              <a:rPr sz="2800" spc="-215" dirty="0"/>
              <a:t>Post </a:t>
            </a:r>
            <a:r>
              <a:rPr sz="2800" spc="-175" dirty="0"/>
              <a:t>Intensive </a:t>
            </a:r>
            <a:r>
              <a:rPr sz="2800" spc="-235" dirty="0"/>
              <a:t>Care </a:t>
            </a:r>
            <a:r>
              <a:rPr sz="2800" spc="-245" dirty="0"/>
              <a:t>Syndrome</a:t>
            </a:r>
            <a:r>
              <a:rPr sz="2800" spc="-360" dirty="0"/>
              <a:t> </a:t>
            </a:r>
            <a:r>
              <a:rPr sz="2800" spc="-160" dirty="0"/>
              <a:t>(PICS)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9967" y="2517648"/>
            <a:ext cx="5367528" cy="10485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76771" y="2765043"/>
            <a:ext cx="1873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>
                <a:solidFill>
                  <a:srgbClr val="FFFFFF"/>
                </a:solidFill>
                <a:latin typeface="Calibri"/>
                <a:cs typeface="Calibri"/>
              </a:rPr>
              <a:t>Пациент</a:t>
            </a:r>
            <a:r>
              <a:rPr sz="2800" spc="-160" dirty="0">
                <a:solidFill>
                  <a:srgbClr val="FFFFFF"/>
                </a:solidFill>
                <a:latin typeface="Calibri"/>
                <a:cs typeface="Calibri"/>
              </a:rPr>
              <a:t> (PICS)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9456" y="3648455"/>
            <a:ext cx="1524000" cy="23682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988835" y="3892804"/>
            <a:ext cx="1210945" cy="18008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4940" marR="121920" algn="ctr">
              <a:lnSpc>
                <a:spcPts val="1900"/>
              </a:lnSpc>
              <a:spcBef>
                <a:spcPts val="180"/>
              </a:spcBef>
            </a:pPr>
            <a:r>
              <a:rPr sz="1600" spc="-130" dirty="0">
                <a:solidFill>
                  <a:srgbClr val="FFFFFF"/>
                </a:solidFill>
                <a:latin typeface="Calibri"/>
                <a:cs typeface="Calibri"/>
              </a:rPr>
              <a:t>Психич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600" spc="-114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ое 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здоровье</a:t>
            </a:r>
            <a:endParaRPr sz="1600">
              <a:latin typeface="Calibri"/>
              <a:cs typeface="Calibri"/>
            </a:endParaRPr>
          </a:p>
          <a:p>
            <a:pPr marL="12700" marR="5080" indent="-39370" algn="ctr">
              <a:lnSpc>
                <a:spcPts val="1610"/>
              </a:lnSpc>
              <a:spcBef>
                <a:spcPts val="725"/>
              </a:spcBef>
            </a:pP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Посттравматическ 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ий 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(PTSD)</a:t>
            </a:r>
            <a:endParaRPr sz="1400">
              <a:latin typeface="Calibri"/>
              <a:cs typeface="Calibri"/>
            </a:endParaRPr>
          </a:p>
          <a:p>
            <a:pPr marL="12700" marR="192405">
              <a:lnSpc>
                <a:spcPts val="1580"/>
              </a:lnSpc>
              <a:spcBef>
                <a:spcPts val="720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стр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сс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spc="-18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(ASD)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депрессия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09088" y="3654551"/>
            <a:ext cx="1286256" cy="23682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44337" y="3808476"/>
            <a:ext cx="937260" cy="1986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5755" marR="5080" indent="-222885">
              <a:lnSpc>
                <a:spcPct val="101400"/>
              </a:lnSpc>
              <a:spcBef>
                <a:spcPts val="75"/>
              </a:spcBef>
            </a:pP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18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статус</a:t>
            </a:r>
            <a:endParaRPr sz="1400">
              <a:latin typeface="Calibri"/>
              <a:cs typeface="Calibri"/>
            </a:endParaRPr>
          </a:p>
          <a:p>
            <a:pPr marL="12700" marR="295275">
              <a:lnSpc>
                <a:spcPct val="131700"/>
              </a:lnSpc>
              <a:spcBef>
                <a:spcPts val="15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Память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Внимание</a:t>
            </a:r>
            <a:endParaRPr sz="1200">
              <a:latin typeface="Calibri"/>
              <a:cs typeface="Calibri"/>
            </a:endParaRPr>
          </a:p>
          <a:p>
            <a:pPr marL="12700" marR="295275">
              <a:lnSpc>
                <a:spcPts val="1390"/>
              </a:lnSpc>
              <a:spcBef>
                <a:spcPts val="570"/>
              </a:spcBef>
            </a:pP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ел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узнавание</a:t>
            </a:r>
            <a:endParaRPr sz="1200">
              <a:latin typeface="Calibri"/>
              <a:cs typeface="Calibri"/>
            </a:endParaRPr>
          </a:p>
          <a:p>
            <a:pPr marL="12700" marR="137160">
              <a:lnSpc>
                <a:spcPct val="97500"/>
              </a:lnSpc>
              <a:spcBef>
                <a:spcPts val="550"/>
              </a:spcBef>
            </a:pP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Скорость  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мы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ли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льных 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процессов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0440" y="2529839"/>
            <a:ext cx="2798063" cy="9906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938667" y="2776220"/>
            <a:ext cx="1583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5" dirty="0">
                <a:solidFill>
                  <a:srgbClr val="FFFFFF"/>
                </a:solidFill>
                <a:latin typeface="Calibri"/>
                <a:cs typeface="Calibri"/>
              </a:rPr>
              <a:t>Семья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Calibri"/>
                <a:cs typeface="Calibri"/>
              </a:rPr>
              <a:t>(PICS-F)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53328" y="3648455"/>
            <a:ext cx="1417320" cy="236829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178189" y="3983736"/>
            <a:ext cx="1172210" cy="7753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480"/>
              </a:spcBef>
            </a:pP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Неврологический</a:t>
            </a:r>
            <a:r>
              <a:rPr sz="11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статус</a:t>
            </a:r>
            <a:endParaRPr sz="1100">
              <a:latin typeface="Calibri"/>
              <a:cs typeface="Calibri"/>
            </a:endParaRPr>
          </a:p>
          <a:p>
            <a:pPr marL="12700" marR="345440">
              <a:lnSpc>
                <a:spcPct val="94500"/>
              </a:lnSpc>
              <a:spcBef>
                <a:spcPts val="459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го 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градиента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8189" y="4998720"/>
            <a:ext cx="1127125" cy="3454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Полимионейропатия  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критических</a:t>
            </a:r>
            <a:r>
              <a:rPr sz="11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25111" y="3648455"/>
            <a:ext cx="1444752" cy="236829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60796" y="3835908"/>
            <a:ext cx="1048385" cy="19100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01320" marR="5080" indent="-255904">
              <a:lnSpc>
                <a:spcPct val="101400"/>
              </a:lnSpc>
              <a:spcBef>
                <a:spcPts val="75"/>
              </a:spcBef>
            </a:pP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22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ат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ч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статус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Диссомния</a:t>
            </a:r>
            <a:endParaRPr sz="1200">
              <a:latin typeface="Calibri"/>
              <a:cs typeface="Calibri"/>
            </a:endParaRPr>
          </a:p>
          <a:p>
            <a:pPr marL="12700" marR="19050">
              <a:lnSpc>
                <a:spcPct val="97200"/>
              </a:lnSpc>
              <a:spcBef>
                <a:spcPts val="520"/>
              </a:spcBef>
            </a:pP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Кардиореспира- 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торное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толерантности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 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  <a:p>
            <a:pPr marL="12700" marR="359410">
              <a:lnSpc>
                <a:spcPts val="1390"/>
              </a:lnSpc>
              <a:spcBef>
                <a:spcPts val="540"/>
              </a:spcBef>
            </a:pP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Физическая 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ни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91547" y="6327140"/>
            <a:ext cx="7435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17375E"/>
                </a:solidFill>
                <a:latin typeface="Arial Narrow"/>
                <a:cs typeface="Arial Narrow"/>
              </a:rPr>
              <a:t>Society </a:t>
            </a:r>
            <a:r>
              <a:rPr sz="1800" b="1" spc="-60" dirty="0">
                <a:solidFill>
                  <a:srgbClr val="17375E"/>
                </a:solidFill>
                <a:latin typeface="Arial Narrow"/>
                <a:cs typeface="Arial Narrow"/>
              </a:rPr>
              <a:t>of </a:t>
            </a:r>
            <a:r>
              <a:rPr sz="1800" b="1" spc="-70" dirty="0">
                <a:solidFill>
                  <a:srgbClr val="17375E"/>
                </a:solidFill>
                <a:latin typeface="Arial Narrow"/>
                <a:cs typeface="Arial Narrow"/>
              </a:rPr>
              <a:t>Critical </a:t>
            </a:r>
            <a:r>
              <a:rPr sz="1800" b="1" spc="-110" dirty="0">
                <a:solidFill>
                  <a:srgbClr val="17375E"/>
                </a:solidFill>
                <a:latin typeface="Arial Narrow"/>
                <a:cs typeface="Arial Narrow"/>
              </a:rPr>
              <a:t>Care </a:t>
            </a:r>
            <a:r>
              <a:rPr sz="1800" b="1" spc="-70" dirty="0">
                <a:solidFill>
                  <a:srgbClr val="17375E"/>
                </a:solidFill>
                <a:latin typeface="Arial Narrow"/>
                <a:cs typeface="Arial Narrow"/>
              </a:rPr>
              <a:t>Medicine </a:t>
            </a:r>
            <a:r>
              <a:rPr sz="1800" b="1" spc="-80" dirty="0">
                <a:solidFill>
                  <a:srgbClr val="17375E"/>
                </a:solidFill>
                <a:latin typeface="Arial Narrow"/>
                <a:cs typeface="Arial Narrow"/>
              </a:rPr>
              <a:t>a stakeholders’ </a:t>
            </a:r>
            <a:r>
              <a:rPr sz="1800" b="1" spc="-95" dirty="0">
                <a:solidFill>
                  <a:srgbClr val="17375E"/>
                </a:solidFill>
                <a:latin typeface="Arial Narrow"/>
                <a:cs typeface="Arial Narrow"/>
              </a:rPr>
              <a:t>conference </a:t>
            </a:r>
            <a:r>
              <a:rPr sz="1800" spc="-105" dirty="0">
                <a:solidFill>
                  <a:srgbClr val="17375E"/>
                </a:solidFill>
                <a:latin typeface="Calibri"/>
                <a:cs typeface="Calibri"/>
              </a:rPr>
              <a:t>Crit </a:t>
            </a:r>
            <a:r>
              <a:rPr sz="1800" spc="-145" dirty="0">
                <a:solidFill>
                  <a:srgbClr val="17375E"/>
                </a:solidFill>
                <a:latin typeface="Calibri"/>
                <a:cs typeface="Calibri"/>
              </a:rPr>
              <a:t>Care </a:t>
            </a:r>
            <a:r>
              <a:rPr sz="1800" spc="-245" dirty="0">
                <a:solidFill>
                  <a:srgbClr val="17375E"/>
                </a:solidFill>
                <a:latin typeface="Calibri"/>
                <a:cs typeface="Calibri"/>
              </a:rPr>
              <a:t>Med </a:t>
            </a:r>
            <a:r>
              <a:rPr sz="1800" spc="-105" dirty="0">
                <a:solidFill>
                  <a:srgbClr val="17375E"/>
                </a:solidFill>
                <a:latin typeface="Calibri"/>
                <a:cs typeface="Calibri"/>
              </a:rPr>
              <a:t>2012 </a:t>
            </a:r>
            <a:r>
              <a:rPr sz="1800" spc="-155" dirty="0">
                <a:solidFill>
                  <a:srgbClr val="17375E"/>
                </a:solidFill>
                <a:latin typeface="Calibri"/>
                <a:cs typeface="Calibri"/>
              </a:rPr>
              <a:t>Vol. </a:t>
            </a:r>
            <a:r>
              <a:rPr sz="1800" spc="-125" dirty="0">
                <a:solidFill>
                  <a:srgbClr val="17375E"/>
                </a:solidFill>
                <a:latin typeface="Calibri"/>
                <a:cs typeface="Calibri"/>
              </a:rPr>
              <a:t>40, </a:t>
            </a:r>
            <a:r>
              <a:rPr sz="1800" spc="-190" dirty="0">
                <a:solidFill>
                  <a:srgbClr val="17375E"/>
                </a:solidFill>
                <a:latin typeface="Calibri"/>
                <a:cs typeface="Calibri"/>
              </a:rPr>
              <a:t>No.</a:t>
            </a:r>
            <a:r>
              <a:rPr sz="1800" spc="-180" dirty="0">
                <a:solidFill>
                  <a:srgbClr val="17375E"/>
                </a:solidFill>
                <a:latin typeface="Calibri"/>
                <a:cs typeface="Calibri"/>
              </a:rPr>
              <a:t> </a:t>
            </a:r>
            <a:r>
              <a:rPr sz="1800" spc="-105" dirty="0">
                <a:solidFill>
                  <a:srgbClr val="17375E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64735" y="2368295"/>
            <a:ext cx="807720" cy="54863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17992" y="2368295"/>
            <a:ext cx="807720" cy="51511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79192" y="3532632"/>
            <a:ext cx="807719" cy="38709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428744" y="3468623"/>
            <a:ext cx="4697095" cy="451484"/>
            <a:chOff x="4428744" y="3468623"/>
            <a:chExt cx="4697095" cy="451484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28744" y="3532631"/>
              <a:ext cx="807720" cy="3870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06311" y="3468623"/>
              <a:ext cx="810767" cy="3870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17991" y="3532631"/>
              <a:ext cx="807720" cy="387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9068" y="495300"/>
            <a:ext cx="67741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0" dirty="0"/>
              <a:t>Факторы </a:t>
            </a:r>
            <a:r>
              <a:rPr sz="4400" spc="-370" dirty="0"/>
              <a:t>риска </a:t>
            </a:r>
            <a:r>
              <a:rPr sz="4400" spc="-465" dirty="0"/>
              <a:t>ПМНПКС </a:t>
            </a:r>
            <a:r>
              <a:rPr sz="4400" spc="-420" dirty="0"/>
              <a:t>при</a:t>
            </a:r>
            <a:r>
              <a:rPr sz="4400" spc="-335" dirty="0"/>
              <a:t> </a:t>
            </a:r>
            <a:r>
              <a:rPr sz="4400" spc="-425" dirty="0"/>
              <a:t>ОЦН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15606" y="2010156"/>
            <a:ext cx="8732520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  <a:tab pos="1747520" algn="l"/>
                <a:tab pos="5777865" algn="l"/>
              </a:tabLst>
            </a:pPr>
            <a:r>
              <a:rPr sz="3200" spc="-290" dirty="0">
                <a:latin typeface="Calibri"/>
                <a:cs typeface="Calibri"/>
              </a:rPr>
              <a:t>Респираторное </a:t>
            </a:r>
            <a:r>
              <a:rPr sz="3200" spc="-285" dirty="0">
                <a:latin typeface="Calibri"/>
                <a:cs typeface="Calibri"/>
              </a:rPr>
              <a:t>бездействие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300" dirty="0">
                <a:latin typeface="Calibri"/>
                <a:cs typeface="Calibri"/>
              </a:rPr>
              <a:t>ИВЛ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65" dirty="0">
                <a:latin typeface="Calibri"/>
                <a:cs typeface="Calibri"/>
              </a:rPr>
              <a:t>условиях </a:t>
            </a:r>
            <a:r>
              <a:rPr sz="3200" spc="-295" dirty="0">
                <a:latin typeface="Calibri"/>
                <a:cs typeface="Calibri"/>
              </a:rPr>
              <a:t>глубокой  </a:t>
            </a:r>
            <a:r>
              <a:rPr sz="3200" spc="-320" dirty="0">
                <a:latin typeface="Calibri"/>
                <a:cs typeface="Calibri"/>
              </a:rPr>
              <a:t>седации  </a:t>
            </a:r>
            <a:r>
              <a:rPr sz="3200" spc="-325" dirty="0">
                <a:latin typeface="Calibri"/>
                <a:cs typeface="Calibri"/>
              </a:rPr>
              <a:t>и</a:t>
            </a:r>
            <a:r>
              <a:rPr sz="3200" spc="-150" dirty="0">
                <a:latin typeface="Calibri"/>
                <a:cs typeface="Calibri"/>
              </a:rPr>
              <a:t> </a:t>
            </a:r>
            <a:r>
              <a:rPr sz="3200" spc="-335" dirty="0">
                <a:latin typeface="Calibri"/>
                <a:cs typeface="Calibri"/>
              </a:rPr>
              <a:t>нейромышечной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блокады	</a:t>
            </a:r>
            <a:r>
              <a:rPr sz="3200" spc="-300" dirty="0">
                <a:latin typeface="Calibri"/>
                <a:cs typeface="Calibri"/>
              </a:rPr>
              <a:t>приводит </a:t>
            </a:r>
            <a:r>
              <a:rPr sz="3200" spc="-250" dirty="0">
                <a:latin typeface="Calibri"/>
                <a:cs typeface="Calibri"/>
              </a:rPr>
              <a:t>к </a:t>
            </a:r>
            <a:r>
              <a:rPr sz="3200" spc="-290" dirty="0">
                <a:latin typeface="Calibri"/>
                <a:cs typeface="Calibri"/>
              </a:rPr>
              <a:t>потере  </a:t>
            </a:r>
            <a:r>
              <a:rPr sz="3200" spc="-330" dirty="0">
                <a:latin typeface="Calibri"/>
                <a:cs typeface="Calibri"/>
              </a:rPr>
              <a:t>миозина	</a:t>
            </a:r>
            <a:r>
              <a:rPr sz="3200" spc="-50" dirty="0">
                <a:latin typeface="Calibri"/>
                <a:cs typeface="Calibri"/>
              </a:rPr>
              <a:t>- </a:t>
            </a:r>
            <a:r>
              <a:rPr sz="3200" spc="-310" dirty="0">
                <a:latin typeface="Calibri"/>
                <a:cs typeface="Calibri"/>
              </a:rPr>
              <a:t>патогномоничный</a:t>
            </a:r>
            <a:r>
              <a:rPr sz="3200" spc="-265" dirty="0">
                <a:latin typeface="Calibri"/>
                <a:cs typeface="Calibri"/>
              </a:rPr>
              <a:t> </a:t>
            </a:r>
            <a:r>
              <a:rPr sz="3200" spc="-290" dirty="0">
                <a:latin typeface="Calibri"/>
                <a:cs typeface="Calibri"/>
              </a:rPr>
              <a:t>признак.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1" y="6024372"/>
            <a:ext cx="806830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80" dirty="0">
                <a:latin typeface="Calibri"/>
                <a:cs typeface="Calibri"/>
              </a:rPr>
              <a:t>Llano-Diez, </a:t>
            </a:r>
            <a:r>
              <a:rPr sz="1400" spc="-190" dirty="0">
                <a:latin typeface="Calibri"/>
                <a:cs typeface="Calibri"/>
              </a:rPr>
              <a:t>M., </a:t>
            </a:r>
            <a:r>
              <a:rPr sz="1400" spc="-130" dirty="0">
                <a:latin typeface="Calibri"/>
                <a:cs typeface="Calibri"/>
              </a:rPr>
              <a:t>Renaud, </a:t>
            </a:r>
            <a:r>
              <a:rPr sz="1400" spc="-155" dirty="0">
                <a:latin typeface="Calibri"/>
                <a:cs typeface="Calibri"/>
              </a:rPr>
              <a:t>G., </a:t>
            </a:r>
            <a:r>
              <a:rPr sz="1400" spc="-120" dirty="0">
                <a:latin typeface="Calibri"/>
                <a:cs typeface="Calibri"/>
              </a:rPr>
              <a:t>Andersson, </a:t>
            </a:r>
            <a:r>
              <a:rPr sz="1400" spc="-190" dirty="0">
                <a:latin typeface="Calibri"/>
                <a:cs typeface="Calibri"/>
              </a:rPr>
              <a:t>M., </a:t>
            </a:r>
            <a:r>
              <a:rPr sz="1400" spc="-145" dirty="0">
                <a:latin typeface="Calibri"/>
                <a:cs typeface="Calibri"/>
              </a:rPr>
              <a:t>Marrero, </a:t>
            </a:r>
            <a:r>
              <a:rPr sz="1400" spc="-130" dirty="0">
                <a:latin typeface="Calibri"/>
                <a:cs typeface="Calibri"/>
              </a:rPr>
              <a:t>H. </a:t>
            </a:r>
            <a:r>
              <a:rPr sz="1400" spc="-155" dirty="0">
                <a:latin typeface="Calibri"/>
                <a:cs typeface="Calibri"/>
              </a:rPr>
              <a:t>G., </a:t>
            </a:r>
            <a:r>
              <a:rPr sz="1400" spc="-95" dirty="0">
                <a:latin typeface="Calibri"/>
                <a:cs typeface="Calibri"/>
              </a:rPr>
              <a:t>Cacciani, </a:t>
            </a:r>
            <a:r>
              <a:rPr sz="1400" spc="-140" dirty="0">
                <a:latin typeface="Calibri"/>
                <a:cs typeface="Calibri"/>
              </a:rPr>
              <a:t>N., </a:t>
            </a:r>
            <a:r>
              <a:rPr sz="1400" spc="-95" dirty="0">
                <a:latin typeface="Calibri"/>
                <a:cs typeface="Calibri"/>
              </a:rPr>
              <a:t>Engquist, </a:t>
            </a:r>
            <a:r>
              <a:rPr sz="1400" spc="-130" dirty="0">
                <a:latin typeface="Calibri"/>
                <a:cs typeface="Calibri"/>
              </a:rPr>
              <a:t>H., Corpeño, </a:t>
            </a:r>
            <a:r>
              <a:rPr sz="1400" spc="-114" dirty="0">
                <a:latin typeface="Calibri"/>
                <a:cs typeface="Calibri"/>
              </a:rPr>
              <a:t>R., </a:t>
            </a:r>
            <a:r>
              <a:rPr sz="1400" spc="-105" dirty="0">
                <a:latin typeface="Calibri"/>
                <a:cs typeface="Calibri"/>
              </a:rPr>
              <a:t>et </a:t>
            </a:r>
            <a:r>
              <a:rPr sz="1400" spc="-85" dirty="0">
                <a:latin typeface="Calibri"/>
                <a:cs typeface="Calibri"/>
              </a:rPr>
              <a:t>al. </a:t>
            </a:r>
            <a:r>
              <a:rPr sz="1400" spc="-100" dirty="0">
                <a:latin typeface="Calibri"/>
                <a:cs typeface="Calibri"/>
              </a:rPr>
              <a:t>(2012). </a:t>
            </a:r>
            <a:r>
              <a:rPr sz="1400" spc="-130" dirty="0">
                <a:latin typeface="Calibri"/>
                <a:cs typeface="Calibri"/>
              </a:rPr>
              <a:t>Mechanisms </a:t>
            </a:r>
            <a:r>
              <a:rPr sz="1400" spc="-95" dirty="0">
                <a:latin typeface="Calibri"/>
                <a:cs typeface="Calibri"/>
              </a:rPr>
              <a:t>underlying </a:t>
            </a:r>
            <a:r>
              <a:rPr sz="1400" spc="-105" dirty="0">
                <a:latin typeface="Calibri"/>
                <a:cs typeface="Calibri"/>
              </a:rPr>
              <a:t>ICU  muscle </a:t>
            </a:r>
            <a:r>
              <a:rPr sz="1400" spc="-95" dirty="0">
                <a:latin typeface="Calibri"/>
                <a:cs typeface="Calibri"/>
              </a:rPr>
              <a:t>wasting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95" dirty="0">
                <a:latin typeface="Calibri"/>
                <a:cs typeface="Calibri"/>
              </a:rPr>
              <a:t>effects </a:t>
            </a:r>
            <a:r>
              <a:rPr sz="1400" spc="-114" dirty="0">
                <a:latin typeface="Calibri"/>
                <a:cs typeface="Calibri"/>
              </a:rPr>
              <a:t>of </a:t>
            </a:r>
            <a:r>
              <a:rPr sz="1400" spc="-90" dirty="0">
                <a:latin typeface="Calibri"/>
                <a:cs typeface="Calibri"/>
              </a:rPr>
              <a:t>passive </a:t>
            </a:r>
            <a:r>
              <a:rPr sz="1400" spc="-105" dirty="0">
                <a:latin typeface="Calibri"/>
                <a:cs typeface="Calibri"/>
              </a:rPr>
              <a:t>mechanical </a:t>
            </a:r>
            <a:r>
              <a:rPr sz="1400" spc="-95" dirty="0">
                <a:latin typeface="Calibri"/>
                <a:cs typeface="Calibri"/>
              </a:rPr>
              <a:t>loading. </a:t>
            </a:r>
            <a:r>
              <a:rPr sz="1400" spc="-70" dirty="0">
                <a:latin typeface="Calibri"/>
                <a:cs typeface="Calibri"/>
              </a:rPr>
              <a:t>Critical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125" dirty="0">
                <a:latin typeface="Calibri"/>
                <a:cs typeface="Calibri"/>
              </a:rPr>
              <a:t>(London, </a:t>
            </a:r>
            <a:r>
              <a:rPr sz="1400" spc="-100" dirty="0">
                <a:latin typeface="Calibri"/>
                <a:cs typeface="Calibri"/>
              </a:rPr>
              <a:t>England), 16,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R209.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6268" y="0"/>
            <a:ext cx="78111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60" dirty="0"/>
              <a:t>Патофизиология </a:t>
            </a:r>
            <a:r>
              <a:rPr sz="4000" spc="-430" dirty="0"/>
              <a:t>ПНМКС </a:t>
            </a:r>
            <a:r>
              <a:rPr sz="4000" spc="-310" dirty="0"/>
              <a:t>у </a:t>
            </a:r>
            <a:r>
              <a:rPr sz="4000" spc="-365" dirty="0"/>
              <a:t>пациентов</a:t>
            </a:r>
            <a:r>
              <a:rPr sz="4000" spc="-395" dirty="0"/>
              <a:t> </a:t>
            </a:r>
            <a:r>
              <a:rPr sz="4000" spc="-320" dirty="0"/>
              <a:t>ОРИТ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409" y="642365"/>
            <a:ext cx="7330979" cy="57139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0411" y="6421628"/>
            <a:ext cx="10252710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 algn="ctr">
              <a:lnSpc>
                <a:spcPts val="134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520"/>
              </a:lnSpc>
            </a:pPr>
            <a:r>
              <a:rPr sz="1300" spc="-70" dirty="0">
                <a:latin typeface="Calibri"/>
                <a:cs typeface="Calibri"/>
              </a:rPr>
              <a:t>Schellekens </a:t>
            </a:r>
            <a:r>
              <a:rPr sz="1300" spc="-160" dirty="0">
                <a:latin typeface="Calibri"/>
                <a:cs typeface="Calibri"/>
              </a:rPr>
              <a:t>W-JM, </a:t>
            </a:r>
            <a:r>
              <a:rPr sz="1300" spc="-100" dirty="0">
                <a:latin typeface="Calibri"/>
                <a:cs typeface="Calibri"/>
              </a:rPr>
              <a:t>van </a:t>
            </a:r>
            <a:r>
              <a:rPr sz="1300" spc="-95" dirty="0">
                <a:latin typeface="Calibri"/>
                <a:cs typeface="Calibri"/>
              </a:rPr>
              <a:t>Hees </a:t>
            </a:r>
            <a:r>
              <a:rPr sz="1300" spc="-150" dirty="0">
                <a:latin typeface="Calibri"/>
                <a:cs typeface="Calibri"/>
              </a:rPr>
              <a:t>HWH, </a:t>
            </a:r>
            <a:r>
              <a:rPr sz="1300" spc="-100" dirty="0">
                <a:latin typeface="Calibri"/>
                <a:cs typeface="Calibri"/>
              </a:rPr>
              <a:t>Doorduin </a:t>
            </a:r>
            <a:r>
              <a:rPr sz="1300" spc="-110" dirty="0">
                <a:latin typeface="Calibri"/>
                <a:cs typeface="Calibri"/>
              </a:rPr>
              <a:t>J, </a:t>
            </a:r>
            <a:r>
              <a:rPr sz="1300" spc="-90" dirty="0">
                <a:latin typeface="Calibri"/>
                <a:cs typeface="Calibri"/>
              </a:rPr>
              <a:t>et </a:t>
            </a:r>
            <a:r>
              <a:rPr sz="1300" spc="-75" dirty="0">
                <a:latin typeface="Calibri"/>
                <a:cs typeface="Calibri"/>
              </a:rPr>
              <a:t>al. Strategies </a:t>
            </a:r>
            <a:r>
              <a:rPr sz="1300" spc="-105" dirty="0">
                <a:latin typeface="Calibri"/>
                <a:cs typeface="Calibri"/>
              </a:rPr>
              <a:t>to </a:t>
            </a:r>
            <a:r>
              <a:rPr sz="1300" spc="-85" dirty="0">
                <a:latin typeface="Calibri"/>
                <a:cs typeface="Calibri"/>
              </a:rPr>
              <a:t>optimize </a:t>
            </a:r>
            <a:r>
              <a:rPr sz="1300" spc="-90" dirty="0">
                <a:latin typeface="Calibri"/>
                <a:cs typeface="Calibri"/>
              </a:rPr>
              <a:t>respiratory muscle </a:t>
            </a:r>
            <a:r>
              <a:rPr sz="1300" spc="-85" dirty="0">
                <a:latin typeface="Calibri"/>
                <a:cs typeface="Calibri"/>
              </a:rPr>
              <a:t>function </a:t>
            </a:r>
            <a:r>
              <a:rPr sz="1300" spc="-65" dirty="0">
                <a:latin typeface="Calibri"/>
                <a:cs typeface="Calibri"/>
              </a:rPr>
              <a:t>in </a:t>
            </a:r>
            <a:r>
              <a:rPr sz="1300" spc="-95" dirty="0">
                <a:latin typeface="Calibri"/>
                <a:cs typeface="Calibri"/>
              </a:rPr>
              <a:t>ICU </a:t>
            </a:r>
            <a:r>
              <a:rPr sz="1300" spc="-90" dirty="0">
                <a:latin typeface="Calibri"/>
                <a:cs typeface="Calibri"/>
              </a:rPr>
              <a:t>patients.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50" i="1" spc="-85" dirty="0">
                <a:latin typeface="Calibri"/>
                <a:cs typeface="Calibri"/>
              </a:rPr>
              <a:t>Crit </a:t>
            </a:r>
            <a:r>
              <a:rPr sz="1350" i="1" spc="-125" dirty="0">
                <a:latin typeface="Calibri"/>
                <a:cs typeface="Calibri"/>
              </a:rPr>
              <a:t>Care</a:t>
            </a:r>
            <a:r>
              <a:rPr sz="1300" spc="-125" dirty="0">
                <a:latin typeface="Calibri"/>
                <a:cs typeface="Calibri"/>
              </a:rPr>
              <a:t>. </a:t>
            </a:r>
            <a:r>
              <a:rPr sz="1300" spc="-70" dirty="0">
                <a:latin typeface="Calibri"/>
                <a:cs typeface="Calibri"/>
              </a:rPr>
              <a:t>2016;20(1):103. </a:t>
            </a:r>
            <a:r>
              <a:rPr sz="1300" spc="-75" dirty="0">
                <a:latin typeface="Calibri"/>
                <a:cs typeface="Calibri"/>
              </a:rPr>
              <a:t>doi:10.1186/s13054-016-1280-y.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8662" y="198627"/>
            <a:ext cx="107346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5" dirty="0"/>
              <a:t>Вентилятор-ассоциированная </a:t>
            </a:r>
            <a:r>
              <a:rPr sz="4000" spc="-375" dirty="0"/>
              <a:t>диафрагмальная</a:t>
            </a:r>
            <a:r>
              <a:rPr sz="4000" spc="-270" dirty="0"/>
              <a:t> </a:t>
            </a:r>
            <a:r>
              <a:rPr sz="4000" spc="-370" dirty="0"/>
              <a:t>дисфункция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9708515" cy="15925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01299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85" dirty="0">
                <a:latin typeface="Calibri"/>
                <a:cs typeface="Calibri"/>
              </a:rPr>
              <a:t>Патология </a:t>
            </a:r>
            <a:r>
              <a:rPr sz="3200" spc="-310" dirty="0">
                <a:latin typeface="Calibri"/>
                <a:cs typeface="Calibri"/>
              </a:rPr>
              <a:t>диафрагмальной </a:t>
            </a:r>
            <a:r>
              <a:rPr sz="3200" spc="-415" dirty="0">
                <a:latin typeface="Calibri"/>
                <a:cs typeface="Calibri"/>
              </a:rPr>
              <a:t>мышцы </a:t>
            </a:r>
            <a:r>
              <a:rPr sz="3200" spc="-290" dirty="0">
                <a:latin typeface="Calibri"/>
                <a:cs typeface="Calibri"/>
              </a:rPr>
              <a:t>вследствие </a:t>
            </a:r>
            <a:r>
              <a:rPr sz="3200" spc="-285" dirty="0">
                <a:latin typeface="Calibri"/>
                <a:cs typeface="Calibri"/>
              </a:rPr>
              <a:t>её </a:t>
            </a:r>
            <a:r>
              <a:rPr sz="3200" spc="-290" dirty="0">
                <a:latin typeface="Calibri"/>
                <a:cs typeface="Calibri"/>
              </a:rPr>
              <a:t>бездействия </a:t>
            </a:r>
            <a:r>
              <a:rPr sz="3200" spc="-245" dirty="0">
                <a:latin typeface="Calibri"/>
                <a:cs typeface="Calibri"/>
              </a:rPr>
              <a:t>в  </a:t>
            </a:r>
            <a:r>
              <a:rPr sz="3200" spc="-265" dirty="0">
                <a:latin typeface="Calibri"/>
                <a:cs typeface="Calibri"/>
              </a:rPr>
              <a:t>условиях</a:t>
            </a:r>
            <a:r>
              <a:rPr sz="3200" spc="-114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ИВЛ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45" dirty="0">
                <a:latin typeface="Calibri"/>
                <a:cs typeface="Calibri"/>
              </a:rPr>
              <a:t>Механизм </a:t>
            </a:r>
            <a:r>
              <a:rPr sz="3200" spc="-275" dirty="0">
                <a:latin typeface="Calibri"/>
                <a:cs typeface="Calibri"/>
              </a:rPr>
              <a:t>развития </a:t>
            </a:r>
            <a:r>
              <a:rPr sz="3200" spc="-315" dirty="0">
                <a:latin typeface="Calibri"/>
                <a:cs typeface="Calibri"/>
              </a:rPr>
              <a:t>ВАДД </a:t>
            </a:r>
            <a:r>
              <a:rPr sz="3200" spc="-300" dirty="0">
                <a:latin typeface="Calibri"/>
                <a:cs typeface="Calibri"/>
              </a:rPr>
              <a:t>схож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295" dirty="0">
                <a:latin typeface="Calibri"/>
                <a:cs typeface="Calibri"/>
              </a:rPr>
              <a:t>патогенезом</a:t>
            </a:r>
            <a:r>
              <a:rPr sz="3200" spc="-520" dirty="0">
                <a:latin typeface="Calibri"/>
                <a:cs typeface="Calibri"/>
              </a:rPr>
              <a:t> </a:t>
            </a:r>
            <a:r>
              <a:rPr sz="3200" spc="-360" dirty="0">
                <a:latin typeface="Calibri"/>
                <a:cs typeface="Calibri"/>
              </a:rPr>
              <a:t>ПМКС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9238" y="460247"/>
            <a:ext cx="193865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069">
              <a:lnSpc>
                <a:spcPct val="100000"/>
              </a:lnSpc>
              <a:spcBef>
                <a:spcPts val="100"/>
              </a:spcBef>
            </a:pPr>
            <a:r>
              <a:rPr sz="2900" spc="-245" dirty="0"/>
              <a:t>Практические  </a:t>
            </a:r>
            <a:r>
              <a:rPr sz="2900" spc="-254" dirty="0"/>
              <a:t>ре</a:t>
            </a:r>
            <a:r>
              <a:rPr sz="2900" spc="-250" dirty="0"/>
              <a:t>к</a:t>
            </a:r>
            <a:r>
              <a:rPr sz="2900" spc="-285" dirty="0"/>
              <a:t>о</a:t>
            </a:r>
            <a:r>
              <a:rPr sz="2900" spc="-455" dirty="0"/>
              <a:t>м</a:t>
            </a:r>
            <a:r>
              <a:rPr sz="2900" spc="-250" dirty="0"/>
              <a:t>е</a:t>
            </a:r>
            <a:r>
              <a:rPr sz="2900" spc="-295" dirty="0"/>
              <a:t>н</a:t>
            </a:r>
            <a:r>
              <a:rPr sz="2900" spc="-290" dirty="0"/>
              <a:t>да</a:t>
            </a:r>
            <a:r>
              <a:rPr sz="2900" spc="-285" dirty="0"/>
              <a:t>ц</a:t>
            </a:r>
            <a:r>
              <a:rPr sz="2900" spc="-295" dirty="0"/>
              <a:t>ии</a:t>
            </a:r>
            <a:endParaRPr sz="2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2688" y="0"/>
            <a:ext cx="4405311" cy="68579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05255" y="2484120"/>
            <a:ext cx="4538980" cy="1945005"/>
            <a:chOff x="905255" y="2484120"/>
            <a:chExt cx="4538980" cy="19450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255" y="2484120"/>
              <a:ext cx="685800" cy="573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5815" y="2484120"/>
              <a:ext cx="1310640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1216" y="2484120"/>
              <a:ext cx="457200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3176" y="2484120"/>
              <a:ext cx="2130552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5" y="2764536"/>
              <a:ext cx="1450847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74975" y="2764536"/>
              <a:ext cx="1008888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2735" y="2764536"/>
              <a:ext cx="445008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63567" y="2764536"/>
              <a:ext cx="1280160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255" y="3044952"/>
              <a:ext cx="1749552" cy="5699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81072" y="3044952"/>
              <a:ext cx="457200" cy="5699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64535" y="3044952"/>
              <a:ext cx="1478280" cy="5699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69079" y="3044952"/>
              <a:ext cx="990600" cy="5699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88991" y="3044952"/>
              <a:ext cx="554736" cy="569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5255" y="3310128"/>
              <a:ext cx="1042416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88591" y="3310128"/>
              <a:ext cx="454151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83663" y="3310128"/>
              <a:ext cx="1231391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52927" y="3310128"/>
              <a:ext cx="1149096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42944" y="3310128"/>
              <a:ext cx="1700783" cy="573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5255" y="3590544"/>
              <a:ext cx="1292352" cy="5730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43911" y="3590544"/>
              <a:ext cx="3099816" cy="5730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5255" y="3855720"/>
              <a:ext cx="1386840" cy="573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47672" y="3855720"/>
              <a:ext cx="384048" cy="57302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058354" y="2546603"/>
            <a:ext cx="4222750" cy="17018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40"/>
              </a:spcBef>
            </a:pPr>
            <a:r>
              <a:rPr sz="2000" spc="-200" dirty="0">
                <a:latin typeface="Calibri"/>
                <a:cs typeface="Calibri"/>
              </a:rPr>
              <a:t>Для </a:t>
            </a:r>
            <a:r>
              <a:rPr sz="2000" spc="-195" dirty="0">
                <a:latin typeface="Calibri"/>
                <a:cs typeface="Calibri"/>
              </a:rPr>
              <a:t>выявления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5" dirty="0">
                <a:latin typeface="Calibri"/>
                <a:cs typeface="Calibri"/>
              </a:rPr>
              <a:t>дифференциальной  </a:t>
            </a:r>
            <a:r>
              <a:rPr sz="2000" spc="-185" dirty="0">
                <a:latin typeface="Calibri"/>
                <a:cs typeface="Calibri"/>
              </a:rPr>
              <a:t>диагностики  </a:t>
            </a:r>
            <a:r>
              <a:rPr sz="2000" spc="-210" dirty="0">
                <a:latin typeface="Calibri"/>
                <a:cs typeface="Calibri"/>
              </a:rPr>
              <a:t>НМНКС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10" dirty="0">
                <a:latin typeface="Calibri"/>
                <a:cs typeface="Calibri"/>
              </a:rPr>
              <a:t>отделении  </a:t>
            </a:r>
            <a:r>
              <a:rPr sz="2000" spc="-185" dirty="0">
                <a:latin typeface="Calibri"/>
                <a:cs typeface="Calibri"/>
              </a:rPr>
              <a:t>анестезиологии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200" dirty="0">
                <a:latin typeface="Calibri"/>
                <a:cs typeface="Calibri"/>
              </a:rPr>
              <a:t>реанимации, </a:t>
            </a:r>
            <a:r>
              <a:rPr sz="2000" spc="-190" dirty="0">
                <a:latin typeface="Calibri"/>
                <a:cs typeface="Calibri"/>
              </a:rPr>
              <a:t>оценки </a:t>
            </a:r>
            <a:r>
              <a:rPr sz="2000" spc="-130" dirty="0">
                <a:latin typeface="Calibri"/>
                <a:cs typeface="Calibri"/>
              </a:rPr>
              <a:t>их  </a:t>
            </a:r>
            <a:r>
              <a:rPr sz="2000" spc="-190" dirty="0">
                <a:latin typeface="Calibri"/>
                <a:cs typeface="Calibri"/>
              </a:rPr>
              <a:t>тяжести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215" dirty="0">
                <a:latin typeface="Calibri"/>
                <a:cs typeface="Calibri"/>
              </a:rPr>
              <a:t>динамики </a:t>
            </a:r>
            <a:r>
              <a:rPr sz="2000" spc="-175" dirty="0">
                <a:latin typeface="Calibri"/>
                <a:cs typeface="Calibri"/>
              </a:rPr>
              <a:t>развития </a:t>
            </a:r>
            <a:r>
              <a:rPr sz="2000" spc="-190" dirty="0">
                <a:latin typeface="Calibri"/>
                <a:cs typeface="Calibri"/>
              </a:rPr>
              <a:t>целесообразно  </a:t>
            </a:r>
            <a:r>
              <a:rPr sz="2000" spc="-200" dirty="0">
                <a:latin typeface="Calibri"/>
                <a:cs typeface="Calibri"/>
              </a:rPr>
              <a:t>применять </a:t>
            </a:r>
            <a:r>
              <a:rPr sz="2000" spc="-185" dirty="0">
                <a:latin typeface="Calibri"/>
                <a:cs typeface="Calibri"/>
              </a:rPr>
              <a:t>электронейромиографический  </a:t>
            </a:r>
            <a:r>
              <a:rPr sz="2000" spc="-210" dirty="0">
                <a:latin typeface="Calibri"/>
                <a:cs typeface="Calibri"/>
              </a:rPr>
              <a:t>мониторинг.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1202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40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4340" y="2245867"/>
            <a:ext cx="57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смерть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90243" y="3187700"/>
            <a:ext cx="9563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стойкий  </a:t>
            </a:r>
            <a:r>
              <a:rPr sz="1200" spc="-110" dirty="0">
                <a:latin typeface="Calibri"/>
                <a:cs typeface="Calibri"/>
              </a:rPr>
              <a:t>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0286" y="6007100"/>
            <a:ext cx="249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1560" y="2679192"/>
              <a:ext cx="1368552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72805" y="2712720"/>
            <a:ext cx="11461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57785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100" dirty="0">
                <a:latin typeface="Calibri"/>
                <a:cs typeface="Calibri"/>
              </a:rPr>
              <a:t>критических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5963" y="4544567"/>
            <a:ext cx="876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еа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фф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1516137" y="0"/>
                  </a:moveTo>
                  <a:lnTo>
                    <a:pt x="92783" y="0"/>
                  </a:lnTo>
                  <a:lnTo>
                    <a:pt x="56667" y="7291"/>
                  </a:lnTo>
                  <a:lnTo>
                    <a:pt x="27175" y="27175"/>
                  </a:lnTo>
                  <a:lnTo>
                    <a:pt x="7291" y="56667"/>
                  </a:lnTo>
                  <a:lnTo>
                    <a:pt x="0" y="92783"/>
                  </a:lnTo>
                  <a:lnTo>
                    <a:pt x="0" y="463911"/>
                  </a:lnTo>
                  <a:lnTo>
                    <a:pt x="7291" y="500027"/>
                  </a:lnTo>
                  <a:lnTo>
                    <a:pt x="27175" y="529519"/>
                  </a:lnTo>
                  <a:lnTo>
                    <a:pt x="56667" y="549404"/>
                  </a:lnTo>
                  <a:lnTo>
                    <a:pt x="92783" y="556695"/>
                  </a:lnTo>
                  <a:lnTo>
                    <a:pt x="1516137" y="556695"/>
                  </a:lnTo>
                  <a:lnTo>
                    <a:pt x="1552253" y="549404"/>
                  </a:lnTo>
                  <a:lnTo>
                    <a:pt x="1581745" y="529519"/>
                  </a:lnTo>
                  <a:lnTo>
                    <a:pt x="1601629" y="500027"/>
                  </a:lnTo>
                  <a:lnTo>
                    <a:pt x="1608921" y="463911"/>
                  </a:lnTo>
                  <a:lnTo>
                    <a:pt x="1608921" y="92783"/>
                  </a:lnTo>
                  <a:lnTo>
                    <a:pt x="1601629" y="56667"/>
                  </a:lnTo>
                  <a:lnTo>
                    <a:pt x="1581745" y="27175"/>
                  </a:lnTo>
                  <a:lnTo>
                    <a:pt x="1552253" y="7291"/>
                  </a:lnTo>
                  <a:lnTo>
                    <a:pt x="151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4504" y="3938016"/>
              <a:ext cx="1533144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11685" y="3977132"/>
            <a:ext cx="12700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38784" marR="5080" indent="-426720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Нарушение </a:t>
            </a:r>
            <a:r>
              <a:rPr sz="1200" spc="-114" dirty="0">
                <a:latin typeface="Calibri"/>
                <a:cs typeface="Calibri"/>
              </a:rPr>
              <a:t>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3719" y="4520184"/>
              <a:ext cx="1581912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0938" y="4559300"/>
            <a:ext cx="13462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1935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>
              <a:lnSpc>
                <a:spcPct val="103299"/>
              </a:lnSpc>
              <a:spcBef>
                <a:spcPts val="50"/>
              </a:spcBef>
            </a:pPr>
            <a:r>
              <a:rPr sz="1200" spc="-110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4247" y="3218688"/>
              <a:ext cx="707136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7"/>
              <a:ext cx="1176527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0120" y="5236463"/>
              <a:ext cx="1581912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7080" y="5272532"/>
            <a:ext cx="131635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120" dirty="0">
                <a:latin typeface="Calibri"/>
                <a:cs typeface="Calibri"/>
              </a:rPr>
              <a:t>Гнойно-воспалительные  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3412" y="5277611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8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1" y="1160779"/>
            <a:ext cx="933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6672" y="5991859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ПИТ-синдром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4611" y="6441620"/>
            <a:ext cx="188277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Клинический институт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017" y="0"/>
            <a:ext cx="12083415" cy="6858000"/>
            <a:chOff x="106017" y="0"/>
            <a:chExt cx="1208341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17" y="0"/>
              <a:ext cx="732965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3488" y="0"/>
              <a:ext cx="4855463" cy="3895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5668" y="94128"/>
              <a:ext cx="4720239" cy="36979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816663" y="5387340"/>
            <a:ext cx="4240530" cy="8870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9745" marR="5080" indent="-487680">
              <a:lnSpc>
                <a:spcPct val="99200"/>
              </a:lnSpc>
              <a:spcBef>
                <a:spcPts val="110"/>
              </a:spcBef>
            </a:pPr>
            <a:r>
              <a:rPr sz="1400" spc="-125" dirty="0">
                <a:latin typeface="Calibri"/>
                <a:cs typeface="Calibri"/>
              </a:rPr>
              <a:t>Белкин </a:t>
            </a:r>
            <a:r>
              <a:rPr sz="1400" spc="-120" dirty="0">
                <a:latin typeface="Calibri"/>
                <a:cs typeface="Calibri"/>
              </a:rPr>
              <a:t>АА, </a:t>
            </a:r>
            <a:r>
              <a:rPr sz="1400" spc="-125" dirty="0">
                <a:latin typeface="Calibri"/>
                <a:cs typeface="Calibri"/>
              </a:rPr>
              <a:t>Алашеев </a:t>
            </a:r>
            <a:r>
              <a:rPr sz="1400" spc="-180" dirty="0">
                <a:latin typeface="Calibri"/>
                <a:cs typeface="Calibri"/>
              </a:rPr>
              <a:t>АМ, </a:t>
            </a:r>
            <a:r>
              <a:rPr sz="1400" spc="-130" dirty="0">
                <a:latin typeface="Calibri"/>
                <a:cs typeface="Calibri"/>
              </a:rPr>
              <a:t>Лейдерман </a:t>
            </a:r>
            <a:r>
              <a:rPr sz="1400" spc="-114" dirty="0">
                <a:latin typeface="Calibri"/>
                <a:cs typeface="Calibri"/>
              </a:rPr>
              <a:t>ИН, </a:t>
            </a:r>
            <a:r>
              <a:rPr sz="1400" spc="-95" dirty="0">
                <a:latin typeface="Calibri"/>
                <a:cs typeface="Calibri"/>
              </a:rPr>
              <a:t>et </a:t>
            </a:r>
            <a:r>
              <a:rPr sz="1400" spc="-75" dirty="0">
                <a:latin typeface="Calibri"/>
                <a:cs typeface="Calibri"/>
              </a:rPr>
              <a:t>al. </a:t>
            </a:r>
            <a:r>
              <a:rPr sz="1400" spc="-125" dirty="0">
                <a:latin typeface="Calibri"/>
                <a:cs typeface="Calibri"/>
              </a:rPr>
              <a:t>ГРАВИТАЦИОННЫЙ  </a:t>
            </a:r>
            <a:r>
              <a:rPr sz="1400" spc="-110" dirty="0">
                <a:latin typeface="Calibri"/>
                <a:cs typeface="Calibri"/>
              </a:rPr>
              <a:t>ГРАДИЕНТ ПРИ </a:t>
            </a:r>
            <a:r>
              <a:rPr sz="1400" spc="-65" dirty="0">
                <a:latin typeface="Calibri"/>
                <a:cs typeface="Calibri"/>
              </a:rPr>
              <a:t>BED-REST </a:t>
            </a:r>
            <a:r>
              <a:rPr sz="1400" spc="-140" dirty="0">
                <a:latin typeface="Calibri"/>
                <a:cs typeface="Calibri"/>
              </a:rPr>
              <a:t>РЕЖИМЕ </a:t>
            </a:r>
            <a:r>
              <a:rPr sz="1400" spc="-114" dirty="0">
                <a:latin typeface="Calibri"/>
                <a:cs typeface="Calibri"/>
              </a:rPr>
              <a:t>У </a:t>
            </a:r>
            <a:r>
              <a:rPr sz="1400" spc="-110" dirty="0">
                <a:latin typeface="Calibri"/>
                <a:cs typeface="Calibri"/>
              </a:rPr>
              <a:t>ПАЦИЕНТОВ С  </a:t>
            </a:r>
            <a:r>
              <a:rPr sz="1400" spc="-114" dirty="0">
                <a:latin typeface="Calibri"/>
                <a:cs typeface="Calibri"/>
              </a:rPr>
              <a:t>ОСТРОЙ ЦЕРЕБРАЛЬНОЙ </a:t>
            </a:r>
            <a:r>
              <a:rPr sz="1400" spc="-130" dirty="0">
                <a:latin typeface="Calibri"/>
                <a:cs typeface="Calibri"/>
              </a:rPr>
              <a:t>НЕДОСТАТОЧНОСТЬЮ.</a:t>
            </a:r>
            <a:r>
              <a:rPr sz="1400" spc="-250" dirty="0">
                <a:latin typeface="Calibri"/>
                <a:cs typeface="Calibri"/>
              </a:rPr>
              <a:t> </a:t>
            </a:r>
            <a:r>
              <a:rPr sz="1450" i="1" spc="-204" dirty="0">
                <a:latin typeface="Calibri"/>
                <a:cs typeface="Calibri"/>
              </a:rPr>
              <a:t>Вестник</a:t>
            </a:r>
            <a:endParaRPr sz="1450">
              <a:latin typeface="Calibri"/>
              <a:cs typeface="Calibri"/>
            </a:endParaRPr>
          </a:p>
          <a:p>
            <a:pPr marR="253365" algn="ctr">
              <a:lnSpc>
                <a:spcPts val="1705"/>
              </a:lnSpc>
            </a:pPr>
            <a:r>
              <a:rPr sz="1450" i="1" spc="-135" dirty="0">
                <a:latin typeface="Calibri"/>
                <a:cs typeface="Calibri"/>
              </a:rPr>
              <a:t>уральской академической науки</a:t>
            </a:r>
            <a:r>
              <a:rPr sz="1400" spc="-135" dirty="0">
                <a:latin typeface="Calibri"/>
                <a:cs typeface="Calibri"/>
              </a:rPr>
              <a:t>.</a:t>
            </a:r>
            <a:r>
              <a:rPr sz="1400" spc="-245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2015:22–28.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8552" y="2496311"/>
            <a:ext cx="7686675" cy="374142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447040" indent="-342900" algn="just">
              <a:lnSpc>
                <a:spcPct val="90600"/>
              </a:lnSpc>
              <a:spcBef>
                <a:spcPts val="290"/>
              </a:spcBef>
              <a:buFont typeface="Arial"/>
              <a:buChar char="•"/>
              <a:tabLst>
                <a:tab pos="355600" algn="l"/>
              </a:tabLst>
            </a:pPr>
            <a:r>
              <a:rPr sz="1700" spc="-185" dirty="0">
                <a:latin typeface="Calibri"/>
                <a:cs typeface="Calibri"/>
              </a:rPr>
              <a:t>Таким </a:t>
            </a:r>
            <a:r>
              <a:rPr sz="1700" spc="-170" dirty="0">
                <a:latin typeface="Calibri"/>
                <a:cs typeface="Calibri"/>
              </a:rPr>
              <a:t>образом, </a:t>
            </a:r>
            <a:r>
              <a:rPr sz="1700" spc="-155" dirty="0">
                <a:latin typeface="Calibri"/>
                <a:cs typeface="Calibri"/>
              </a:rPr>
              <a:t>симпатическая </a:t>
            </a:r>
            <a:r>
              <a:rPr sz="1700" spc="-145" dirty="0">
                <a:latin typeface="Calibri"/>
                <a:cs typeface="Calibri"/>
              </a:rPr>
              <a:t>активность </a:t>
            </a:r>
            <a:r>
              <a:rPr sz="1700" spc="-195" dirty="0">
                <a:latin typeface="Calibri"/>
                <a:cs typeface="Calibri"/>
              </a:rPr>
              <a:t>может </a:t>
            </a:r>
            <a:r>
              <a:rPr sz="1700" spc="-145" dirty="0">
                <a:latin typeface="Calibri"/>
                <a:cs typeface="Calibri"/>
              </a:rPr>
              <a:t>выступать </a:t>
            </a:r>
            <a:r>
              <a:rPr sz="1700" spc="-135" dirty="0">
                <a:latin typeface="Calibri"/>
                <a:cs typeface="Calibri"/>
              </a:rPr>
              <a:t>как </a:t>
            </a:r>
            <a:r>
              <a:rPr sz="1700" spc="-175" dirty="0">
                <a:latin typeface="Calibri"/>
                <a:cs typeface="Calibri"/>
              </a:rPr>
              <a:t>модулятор </a:t>
            </a:r>
            <a:r>
              <a:rPr sz="1700" spc="-165" dirty="0">
                <a:latin typeface="Calibri"/>
                <a:cs typeface="Calibri"/>
              </a:rPr>
              <a:t>церебральной  </a:t>
            </a:r>
            <a:r>
              <a:rPr sz="1700" spc="-155" dirty="0">
                <a:latin typeface="Calibri"/>
                <a:cs typeface="Calibri"/>
              </a:rPr>
              <a:t>ауторегуляции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65" dirty="0">
                <a:latin typeface="Calibri"/>
                <a:cs typeface="Calibri"/>
              </a:rPr>
              <a:t>определять </a:t>
            </a:r>
            <a:r>
              <a:rPr sz="1700" spc="-160" dirty="0">
                <a:latin typeface="Calibri"/>
                <a:cs typeface="Calibri"/>
              </a:rPr>
              <a:t>количественные </a:t>
            </a:r>
            <a:r>
              <a:rPr sz="1700" spc="-170" dirty="0">
                <a:latin typeface="Calibri"/>
                <a:cs typeface="Calibri"/>
              </a:rPr>
              <a:t>изменения </a:t>
            </a:r>
            <a:r>
              <a:rPr sz="1700" spc="-114" dirty="0">
                <a:latin typeface="Calibri"/>
                <a:cs typeface="Calibri"/>
              </a:rPr>
              <a:t>CBF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5" dirty="0">
                <a:latin typeface="Calibri"/>
                <a:cs typeface="Calibri"/>
              </a:rPr>
              <a:t>зависимости от степени ее  </a:t>
            </a:r>
            <a:r>
              <a:rPr sz="1700" spc="-170" dirty="0">
                <a:latin typeface="Calibri"/>
                <a:cs typeface="Calibri"/>
              </a:rPr>
              <a:t>нарушения.</a:t>
            </a:r>
            <a:endParaRPr sz="1700">
              <a:latin typeface="Calibri"/>
              <a:cs typeface="Calibri"/>
            </a:endParaRPr>
          </a:p>
          <a:p>
            <a:pPr marL="355600" marR="327025" indent="-342900">
              <a:lnSpc>
                <a:spcPct val="91200"/>
              </a:lnSpc>
              <a:spcBef>
                <a:spcPts val="325"/>
              </a:spcBef>
              <a:buFont typeface="Arial"/>
              <a:buChar char="•"/>
              <a:tabLst>
                <a:tab pos="401320" algn="l"/>
                <a:tab pos="401955" algn="l"/>
              </a:tabLst>
            </a:pPr>
            <a:r>
              <a:rPr dirty="0"/>
              <a:t>	</a:t>
            </a:r>
            <a:r>
              <a:rPr sz="1700" spc="-125" dirty="0">
                <a:latin typeface="Calibri"/>
                <a:cs typeface="Calibri"/>
              </a:rPr>
              <a:t>В </a:t>
            </a:r>
            <a:r>
              <a:rPr sz="1700" spc="-145" dirty="0">
                <a:latin typeface="Calibri"/>
                <a:cs typeface="Calibri"/>
              </a:rPr>
              <a:t>отсутствии </a:t>
            </a:r>
            <a:r>
              <a:rPr sz="1700" spc="-160" dirty="0">
                <a:latin typeface="Calibri"/>
                <a:cs typeface="Calibri"/>
              </a:rPr>
              <a:t>значимого </a:t>
            </a:r>
            <a:r>
              <a:rPr sz="1700" spc="-155" dirty="0">
                <a:latin typeface="Calibri"/>
                <a:cs typeface="Calibri"/>
              </a:rPr>
              <a:t>перфузионно-метаболического дисбаланса </a:t>
            </a:r>
            <a:r>
              <a:rPr sz="1700" spc="-165" dirty="0">
                <a:latin typeface="Calibri"/>
                <a:cs typeface="Calibri"/>
              </a:rPr>
              <a:t>нейрогенный </a:t>
            </a:r>
            <a:r>
              <a:rPr sz="1700" spc="-160" dirty="0">
                <a:latin typeface="Calibri"/>
                <a:cs typeface="Calibri"/>
              </a:rPr>
              <a:t>контроль  </a:t>
            </a:r>
            <a:r>
              <a:rPr sz="1700" spc="-150" dirty="0">
                <a:latin typeface="Calibri"/>
                <a:cs typeface="Calibri"/>
              </a:rPr>
              <a:t>оказывает </a:t>
            </a:r>
            <a:r>
              <a:rPr sz="1700" spc="-185" dirty="0">
                <a:latin typeface="Calibri"/>
                <a:cs typeface="Calibri"/>
              </a:rPr>
              <a:t>минимальное </a:t>
            </a:r>
            <a:r>
              <a:rPr sz="1700" spc="-165" dirty="0">
                <a:latin typeface="Calibri"/>
                <a:cs typeface="Calibri"/>
              </a:rPr>
              <a:t>влияние </a:t>
            </a:r>
            <a:r>
              <a:rPr sz="1700" spc="-160" dirty="0">
                <a:latin typeface="Calibri"/>
                <a:cs typeface="Calibri"/>
              </a:rPr>
              <a:t>на </a:t>
            </a:r>
            <a:r>
              <a:rPr sz="1700" spc="-170" dirty="0">
                <a:latin typeface="Calibri"/>
                <a:cs typeface="Calibri"/>
              </a:rPr>
              <a:t>церебральную </a:t>
            </a:r>
            <a:r>
              <a:rPr sz="1700" spc="-160" dirty="0">
                <a:latin typeface="Calibri"/>
                <a:cs typeface="Calibri"/>
              </a:rPr>
              <a:t>ауторегуляцию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60" dirty="0">
                <a:latin typeface="Calibri"/>
                <a:cs typeface="Calibri"/>
              </a:rPr>
              <a:t>сравнении </a:t>
            </a:r>
            <a:r>
              <a:rPr sz="1700" spc="-114" dirty="0">
                <a:latin typeface="Calibri"/>
                <a:cs typeface="Calibri"/>
              </a:rPr>
              <a:t>с </a:t>
            </a:r>
            <a:r>
              <a:rPr sz="1700" spc="-175" dirty="0">
                <a:latin typeface="Calibri"/>
                <a:cs typeface="Calibri"/>
              </a:rPr>
              <a:t>другими  </a:t>
            </a:r>
            <a:r>
              <a:rPr sz="1700" spc="-190" dirty="0">
                <a:latin typeface="Calibri"/>
                <a:cs typeface="Calibri"/>
              </a:rPr>
              <a:t>методами </a:t>
            </a:r>
            <a:r>
              <a:rPr sz="1700" spc="-155" dirty="0">
                <a:latin typeface="Calibri"/>
                <a:cs typeface="Calibri"/>
              </a:rPr>
              <a:t>контроля </a:t>
            </a:r>
            <a:r>
              <a:rPr sz="1700" spc="-165" dirty="0">
                <a:latin typeface="Calibri"/>
                <a:cs typeface="Calibri"/>
              </a:rPr>
              <a:t>(вазомоторный, </a:t>
            </a:r>
            <a:r>
              <a:rPr sz="1700" spc="-155" dirty="0">
                <a:latin typeface="Calibri"/>
                <a:cs typeface="Calibri"/>
              </a:rPr>
              <a:t>химический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60" dirty="0">
                <a:latin typeface="Calibri"/>
                <a:cs typeface="Calibri"/>
              </a:rPr>
              <a:t>метаболический), </a:t>
            </a:r>
            <a:r>
              <a:rPr sz="1700" spc="-165" dirty="0">
                <a:latin typeface="Calibri"/>
                <a:cs typeface="Calibri"/>
              </a:rPr>
              <a:t>которые</a:t>
            </a:r>
            <a:r>
              <a:rPr sz="1700" spc="-220" dirty="0">
                <a:latin typeface="Calibri"/>
                <a:cs typeface="Calibri"/>
              </a:rPr>
              <a:t> </a:t>
            </a:r>
            <a:r>
              <a:rPr sz="1700" spc="-195" dirty="0">
                <a:latin typeface="Calibri"/>
                <a:cs typeface="Calibri"/>
              </a:rPr>
              <a:t>доминируют.</a:t>
            </a:r>
            <a:endParaRPr sz="1700">
              <a:latin typeface="Calibri"/>
              <a:cs typeface="Calibri"/>
            </a:endParaRPr>
          </a:p>
          <a:p>
            <a:pPr marL="355600" marR="5080" indent="-342900">
              <a:lnSpc>
                <a:spcPct val="906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65" dirty="0">
                <a:latin typeface="Calibri"/>
                <a:cs typeface="Calibri"/>
              </a:rPr>
              <a:t>При </a:t>
            </a:r>
            <a:r>
              <a:rPr sz="1700" spc="-170" dirty="0">
                <a:latin typeface="Calibri"/>
                <a:cs typeface="Calibri"/>
              </a:rPr>
              <a:t>выраженных </a:t>
            </a:r>
            <a:r>
              <a:rPr sz="1700" spc="-150" dirty="0">
                <a:latin typeface="Calibri"/>
                <a:cs typeface="Calibri"/>
              </a:rPr>
              <a:t>перфузионно-метаболических </a:t>
            </a:r>
            <a:r>
              <a:rPr sz="1700" spc="-155" dirty="0">
                <a:latin typeface="Calibri"/>
                <a:cs typeface="Calibri"/>
              </a:rPr>
              <a:t>нарушениях, </a:t>
            </a:r>
            <a:r>
              <a:rPr sz="1700" spc="-175" dirty="0">
                <a:latin typeface="Calibri"/>
                <a:cs typeface="Calibri"/>
              </a:rPr>
              <a:t>например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0" dirty="0">
                <a:latin typeface="Calibri"/>
                <a:cs typeface="Calibri"/>
              </a:rPr>
              <a:t>случае </a:t>
            </a:r>
            <a:r>
              <a:rPr sz="1700" spc="-160" dirty="0">
                <a:latin typeface="Calibri"/>
                <a:cs typeface="Calibri"/>
              </a:rPr>
              <a:t>отсроченной  </a:t>
            </a:r>
            <a:r>
              <a:rPr sz="1700" spc="-165" dirty="0">
                <a:latin typeface="Calibri"/>
                <a:cs typeface="Calibri"/>
              </a:rPr>
              <a:t>церебральной </a:t>
            </a:r>
            <a:r>
              <a:rPr sz="1700" spc="-195" dirty="0">
                <a:latin typeface="Calibri"/>
                <a:cs typeface="Calibri"/>
              </a:rPr>
              <a:t>ишемии </a:t>
            </a:r>
            <a:r>
              <a:rPr sz="1700" spc="-165" dirty="0">
                <a:latin typeface="Calibri"/>
                <a:cs typeface="Calibri"/>
              </a:rPr>
              <a:t>при </a:t>
            </a:r>
            <a:r>
              <a:rPr sz="1700" spc="-150" dirty="0">
                <a:latin typeface="Calibri"/>
                <a:cs typeface="Calibri"/>
              </a:rPr>
              <a:t>САК, </a:t>
            </a:r>
            <a:r>
              <a:rPr sz="1700" spc="-165" dirty="0">
                <a:latin typeface="Calibri"/>
                <a:cs typeface="Calibri"/>
              </a:rPr>
              <a:t>роль </a:t>
            </a:r>
            <a:r>
              <a:rPr sz="1700" spc="-155" dirty="0">
                <a:latin typeface="Calibri"/>
                <a:cs typeface="Calibri"/>
              </a:rPr>
              <a:t>нейрогенного, симпатического контроля </a:t>
            </a:r>
            <a:r>
              <a:rPr sz="1700" spc="-114" dirty="0">
                <a:latin typeface="Calibri"/>
                <a:cs typeface="Calibri"/>
              </a:rPr>
              <a:t>CBF </a:t>
            </a:r>
            <a:r>
              <a:rPr sz="1700" spc="-155" dirty="0">
                <a:latin typeface="Calibri"/>
                <a:cs typeface="Calibri"/>
              </a:rPr>
              <a:t>существенно  </a:t>
            </a:r>
            <a:r>
              <a:rPr sz="1700" spc="-150" dirty="0">
                <a:latin typeface="Calibri"/>
                <a:cs typeface="Calibri"/>
              </a:rPr>
              <a:t>возрастает.</a:t>
            </a:r>
            <a:endParaRPr sz="1700">
              <a:latin typeface="Calibri"/>
              <a:cs typeface="Calibri"/>
            </a:endParaRPr>
          </a:p>
          <a:p>
            <a:pPr marL="355600" marR="177800" indent="-342900">
              <a:lnSpc>
                <a:spcPct val="8940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400" spc="-360" dirty="0">
                <a:solidFill>
                  <a:srgbClr val="FF0000"/>
                </a:solidFill>
                <a:latin typeface="Calibri"/>
                <a:cs typeface="Calibri"/>
              </a:rPr>
              <a:t>Иммобилизация </a:t>
            </a:r>
            <a:r>
              <a:rPr sz="3400" spc="-229" dirty="0">
                <a:solidFill>
                  <a:srgbClr val="FF0000"/>
                </a:solidFill>
                <a:latin typeface="Calibri"/>
                <a:cs typeface="Calibri"/>
              </a:rPr>
              <a:t>с </a:t>
            </a:r>
            <a:r>
              <a:rPr sz="3400" spc="-370" dirty="0">
                <a:solidFill>
                  <a:srgbClr val="FF0000"/>
                </a:solidFill>
                <a:latin typeface="Calibri"/>
                <a:cs typeface="Calibri"/>
              </a:rPr>
              <a:t>опущенным </a:t>
            </a:r>
            <a:r>
              <a:rPr sz="3400" spc="-350" dirty="0">
                <a:solidFill>
                  <a:srgbClr val="FF0000"/>
                </a:solidFill>
                <a:latin typeface="Calibri"/>
                <a:cs typeface="Calibri"/>
              </a:rPr>
              <a:t>головным  </a:t>
            </a:r>
            <a:r>
              <a:rPr sz="3400" spc="-360" dirty="0">
                <a:solidFill>
                  <a:srgbClr val="FF0000"/>
                </a:solidFill>
                <a:latin typeface="Calibri"/>
                <a:cs typeface="Calibri"/>
              </a:rPr>
              <a:t>концом </a:t>
            </a:r>
            <a:r>
              <a:rPr sz="3400" spc="-26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3400" spc="-355" dirty="0">
                <a:solidFill>
                  <a:srgbClr val="FF0000"/>
                </a:solidFill>
                <a:latin typeface="Calibri"/>
                <a:cs typeface="Calibri"/>
              </a:rPr>
              <a:t>этом </a:t>
            </a:r>
            <a:r>
              <a:rPr sz="3400" spc="-290" dirty="0">
                <a:solidFill>
                  <a:srgbClr val="FF0000"/>
                </a:solidFill>
                <a:latin typeface="Calibri"/>
                <a:cs typeface="Calibri"/>
              </a:rPr>
              <a:t>случае </a:t>
            </a:r>
            <a:r>
              <a:rPr sz="3400" spc="-285" dirty="0">
                <a:solidFill>
                  <a:srgbClr val="FF0000"/>
                </a:solidFill>
                <a:latin typeface="Calibri"/>
                <a:cs typeface="Calibri"/>
              </a:rPr>
              <a:t>ускоряет </a:t>
            </a:r>
            <a:r>
              <a:rPr sz="3400" spc="-310" dirty="0">
                <a:solidFill>
                  <a:srgbClr val="FF0000"/>
                </a:solidFill>
                <a:latin typeface="Calibri"/>
                <a:cs typeface="Calibri"/>
              </a:rPr>
              <a:t>процесс </a:t>
            </a:r>
            <a:r>
              <a:rPr sz="3400" spc="-290" dirty="0">
                <a:solidFill>
                  <a:srgbClr val="FF0000"/>
                </a:solidFill>
                <a:latin typeface="Calibri"/>
                <a:cs typeface="Calibri"/>
              </a:rPr>
              <a:t>утраты  </a:t>
            </a:r>
            <a:r>
              <a:rPr sz="3400" spc="-310" dirty="0">
                <a:solidFill>
                  <a:srgbClr val="FF0000"/>
                </a:solidFill>
                <a:latin typeface="Calibri"/>
                <a:cs typeface="Calibri"/>
              </a:rPr>
              <a:t>контроля </a:t>
            </a:r>
            <a:r>
              <a:rPr sz="3400" spc="-300" dirty="0">
                <a:solidFill>
                  <a:srgbClr val="FF0000"/>
                </a:solidFill>
                <a:latin typeface="Calibri"/>
                <a:cs typeface="Calibri"/>
              </a:rPr>
              <a:t>гравитационного</a:t>
            </a:r>
            <a:r>
              <a:rPr sz="3400" spc="-2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400" spc="-300" dirty="0">
                <a:solidFill>
                  <a:srgbClr val="FF0000"/>
                </a:solidFill>
                <a:latin typeface="Calibri"/>
                <a:cs typeface="Calibri"/>
              </a:rPr>
              <a:t>градиента</a:t>
            </a:r>
            <a:endParaRPr sz="3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9813" y="285751"/>
            <a:ext cx="75914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5543" y="473963"/>
            <a:ext cx="98418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Причины </a:t>
            </a:r>
            <a:r>
              <a:rPr sz="4400" spc="-380" dirty="0"/>
              <a:t>ортостатической </a:t>
            </a:r>
            <a:r>
              <a:rPr sz="4400" spc="-395" dirty="0"/>
              <a:t>недостаточности</a:t>
            </a:r>
            <a:r>
              <a:rPr sz="4400" spc="-520" dirty="0"/>
              <a:t> </a:t>
            </a:r>
            <a:r>
              <a:rPr sz="4400" spc="-370" dirty="0"/>
              <a:t>(ОСН)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714499"/>
            <a:ext cx="5054600" cy="41313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5" dirty="0">
                <a:latin typeface="Calibri"/>
                <a:cs typeface="Calibri"/>
              </a:rPr>
              <a:t>Спинномозговая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травма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80" dirty="0">
                <a:latin typeface="Calibri"/>
                <a:cs typeface="Calibri"/>
              </a:rPr>
              <a:t>Диабетическая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полинейропатия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45" dirty="0">
                <a:latin typeface="Calibri"/>
                <a:cs typeface="Calibri"/>
              </a:rPr>
              <a:t>Синдром </a:t>
            </a:r>
            <a:r>
              <a:rPr sz="3200" spc="-340" dirty="0">
                <a:latin typeface="Calibri"/>
                <a:cs typeface="Calibri"/>
              </a:rPr>
              <a:t>Гийена </a:t>
            </a:r>
            <a:r>
              <a:rPr sz="3200" spc="100" dirty="0">
                <a:latin typeface="Calibri"/>
                <a:cs typeface="Calibri"/>
              </a:rPr>
              <a:t>–</a:t>
            </a:r>
            <a:r>
              <a:rPr sz="3200" spc="-484" dirty="0">
                <a:latin typeface="Calibri"/>
                <a:cs typeface="Calibri"/>
              </a:rPr>
              <a:t> </a:t>
            </a:r>
            <a:r>
              <a:rPr sz="3200" spc="-290" dirty="0">
                <a:latin typeface="Calibri"/>
                <a:cs typeface="Calibri"/>
              </a:rPr>
              <a:t>Барре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Рассеянный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склероз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5" dirty="0">
                <a:latin typeface="Calibri"/>
                <a:cs typeface="Calibri"/>
              </a:rPr>
              <a:t>Болезнь</a:t>
            </a:r>
            <a:r>
              <a:rPr sz="3200" spc="-13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Паркинсона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45" dirty="0">
                <a:latin typeface="Calibri"/>
                <a:cs typeface="Calibri"/>
              </a:rPr>
              <a:t>Синдром </a:t>
            </a:r>
            <a:r>
              <a:rPr sz="3200" spc="-270" dirty="0">
                <a:latin typeface="Calibri"/>
                <a:cs typeface="Calibri"/>
              </a:rPr>
              <a:t>вегетативной</a:t>
            </a:r>
            <a:r>
              <a:rPr sz="3200" spc="-225" dirty="0">
                <a:latin typeface="Calibri"/>
                <a:cs typeface="Calibri"/>
              </a:rPr>
              <a:t> </a:t>
            </a:r>
            <a:r>
              <a:rPr sz="3200" spc="-315" dirty="0">
                <a:latin typeface="Calibri"/>
                <a:cs typeface="Calibri"/>
              </a:rPr>
              <a:t>дистонии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54" dirty="0">
                <a:latin typeface="Calibri"/>
                <a:cs typeface="Calibri"/>
              </a:rPr>
              <a:t>ПИТ </a:t>
            </a:r>
            <a:r>
              <a:rPr sz="3200" spc="100" dirty="0">
                <a:latin typeface="Calibri"/>
                <a:cs typeface="Calibri"/>
              </a:rPr>
              <a:t>–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340" dirty="0">
                <a:latin typeface="Calibri"/>
                <a:cs typeface="Calibri"/>
              </a:rPr>
              <a:t>синдром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9493" y="636523"/>
            <a:ext cx="1013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latin typeface="Calibri"/>
                <a:cs typeface="Calibri"/>
              </a:rPr>
              <a:t>Ортостатическая </a:t>
            </a:r>
            <a:r>
              <a:rPr sz="2400" spc="-220" dirty="0">
                <a:latin typeface="Calibri"/>
                <a:cs typeface="Calibri"/>
              </a:rPr>
              <a:t>недостаточность </a:t>
            </a:r>
            <a:r>
              <a:rPr sz="2400" spc="-225" dirty="0">
                <a:latin typeface="Calibri"/>
                <a:cs typeface="Calibri"/>
              </a:rPr>
              <a:t>при </a:t>
            </a:r>
            <a:r>
              <a:rPr sz="2400" spc="-229" dirty="0">
                <a:latin typeface="Calibri"/>
                <a:cs typeface="Calibri"/>
              </a:rPr>
              <a:t>Спинномозговой травме. Предрасполагающие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факторы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1608835"/>
            <a:ext cx="5351145" cy="359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747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65" dirty="0">
                <a:latin typeface="Calibri"/>
                <a:cs typeface="Calibri"/>
              </a:rPr>
              <a:t>Потеря </a:t>
            </a:r>
            <a:r>
              <a:rPr sz="3000" spc="-254" dirty="0">
                <a:latin typeface="Calibri"/>
                <a:cs typeface="Calibri"/>
              </a:rPr>
              <a:t>тонического </a:t>
            </a:r>
            <a:r>
              <a:rPr sz="3000" spc="-265" dirty="0">
                <a:latin typeface="Calibri"/>
                <a:cs typeface="Calibri"/>
              </a:rPr>
              <a:t>симпатического  </a:t>
            </a:r>
            <a:r>
              <a:rPr sz="3000" spc="-270" dirty="0">
                <a:latin typeface="Calibri"/>
                <a:cs typeface="Calibri"/>
              </a:rPr>
              <a:t>контроля</a:t>
            </a:r>
            <a:endParaRPr sz="3000">
              <a:latin typeface="Calibri"/>
              <a:cs typeface="Calibri"/>
            </a:endParaRPr>
          </a:p>
          <a:p>
            <a:pPr marL="355600" marR="1031240" indent="-3429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300" dirty="0">
                <a:latin typeface="Calibri"/>
                <a:cs typeface="Calibri"/>
              </a:rPr>
              <a:t>Сниженная </a:t>
            </a:r>
            <a:r>
              <a:rPr sz="3000" spc="-275" dirty="0">
                <a:latin typeface="Calibri"/>
                <a:cs typeface="Calibri"/>
              </a:rPr>
              <a:t>барорецепторная  </a:t>
            </a:r>
            <a:r>
              <a:rPr sz="3000" spc="-250" dirty="0">
                <a:latin typeface="Calibri"/>
                <a:cs typeface="Calibri"/>
              </a:rPr>
              <a:t>чувствительность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65" dirty="0">
                <a:latin typeface="Calibri"/>
                <a:cs typeface="Calibri"/>
              </a:rPr>
              <a:t>Потеря скелетной </a:t>
            </a:r>
            <a:r>
              <a:rPr sz="3000" spc="-330" dirty="0">
                <a:latin typeface="Calibri"/>
                <a:cs typeface="Calibri"/>
              </a:rPr>
              <a:t>мышечной</a:t>
            </a:r>
            <a:r>
              <a:rPr sz="3000" spc="-465" dirty="0">
                <a:latin typeface="Calibri"/>
                <a:cs typeface="Calibri"/>
              </a:rPr>
              <a:t> </a:t>
            </a:r>
            <a:r>
              <a:rPr sz="3000" spc="-340" dirty="0">
                <a:latin typeface="Calibri"/>
                <a:cs typeface="Calibri"/>
              </a:rPr>
              <a:t>помпы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65" dirty="0">
                <a:latin typeface="Calibri"/>
                <a:cs typeface="Calibri"/>
              </a:rPr>
              <a:t>Кардиоваскулярная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260" dirty="0">
                <a:latin typeface="Calibri"/>
                <a:cs typeface="Calibri"/>
              </a:rPr>
              <a:t>недостаточность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85" dirty="0">
                <a:latin typeface="Calibri"/>
                <a:cs typeface="Calibri"/>
              </a:rPr>
              <a:t>Нарушение </a:t>
            </a:r>
            <a:r>
              <a:rPr sz="3000" spc="-254" dirty="0">
                <a:latin typeface="Calibri"/>
                <a:cs typeface="Calibri"/>
              </a:rPr>
              <a:t>водно-солевого</a:t>
            </a:r>
            <a:r>
              <a:rPr sz="3000" spc="-210" dirty="0">
                <a:latin typeface="Calibri"/>
                <a:cs typeface="Calibri"/>
              </a:rPr>
              <a:t> </a:t>
            </a:r>
            <a:r>
              <a:rPr sz="3000" spc="-265" dirty="0">
                <a:latin typeface="Calibri"/>
                <a:cs typeface="Calibri"/>
              </a:rPr>
              <a:t>баланса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5419" y="1619503"/>
            <a:ext cx="22269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120" dirty="0">
                <a:latin typeface="Calibri"/>
                <a:cs typeface="Calibri"/>
              </a:rPr>
              <a:t>Claydon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</a:t>
            </a:r>
            <a:r>
              <a:rPr sz="2100" spc="-140" dirty="0">
                <a:latin typeface="Calibri"/>
                <a:cs typeface="Calibri"/>
              </a:rPr>
              <a:t> </a:t>
            </a:r>
            <a:r>
              <a:rPr sz="2100" spc="-90" dirty="0">
                <a:latin typeface="Calibri"/>
                <a:cs typeface="Calibri"/>
              </a:rPr>
              <a:t>2006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45419" y="2424175"/>
            <a:ext cx="4962525" cy="219583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160" dirty="0">
                <a:latin typeface="Calibri"/>
                <a:cs typeface="Calibri"/>
              </a:rPr>
              <a:t>Houtman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 </a:t>
            </a:r>
            <a:r>
              <a:rPr sz="2100" spc="-85" dirty="0">
                <a:latin typeface="Calibri"/>
                <a:cs typeface="Calibri"/>
              </a:rPr>
              <a:t>2000; </a:t>
            </a:r>
            <a:r>
              <a:rPr sz="2100" spc="-105" dirty="0">
                <a:latin typeface="Calibri"/>
                <a:cs typeface="Calibri"/>
              </a:rPr>
              <a:t>Wallin </a:t>
            </a:r>
            <a:r>
              <a:rPr sz="2100" spc="-55" dirty="0">
                <a:latin typeface="Calibri"/>
                <a:cs typeface="Calibri"/>
              </a:rPr>
              <a:t>&amp; </a:t>
            </a:r>
            <a:r>
              <a:rPr sz="2100" spc="-105" dirty="0">
                <a:latin typeface="Calibri"/>
                <a:cs typeface="Calibri"/>
              </a:rPr>
              <a:t>Stjernberg</a:t>
            </a:r>
            <a:r>
              <a:rPr sz="2100" spc="-229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1984</a:t>
            </a:r>
            <a:endParaRPr sz="2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185" dirty="0">
                <a:latin typeface="Calibri"/>
                <a:cs typeface="Calibri"/>
              </a:rPr>
              <a:t>Wecht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 </a:t>
            </a:r>
            <a:r>
              <a:rPr sz="2100" spc="-85" dirty="0">
                <a:latin typeface="Calibri"/>
                <a:cs typeface="Calibri"/>
              </a:rPr>
              <a:t>2003; </a:t>
            </a:r>
            <a:r>
              <a:rPr sz="2100" spc="-165" dirty="0">
                <a:latin typeface="Calibri"/>
                <a:cs typeface="Calibri"/>
              </a:rPr>
              <a:t>Munakata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</a:t>
            </a:r>
            <a:r>
              <a:rPr sz="2100" spc="180" dirty="0">
                <a:latin typeface="Calibri"/>
                <a:cs typeface="Calibri"/>
              </a:rPr>
              <a:t> </a:t>
            </a:r>
            <a:r>
              <a:rPr sz="2100" spc="-85" dirty="0">
                <a:latin typeface="Calibri"/>
                <a:cs typeface="Calibri"/>
              </a:rPr>
              <a:t>1997</a:t>
            </a:r>
            <a:endParaRPr sz="2100">
              <a:latin typeface="Calibri"/>
              <a:cs typeface="Calibri"/>
            </a:endParaRPr>
          </a:p>
          <a:p>
            <a:pPr marL="355600" marR="396240" indent="-342900">
              <a:lnSpc>
                <a:spcPct val="102899"/>
              </a:lnSpc>
              <a:spcBef>
                <a:spcPts val="110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90" dirty="0">
                <a:latin typeface="Calibri"/>
                <a:cs typeface="Calibri"/>
              </a:rPr>
              <a:t>Faghri </a:t>
            </a:r>
            <a:r>
              <a:rPr sz="2100" spc="-55" dirty="0">
                <a:latin typeface="Calibri"/>
                <a:cs typeface="Calibri"/>
              </a:rPr>
              <a:t>&amp; </a:t>
            </a:r>
            <a:r>
              <a:rPr sz="2100" spc="-150" dirty="0">
                <a:latin typeface="Calibri"/>
                <a:cs typeface="Calibri"/>
              </a:rPr>
              <a:t>Yount </a:t>
            </a:r>
            <a:r>
              <a:rPr sz="2100" spc="-85" dirty="0">
                <a:latin typeface="Calibri"/>
                <a:cs typeface="Calibri"/>
              </a:rPr>
              <a:t>2002; </a:t>
            </a:r>
            <a:r>
              <a:rPr sz="2100" spc="-160" dirty="0">
                <a:latin typeface="Calibri"/>
                <a:cs typeface="Calibri"/>
              </a:rPr>
              <a:t>Raymond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 </a:t>
            </a:r>
            <a:r>
              <a:rPr sz="2100" spc="-75" dirty="0">
                <a:latin typeface="Calibri"/>
                <a:cs typeface="Calibri"/>
              </a:rPr>
              <a:t>2002;  </a:t>
            </a:r>
            <a:r>
              <a:rPr sz="2100" spc="-200" dirty="0">
                <a:latin typeface="Calibri"/>
                <a:cs typeface="Calibri"/>
              </a:rPr>
              <a:t>Ten </a:t>
            </a:r>
            <a:r>
              <a:rPr sz="2100" spc="-110" dirty="0">
                <a:latin typeface="Calibri"/>
                <a:cs typeface="Calibri"/>
              </a:rPr>
              <a:t>Harkel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</a:t>
            </a:r>
            <a:r>
              <a:rPr sz="2100" spc="-145" dirty="0">
                <a:latin typeface="Calibri"/>
                <a:cs typeface="Calibri"/>
              </a:rPr>
              <a:t> </a:t>
            </a:r>
            <a:r>
              <a:rPr sz="2100" spc="-85" dirty="0">
                <a:latin typeface="Calibri"/>
                <a:cs typeface="Calibri"/>
              </a:rPr>
              <a:t>1994</a:t>
            </a:r>
            <a:endParaRPr sz="2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175" dirty="0">
                <a:latin typeface="Calibri"/>
                <a:cs typeface="Calibri"/>
              </a:rPr>
              <a:t>Hopman </a:t>
            </a:r>
            <a:r>
              <a:rPr sz="2100" spc="-135" dirty="0">
                <a:latin typeface="Calibri"/>
                <a:cs typeface="Calibri"/>
              </a:rPr>
              <a:t>et </a:t>
            </a:r>
            <a:r>
              <a:rPr sz="2100" spc="-100" dirty="0">
                <a:latin typeface="Calibri"/>
                <a:cs typeface="Calibri"/>
              </a:rPr>
              <a:t>al. </a:t>
            </a:r>
            <a:r>
              <a:rPr sz="2100" spc="-85" dirty="0">
                <a:latin typeface="Calibri"/>
                <a:cs typeface="Calibri"/>
              </a:rPr>
              <a:t>2002; </a:t>
            </a:r>
            <a:r>
              <a:rPr sz="2100" spc="-95" dirty="0">
                <a:latin typeface="Calibri"/>
                <a:cs typeface="Calibri"/>
              </a:rPr>
              <a:t>Vaziri </a:t>
            </a:r>
            <a:r>
              <a:rPr sz="2100" spc="-90" dirty="0">
                <a:latin typeface="Calibri"/>
                <a:cs typeface="Calibri"/>
              </a:rPr>
              <a:t>2003 </a:t>
            </a:r>
            <a:r>
              <a:rPr sz="2100" spc="-80" dirty="0">
                <a:latin typeface="Calibri"/>
                <a:cs typeface="Calibri"/>
              </a:rPr>
              <a:t>Frisbie</a:t>
            </a:r>
            <a:r>
              <a:rPr sz="2100" spc="170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2004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6641" y="6046215"/>
            <a:ext cx="671512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70" dirty="0">
                <a:latin typeface="Calibri"/>
                <a:cs typeface="Calibri"/>
              </a:rPr>
              <a:t>Review </a:t>
            </a:r>
            <a:r>
              <a:rPr sz="3100" spc="-195" dirty="0">
                <a:latin typeface="Calibri"/>
                <a:cs typeface="Calibri"/>
              </a:rPr>
              <a:t>S, </a:t>
            </a:r>
            <a:r>
              <a:rPr sz="3100" spc="-220" dirty="0">
                <a:latin typeface="Calibri"/>
                <a:cs typeface="Calibri"/>
              </a:rPr>
              <a:t>Points </a:t>
            </a:r>
            <a:r>
              <a:rPr sz="3100" spc="-204" dirty="0">
                <a:latin typeface="Calibri"/>
                <a:cs typeface="Calibri"/>
              </a:rPr>
              <a:t>K. </a:t>
            </a:r>
            <a:r>
              <a:rPr sz="3100" spc="-220" dirty="0">
                <a:latin typeface="Calibri"/>
                <a:cs typeface="Calibri"/>
              </a:rPr>
              <a:t>Orthostatic </a:t>
            </a:r>
            <a:r>
              <a:rPr sz="3100" spc="-254" dirty="0">
                <a:latin typeface="Calibri"/>
                <a:cs typeface="Calibri"/>
              </a:rPr>
              <a:t>Hypotension.</a:t>
            </a:r>
            <a:r>
              <a:rPr sz="3100" spc="-395" dirty="0">
                <a:latin typeface="Calibri"/>
                <a:cs typeface="Calibri"/>
              </a:rPr>
              <a:t> </a:t>
            </a:r>
            <a:r>
              <a:rPr sz="3100" spc="-210" dirty="0">
                <a:latin typeface="Calibri"/>
                <a:cs typeface="Calibri"/>
              </a:rPr>
              <a:t>2014.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4897" rIns="0" bIns="0" rtlCol="0">
            <a:spAutoFit/>
          </a:bodyPr>
          <a:lstStyle/>
          <a:p>
            <a:pPr marL="4671695" marR="5080" indent="-4379595">
              <a:lnSpc>
                <a:spcPct val="101400"/>
              </a:lnSpc>
              <a:spcBef>
                <a:spcPts val="50"/>
              </a:spcBef>
            </a:pPr>
            <a:r>
              <a:rPr sz="2800" spc="-235" dirty="0"/>
              <a:t>Ортостатическая </a:t>
            </a:r>
            <a:r>
              <a:rPr sz="2800" spc="-250" dirty="0"/>
              <a:t>недостаточность </a:t>
            </a:r>
            <a:r>
              <a:rPr sz="2800" spc="85" dirty="0"/>
              <a:t>– </a:t>
            </a:r>
            <a:r>
              <a:rPr sz="2800" spc="-220" dirty="0"/>
              <a:t>как </a:t>
            </a:r>
            <a:r>
              <a:rPr sz="2800" spc="-265" dirty="0"/>
              <a:t>индикатор </a:t>
            </a:r>
            <a:r>
              <a:rPr sz="2800" spc="-275" dirty="0"/>
              <a:t>нарушения </a:t>
            </a:r>
            <a:r>
              <a:rPr sz="2800" spc="-245" dirty="0"/>
              <a:t>гравитационного  градиента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236980" y="1556003"/>
            <a:ext cx="9710420" cy="434467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5080" indent="-342900">
              <a:lnSpc>
                <a:spcPct val="81500"/>
              </a:lnSpc>
              <a:spcBef>
                <a:spcPts val="5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75" dirty="0">
                <a:latin typeface="Calibri"/>
                <a:cs typeface="Calibri"/>
              </a:rPr>
              <a:t>Патологическое </a:t>
            </a:r>
            <a:r>
              <a:rPr sz="2000" spc="-204" dirty="0">
                <a:latin typeface="Calibri"/>
                <a:cs typeface="Calibri"/>
              </a:rPr>
              <a:t>изменение </a:t>
            </a:r>
            <a:r>
              <a:rPr sz="2000" spc="-215" dirty="0">
                <a:latin typeface="Calibri"/>
                <a:cs typeface="Calibri"/>
              </a:rPr>
              <a:t>общей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85" dirty="0">
                <a:latin typeface="Calibri"/>
                <a:cs typeface="Calibri"/>
              </a:rPr>
              <a:t>регионарной </a:t>
            </a:r>
            <a:r>
              <a:rPr sz="2000" spc="-210" dirty="0">
                <a:latin typeface="Calibri"/>
                <a:cs typeface="Calibri"/>
              </a:rPr>
              <a:t>гемодинамики </a:t>
            </a:r>
            <a:r>
              <a:rPr sz="2000" spc="-175" dirty="0">
                <a:latin typeface="Calibri"/>
                <a:cs typeface="Calibri"/>
              </a:rPr>
              <a:t>, </a:t>
            </a:r>
            <a:r>
              <a:rPr sz="2000" spc="-195" dirty="0">
                <a:latin typeface="Calibri"/>
                <a:cs typeface="Calibri"/>
              </a:rPr>
              <a:t>обусловленное </a:t>
            </a:r>
            <a:r>
              <a:rPr sz="2000" spc="-190" dirty="0">
                <a:latin typeface="Calibri"/>
                <a:cs typeface="Calibri"/>
              </a:rPr>
              <a:t>недостаточностью  </a:t>
            </a:r>
            <a:r>
              <a:rPr sz="2000" spc="-185" dirty="0">
                <a:latin typeface="Calibri"/>
                <a:cs typeface="Calibri"/>
              </a:rPr>
              <a:t>приспособительных реакций </a:t>
            </a:r>
            <a:r>
              <a:rPr sz="2000" spc="-200" dirty="0">
                <a:latin typeface="Calibri"/>
                <a:cs typeface="Calibri"/>
              </a:rPr>
              <a:t>системы </a:t>
            </a:r>
            <a:r>
              <a:rPr sz="2000" spc="-195" dirty="0">
                <a:latin typeface="Calibri"/>
                <a:cs typeface="Calibri"/>
              </a:rPr>
              <a:t>кровообращения </a:t>
            </a:r>
            <a:r>
              <a:rPr sz="2000" spc="-185" dirty="0">
                <a:latin typeface="Calibri"/>
                <a:cs typeface="Calibri"/>
              </a:rPr>
              <a:t>на </a:t>
            </a:r>
            <a:r>
              <a:rPr sz="2000" spc="-180" dirty="0">
                <a:latin typeface="Calibri"/>
                <a:cs typeface="Calibri"/>
              </a:rPr>
              <a:t>гравитационное </a:t>
            </a:r>
            <a:r>
              <a:rPr sz="2000" spc="-185" dirty="0">
                <a:latin typeface="Calibri"/>
                <a:cs typeface="Calibri"/>
              </a:rPr>
              <a:t>перераспределение </a:t>
            </a:r>
            <a:r>
              <a:rPr sz="2000" spc="-180" dirty="0">
                <a:latin typeface="Calibri"/>
                <a:cs typeface="Calibri"/>
              </a:rPr>
              <a:t>крови </a:t>
            </a:r>
            <a:r>
              <a:rPr sz="2000" spc="-155" dirty="0">
                <a:latin typeface="Calibri"/>
                <a:cs typeface="Calibri"/>
              </a:rPr>
              <a:t>в  </a:t>
            </a:r>
            <a:r>
              <a:rPr sz="2000" spc="-190" dirty="0">
                <a:latin typeface="Calibri"/>
                <a:cs typeface="Calibri"/>
              </a:rPr>
              <a:t>организма. </a:t>
            </a:r>
            <a:r>
              <a:rPr sz="2000" spc="-180" dirty="0">
                <a:latin typeface="Calibri"/>
                <a:cs typeface="Calibri"/>
              </a:rPr>
              <a:t>Проявляется </a:t>
            </a:r>
            <a:r>
              <a:rPr sz="2000" spc="-190" dirty="0">
                <a:latin typeface="Calibri"/>
                <a:cs typeface="Calibri"/>
              </a:rPr>
              <a:t>при </a:t>
            </a:r>
            <a:r>
              <a:rPr sz="2000" spc="-200" dirty="0">
                <a:latin typeface="Calibri"/>
                <a:cs typeface="Calibri"/>
              </a:rPr>
              <a:t>смене </a:t>
            </a:r>
            <a:r>
              <a:rPr sz="2000" spc="-210" dirty="0">
                <a:latin typeface="Calibri"/>
                <a:cs typeface="Calibri"/>
              </a:rPr>
              <a:t>положения </a:t>
            </a:r>
            <a:r>
              <a:rPr sz="2000" spc="-185" dirty="0">
                <a:latin typeface="Calibri"/>
                <a:cs typeface="Calibri"/>
              </a:rPr>
              <a:t>тела </a:t>
            </a:r>
            <a:r>
              <a:rPr sz="2000" spc="-180" dirty="0">
                <a:latin typeface="Calibri"/>
                <a:cs typeface="Calibri"/>
              </a:rPr>
              <a:t>от горизонтального</a:t>
            </a:r>
            <a:r>
              <a:rPr sz="2000" spc="-250" dirty="0">
                <a:latin typeface="Calibri"/>
                <a:cs typeface="Calibri"/>
              </a:rPr>
              <a:t> </a:t>
            </a:r>
            <a:r>
              <a:rPr sz="2000" spc="-155" dirty="0">
                <a:latin typeface="Calibri"/>
                <a:cs typeface="Calibri"/>
              </a:rPr>
              <a:t>к </a:t>
            </a:r>
            <a:r>
              <a:rPr sz="2000" spc="-200" dirty="0">
                <a:latin typeface="Calibri"/>
                <a:cs typeface="Calibri"/>
              </a:rPr>
              <a:t>вертикальному.</a:t>
            </a:r>
            <a:endParaRPr sz="2000">
              <a:latin typeface="Calibri"/>
              <a:cs typeface="Calibri"/>
            </a:endParaRPr>
          </a:p>
          <a:p>
            <a:pPr marL="355600" marR="113664" indent="-342900">
              <a:lnSpc>
                <a:spcPct val="7950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90" dirty="0">
                <a:latin typeface="Calibri"/>
                <a:cs typeface="Calibri"/>
              </a:rPr>
              <a:t>Ортостатическая </a:t>
            </a:r>
            <a:r>
              <a:rPr sz="2200" spc="-200" dirty="0">
                <a:latin typeface="Calibri"/>
                <a:cs typeface="Calibri"/>
              </a:rPr>
              <a:t>недостаточность </a:t>
            </a:r>
            <a:r>
              <a:rPr sz="2200" spc="-155" dirty="0">
                <a:latin typeface="Calibri"/>
                <a:cs typeface="Calibri"/>
              </a:rPr>
              <a:t>( </a:t>
            </a:r>
            <a:r>
              <a:rPr sz="2200" spc="-204" dirty="0">
                <a:latin typeface="Calibri"/>
                <a:cs typeface="Calibri"/>
              </a:rPr>
              <a:t>по </a:t>
            </a:r>
            <a:r>
              <a:rPr sz="2200" spc="-185" dirty="0">
                <a:latin typeface="Calibri"/>
                <a:cs typeface="Calibri"/>
              </a:rPr>
              <a:t>American </a:t>
            </a:r>
            <a:r>
              <a:rPr sz="2200" spc="-215" dirty="0">
                <a:latin typeface="Calibri"/>
                <a:cs typeface="Calibri"/>
              </a:rPr>
              <a:t>Academy </a:t>
            </a:r>
            <a:r>
              <a:rPr sz="2200" spc="-175" dirty="0">
                <a:latin typeface="Calibri"/>
                <a:cs typeface="Calibri"/>
              </a:rPr>
              <a:t>of </a:t>
            </a:r>
            <a:r>
              <a:rPr sz="2200" spc="-165" dirty="0">
                <a:latin typeface="Calibri"/>
                <a:cs typeface="Calibri"/>
              </a:rPr>
              <a:t>Neurology) </a:t>
            </a:r>
            <a:r>
              <a:rPr sz="2200" spc="70" dirty="0">
                <a:latin typeface="Calibri"/>
                <a:cs typeface="Calibri"/>
              </a:rPr>
              <a:t>– </a:t>
            </a:r>
            <a:r>
              <a:rPr sz="2200" spc="-225" dirty="0">
                <a:latin typeface="Calibri"/>
                <a:cs typeface="Calibri"/>
              </a:rPr>
              <a:t>снижение  </a:t>
            </a:r>
            <a:r>
              <a:rPr sz="2200" spc="-195" dirty="0">
                <a:latin typeface="Calibri"/>
                <a:cs typeface="Calibri"/>
              </a:rPr>
              <a:t>систолического </a:t>
            </a:r>
            <a:r>
              <a:rPr sz="2200" spc="-240" dirty="0">
                <a:latin typeface="Calibri"/>
                <a:cs typeface="Calibri"/>
              </a:rPr>
              <a:t>АД </a:t>
            </a:r>
            <a:r>
              <a:rPr sz="2200" spc="-215" dirty="0">
                <a:latin typeface="Calibri"/>
                <a:cs typeface="Calibri"/>
              </a:rPr>
              <a:t>более </a:t>
            </a:r>
            <a:r>
              <a:rPr sz="2200" spc="-130" dirty="0">
                <a:latin typeface="Calibri"/>
                <a:cs typeface="Calibri"/>
              </a:rPr>
              <a:t>20 </a:t>
            </a:r>
            <a:r>
              <a:rPr sz="2200" spc="-340" dirty="0">
                <a:latin typeface="Calibri"/>
                <a:cs typeface="Calibri"/>
              </a:rPr>
              <a:t>мм </a:t>
            </a:r>
            <a:r>
              <a:rPr sz="2200" spc="-250" dirty="0">
                <a:latin typeface="Calibri"/>
                <a:cs typeface="Calibri"/>
              </a:rPr>
              <a:t>рт. </a:t>
            </a:r>
            <a:r>
              <a:rPr sz="2200" spc="-220" dirty="0">
                <a:latin typeface="Calibri"/>
                <a:cs typeface="Calibri"/>
              </a:rPr>
              <a:t>ст., </a:t>
            </a:r>
            <a:r>
              <a:rPr sz="2200" spc="-229" dirty="0">
                <a:latin typeface="Calibri"/>
                <a:cs typeface="Calibri"/>
              </a:rPr>
              <a:t>или </a:t>
            </a:r>
            <a:r>
              <a:rPr sz="2200" spc="-180" dirty="0">
                <a:latin typeface="Calibri"/>
                <a:cs typeface="Calibri"/>
              </a:rPr>
              <a:t>(и) </a:t>
            </a:r>
            <a:r>
              <a:rPr sz="2200" spc="-200" dirty="0">
                <a:latin typeface="Calibri"/>
                <a:cs typeface="Calibri"/>
              </a:rPr>
              <a:t>диастолического </a:t>
            </a:r>
            <a:r>
              <a:rPr sz="2200" spc="-240" dirty="0">
                <a:latin typeface="Calibri"/>
                <a:cs typeface="Calibri"/>
              </a:rPr>
              <a:t>АД </a:t>
            </a:r>
            <a:r>
              <a:rPr sz="2200" spc="-210" dirty="0">
                <a:latin typeface="Calibri"/>
                <a:cs typeface="Calibri"/>
              </a:rPr>
              <a:t>более, </a:t>
            </a:r>
            <a:r>
              <a:rPr sz="2200" spc="-229" dirty="0">
                <a:latin typeface="Calibri"/>
                <a:cs typeface="Calibri"/>
              </a:rPr>
              <a:t>чем </a:t>
            </a:r>
            <a:r>
              <a:rPr sz="2200" spc="-204" dirty="0">
                <a:latin typeface="Calibri"/>
                <a:cs typeface="Calibri"/>
              </a:rPr>
              <a:t>на </a:t>
            </a:r>
            <a:r>
              <a:rPr sz="2200" spc="-130" dirty="0">
                <a:latin typeface="Calibri"/>
                <a:cs typeface="Calibri"/>
              </a:rPr>
              <a:t>10 </a:t>
            </a:r>
            <a:r>
              <a:rPr sz="2200" spc="-340" dirty="0">
                <a:latin typeface="Calibri"/>
                <a:cs typeface="Calibri"/>
              </a:rPr>
              <a:t>мм </a:t>
            </a:r>
            <a:r>
              <a:rPr sz="2200" spc="-250" dirty="0">
                <a:latin typeface="Calibri"/>
                <a:cs typeface="Calibri"/>
              </a:rPr>
              <a:t>рт. </a:t>
            </a:r>
            <a:r>
              <a:rPr sz="2200" spc="-229" dirty="0">
                <a:latin typeface="Calibri"/>
                <a:cs typeface="Calibri"/>
              </a:rPr>
              <a:t>ст. </a:t>
            </a:r>
            <a:r>
              <a:rPr sz="2200" spc="-170" dirty="0">
                <a:latin typeface="Calibri"/>
                <a:cs typeface="Calibri"/>
              </a:rPr>
              <a:t>в  </a:t>
            </a:r>
            <a:r>
              <a:rPr sz="2200" spc="-195" dirty="0">
                <a:latin typeface="Calibri"/>
                <a:cs typeface="Calibri"/>
              </a:rPr>
              <a:t>сочетании </a:t>
            </a:r>
            <a:r>
              <a:rPr sz="2200" spc="-150" dirty="0">
                <a:latin typeface="Calibri"/>
                <a:cs typeface="Calibri"/>
              </a:rPr>
              <a:t>с </a:t>
            </a:r>
            <a:r>
              <a:rPr sz="2200" spc="-210" dirty="0">
                <a:latin typeface="Calibri"/>
                <a:cs typeface="Calibri"/>
              </a:rPr>
              <a:t>признаками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дисавтономии.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59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45" dirty="0">
                <a:latin typeface="Calibri"/>
                <a:cs typeface="Calibri"/>
              </a:rPr>
              <a:t>Симптомы </a:t>
            </a:r>
            <a:r>
              <a:rPr sz="2200" spc="-195" dirty="0">
                <a:latin typeface="Calibri"/>
                <a:cs typeface="Calibri"/>
              </a:rPr>
              <a:t>ортостатической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200" dirty="0">
                <a:latin typeface="Calibri"/>
                <a:cs typeface="Calibri"/>
              </a:rPr>
              <a:t>недостаточности:</a:t>
            </a:r>
            <a:endParaRPr sz="2200">
              <a:latin typeface="Calibri"/>
              <a:cs typeface="Calibri"/>
            </a:endParaRPr>
          </a:p>
          <a:p>
            <a:pPr marL="755650" marR="302260" lvl="1" indent="-285750">
              <a:lnSpc>
                <a:spcPct val="79000"/>
              </a:lnSpc>
              <a:spcBef>
                <a:spcPts val="58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190" dirty="0">
                <a:latin typeface="Calibri"/>
                <a:cs typeface="Calibri"/>
              </a:rPr>
              <a:t>Церебральная </a:t>
            </a:r>
            <a:r>
              <a:rPr sz="2000" spc="-175" dirty="0">
                <a:latin typeface="Calibri"/>
                <a:cs typeface="Calibri"/>
              </a:rPr>
              <a:t>гипоперфузия: </a:t>
            </a:r>
            <a:r>
              <a:rPr sz="2000" spc="-195" dirty="0">
                <a:latin typeface="Calibri"/>
                <a:cs typeface="Calibri"/>
              </a:rPr>
              <a:t>головокружение, </a:t>
            </a:r>
            <a:r>
              <a:rPr sz="2000" spc="-200" dirty="0">
                <a:latin typeface="Calibri"/>
                <a:cs typeface="Calibri"/>
              </a:rPr>
              <a:t>нарушение </a:t>
            </a:r>
            <a:r>
              <a:rPr sz="2000" spc="-185" dirty="0">
                <a:latin typeface="Calibri"/>
                <a:cs typeface="Calibri"/>
              </a:rPr>
              <a:t>зрения, </a:t>
            </a:r>
            <a:r>
              <a:rPr sz="2000" spc="-190" dirty="0">
                <a:latin typeface="Calibri"/>
                <a:cs typeface="Calibri"/>
              </a:rPr>
              <a:t>когнитивный </a:t>
            </a:r>
            <a:r>
              <a:rPr sz="2000" spc="-204" dirty="0">
                <a:latin typeface="Calibri"/>
                <a:cs typeface="Calibri"/>
              </a:rPr>
              <a:t>дефицит, </a:t>
            </a:r>
            <a:r>
              <a:rPr sz="2000" spc="-185" dirty="0">
                <a:latin typeface="Calibri"/>
                <a:cs typeface="Calibri"/>
              </a:rPr>
              <a:t>потеря  сознания,</a:t>
            </a:r>
            <a:r>
              <a:rPr sz="2000" spc="-170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падения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185" dirty="0">
                <a:latin typeface="Calibri"/>
                <a:cs typeface="Calibri"/>
              </a:rPr>
              <a:t>Диспноэ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180" dirty="0">
                <a:latin typeface="Calibri"/>
                <a:cs typeface="Calibri"/>
              </a:rPr>
              <a:t>Тахикардия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204" dirty="0">
                <a:latin typeface="Calibri"/>
                <a:cs typeface="Calibri"/>
              </a:rPr>
              <a:t>Повышение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0" dirty="0">
                <a:latin typeface="Calibri"/>
                <a:cs typeface="Calibri"/>
              </a:rPr>
              <a:t>потоотделения</a:t>
            </a:r>
            <a:endParaRPr sz="2000">
              <a:latin typeface="Calibri"/>
              <a:cs typeface="Calibri"/>
            </a:endParaRPr>
          </a:p>
          <a:p>
            <a:pPr marL="755650" marR="318135" lvl="1" indent="-285750">
              <a:lnSpc>
                <a:spcPct val="79000"/>
              </a:lnSpc>
              <a:spcBef>
                <a:spcPts val="50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170" dirty="0">
                <a:latin typeface="Calibri"/>
                <a:cs typeface="Calibri"/>
              </a:rPr>
              <a:t>Coat </a:t>
            </a:r>
            <a:r>
              <a:rPr sz="2000" spc="-155" dirty="0">
                <a:latin typeface="Calibri"/>
                <a:cs typeface="Calibri"/>
              </a:rPr>
              <a:t>Hanger </a:t>
            </a:r>
            <a:r>
              <a:rPr sz="2000" spc="-140" dirty="0">
                <a:latin typeface="Calibri"/>
                <a:cs typeface="Calibri"/>
              </a:rPr>
              <a:t>Pain </a:t>
            </a:r>
            <a:r>
              <a:rPr sz="2000" spc="-190" dirty="0">
                <a:latin typeface="Calibri"/>
                <a:cs typeface="Calibri"/>
              </a:rPr>
              <a:t>(боль </a:t>
            </a:r>
            <a:r>
              <a:rPr sz="2000" spc="-195" dirty="0">
                <a:latin typeface="Calibri"/>
                <a:cs typeface="Calibri"/>
              </a:rPr>
              <a:t>вешалки </a:t>
            </a:r>
            <a:r>
              <a:rPr sz="2000" spc="-210" dirty="0">
                <a:latin typeface="Calibri"/>
                <a:cs typeface="Calibri"/>
              </a:rPr>
              <a:t>для </a:t>
            </a:r>
            <a:r>
              <a:rPr sz="2000" spc="-195" dirty="0">
                <a:latin typeface="Calibri"/>
                <a:cs typeface="Calibri"/>
              </a:rPr>
              <a:t>одежды)– </a:t>
            </a:r>
            <a:r>
              <a:rPr sz="2000" spc="-204" dirty="0">
                <a:latin typeface="Calibri"/>
                <a:cs typeface="Calibri"/>
              </a:rPr>
              <a:t>болезненный </a:t>
            </a:r>
            <a:r>
              <a:rPr sz="2000" spc="-190" dirty="0">
                <a:latin typeface="Calibri"/>
                <a:cs typeface="Calibri"/>
              </a:rPr>
              <a:t>спазм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10" dirty="0">
                <a:latin typeface="Calibri"/>
                <a:cs typeface="Calibri"/>
              </a:rPr>
              <a:t>мышцах </a:t>
            </a:r>
            <a:r>
              <a:rPr sz="2000" spc="-175" dirty="0">
                <a:latin typeface="Calibri"/>
                <a:cs typeface="Calibri"/>
              </a:rPr>
              <a:t>плечевого </a:t>
            </a:r>
            <a:r>
              <a:rPr sz="2000" spc="-170" dirty="0">
                <a:latin typeface="Calibri"/>
                <a:cs typeface="Calibri"/>
              </a:rPr>
              <a:t>пояса </a:t>
            </a:r>
            <a:r>
              <a:rPr sz="2000" spc="-204" dirty="0">
                <a:latin typeface="Calibri"/>
                <a:cs typeface="Calibri"/>
              </a:rPr>
              <a:t>и  </a:t>
            </a:r>
            <a:r>
              <a:rPr sz="2000" spc="-220" dirty="0">
                <a:latin typeface="Calibri"/>
                <a:cs typeface="Calibri"/>
              </a:rPr>
              <a:t>шеи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190" dirty="0">
                <a:latin typeface="Calibri"/>
                <a:cs typeface="Calibri"/>
              </a:rPr>
              <a:t>Олигурия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3470" y="473963"/>
            <a:ext cx="26860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5" dirty="0"/>
              <a:t>П</a:t>
            </a:r>
            <a:r>
              <a:rPr sz="4400" spc="-445" dirty="0"/>
              <a:t>И</a:t>
            </a:r>
            <a:r>
              <a:rPr sz="4400" spc="-635" dirty="0"/>
              <a:t>Т</a:t>
            </a:r>
            <a:r>
              <a:rPr sz="4400" spc="-80" dirty="0"/>
              <a:t>-</a:t>
            </a:r>
            <a:r>
              <a:rPr sz="4400" spc="-335" dirty="0"/>
              <a:t>с</a:t>
            </a:r>
            <a:r>
              <a:rPr sz="4400" spc="-420" dirty="0"/>
              <a:t>и</a:t>
            </a:r>
            <a:r>
              <a:rPr sz="4400" spc="-445" dirty="0"/>
              <a:t>н</a:t>
            </a:r>
            <a:r>
              <a:rPr sz="4400" spc="-525" dirty="0"/>
              <a:t>д</a:t>
            </a:r>
            <a:r>
              <a:rPr sz="4400" spc="-400" dirty="0"/>
              <a:t>р</a:t>
            </a:r>
            <a:r>
              <a:rPr sz="4400" spc="-420" dirty="0"/>
              <a:t>о</a:t>
            </a:r>
            <a:r>
              <a:rPr sz="4400" spc="-680" dirty="0"/>
              <a:t>м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187950" y="6421628"/>
            <a:ext cx="10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3205" y="6441620"/>
            <a:ext cx="170878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линика Института</a:t>
            </a:r>
            <a:r>
              <a:rPr sz="1200" spc="-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68823" y="0"/>
            <a:ext cx="7123430" cy="6858000"/>
            <a:chOff x="5068823" y="0"/>
            <a:chExt cx="712343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8823" y="0"/>
              <a:ext cx="7120128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3389" y="0"/>
              <a:ext cx="6928609" cy="6857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8739" y="4754371"/>
            <a:ext cx="4537710" cy="131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indent="-1143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27000" algn="l"/>
              </a:tabLst>
            </a:pPr>
            <a:r>
              <a:rPr sz="1200" spc="-120" dirty="0">
                <a:latin typeface="Calibri"/>
                <a:cs typeface="Calibri"/>
              </a:rPr>
              <a:t>Белкин АА. </a:t>
            </a:r>
            <a:r>
              <a:rPr sz="1200" spc="-140" dirty="0">
                <a:latin typeface="Calibri"/>
                <a:cs typeface="Calibri"/>
              </a:rPr>
              <a:t>СИНДРОМ </a:t>
            </a:r>
            <a:r>
              <a:rPr sz="1200" spc="-105" dirty="0">
                <a:latin typeface="Calibri"/>
                <a:cs typeface="Calibri"/>
              </a:rPr>
              <a:t>ПОСЛЕДСТВИИ</a:t>
            </a:r>
            <a:r>
              <a:rPr sz="1200" spc="-105" dirty="0">
                <a:latin typeface="Arial"/>
                <a:cs typeface="Arial"/>
              </a:rPr>
              <a:t>̆ </a:t>
            </a:r>
            <a:r>
              <a:rPr sz="1200" spc="-100" dirty="0">
                <a:latin typeface="Calibri"/>
                <a:cs typeface="Calibri"/>
              </a:rPr>
              <a:t>ИНТЕНСИВНОИ</a:t>
            </a:r>
            <a:r>
              <a:rPr sz="1200" spc="-100" dirty="0">
                <a:latin typeface="Arial"/>
                <a:cs typeface="Arial"/>
              </a:rPr>
              <a:t>̆ </a:t>
            </a:r>
            <a:r>
              <a:rPr sz="1200" spc="-110" dirty="0">
                <a:latin typeface="Calibri"/>
                <a:cs typeface="Calibri"/>
              </a:rPr>
              <a:t>ТЕРАПИИ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(ПИТ-СИНДРОМ).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spc="-105" dirty="0">
                <a:latin typeface="Calibri"/>
                <a:cs typeface="Calibri"/>
              </a:rPr>
              <a:t>Вестник </a:t>
            </a:r>
            <a:r>
              <a:rPr sz="1200" spc="-114" dirty="0">
                <a:latin typeface="Calibri"/>
                <a:cs typeface="Calibri"/>
              </a:rPr>
              <a:t>интенсивной </a:t>
            </a:r>
            <a:r>
              <a:rPr sz="1200" spc="-110" dirty="0">
                <a:latin typeface="Calibri"/>
                <a:cs typeface="Calibri"/>
              </a:rPr>
              <a:t>терапии </a:t>
            </a:r>
            <a:r>
              <a:rPr sz="1200" spc="-145" dirty="0">
                <a:latin typeface="Calibri"/>
                <a:cs typeface="Calibri"/>
              </a:rPr>
              <a:t>им. </a:t>
            </a:r>
            <a:r>
              <a:rPr sz="1200" spc="-120" dirty="0">
                <a:latin typeface="Calibri"/>
                <a:cs typeface="Calibri"/>
              </a:rPr>
              <a:t>А.И.САЛТАНОВА, </a:t>
            </a:r>
            <a:r>
              <a:rPr sz="1200" spc="-75" dirty="0">
                <a:latin typeface="Calibri"/>
                <a:cs typeface="Calibri"/>
              </a:rPr>
              <a:t>2018 </a:t>
            </a:r>
            <a:r>
              <a:rPr sz="1200" spc="-140" dirty="0">
                <a:latin typeface="Calibri"/>
                <a:cs typeface="Calibri"/>
              </a:rPr>
              <a:t>Г., </a:t>
            </a:r>
            <a:r>
              <a:rPr sz="1200" spc="-125" dirty="0">
                <a:latin typeface="Calibri"/>
                <a:cs typeface="Calibri"/>
              </a:rPr>
              <a:t>No </a:t>
            </a:r>
            <a:r>
              <a:rPr sz="1200" spc="-90" dirty="0">
                <a:latin typeface="Calibri"/>
                <a:cs typeface="Calibri"/>
              </a:rPr>
              <a:t>2,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80" dirty="0">
                <a:latin typeface="Calibri"/>
                <a:cs typeface="Calibri"/>
              </a:rPr>
              <a:t>с.12-23.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eriod" startAt="2"/>
              <a:tabLst>
                <a:tab pos="127000" algn="l"/>
              </a:tabLst>
            </a:pPr>
            <a:r>
              <a:rPr sz="1200" spc="-120" dirty="0">
                <a:latin typeface="Calibri"/>
                <a:cs typeface="Calibri"/>
              </a:rPr>
              <a:t>Белкин </a:t>
            </a:r>
            <a:r>
              <a:rPr sz="1200" spc="-114" dirty="0">
                <a:latin typeface="Calibri"/>
                <a:cs typeface="Calibri"/>
              </a:rPr>
              <a:t>АА, </a:t>
            </a:r>
            <a:r>
              <a:rPr sz="1200" spc="-120" dirty="0">
                <a:latin typeface="Calibri"/>
                <a:cs typeface="Calibri"/>
              </a:rPr>
              <a:t>Давыдова </a:t>
            </a:r>
            <a:r>
              <a:rPr sz="1200" spc="-105" dirty="0">
                <a:latin typeface="Calibri"/>
                <a:cs typeface="Calibri"/>
              </a:rPr>
              <a:t>НС, </a:t>
            </a:r>
            <a:r>
              <a:rPr sz="1200" spc="-110" dirty="0">
                <a:latin typeface="Calibri"/>
                <a:cs typeface="Calibri"/>
              </a:rPr>
              <a:t>Левит </a:t>
            </a:r>
            <a:r>
              <a:rPr sz="1200" spc="-120" dirty="0">
                <a:latin typeface="Calibri"/>
                <a:cs typeface="Calibri"/>
              </a:rPr>
              <a:t>АЛ,ОБОСНОВАНИЕ </a:t>
            </a:r>
            <a:r>
              <a:rPr sz="1200" spc="-130" dirty="0">
                <a:latin typeface="Calibri"/>
                <a:cs typeface="Calibri"/>
              </a:rPr>
              <a:t>РЕАНИМАЦИОННОЙ  </a:t>
            </a:r>
            <a:r>
              <a:rPr sz="1200" spc="-114" dirty="0">
                <a:latin typeface="Calibri"/>
                <a:cs typeface="Calibri"/>
              </a:rPr>
              <a:t>РЕАБИЛИТАЦИИ </a:t>
            </a:r>
            <a:r>
              <a:rPr sz="1200" spc="-90" dirty="0">
                <a:latin typeface="Calibri"/>
                <a:cs typeface="Calibri"/>
              </a:rPr>
              <a:t>В </a:t>
            </a:r>
            <a:r>
              <a:rPr sz="1200" spc="-105" dirty="0">
                <a:latin typeface="Calibri"/>
                <a:cs typeface="Calibri"/>
              </a:rPr>
              <a:t>ПРОФИЛАКТИКЕ </a:t>
            </a:r>
            <a:r>
              <a:rPr sz="1200" spc="-120" dirty="0">
                <a:latin typeface="Calibri"/>
                <a:cs typeface="Calibri"/>
              </a:rPr>
              <a:t>И </a:t>
            </a:r>
            <a:r>
              <a:rPr sz="1200" spc="-105" dirty="0">
                <a:latin typeface="Calibri"/>
                <a:cs typeface="Calibri"/>
              </a:rPr>
              <a:t>ЛЕЧЕНИИ </a:t>
            </a:r>
            <a:r>
              <a:rPr sz="1200" spc="-140" dirty="0">
                <a:latin typeface="Calibri"/>
                <a:cs typeface="Calibri"/>
              </a:rPr>
              <a:t>СИНДРОМА </a:t>
            </a:r>
            <a:r>
              <a:rPr sz="1200" spc="-120" dirty="0">
                <a:latin typeface="Calibri"/>
                <a:cs typeface="Calibri"/>
              </a:rPr>
              <a:t>«ПОСЛЕ  </a:t>
            </a:r>
            <a:r>
              <a:rPr sz="1200" spc="-105" dirty="0">
                <a:latin typeface="Calibri"/>
                <a:cs typeface="Calibri"/>
              </a:rPr>
              <a:t>ИНТЕНСИВНОЙ </a:t>
            </a:r>
            <a:r>
              <a:rPr sz="1200" spc="-120" dirty="0">
                <a:latin typeface="Calibri"/>
                <a:cs typeface="Calibri"/>
              </a:rPr>
              <a:t>ТЕРАПИИ» </a:t>
            </a:r>
            <a:r>
              <a:rPr sz="1200" spc="-125" dirty="0">
                <a:latin typeface="Calibri"/>
                <a:cs typeface="Calibri"/>
              </a:rPr>
              <a:t>(ПИТ-СИНДРОМ). </a:t>
            </a:r>
            <a:r>
              <a:rPr sz="1200" spc="-105" dirty="0">
                <a:latin typeface="Calibri"/>
                <a:cs typeface="Calibri"/>
              </a:rPr>
              <a:t>Вестник </a:t>
            </a:r>
            <a:r>
              <a:rPr sz="1200" spc="-114" dirty="0">
                <a:latin typeface="Calibri"/>
                <a:cs typeface="Calibri"/>
              </a:rPr>
              <a:t>восстановительной </a:t>
            </a:r>
            <a:r>
              <a:rPr sz="1200" spc="-140" dirty="0">
                <a:latin typeface="Calibri"/>
                <a:cs typeface="Calibri"/>
              </a:rPr>
              <a:t>медицины.  </a:t>
            </a:r>
            <a:r>
              <a:rPr sz="1200" spc="-75" dirty="0">
                <a:latin typeface="Calibri"/>
                <a:cs typeface="Calibri"/>
              </a:rPr>
              <a:t>2014;1:37–43.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6226555"/>
            <a:ext cx="4509770" cy="3886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</a:pPr>
            <a:r>
              <a:rPr sz="1200" spc="-85" dirty="0">
                <a:latin typeface="Calibri"/>
                <a:cs typeface="Calibri"/>
              </a:rPr>
              <a:t>3.Desai </a:t>
            </a:r>
            <a:r>
              <a:rPr sz="1200" spc="-40" dirty="0">
                <a:latin typeface="Calibri"/>
                <a:cs typeface="Calibri"/>
              </a:rPr>
              <a:t>S </a:t>
            </a:r>
            <a:r>
              <a:rPr sz="1200" spc="-165" dirty="0">
                <a:latin typeface="Calibri"/>
                <a:cs typeface="Calibri"/>
              </a:rPr>
              <a:t>V, </a:t>
            </a:r>
            <a:r>
              <a:rPr sz="1200" spc="-95" dirty="0">
                <a:latin typeface="Calibri"/>
                <a:cs typeface="Calibri"/>
              </a:rPr>
              <a:t>Law </a:t>
            </a:r>
            <a:r>
              <a:rPr sz="1200" spc="-85" dirty="0">
                <a:latin typeface="Calibri"/>
                <a:cs typeface="Calibri"/>
              </a:rPr>
              <a:t>TJ, </a:t>
            </a:r>
            <a:r>
              <a:rPr sz="1200" spc="-120" dirty="0">
                <a:latin typeface="Calibri"/>
                <a:cs typeface="Calibri"/>
              </a:rPr>
              <a:t>Needham </a:t>
            </a:r>
            <a:r>
              <a:rPr sz="1200" spc="-170" dirty="0">
                <a:latin typeface="Calibri"/>
                <a:cs typeface="Calibri"/>
              </a:rPr>
              <a:t>DM. </a:t>
            </a:r>
            <a:r>
              <a:rPr sz="1200" spc="-95" dirty="0">
                <a:latin typeface="Calibri"/>
                <a:cs typeface="Calibri"/>
              </a:rPr>
              <a:t>Long-term </a:t>
            </a:r>
            <a:r>
              <a:rPr sz="1200" spc="-85" dirty="0">
                <a:latin typeface="Calibri"/>
                <a:cs typeface="Calibri"/>
              </a:rPr>
              <a:t>complications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60" dirty="0">
                <a:latin typeface="Calibri"/>
                <a:cs typeface="Calibri"/>
              </a:rPr>
              <a:t>critical </a:t>
            </a:r>
            <a:r>
              <a:rPr sz="1200" spc="-100" dirty="0">
                <a:latin typeface="Calibri"/>
                <a:cs typeface="Calibri"/>
              </a:rPr>
              <a:t>care. </a:t>
            </a:r>
            <a:r>
              <a:rPr sz="1200" spc="-65" dirty="0">
                <a:latin typeface="Calibri"/>
                <a:cs typeface="Calibri"/>
              </a:rPr>
              <a:t>Critical </a:t>
            </a:r>
            <a:r>
              <a:rPr sz="1200" spc="-100" dirty="0">
                <a:latin typeface="Calibri"/>
                <a:cs typeface="Calibri"/>
              </a:rPr>
              <a:t>care  </a:t>
            </a:r>
            <a:r>
              <a:rPr sz="1200" spc="-95" dirty="0">
                <a:latin typeface="Calibri"/>
                <a:cs typeface="Calibri"/>
              </a:rPr>
              <a:t>medicine.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2011;39(2):371–9.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7692" y="503427"/>
            <a:ext cx="71583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80" dirty="0"/>
              <a:t>Нарушение </a:t>
            </a:r>
            <a:r>
              <a:rPr sz="4000" spc="-350" dirty="0"/>
              <a:t>гравитационного</a:t>
            </a:r>
            <a:r>
              <a:rPr sz="4000" spc="-300" dirty="0"/>
              <a:t> </a:t>
            </a:r>
            <a:r>
              <a:rPr sz="4000" spc="-350" dirty="0"/>
              <a:t>градиента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437379" y="2102611"/>
            <a:ext cx="6735445" cy="2284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5600" marR="5080" indent="-342900">
              <a:lnSpc>
                <a:spcPct val="992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95" dirty="0">
                <a:latin typeface="Calibri"/>
                <a:cs typeface="Calibri"/>
              </a:rPr>
              <a:t>Через </a:t>
            </a:r>
            <a:r>
              <a:rPr sz="2400" spc="-145" dirty="0">
                <a:latin typeface="Calibri"/>
                <a:cs typeface="Calibri"/>
              </a:rPr>
              <a:t>24 </a:t>
            </a:r>
            <a:r>
              <a:rPr sz="2400" spc="-185" dirty="0">
                <a:latin typeface="Calibri"/>
                <a:cs typeface="Calibri"/>
              </a:rPr>
              <a:t>часа у </a:t>
            </a:r>
            <a:r>
              <a:rPr sz="2400" spc="-220" dirty="0">
                <a:latin typeface="Calibri"/>
                <a:cs typeface="Calibri"/>
              </a:rPr>
              <a:t>пациентов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170" dirty="0">
                <a:latin typeface="Calibri"/>
                <a:cs typeface="Calibri"/>
              </a:rPr>
              <a:t>bed-rest </a:t>
            </a:r>
            <a:r>
              <a:rPr sz="2400" spc="-235" dirty="0">
                <a:latin typeface="Calibri"/>
                <a:cs typeface="Calibri"/>
              </a:rPr>
              <a:t>нарушаются  </a:t>
            </a:r>
            <a:r>
              <a:rPr sz="2400" spc="-250" dirty="0">
                <a:latin typeface="Calibri"/>
                <a:cs typeface="Calibri"/>
              </a:rPr>
              <a:t>механизмы </a:t>
            </a:r>
            <a:r>
              <a:rPr sz="2400" spc="-215" dirty="0">
                <a:latin typeface="Calibri"/>
                <a:cs typeface="Calibri"/>
              </a:rPr>
              <a:t>ауторегуляции, </a:t>
            </a:r>
            <a:r>
              <a:rPr sz="2400" spc="-229" dirty="0">
                <a:latin typeface="Calibri"/>
                <a:cs typeface="Calibri"/>
              </a:rPr>
              <a:t>направленные </a:t>
            </a:r>
            <a:r>
              <a:rPr sz="2400" spc="-225" dirty="0">
                <a:latin typeface="Calibri"/>
                <a:cs typeface="Calibri"/>
              </a:rPr>
              <a:t>на </a:t>
            </a:r>
            <a:r>
              <a:rPr sz="2400" spc="-245" dirty="0">
                <a:latin typeface="Calibri"/>
                <a:cs typeface="Calibri"/>
              </a:rPr>
              <a:t>компенсацию  </a:t>
            </a:r>
            <a:r>
              <a:rPr sz="2400" spc="-215" dirty="0">
                <a:latin typeface="Calibri"/>
                <a:cs typeface="Calibri"/>
              </a:rPr>
              <a:t>вертикального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0" dirty="0">
                <a:latin typeface="Calibri"/>
                <a:cs typeface="Calibri"/>
              </a:rPr>
              <a:t>положения.</a:t>
            </a:r>
            <a:endParaRPr sz="2400">
              <a:latin typeface="Calibri"/>
              <a:cs typeface="Calibri"/>
            </a:endParaRPr>
          </a:p>
          <a:p>
            <a:pPr marL="355600" marR="617220" indent="-342900" algn="just">
              <a:lnSpc>
                <a:spcPct val="99200"/>
              </a:lnSpc>
              <a:spcBef>
                <a:spcPts val="62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250" dirty="0">
                <a:latin typeface="Calibri"/>
                <a:cs typeface="Calibri"/>
              </a:rPr>
              <a:t>Снижение </a:t>
            </a:r>
            <a:r>
              <a:rPr sz="2400" spc="-210" dirty="0">
                <a:latin typeface="Calibri"/>
                <a:cs typeface="Calibri"/>
              </a:rPr>
              <a:t>гравитационного градиента </a:t>
            </a:r>
            <a:r>
              <a:rPr sz="2400" spc="-185" dirty="0">
                <a:latin typeface="Calibri"/>
                <a:cs typeface="Calibri"/>
              </a:rPr>
              <a:t>у </a:t>
            </a:r>
            <a:r>
              <a:rPr sz="2400" spc="-220" dirty="0">
                <a:latin typeface="Calibri"/>
                <a:cs typeface="Calibri"/>
              </a:rPr>
              <a:t>пациентов </a:t>
            </a:r>
            <a:r>
              <a:rPr sz="2400" spc="-185" dirty="0">
                <a:latin typeface="Calibri"/>
                <a:cs typeface="Calibri"/>
              </a:rPr>
              <a:t>в  </a:t>
            </a:r>
            <a:r>
              <a:rPr sz="2400" spc="-225" dirty="0">
                <a:latin typeface="Calibri"/>
                <a:cs typeface="Calibri"/>
              </a:rPr>
              <a:t>состоянии </a:t>
            </a:r>
            <a:r>
              <a:rPr sz="2400" spc="-235" dirty="0">
                <a:latin typeface="Calibri"/>
                <a:cs typeface="Calibri"/>
              </a:rPr>
              <a:t>длительного нарушения </a:t>
            </a:r>
            <a:r>
              <a:rPr sz="2400" spc="-220" dirty="0">
                <a:latin typeface="Calibri"/>
                <a:cs typeface="Calibri"/>
              </a:rPr>
              <a:t>сознания </a:t>
            </a:r>
            <a:r>
              <a:rPr sz="2400" spc="-210" dirty="0">
                <a:latin typeface="Calibri"/>
                <a:cs typeface="Calibri"/>
              </a:rPr>
              <a:t>является  </a:t>
            </a:r>
            <a:r>
              <a:rPr sz="2400" spc="-235" dirty="0">
                <a:latin typeface="Calibri"/>
                <a:cs typeface="Calibri"/>
              </a:rPr>
              <a:t>неблагопритяным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признаком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1" y="148720"/>
            <a:ext cx="2950063" cy="22125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9701" y="5786628"/>
            <a:ext cx="9353550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120" dirty="0">
                <a:latin typeface="Calibri"/>
                <a:cs typeface="Calibri"/>
              </a:rPr>
              <a:t>Белкин </a:t>
            </a:r>
            <a:r>
              <a:rPr sz="1400" spc="-135" dirty="0">
                <a:latin typeface="Calibri"/>
                <a:cs typeface="Calibri"/>
              </a:rPr>
              <a:t>АА, </a:t>
            </a:r>
            <a:r>
              <a:rPr sz="1400" spc="-125" dirty="0">
                <a:latin typeface="Calibri"/>
                <a:cs typeface="Calibri"/>
              </a:rPr>
              <a:t>Алашеев </a:t>
            </a:r>
            <a:r>
              <a:rPr sz="1400" spc="-185" dirty="0">
                <a:latin typeface="Calibri"/>
                <a:cs typeface="Calibri"/>
              </a:rPr>
              <a:t>АМ, </a:t>
            </a:r>
            <a:r>
              <a:rPr sz="1400" spc="-130" dirty="0">
                <a:latin typeface="Calibri"/>
                <a:cs typeface="Calibri"/>
              </a:rPr>
              <a:t>Лейдерман </a:t>
            </a:r>
            <a:r>
              <a:rPr sz="1400" spc="-114" dirty="0">
                <a:latin typeface="Calibri"/>
                <a:cs typeface="Calibri"/>
              </a:rPr>
              <a:t>ИН, </a:t>
            </a:r>
            <a:r>
              <a:rPr sz="1400" spc="-95" dirty="0">
                <a:latin typeface="Calibri"/>
                <a:cs typeface="Calibri"/>
              </a:rPr>
              <a:t>et </a:t>
            </a:r>
            <a:r>
              <a:rPr sz="1400" spc="-75" dirty="0">
                <a:latin typeface="Calibri"/>
                <a:cs typeface="Calibri"/>
              </a:rPr>
              <a:t>al. </a:t>
            </a:r>
            <a:r>
              <a:rPr sz="1400" spc="-125" dirty="0">
                <a:latin typeface="Calibri"/>
                <a:cs typeface="Calibri"/>
              </a:rPr>
              <a:t>ГРАВИТАЦИОННЫЙ </a:t>
            </a:r>
            <a:r>
              <a:rPr sz="1400" spc="-110" dirty="0">
                <a:latin typeface="Calibri"/>
                <a:cs typeface="Calibri"/>
              </a:rPr>
              <a:t>ГРАДИЕНТ ПРИ </a:t>
            </a:r>
            <a:r>
              <a:rPr sz="1400" spc="-65" dirty="0">
                <a:latin typeface="Calibri"/>
                <a:cs typeface="Calibri"/>
              </a:rPr>
              <a:t>BED-REST </a:t>
            </a:r>
            <a:r>
              <a:rPr sz="1400" spc="-140" dirty="0">
                <a:latin typeface="Calibri"/>
                <a:cs typeface="Calibri"/>
              </a:rPr>
              <a:t>РЕЖИМЕ </a:t>
            </a:r>
            <a:r>
              <a:rPr sz="1400" spc="-114" dirty="0">
                <a:latin typeface="Calibri"/>
                <a:cs typeface="Calibri"/>
              </a:rPr>
              <a:t>У </a:t>
            </a:r>
            <a:r>
              <a:rPr sz="1400" spc="-105" dirty="0">
                <a:latin typeface="Calibri"/>
                <a:cs typeface="Calibri"/>
              </a:rPr>
              <a:t>ПАЦИЕНТОВ </a:t>
            </a:r>
            <a:r>
              <a:rPr sz="1400" spc="-110" dirty="0">
                <a:latin typeface="Calibri"/>
                <a:cs typeface="Calibri"/>
              </a:rPr>
              <a:t>С ОСТРОЙ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ЦЕРЕБРАЛЬНОЙ</a:t>
            </a:r>
            <a:endParaRPr sz="1400">
              <a:latin typeface="Calibri"/>
              <a:cs typeface="Calibri"/>
            </a:endParaRPr>
          </a:p>
          <a:p>
            <a:pPr marL="500380">
              <a:lnSpc>
                <a:spcPts val="1725"/>
              </a:lnSpc>
            </a:pPr>
            <a:r>
              <a:rPr sz="1400" spc="-114" dirty="0">
                <a:latin typeface="Calibri"/>
                <a:cs typeface="Calibri"/>
              </a:rPr>
              <a:t>НЕДОСТАТОЧНОСТЬЮ. </a:t>
            </a:r>
            <a:r>
              <a:rPr sz="1450" i="1" spc="-200" dirty="0">
                <a:latin typeface="Calibri"/>
                <a:cs typeface="Calibri"/>
              </a:rPr>
              <a:t>Вестник </a:t>
            </a:r>
            <a:r>
              <a:rPr sz="1450" i="1" spc="-130" dirty="0">
                <a:latin typeface="Calibri"/>
                <a:cs typeface="Calibri"/>
              </a:rPr>
              <a:t>уральской академической </a:t>
            </a:r>
            <a:r>
              <a:rPr sz="1450" i="1" spc="-135" dirty="0">
                <a:latin typeface="Calibri"/>
                <a:cs typeface="Calibri"/>
              </a:rPr>
              <a:t>науки</a:t>
            </a:r>
            <a:r>
              <a:rPr sz="1400" spc="-135" dirty="0">
                <a:latin typeface="Calibri"/>
                <a:cs typeface="Calibri"/>
              </a:rPr>
              <a:t>.</a:t>
            </a:r>
            <a:r>
              <a:rPr sz="1400" spc="-195" dirty="0">
                <a:latin typeface="Calibri"/>
                <a:cs typeface="Calibri"/>
              </a:rPr>
              <a:t> </a:t>
            </a:r>
            <a:r>
              <a:rPr sz="1400" spc="-60" dirty="0">
                <a:latin typeface="Calibri"/>
                <a:cs typeface="Calibri"/>
              </a:rPr>
              <a:t>2015:22–28.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Calibri"/>
              <a:cs typeface="Calibri"/>
            </a:endParaRPr>
          </a:p>
          <a:p>
            <a:pPr marL="1038225" algn="ctr">
              <a:lnSpc>
                <a:spcPct val="100000"/>
              </a:lnSpc>
              <a:spcBef>
                <a:spcPts val="5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0980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35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5928" y="2245867"/>
            <a:ext cx="575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Calibri"/>
                <a:cs typeface="Calibri"/>
              </a:rPr>
              <a:t>см</a:t>
            </a:r>
            <a:r>
              <a:rPr sz="1800" spc="-160" dirty="0">
                <a:latin typeface="Calibri"/>
                <a:cs typeface="Calibri"/>
              </a:rPr>
              <a:t>е</a:t>
            </a:r>
            <a:r>
              <a:rPr sz="1800" spc="-19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7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90243" y="3187700"/>
            <a:ext cx="9563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стойкий  </a:t>
            </a:r>
            <a:r>
              <a:rPr sz="1200" spc="-110" dirty="0">
                <a:latin typeface="Calibri"/>
                <a:cs typeface="Calibri"/>
              </a:rPr>
              <a:t>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0286" y="6007100"/>
            <a:ext cx="249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4376" y="4544567"/>
            <a:ext cx="880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94504" y="3938016"/>
              <a:ext cx="1533144" cy="58521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1516137" y="0"/>
                  </a:moveTo>
                  <a:lnTo>
                    <a:pt x="92783" y="0"/>
                  </a:lnTo>
                  <a:lnTo>
                    <a:pt x="56667" y="7291"/>
                  </a:lnTo>
                  <a:lnTo>
                    <a:pt x="27175" y="27176"/>
                  </a:lnTo>
                  <a:lnTo>
                    <a:pt x="7291" y="56669"/>
                  </a:lnTo>
                  <a:lnTo>
                    <a:pt x="0" y="92784"/>
                  </a:lnTo>
                  <a:lnTo>
                    <a:pt x="0" y="463911"/>
                  </a:lnTo>
                  <a:lnTo>
                    <a:pt x="7291" y="500027"/>
                  </a:lnTo>
                  <a:lnTo>
                    <a:pt x="27175" y="529520"/>
                  </a:lnTo>
                  <a:lnTo>
                    <a:pt x="56667" y="549405"/>
                  </a:lnTo>
                  <a:lnTo>
                    <a:pt x="92783" y="556696"/>
                  </a:lnTo>
                  <a:lnTo>
                    <a:pt x="1516137" y="556696"/>
                  </a:lnTo>
                  <a:lnTo>
                    <a:pt x="1552253" y="549405"/>
                  </a:lnTo>
                  <a:lnTo>
                    <a:pt x="1581745" y="529520"/>
                  </a:lnTo>
                  <a:lnTo>
                    <a:pt x="1601629" y="500027"/>
                  </a:lnTo>
                  <a:lnTo>
                    <a:pt x="1608921" y="463911"/>
                  </a:lnTo>
                  <a:lnTo>
                    <a:pt x="1608921" y="92784"/>
                  </a:lnTo>
                  <a:lnTo>
                    <a:pt x="1601629" y="56669"/>
                  </a:lnTo>
                  <a:lnTo>
                    <a:pt x="1581745" y="27176"/>
                  </a:lnTo>
                  <a:lnTo>
                    <a:pt x="1552253" y="7291"/>
                  </a:lnTo>
                  <a:lnTo>
                    <a:pt x="151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11685" y="3977132"/>
            <a:ext cx="12700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38784" marR="5080" indent="-426720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Нарушение </a:t>
            </a:r>
            <a:r>
              <a:rPr sz="1200" spc="-114" dirty="0">
                <a:latin typeface="Calibri"/>
                <a:cs typeface="Calibri"/>
              </a:rPr>
              <a:t>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3719" y="4520184"/>
              <a:ext cx="1578864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2524" y="4559300"/>
            <a:ext cx="13442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0029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5431" y="3538728"/>
              <a:ext cx="1652016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4622" y="3565651"/>
            <a:ext cx="138303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marR="5080" indent="-36068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>
              <a:lnSpc>
                <a:spcPct val="103299"/>
              </a:lnSpc>
              <a:spcBef>
                <a:spcPts val="50"/>
              </a:spcBef>
            </a:pPr>
            <a:r>
              <a:rPr sz="1200" spc="-110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4247" y="3218688"/>
              <a:ext cx="707136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52599" y="4696967"/>
              <a:ext cx="1170432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7072" y="5236463"/>
              <a:ext cx="1588008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1031" y="5277611"/>
            <a:ext cx="1054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2" y="1160779"/>
            <a:ext cx="933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5212" y="5991859"/>
            <a:ext cx="1114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П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54" dirty="0">
                <a:latin typeface="Calibri"/>
                <a:cs typeface="Calibri"/>
              </a:rPr>
              <a:t>Т</a:t>
            </a:r>
            <a:r>
              <a:rPr sz="1800" spc="-30" dirty="0">
                <a:latin typeface="Calibri"/>
                <a:cs typeface="Calibri"/>
              </a:rPr>
              <a:t>-</a:t>
            </a:r>
            <a:r>
              <a:rPr sz="1800" spc="-165" dirty="0">
                <a:latin typeface="Calibri"/>
                <a:cs typeface="Calibri"/>
              </a:rPr>
              <a:t>си</a:t>
            </a:r>
            <a:r>
              <a:rPr sz="1800" spc="-170" dirty="0">
                <a:latin typeface="Calibri"/>
                <a:cs typeface="Calibri"/>
              </a:rPr>
              <a:t>н</a:t>
            </a:r>
            <a:r>
              <a:rPr sz="1800" spc="-200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р</a:t>
            </a:r>
            <a:r>
              <a:rPr sz="1800" spc="-229" dirty="0">
                <a:latin typeface="Calibri"/>
                <a:cs typeface="Calibri"/>
              </a:rPr>
              <a:t>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9139" y="431291"/>
            <a:ext cx="21907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0" dirty="0">
                <a:solidFill>
                  <a:srgbClr val="C00000"/>
                </a:solidFill>
              </a:rPr>
              <a:t>Диссомния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22212" y="1421891"/>
            <a:ext cx="9488805" cy="3637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0" dirty="0">
                <a:latin typeface="Calibri"/>
                <a:cs typeface="Calibri"/>
              </a:rPr>
              <a:t>Диссомния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290" dirty="0">
                <a:latin typeface="Calibri"/>
                <a:cs typeface="Calibri"/>
              </a:rPr>
              <a:t>состояния, </a:t>
            </a:r>
            <a:r>
              <a:rPr sz="3200" spc="-320" dirty="0">
                <a:latin typeface="Calibri"/>
                <a:cs typeface="Calibri"/>
              </a:rPr>
              <a:t>приводящие </a:t>
            </a:r>
            <a:r>
              <a:rPr sz="3200" spc="-250" dirty="0">
                <a:latin typeface="Calibri"/>
                <a:cs typeface="Calibri"/>
              </a:rPr>
              <a:t>к </a:t>
            </a:r>
            <a:r>
              <a:rPr sz="3200" spc="-340" dirty="0">
                <a:latin typeface="Calibri"/>
                <a:cs typeface="Calibri"/>
              </a:rPr>
              <a:t>инсомнии</a:t>
            </a:r>
            <a:r>
              <a:rPr sz="3200" spc="-475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(например,</a:t>
            </a:r>
            <a:endParaRPr sz="32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45"/>
              </a:spcBef>
            </a:pPr>
            <a:r>
              <a:rPr sz="3200" spc="-280" dirty="0">
                <a:latin typeface="Calibri"/>
                <a:cs typeface="Calibri"/>
              </a:rPr>
              <a:t>обструктивное </a:t>
            </a:r>
            <a:r>
              <a:rPr sz="3200" spc="-295" dirty="0">
                <a:latin typeface="Calibri"/>
                <a:cs typeface="Calibri"/>
              </a:rPr>
              <a:t>апное</a:t>
            </a:r>
            <a:r>
              <a:rPr sz="3200" spc="-260" dirty="0">
                <a:latin typeface="Calibri"/>
                <a:cs typeface="Calibri"/>
              </a:rPr>
              <a:t> </a:t>
            </a:r>
            <a:r>
              <a:rPr sz="3200" spc="-270" dirty="0">
                <a:latin typeface="Calibri"/>
                <a:cs typeface="Calibri"/>
              </a:rPr>
              <a:t>сна).</a:t>
            </a:r>
            <a:endParaRPr sz="3200">
              <a:latin typeface="Calibri"/>
              <a:cs typeface="Calibri"/>
            </a:endParaRPr>
          </a:p>
          <a:p>
            <a:pPr marL="354965" marR="318135" indent="-342900">
              <a:lnSpc>
                <a:spcPts val="3790"/>
              </a:lnSpc>
              <a:spcBef>
                <a:spcPts val="9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Парасомния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310" dirty="0">
                <a:latin typeface="Calibri"/>
                <a:cs typeface="Calibri"/>
              </a:rPr>
              <a:t>нарушение </a:t>
            </a:r>
            <a:r>
              <a:rPr sz="3200" spc="-330" dirty="0">
                <a:latin typeface="Calibri"/>
                <a:cs typeface="Calibri"/>
              </a:rPr>
              <a:t>пробуждения </a:t>
            </a:r>
            <a:r>
              <a:rPr sz="3200" spc="-335" dirty="0">
                <a:latin typeface="Calibri"/>
                <a:cs typeface="Calibri"/>
              </a:rPr>
              <a:t>или </a:t>
            </a:r>
            <a:r>
              <a:rPr sz="3200" spc="-290" dirty="0">
                <a:latin typeface="Calibri"/>
                <a:cs typeface="Calibri"/>
              </a:rPr>
              <a:t>стадийности </a:t>
            </a:r>
            <a:r>
              <a:rPr sz="3200" spc="-275" dirty="0">
                <a:latin typeface="Calibri"/>
                <a:cs typeface="Calibri"/>
              </a:rPr>
              <a:t>сна,  </a:t>
            </a:r>
            <a:r>
              <a:rPr sz="3200" spc="-320" dirty="0">
                <a:latin typeface="Calibri"/>
                <a:cs typeface="Calibri"/>
              </a:rPr>
              <a:t>например </a:t>
            </a:r>
            <a:r>
              <a:rPr sz="3200" spc="-315" dirty="0">
                <a:latin typeface="Calibri"/>
                <a:cs typeface="Calibri"/>
              </a:rPr>
              <a:t>ночные </a:t>
            </a:r>
            <a:r>
              <a:rPr sz="3200" spc="-345" dirty="0">
                <a:latin typeface="Calibri"/>
                <a:cs typeface="Calibri"/>
              </a:rPr>
              <a:t>кошмары,</a:t>
            </a:r>
            <a:r>
              <a:rPr sz="3200" spc="-540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снохождение)</a:t>
            </a:r>
            <a:endParaRPr sz="3200">
              <a:latin typeface="Calibri"/>
              <a:cs typeface="Calibri"/>
            </a:endParaRPr>
          </a:p>
          <a:p>
            <a:pPr marL="354965" marR="5080" indent="-342900">
              <a:lnSpc>
                <a:spcPct val="100299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0" dirty="0">
                <a:latin typeface="Calibri"/>
                <a:cs typeface="Calibri"/>
              </a:rPr>
              <a:t>Нарушения </a:t>
            </a:r>
            <a:r>
              <a:rPr sz="3200" spc="-275" dirty="0">
                <a:latin typeface="Calibri"/>
                <a:cs typeface="Calibri"/>
              </a:rPr>
              <a:t>сна, </a:t>
            </a:r>
            <a:r>
              <a:rPr sz="3200" spc="-290" dirty="0">
                <a:latin typeface="Calibri"/>
                <a:cs typeface="Calibri"/>
              </a:rPr>
              <a:t>связанные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30" dirty="0">
                <a:latin typeface="Calibri"/>
                <a:cs typeface="Calibri"/>
              </a:rPr>
              <a:t>церебральным </a:t>
            </a:r>
            <a:r>
              <a:rPr sz="3200" spc="-340" dirty="0">
                <a:latin typeface="Calibri"/>
                <a:cs typeface="Calibri"/>
              </a:rPr>
              <a:t>повреждением </a:t>
            </a:r>
            <a:r>
              <a:rPr sz="3200" spc="-335" dirty="0">
                <a:latin typeface="Calibri"/>
                <a:cs typeface="Calibri"/>
              </a:rPr>
              <a:t>или  </a:t>
            </a:r>
            <a:r>
              <a:rPr sz="3200" spc="-280" dirty="0">
                <a:latin typeface="Calibri"/>
                <a:cs typeface="Calibri"/>
              </a:rPr>
              <a:t>психическим </a:t>
            </a:r>
            <a:r>
              <a:rPr sz="3200" spc="-330" dirty="0">
                <a:latin typeface="Calibri"/>
                <a:cs typeface="Calibri"/>
              </a:rPr>
              <a:t>дефицитом </a:t>
            </a:r>
            <a:r>
              <a:rPr sz="3200" spc="-310" dirty="0">
                <a:latin typeface="Calibri"/>
                <a:cs typeface="Calibri"/>
              </a:rPr>
              <a:t>(например, </a:t>
            </a:r>
            <a:r>
              <a:rPr sz="3200" spc="-335" dirty="0">
                <a:latin typeface="Calibri"/>
                <a:cs typeface="Calibri"/>
              </a:rPr>
              <a:t>ЧМТ, </a:t>
            </a:r>
            <a:r>
              <a:rPr sz="3200" spc="-330" dirty="0">
                <a:latin typeface="Calibri"/>
                <a:cs typeface="Calibri"/>
              </a:rPr>
              <a:t>инсульт, </a:t>
            </a:r>
            <a:r>
              <a:rPr sz="3200" spc="-290" dirty="0">
                <a:latin typeface="Calibri"/>
                <a:cs typeface="Calibri"/>
              </a:rPr>
              <a:t>диффузная  </a:t>
            </a:r>
            <a:r>
              <a:rPr sz="3200" spc="-275" dirty="0">
                <a:latin typeface="Calibri"/>
                <a:cs typeface="Calibri"/>
              </a:rPr>
              <a:t>гипоксия, </a:t>
            </a:r>
            <a:r>
              <a:rPr sz="3200" spc="-265" dirty="0">
                <a:latin typeface="Calibri"/>
                <a:cs typeface="Calibri"/>
              </a:rPr>
              <a:t>хроническая </a:t>
            </a:r>
            <a:r>
              <a:rPr sz="3200" spc="-305" dirty="0">
                <a:latin typeface="Calibri"/>
                <a:cs typeface="Calibri"/>
              </a:rPr>
              <a:t>боль,</a:t>
            </a:r>
            <a:r>
              <a:rPr sz="3200" spc="-290" dirty="0">
                <a:latin typeface="Calibri"/>
                <a:cs typeface="Calibri"/>
              </a:rPr>
              <a:t> депрессия)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0118" y="6613652"/>
            <a:ext cx="1680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652" y="231845"/>
            <a:ext cx="9893289" cy="56259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72718" y="6388608"/>
            <a:ext cx="80219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14" dirty="0">
                <a:latin typeface="Calibri"/>
                <a:cs typeface="Calibri"/>
              </a:rPr>
              <a:t>Telias </a:t>
            </a:r>
            <a:r>
              <a:rPr sz="1700" spc="-100" dirty="0">
                <a:latin typeface="Calibri"/>
                <a:cs typeface="Calibri"/>
              </a:rPr>
              <a:t>I, </a:t>
            </a:r>
            <a:r>
              <a:rPr sz="1700" spc="-135" dirty="0">
                <a:latin typeface="Calibri"/>
                <a:cs typeface="Calibri"/>
              </a:rPr>
              <a:t>Wilcox </a:t>
            </a:r>
            <a:r>
              <a:rPr sz="1700" spc="-220" dirty="0">
                <a:latin typeface="Calibri"/>
                <a:cs typeface="Calibri"/>
              </a:rPr>
              <a:t>ME. </a:t>
            </a:r>
            <a:r>
              <a:rPr sz="1700" spc="-110" dirty="0">
                <a:latin typeface="Calibri"/>
                <a:cs typeface="Calibri"/>
              </a:rPr>
              <a:t>Sleep </a:t>
            </a:r>
            <a:r>
              <a:rPr sz="1700" spc="-155" dirty="0">
                <a:latin typeface="Calibri"/>
                <a:cs typeface="Calibri"/>
              </a:rPr>
              <a:t>and </a:t>
            </a:r>
            <a:r>
              <a:rPr sz="1700" spc="-120" dirty="0">
                <a:latin typeface="Calibri"/>
                <a:cs typeface="Calibri"/>
              </a:rPr>
              <a:t>Circadian </a:t>
            </a:r>
            <a:r>
              <a:rPr sz="1700" spc="-160" dirty="0">
                <a:latin typeface="Calibri"/>
                <a:cs typeface="Calibri"/>
              </a:rPr>
              <a:t>Rhythm </a:t>
            </a:r>
            <a:r>
              <a:rPr sz="1700" spc="-90" dirty="0">
                <a:latin typeface="Calibri"/>
                <a:cs typeface="Calibri"/>
              </a:rPr>
              <a:t>in </a:t>
            </a:r>
            <a:r>
              <a:rPr sz="1700" spc="-95" dirty="0">
                <a:latin typeface="Calibri"/>
                <a:cs typeface="Calibri"/>
              </a:rPr>
              <a:t>Critical Illness. </a:t>
            </a:r>
            <a:r>
              <a:rPr sz="1700" spc="-114" dirty="0">
                <a:latin typeface="Calibri"/>
                <a:cs typeface="Calibri"/>
              </a:rPr>
              <a:t>2019:2-5.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14" dirty="0">
                <a:latin typeface="Calibri"/>
                <a:cs typeface="Calibri"/>
              </a:rPr>
              <a:t>doi:10.1186/s13054-019-2366-0.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5512" y="278891"/>
            <a:ext cx="7499984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038350" marR="5080" indent="-2025650">
              <a:lnSpc>
                <a:spcPct val="101299"/>
              </a:lnSpc>
              <a:spcBef>
                <a:spcPts val="50"/>
              </a:spcBef>
            </a:pPr>
            <a:r>
              <a:rPr sz="3200" spc="-280" dirty="0"/>
              <a:t>Клиническая </a:t>
            </a:r>
            <a:r>
              <a:rPr sz="3200" spc="-290" dirty="0"/>
              <a:t>классификация </a:t>
            </a:r>
            <a:r>
              <a:rPr sz="3200" spc="-305" dirty="0"/>
              <a:t>причин </a:t>
            </a:r>
            <a:r>
              <a:rPr sz="3200" spc="-340" dirty="0"/>
              <a:t>диссомнии </a:t>
            </a:r>
            <a:r>
              <a:rPr sz="3200" spc="-310" dirty="0"/>
              <a:t>при  </a:t>
            </a:r>
            <a:r>
              <a:rPr sz="3200" spc="-320" dirty="0"/>
              <a:t>неотложных</a:t>
            </a:r>
            <a:r>
              <a:rPr sz="3200" spc="-114" dirty="0"/>
              <a:t> </a:t>
            </a:r>
            <a:r>
              <a:rPr sz="3200" spc="-270" dirty="0"/>
              <a:t>состояниях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782253" y="1439003"/>
            <a:ext cx="5044440" cy="47434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50" dirty="0">
                <a:solidFill>
                  <a:srgbClr val="C00000"/>
                </a:solidFill>
                <a:latin typeface="Calibri"/>
                <a:cs typeface="Calibri"/>
              </a:rPr>
              <a:t>Немодифицируемые</a:t>
            </a:r>
            <a:r>
              <a:rPr sz="2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latin typeface="Calibri"/>
                <a:cs typeface="Calibri"/>
              </a:rPr>
              <a:t>повреждения </a:t>
            </a:r>
            <a:r>
              <a:rPr sz="1900" spc="-170" dirty="0">
                <a:latin typeface="Calibri"/>
                <a:cs typeface="Calibri"/>
              </a:rPr>
              <a:t>компетентных</a:t>
            </a:r>
            <a:r>
              <a:rPr sz="1900" spc="-135" dirty="0">
                <a:latin typeface="Calibri"/>
                <a:cs typeface="Calibri"/>
              </a:rPr>
              <a:t> </a:t>
            </a:r>
            <a:r>
              <a:rPr sz="1900" spc="-150" dirty="0">
                <a:latin typeface="Calibri"/>
                <a:cs typeface="Calibri"/>
              </a:rPr>
              <a:t>структур: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0" dirty="0">
                <a:latin typeface="Calibri"/>
                <a:cs typeface="Calibri"/>
              </a:rPr>
              <a:t>ЧМТ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15" dirty="0">
                <a:latin typeface="Calibri"/>
                <a:cs typeface="Calibri"/>
              </a:rPr>
              <a:t>ОНМК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90" dirty="0">
                <a:latin typeface="Calibri"/>
                <a:cs typeface="Calibri"/>
              </a:rPr>
              <a:t>Кома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50" dirty="0">
                <a:latin typeface="Calibri"/>
                <a:cs typeface="Calibri"/>
              </a:rPr>
              <a:t>вегетативное</a:t>
            </a:r>
            <a:r>
              <a:rPr sz="1700" spc="-170" dirty="0">
                <a:latin typeface="Calibri"/>
                <a:cs typeface="Calibri"/>
              </a:rPr>
              <a:t> </a:t>
            </a:r>
            <a:r>
              <a:rPr sz="1700" spc="-165" dirty="0">
                <a:latin typeface="Calibri"/>
                <a:cs typeface="Calibri"/>
              </a:rPr>
              <a:t>состояние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latin typeface="Calibri"/>
                <a:cs typeface="Calibri"/>
              </a:rPr>
              <a:t>системные </a:t>
            </a:r>
            <a:r>
              <a:rPr sz="1900" spc="-165" dirty="0">
                <a:latin typeface="Calibri"/>
                <a:cs typeface="Calibri"/>
              </a:rPr>
              <a:t>токсико-метаболические</a:t>
            </a:r>
            <a:r>
              <a:rPr sz="1900" spc="-85" dirty="0">
                <a:latin typeface="Calibri"/>
                <a:cs typeface="Calibri"/>
              </a:rPr>
              <a:t> </a:t>
            </a:r>
            <a:r>
              <a:rPr sz="1900" spc="-185" dirty="0">
                <a:latin typeface="Calibri"/>
                <a:cs typeface="Calibri"/>
              </a:rPr>
              <a:t>поражения</a:t>
            </a:r>
            <a:endParaRPr sz="19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95" dirty="0">
                <a:latin typeface="Calibri"/>
                <a:cs typeface="Calibri"/>
              </a:rPr>
              <a:t>преморбидный </a:t>
            </a:r>
            <a:r>
              <a:rPr sz="1900" spc="-175" dirty="0">
                <a:latin typeface="Calibri"/>
                <a:cs typeface="Calibri"/>
              </a:rPr>
              <a:t>сомнологический </a:t>
            </a:r>
            <a:r>
              <a:rPr sz="1900" spc="-140" dirty="0">
                <a:latin typeface="Calibri"/>
                <a:cs typeface="Calibri"/>
              </a:rPr>
              <a:t>статус</a:t>
            </a:r>
            <a:r>
              <a:rPr sz="1900" spc="-204" dirty="0">
                <a:latin typeface="Calibri"/>
                <a:cs typeface="Calibri"/>
              </a:rPr>
              <a:t> </a:t>
            </a:r>
            <a:r>
              <a:rPr sz="1900" spc="-165" dirty="0">
                <a:latin typeface="Calibri"/>
                <a:cs typeface="Calibri"/>
              </a:rPr>
              <a:t>пациента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65" dirty="0">
                <a:solidFill>
                  <a:srgbClr val="C00000"/>
                </a:solidFill>
                <a:latin typeface="Calibri"/>
                <a:cs typeface="Calibri"/>
              </a:rPr>
              <a:t>Модифицируемые</a:t>
            </a:r>
            <a:r>
              <a:rPr sz="22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latin typeface="Calibri"/>
                <a:cs typeface="Calibri"/>
              </a:rPr>
              <a:t>ПИТ-синдром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latin typeface="Calibri"/>
                <a:cs typeface="Calibri"/>
              </a:rPr>
              <a:t>ятрогенные </a:t>
            </a:r>
            <a:r>
              <a:rPr sz="1700" spc="-175" dirty="0">
                <a:latin typeface="Calibri"/>
                <a:cs typeface="Calibri"/>
              </a:rPr>
              <a:t>нарушения </a:t>
            </a:r>
            <a:r>
              <a:rPr sz="1700" spc="-165" dirty="0">
                <a:latin typeface="Calibri"/>
                <a:cs typeface="Calibri"/>
              </a:rPr>
              <a:t>циркадных</a:t>
            </a:r>
            <a:r>
              <a:rPr sz="1700" spc="-225" dirty="0">
                <a:latin typeface="Calibri"/>
                <a:cs typeface="Calibri"/>
              </a:rPr>
              <a:t> </a:t>
            </a:r>
            <a:r>
              <a:rPr sz="1700" spc="-180" dirty="0">
                <a:latin typeface="Calibri"/>
                <a:cs typeface="Calibri"/>
              </a:rPr>
              <a:t>ритмов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latin typeface="Calibri"/>
                <a:cs typeface="Calibri"/>
              </a:rPr>
              <a:t>дисбаланс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80" dirty="0">
                <a:latin typeface="Calibri"/>
                <a:cs typeface="Calibri"/>
              </a:rPr>
              <a:t>мелатонина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0" dirty="0">
                <a:latin typeface="Calibri"/>
                <a:cs typeface="Calibri"/>
              </a:rPr>
              <a:t>Нарушение </a:t>
            </a:r>
            <a:r>
              <a:rPr sz="1900" spc="-170" dirty="0">
                <a:latin typeface="Calibri"/>
                <a:cs typeface="Calibri"/>
              </a:rPr>
              <a:t>дыхания </a:t>
            </a:r>
            <a:r>
              <a:rPr sz="1900" spc="-165" dirty="0">
                <a:latin typeface="Calibri"/>
                <a:cs typeface="Calibri"/>
              </a:rPr>
              <a:t>во</a:t>
            </a:r>
            <a:r>
              <a:rPr sz="1900" spc="-260" dirty="0">
                <a:latin typeface="Calibri"/>
                <a:cs typeface="Calibri"/>
              </a:rPr>
              <a:t> </a:t>
            </a:r>
            <a:r>
              <a:rPr sz="1900" spc="-155" dirty="0">
                <a:latin typeface="Calibri"/>
                <a:cs typeface="Calibri"/>
              </a:rPr>
              <a:t>сне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4" dirty="0">
                <a:latin typeface="Calibri"/>
                <a:cs typeface="Calibri"/>
              </a:rPr>
              <a:t>СОАС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70" dirty="0">
                <a:latin typeface="Calibri"/>
                <a:cs typeface="Calibri"/>
              </a:rPr>
              <a:t>Центральные </a:t>
            </a:r>
            <a:r>
              <a:rPr sz="1700" spc="-175" dirty="0">
                <a:latin typeface="Calibri"/>
                <a:cs typeface="Calibri"/>
              </a:rPr>
              <a:t>нарушения</a:t>
            </a:r>
            <a:r>
              <a:rPr sz="1700" spc="-135" dirty="0">
                <a:latin typeface="Calibri"/>
                <a:cs typeface="Calibri"/>
              </a:rPr>
              <a:t> </a:t>
            </a:r>
            <a:r>
              <a:rPr sz="1700" spc="-170" dirty="0">
                <a:latin typeface="Calibri"/>
                <a:cs typeface="Calibri"/>
              </a:rPr>
              <a:t>вентиляции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89101" y="6589268"/>
            <a:ext cx="1681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Клинический </a:t>
            </a:r>
            <a:r>
              <a:rPr sz="1200" spc="-100" dirty="0">
                <a:latin typeface="Calibri"/>
                <a:cs typeface="Calibri"/>
              </a:rPr>
              <a:t>институт</a:t>
            </a:r>
            <a:r>
              <a:rPr sz="1200" spc="-18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Мозга</a:t>
            </a:r>
            <a:r>
              <a:rPr sz="1050" spc="-187" baseline="23809" dirty="0">
                <a:latin typeface="Calibri"/>
                <a:cs typeface="Calibri"/>
              </a:rPr>
              <a:t>©</a:t>
            </a:r>
            <a:endParaRPr sz="1050" baseline="23809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3118" y="278891"/>
            <a:ext cx="7499984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037714" marR="5080" indent="-2025650">
              <a:lnSpc>
                <a:spcPct val="101299"/>
              </a:lnSpc>
              <a:spcBef>
                <a:spcPts val="50"/>
              </a:spcBef>
            </a:pPr>
            <a:r>
              <a:rPr sz="3200" spc="-280" dirty="0"/>
              <a:t>Клиническая </a:t>
            </a:r>
            <a:r>
              <a:rPr sz="3200" spc="-290" dirty="0"/>
              <a:t>классификация </a:t>
            </a:r>
            <a:r>
              <a:rPr sz="3200" spc="-305" dirty="0"/>
              <a:t>причин </a:t>
            </a:r>
            <a:r>
              <a:rPr sz="3200" spc="-340" dirty="0"/>
              <a:t>диссомнии </a:t>
            </a:r>
            <a:r>
              <a:rPr sz="3200" spc="-310" dirty="0"/>
              <a:t>при  </a:t>
            </a:r>
            <a:r>
              <a:rPr sz="3200" spc="-320" dirty="0"/>
              <a:t>неотложных</a:t>
            </a:r>
            <a:r>
              <a:rPr sz="3200" spc="-114" dirty="0"/>
              <a:t> </a:t>
            </a:r>
            <a:r>
              <a:rPr sz="3200" spc="-270" dirty="0"/>
              <a:t>состояниях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903693" y="1439003"/>
            <a:ext cx="5044440" cy="47434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50" dirty="0">
                <a:solidFill>
                  <a:srgbClr val="BFBFBF"/>
                </a:solidFill>
                <a:latin typeface="Calibri"/>
                <a:cs typeface="Calibri"/>
              </a:rPr>
              <a:t>Немодифицируемые</a:t>
            </a:r>
            <a:r>
              <a:rPr sz="2200" spc="-5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solidFill>
                  <a:srgbClr val="BFBFBF"/>
                </a:solidFill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повреждения </a:t>
            </a:r>
            <a:r>
              <a:rPr sz="1900" spc="-170" dirty="0">
                <a:solidFill>
                  <a:srgbClr val="BFBFBF"/>
                </a:solidFill>
                <a:latin typeface="Calibri"/>
                <a:cs typeface="Calibri"/>
              </a:rPr>
              <a:t>компетентных</a:t>
            </a:r>
            <a:r>
              <a:rPr sz="1900" spc="-1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50" dirty="0">
                <a:solidFill>
                  <a:srgbClr val="BFBFBF"/>
                </a:solidFill>
                <a:latin typeface="Calibri"/>
                <a:cs typeface="Calibri"/>
              </a:rPr>
              <a:t>структур: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0" dirty="0">
                <a:solidFill>
                  <a:srgbClr val="BFBFBF"/>
                </a:solidFill>
                <a:latin typeface="Calibri"/>
                <a:cs typeface="Calibri"/>
              </a:rPr>
              <a:t>ЧМТ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15" dirty="0">
                <a:solidFill>
                  <a:srgbClr val="BFBFBF"/>
                </a:solidFill>
                <a:latin typeface="Calibri"/>
                <a:cs typeface="Calibri"/>
              </a:rPr>
              <a:t>ОНМК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90" dirty="0">
                <a:solidFill>
                  <a:srgbClr val="BFBFBF"/>
                </a:solidFill>
                <a:latin typeface="Calibri"/>
                <a:cs typeface="Calibri"/>
              </a:rPr>
              <a:t>Кома </a:t>
            </a:r>
            <a:r>
              <a:rPr sz="1700" spc="-175" dirty="0">
                <a:solidFill>
                  <a:srgbClr val="BFBFBF"/>
                </a:solidFill>
                <a:latin typeface="Calibri"/>
                <a:cs typeface="Calibri"/>
              </a:rPr>
              <a:t>и </a:t>
            </a:r>
            <a:r>
              <a:rPr sz="1700" spc="-150" dirty="0">
                <a:solidFill>
                  <a:srgbClr val="BFBFBF"/>
                </a:solidFill>
                <a:latin typeface="Calibri"/>
                <a:cs typeface="Calibri"/>
              </a:rPr>
              <a:t>вегетативное</a:t>
            </a: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700" spc="-165" dirty="0">
                <a:solidFill>
                  <a:srgbClr val="BFBFBF"/>
                </a:solidFill>
                <a:latin typeface="Calibri"/>
                <a:cs typeface="Calibri"/>
              </a:rPr>
              <a:t>состояние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системные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токсико-метаболические</a:t>
            </a:r>
            <a:r>
              <a:rPr sz="1900" spc="-8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поражения</a:t>
            </a:r>
            <a:endParaRPr sz="19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95" dirty="0">
                <a:solidFill>
                  <a:srgbClr val="BFBFBF"/>
                </a:solidFill>
                <a:latin typeface="Calibri"/>
                <a:cs typeface="Calibri"/>
              </a:rPr>
              <a:t>преморбидный </a:t>
            </a:r>
            <a:r>
              <a:rPr sz="1900" spc="-175" dirty="0">
                <a:solidFill>
                  <a:srgbClr val="BFBFBF"/>
                </a:solidFill>
                <a:latin typeface="Calibri"/>
                <a:cs typeface="Calibri"/>
              </a:rPr>
              <a:t>сомнологический </a:t>
            </a:r>
            <a:r>
              <a:rPr sz="1900" spc="-140" dirty="0">
                <a:solidFill>
                  <a:srgbClr val="BFBFBF"/>
                </a:solidFill>
                <a:latin typeface="Calibri"/>
                <a:cs typeface="Calibri"/>
              </a:rPr>
              <a:t>статус</a:t>
            </a:r>
            <a:r>
              <a:rPr sz="1900" spc="-20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пациента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65" dirty="0">
                <a:solidFill>
                  <a:srgbClr val="C00000"/>
                </a:solidFill>
                <a:latin typeface="Calibri"/>
                <a:cs typeface="Calibri"/>
              </a:rPr>
              <a:t>Модифицируемые</a:t>
            </a:r>
            <a:r>
              <a:rPr sz="22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latin typeface="Calibri"/>
                <a:cs typeface="Calibri"/>
              </a:rPr>
              <a:t>ПИТ-синдром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latin typeface="Calibri"/>
                <a:cs typeface="Calibri"/>
              </a:rPr>
              <a:t>ятрогенные </a:t>
            </a:r>
            <a:r>
              <a:rPr sz="1700" spc="-175" dirty="0">
                <a:latin typeface="Calibri"/>
                <a:cs typeface="Calibri"/>
              </a:rPr>
              <a:t>нарушения </a:t>
            </a:r>
            <a:r>
              <a:rPr sz="1700" spc="-165" dirty="0">
                <a:latin typeface="Calibri"/>
                <a:cs typeface="Calibri"/>
              </a:rPr>
              <a:t>циркадных</a:t>
            </a:r>
            <a:r>
              <a:rPr sz="1700" spc="-225" dirty="0">
                <a:latin typeface="Calibri"/>
                <a:cs typeface="Calibri"/>
              </a:rPr>
              <a:t> </a:t>
            </a:r>
            <a:r>
              <a:rPr sz="1700" spc="-180" dirty="0">
                <a:latin typeface="Calibri"/>
                <a:cs typeface="Calibri"/>
              </a:rPr>
              <a:t>ритмов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solidFill>
                  <a:srgbClr val="BFBFBF"/>
                </a:solidFill>
                <a:latin typeface="Calibri"/>
                <a:cs typeface="Calibri"/>
              </a:rPr>
              <a:t>дисбаланс</a:t>
            </a:r>
            <a:r>
              <a:rPr sz="1700" spc="-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700" spc="-180" dirty="0">
                <a:solidFill>
                  <a:srgbClr val="BFBFBF"/>
                </a:solidFill>
                <a:latin typeface="Calibri"/>
                <a:cs typeface="Calibri"/>
              </a:rPr>
              <a:t>мелатонина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0" dirty="0">
                <a:solidFill>
                  <a:srgbClr val="BFBFBF"/>
                </a:solidFill>
                <a:latin typeface="Calibri"/>
                <a:cs typeface="Calibri"/>
              </a:rPr>
              <a:t>Нарушение </a:t>
            </a:r>
            <a:r>
              <a:rPr sz="1900" spc="-170" dirty="0">
                <a:solidFill>
                  <a:srgbClr val="BFBFBF"/>
                </a:solidFill>
                <a:latin typeface="Calibri"/>
                <a:cs typeface="Calibri"/>
              </a:rPr>
              <a:t>дыхания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во</a:t>
            </a:r>
            <a:r>
              <a:rPr sz="1900" spc="-2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55" dirty="0">
                <a:solidFill>
                  <a:srgbClr val="BFBFBF"/>
                </a:solidFill>
                <a:latin typeface="Calibri"/>
                <a:cs typeface="Calibri"/>
              </a:rPr>
              <a:t>сне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4" dirty="0">
                <a:solidFill>
                  <a:srgbClr val="BFBFBF"/>
                </a:solidFill>
                <a:latin typeface="Calibri"/>
                <a:cs typeface="Calibri"/>
              </a:rPr>
              <a:t>СОАС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Центральные </a:t>
            </a:r>
            <a:r>
              <a:rPr sz="1700" spc="-175" dirty="0">
                <a:solidFill>
                  <a:srgbClr val="BFBFBF"/>
                </a:solidFill>
                <a:latin typeface="Calibri"/>
                <a:cs typeface="Calibri"/>
              </a:rPr>
              <a:t>нарушения</a:t>
            </a:r>
            <a:r>
              <a:rPr sz="1700" spc="-1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вентиляции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01254" y="6613652"/>
            <a:ext cx="1680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604" y="1355169"/>
            <a:ext cx="10411747" cy="34891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45252" y="6302247"/>
            <a:ext cx="91027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latin typeface="Calibri"/>
                <a:cs typeface="Calibri"/>
              </a:rPr>
              <a:t>Белкин </a:t>
            </a:r>
            <a:r>
              <a:rPr sz="1300" spc="-130" dirty="0">
                <a:latin typeface="Calibri"/>
                <a:cs typeface="Calibri"/>
              </a:rPr>
              <a:t>А. </a:t>
            </a:r>
            <a:r>
              <a:rPr sz="1300" spc="-114" dirty="0">
                <a:latin typeface="Calibri"/>
                <a:cs typeface="Calibri"/>
              </a:rPr>
              <a:t>Сомнологические </a:t>
            </a:r>
            <a:r>
              <a:rPr sz="1300" spc="-110" dirty="0">
                <a:latin typeface="Calibri"/>
                <a:cs typeface="Calibri"/>
              </a:rPr>
              <a:t>аспекты </a:t>
            </a:r>
            <a:r>
              <a:rPr sz="1300" spc="-120" dirty="0">
                <a:latin typeface="Calibri"/>
                <a:cs typeface="Calibri"/>
              </a:rPr>
              <a:t>пребывания </a:t>
            </a:r>
            <a:r>
              <a:rPr sz="1300" spc="-110" dirty="0">
                <a:latin typeface="Calibri"/>
                <a:cs typeface="Calibri"/>
              </a:rPr>
              <a:t>пациента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120" dirty="0">
                <a:latin typeface="Calibri"/>
                <a:cs typeface="Calibri"/>
              </a:rPr>
              <a:t>отделении </a:t>
            </a:r>
            <a:r>
              <a:rPr sz="1300" spc="-125" dirty="0">
                <a:latin typeface="Calibri"/>
                <a:cs typeface="Calibri"/>
              </a:rPr>
              <a:t>реанимации </a:t>
            </a:r>
            <a:r>
              <a:rPr sz="1300" spc="-135" dirty="0">
                <a:latin typeface="Calibri"/>
                <a:cs typeface="Calibri"/>
              </a:rPr>
              <a:t>и </a:t>
            </a:r>
            <a:r>
              <a:rPr sz="1300" spc="-114" dirty="0">
                <a:latin typeface="Calibri"/>
                <a:cs typeface="Calibri"/>
              </a:rPr>
              <a:t>интенсивной терапии. </a:t>
            </a:r>
            <a:r>
              <a:rPr sz="1300" spc="-80" dirty="0">
                <a:latin typeface="Calibri"/>
                <a:cs typeface="Calibri"/>
              </a:rPr>
              <a:t>Сonsilium </a:t>
            </a:r>
            <a:r>
              <a:rPr sz="1300" spc="-155" dirty="0">
                <a:latin typeface="Calibri"/>
                <a:cs typeface="Calibri"/>
              </a:rPr>
              <a:t>Med.</a:t>
            </a:r>
            <a:r>
              <a:rPr sz="1300" spc="-110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2017;Неврология(19):34-37.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47750" y="342900"/>
            <a:ext cx="55225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50" dirty="0"/>
              <a:t>Характеристика </a:t>
            </a:r>
            <a:r>
              <a:rPr sz="4400" spc="-365" dirty="0"/>
              <a:t>сна </a:t>
            </a:r>
            <a:r>
              <a:rPr sz="4400" spc="-335" dirty="0"/>
              <a:t>в</a:t>
            </a:r>
            <a:r>
              <a:rPr sz="4400" spc="-170" dirty="0"/>
              <a:t> </a:t>
            </a:r>
            <a:r>
              <a:rPr sz="4400" spc="-350" dirty="0"/>
              <a:t>ОРИТ</a:t>
            </a:r>
            <a:endParaRPr sz="44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6797" y="1257847"/>
            <a:ext cx="7517146" cy="50226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4381" y="268224"/>
            <a:ext cx="4584065" cy="9124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z="2900" spc="-260" dirty="0"/>
              <a:t>Это </a:t>
            </a:r>
            <a:r>
              <a:rPr sz="2900" spc="-270" dirty="0"/>
              <a:t>написал пациент </a:t>
            </a:r>
            <a:r>
              <a:rPr sz="2900" spc="-195" dirty="0"/>
              <a:t>с </a:t>
            </a:r>
            <a:r>
              <a:rPr sz="2900" spc="-320" dirty="0"/>
              <a:t>бульбарным  </a:t>
            </a:r>
            <a:r>
              <a:rPr sz="2900" spc="-325" dirty="0"/>
              <a:t>синдромом. </a:t>
            </a:r>
            <a:r>
              <a:rPr sz="2900" spc="-254" dirty="0"/>
              <a:t>На </a:t>
            </a:r>
            <a:r>
              <a:rPr sz="2900" spc="-280" dirty="0"/>
              <a:t>ИВЛ </a:t>
            </a:r>
            <a:r>
              <a:rPr sz="2900" spc="-250" dirty="0"/>
              <a:t>через</a:t>
            </a:r>
            <a:r>
              <a:rPr sz="2900" spc="-390" dirty="0"/>
              <a:t> </a:t>
            </a:r>
            <a:r>
              <a:rPr sz="2900" spc="-300" dirty="0"/>
              <a:t>ТСТ.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4262174" y="6205728"/>
            <a:ext cx="310832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350" spc="-465" baseline="-14367" dirty="0">
                <a:latin typeface="Calibri"/>
                <a:cs typeface="Calibri"/>
              </a:rPr>
              <a:t>А</a:t>
            </a:r>
            <a:r>
              <a:rPr sz="4350" spc="-487" baseline="-14367" dirty="0">
                <a:latin typeface="Calibri"/>
                <a:cs typeface="Calibri"/>
              </a:rPr>
              <a:t>р</a:t>
            </a:r>
            <a:r>
              <a:rPr sz="4350" spc="-112" baseline="-14367" dirty="0">
                <a:latin typeface="Calibri"/>
                <a:cs typeface="Calibri"/>
              </a:rPr>
              <a:t>х</a:t>
            </a:r>
            <a:r>
              <a:rPr sz="4350" spc="-465" baseline="-14367" dirty="0">
                <a:latin typeface="Calibri"/>
                <a:cs typeface="Calibri"/>
              </a:rPr>
              <a:t>и</a:t>
            </a:r>
            <a:r>
              <a:rPr sz="4350" spc="-337" baseline="-14367" dirty="0">
                <a:latin typeface="Calibri"/>
                <a:cs typeface="Calibri"/>
              </a:rPr>
              <a:t>в</a:t>
            </a:r>
            <a:r>
              <a:rPr sz="4350" spc="-75" baseline="-14367" dirty="0">
                <a:latin typeface="Calibri"/>
                <a:cs typeface="Calibri"/>
              </a:rPr>
              <a:t> </a:t>
            </a:r>
            <a:r>
              <a:rPr sz="4350" spc="-757" baseline="-14367" dirty="0">
                <a:latin typeface="Calibri"/>
                <a:cs typeface="Calibri"/>
              </a:rPr>
              <a:t>Р</a:t>
            </a:r>
            <a:r>
              <a:rPr sz="4350" spc="-525" baseline="-14367" dirty="0">
                <a:latin typeface="Calibri"/>
                <a:cs typeface="Calibri"/>
              </a:rPr>
              <a:t>.</a:t>
            </a:r>
            <a:r>
              <a:rPr sz="1200" spc="-595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4350" spc="-1342" baseline="-14367" dirty="0">
                <a:latin typeface="Calibri"/>
                <a:cs typeface="Calibri"/>
              </a:rPr>
              <a:t>Е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л</a:t>
            </a:r>
            <a:r>
              <a:rPr sz="1200" spc="-43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4350" spc="-652" baseline="-14367" dirty="0">
                <a:latin typeface="Calibri"/>
                <a:cs typeface="Calibri"/>
              </a:rPr>
              <a:t>.</a:t>
            </a:r>
            <a:r>
              <a:rPr sz="1200" spc="-484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4350" spc="-1852" baseline="-14367" dirty="0">
                <a:latin typeface="Calibri"/>
                <a:cs typeface="Calibri"/>
              </a:rPr>
              <a:t>Э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200" spc="-120" dirty="0">
                <a:solidFill>
                  <a:srgbClr val="898989"/>
                </a:solidFill>
                <a:latin typeface="Calibri"/>
                <a:cs typeface="Calibri"/>
              </a:rPr>
              <a:t>ч</a:t>
            </a:r>
            <a:r>
              <a:rPr sz="4350" spc="-2295" baseline="-14367" dirty="0">
                <a:latin typeface="Calibri"/>
                <a:cs typeface="Calibri"/>
              </a:rPr>
              <a:t>н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е</a:t>
            </a:r>
            <a:r>
              <a:rPr sz="1200" spc="-90" dirty="0">
                <a:solidFill>
                  <a:srgbClr val="898989"/>
                </a:solidFill>
                <a:latin typeface="Calibri"/>
                <a:cs typeface="Calibri"/>
              </a:rPr>
              <a:t>с</a:t>
            </a:r>
            <a:r>
              <a:rPr sz="1200" spc="-254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4350" spc="-1275" baseline="-14367" dirty="0">
                <a:latin typeface="Calibri"/>
                <a:cs typeface="Calibri"/>
              </a:rPr>
              <a:t>г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200" spc="-484" dirty="0">
                <a:solidFill>
                  <a:srgbClr val="898989"/>
                </a:solidFill>
                <a:latin typeface="Calibri"/>
                <a:cs typeface="Calibri"/>
              </a:rPr>
              <a:t>й</a:t>
            </a:r>
            <a:r>
              <a:rPr sz="4350" spc="-1177" baseline="-14367" dirty="0">
                <a:latin typeface="Calibri"/>
                <a:cs typeface="Calibri"/>
              </a:rPr>
              <a:t>а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200" spc="-630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4350" spc="-1222" baseline="-14367" dirty="0">
                <a:latin typeface="Calibri"/>
                <a:cs typeface="Calibri"/>
              </a:rPr>
              <a:t>у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с</a:t>
            </a:r>
            <a:r>
              <a:rPr sz="1200" spc="-325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4350" spc="-1485" baseline="-14367" dirty="0">
                <a:latin typeface="Calibri"/>
                <a:cs typeface="Calibri"/>
              </a:rPr>
              <a:t>с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200" spc="-210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4350" spc="-1897" baseline="-14367" dirty="0">
                <a:latin typeface="Calibri"/>
                <a:cs typeface="Calibri"/>
              </a:rPr>
              <a:t>а</a:t>
            </a:r>
            <a:r>
              <a:rPr sz="1200" spc="-85" dirty="0">
                <a:solidFill>
                  <a:srgbClr val="898989"/>
                </a:solidFill>
                <a:latin typeface="Calibri"/>
                <a:cs typeface="Calibri"/>
              </a:rPr>
              <a:t>ут</a:t>
            </a:r>
            <a:r>
              <a:rPr sz="1200" spc="-9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4350" spc="-1027" baseline="-14367" dirty="0">
                <a:latin typeface="Calibri"/>
                <a:cs typeface="Calibri"/>
              </a:rPr>
              <a:t>,</a:t>
            </a:r>
            <a:r>
              <a:rPr sz="1200" spc="-270" dirty="0">
                <a:solidFill>
                  <a:srgbClr val="898989"/>
                </a:solidFill>
                <a:latin typeface="Calibri"/>
                <a:cs typeface="Calibri"/>
              </a:rPr>
              <a:t>М</a:t>
            </a:r>
            <a:r>
              <a:rPr sz="1200" spc="-550" dirty="0">
                <a:solidFill>
                  <a:srgbClr val="898989"/>
                </a:solidFill>
                <a:latin typeface="Calibri"/>
                <a:cs typeface="Calibri"/>
              </a:rPr>
              <a:t>о</a:t>
            </a:r>
            <a:r>
              <a:rPr sz="4350" spc="-1567" baseline="-14367" dirty="0">
                <a:latin typeface="Calibri"/>
                <a:cs typeface="Calibri"/>
              </a:rPr>
              <a:t>2</a:t>
            </a:r>
            <a:r>
              <a:rPr sz="1200" spc="-90" dirty="0">
                <a:solidFill>
                  <a:srgbClr val="898989"/>
                </a:solidFill>
                <a:latin typeface="Calibri"/>
                <a:cs typeface="Calibri"/>
              </a:rPr>
              <a:t>з</a:t>
            </a:r>
            <a:r>
              <a:rPr sz="1200" spc="-70" dirty="0">
                <a:solidFill>
                  <a:srgbClr val="898989"/>
                </a:solidFill>
                <a:latin typeface="Calibri"/>
                <a:cs typeface="Calibri"/>
              </a:rPr>
              <a:t>г</a:t>
            </a:r>
            <a:r>
              <a:rPr sz="1200" spc="-480" dirty="0">
                <a:solidFill>
                  <a:srgbClr val="898989"/>
                </a:solidFill>
                <a:latin typeface="Calibri"/>
                <a:cs typeface="Calibri"/>
              </a:rPr>
              <a:t>а</a:t>
            </a:r>
            <a:r>
              <a:rPr sz="4350" spc="-1642" baseline="-14367" dirty="0">
                <a:latin typeface="Calibri"/>
                <a:cs typeface="Calibri"/>
              </a:rPr>
              <a:t>0</a:t>
            </a:r>
            <a:r>
              <a:rPr sz="1200" spc="-170" dirty="0">
                <a:solidFill>
                  <a:srgbClr val="898989"/>
                </a:solidFill>
                <a:latin typeface="Calibri"/>
                <a:cs typeface="Calibri"/>
              </a:rPr>
              <a:t>©</a:t>
            </a:r>
            <a:r>
              <a:rPr sz="1200" spc="-18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4350" spc="-254" baseline="-14367" dirty="0">
                <a:latin typeface="Calibri"/>
                <a:cs typeface="Calibri"/>
              </a:rPr>
              <a:t>1</a:t>
            </a:r>
            <a:r>
              <a:rPr sz="4350" spc="-247" baseline="-14367" dirty="0">
                <a:latin typeface="Calibri"/>
                <a:cs typeface="Calibri"/>
              </a:rPr>
              <a:t>5</a:t>
            </a:r>
            <a:endParaRPr sz="4350" baseline="-143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9800" y="473963"/>
            <a:ext cx="52324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65" dirty="0"/>
              <a:t>Что </a:t>
            </a:r>
            <a:r>
              <a:rPr sz="4400" spc="-450" dirty="0"/>
              <a:t>мешает </a:t>
            </a:r>
            <a:r>
              <a:rPr sz="4400" spc="-355" dirty="0"/>
              <a:t>спать </a:t>
            </a:r>
            <a:r>
              <a:rPr sz="4400" spc="-335" dirty="0"/>
              <a:t>в</a:t>
            </a:r>
            <a:r>
              <a:rPr sz="4400" spc="-515" dirty="0"/>
              <a:t> </a:t>
            </a:r>
            <a:r>
              <a:rPr sz="4400" spc="-380" dirty="0"/>
              <a:t>ОРИТ?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609603" y="1598310"/>
            <a:ext cx="10923905" cy="4375785"/>
            <a:chOff x="609603" y="1598310"/>
            <a:chExt cx="10923905" cy="4375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3" y="1598313"/>
              <a:ext cx="5182198" cy="43116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1047" y="1860838"/>
              <a:ext cx="5581919" cy="39147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847" y="1662395"/>
              <a:ext cx="5182198" cy="43116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61929" y="1598310"/>
              <a:ext cx="3538220" cy="518795"/>
            </a:xfrm>
            <a:custGeom>
              <a:avLst/>
              <a:gdLst/>
              <a:ahLst/>
              <a:cxnLst/>
              <a:rect l="l" t="t" r="r" b="b"/>
              <a:pathLst>
                <a:path w="3538220" h="518794">
                  <a:moveTo>
                    <a:pt x="3538147" y="0"/>
                  </a:moveTo>
                  <a:lnTo>
                    <a:pt x="0" y="0"/>
                  </a:lnTo>
                  <a:lnTo>
                    <a:pt x="0" y="518603"/>
                  </a:lnTo>
                  <a:lnTo>
                    <a:pt x="3538147" y="518603"/>
                  </a:lnTo>
                  <a:lnTo>
                    <a:pt x="35381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40669" y="1606803"/>
            <a:ext cx="3324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40" dirty="0">
                <a:latin typeface="Calibri"/>
                <a:cs typeface="Calibri"/>
              </a:rPr>
              <a:t>Что </a:t>
            </a:r>
            <a:r>
              <a:rPr sz="2800" spc="-270" dirty="0">
                <a:latin typeface="Calibri"/>
                <a:cs typeface="Calibri"/>
              </a:rPr>
              <a:t>нарушает сон </a:t>
            </a:r>
            <a:r>
              <a:rPr sz="2800" spc="-215" dirty="0">
                <a:latin typeface="Calibri"/>
                <a:cs typeface="Calibri"/>
              </a:rPr>
              <a:t>в</a:t>
            </a:r>
            <a:r>
              <a:rPr sz="2800" spc="-330" dirty="0">
                <a:latin typeface="Calibri"/>
                <a:cs typeface="Calibri"/>
              </a:rPr>
              <a:t> </a:t>
            </a:r>
            <a:r>
              <a:rPr sz="2800" spc="-250" dirty="0">
                <a:latin typeface="Calibri"/>
                <a:cs typeface="Calibri"/>
              </a:rPr>
              <a:t>ОРИТ?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26409" y="1534229"/>
            <a:ext cx="4316095" cy="518795"/>
          </a:xfrm>
          <a:custGeom>
            <a:avLst/>
            <a:gdLst/>
            <a:ahLst/>
            <a:cxnLst/>
            <a:rect l="l" t="t" r="r" b="b"/>
            <a:pathLst>
              <a:path w="4316095" h="518794">
                <a:moveTo>
                  <a:pt x="4315604" y="0"/>
                </a:moveTo>
                <a:lnTo>
                  <a:pt x="0" y="0"/>
                </a:lnTo>
                <a:lnTo>
                  <a:pt x="0" y="518603"/>
                </a:lnTo>
                <a:lnTo>
                  <a:pt x="4315604" y="518603"/>
                </a:lnTo>
                <a:lnTo>
                  <a:pt x="4315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05149" y="1542796"/>
            <a:ext cx="4117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40" dirty="0">
                <a:latin typeface="Calibri"/>
                <a:cs typeface="Calibri"/>
              </a:rPr>
              <a:t>Какой </a:t>
            </a:r>
            <a:r>
              <a:rPr sz="2800" spc="-355" dirty="0">
                <a:latin typeface="Calibri"/>
                <a:cs typeface="Calibri"/>
              </a:rPr>
              <a:t>шум </a:t>
            </a:r>
            <a:r>
              <a:rPr sz="2800" spc="-310" dirty="0">
                <a:latin typeface="Calibri"/>
                <a:cs typeface="Calibri"/>
              </a:rPr>
              <a:t>самый</a:t>
            </a:r>
            <a:r>
              <a:rPr sz="2800" spc="-280" dirty="0">
                <a:latin typeface="Calibri"/>
                <a:cs typeface="Calibri"/>
              </a:rPr>
              <a:t> </a:t>
            </a:r>
            <a:r>
              <a:rPr sz="2800" spc="-285" dirty="0">
                <a:latin typeface="Calibri"/>
                <a:cs typeface="Calibri"/>
              </a:rPr>
              <a:t>беспокойный?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55064" y="1953767"/>
            <a:ext cx="7096125" cy="2667000"/>
            <a:chOff x="1655064" y="1953767"/>
            <a:chExt cx="7096125" cy="26670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9872" y="2188463"/>
              <a:ext cx="630935" cy="19476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64643" y="2212549"/>
              <a:ext cx="541655" cy="1852930"/>
            </a:xfrm>
            <a:custGeom>
              <a:avLst/>
              <a:gdLst/>
              <a:ahLst/>
              <a:cxnLst/>
              <a:rect l="l" t="t" r="r" b="b"/>
              <a:pathLst>
                <a:path w="541654" h="1852929">
                  <a:moveTo>
                    <a:pt x="521657" y="359763"/>
                  </a:moveTo>
                  <a:lnTo>
                    <a:pt x="518983" y="328979"/>
                  </a:lnTo>
                  <a:lnTo>
                    <a:pt x="517525" y="296410"/>
                  </a:lnTo>
                  <a:lnTo>
                    <a:pt x="513635" y="264038"/>
                  </a:lnTo>
                  <a:lnTo>
                    <a:pt x="503668" y="233846"/>
                  </a:lnTo>
                  <a:lnTo>
                    <a:pt x="484923" y="208755"/>
                  </a:lnTo>
                  <a:lnTo>
                    <a:pt x="460407" y="187883"/>
                  </a:lnTo>
                  <a:lnTo>
                    <a:pt x="435037" y="167508"/>
                  </a:lnTo>
                  <a:lnTo>
                    <a:pt x="413728" y="143905"/>
                  </a:lnTo>
                  <a:lnTo>
                    <a:pt x="374384" y="85396"/>
                  </a:lnTo>
                  <a:lnTo>
                    <a:pt x="323787" y="35975"/>
                  </a:lnTo>
                  <a:lnTo>
                    <a:pt x="258620" y="15017"/>
                  </a:lnTo>
                  <a:lnTo>
                    <a:pt x="219415" y="5181"/>
                  </a:lnTo>
                  <a:lnTo>
                    <a:pt x="197870" y="0"/>
                  </a:lnTo>
                  <a:lnTo>
                    <a:pt x="157309" y="4206"/>
                  </a:lnTo>
                  <a:lnTo>
                    <a:pt x="116868" y="9188"/>
                  </a:lnTo>
                  <a:lnTo>
                    <a:pt x="80952" y="23067"/>
                  </a:lnTo>
                  <a:lnTo>
                    <a:pt x="53963" y="53965"/>
                  </a:lnTo>
                  <a:lnTo>
                    <a:pt x="34112" y="107158"/>
                  </a:lnTo>
                  <a:lnTo>
                    <a:pt x="26283" y="134622"/>
                  </a:lnTo>
                  <a:lnTo>
                    <a:pt x="17987" y="161894"/>
                  </a:lnTo>
                  <a:lnTo>
                    <a:pt x="0" y="215858"/>
                  </a:lnTo>
                  <a:lnTo>
                    <a:pt x="4185" y="265359"/>
                  </a:lnTo>
                  <a:lnTo>
                    <a:pt x="8162" y="314883"/>
                  </a:lnTo>
                  <a:lnTo>
                    <a:pt x="12555" y="364362"/>
                  </a:lnTo>
                  <a:lnTo>
                    <a:pt x="17987" y="413728"/>
                  </a:lnTo>
                  <a:lnTo>
                    <a:pt x="26782" y="458726"/>
                  </a:lnTo>
                  <a:lnTo>
                    <a:pt x="31874" y="481114"/>
                  </a:lnTo>
                  <a:lnTo>
                    <a:pt x="35975" y="503669"/>
                  </a:lnTo>
                  <a:lnTo>
                    <a:pt x="41182" y="544052"/>
                  </a:lnTo>
                  <a:lnTo>
                    <a:pt x="45600" y="584536"/>
                  </a:lnTo>
                  <a:lnTo>
                    <a:pt x="49703" y="625059"/>
                  </a:lnTo>
                  <a:lnTo>
                    <a:pt x="53963" y="665563"/>
                  </a:lnTo>
                  <a:lnTo>
                    <a:pt x="56232" y="717278"/>
                  </a:lnTo>
                  <a:lnTo>
                    <a:pt x="58528" y="768992"/>
                  </a:lnTo>
                  <a:lnTo>
                    <a:pt x="60836" y="820706"/>
                  </a:lnTo>
                  <a:lnTo>
                    <a:pt x="63138" y="872420"/>
                  </a:lnTo>
                  <a:lnTo>
                    <a:pt x="65417" y="924135"/>
                  </a:lnTo>
                  <a:lnTo>
                    <a:pt x="67657" y="975851"/>
                  </a:lnTo>
                  <a:lnTo>
                    <a:pt x="69841" y="1027570"/>
                  </a:lnTo>
                  <a:lnTo>
                    <a:pt x="71953" y="1079292"/>
                  </a:lnTo>
                  <a:lnTo>
                    <a:pt x="73794" y="1127858"/>
                  </a:lnTo>
                  <a:lnTo>
                    <a:pt x="75470" y="1176433"/>
                  </a:lnTo>
                  <a:lnTo>
                    <a:pt x="77041" y="1225011"/>
                  </a:lnTo>
                  <a:lnTo>
                    <a:pt x="78563" y="1273592"/>
                  </a:lnTo>
                  <a:lnTo>
                    <a:pt x="80096" y="1322172"/>
                  </a:lnTo>
                  <a:lnTo>
                    <a:pt x="81696" y="1370748"/>
                  </a:lnTo>
                  <a:lnTo>
                    <a:pt x="83423" y="1419319"/>
                  </a:lnTo>
                  <a:lnTo>
                    <a:pt x="85334" y="1467882"/>
                  </a:lnTo>
                  <a:lnTo>
                    <a:pt x="87487" y="1516433"/>
                  </a:lnTo>
                  <a:lnTo>
                    <a:pt x="89941" y="1564972"/>
                  </a:lnTo>
                  <a:lnTo>
                    <a:pt x="92835" y="1610088"/>
                  </a:lnTo>
                  <a:lnTo>
                    <a:pt x="96718" y="1655143"/>
                  </a:lnTo>
                  <a:lnTo>
                    <a:pt x="101710" y="1700083"/>
                  </a:lnTo>
                  <a:lnTo>
                    <a:pt x="107929" y="1744855"/>
                  </a:lnTo>
                  <a:lnTo>
                    <a:pt x="118514" y="1786776"/>
                  </a:lnTo>
                  <a:lnTo>
                    <a:pt x="150511" y="1819945"/>
                  </a:lnTo>
                  <a:lnTo>
                    <a:pt x="197337" y="1840872"/>
                  </a:lnTo>
                  <a:lnTo>
                    <a:pt x="233668" y="1848813"/>
                  </a:lnTo>
                  <a:lnTo>
                    <a:pt x="251834" y="1852784"/>
                  </a:lnTo>
                  <a:lnTo>
                    <a:pt x="297197" y="1850123"/>
                  </a:lnTo>
                  <a:lnTo>
                    <a:pt x="342822" y="1848687"/>
                  </a:lnTo>
                  <a:lnTo>
                    <a:pt x="387924" y="1844802"/>
                  </a:lnTo>
                  <a:lnTo>
                    <a:pt x="431716" y="1834796"/>
                  </a:lnTo>
                  <a:lnTo>
                    <a:pt x="461362" y="1796684"/>
                  </a:lnTo>
                  <a:lnTo>
                    <a:pt x="478917" y="1741740"/>
                  </a:lnTo>
                  <a:lnTo>
                    <a:pt x="489647" y="1687214"/>
                  </a:lnTo>
                  <a:lnTo>
                    <a:pt x="498393" y="1634525"/>
                  </a:lnTo>
                  <a:lnTo>
                    <a:pt x="507567" y="1546999"/>
                  </a:lnTo>
                  <a:lnTo>
                    <a:pt x="511767" y="1493064"/>
                  </a:lnTo>
                  <a:lnTo>
                    <a:pt x="515816" y="1439122"/>
                  </a:lnTo>
                  <a:lnTo>
                    <a:pt x="519264" y="1385150"/>
                  </a:lnTo>
                  <a:lnTo>
                    <a:pt x="521657" y="1331126"/>
                  </a:lnTo>
                  <a:lnTo>
                    <a:pt x="523109" y="1280344"/>
                  </a:lnTo>
                  <a:lnTo>
                    <a:pt x="524271" y="1229554"/>
                  </a:lnTo>
                  <a:lnTo>
                    <a:pt x="525191" y="1178755"/>
                  </a:lnTo>
                  <a:lnTo>
                    <a:pt x="525919" y="1127950"/>
                  </a:lnTo>
                  <a:lnTo>
                    <a:pt x="526501" y="1077141"/>
                  </a:lnTo>
                  <a:lnTo>
                    <a:pt x="526986" y="1026329"/>
                  </a:lnTo>
                  <a:lnTo>
                    <a:pt x="527422" y="975515"/>
                  </a:lnTo>
                  <a:lnTo>
                    <a:pt x="527857" y="924702"/>
                  </a:lnTo>
                  <a:lnTo>
                    <a:pt x="528338" y="873892"/>
                  </a:lnTo>
                  <a:lnTo>
                    <a:pt x="528915" y="823085"/>
                  </a:lnTo>
                  <a:lnTo>
                    <a:pt x="529635" y="772284"/>
                  </a:lnTo>
                  <a:lnTo>
                    <a:pt x="530545" y="721491"/>
                  </a:lnTo>
                  <a:lnTo>
                    <a:pt x="531695" y="670706"/>
                  </a:lnTo>
                  <a:lnTo>
                    <a:pt x="533132" y="619932"/>
                  </a:lnTo>
                  <a:lnTo>
                    <a:pt x="534904" y="569171"/>
                  </a:lnTo>
                  <a:lnTo>
                    <a:pt x="537059" y="518424"/>
                  </a:lnTo>
                  <a:lnTo>
                    <a:pt x="539645" y="467692"/>
                  </a:lnTo>
                  <a:lnTo>
                    <a:pt x="541272" y="407619"/>
                  </a:lnTo>
                  <a:lnTo>
                    <a:pt x="538327" y="381762"/>
                  </a:lnTo>
                  <a:lnTo>
                    <a:pt x="532771" y="375149"/>
                  </a:lnTo>
                  <a:lnTo>
                    <a:pt x="526561" y="372807"/>
                  </a:lnTo>
                  <a:lnTo>
                    <a:pt x="521657" y="359763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064" y="1953767"/>
              <a:ext cx="783336" cy="2666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02685" y="1977298"/>
              <a:ext cx="688340" cy="2575560"/>
            </a:xfrm>
            <a:custGeom>
              <a:avLst/>
              <a:gdLst/>
              <a:ahLst/>
              <a:cxnLst/>
              <a:rect l="l" t="t" r="r" b="b"/>
              <a:pathLst>
                <a:path w="688339" h="2575560">
                  <a:moveTo>
                    <a:pt x="663088" y="500004"/>
                  </a:moveTo>
                  <a:lnTo>
                    <a:pt x="659689" y="457220"/>
                  </a:lnTo>
                  <a:lnTo>
                    <a:pt x="657834" y="411955"/>
                  </a:lnTo>
                  <a:lnTo>
                    <a:pt x="652890" y="366964"/>
                  </a:lnTo>
                  <a:lnTo>
                    <a:pt x="640221" y="325003"/>
                  </a:lnTo>
                  <a:lnTo>
                    <a:pt x="616394" y="290131"/>
                  </a:lnTo>
                  <a:lnTo>
                    <a:pt x="585232" y="261123"/>
                  </a:lnTo>
                  <a:lnTo>
                    <a:pt x="552983" y="232805"/>
                  </a:lnTo>
                  <a:lnTo>
                    <a:pt x="525897" y="200001"/>
                  </a:lnTo>
                  <a:lnTo>
                    <a:pt x="501225" y="158632"/>
                  </a:lnTo>
                  <a:lnTo>
                    <a:pt x="475885" y="118685"/>
                  </a:lnTo>
                  <a:lnTo>
                    <a:pt x="446970" y="81896"/>
                  </a:lnTo>
                  <a:lnTo>
                    <a:pt x="411571" y="49999"/>
                  </a:lnTo>
                  <a:lnTo>
                    <a:pt x="328737" y="20870"/>
                  </a:lnTo>
                  <a:lnTo>
                    <a:pt x="278902" y="7201"/>
                  </a:lnTo>
                  <a:lnTo>
                    <a:pt x="251516" y="0"/>
                  </a:lnTo>
                  <a:lnTo>
                    <a:pt x="210436" y="4952"/>
                  </a:lnTo>
                  <a:lnTo>
                    <a:pt x="168739" y="9149"/>
                  </a:lnTo>
                  <a:lnTo>
                    <a:pt x="129289" y="18370"/>
                  </a:lnTo>
                  <a:lnTo>
                    <a:pt x="94952" y="38394"/>
                  </a:lnTo>
                  <a:lnTo>
                    <a:pt x="68594" y="75001"/>
                  </a:lnTo>
                  <a:lnTo>
                    <a:pt x="54498" y="111295"/>
                  </a:lnTo>
                  <a:lnTo>
                    <a:pt x="43361" y="148930"/>
                  </a:lnTo>
                  <a:lnTo>
                    <a:pt x="33409" y="187100"/>
                  </a:lnTo>
                  <a:lnTo>
                    <a:pt x="22864" y="225003"/>
                  </a:lnTo>
                  <a:lnTo>
                    <a:pt x="0" y="300003"/>
                  </a:lnTo>
                  <a:lnTo>
                    <a:pt x="4302" y="355035"/>
                  </a:lnTo>
                  <a:lnTo>
                    <a:pt x="8334" y="410100"/>
                  </a:lnTo>
                  <a:lnTo>
                    <a:pt x="12501" y="465149"/>
                  </a:lnTo>
                  <a:lnTo>
                    <a:pt x="17209" y="520133"/>
                  </a:lnTo>
                  <a:lnTo>
                    <a:pt x="22864" y="575006"/>
                  </a:lnTo>
                  <a:lnTo>
                    <a:pt x="34043" y="637544"/>
                  </a:lnTo>
                  <a:lnTo>
                    <a:pt x="40516" y="668659"/>
                  </a:lnTo>
                  <a:lnTo>
                    <a:pt x="45729" y="700008"/>
                  </a:lnTo>
                  <a:lnTo>
                    <a:pt x="52348" y="756133"/>
                  </a:lnTo>
                  <a:lnTo>
                    <a:pt x="57964" y="812397"/>
                  </a:lnTo>
                  <a:lnTo>
                    <a:pt x="63178" y="868717"/>
                  </a:lnTo>
                  <a:lnTo>
                    <a:pt x="68594" y="925009"/>
                  </a:lnTo>
                  <a:lnTo>
                    <a:pt x="70687" y="977282"/>
                  </a:lnTo>
                  <a:lnTo>
                    <a:pt x="72801" y="1029554"/>
                  </a:lnTo>
                  <a:lnTo>
                    <a:pt x="74929" y="1081825"/>
                  </a:lnTo>
                  <a:lnTo>
                    <a:pt x="77063" y="1134096"/>
                  </a:lnTo>
                  <a:lnTo>
                    <a:pt x="79194" y="1186367"/>
                  </a:lnTo>
                  <a:lnTo>
                    <a:pt x="81314" y="1238638"/>
                  </a:lnTo>
                  <a:lnTo>
                    <a:pt x="83414" y="1290910"/>
                  </a:lnTo>
                  <a:lnTo>
                    <a:pt x="85488" y="1343184"/>
                  </a:lnTo>
                  <a:lnTo>
                    <a:pt x="87525" y="1395459"/>
                  </a:lnTo>
                  <a:lnTo>
                    <a:pt x="89519" y="1447736"/>
                  </a:lnTo>
                  <a:lnTo>
                    <a:pt x="91460" y="1500016"/>
                  </a:lnTo>
                  <a:lnTo>
                    <a:pt x="93282" y="1551937"/>
                  </a:lnTo>
                  <a:lnTo>
                    <a:pt x="94969" y="1603864"/>
                  </a:lnTo>
                  <a:lnTo>
                    <a:pt x="96557" y="1655797"/>
                  </a:lnTo>
                  <a:lnTo>
                    <a:pt x="98078" y="1707732"/>
                  </a:lnTo>
                  <a:lnTo>
                    <a:pt x="99567" y="1759669"/>
                  </a:lnTo>
                  <a:lnTo>
                    <a:pt x="101056" y="1811606"/>
                  </a:lnTo>
                  <a:lnTo>
                    <a:pt x="102579" y="1863541"/>
                  </a:lnTo>
                  <a:lnTo>
                    <a:pt x="104171" y="1915473"/>
                  </a:lnTo>
                  <a:lnTo>
                    <a:pt x="105864" y="1967399"/>
                  </a:lnTo>
                  <a:lnTo>
                    <a:pt x="107693" y="2019319"/>
                  </a:lnTo>
                  <a:lnTo>
                    <a:pt x="109690" y="2071230"/>
                  </a:lnTo>
                  <a:lnTo>
                    <a:pt x="111889" y="2123132"/>
                  </a:lnTo>
                  <a:lnTo>
                    <a:pt x="114325" y="2175022"/>
                  </a:lnTo>
                  <a:lnTo>
                    <a:pt x="117172" y="2225188"/>
                  </a:lnTo>
                  <a:lnTo>
                    <a:pt x="120805" y="2275310"/>
                  </a:lnTo>
                  <a:lnTo>
                    <a:pt x="125300" y="2325349"/>
                  </a:lnTo>
                  <a:lnTo>
                    <a:pt x="130736" y="2375267"/>
                  </a:lnTo>
                  <a:lnTo>
                    <a:pt x="137190" y="2425026"/>
                  </a:lnTo>
                  <a:lnTo>
                    <a:pt x="144351" y="2464576"/>
                  </a:lnTo>
                  <a:lnTo>
                    <a:pt x="160055" y="2500027"/>
                  </a:lnTo>
                  <a:lnTo>
                    <a:pt x="191318" y="2529386"/>
                  </a:lnTo>
                  <a:lnTo>
                    <a:pt x="228650" y="2550027"/>
                  </a:lnTo>
                  <a:lnTo>
                    <a:pt x="273779" y="2564477"/>
                  </a:lnTo>
                  <a:lnTo>
                    <a:pt x="297020" y="2569508"/>
                  </a:lnTo>
                  <a:lnTo>
                    <a:pt x="320110" y="2575027"/>
                  </a:lnTo>
                  <a:lnTo>
                    <a:pt x="366181" y="2571769"/>
                  </a:lnTo>
                  <a:lnTo>
                    <a:pt x="412593" y="2570254"/>
                  </a:lnTo>
                  <a:lnTo>
                    <a:pt x="458835" y="2567867"/>
                  </a:lnTo>
                  <a:lnTo>
                    <a:pt x="504395" y="2561996"/>
                  </a:lnTo>
                  <a:lnTo>
                    <a:pt x="548762" y="2550027"/>
                  </a:lnTo>
                  <a:lnTo>
                    <a:pt x="577343" y="2519319"/>
                  </a:lnTo>
                  <a:lnTo>
                    <a:pt x="594492" y="2475026"/>
                  </a:lnTo>
                  <a:lnTo>
                    <a:pt x="605896" y="2434047"/>
                  </a:lnTo>
                  <a:lnTo>
                    <a:pt x="617140" y="2376265"/>
                  </a:lnTo>
                  <a:lnTo>
                    <a:pt x="627254" y="2313973"/>
                  </a:lnTo>
                  <a:lnTo>
                    <a:pt x="635271" y="2259462"/>
                  </a:lnTo>
                  <a:lnTo>
                    <a:pt x="643697" y="2171463"/>
                  </a:lnTo>
                  <a:lnTo>
                    <a:pt x="647452" y="2117917"/>
                  </a:lnTo>
                  <a:lnTo>
                    <a:pt x="651276" y="2064375"/>
                  </a:lnTo>
                  <a:lnTo>
                    <a:pt x="654961" y="2010825"/>
                  </a:lnTo>
                  <a:lnTo>
                    <a:pt x="658297" y="1957257"/>
                  </a:lnTo>
                  <a:lnTo>
                    <a:pt x="661076" y="1903658"/>
                  </a:lnTo>
                  <a:lnTo>
                    <a:pt x="663088" y="1850019"/>
                  </a:lnTo>
                  <a:lnTo>
                    <a:pt x="664435" y="1800028"/>
                  </a:lnTo>
                  <a:lnTo>
                    <a:pt x="665589" y="1750031"/>
                  </a:lnTo>
                  <a:lnTo>
                    <a:pt x="666571" y="1700028"/>
                  </a:lnTo>
                  <a:lnTo>
                    <a:pt x="667403" y="1650019"/>
                  </a:lnTo>
                  <a:lnTo>
                    <a:pt x="668107" y="1600006"/>
                  </a:lnTo>
                  <a:lnTo>
                    <a:pt x="668704" y="1549989"/>
                  </a:lnTo>
                  <a:lnTo>
                    <a:pt x="669216" y="1499969"/>
                  </a:lnTo>
                  <a:lnTo>
                    <a:pt x="669665" y="1449947"/>
                  </a:lnTo>
                  <a:lnTo>
                    <a:pt x="670073" y="1399924"/>
                  </a:lnTo>
                  <a:lnTo>
                    <a:pt x="670460" y="1349901"/>
                  </a:lnTo>
                  <a:lnTo>
                    <a:pt x="670850" y="1299878"/>
                  </a:lnTo>
                  <a:lnTo>
                    <a:pt x="671263" y="1249856"/>
                  </a:lnTo>
                  <a:lnTo>
                    <a:pt x="671721" y="1199837"/>
                  </a:lnTo>
                  <a:lnTo>
                    <a:pt x="672246" y="1149821"/>
                  </a:lnTo>
                  <a:lnTo>
                    <a:pt x="672859" y="1099808"/>
                  </a:lnTo>
                  <a:lnTo>
                    <a:pt x="673584" y="1049800"/>
                  </a:lnTo>
                  <a:lnTo>
                    <a:pt x="674440" y="999798"/>
                  </a:lnTo>
                  <a:lnTo>
                    <a:pt x="675450" y="949802"/>
                  </a:lnTo>
                  <a:lnTo>
                    <a:pt x="676635" y="899813"/>
                  </a:lnTo>
                  <a:lnTo>
                    <a:pt x="678017" y="849832"/>
                  </a:lnTo>
                  <a:lnTo>
                    <a:pt x="679619" y="799860"/>
                  </a:lnTo>
                  <a:lnTo>
                    <a:pt x="681460" y="749898"/>
                  </a:lnTo>
                  <a:lnTo>
                    <a:pt x="683565" y="699946"/>
                  </a:lnTo>
                  <a:lnTo>
                    <a:pt x="685953" y="650006"/>
                  </a:lnTo>
                  <a:lnTo>
                    <a:pt x="688131" y="584608"/>
                  </a:lnTo>
                  <a:lnTo>
                    <a:pt x="686982" y="546505"/>
                  </a:lnTo>
                  <a:lnTo>
                    <a:pt x="683413" y="528114"/>
                  </a:lnTo>
                  <a:lnTo>
                    <a:pt x="678332" y="521852"/>
                  </a:lnTo>
                  <a:lnTo>
                    <a:pt x="672646" y="520135"/>
                  </a:lnTo>
                  <a:lnTo>
                    <a:pt x="667262" y="515380"/>
                  </a:lnTo>
                  <a:lnTo>
                    <a:pt x="663088" y="500004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956545" y="6320028"/>
            <a:ext cx="85877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10" dirty="0">
                <a:latin typeface="Calibri"/>
                <a:cs typeface="Calibri"/>
              </a:rPr>
              <a:t>Bihari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S,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Mcevoy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RD,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Matheson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E,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al.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270" dirty="0">
                <a:latin typeface="Calibri"/>
                <a:cs typeface="Calibri"/>
              </a:rPr>
              <a:t>Fa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1400" spc="-270" dirty="0">
                <a:latin typeface="Calibri"/>
                <a:cs typeface="Calibri"/>
              </a:rPr>
              <a:t>c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л</a:t>
            </a:r>
            <a:r>
              <a:rPr sz="1400" spc="-270" dirty="0">
                <a:latin typeface="Calibri"/>
                <a:cs typeface="Calibri"/>
              </a:rPr>
              <a:t>to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ин</a:t>
            </a:r>
            <a:r>
              <a:rPr sz="1400" spc="-270" dirty="0">
                <a:latin typeface="Calibri"/>
                <a:cs typeface="Calibri"/>
              </a:rPr>
              <a:t>rs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ич</a:t>
            </a:r>
            <a:r>
              <a:rPr sz="1400" spc="-270" dirty="0">
                <a:latin typeface="Calibri"/>
                <a:cs typeface="Calibri"/>
              </a:rPr>
              <a:t>A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е</a:t>
            </a:r>
            <a:r>
              <a:rPr sz="1400" spc="-270" dirty="0">
                <a:latin typeface="Calibri"/>
                <a:cs typeface="Calibri"/>
              </a:rPr>
              <a:t>f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с</a:t>
            </a:r>
            <a:r>
              <a:rPr sz="1400" spc="-270" dirty="0">
                <a:latin typeface="Calibri"/>
                <a:cs typeface="Calibri"/>
              </a:rPr>
              <a:t>f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1400" spc="-270" dirty="0">
                <a:latin typeface="Calibri"/>
                <a:cs typeface="Calibri"/>
              </a:rPr>
              <a:t>e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c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й</a:t>
            </a:r>
            <a:r>
              <a:rPr sz="1400" spc="-270" dirty="0">
                <a:latin typeface="Calibri"/>
                <a:cs typeface="Calibri"/>
              </a:rPr>
              <a:t>ti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n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1400" spc="-270" dirty="0">
                <a:latin typeface="Calibri"/>
                <a:cs typeface="Calibri"/>
              </a:rPr>
              <a:t>g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ст</a:t>
            </a:r>
            <a:r>
              <a:rPr sz="1400" spc="-270" dirty="0">
                <a:latin typeface="Calibri"/>
                <a:cs typeface="Calibri"/>
              </a:rPr>
              <a:t>S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le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ту</a:t>
            </a:r>
            <a:r>
              <a:rPr sz="1400" spc="-270" dirty="0">
                <a:latin typeface="Calibri"/>
                <a:cs typeface="Calibri"/>
              </a:rPr>
              <a:t>e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1400" spc="-270" dirty="0">
                <a:latin typeface="Calibri"/>
                <a:cs typeface="Calibri"/>
              </a:rPr>
              <a:t>p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М</a:t>
            </a:r>
            <a:r>
              <a:rPr sz="1400" spc="-270" dirty="0">
                <a:latin typeface="Calibri"/>
                <a:cs typeface="Calibri"/>
              </a:rPr>
              <a:t>Q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оз</a:t>
            </a:r>
            <a:r>
              <a:rPr sz="1400" spc="-270" dirty="0">
                <a:latin typeface="Calibri"/>
                <a:cs typeface="Calibri"/>
              </a:rPr>
              <a:t>u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г</a:t>
            </a:r>
            <a:r>
              <a:rPr sz="1400" spc="-270" dirty="0">
                <a:latin typeface="Calibri"/>
                <a:cs typeface="Calibri"/>
              </a:rPr>
              <a:t>a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а</a:t>
            </a:r>
            <a:r>
              <a:rPr sz="1400" spc="-270" dirty="0">
                <a:latin typeface="Calibri"/>
                <a:cs typeface="Calibri"/>
              </a:rPr>
              <a:t>l</a:t>
            </a:r>
            <a:r>
              <a:rPr sz="1800" spc="-405" baseline="-27777" dirty="0">
                <a:solidFill>
                  <a:srgbClr val="898989"/>
                </a:solidFill>
                <a:latin typeface="Calibri"/>
                <a:cs typeface="Calibri"/>
              </a:rPr>
              <a:t>©</a:t>
            </a:r>
            <a:r>
              <a:rPr sz="1400" spc="-270" dirty="0">
                <a:latin typeface="Calibri"/>
                <a:cs typeface="Calibri"/>
              </a:rPr>
              <a:t>ity</a:t>
            </a:r>
            <a:r>
              <a:rPr sz="1400" spc="-240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of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Patients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Intensive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Care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" dirty="0">
                <a:latin typeface="Calibri"/>
                <a:cs typeface="Calibri"/>
              </a:rPr>
              <a:t>Unit.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2012;8(3).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01870" marR="5080" indent="-4087495">
              <a:lnSpc>
                <a:spcPct val="100000"/>
              </a:lnSpc>
              <a:spcBef>
                <a:spcPts val="100"/>
              </a:spcBef>
            </a:pPr>
            <a:r>
              <a:rPr sz="4000" spc="-355" dirty="0"/>
              <a:t>Внутренние </a:t>
            </a:r>
            <a:r>
              <a:rPr sz="4000" spc="-325" dirty="0"/>
              <a:t>(технологические) </a:t>
            </a:r>
            <a:r>
              <a:rPr sz="4000" spc="-360" dirty="0"/>
              <a:t>факторы </a:t>
            </a:r>
            <a:r>
              <a:rPr sz="4000" spc="-425" dirty="0"/>
              <a:t>диссомнии  </a:t>
            </a:r>
            <a:r>
              <a:rPr sz="4000" spc="-320" dirty="0"/>
              <a:t>ОРИТ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36980" y="1607820"/>
            <a:ext cx="9490710" cy="255841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55600" marR="5080" indent="-342900">
              <a:lnSpc>
                <a:spcPct val="101899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20" dirty="0">
                <a:latin typeface="Calibri"/>
                <a:cs typeface="Calibri"/>
              </a:rPr>
              <a:t>Среди </a:t>
            </a:r>
            <a:r>
              <a:rPr sz="3200" spc="-365" dirty="0">
                <a:latin typeface="Calibri"/>
                <a:cs typeface="Calibri"/>
              </a:rPr>
              <a:t>«шумов» </a:t>
            </a:r>
            <a:r>
              <a:rPr sz="3200" spc="-260" dirty="0">
                <a:latin typeface="Calibri"/>
                <a:cs typeface="Calibri"/>
              </a:rPr>
              <a:t>ОРИТ </a:t>
            </a:r>
            <a:r>
              <a:rPr sz="3200" spc="-295" dirty="0">
                <a:latin typeface="Calibri"/>
                <a:cs typeface="Calibri"/>
              </a:rPr>
              <a:t>реальное </a:t>
            </a:r>
            <a:r>
              <a:rPr sz="3200" spc="-275" dirty="0">
                <a:latin typeface="Calibri"/>
                <a:cs typeface="Calibri"/>
              </a:rPr>
              <a:t>негативное </a:t>
            </a:r>
            <a:r>
              <a:rPr sz="3200" spc="-285" dirty="0">
                <a:latin typeface="Calibri"/>
                <a:cs typeface="Calibri"/>
              </a:rPr>
              <a:t>воздействие </a:t>
            </a:r>
            <a:r>
              <a:rPr sz="3200" spc="-365" dirty="0">
                <a:latin typeface="Calibri"/>
                <a:cs typeface="Calibri"/>
              </a:rPr>
              <a:t>имеют  </a:t>
            </a:r>
            <a:r>
              <a:rPr sz="3200" spc="-285" dirty="0">
                <a:latin typeface="Calibri"/>
                <a:cs typeface="Calibri"/>
              </a:rPr>
              <a:t>разговоры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персонала.</a:t>
            </a:r>
            <a:endParaRPr sz="3200">
              <a:latin typeface="Calibri"/>
              <a:cs typeface="Calibri"/>
            </a:endParaRPr>
          </a:p>
          <a:p>
            <a:pPr marL="355600" marR="934085" indent="-342900">
              <a:lnSpc>
                <a:spcPct val="991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Большинство </a:t>
            </a:r>
            <a:r>
              <a:rPr sz="3200" spc="-260" dirty="0">
                <a:latin typeface="Calibri"/>
                <a:cs typeface="Calibri"/>
              </a:rPr>
              <a:t>прочих </a:t>
            </a:r>
            <a:r>
              <a:rPr sz="3200" spc="-350" dirty="0">
                <a:latin typeface="Calibri"/>
                <a:cs typeface="Calibri"/>
              </a:rPr>
              <a:t>шумов </a:t>
            </a:r>
            <a:r>
              <a:rPr sz="3200" spc="-300" dirty="0">
                <a:latin typeface="Calibri"/>
                <a:cs typeface="Calibri"/>
              </a:rPr>
              <a:t>не приводят </a:t>
            </a:r>
            <a:r>
              <a:rPr sz="3200" spc="-250" dirty="0">
                <a:latin typeface="Calibri"/>
                <a:cs typeface="Calibri"/>
              </a:rPr>
              <a:t>к </a:t>
            </a:r>
            <a:r>
              <a:rPr sz="3200" spc="-350" dirty="0">
                <a:latin typeface="Calibri"/>
                <a:cs typeface="Calibri"/>
              </a:rPr>
              <a:t>пробуждению  </a:t>
            </a:r>
            <a:r>
              <a:rPr sz="3200" spc="-285" dirty="0">
                <a:latin typeface="Calibri"/>
                <a:cs typeface="Calibri"/>
              </a:rPr>
              <a:t>пациента, </a:t>
            </a:r>
            <a:r>
              <a:rPr sz="3200" spc="-320" dirty="0">
                <a:latin typeface="Calibri"/>
                <a:cs typeface="Calibri"/>
              </a:rPr>
              <a:t>но </a:t>
            </a:r>
            <a:r>
              <a:rPr sz="3200" spc="-335" dirty="0">
                <a:latin typeface="Calibri"/>
                <a:cs typeface="Calibri"/>
              </a:rPr>
              <a:t>снижают </a:t>
            </a:r>
            <a:r>
              <a:rPr sz="3200" spc="-290" dirty="0">
                <a:latin typeface="Calibri"/>
                <a:cs typeface="Calibri"/>
              </a:rPr>
              <a:t>глубину </a:t>
            </a:r>
            <a:r>
              <a:rPr sz="3200" spc="-270" dirty="0">
                <a:latin typeface="Calibri"/>
                <a:cs typeface="Calibri"/>
              </a:rPr>
              <a:t>сна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15" dirty="0">
                <a:latin typeface="Calibri"/>
                <a:cs typeface="Calibri"/>
              </a:rPr>
              <a:t>вызывают </a:t>
            </a:r>
            <a:r>
              <a:rPr sz="3200" spc="-260" dirty="0">
                <a:latin typeface="Calibri"/>
                <a:cs typeface="Calibri"/>
              </a:rPr>
              <a:t>его  </a:t>
            </a:r>
            <a:r>
              <a:rPr sz="3200" spc="-305" dirty="0">
                <a:latin typeface="Calibri"/>
                <a:cs typeface="Calibri"/>
              </a:rPr>
              <a:t>фрагментацию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9126" y="6230958"/>
            <a:ext cx="8529955" cy="57594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400" spc="10" dirty="0">
                <a:latin typeface="Calibri"/>
                <a:cs typeface="Calibri"/>
              </a:rPr>
              <a:t>Bihari </a:t>
            </a:r>
            <a:r>
              <a:rPr sz="1400" spc="5" dirty="0">
                <a:latin typeface="Calibri"/>
                <a:cs typeface="Calibri"/>
              </a:rPr>
              <a:t>S, </a:t>
            </a:r>
            <a:r>
              <a:rPr sz="1400" spc="10" dirty="0">
                <a:latin typeface="Calibri"/>
                <a:cs typeface="Calibri"/>
              </a:rPr>
              <a:t>Mcevoy </a:t>
            </a:r>
            <a:r>
              <a:rPr sz="1400" dirty="0">
                <a:latin typeface="Calibri"/>
                <a:cs typeface="Calibri"/>
              </a:rPr>
              <a:t>RD, </a:t>
            </a:r>
            <a:r>
              <a:rPr sz="1400" spc="10" dirty="0">
                <a:latin typeface="Calibri"/>
                <a:cs typeface="Calibri"/>
              </a:rPr>
              <a:t>Matheson </a:t>
            </a:r>
            <a:r>
              <a:rPr sz="1400" spc="5" dirty="0">
                <a:latin typeface="Calibri"/>
                <a:cs typeface="Calibri"/>
              </a:rPr>
              <a:t>E, et al. </a:t>
            </a:r>
            <a:r>
              <a:rPr sz="1400" dirty="0">
                <a:latin typeface="Calibri"/>
                <a:cs typeface="Calibri"/>
              </a:rPr>
              <a:t>Factors </a:t>
            </a:r>
            <a:r>
              <a:rPr sz="1400" spc="75" dirty="0">
                <a:latin typeface="Calibri"/>
                <a:cs typeface="Calibri"/>
              </a:rPr>
              <a:t>Aﬀecíng </a:t>
            </a:r>
            <a:r>
              <a:rPr sz="1400" spc="5" dirty="0">
                <a:latin typeface="Calibri"/>
                <a:cs typeface="Calibri"/>
              </a:rPr>
              <a:t>Sleep </a:t>
            </a:r>
            <a:r>
              <a:rPr sz="1400" spc="10" dirty="0">
                <a:latin typeface="Calibri"/>
                <a:cs typeface="Calibri"/>
              </a:rPr>
              <a:t>Quality of </a:t>
            </a:r>
            <a:r>
              <a:rPr sz="1400" spc="70" dirty="0">
                <a:latin typeface="Calibri"/>
                <a:cs typeface="Calibri"/>
              </a:rPr>
              <a:t>Paíents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5" dirty="0">
                <a:latin typeface="Calibri"/>
                <a:cs typeface="Calibri"/>
              </a:rPr>
              <a:t>Intensive Care </a:t>
            </a:r>
            <a:r>
              <a:rPr sz="1400" spc="10" dirty="0">
                <a:latin typeface="Calibri"/>
                <a:cs typeface="Calibri"/>
              </a:rPr>
              <a:t>Unit.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2012;8(3).</a:t>
            </a:r>
            <a:endParaRPr sz="1400">
              <a:latin typeface="Calibri"/>
              <a:cs typeface="Calibri"/>
            </a:endParaRPr>
          </a:p>
          <a:p>
            <a:pPr marR="753110" algn="ctr">
              <a:lnSpc>
                <a:spcPct val="100000"/>
              </a:lnSpc>
              <a:spcBef>
                <a:spcPts val="56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3092" y="0"/>
            <a:ext cx="58661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20" dirty="0"/>
              <a:t>Частота </a:t>
            </a:r>
            <a:r>
              <a:rPr sz="4000" spc="-409" dirty="0"/>
              <a:t>и </a:t>
            </a:r>
            <a:r>
              <a:rPr sz="4000" spc="-380" dirty="0"/>
              <a:t>исходы</a:t>
            </a:r>
            <a:r>
              <a:rPr sz="4000" spc="-555" dirty="0"/>
              <a:t> </a:t>
            </a:r>
            <a:r>
              <a:rPr sz="4000" spc="-395" dirty="0"/>
              <a:t>ПИТ-синдрома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29779" y="590803"/>
            <a:ext cx="10397490" cy="22117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0" dirty="0">
                <a:latin typeface="Calibri"/>
                <a:cs typeface="Calibri"/>
              </a:rPr>
              <a:t>Общая </a:t>
            </a:r>
            <a:r>
              <a:rPr sz="1800" spc="-140" dirty="0">
                <a:latin typeface="Calibri"/>
                <a:cs typeface="Calibri"/>
              </a:rPr>
              <a:t>частота: </a:t>
            </a:r>
            <a:r>
              <a:rPr sz="1800" spc="-114" dirty="0">
                <a:latin typeface="Calibri"/>
                <a:cs typeface="Calibri"/>
              </a:rPr>
              <a:t>20% </a:t>
            </a:r>
            <a:r>
              <a:rPr sz="1800" spc="-155" dirty="0">
                <a:latin typeface="Calibri"/>
                <a:cs typeface="Calibri"/>
              </a:rPr>
              <a:t>через </a:t>
            </a:r>
            <a:r>
              <a:rPr sz="1800" spc="-165" dirty="0">
                <a:latin typeface="Calibri"/>
                <a:cs typeface="Calibri"/>
              </a:rPr>
              <a:t>год </a:t>
            </a:r>
            <a:r>
              <a:rPr sz="1800" spc="-150" dirty="0">
                <a:latin typeface="Calibri"/>
                <a:cs typeface="Calibri"/>
              </a:rPr>
              <a:t>(Parker,</a:t>
            </a:r>
            <a:r>
              <a:rPr sz="1800" spc="-204" dirty="0">
                <a:latin typeface="Calibri"/>
                <a:cs typeface="Calibri"/>
              </a:rPr>
              <a:t> </a:t>
            </a:r>
            <a:r>
              <a:rPr sz="1800" spc="-110" dirty="0">
                <a:latin typeface="Calibri"/>
                <a:cs typeface="Calibri"/>
              </a:rPr>
              <a:t>2015)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60" dirty="0">
                <a:latin typeface="Calibri"/>
                <a:cs typeface="Calibri"/>
              </a:rPr>
              <a:t>Летальность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5" dirty="0">
                <a:latin typeface="Calibri"/>
                <a:cs typeface="Calibri"/>
              </a:rPr>
              <a:t>течение </a:t>
            </a:r>
            <a:r>
              <a:rPr sz="1700" spc="-100" dirty="0">
                <a:latin typeface="Calibri"/>
                <a:cs typeface="Calibri"/>
              </a:rPr>
              <a:t>1 </a:t>
            </a:r>
            <a:r>
              <a:rPr sz="1700" spc="-155" dirty="0">
                <a:latin typeface="Calibri"/>
                <a:cs typeface="Calibri"/>
              </a:rPr>
              <a:t>года </a:t>
            </a:r>
            <a:r>
              <a:rPr sz="1700" spc="-145" dirty="0">
                <a:latin typeface="Calibri"/>
                <a:cs typeface="Calibri"/>
              </a:rPr>
              <a:t>составляет от </a:t>
            </a:r>
            <a:r>
              <a:rPr sz="1700" spc="-105" dirty="0">
                <a:latin typeface="Calibri"/>
                <a:cs typeface="Calibri"/>
              </a:rPr>
              <a:t>26 </a:t>
            </a:r>
            <a:r>
              <a:rPr sz="1700" spc="-190" dirty="0">
                <a:latin typeface="Calibri"/>
                <a:cs typeface="Calibri"/>
              </a:rPr>
              <a:t>до</a:t>
            </a:r>
            <a:r>
              <a:rPr sz="1700" spc="-185" dirty="0">
                <a:latin typeface="Calibri"/>
                <a:cs typeface="Calibri"/>
              </a:rPr>
              <a:t> </a:t>
            </a:r>
            <a:r>
              <a:rPr sz="1700" spc="-140" dirty="0">
                <a:latin typeface="Calibri"/>
                <a:cs typeface="Calibri"/>
              </a:rPr>
              <a:t>63%.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05" dirty="0">
                <a:latin typeface="Calibri"/>
                <a:cs typeface="Calibri"/>
              </a:rPr>
              <a:t>50 </a:t>
            </a:r>
            <a:r>
              <a:rPr sz="1700" spc="-135" dirty="0">
                <a:latin typeface="Calibri"/>
                <a:cs typeface="Calibri"/>
              </a:rPr>
              <a:t>% </a:t>
            </a:r>
            <a:r>
              <a:rPr sz="1700" spc="-180" dirty="0">
                <a:latin typeface="Calibri"/>
                <a:cs typeface="Calibri"/>
              </a:rPr>
              <a:t>нуждаются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65" dirty="0">
                <a:latin typeface="Calibri"/>
                <a:cs typeface="Calibri"/>
              </a:rPr>
              <a:t>посторонней </a:t>
            </a:r>
            <a:r>
              <a:rPr sz="1700" spc="-204" dirty="0">
                <a:latin typeface="Calibri"/>
                <a:cs typeface="Calibri"/>
              </a:rPr>
              <a:t>помощи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5" dirty="0">
                <a:latin typeface="Calibri"/>
                <a:cs typeface="Calibri"/>
              </a:rPr>
              <a:t>течение </a:t>
            </a:r>
            <a:r>
              <a:rPr sz="1700" spc="-100" dirty="0">
                <a:latin typeface="Calibri"/>
                <a:cs typeface="Calibri"/>
              </a:rPr>
              <a:t>1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60" dirty="0">
                <a:latin typeface="Calibri"/>
                <a:cs typeface="Calibri"/>
              </a:rPr>
              <a:t>года.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05" dirty="0">
                <a:latin typeface="Calibri"/>
                <a:cs typeface="Calibri"/>
              </a:rPr>
              <a:t>30-80% </a:t>
            </a:r>
            <a:r>
              <a:rPr sz="1700" spc="-160" dirty="0">
                <a:latin typeface="Calibri"/>
                <a:cs typeface="Calibri"/>
              </a:rPr>
              <a:t>пациентов </a:t>
            </a:r>
            <a:r>
              <a:rPr sz="1700" spc="-200" dirty="0">
                <a:latin typeface="Calibri"/>
                <a:cs typeface="Calibri"/>
              </a:rPr>
              <a:t>имеют </a:t>
            </a:r>
            <a:r>
              <a:rPr sz="1700" spc="-165" dirty="0">
                <a:latin typeface="Calibri"/>
                <a:cs typeface="Calibri"/>
              </a:rPr>
              <a:t>когнитивные </a:t>
            </a:r>
            <a:r>
              <a:rPr sz="1700" spc="-170" dirty="0">
                <a:latin typeface="Calibri"/>
                <a:cs typeface="Calibri"/>
              </a:rPr>
              <a:t>нарушения, </a:t>
            </a:r>
            <a:r>
              <a:rPr sz="1700" spc="-165" dirty="0">
                <a:latin typeface="Calibri"/>
                <a:cs typeface="Calibri"/>
              </a:rPr>
              <a:t>которые </a:t>
            </a:r>
            <a:r>
              <a:rPr sz="1700" spc="-160" dirty="0">
                <a:latin typeface="Calibri"/>
                <a:cs typeface="Calibri"/>
              </a:rPr>
              <a:t>могут </a:t>
            </a:r>
            <a:r>
              <a:rPr sz="1700" spc="-165" dirty="0">
                <a:latin typeface="Calibri"/>
                <a:cs typeface="Calibri"/>
              </a:rPr>
              <a:t>не </a:t>
            </a:r>
            <a:r>
              <a:rPr sz="1700" spc="-150" dirty="0">
                <a:latin typeface="Calibri"/>
                <a:cs typeface="Calibri"/>
              </a:rPr>
              <a:t>регрессировать </a:t>
            </a:r>
            <a:r>
              <a:rPr sz="1700" spc="-190" dirty="0">
                <a:latin typeface="Calibri"/>
                <a:cs typeface="Calibri"/>
              </a:rPr>
              <a:t>до </a:t>
            </a:r>
            <a:r>
              <a:rPr sz="1700" spc="-180" dirty="0">
                <a:latin typeface="Calibri"/>
                <a:cs typeface="Calibri"/>
              </a:rPr>
              <a:t>преморбидного</a:t>
            </a:r>
            <a:r>
              <a:rPr sz="1700" spc="-160" dirty="0">
                <a:latin typeface="Calibri"/>
                <a:cs typeface="Calibri"/>
              </a:rPr>
              <a:t> </a:t>
            </a:r>
            <a:r>
              <a:rPr sz="1700" spc="-165" dirty="0">
                <a:latin typeface="Calibri"/>
                <a:cs typeface="Calibri"/>
              </a:rPr>
              <a:t>уровня.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05" dirty="0">
                <a:latin typeface="Calibri"/>
                <a:cs typeface="Calibri"/>
              </a:rPr>
              <a:t>10-50% </a:t>
            </a:r>
            <a:r>
              <a:rPr sz="1700" spc="-160" dirty="0">
                <a:latin typeface="Calibri"/>
                <a:cs typeface="Calibri"/>
              </a:rPr>
              <a:t>пациентов </a:t>
            </a:r>
            <a:r>
              <a:rPr sz="1700" spc="-175" dirty="0">
                <a:latin typeface="Calibri"/>
                <a:cs typeface="Calibri"/>
              </a:rPr>
              <a:t>испытывают </a:t>
            </a:r>
            <a:r>
              <a:rPr sz="1700" spc="-195" dirty="0">
                <a:latin typeface="Calibri"/>
                <a:cs typeface="Calibri"/>
              </a:rPr>
              <a:t>симптомы </a:t>
            </a:r>
            <a:r>
              <a:rPr sz="1700" spc="-160" dirty="0">
                <a:latin typeface="Calibri"/>
                <a:cs typeface="Calibri"/>
              </a:rPr>
              <a:t>депрессия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65" dirty="0">
                <a:latin typeface="Calibri"/>
                <a:cs typeface="Calibri"/>
              </a:rPr>
              <a:t>тревожности, </a:t>
            </a:r>
            <a:r>
              <a:rPr sz="1700" spc="-175" dirty="0">
                <a:latin typeface="Calibri"/>
                <a:cs typeface="Calibri"/>
              </a:rPr>
              <a:t>нарушения </a:t>
            </a:r>
            <a:r>
              <a:rPr sz="1700" spc="-150" dirty="0">
                <a:latin typeface="Calibri"/>
                <a:cs typeface="Calibri"/>
              </a:rPr>
              <a:t>сна </a:t>
            </a:r>
            <a:r>
              <a:rPr sz="1700" spc="-114" dirty="0">
                <a:latin typeface="Calibri"/>
                <a:cs typeface="Calibri"/>
              </a:rPr>
              <a:t>с </a:t>
            </a:r>
            <a:r>
              <a:rPr sz="1700" spc="-185" dirty="0">
                <a:latin typeface="Calibri"/>
                <a:cs typeface="Calibri"/>
              </a:rPr>
              <a:t>многолетним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-165" dirty="0">
                <a:latin typeface="Calibri"/>
                <a:cs typeface="Calibri"/>
              </a:rPr>
              <a:t>персистированием.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20" dirty="0">
                <a:latin typeface="Calibri"/>
                <a:cs typeface="Calibri"/>
              </a:rPr>
              <a:t>50% </a:t>
            </a:r>
            <a:r>
              <a:rPr sz="1700" spc="-114" dirty="0">
                <a:latin typeface="Calibri"/>
                <a:cs typeface="Calibri"/>
              </a:rPr>
              <a:t>с </a:t>
            </a:r>
            <a:r>
              <a:rPr sz="1700" spc="-160" dirty="0">
                <a:latin typeface="Calibri"/>
                <a:cs typeface="Calibri"/>
              </a:rPr>
              <a:t>РДСВ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80" dirty="0">
                <a:latin typeface="Calibri"/>
                <a:cs typeface="Calibri"/>
              </a:rPr>
              <a:t>среднем </a:t>
            </a:r>
            <a:r>
              <a:rPr sz="1700" spc="-145" dirty="0">
                <a:latin typeface="Calibri"/>
                <a:cs typeface="Calibri"/>
              </a:rPr>
              <a:t>возрасте </a:t>
            </a:r>
            <a:r>
              <a:rPr sz="1700" spc="-105" dirty="0">
                <a:latin typeface="Calibri"/>
                <a:cs typeface="Calibri"/>
              </a:rPr>
              <a:t>45 </a:t>
            </a:r>
            <a:r>
              <a:rPr sz="1700" spc="-150" dirty="0">
                <a:latin typeface="Calibri"/>
                <a:cs typeface="Calibri"/>
              </a:rPr>
              <a:t>лет </a:t>
            </a:r>
            <a:r>
              <a:rPr sz="1700" spc="-165" dirty="0">
                <a:latin typeface="Calibri"/>
                <a:cs typeface="Calibri"/>
              </a:rPr>
              <a:t>неработоспособны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5" dirty="0">
                <a:latin typeface="Calibri"/>
                <a:cs typeface="Calibri"/>
              </a:rPr>
              <a:t>течение </a:t>
            </a:r>
            <a:r>
              <a:rPr sz="1700" spc="-100" dirty="0">
                <a:latin typeface="Calibri"/>
                <a:cs typeface="Calibri"/>
              </a:rPr>
              <a:t>1 </a:t>
            </a:r>
            <a:r>
              <a:rPr sz="1700" spc="-155" dirty="0">
                <a:latin typeface="Calibri"/>
                <a:cs typeface="Calibri"/>
              </a:rPr>
              <a:t>года, </a:t>
            </a:r>
            <a:r>
              <a:rPr sz="1700" spc="-135" dirty="0">
                <a:latin typeface="Calibri"/>
                <a:cs typeface="Calibri"/>
              </a:rPr>
              <a:t>а </a:t>
            </a:r>
            <a:r>
              <a:rPr sz="1700" spc="-120" dirty="0">
                <a:latin typeface="Calibri"/>
                <a:cs typeface="Calibri"/>
              </a:rPr>
              <a:t>33% </a:t>
            </a:r>
            <a:r>
              <a:rPr sz="1700" spc="-200" dirty="0">
                <a:latin typeface="Calibri"/>
                <a:cs typeface="Calibri"/>
              </a:rPr>
              <a:t>имеют </a:t>
            </a:r>
            <a:r>
              <a:rPr sz="1700" spc="-160" dirty="0">
                <a:latin typeface="Calibri"/>
                <a:cs typeface="Calibri"/>
              </a:rPr>
              <a:t>стойкую </a:t>
            </a:r>
            <a:r>
              <a:rPr sz="1700" spc="-180" dirty="0">
                <a:latin typeface="Calibri"/>
                <a:cs typeface="Calibri"/>
              </a:rPr>
              <a:t>инвалидизацию </a:t>
            </a:r>
            <a:r>
              <a:rPr sz="1800" spc="-140" dirty="0">
                <a:latin typeface="Calibri"/>
                <a:cs typeface="Calibri"/>
              </a:rPr>
              <a:t>(Appleton,</a:t>
            </a:r>
            <a:r>
              <a:rPr sz="1800" spc="-300" dirty="0">
                <a:latin typeface="Calibri"/>
                <a:cs typeface="Calibri"/>
              </a:rPr>
              <a:t> </a:t>
            </a:r>
            <a:r>
              <a:rPr sz="1800" spc="-110" dirty="0">
                <a:latin typeface="Calibri"/>
                <a:cs typeface="Calibri"/>
              </a:rPr>
              <a:t>2015)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25" dirty="0">
                <a:latin typeface="Calibri"/>
                <a:cs typeface="Calibri"/>
              </a:rPr>
              <a:t>33% </a:t>
            </a:r>
            <a:r>
              <a:rPr sz="1700" spc="-145" dirty="0">
                <a:latin typeface="Calibri"/>
                <a:cs typeface="Calibri"/>
              </a:rPr>
              <a:t>случаев </a:t>
            </a:r>
            <a:r>
              <a:rPr sz="1700" spc="-175" dirty="0">
                <a:latin typeface="Calibri"/>
                <a:cs typeface="Calibri"/>
              </a:rPr>
              <a:t>члены семей испытывают </a:t>
            </a:r>
            <a:r>
              <a:rPr sz="1700" spc="-195" dirty="0">
                <a:latin typeface="Calibri"/>
                <a:cs typeface="Calibri"/>
              </a:rPr>
              <a:t>симптомы </a:t>
            </a:r>
            <a:r>
              <a:rPr sz="1700" spc="-160" dirty="0">
                <a:latin typeface="Calibri"/>
                <a:cs typeface="Calibri"/>
              </a:rPr>
              <a:t>депрессии, </a:t>
            </a:r>
            <a:r>
              <a:rPr sz="1700" spc="-170" dirty="0">
                <a:latin typeface="Calibri"/>
                <a:cs typeface="Calibri"/>
              </a:rPr>
              <a:t>которые </a:t>
            </a:r>
            <a:r>
              <a:rPr sz="1700" spc="-160" dirty="0">
                <a:latin typeface="Calibri"/>
                <a:cs typeface="Calibri"/>
              </a:rPr>
              <a:t>могут </a:t>
            </a:r>
            <a:r>
              <a:rPr sz="1700" spc="-155" dirty="0">
                <a:latin typeface="Calibri"/>
                <a:cs typeface="Calibri"/>
              </a:rPr>
              <a:t>персистировать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55" dirty="0">
                <a:latin typeface="Calibri"/>
                <a:cs typeface="Calibri"/>
              </a:rPr>
              <a:t>течение </a:t>
            </a:r>
            <a:r>
              <a:rPr sz="1700" spc="-170" dirty="0">
                <a:latin typeface="Calibri"/>
                <a:cs typeface="Calibri"/>
              </a:rPr>
              <a:t>более </a:t>
            </a:r>
            <a:r>
              <a:rPr sz="1700" spc="-100" dirty="0">
                <a:latin typeface="Calibri"/>
                <a:cs typeface="Calibri"/>
              </a:rPr>
              <a:t>4</a:t>
            </a:r>
            <a:r>
              <a:rPr sz="1700" spc="-280" dirty="0">
                <a:latin typeface="Calibri"/>
                <a:cs typeface="Calibri"/>
              </a:rPr>
              <a:t> </a:t>
            </a:r>
            <a:r>
              <a:rPr sz="1700" spc="-185" dirty="0">
                <a:latin typeface="Calibri"/>
                <a:cs typeface="Calibri"/>
              </a:rPr>
              <a:t>лет.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503" y="3812540"/>
            <a:ext cx="10970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0" dirty="0">
                <a:latin typeface="Arial Narrow"/>
                <a:cs typeface="Arial Narrow"/>
              </a:rPr>
              <a:t>Harvey</a:t>
            </a:r>
            <a:r>
              <a:rPr sz="1200" b="1" spc="-15" dirty="0">
                <a:latin typeface="Arial Narrow"/>
                <a:cs typeface="Arial Narrow"/>
              </a:rPr>
              <a:t> </a:t>
            </a:r>
            <a:r>
              <a:rPr sz="1200" b="1" spc="-60" dirty="0">
                <a:latin typeface="Arial Narrow"/>
                <a:cs typeface="Arial Narrow"/>
              </a:rPr>
              <a:t>MA.</a:t>
            </a:r>
            <a:r>
              <a:rPr sz="1200" b="1" spc="-95" dirty="0">
                <a:latin typeface="Arial Narrow"/>
                <a:cs typeface="Arial Narrow"/>
              </a:rPr>
              <a:t> </a:t>
            </a:r>
            <a:r>
              <a:rPr sz="1200" b="1" spc="-50" dirty="0">
                <a:latin typeface="Arial Narrow"/>
                <a:cs typeface="Arial Narrow"/>
              </a:rPr>
              <a:t>The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25" dirty="0">
                <a:latin typeface="Arial Narrow"/>
                <a:cs typeface="Arial Narrow"/>
              </a:rPr>
              <a:t>truth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45" dirty="0">
                <a:latin typeface="Arial Narrow"/>
                <a:cs typeface="Arial Narrow"/>
              </a:rPr>
              <a:t>about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60" dirty="0">
                <a:latin typeface="Arial Narrow"/>
                <a:cs typeface="Arial Narrow"/>
              </a:rPr>
              <a:t>consequences-Post-intensive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65" dirty="0">
                <a:latin typeface="Arial Narrow"/>
                <a:cs typeface="Arial Narrow"/>
              </a:rPr>
              <a:t>care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70" dirty="0">
                <a:latin typeface="Arial Narrow"/>
                <a:cs typeface="Arial Narrow"/>
              </a:rPr>
              <a:t>syndrome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35" dirty="0">
                <a:latin typeface="Arial Narrow"/>
                <a:cs typeface="Arial Narrow"/>
              </a:rPr>
              <a:t>in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45" dirty="0">
                <a:latin typeface="Arial Narrow"/>
                <a:cs typeface="Arial Narrow"/>
              </a:rPr>
              <a:t>intensive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65" dirty="0">
                <a:latin typeface="Arial Narrow"/>
                <a:cs typeface="Arial Narrow"/>
              </a:rPr>
              <a:t>care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30" dirty="0">
                <a:latin typeface="Arial Narrow"/>
                <a:cs typeface="Arial Narrow"/>
              </a:rPr>
              <a:t>unit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70" dirty="0">
                <a:latin typeface="Arial Narrow"/>
                <a:cs typeface="Arial Narrow"/>
              </a:rPr>
              <a:t>survivors</a:t>
            </a:r>
            <a:r>
              <a:rPr sz="1200" b="1" dirty="0">
                <a:latin typeface="Arial Narrow"/>
                <a:cs typeface="Arial Narrow"/>
              </a:rPr>
              <a:t> </a:t>
            </a:r>
            <a:r>
              <a:rPr sz="1200" b="1" spc="-65" dirty="0">
                <a:latin typeface="Arial Narrow"/>
                <a:cs typeface="Arial Narrow"/>
              </a:rPr>
              <a:t>and</a:t>
            </a:r>
            <a:r>
              <a:rPr sz="1200" b="1" dirty="0">
                <a:latin typeface="Arial Narrow"/>
                <a:cs typeface="Arial Narrow"/>
              </a:rPr>
              <a:t> </a:t>
            </a:r>
            <a:r>
              <a:rPr sz="1200" b="1" spc="-25" dirty="0">
                <a:latin typeface="Arial Narrow"/>
                <a:cs typeface="Arial Narrow"/>
              </a:rPr>
              <a:t>their</a:t>
            </a:r>
            <a:r>
              <a:rPr sz="1200" b="1" spc="-15" dirty="0">
                <a:latin typeface="Arial Narrow"/>
                <a:cs typeface="Arial Narrow"/>
              </a:rPr>
              <a:t> </a:t>
            </a:r>
            <a:r>
              <a:rPr sz="1200" b="1" spc="-40" dirty="0">
                <a:latin typeface="Arial Narrow"/>
                <a:cs typeface="Arial Narrow"/>
              </a:rPr>
              <a:t>families.</a:t>
            </a:r>
            <a:r>
              <a:rPr sz="1200" b="1" spc="-95" dirty="0">
                <a:latin typeface="Arial Narrow"/>
                <a:cs typeface="Arial Narrow"/>
              </a:rPr>
              <a:t> </a:t>
            </a:r>
            <a:r>
              <a:rPr sz="1200" b="1" spc="-45" dirty="0">
                <a:latin typeface="Arial Narrow"/>
                <a:cs typeface="Arial Narrow"/>
              </a:rPr>
              <a:t>Crit</a:t>
            </a:r>
            <a:r>
              <a:rPr sz="1200" b="1" spc="-5" dirty="0">
                <a:latin typeface="Arial Narrow"/>
                <a:cs typeface="Arial Narrow"/>
              </a:rPr>
              <a:t> </a:t>
            </a:r>
            <a:r>
              <a:rPr sz="1200" b="1" spc="-75" dirty="0">
                <a:latin typeface="Arial Narrow"/>
                <a:cs typeface="Arial Narrow"/>
              </a:rPr>
              <a:t>Care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45" dirty="0">
                <a:latin typeface="Arial Narrow"/>
                <a:cs typeface="Arial Narrow"/>
              </a:rPr>
              <a:t>Med.</a:t>
            </a:r>
            <a:r>
              <a:rPr sz="1200" b="1" spc="-90" dirty="0">
                <a:latin typeface="Arial Narrow"/>
                <a:cs typeface="Arial Narrow"/>
              </a:rPr>
              <a:t> </a:t>
            </a:r>
            <a:r>
              <a:rPr sz="1200" b="1" spc="5" dirty="0">
                <a:latin typeface="Arial Narrow"/>
                <a:cs typeface="Arial Narrow"/>
              </a:rPr>
              <a:t>2012;40(8):2506-2507.</a:t>
            </a:r>
            <a:r>
              <a:rPr sz="1200" b="1" spc="-9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doi:10.1097/CCM.0b013e318258e943.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660" y="4213289"/>
            <a:ext cx="4920996" cy="25808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225162" y="5242052"/>
            <a:ext cx="5675630" cy="164401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808355" marR="121285" indent="-487680">
              <a:lnSpc>
                <a:spcPct val="103299"/>
              </a:lnSpc>
              <a:spcBef>
                <a:spcPts val="50"/>
              </a:spcBef>
            </a:pPr>
            <a:r>
              <a:rPr sz="1200" spc="-135" dirty="0">
                <a:latin typeface="Calibri"/>
                <a:cs typeface="Calibri"/>
              </a:rPr>
              <a:t>Marra </a:t>
            </a:r>
            <a:r>
              <a:rPr sz="1200" spc="-125" dirty="0">
                <a:latin typeface="Calibri"/>
                <a:cs typeface="Calibri"/>
              </a:rPr>
              <a:t>A, </a:t>
            </a:r>
            <a:r>
              <a:rPr sz="1200" spc="-100" dirty="0">
                <a:latin typeface="Calibri"/>
                <a:cs typeface="Calibri"/>
              </a:rPr>
              <a:t>Pandharipande </a:t>
            </a:r>
            <a:r>
              <a:rPr sz="1200" spc="-135" dirty="0">
                <a:latin typeface="Calibri"/>
                <a:cs typeface="Calibri"/>
              </a:rPr>
              <a:t>PP, </a:t>
            </a:r>
            <a:r>
              <a:rPr sz="1200" spc="-100" dirty="0">
                <a:latin typeface="Calibri"/>
                <a:cs typeface="Calibri"/>
              </a:rPr>
              <a:t>Girard </a:t>
            </a:r>
            <a:r>
              <a:rPr sz="1200" spc="-90" dirty="0">
                <a:latin typeface="Calibri"/>
                <a:cs typeface="Calibri"/>
              </a:rPr>
              <a:t>TD, et </a:t>
            </a:r>
            <a:r>
              <a:rPr sz="1200" spc="-75" dirty="0">
                <a:latin typeface="Calibri"/>
                <a:cs typeface="Calibri"/>
              </a:rPr>
              <a:t>al. </a:t>
            </a:r>
            <a:r>
              <a:rPr sz="1200" spc="-105" dirty="0">
                <a:latin typeface="Calibri"/>
                <a:cs typeface="Calibri"/>
              </a:rPr>
              <a:t>Cooccurrence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80" dirty="0">
                <a:latin typeface="Calibri"/>
                <a:cs typeface="Calibri"/>
              </a:rPr>
              <a:t>Post-Intensive </a:t>
            </a:r>
            <a:r>
              <a:rPr sz="1200" spc="-100" dirty="0">
                <a:latin typeface="Calibri"/>
                <a:cs typeface="Calibri"/>
              </a:rPr>
              <a:t>Care </a:t>
            </a:r>
            <a:r>
              <a:rPr sz="1200" spc="-110" dirty="0">
                <a:latin typeface="Calibri"/>
                <a:cs typeface="Calibri"/>
              </a:rPr>
              <a:t>Syndrome </a:t>
            </a:r>
            <a:r>
              <a:rPr sz="1200" spc="-100" dirty="0">
                <a:latin typeface="Calibri"/>
                <a:cs typeface="Calibri"/>
              </a:rPr>
              <a:t>Problems  </a:t>
            </a:r>
            <a:r>
              <a:rPr sz="1200" spc="-125" dirty="0">
                <a:latin typeface="Calibri"/>
                <a:cs typeface="Calibri"/>
              </a:rPr>
              <a:t>Among </a:t>
            </a:r>
            <a:r>
              <a:rPr sz="1200" spc="-75" dirty="0">
                <a:latin typeface="Calibri"/>
                <a:cs typeface="Calibri"/>
              </a:rPr>
              <a:t>406 </a:t>
            </a:r>
            <a:r>
              <a:rPr sz="1200" spc="-80" dirty="0">
                <a:latin typeface="Calibri"/>
                <a:cs typeface="Calibri"/>
              </a:rPr>
              <a:t>Survivors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65" dirty="0">
                <a:latin typeface="Calibri"/>
                <a:cs typeface="Calibri"/>
              </a:rPr>
              <a:t>Critical Illness. </a:t>
            </a:r>
            <a:r>
              <a:rPr sz="1200" spc="-80" dirty="0">
                <a:latin typeface="Calibri"/>
                <a:cs typeface="Calibri"/>
              </a:rPr>
              <a:t>2018:1-9.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doi:10.1097/CCM.0000000000003218</a:t>
            </a:r>
            <a:endParaRPr sz="1200">
              <a:latin typeface="Calibri"/>
              <a:cs typeface="Calibri"/>
            </a:endParaRPr>
          </a:p>
          <a:p>
            <a:pPr marL="320675">
              <a:lnSpc>
                <a:spcPts val="1390"/>
              </a:lnSpc>
            </a:pPr>
            <a:r>
              <a:rPr sz="1200" spc="-100" dirty="0">
                <a:latin typeface="Calibri"/>
                <a:cs typeface="Calibri"/>
              </a:rPr>
              <a:t>Hatch </a:t>
            </a:r>
            <a:r>
              <a:rPr sz="1200" spc="-95" dirty="0">
                <a:latin typeface="Calibri"/>
                <a:cs typeface="Calibri"/>
              </a:rPr>
              <a:t>R, </a:t>
            </a:r>
            <a:r>
              <a:rPr sz="1200" spc="-105" dirty="0">
                <a:latin typeface="Calibri"/>
                <a:cs typeface="Calibri"/>
              </a:rPr>
              <a:t>Young </a:t>
            </a:r>
            <a:r>
              <a:rPr sz="1200" spc="-110" dirty="0">
                <a:latin typeface="Calibri"/>
                <a:cs typeface="Calibri"/>
              </a:rPr>
              <a:t>D, </a:t>
            </a:r>
            <a:r>
              <a:rPr sz="1200" spc="-100" dirty="0">
                <a:latin typeface="Calibri"/>
                <a:cs typeface="Calibri"/>
              </a:rPr>
              <a:t>Barber </a:t>
            </a:r>
            <a:r>
              <a:rPr sz="1200" spc="-170" dirty="0">
                <a:latin typeface="Calibri"/>
                <a:cs typeface="Calibri"/>
              </a:rPr>
              <a:t>V, </a:t>
            </a:r>
            <a:r>
              <a:rPr sz="1200" spc="-75" dirty="0">
                <a:latin typeface="Calibri"/>
                <a:cs typeface="Calibri"/>
              </a:rPr>
              <a:t>Griffiths </a:t>
            </a:r>
            <a:r>
              <a:rPr sz="1200" spc="-105" dirty="0">
                <a:latin typeface="Calibri"/>
                <a:cs typeface="Calibri"/>
              </a:rPr>
              <a:t>J, </a:t>
            </a:r>
            <a:r>
              <a:rPr sz="1200" spc="-90" dirty="0">
                <a:latin typeface="Calibri"/>
                <a:cs typeface="Calibri"/>
              </a:rPr>
              <a:t>Harrison </a:t>
            </a:r>
            <a:r>
              <a:rPr sz="1200" spc="-120" dirty="0">
                <a:latin typeface="Calibri"/>
                <a:cs typeface="Calibri"/>
              </a:rPr>
              <a:t>DA, </a:t>
            </a:r>
            <a:r>
              <a:rPr sz="1200" spc="-105" dirty="0">
                <a:latin typeface="Calibri"/>
                <a:cs typeface="Calibri"/>
              </a:rPr>
              <a:t>Watkinson </a:t>
            </a:r>
            <a:r>
              <a:rPr sz="1200" spc="-165" dirty="0">
                <a:latin typeface="Calibri"/>
                <a:cs typeface="Calibri"/>
              </a:rPr>
              <a:t>P. </a:t>
            </a:r>
            <a:r>
              <a:rPr sz="1200" spc="-95" dirty="0">
                <a:latin typeface="Calibri"/>
                <a:cs typeface="Calibri"/>
              </a:rPr>
              <a:t>Anxiety, </a:t>
            </a:r>
            <a:r>
              <a:rPr sz="1200" spc="-90" dirty="0">
                <a:latin typeface="Calibri"/>
                <a:cs typeface="Calibri"/>
              </a:rPr>
              <a:t>Depression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90" dirty="0">
                <a:latin typeface="Calibri"/>
                <a:cs typeface="Calibri"/>
              </a:rPr>
              <a:t>Post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spc="-105" dirty="0">
                <a:latin typeface="Calibri"/>
                <a:cs typeface="Calibri"/>
              </a:rPr>
              <a:t>Traumatic</a:t>
            </a:r>
            <a:endParaRPr sz="1200">
              <a:latin typeface="Calibri"/>
              <a:cs typeface="Calibri"/>
            </a:endParaRPr>
          </a:p>
          <a:p>
            <a:pPr marL="808355" marR="620395">
              <a:lnSpc>
                <a:spcPts val="1390"/>
              </a:lnSpc>
              <a:spcBef>
                <a:spcPts val="160"/>
              </a:spcBef>
            </a:pPr>
            <a:r>
              <a:rPr sz="1200" spc="-80" dirty="0">
                <a:latin typeface="Calibri"/>
                <a:cs typeface="Calibri"/>
              </a:rPr>
              <a:t>Stress </a:t>
            </a:r>
            <a:r>
              <a:rPr sz="1200" spc="-95" dirty="0">
                <a:latin typeface="Calibri"/>
                <a:cs typeface="Calibri"/>
              </a:rPr>
              <a:t>Disorder </a:t>
            </a:r>
            <a:r>
              <a:rPr sz="1200" spc="-90" dirty="0">
                <a:latin typeface="Calibri"/>
                <a:cs typeface="Calibri"/>
              </a:rPr>
              <a:t>after </a:t>
            </a:r>
            <a:r>
              <a:rPr sz="1200" spc="-60" dirty="0">
                <a:latin typeface="Calibri"/>
                <a:cs typeface="Calibri"/>
              </a:rPr>
              <a:t>critical illness: </a:t>
            </a:r>
            <a:r>
              <a:rPr sz="1200" spc="-95" dirty="0">
                <a:latin typeface="Calibri"/>
                <a:cs typeface="Calibri"/>
              </a:rPr>
              <a:t>a UK-wide </a:t>
            </a:r>
            <a:r>
              <a:rPr sz="1200" spc="-90" dirty="0">
                <a:latin typeface="Calibri"/>
                <a:cs typeface="Calibri"/>
              </a:rPr>
              <a:t>prospective </a:t>
            </a:r>
            <a:r>
              <a:rPr sz="1200" spc="-105" dirty="0">
                <a:latin typeface="Calibri"/>
                <a:cs typeface="Calibri"/>
              </a:rPr>
              <a:t>cohort </a:t>
            </a:r>
            <a:r>
              <a:rPr sz="1200" spc="-110" dirty="0">
                <a:latin typeface="Calibri"/>
                <a:cs typeface="Calibri"/>
              </a:rPr>
              <a:t>study. </a:t>
            </a:r>
            <a:r>
              <a:rPr sz="1200" spc="-70" dirty="0">
                <a:latin typeface="Calibri"/>
                <a:cs typeface="Calibri"/>
              </a:rPr>
              <a:t>Crit </a:t>
            </a:r>
            <a:r>
              <a:rPr sz="1200" spc="-105" dirty="0">
                <a:latin typeface="Calibri"/>
                <a:cs typeface="Calibri"/>
              </a:rPr>
              <a:t>Care.  </a:t>
            </a:r>
            <a:r>
              <a:rPr sz="1200" spc="-80" dirty="0">
                <a:latin typeface="Calibri"/>
                <a:cs typeface="Calibri"/>
              </a:rPr>
              <a:t>2018;22(1):310.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doi:10.1186/s13054-018-2223-6.</a:t>
            </a:r>
            <a:endParaRPr sz="1200">
              <a:latin typeface="Calibri"/>
              <a:cs typeface="Calibri"/>
            </a:endParaRPr>
          </a:p>
          <a:p>
            <a:pPr marL="320675">
              <a:lnSpc>
                <a:spcPts val="1380"/>
              </a:lnSpc>
            </a:pPr>
            <a:r>
              <a:rPr sz="1200" spc="-12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5252" y="6302247"/>
            <a:ext cx="90792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5" dirty="0">
                <a:latin typeface="Calibri"/>
                <a:cs typeface="Calibri"/>
              </a:rPr>
              <a:t>Белкин </a:t>
            </a:r>
            <a:r>
              <a:rPr sz="1300" spc="-114" dirty="0">
                <a:latin typeface="Calibri"/>
                <a:cs typeface="Calibri"/>
              </a:rPr>
              <a:t>А. Сомнологические </a:t>
            </a:r>
            <a:r>
              <a:rPr sz="1300" spc="-110" dirty="0">
                <a:latin typeface="Calibri"/>
                <a:cs typeface="Calibri"/>
              </a:rPr>
              <a:t>аспекты </a:t>
            </a:r>
            <a:r>
              <a:rPr sz="1300" spc="-120" dirty="0">
                <a:latin typeface="Calibri"/>
                <a:cs typeface="Calibri"/>
              </a:rPr>
              <a:t>пребывания </a:t>
            </a:r>
            <a:r>
              <a:rPr sz="1300" spc="-110" dirty="0">
                <a:latin typeface="Calibri"/>
                <a:cs typeface="Calibri"/>
              </a:rPr>
              <a:t>пациента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130" dirty="0">
                <a:latin typeface="Calibri"/>
                <a:cs typeface="Calibri"/>
              </a:rPr>
              <a:t>отделении </a:t>
            </a:r>
            <a:r>
              <a:rPr sz="1300" spc="-125" dirty="0">
                <a:latin typeface="Calibri"/>
                <a:cs typeface="Calibri"/>
              </a:rPr>
              <a:t>реанимации </a:t>
            </a:r>
            <a:r>
              <a:rPr sz="1300" spc="-135" dirty="0">
                <a:latin typeface="Calibri"/>
                <a:cs typeface="Calibri"/>
              </a:rPr>
              <a:t>и </a:t>
            </a:r>
            <a:r>
              <a:rPr sz="1300" spc="-114" dirty="0">
                <a:latin typeface="Calibri"/>
                <a:cs typeface="Calibri"/>
              </a:rPr>
              <a:t>интенсивной терапии. </a:t>
            </a:r>
            <a:r>
              <a:rPr sz="1300" spc="-80" dirty="0">
                <a:latin typeface="Calibri"/>
                <a:cs typeface="Calibri"/>
              </a:rPr>
              <a:t>Сonsilium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5" dirty="0">
                <a:latin typeface="Calibri"/>
                <a:cs typeface="Calibri"/>
              </a:rPr>
              <a:t>Med. </a:t>
            </a:r>
            <a:r>
              <a:rPr sz="1300" spc="-90" dirty="0">
                <a:latin typeface="Calibri"/>
                <a:cs typeface="Calibri"/>
              </a:rPr>
              <a:t>2017;Неврология(19):34-37.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304" y="1181018"/>
            <a:ext cx="10972800" cy="49599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3433" y="420624"/>
            <a:ext cx="107480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290" dirty="0"/>
              <a:t>Значение </a:t>
            </a:r>
            <a:r>
              <a:rPr sz="3500" spc="-350" dirty="0"/>
              <a:t>реанимационной </a:t>
            </a:r>
            <a:r>
              <a:rPr sz="3500" spc="-355" dirty="0"/>
              <a:t>диссомнии </a:t>
            </a:r>
            <a:r>
              <a:rPr sz="3500" spc="-270" dirty="0"/>
              <a:t>в </a:t>
            </a:r>
            <a:r>
              <a:rPr sz="3500" spc="-320" dirty="0"/>
              <a:t>реализации</a:t>
            </a:r>
            <a:r>
              <a:rPr sz="3500" spc="-385" dirty="0"/>
              <a:t> </a:t>
            </a:r>
            <a:r>
              <a:rPr sz="3500" spc="-340" dirty="0"/>
              <a:t>ПИТ-синдрома</a:t>
            </a:r>
            <a:endParaRPr sz="35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9637" y="503427"/>
            <a:ext cx="103733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5" dirty="0"/>
              <a:t>Внутренние </a:t>
            </a:r>
            <a:r>
              <a:rPr sz="4000" spc="-320" dirty="0"/>
              <a:t>(технологические) </a:t>
            </a:r>
            <a:r>
              <a:rPr sz="4000" spc="-355" dirty="0"/>
              <a:t>факторы </a:t>
            </a:r>
            <a:r>
              <a:rPr sz="4000" spc="-409" dirty="0"/>
              <a:t>диссомнии</a:t>
            </a:r>
            <a:r>
              <a:rPr sz="4000" spc="-350" dirty="0"/>
              <a:t> </a:t>
            </a:r>
            <a:r>
              <a:rPr sz="4000" spc="-320" dirty="0"/>
              <a:t>ОРИТ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88340" y="1606803"/>
            <a:ext cx="10716895" cy="33966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5600" marR="5080" indent="-342900">
              <a:lnSpc>
                <a:spcPts val="2620"/>
              </a:lnSpc>
              <a:spcBef>
                <a:spcPts val="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25" dirty="0">
                <a:latin typeface="Calibri"/>
                <a:cs typeface="Calibri"/>
              </a:rPr>
              <a:t>Высокий </a:t>
            </a:r>
            <a:r>
              <a:rPr sz="2200" spc="-250" dirty="0">
                <a:latin typeface="Calibri"/>
                <a:cs typeface="Calibri"/>
              </a:rPr>
              <a:t>удельный </a:t>
            </a:r>
            <a:r>
              <a:rPr sz="2200" spc="-185" dirty="0">
                <a:latin typeface="Calibri"/>
                <a:cs typeface="Calibri"/>
              </a:rPr>
              <a:t>вес </a:t>
            </a:r>
            <a:r>
              <a:rPr sz="2200" spc="-220" dirty="0">
                <a:latin typeface="Calibri"/>
                <a:cs typeface="Calibri"/>
              </a:rPr>
              <a:t>дневного </a:t>
            </a:r>
            <a:r>
              <a:rPr sz="2200" spc="-195" dirty="0">
                <a:latin typeface="Calibri"/>
                <a:cs typeface="Calibri"/>
              </a:rPr>
              <a:t>сна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250" dirty="0">
                <a:latin typeface="Calibri"/>
                <a:cs typeface="Calibri"/>
              </a:rPr>
              <a:t>дремоты, </a:t>
            </a:r>
            <a:r>
              <a:rPr sz="2200" spc="-200" dirty="0">
                <a:latin typeface="Calibri"/>
                <a:cs typeface="Calibri"/>
              </a:rPr>
              <a:t>что </a:t>
            </a:r>
            <a:r>
              <a:rPr sz="2200" spc="-220" dirty="0">
                <a:latin typeface="Calibri"/>
                <a:cs typeface="Calibri"/>
              </a:rPr>
              <a:t>после перевода </a:t>
            </a:r>
            <a:r>
              <a:rPr sz="2200" spc="-200" dirty="0">
                <a:latin typeface="Calibri"/>
                <a:cs typeface="Calibri"/>
              </a:rPr>
              <a:t>из </a:t>
            </a:r>
            <a:r>
              <a:rPr sz="2200" spc="-195" dirty="0">
                <a:latin typeface="Calibri"/>
                <a:cs typeface="Calibri"/>
              </a:rPr>
              <a:t>ОРИТ </a:t>
            </a:r>
            <a:r>
              <a:rPr sz="2200" spc="-204" dirty="0">
                <a:latin typeface="Calibri"/>
                <a:cs typeface="Calibri"/>
              </a:rPr>
              <a:t>требует </a:t>
            </a:r>
            <a:r>
              <a:rPr sz="2200" spc="-200" dirty="0">
                <a:latin typeface="Calibri"/>
                <a:cs typeface="Calibri"/>
              </a:rPr>
              <a:t>нескольких </a:t>
            </a:r>
            <a:r>
              <a:rPr sz="2200" spc="-240" dirty="0">
                <a:latin typeface="Calibri"/>
                <a:cs typeface="Calibri"/>
              </a:rPr>
              <a:t>дней для  </a:t>
            </a:r>
            <a:r>
              <a:rPr sz="2200" spc="-210" dirty="0">
                <a:latin typeface="Calibri"/>
                <a:cs typeface="Calibri"/>
              </a:rPr>
              <a:t>восстановления </a:t>
            </a:r>
            <a:r>
              <a:rPr sz="2200" spc="-225" dirty="0">
                <a:latin typeface="Calibri"/>
                <a:cs typeface="Calibri"/>
              </a:rPr>
              <a:t>обычного</a:t>
            </a:r>
            <a:r>
              <a:rPr sz="2200" spc="-180" dirty="0">
                <a:latin typeface="Calibri"/>
                <a:cs typeface="Calibri"/>
              </a:rPr>
              <a:t> </a:t>
            </a:r>
            <a:r>
              <a:rPr sz="2200" spc="-235" dirty="0">
                <a:latin typeface="Calibri"/>
                <a:cs typeface="Calibri"/>
              </a:rPr>
              <a:t>ритма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54" dirty="0">
                <a:latin typeface="Calibri"/>
                <a:cs typeface="Calibri"/>
              </a:rPr>
              <a:t>Компрометирующие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250" dirty="0">
                <a:latin typeface="Calibri"/>
                <a:cs typeface="Calibri"/>
              </a:rPr>
              <a:t>медикаменты: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5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200" spc="-225" dirty="0">
                <a:latin typeface="Calibri"/>
                <a:cs typeface="Calibri"/>
              </a:rPr>
              <a:t>Кортикостероиды: </a:t>
            </a:r>
            <a:r>
              <a:rPr sz="2200" spc="-245" dirty="0">
                <a:latin typeface="Calibri"/>
                <a:cs typeface="Calibri"/>
              </a:rPr>
              <a:t>снижают </a:t>
            </a:r>
            <a:r>
              <a:rPr sz="2200" spc="-250" dirty="0">
                <a:latin typeface="Calibri"/>
                <a:cs typeface="Calibri"/>
              </a:rPr>
              <a:t>удельный </a:t>
            </a:r>
            <a:r>
              <a:rPr sz="2200" spc="-185" dirty="0">
                <a:latin typeface="Calibri"/>
                <a:cs typeface="Calibri"/>
              </a:rPr>
              <a:t>вес </a:t>
            </a:r>
            <a:r>
              <a:rPr sz="2200" spc="-210" dirty="0">
                <a:latin typeface="Calibri"/>
                <a:cs typeface="Calibri"/>
              </a:rPr>
              <a:t>REM-сна, увеличивая </a:t>
            </a:r>
            <a:r>
              <a:rPr sz="2200" spc="-215" dirty="0">
                <a:latin typeface="Calibri"/>
                <a:cs typeface="Calibri"/>
              </a:rPr>
              <a:t>бодрствования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125" dirty="0">
                <a:latin typeface="Calibri"/>
                <a:cs typeface="Calibri"/>
              </a:rPr>
              <a:t>2 </a:t>
            </a:r>
            <a:r>
              <a:rPr sz="2200" spc="-229" dirty="0">
                <a:latin typeface="Calibri"/>
                <a:cs typeface="Calibri"/>
              </a:rPr>
              <a:t>стадию </a:t>
            </a:r>
            <a:r>
              <a:rPr sz="2200" spc="-265" dirty="0">
                <a:latin typeface="Calibri"/>
                <a:cs typeface="Calibri"/>
              </a:rPr>
              <a:t>NREM</a:t>
            </a:r>
            <a:r>
              <a:rPr sz="2200" spc="-280" dirty="0">
                <a:latin typeface="Calibri"/>
                <a:cs typeface="Calibri"/>
              </a:rPr>
              <a:t> </a:t>
            </a:r>
            <a:r>
              <a:rPr sz="2200" spc="-135" dirty="0">
                <a:latin typeface="Calibri"/>
                <a:cs typeface="Calibri"/>
              </a:rPr>
              <a:t>–сна</a:t>
            </a:r>
            <a:endParaRPr sz="2200">
              <a:latin typeface="Calibri"/>
              <a:cs typeface="Calibri"/>
            </a:endParaRPr>
          </a:p>
          <a:p>
            <a:pPr marL="755650" marR="455930" lvl="1" indent="-285750">
              <a:lnSpc>
                <a:spcPts val="2620"/>
              </a:lnSpc>
              <a:spcBef>
                <a:spcPts val="55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200" spc="-225" dirty="0">
                <a:latin typeface="Calibri"/>
                <a:cs typeface="Calibri"/>
              </a:rPr>
              <a:t>Бензодиазепины: </a:t>
            </a:r>
            <a:r>
              <a:rPr sz="2200" spc="-229" dirty="0">
                <a:latin typeface="Calibri"/>
                <a:cs typeface="Calibri"/>
              </a:rPr>
              <a:t>сокращают </a:t>
            </a:r>
            <a:r>
              <a:rPr sz="2200" spc="-215" dirty="0">
                <a:latin typeface="Calibri"/>
                <a:cs typeface="Calibri"/>
              </a:rPr>
              <a:t>бодрствование, </a:t>
            </a:r>
            <a:r>
              <a:rPr sz="2200" spc="-220" dirty="0">
                <a:latin typeface="Calibri"/>
                <a:cs typeface="Calibri"/>
              </a:rPr>
              <a:t>REM-сон, </a:t>
            </a:r>
            <a:r>
              <a:rPr sz="2200" spc="-240" dirty="0">
                <a:latin typeface="Calibri"/>
                <a:cs typeface="Calibri"/>
              </a:rPr>
              <a:t>медленноволновой </a:t>
            </a:r>
            <a:r>
              <a:rPr sz="2200" spc="-215" dirty="0">
                <a:latin typeface="Calibri"/>
                <a:cs typeface="Calibri"/>
              </a:rPr>
              <a:t>сон, </a:t>
            </a:r>
            <a:r>
              <a:rPr sz="2200" spc="-210" dirty="0">
                <a:latin typeface="Calibri"/>
                <a:cs typeface="Calibri"/>
              </a:rPr>
              <a:t>увеличивая </a:t>
            </a:r>
            <a:r>
              <a:rPr sz="2200" spc="-245" dirty="0">
                <a:latin typeface="Calibri"/>
                <a:cs typeface="Calibri"/>
              </a:rPr>
              <a:t>общее  </a:t>
            </a:r>
            <a:r>
              <a:rPr sz="2200" spc="-235" dirty="0">
                <a:latin typeface="Calibri"/>
                <a:cs typeface="Calibri"/>
              </a:rPr>
              <a:t>время </a:t>
            </a:r>
            <a:r>
              <a:rPr sz="2200" spc="-195" dirty="0">
                <a:latin typeface="Calibri"/>
                <a:cs typeface="Calibri"/>
              </a:rPr>
              <a:t>сна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125" dirty="0">
                <a:latin typeface="Calibri"/>
                <a:cs typeface="Calibri"/>
              </a:rPr>
              <a:t>2 </a:t>
            </a:r>
            <a:r>
              <a:rPr sz="2200" spc="-229" dirty="0">
                <a:latin typeface="Calibri"/>
                <a:cs typeface="Calibri"/>
              </a:rPr>
              <a:t>стадию </a:t>
            </a:r>
            <a:r>
              <a:rPr sz="2200" spc="-265" dirty="0">
                <a:latin typeface="Calibri"/>
                <a:cs typeface="Calibri"/>
              </a:rPr>
              <a:t>NREM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135" dirty="0">
                <a:latin typeface="Calibri"/>
                <a:cs typeface="Calibri"/>
              </a:rPr>
              <a:t>–сна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45" dirty="0">
                <a:latin typeface="Calibri"/>
                <a:cs typeface="Calibri"/>
              </a:rPr>
              <a:t>Мультифакторный </a:t>
            </a:r>
            <a:r>
              <a:rPr sz="2200" spc="-210" dirty="0">
                <a:latin typeface="Calibri"/>
                <a:cs typeface="Calibri"/>
              </a:rPr>
              <a:t>анализ: </a:t>
            </a:r>
            <a:r>
              <a:rPr sz="2200" spc="-240" dirty="0">
                <a:latin typeface="Calibri"/>
                <a:cs typeface="Calibri"/>
              </a:rPr>
              <a:t>значимые </a:t>
            </a:r>
            <a:r>
              <a:rPr sz="2200" spc="-215" dirty="0">
                <a:latin typeface="Calibri"/>
                <a:cs typeface="Calibri"/>
              </a:rPr>
              <a:t>факторы, </a:t>
            </a:r>
            <a:r>
              <a:rPr sz="2200" spc="-225" dirty="0">
                <a:latin typeface="Calibri"/>
                <a:cs typeface="Calibri"/>
              </a:rPr>
              <a:t>ухудшившие </a:t>
            </a:r>
            <a:r>
              <a:rPr sz="2200" spc="-215" dirty="0">
                <a:latin typeface="Calibri"/>
                <a:cs typeface="Calibri"/>
              </a:rPr>
              <a:t>оценку </a:t>
            </a:r>
            <a:r>
              <a:rPr sz="2200" spc="-195" dirty="0">
                <a:latin typeface="Calibri"/>
                <a:cs typeface="Calibri"/>
              </a:rPr>
              <a:t>сна </a:t>
            </a:r>
            <a:r>
              <a:rPr sz="2200" spc="-170" dirty="0">
                <a:latin typeface="Calibri"/>
                <a:cs typeface="Calibri"/>
              </a:rPr>
              <a:t>у </a:t>
            </a:r>
            <a:r>
              <a:rPr sz="2200" spc="-170" dirty="0">
                <a:solidFill>
                  <a:srgbClr val="FF0000"/>
                </a:solidFill>
                <a:latin typeface="Calibri"/>
                <a:cs typeface="Calibri"/>
              </a:rPr>
              <a:t>всех</a:t>
            </a:r>
            <a:r>
              <a:rPr sz="2200" spc="1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пациентов</a:t>
            </a:r>
            <a:r>
              <a:rPr sz="2200" spc="-185" dirty="0">
                <a:latin typeface="Calibri"/>
                <a:cs typeface="Calibri"/>
              </a:rPr>
              <a:t> </a:t>
            </a:r>
            <a:r>
              <a:rPr sz="2200" spc="-195" dirty="0">
                <a:latin typeface="Calibri"/>
                <a:cs typeface="Calibri"/>
              </a:rPr>
              <a:t>ОРИТ: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5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200" spc="-235" dirty="0">
                <a:latin typeface="Calibri"/>
                <a:cs typeface="Calibri"/>
              </a:rPr>
              <a:t>Постельный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275" dirty="0">
                <a:latin typeface="Calibri"/>
                <a:cs typeface="Calibri"/>
              </a:rPr>
              <a:t>режим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200" spc="-215" dirty="0">
                <a:latin typeface="Calibri"/>
                <a:cs typeface="Calibri"/>
              </a:rPr>
              <a:t>Бесполое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40" dirty="0">
                <a:latin typeface="Calibri"/>
                <a:cs typeface="Calibri"/>
              </a:rPr>
              <a:t>размещение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65811" y="6329172"/>
            <a:ext cx="8580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10" dirty="0">
                <a:latin typeface="Calibri"/>
                <a:cs typeface="Calibri"/>
              </a:rPr>
              <a:t>Bihari </a:t>
            </a:r>
            <a:r>
              <a:rPr sz="1400" spc="5" dirty="0">
                <a:latin typeface="Calibri"/>
                <a:cs typeface="Calibri"/>
              </a:rPr>
              <a:t>S, </a:t>
            </a:r>
            <a:r>
              <a:rPr sz="1400" spc="10" dirty="0">
                <a:latin typeface="Calibri"/>
                <a:cs typeface="Calibri"/>
              </a:rPr>
              <a:t>Mcevoy </a:t>
            </a:r>
            <a:r>
              <a:rPr sz="1400" dirty="0">
                <a:latin typeface="Calibri"/>
                <a:cs typeface="Calibri"/>
              </a:rPr>
              <a:t>RD, </a:t>
            </a:r>
            <a:r>
              <a:rPr sz="1400" spc="10" dirty="0">
                <a:latin typeface="Calibri"/>
                <a:cs typeface="Calibri"/>
              </a:rPr>
              <a:t>Matheson </a:t>
            </a:r>
            <a:r>
              <a:rPr sz="1400" spc="5" dirty="0">
                <a:latin typeface="Calibri"/>
                <a:cs typeface="Calibri"/>
              </a:rPr>
              <a:t>E, et al. </a:t>
            </a:r>
            <a:r>
              <a:rPr sz="1400" spc="-270" dirty="0">
                <a:latin typeface="Calibri"/>
                <a:cs typeface="Calibri"/>
              </a:rPr>
              <a:t>Fa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1400" spc="-270" dirty="0">
                <a:latin typeface="Calibri"/>
                <a:cs typeface="Calibri"/>
              </a:rPr>
              <a:t>c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л</a:t>
            </a:r>
            <a:r>
              <a:rPr sz="1400" spc="-270" dirty="0">
                <a:latin typeface="Calibri"/>
                <a:cs typeface="Calibri"/>
              </a:rPr>
              <a:t>t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o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1400" spc="-270" dirty="0">
                <a:latin typeface="Calibri"/>
                <a:cs typeface="Calibri"/>
              </a:rPr>
              <a:t>rs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ич</a:t>
            </a:r>
            <a:r>
              <a:rPr sz="1400" spc="-270" dirty="0">
                <a:latin typeface="Calibri"/>
                <a:cs typeface="Calibri"/>
              </a:rPr>
              <a:t>A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е</a:t>
            </a:r>
            <a:r>
              <a:rPr sz="1400" spc="-270" dirty="0">
                <a:latin typeface="Calibri"/>
                <a:cs typeface="Calibri"/>
              </a:rPr>
              <a:t>ﬀ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ск</a:t>
            </a:r>
            <a:r>
              <a:rPr sz="1400" spc="-270" dirty="0">
                <a:latin typeface="Calibri"/>
                <a:cs typeface="Calibri"/>
              </a:rPr>
              <a:t>e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c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й</a:t>
            </a:r>
            <a:r>
              <a:rPr sz="1400" spc="-270" dirty="0">
                <a:latin typeface="Calibri"/>
                <a:cs typeface="Calibri"/>
              </a:rPr>
              <a:t>í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n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1400" spc="-270" dirty="0">
                <a:latin typeface="Calibri"/>
                <a:cs typeface="Calibri"/>
              </a:rPr>
              <a:t>g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ст</a:t>
            </a:r>
            <a:r>
              <a:rPr sz="1400" spc="-270" dirty="0">
                <a:latin typeface="Calibri"/>
                <a:cs typeface="Calibri"/>
              </a:rPr>
              <a:t>S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400" spc="-270" dirty="0">
                <a:latin typeface="Calibri"/>
                <a:cs typeface="Calibri"/>
              </a:rPr>
              <a:t>l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1400" spc="-270" dirty="0">
                <a:latin typeface="Calibri"/>
                <a:cs typeface="Calibri"/>
              </a:rPr>
              <a:t>e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у</a:t>
            </a:r>
            <a:r>
              <a:rPr sz="1400" spc="-270" dirty="0">
                <a:latin typeface="Calibri"/>
                <a:cs typeface="Calibri"/>
              </a:rPr>
              <a:t>e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1400" spc="-270" dirty="0">
                <a:latin typeface="Calibri"/>
                <a:cs typeface="Calibri"/>
              </a:rPr>
              <a:t>p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М</a:t>
            </a:r>
            <a:r>
              <a:rPr sz="1400" spc="-270" dirty="0">
                <a:latin typeface="Calibri"/>
                <a:cs typeface="Calibri"/>
              </a:rPr>
              <a:t>Q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оз</a:t>
            </a:r>
            <a:r>
              <a:rPr sz="1400" spc="-270" dirty="0">
                <a:latin typeface="Calibri"/>
                <a:cs typeface="Calibri"/>
              </a:rPr>
              <a:t>u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г</a:t>
            </a:r>
            <a:r>
              <a:rPr sz="1400" spc="-270" dirty="0">
                <a:latin typeface="Calibri"/>
                <a:cs typeface="Calibri"/>
              </a:rPr>
              <a:t>a</a:t>
            </a:r>
            <a:r>
              <a:rPr sz="1800" spc="-405" baseline="-25462" dirty="0">
                <a:solidFill>
                  <a:srgbClr val="898989"/>
                </a:solidFill>
                <a:latin typeface="Calibri"/>
                <a:cs typeface="Calibri"/>
              </a:rPr>
              <a:t>а©</a:t>
            </a:r>
            <a:r>
              <a:rPr sz="1400" spc="-270" dirty="0">
                <a:latin typeface="Calibri"/>
                <a:cs typeface="Calibri"/>
              </a:rPr>
              <a:t>lity </a:t>
            </a:r>
            <a:r>
              <a:rPr sz="1400" spc="10" dirty="0">
                <a:latin typeface="Calibri"/>
                <a:cs typeface="Calibri"/>
              </a:rPr>
              <a:t>of </a:t>
            </a:r>
            <a:r>
              <a:rPr sz="1400" spc="70" dirty="0">
                <a:latin typeface="Calibri"/>
                <a:cs typeface="Calibri"/>
              </a:rPr>
              <a:t>Paíents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5" dirty="0">
                <a:latin typeface="Calibri"/>
                <a:cs typeface="Calibri"/>
              </a:rPr>
              <a:t>Intensive Care </a:t>
            </a:r>
            <a:r>
              <a:rPr sz="1400" spc="10" dirty="0">
                <a:latin typeface="Calibri"/>
                <a:cs typeface="Calibri"/>
              </a:rPr>
              <a:t>Unit.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2012;8(3).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3118" y="278891"/>
            <a:ext cx="7499984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037714" marR="5080" indent="-2025650">
              <a:lnSpc>
                <a:spcPct val="101299"/>
              </a:lnSpc>
              <a:spcBef>
                <a:spcPts val="50"/>
              </a:spcBef>
            </a:pPr>
            <a:r>
              <a:rPr sz="3200" spc="-280" dirty="0"/>
              <a:t>Клиническая </a:t>
            </a:r>
            <a:r>
              <a:rPr sz="3200" spc="-290" dirty="0"/>
              <a:t>классификация </a:t>
            </a:r>
            <a:r>
              <a:rPr sz="3200" spc="-305" dirty="0"/>
              <a:t>причин </a:t>
            </a:r>
            <a:r>
              <a:rPr sz="3200" spc="-340" dirty="0"/>
              <a:t>диссомнии </a:t>
            </a:r>
            <a:r>
              <a:rPr sz="3200" spc="-310" dirty="0"/>
              <a:t>при  </a:t>
            </a:r>
            <a:r>
              <a:rPr sz="3200" spc="-320" dirty="0"/>
              <a:t>неотложных</a:t>
            </a:r>
            <a:r>
              <a:rPr sz="3200" spc="-114" dirty="0"/>
              <a:t> </a:t>
            </a:r>
            <a:r>
              <a:rPr sz="3200" spc="-270" dirty="0"/>
              <a:t>состояниях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903693" y="1439003"/>
            <a:ext cx="5044440" cy="47434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50" dirty="0">
                <a:solidFill>
                  <a:srgbClr val="BFBFBF"/>
                </a:solidFill>
                <a:latin typeface="Calibri"/>
                <a:cs typeface="Calibri"/>
              </a:rPr>
              <a:t>Немодифицируемые</a:t>
            </a:r>
            <a:r>
              <a:rPr sz="2200" spc="-5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solidFill>
                  <a:srgbClr val="BFBFBF"/>
                </a:solidFill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повреждения </a:t>
            </a:r>
            <a:r>
              <a:rPr sz="1900" spc="-170" dirty="0">
                <a:solidFill>
                  <a:srgbClr val="BFBFBF"/>
                </a:solidFill>
                <a:latin typeface="Calibri"/>
                <a:cs typeface="Calibri"/>
              </a:rPr>
              <a:t>компетентных</a:t>
            </a:r>
            <a:r>
              <a:rPr sz="1900" spc="-1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50" dirty="0">
                <a:solidFill>
                  <a:srgbClr val="BFBFBF"/>
                </a:solidFill>
                <a:latin typeface="Calibri"/>
                <a:cs typeface="Calibri"/>
              </a:rPr>
              <a:t>структур: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0" dirty="0">
                <a:solidFill>
                  <a:srgbClr val="BFBFBF"/>
                </a:solidFill>
                <a:latin typeface="Calibri"/>
                <a:cs typeface="Calibri"/>
              </a:rPr>
              <a:t>ЧМТ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15" dirty="0">
                <a:solidFill>
                  <a:srgbClr val="BFBFBF"/>
                </a:solidFill>
                <a:latin typeface="Calibri"/>
                <a:cs typeface="Calibri"/>
              </a:rPr>
              <a:t>ОНМК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90" dirty="0">
                <a:solidFill>
                  <a:srgbClr val="BFBFBF"/>
                </a:solidFill>
                <a:latin typeface="Calibri"/>
                <a:cs typeface="Calibri"/>
              </a:rPr>
              <a:t>Кома </a:t>
            </a:r>
            <a:r>
              <a:rPr sz="1700" spc="-175" dirty="0">
                <a:solidFill>
                  <a:srgbClr val="BFBFBF"/>
                </a:solidFill>
                <a:latin typeface="Calibri"/>
                <a:cs typeface="Calibri"/>
              </a:rPr>
              <a:t>и </a:t>
            </a:r>
            <a:r>
              <a:rPr sz="1700" spc="-150" dirty="0">
                <a:solidFill>
                  <a:srgbClr val="BFBFBF"/>
                </a:solidFill>
                <a:latin typeface="Calibri"/>
                <a:cs typeface="Calibri"/>
              </a:rPr>
              <a:t>вегетативное</a:t>
            </a: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700" spc="-165" dirty="0">
                <a:solidFill>
                  <a:srgbClr val="BFBFBF"/>
                </a:solidFill>
                <a:latin typeface="Calibri"/>
                <a:cs typeface="Calibri"/>
              </a:rPr>
              <a:t>состояние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системные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токсико-метаболические</a:t>
            </a:r>
            <a:r>
              <a:rPr sz="1900" spc="-8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85" dirty="0">
                <a:solidFill>
                  <a:srgbClr val="BFBFBF"/>
                </a:solidFill>
                <a:latin typeface="Calibri"/>
                <a:cs typeface="Calibri"/>
              </a:rPr>
              <a:t>поражения</a:t>
            </a:r>
            <a:endParaRPr sz="19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95" dirty="0">
                <a:solidFill>
                  <a:srgbClr val="BFBFBF"/>
                </a:solidFill>
                <a:latin typeface="Calibri"/>
                <a:cs typeface="Calibri"/>
              </a:rPr>
              <a:t>преморбидный </a:t>
            </a:r>
            <a:r>
              <a:rPr sz="1900" spc="-175" dirty="0">
                <a:solidFill>
                  <a:srgbClr val="BFBFBF"/>
                </a:solidFill>
                <a:latin typeface="Calibri"/>
                <a:cs typeface="Calibri"/>
              </a:rPr>
              <a:t>сомнологический </a:t>
            </a:r>
            <a:r>
              <a:rPr sz="1900" spc="-140" dirty="0">
                <a:solidFill>
                  <a:srgbClr val="BFBFBF"/>
                </a:solidFill>
                <a:latin typeface="Calibri"/>
                <a:cs typeface="Calibri"/>
              </a:rPr>
              <a:t>статус</a:t>
            </a:r>
            <a:r>
              <a:rPr sz="1900" spc="-20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пациента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65" dirty="0">
                <a:solidFill>
                  <a:srgbClr val="C00000"/>
                </a:solidFill>
                <a:latin typeface="Calibri"/>
                <a:cs typeface="Calibri"/>
              </a:rPr>
              <a:t>Модифицируемые</a:t>
            </a:r>
            <a:r>
              <a:rPr sz="22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215" dirty="0">
                <a:latin typeface="Calibri"/>
                <a:cs typeface="Calibri"/>
              </a:rPr>
              <a:t>факторы</a:t>
            </a:r>
            <a:endParaRPr sz="2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5" dirty="0">
                <a:latin typeface="Calibri"/>
                <a:cs typeface="Calibri"/>
              </a:rPr>
              <a:t>ПИТ-синдром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solidFill>
                  <a:srgbClr val="A6A6A6"/>
                </a:solidFill>
                <a:latin typeface="Calibri"/>
                <a:cs typeface="Calibri"/>
              </a:rPr>
              <a:t>ятрогенные </a:t>
            </a:r>
            <a:r>
              <a:rPr sz="1700" spc="-175" dirty="0">
                <a:solidFill>
                  <a:srgbClr val="A6A6A6"/>
                </a:solidFill>
                <a:latin typeface="Calibri"/>
                <a:cs typeface="Calibri"/>
              </a:rPr>
              <a:t>нарушения </a:t>
            </a:r>
            <a:r>
              <a:rPr sz="1700" spc="-165" dirty="0">
                <a:solidFill>
                  <a:srgbClr val="A6A6A6"/>
                </a:solidFill>
                <a:latin typeface="Calibri"/>
                <a:cs typeface="Calibri"/>
              </a:rPr>
              <a:t>циркадных</a:t>
            </a:r>
            <a:r>
              <a:rPr sz="1700" spc="-22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00" spc="-180" dirty="0">
                <a:solidFill>
                  <a:srgbClr val="A6A6A6"/>
                </a:solidFill>
                <a:latin typeface="Calibri"/>
                <a:cs typeface="Calibri"/>
              </a:rPr>
              <a:t>ритмов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65" dirty="0">
                <a:latin typeface="Calibri"/>
                <a:cs typeface="Calibri"/>
              </a:rPr>
              <a:t>дисбаланс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80" dirty="0">
                <a:latin typeface="Calibri"/>
                <a:cs typeface="Calibri"/>
              </a:rPr>
              <a:t>мелатонина</a:t>
            </a:r>
            <a:endParaRPr sz="17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900" spc="-180" dirty="0">
                <a:solidFill>
                  <a:srgbClr val="BFBFBF"/>
                </a:solidFill>
                <a:latin typeface="Calibri"/>
                <a:cs typeface="Calibri"/>
              </a:rPr>
              <a:t>Нарушение </a:t>
            </a:r>
            <a:r>
              <a:rPr sz="1900" spc="-170" dirty="0">
                <a:solidFill>
                  <a:srgbClr val="BFBFBF"/>
                </a:solidFill>
                <a:latin typeface="Calibri"/>
                <a:cs typeface="Calibri"/>
              </a:rPr>
              <a:t>дыхания </a:t>
            </a:r>
            <a:r>
              <a:rPr sz="1900" spc="-165" dirty="0">
                <a:solidFill>
                  <a:srgbClr val="BFBFBF"/>
                </a:solidFill>
                <a:latin typeface="Calibri"/>
                <a:cs typeface="Calibri"/>
              </a:rPr>
              <a:t>во</a:t>
            </a:r>
            <a:r>
              <a:rPr sz="1900" spc="-26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900" spc="-155" dirty="0">
                <a:solidFill>
                  <a:srgbClr val="BFBFBF"/>
                </a:solidFill>
                <a:latin typeface="Calibri"/>
                <a:cs typeface="Calibri"/>
              </a:rPr>
              <a:t>сне</a:t>
            </a:r>
            <a:endParaRPr sz="19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4" dirty="0">
                <a:solidFill>
                  <a:srgbClr val="BFBFBF"/>
                </a:solidFill>
                <a:latin typeface="Calibri"/>
                <a:cs typeface="Calibri"/>
              </a:rPr>
              <a:t>СОАС</a:t>
            </a:r>
            <a:endParaRPr sz="17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Центральные </a:t>
            </a:r>
            <a:r>
              <a:rPr sz="1700" spc="-175" dirty="0">
                <a:solidFill>
                  <a:srgbClr val="BFBFBF"/>
                </a:solidFill>
                <a:latin typeface="Calibri"/>
                <a:cs typeface="Calibri"/>
              </a:rPr>
              <a:t>нарушения</a:t>
            </a:r>
            <a:r>
              <a:rPr sz="1700" spc="-1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700" spc="-170" dirty="0">
                <a:solidFill>
                  <a:srgbClr val="BFBFBF"/>
                </a:solidFill>
                <a:latin typeface="Calibri"/>
                <a:cs typeface="Calibri"/>
              </a:rPr>
              <a:t>вентиляции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04429" y="6613652"/>
            <a:ext cx="1674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8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8136" rIns="0" bIns="0" rtlCol="0">
            <a:spAutoFit/>
          </a:bodyPr>
          <a:lstStyle/>
          <a:p>
            <a:pPr marL="4258310" marR="5080" indent="-1985010">
              <a:lnSpc>
                <a:spcPts val="2780"/>
              </a:lnSpc>
              <a:spcBef>
                <a:spcPts val="275"/>
              </a:spcBef>
            </a:pPr>
            <a:r>
              <a:rPr spc="-240" dirty="0"/>
              <a:t>Мелатонин- </a:t>
            </a:r>
            <a:r>
              <a:rPr spc="-190" dirty="0"/>
              <a:t>как </a:t>
            </a:r>
            <a:r>
              <a:rPr spc="-229" dirty="0"/>
              <a:t>индикатор </a:t>
            </a:r>
            <a:r>
              <a:rPr spc="-200" dirty="0"/>
              <a:t>сохранности </a:t>
            </a:r>
            <a:r>
              <a:rPr spc="-225" dirty="0"/>
              <a:t>циркадности </a:t>
            </a:r>
            <a:r>
              <a:rPr spc="-245" dirty="0"/>
              <a:t>и </a:t>
            </a:r>
            <a:r>
              <a:rPr spc="-220" dirty="0"/>
              <a:t>предиктор </a:t>
            </a:r>
            <a:r>
              <a:rPr spc="-200" dirty="0"/>
              <a:t>исхода  </a:t>
            </a:r>
            <a:r>
              <a:rPr spc="-195" dirty="0"/>
              <a:t>вегетативного </a:t>
            </a:r>
            <a:r>
              <a:rPr spc="-210" dirty="0"/>
              <a:t>состояния </a:t>
            </a:r>
            <a:r>
              <a:rPr spc="-220" dirty="0"/>
              <a:t>(Белкин</a:t>
            </a:r>
            <a:r>
              <a:rPr spc="-380" dirty="0"/>
              <a:t> </a:t>
            </a:r>
            <a:r>
              <a:rPr spc="-225" dirty="0"/>
              <a:t>АА)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65128" y="1339596"/>
            <a:ext cx="84797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50" dirty="0">
                <a:latin typeface="Calibri"/>
                <a:cs typeface="Calibri"/>
              </a:rPr>
              <a:t>В </a:t>
            </a:r>
            <a:r>
              <a:rPr sz="2000" spc="-200" dirty="0">
                <a:latin typeface="Calibri"/>
                <a:cs typeface="Calibri"/>
              </a:rPr>
              <a:t>период </a:t>
            </a:r>
            <a:r>
              <a:rPr sz="2000" spc="-135" dirty="0">
                <a:latin typeface="Calibri"/>
                <a:cs typeface="Calibri"/>
              </a:rPr>
              <a:t>с </a:t>
            </a:r>
            <a:r>
              <a:rPr sz="2000" spc="-190" dirty="0">
                <a:latin typeface="Calibri"/>
                <a:cs typeface="Calibri"/>
              </a:rPr>
              <a:t>ноября </a:t>
            </a:r>
            <a:r>
              <a:rPr sz="2000" spc="-114" dirty="0">
                <a:latin typeface="Calibri"/>
                <a:cs typeface="Calibri"/>
              </a:rPr>
              <a:t>2005 </a:t>
            </a:r>
            <a:r>
              <a:rPr sz="2000" spc="-190" dirty="0">
                <a:latin typeface="Calibri"/>
                <a:cs typeface="Calibri"/>
              </a:rPr>
              <a:t>по </a:t>
            </a:r>
            <a:r>
              <a:rPr sz="2000" spc="-180" dirty="0">
                <a:latin typeface="Calibri"/>
                <a:cs typeface="Calibri"/>
              </a:rPr>
              <a:t>январь </a:t>
            </a:r>
            <a:r>
              <a:rPr sz="2000" spc="-114" dirty="0">
                <a:latin typeface="Calibri"/>
                <a:cs typeface="Calibri"/>
              </a:rPr>
              <a:t>2014 </a:t>
            </a:r>
            <a:r>
              <a:rPr sz="2000" spc="-190" dirty="0">
                <a:latin typeface="Calibri"/>
                <a:cs typeface="Calibri"/>
              </a:rPr>
              <a:t>обследовано </a:t>
            </a:r>
            <a:r>
              <a:rPr sz="2000" spc="-114" dirty="0">
                <a:latin typeface="Calibri"/>
                <a:cs typeface="Calibri"/>
              </a:rPr>
              <a:t>85 </a:t>
            </a:r>
            <a:r>
              <a:rPr sz="2000" spc="-190" dirty="0">
                <a:latin typeface="Calibri"/>
                <a:cs typeface="Calibri"/>
              </a:rPr>
              <a:t>больных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вегетативном </a:t>
            </a:r>
            <a:r>
              <a:rPr sz="2000" spc="-150" dirty="0">
                <a:latin typeface="Calibri"/>
                <a:cs typeface="Calibri"/>
              </a:rPr>
              <a:t>статусе </a:t>
            </a:r>
            <a:r>
              <a:rPr sz="2000" spc="-210" dirty="0">
                <a:latin typeface="Calibri"/>
                <a:cs typeface="Calibri"/>
              </a:rPr>
              <a:t>или  синдроме </a:t>
            </a:r>
            <a:r>
              <a:rPr sz="2000" spc="-204" dirty="0">
                <a:latin typeface="Calibri"/>
                <a:cs typeface="Calibri"/>
              </a:rPr>
              <a:t>«малого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90" dirty="0">
                <a:latin typeface="Calibri"/>
                <a:cs typeface="Calibri"/>
              </a:rPr>
              <a:t>сознания»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3637" y="2379123"/>
            <a:ext cx="10931525" cy="3167380"/>
            <a:chOff x="673637" y="2379123"/>
            <a:chExt cx="10931525" cy="31673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3637" y="2379123"/>
              <a:ext cx="4016456" cy="31670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9973" y="3817973"/>
              <a:ext cx="8094595" cy="91794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00011" y="4913376"/>
            <a:ext cx="688022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00" spc="-275" dirty="0">
                <a:latin typeface="Calibri"/>
                <a:cs typeface="Calibri"/>
              </a:rPr>
              <a:t>Выявлена </a:t>
            </a:r>
            <a:r>
              <a:rPr sz="2900" spc="-270" dirty="0">
                <a:latin typeface="Calibri"/>
                <a:cs typeface="Calibri"/>
              </a:rPr>
              <a:t>зависимость </a:t>
            </a:r>
            <a:r>
              <a:rPr sz="2900" spc="-360" dirty="0">
                <a:latin typeface="Calibri"/>
                <a:cs typeface="Calibri"/>
              </a:rPr>
              <a:t>между </a:t>
            </a:r>
            <a:r>
              <a:rPr sz="2900" spc="-290" dirty="0">
                <a:latin typeface="Calibri"/>
                <a:cs typeface="Calibri"/>
              </a:rPr>
              <a:t>уровнем </a:t>
            </a:r>
            <a:r>
              <a:rPr sz="2900" spc="-300" dirty="0">
                <a:latin typeface="Calibri"/>
                <a:cs typeface="Calibri"/>
              </a:rPr>
              <a:t>мелатонина </a:t>
            </a:r>
            <a:r>
              <a:rPr sz="2900" spc="-295" dirty="0">
                <a:latin typeface="Calibri"/>
                <a:cs typeface="Calibri"/>
              </a:rPr>
              <a:t>и  исходом </a:t>
            </a:r>
            <a:r>
              <a:rPr sz="2900" spc="-270" dirty="0">
                <a:latin typeface="Calibri"/>
                <a:cs typeface="Calibri"/>
              </a:rPr>
              <a:t>заболевания,</a:t>
            </a:r>
            <a:r>
              <a:rPr sz="2900" spc="-375" dirty="0">
                <a:latin typeface="Calibri"/>
                <a:cs typeface="Calibri"/>
              </a:rPr>
              <a:t> </a:t>
            </a:r>
            <a:r>
              <a:rPr sz="2900" spc="-215" dirty="0">
                <a:latin typeface="Calibri"/>
                <a:cs typeface="Calibri"/>
              </a:rPr>
              <a:t>p=0,035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82648" y="1923322"/>
            <a:ext cx="4282440" cy="1664335"/>
            <a:chOff x="6882648" y="1923322"/>
            <a:chExt cx="4282440" cy="1664335"/>
          </a:xfrm>
        </p:grpSpPr>
        <p:sp>
          <p:nvSpPr>
            <p:cNvPr id="9" name="object 9"/>
            <p:cNvSpPr/>
            <p:nvPr/>
          </p:nvSpPr>
          <p:spPr>
            <a:xfrm>
              <a:off x="6882648" y="1923322"/>
              <a:ext cx="4282440" cy="1664335"/>
            </a:xfrm>
            <a:custGeom>
              <a:avLst/>
              <a:gdLst/>
              <a:ahLst/>
              <a:cxnLst/>
              <a:rect l="l" t="t" r="r" b="b"/>
              <a:pathLst>
                <a:path w="4282440" h="1664335">
                  <a:moveTo>
                    <a:pt x="4281989" y="0"/>
                  </a:moveTo>
                  <a:lnTo>
                    <a:pt x="0" y="0"/>
                  </a:lnTo>
                  <a:lnTo>
                    <a:pt x="0" y="1664143"/>
                  </a:lnTo>
                  <a:lnTo>
                    <a:pt x="4281989" y="1664143"/>
                  </a:lnTo>
                  <a:lnTo>
                    <a:pt x="42819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66991" y="2081587"/>
              <a:ext cx="60960" cy="1269365"/>
            </a:xfrm>
            <a:custGeom>
              <a:avLst/>
              <a:gdLst/>
              <a:ahLst/>
              <a:cxnLst/>
              <a:rect l="l" t="t" r="r" b="b"/>
              <a:pathLst>
                <a:path w="60959" h="1269364">
                  <a:moveTo>
                    <a:pt x="0" y="1268845"/>
                  </a:moveTo>
                  <a:lnTo>
                    <a:pt x="60704" y="1268845"/>
                  </a:lnTo>
                </a:path>
                <a:path w="60959" h="1269364">
                  <a:moveTo>
                    <a:pt x="0" y="1205450"/>
                  </a:moveTo>
                  <a:lnTo>
                    <a:pt x="33937" y="1205450"/>
                  </a:lnTo>
                </a:path>
                <a:path w="60959" h="1269364">
                  <a:moveTo>
                    <a:pt x="0" y="1142060"/>
                  </a:moveTo>
                  <a:lnTo>
                    <a:pt x="33937" y="1142060"/>
                  </a:lnTo>
                </a:path>
                <a:path w="60959" h="1269364">
                  <a:moveTo>
                    <a:pt x="0" y="1078553"/>
                  </a:moveTo>
                  <a:lnTo>
                    <a:pt x="33937" y="1078553"/>
                  </a:lnTo>
                </a:path>
                <a:path w="60959" h="1269364">
                  <a:moveTo>
                    <a:pt x="0" y="1015177"/>
                  </a:moveTo>
                  <a:lnTo>
                    <a:pt x="33937" y="1015177"/>
                  </a:lnTo>
                </a:path>
                <a:path w="60959" h="1269364">
                  <a:moveTo>
                    <a:pt x="0" y="951787"/>
                  </a:moveTo>
                  <a:lnTo>
                    <a:pt x="60704" y="951787"/>
                  </a:lnTo>
                </a:path>
                <a:path w="60959" h="1269364">
                  <a:moveTo>
                    <a:pt x="0" y="888397"/>
                  </a:moveTo>
                  <a:lnTo>
                    <a:pt x="33937" y="888397"/>
                  </a:lnTo>
                </a:path>
                <a:path w="60959" h="1269364">
                  <a:moveTo>
                    <a:pt x="0" y="825007"/>
                  </a:moveTo>
                  <a:lnTo>
                    <a:pt x="33937" y="825007"/>
                  </a:lnTo>
                </a:path>
                <a:path w="60959" h="1269364">
                  <a:moveTo>
                    <a:pt x="0" y="761617"/>
                  </a:moveTo>
                  <a:lnTo>
                    <a:pt x="33937" y="761617"/>
                  </a:lnTo>
                </a:path>
                <a:path w="60959" h="1269364">
                  <a:moveTo>
                    <a:pt x="0" y="698227"/>
                  </a:moveTo>
                  <a:lnTo>
                    <a:pt x="33937" y="698227"/>
                  </a:lnTo>
                </a:path>
                <a:path w="60959" h="1269364">
                  <a:moveTo>
                    <a:pt x="0" y="634696"/>
                  </a:moveTo>
                  <a:lnTo>
                    <a:pt x="60704" y="634696"/>
                  </a:lnTo>
                </a:path>
                <a:path w="60959" h="1269364">
                  <a:moveTo>
                    <a:pt x="0" y="571306"/>
                  </a:moveTo>
                  <a:lnTo>
                    <a:pt x="33937" y="571306"/>
                  </a:lnTo>
                </a:path>
                <a:path w="60959" h="1269364">
                  <a:moveTo>
                    <a:pt x="0" y="507916"/>
                  </a:moveTo>
                  <a:lnTo>
                    <a:pt x="33937" y="507916"/>
                  </a:lnTo>
                </a:path>
                <a:path w="60959" h="1269364">
                  <a:moveTo>
                    <a:pt x="0" y="444526"/>
                  </a:moveTo>
                  <a:lnTo>
                    <a:pt x="33937" y="444526"/>
                  </a:lnTo>
                </a:path>
                <a:path w="60959" h="1269364">
                  <a:moveTo>
                    <a:pt x="0" y="381136"/>
                  </a:moveTo>
                  <a:lnTo>
                    <a:pt x="33937" y="381136"/>
                  </a:lnTo>
                </a:path>
                <a:path w="60959" h="1269364">
                  <a:moveTo>
                    <a:pt x="0" y="317745"/>
                  </a:moveTo>
                  <a:lnTo>
                    <a:pt x="60704" y="317745"/>
                  </a:lnTo>
                </a:path>
                <a:path w="60959" h="1269364">
                  <a:moveTo>
                    <a:pt x="0" y="254355"/>
                  </a:moveTo>
                  <a:lnTo>
                    <a:pt x="33937" y="254355"/>
                  </a:lnTo>
                </a:path>
                <a:path w="60959" h="1269364">
                  <a:moveTo>
                    <a:pt x="0" y="190825"/>
                  </a:moveTo>
                  <a:lnTo>
                    <a:pt x="33937" y="190825"/>
                  </a:lnTo>
                </a:path>
                <a:path w="60959" h="1269364">
                  <a:moveTo>
                    <a:pt x="0" y="127435"/>
                  </a:moveTo>
                  <a:lnTo>
                    <a:pt x="33937" y="127435"/>
                  </a:lnTo>
                </a:path>
                <a:path w="60959" h="1269364">
                  <a:moveTo>
                    <a:pt x="0" y="64045"/>
                  </a:moveTo>
                  <a:lnTo>
                    <a:pt x="33937" y="64045"/>
                  </a:lnTo>
                </a:path>
                <a:path w="60959" h="1269364">
                  <a:moveTo>
                    <a:pt x="0" y="0"/>
                  </a:moveTo>
                  <a:lnTo>
                    <a:pt x="60704" y="0"/>
                  </a:lnTo>
                </a:path>
                <a:path w="60959" h="1269364">
                  <a:moveTo>
                    <a:pt x="0" y="0"/>
                  </a:moveTo>
                  <a:lnTo>
                    <a:pt x="0" y="1268845"/>
                  </a:lnTo>
                </a:path>
              </a:pathLst>
            </a:custGeom>
            <a:ln w="623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51906" y="3292471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0</a:t>
            </a:r>
            <a:r>
              <a:rPr sz="500" spc="8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51906" y="2975281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2</a:t>
            </a:r>
            <a:r>
              <a:rPr sz="500" spc="8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1906" y="2658097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5</a:t>
            </a:r>
            <a:r>
              <a:rPr sz="500" spc="8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51906" y="2340912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7</a:t>
            </a:r>
            <a:r>
              <a:rPr sz="500" spc="8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1906" y="2023635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1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0</a:t>
            </a:r>
            <a:r>
              <a:rPr sz="500" spc="8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66990" y="2081587"/>
            <a:ext cx="2005964" cy="1269365"/>
          </a:xfrm>
          <a:custGeom>
            <a:avLst/>
            <a:gdLst/>
            <a:ahLst/>
            <a:cxnLst/>
            <a:rect l="l" t="t" r="r" b="b"/>
            <a:pathLst>
              <a:path w="2005965" h="1269364">
                <a:moveTo>
                  <a:pt x="1944785" y="1268845"/>
                </a:moveTo>
                <a:lnTo>
                  <a:pt x="2005490" y="1268845"/>
                </a:lnTo>
              </a:path>
              <a:path w="2005965" h="1269364">
                <a:moveTo>
                  <a:pt x="1971490" y="1205450"/>
                </a:moveTo>
                <a:lnTo>
                  <a:pt x="2005490" y="1205450"/>
                </a:lnTo>
              </a:path>
              <a:path w="2005965" h="1269364">
                <a:moveTo>
                  <a:pt x="1971490" y="1142060"/>
                </a:moveTo>
                <a:lnTo>
                  <a:pt x="2005490" y="1142060"/>
                </a:lnTo>
              </a:path>
              <a:path w="2005965" h="1269364">
                <a:moveTo>
                  <a:pt x="1971490" y="1078553"/>
                </a:moveTo>
                <a:lnTo>
                  <a:pt x="2005490" y="1078553"/>
                </a:lnTo>
              </a:path>
              <a:path w="2005965" h="1269364">
                <a:moveTo>
                  <a:pt x="1971490" y="1015177"/>
                </a:moveTo>
                <a:lnTo>
                  <a:pt x="2005490" y="1015177"/>
                </a:lnTo>
              </a:path>
              <a:path w="2005965" h="1269364">
                <a:moveTo>
                  <a:pt x="1944785" y="951787"/>
                </a:moveTo>
                <a:lnTo>
                  <a:pt x="2005490" y="951787"/>
                </a:lnTo>
              </a:path>
              <a:path w="2005965" h="1269364">
                <a:moveTo>
                  <a:pt x="1971490" y="888397"/>
                </a:moveTo>
                <a:lnTo>
                  <a:pt x="2005490" y="888397"/>
                </a:lnTo>
              </a:path>
              <a:path w="2005965" h="1269364">
                <a:moveTo>
                  <a:pt x="1971490" y="825007"/>
                </a:moveTo>
                <a:lnTo>
                  <a:pt x="2005490" y="825007"/>
                </a:lnTo>
              </a:path>
              <a:path w="2005965" h="1269364">
                <a:moveTo>
                  <a:pt x="1971490" y="761617"/>
                </a:moveTo>
                <a:lnTo>
                  <a:pt x="2005490" y="761617"/>
                </a:lnTo>
              </a:path>
              <a:path w="2005965" h="1269364">
                <a:moveTo>
                  <a:pt x="1971490" y="698227"/>
                </a:moveTo>
                <a:lnTo>
                  <a:pt x="2005490" y="698227"/>
                </a:lnTo>
              </a:path>
              <a:path w="2005965" h="1269364">
                <a:moveTo>
                  <a:pt x="1944785" y="634696"/>
                </a:moveTo>
                <a:lnTo>
                  <a:pt x="2005490" y="634696"/>
                </a:lnTo>
              </a:path>
              <a:path w="2005965" h="1269364">
                <a:moveTo>
                  <a:pt x="1971490" y="571306"/>
                </a:moveTo>
                <a:lnTo>
                  <a:pt x="2005490" y="571306"/>
                </a:lnTo>
              </a:path>
              <a:path w="2005965" h="1269364">
                <a:moveTo>
                  <a:pt x="1971490" y="507916"/>
                </a:moveTo>
                <a:lnTo>
                  <a:pt x="2005490" y="507916"/>
                </a:lnTo>
              </a:path>
              <a:path w="2005965" h="1269364">
                <a:moveTo>
                  <a:pt x="1971490" y="444526"/>
                </a:moveTo>
                <a:lnTo>
                  <a:pt x="2005490" y="444526"/>
                </a:lnTo>
              </a:path>
              <a:path w="2005965" h="1269364">
                <a:moveTo>
                  <a:pt x="1971490" y="381136"/>
                </a:moveTo>
                <a:lnTo>
                  <a:pt x="2005490" y="381136"/>
                </a:lnTo>
              </a:path>
              <a:path w="2005965" h="1269364">
                <a:moveTo>
                  <a:pt x="1944785" y="317745"/>
                </a:moveTo>
                <a:lnTo>
                  <a:pt x="2005490" y="317745"/>
                </a:lnTo>
              </a:path>
              <a:path w="2005965" h="1269364">
                <a:moveTo>
                  <a:pt x="1971490" y="254355"/>
                </a:moveTo>
                <a:lnTo>
                  <a:pt x="2005490" y="254355"/>
                </a:lnTo>
              </a:path>
              <a:path w="2005965" h="1269364">
                <a:moveTo>
                  <a:pt x="1971490" y="190825"/>
                </a:moveTo>
                <a:lnTo>
                  <a:pt x="2005490" y="190825"/>
                </a:lnTo>
              </a:path>
              <a:path w="2005965" h="1269364">
                <a:moveTo>
                  <a:pt x="1971490" y="127435"/>
                </a:moveTo>
                <a:lnTo>
                  <a:pt x="2005490" y="127435"/>
                </a:lnTo>
              </a:path>
              <a:path w="2005965" h="1269364">
                <a:moveTo>
                  <a:pt x="1971490" y="64045"/>
                </a:moveTo>
                <a:lnTo>
                  <a:pt x="2005490" y="64045"/>
                </a:lnTo>
              </a:path>
              <a:path w="2005965" h="1269364">
                <a:moveTo>
                  <a:pt x="1944785" y="0"/>
                </a:moveTo>
                <a:lnTo>
                  <a:pt x="2005490" y="0"/>
                </a:lnTo>
              </a:path>
              <a:path w="2005965" h="1269364">
                <a:moveTo>
                  <a:pt x="2005490" y="0"/>
                </a:moveTo>
                <a:lnTo>
                  <a:pt x="2005490" y="1268845"/>
                </a:lnTo>
              </a:path>
              <a:path w="2005965" h="1269364">
                <a:moveTo>
                  <a:pt x="0" y="1240570"/>
                </a:moveTo>
                <a:lnTo>
                  <a:pt x="0" y="1268845"/>
                </a:lnTo>
              </a:path>
              <a:path w="2005965" h="1269364">
                <a:moveTo>
                  <a:pt x="100206" y="1252995"/>
                </a:moveTo>
                <a:lnTo>
                  <a:pt x="100206" y="1268845"/>
                </a:lnTo>
              </a:path>
              <a:path w="2005965" h="1269364">
                <a:moveTo>
                  <a:pt x="200598" y="1252995"/>
                </a:moveTo>
                <a:lnTo>
                  <a:pt x="200598" y="1268845"/>
                </a:lnTo>
              </a:path>
              <a:path w="2005965" h="1269364">
                <a:moveTo>
                  <a:pt x="300804" y="1252995"/>
                </a:moveTo>
                <a:lnTo>
                  <a:pt x="300804" y="1268845"/>
                </a:lnTo>
              </a:path>
              <a:path w="2005965" h="1269364">
                <a:moveTo>
                  <a:pt x="401135" y="1252995"/>
                </a:moveTo>
                <a:lnTo>
                  <a:pt x="401135" y="1268845"/>
                </a:lnTo>
              </a:path>
              <a:path w="2005965" h="1269364">
                <a:moveTo>
                  <a:pt x="501403" y="1240570"/>
                </a:moveTo>
                <a:lnTo>
                  <a:pt x="501403" y="1268845"/>
                </a:lnTo>
              </a:path>
              <a:path w="2005965" h="1269364">
                <a:moveTo>
                  <a:pt x="601609" y="1252995"/>
                </a:moveTo>
                <a:lnTo>
                  <a:pt x="601609" y="1268845"/>
                </a:lnTo>
              </a:path>
              <a:path w="2005965" h="1269364">
                <a:moveTo>
                  <a:pt x="701940" y="1252995"/>
                </a:moveTo>
                <a:lnTo>
                  <a:pt x="701940" y="1268845"/>
                </a:lnTo>
              </a:path>
              <a:path w="2005965" h="1269364">
                <a:moveTo>
                  <a:pt x="802146" y="1252995"/>
                </a:moveTo>
                <a:lnTo>
                  <a:pt x="802146" y="1268845"/>
                </a:lnTo>
              </a:path>
              <a:path w="2005965" h="1269364">
                <a:moveTo>
                  <a:pt x="902538" y="1252995"/>
                </a:moveTo>
                <a:lnTo>
                  <a:pt x="902538" y="1268845"/>
                </a:lnTo>
              </a:path>
              <a:path w="2005965" h="1269364">
                <a:moveTo>
                  <a:pt x="1002745" y="1240570"/>
                </a:moveTo>
                <a:lnTo>
                  <a:pt x="1002745" y="1268845"/>
                </a:lnTo>
              </a:path>
              <a:path w="2005965" h="1269364">
                <a:moveTo>
                  <a:pt x="1102951" y="1252995"/>
                </a:moveTo>
                <a:lnTo>
                  <a:pt x="1102951" y="1268845"/>
                </a:lnTo>
              </a:path>
              <a:path w="2005965" h="1269364">
                <a:moveTo>
                  <a:pt x="1203343" y="1252995"/>
                </a:moveTo>
                <a:lnTo>
                  <a:pt x="1203343" y="1268845"/>
                </a:lnTo>
              </a:path>
              <a:path w="2005965" h="1269364">
                <a:moveTo>
                  <a:pt x="1303550" y="1252995"/>
                </a:moveTo>
                <a:lnTo>
                  <a:pt x="1303550" y="1268845"/>
                </a:lnTo>
              </a:path>
              <a:path w="2005965" h="1269364">
                <a:moveTo>
                  <a:pt x="1403880" y="1252995"/>
                </a:moveTo>
                <a:lnTo>
                  <a:pt x="1403880" y="1268845"/>
                </a:lnTo>
              </a:path>
              <a:path w="2005965" h="1269364">
                <a:moveTo>
                  <a:pt x="1504086" y="1240570"/>
                </a:moveTo>
                <a:lnTo>
                  <a:pt x="1504086" y="1268845"/>
                </a:lnTo>
              </a:path>
              <a:path w="2005965" h="1269364">
                <a:moveTo>
                  <a:pt x="1604293" y="1252995"/>
                </a:moveTo>
                <a:lnTo>
                  <a:pt x="1604293" y="1268845"/>
                </a:lnTo>
              </a:path>
              <a:path w="2005965" h="1269364">
                <a:moveTo>
                  <a:pt x="1704685" y="1252995"/>
                </a:moveTo>
                <a:lnTo>
                  <a:pt x="1704685" y="1268845"/>
                </a:lnTo>
              </a:path>
              <a:path w="2005965" h="1269364">
                <a:moveTo>
                  <a:pt x="1804891" y="1252995"/>
                </a:moveTo>
                <a:lnTo>
                  <a:pt x="1804891" y="1268845"/>
                </a:lnTo>
              </a:path>
              <a:path w="2005965" h="1269364">
                <a:moveTo>
                  <a:pt x="1905283" y="1252995"/>
                </a:moveTo>
                <a:lnTo>
                  <a:pt x="1905283" y="1268845"/>
                </a:lnTo>
              </a:path>
              <a:path w="2005965" h="1269364">
                <a:moveTo>
                  <a:pt x="2005490" y="1240570"/>
                </a:moveTo>
                <a:lnTo>
                  <a:pt x="2005490" y="1268845"/>
                </a:lnTo>
              </a:path>
              <a:path w="2005965" h="1269364">
                <a:moveTo>
                  <a:pt x="2005490" y="1268845"/>
                </a:moveTo>
                <a:lnTo>
                  <a:pt x="0" y="1268845"/>
                </a:lnTo>
              </a:path>
            </a:pathLst>
          </a:custGeom>
          <a:ln w="623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80048" y="3356548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0</a:t>
            </a:r>
            <a:r>
              <a:rPr sz="500" spc="8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81389" y="3356548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2</a:t>
            </a:r>
            <a:r>
              <a:rPr sz="500" spc="8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84134" y="3356548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0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7</a:t>
            </a:r>
            <a:r>
              <a:rPr sz="500" spc="8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85538" y="3356548"/>
            <a:ext cx="17716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55" dirty="0">
                <a:latin typeface="Arial"/>
                <a:cs typeface="Arial"/>
              </a:rPr>
              <a:t>1</a:t>
            </a:r>
            <a:r>
              <a:rPr sz="500" dirty="0">
                <a:latin typeface="Arial"/>
                <a:cs typeface="Arial"/>
              </a:rPr>
              <a:t>.</a:t>
            </a:r>
            <a:r>
              <a:rPr sz="500" spc="55" dirty="0">
                <a:latin typeface="Arial"/>
                <a:cs typeface="Arial"/>
              </a:rPr>
              <a:t>0</a:t>
            </a:r>
            <a:r>
              <a:rPr sz="500" spc="8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66990" y="2081587"/>
            <a:ext cx="2005964" cy="28575"/>
          </a:xfrm>
          <a:custGeom>
            <a:avLst/>
            <a:gdLst/>
            <a:ahLst/>
            <a:cxnLst/>
            <a:rect l="l" t="t" r="r" b="b"/>
            <a:pathLst>
              <a:path w="2005965" h="28575">
                <a:moveTo>
                  <a:pt x="0" y="0"/>
                </a:moveTo>
                <a:lnTo>
                  <a:pt x="0" y="28256"/>
                </a:lnTo>
              </a:path>
              <a:path w="2005965" h="28575">
                <a:moveTo>
                  <a:pt x="100206" y="0"/>
                </a:moveTo>
                <a:lnTo>
                  <a:pt x="100206" y="15812"/>
                </a:lnTo>
              </a:path>
              <a:path w="2005965" h="28575">
                <a:moveTo>
                  <a:pt x="200598" y="0"/>
                </a:moveTo>
                <a:lnTo>
                  <a:pt x="200598" y="15812"/>
                </a:lnTo>
              </a:path>
              <a:path w="2005965" h="28575">
                <a:moveTo>
                  <a:pt x="300804" y="0"/>
                </a:moveTo>
                <a:lnTo>
                  <a:pt x="300804" y="15812"/>
                </a:lnTo>
              </a:path>
              <a:path w="2005965" h="28575">
                <a:moveTo>
                  <a:pt x="401135" y="0"/>
                </a:moveTo>
                <a:lnTo>
                  <a:pt x="401135" y="15812"/>
                </a:lnTo>
              </a:path>
              <a:path w="2005965" h="28575">
                <a:moveTo>
                  <a:pt x="501403" y="0"/>
                </a:moveTo>
                <a:lnTo>
                  <a:pt x="501403" y="28256"/>
                </a:lnTo>
              </a:path>
              <a:path w="2005965" h="28575">
                <a:moveTo>
                  <a:pt x="601609" y="0"/>
                </a:moveTo>
                <a:lnTo>
                  <a:pt x="601609" y="15812"/>
                </a:lnTo>
              </a:path>
              <a:path w="2005965" h="28575">
                <a:moveTo>
                  <a:pt x="701940" y="0"/>
                </a:moveTo>
                <a:lnTo>
                  <a:pt x="701940" y="15812"/>
                </a:lnTo>
              </a:path>
              <a:path w="2005965" h="28575">
                <a:moveTo>
                  <a:pt x="802146" y="0"/>
                </a:moveTo>
                <a:lnTo>
                  <a:pt x="802146" y="15812"/>
                </a:lnTo>
              </a:path>
              <a:path w="2005965" h="28575">
                <a:moveTo>
                  <a:pt x="902538" y="0"/>
                </a:moveTo>
                <a:lnTo>
                  <a:pt x="902538" y="15812"/>
                </a:lnTo>
              </a:path>
              <a:path w="2005965" h="28575">
                <a:moveTo>
                  <a:pt x="1002745" y="0"/>
                </a:moveTo>
                <a:lnTo>
                  <a:pt x="1002745" y="28256"/>
                </a:lnTo>
              </a:path>
              <a:path w="2005965" h="28575">
                <a:moveTo>
                  <a:pt x="1102951" y="0"/>
                </a:moveTo>
                <a:lnTo>
                  <a:pt x="1102951" y="15812"/>
                </a:lnTo>
              </a:path>
              <a:path w="2005965" h="28575">
                <a:moveTo>
                  <a:pt x="1203343" y="0"/>
                </a:moveTo>
                <a:lnTo>
                  <a:pt x="1203343" y="15812"/>
                </a:lnTo>
              </a:path>
              <a:path w="2005965" h="28575">
                <a:moveTo>
                  <a:pt x="1303550" y="0"/>
                </a:moveTo>
                <a:lnTo>
                  <a:pt x="1303550" y="15812"/>
                </a:lnTo>
              </a:path>
              <a:path w="2005965" h="28575">
                <a:moveTo>
                  <a:pt x="1403880" y="0"/>
                </a:moveTo>
                <a:lnTo>
                  <a:pt x="1403880" y="15812"/>
                </a:lnTo>
              </a:path>
              <a:path w="2005965" h="28575">
                <a:moveTo>
                  <a:pt x="1504086" y="0"/>
                </a:moveTo>
                <a:lnTo>
                  <a:pt x="1504086" y="28256"/>
                </a:lnTo>
              </a:path>
              <a:path w="2005965" h="28575">
                <a:moveTo>
                  <a:pt x="1604293" y="0"/>
                </a:moveTo>
                <a:lnTo>
                  <a:pt x="1604293" y="15812"/>
                </a:lnTo>
              </a:path>
              <a:path w="2005965" h="28575">
                <a:moveTo>
                  <a:pt x="1704685" y="0"/>
                </a:moveTo>
                <a:lnTo>
                  <a:pt x="1704685" y="15812"/>
                </a:lnTo>
              </a:path>
              <a:path w="2005965" h="28575">
                <a:moveTo>
                  <a:pt x="1804891" y="0"/>
                </a:moveTo>
                <a:lnTo>
                  <a:pt x="1804891" y="15812"/>
                </a:lnTo>
              </a:path>
              <a:path w="2005965" h="28575">
                <a:moveTo>
                  <a:pt x="1905283" y="0"/>
                </a:moveTo>
                <a:lnTo>
                  <a:pt x="1905283" y="15812"/>
                </a:lnTo>
              </a:path>
              <a:path w="2005965" h="28575">
                <a:moveTo>
                  <a:pt x="2005490" y="0"/>
                </a:moveTo>
                <a:lnTo>
                  <a:pt x="2005490" y="28256"/>
                </a:lnTo>
              </a:path>
              <a:path w="2005965" h="28575">
                <a:moveTo>
                  <a:pt x="2005490" y="0"/>
                </a:moveTo>
                <a:lnTo>
                  <a:pt x="0" y="0"/>
                </a:lnTo>
              </a:path>
            </a:pathLst>
          </a:custGeom>
          <a:ln w="623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07745" y="1935922"/>
            <a:ext cx="92836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90" dirty="0">
                <a:latin typeface="Arial"/>
                <a:cs typeface="Arial"/>
              </a:rPr>
              <a:t>ROC </a:t>
            </a:r>
            <a:r>
              <a:rPr sz="650" spc="75" dirty="0">
                <a:latin typeface="Arial"/>
                <a:cs typeface="Arial"/>
              </a:rPr>
              <a:t>Curve </a:t>
            </a:r>
            <a:r>
              <a:rPr sz="650" spc="65" dirty="0">
                <a:latin typeface="Arial"/>
                <a:cs typeface="Arial"/>
              </a:rPr>
              <a:t>of</a:t>
            </a:r>
            <a:r>
              <a:rPr sz="650" spc="-80" dirty="0">
                <a:latin typeface="Arial"/>
                <a:cs typeface="Arial"/>
              </a:rPr>
              <a:t> </a:t>
            </a:r>
            <a:r>
              <a:rPr sz="650" spc="60" dirty="0">
                <a:latin typeface="Arial"/>
                <a:cs typeface="Arial"/>
              </a:rPr>
              <a:t>Isxod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90787" y="3340966"/>
            <a:ext cx="564515" cy="22542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500" spc="50" dirty="0">
                <a:latin typeface="Arial"/>
                <a:cs typeface="Arial"/>
              </a:rPr>
              <a:t>0.50</a:t>
            </a:r>
            <a:endParaRPr sz="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600" spc="70" dirty="0">
                <a:latin typeface="Arial"/>
                <a:cs typeface="Arial"/>
              </a:rPr>
              <a:t>1-Specificity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97377" y="2532101"/>
            <a:ext cx="136525" cy="36830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750" spc="10" dirty="0">
                <a:latin typeface="Arial"/>
                <a:cs typeface="Arial"/>
              </a:rPr>
              <a:t>S</a:t>
            </a:r>
            <a:r>
              <a:rPr sz="750" dirty="0">
                <a:latin typeface="Arial"/>
                <a:cs typeface="Arial"/>
              </a:rPr>
              <a:t>ens</a:t>
            </a:r>
            <a:r>
              <a:rPr sz="750" spc="15" dirty="0">
                <a:latin typeface="Arial"/>
                <a:cs typeface="Arial"/>
              </a:rPr>
              <a:t>i</a:t>
            </a:r>
            <a:r>
              <a:rPr sz="750" spc="-20" dirty="0">
                <a:latin typeface="Arial"/>
                <a:cs typeface="Arial"/>
              </a:rPr>
              <a:t>t</a:t>
            </a:r>
            <a:r>
              <a:rPr sz="750" spc="10" dirty="0">
                <a:latin typeface="Arial"/>
                <a:cs typeface="Arial"/>
              </a:rPr>
              <a:t>i</a:t>
            </a:r>
            <a:r>
              <a:rPr sz="750" dirty="0">
                <a:latin typeface="Arial"/>
                <a:cs typeface="Arial"/>
              </a:rPr>
              <a:t>v</a:t>
            </a:r>
            <a:r>
              <a:rPr sz="750" spc="15" dirty="0">
                <a:latin typeface="Arial"/>
                <a:cs typeface="Arial"/>
              </a:rPr>
              <a:t>i</a:t>
            </a:r>
            <a:r>
              <a:rPr sz="750" spc="-20" dirty="0">
                <a:latin typeface="Arial"/>
                <a:cs typeface="Arial"/>
              </a:rPr>
              <a:t>t</a:t>
            </a:r>
            <a:r>
              <a:rPr sz="750" dirty="0">
                <a:latin typeface="Arial"/>
                <a:cs typeface="Arial"/>
              </a:rPr>
              <a:t>y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663952" y="2078548"/>
            <a:ext cx="2372995" cy="1275080"/>
            <a:chOff x="7663952" y="2078548"/>
            <a:chExt cx="2372995" cy="1275080"/>
          </a:xfrm>
        </p:grpSpPr>
        <p:sp>
          <p:nvSpPr>
            <p:cNvPr id="26" name="object 26"/>
            <p:cNvSpPr/>
            <p:nvPr/>
          </p:nvSpPr>
          <p:spPr>
            <a:xfrm>
              <a:off x="7666991" y="2081587"/>
              <a:ext cx="2005964" cy="1269365"/>
            </a:xfrm>
            <a:custGeom>
              <a:avLst/>
              <a:gdLst/>
              <a:ahLst/>
              <a:cxnLst/>
              <a:rect l="l" t="t" r="r" b="b"/>
              <a:pathLst>
                <a:path w="2005965" h="1269364">
                  <a:moveTo>
                    <a:pt x="0" y="1268845"/>
                  </a:moveTo>
                  <a:lnTo>
                    <a:pt x="250547" y="1218105"/>
                  </a:lnTo>
                </a:path>
                <a:path w="2005965" h="1269364">
                  <a:moveTo>
                    <a:pt x="250547" y="1218105"/>
                  </a:moveTo>
                  <a:lnTo>
                    <a:pt x="250547" y="1167257"/>
                  </a:lnTo>
                </a:path>
                <a:path w="2005965" h="1269364">
                  <a:moveTo>
                    <a:pt x="250547" y="1167257"/>
                  </a:moveTo>
                  <a:lnTo>
                    <a:pt x="250547" y="1116522"/>
                  </a:lnTo>
                </a:path>
                <a:path w="2005965" h="1269364">
                  <a:moveTo>
                    <a:pt x="250547" y="1116522"/>
                  </a:moveTo>
                  <a:lnTo>
                    <a:pt x="313292" y="1116522"/>
                  </a:lnTo>
                </a:path>
                <a:path w="2005965" h="1269364">
                  <a:moveTo>
                    <a:pt x="313292" y="1116522"/>
                  </a:moveTo>
                  <a:lnTo>
                    <a:pt x="313292" y="1065786"/>
                  </a:lnTo>
                </a:path>
                <a:path w="2005965" h="1269364">
                  <a:moveTo>
                    <a:pt x="313292" y="1065786"/>
                  </a:moveTo>
                  <a:lnTo>
                    <a:pt x="376098" y="1065786"/>
                  </a:lnTo>
                </a:path>
                <a:path w="2005965" h="1269364">
                  <a:moveTo>
                    <a:pt x="376098" y="1065786"/>
                  </a:moveTo>
                  <a:lnTo>
                    <a:pt x="376098" y="1015037"/>
                  </a:lnTo>
                </a:path>
                <a:path w="2005965" h="1269364">
                  <a:moveTo>
                    <a:pt x="376098" y="1015037"/>
                  </a:moveTo>
                  <a:lnTo>
                    <a:pt x="376098" y="964325"/>
                  </a:lnTo>
                </a:path>
                <a:path w="2005965" h="1269364">
                  <a:moveTo>
                    <a:pt x="376098" y="964325"/>
                  </a:moveTo>
                  <a:lnTo>
                    <a:pt x="438596" y="964325"/>
                  </a:lnTo>
                </a:path>
                <a:path w="2005965" h="1269364">
                  <a:moveTo>
                    <a:pt x="438596" y="964325"/>
                  </a:moveTo>
                  <a:lnTo>
                    <a:pt x="564148" y="964325"/>
                  </a:lnTo>
                </a:path>
                <a:path w="2005965" h="1269364">
                  <a:moveTo>
                    <a:pt x="564148" y="964325"/>
                  </a:moveTo>
                  <a:lnTo>
                    <a:pt x="564148" y="913472"/>
                  </a:lnTo>
                </a:path>
                <a:path w="2005965" h="1269364">
                  <a:moveTo>
                    <a:pt x="564148" y="913472"/>
                  </a:moveTo>
                  <a:lnTo>
                    <a:pt x="564148" y="862713"/>
                  </a:lnTo>
                </a:path>
                <a:path w="2005965" h="1269364">
                  <a:moveTo>
                    <a:pt x="564148" y="862713"/>
                  </a:moveTo>
                  <a:lnTo>
                    <a:pt x="564148" y="812001"/>
                  </a:lnTo>
                </a:path>
                <a:path w="2005965" h="1269364">
                  <a:moveTo>
                    <a:pt x="564148" y="812001"/>
                  </a:moveTo>
                  <a:lnTo>
                    <a:pt x="564148" y="761242"/>
                  </a:lnTo>
                </a:path>
                <a:path w="2005965" h="1269364">
                  <a:moveTo>
                    <a:pt x="564148" y="761242"/>
                  </a:moveTo>
                  <a:lnTo>
                    <a:pt x="564148" y="710530"/>
                  </a:lnTo>
                </a:path>
                <a:path w="2005965" h="1269364">
                  <a:moveTo>
                    <a:pt x="564148" y="710530"/>
                  </a:moveTo>
                  <a:lnTo>
                    <a:pt x="626646" y="710530"/>
                  </a:lnTo>
                </a:path>
                <a:path w="2005965" h="1269364">
                  <a:moveTo>
                    <a:pt x="626646" y="710530"/>
                  </a:moveTo>
                  <a:lnTo>
                    <a:pt x="689452" y="710530"/>
                  </a:lnTo>
                </a:path>
                <a:path w="2005965" h="1269364">
                  <a:moveTo>
                    <a:pt x="689452" y="710530"/>
                  </a:moveTo>
                  <a:lnTo>
                    <a:pt x="752197" y="710530"/>
                  </a:lnTo>
                </a:path>
                <a:path w="2005965" h="1269364">
                  <a:moveTo>
                    <a:pt x="752197" y="710530"/>
                  </a:moveTo>
                  <a:lnTo>
                    <a:pt x="814695" y="710530"/>
                  </a:lnTo>
                </a:path>
                <a:path w="2005965" h="1269364">
                  <a:moveTo>
                    <a:pt x="814695" y="710530"/>
                  </a:moveTo>
                  <a:lnTo>
                    <a:pt x="814695" y="659678"/>
                  </a:lnTo>
                </a:path>
                <a:path w="2005965" h="1269364">
                  <a:moveTo>
                    <a:pt x="814695" y="659678"/>
                  </a:moveTo>
                  <a:lnTo>
                    <a:pt x="877502" y="659678"/>
                  </a:lnTo>
                </a:path>
                <a:path w="2005965" h="1269364">
                  <a:moveTo>
                    <a:pt x="877502" y="659678"/>
                  </a:moveTo>
                  <a:lnTo>
                    <a:pt x="939938" y="659678"/>
                  </a:lnTo>
                </a:path>
                <a:path w="2005965" h="1269364">
                  <a:moveTo>
                    <a:pt x="939938" y="659678"/>
                  </a:moveTo>
                  <a:lnTo>
                    <a:pt x="939938" y="609153"/>
                  </a:lnTo>
                </a:path>
                <a:path w="2005965" h="1269364">
                  <a:moveTo>
                    <a:pt x="939938" y="609153"/>
                  </a:moveTo>
                  <a:lnTo>
                    <a:pt x="1002745" y="609153"/>
                  </a:lnTo>
                </a:path>
                <a:path w="2005965" h="1269364">
                  <a:moveTo>
                    <a:pt x="1002745" y="609153"/>
                  </a:moveTo>
                  <a:lnTo>
                    <a:pt x="1002745" y="558300"/>
                  </a:lnTo>
                </a:path>
                <a:path w="2005965" h="1269364">
                  <a:moveTo>
                    <a:pt x="1002745" y="558300"/>
                  </a:moveTo>
                  <a:lnTo>
                    <a:pt x="1065551" y="558300"/>
                  </a:lnTo>
                </a:path>
                <a:path w="2005965" h="1269364">
                  <a:moveTo>
                    <a:pt x="1065551" y="558300"/>
                  </a:moveTo>
                  <a:lnTo>
                    <a:pt x="1065551" y="507588"/>
                  </a:lnTo>
                </a:path>
                <a:path w="2005965" h="1269364">
                  <a:moveTo>
                    <a:pt x="1065551" y="507588"/>
                  </a:moveTo>
                  <a:lnTo>
                    <a:pt x="1127987" y="507588"/>
                  </a:lnTo>
                </a:path>
                <a:path w="2005965" h="1269364">
                  <a:moveTo>
                    <a:pt x="1127987" y="507588"/>
                  </a:moveTo>
                  <a:lnTo>
                    <a:pt x="1190794" y="507588"/>
                  </a:lnTo>
                </a:path>
                <a:path w="2005965" h="1269364">
                  <a:moveTo>
                    <a:pt x="1190794" y="507588"/>
                  </a:moveTo>
                  <a:lnTo>
                    <a:pt x="1253292" y="507588"/>
                  </a:lnTo>
                </a:path>
                <a:path w="2005965" h="1269364">
                  <a:moveTo>
                    <a:pt x="1253292" y="507588"/>
                  </a:moveTo>
                  <a:lnTo>
                    <a:pt x="1316037" y="507588"/>
                  </a:lnTo>
                </a:path>
                <a:path w="2005965" h="1269364">
                  <a:moveTo>
                    <a:pt x="1316037" y="507588"/>
                  </a:moveTo>
                  <a:lnTo>
                    <a:pt x="1378843" y="507588"/>
                  </a:lnTo>
                </a:path>
                <a:path w="2005965" h="1269364">
                  <a:moveTo>
                    <a:pt x="1378843" y="507588"/>
                  </a:moveTo>
                  <a:lnTo>
                    <a:pt x="1378843" y="456829"/>
                  </a:lnTo>
                </a:path>
                <a:path w="2005965" h="1269364">
                  <a:moveTo>
                    <a:pt x="1378843" y="456829"/>
                  </a:moveTo>
                  <a:lnTo>
                    <a:pt x="1441341" y="456829"/>
                  </a:lnTo>
                </a:path>
                <a:path w="2005965" h="1269364">
                  <a:moveTo>
                    <a:pt x="1441341" y="456829"/>
                  </a:moveTo>
                  <a:lnTo>
                    <a:pt x="1441341" y="406117"/>
                  </a:lnTo>
                </a:path>
                <a:path w="2005965" h="1269364">
                  <a:moveTo>
                    <a:pt x="1441341" y="406117"/>
                  </a:moveTo>
                  <a:lnTo>
                    <a:pt x="1441341" y="355358"/>
                  </a:lnTo>
                </a:path>
                <a:path w="2005965" h="1269364">
                  <a:moveTo>
                    <a:pt x="1441341" y="355358"/>
                  </a:moveTo>
                  <a:lnTo>
                    <a:pt x="1504086" y="355358"/>
                  </a:lnTo>
                </a:path>
                <a:path w="2005965" h="1269364">
                  <a:moveTo>
                    <a:pt x="1504086" y="355358"/>
                  </a:moveTo>
                  <a:lnTo>
                    <a:pt x="1566893" y="355358"/>
                  </a:lnTo>
                </a:path>
                <a:path w="2005965" h="1269364">
                  <a:moveTo>
                    <a:pt x="1566893" y="355358"/>
                  </a:moveTo>
                  <a:lnTo>
                    <a:pt x="1566893" y="304506"/>
                  </a:lnTo>
                </a:path>
                <a:path w="2005965" h="1269364">
                  <a:moveTo>
                    <a:pt x="1566893" y="304506"/>
                  </a:moveTo>
                  <a:lnTo>
                    <a:pt x="1629391" y="304506"/>
                  </a:lnTo>
                </a:path>
                <a:path w="2005965" h="1269364">
                  <a:moveTo>
                    <a:pt x="1629391" y="304506"/>
                  </a:moveTo>
                  <a:lnTo>
                    <a:pt x="1629391" y="253794"/>
                  </a:lnTo>
                </a:path>
                <a:path w="2005965" h="1269364">
                  <a:moveTo>
                    <a:pt x="1629391" y="253794"/>
                  </a:moveTo>
                  <a:lnTo>
                    <a:pt x="1629391" y="203035"/>
                  </a:lnTo>
                </a:path>
                <a:path w="2005965" h="1269364">
                  <a:moveTo>
                    <a:pt x="1629391" y="203035"/>
                  </a:moveTo>
                  <a:lnTo>
                    <a:pt x="1692136" y="203035"/>
                  </a:lnTo>
                </a:path>
                <a:path w="2005965" h="1269364">
                  <a:moveTo>
                    <a:pt x="1692136" y="203035"/>
                  </a:moveTo>
                  <a:lnTo>
                    <a:pt x="1754942" y="203035"/>
                  </a:lnTo>
                </a:path>
                <a:path w="2005965" h="1269364">
                  <a:moveTo>
                    <a:pt x="1754942" y="203035"/>
                  </a:moveTo>
                  <a:lnTo>
                    <a:pt x="1754942" y="152323"/>
                  </a:lnTo>
                </a:path>
                <a:path w="2005965" h="1269364">
                  <a:moveTo>
                    <a:pt x="1754942" y="152323"/>
                  </a:moveTo>
                  <a:lnTo>
                    <a:pt x="1817440" y="152323"/>
                  </a:lnTo>
                </a:path>
                <a:path w="2005965" h="1269364">
                  <a:moveTo>
                    <a:pt x="1817440" y="152323"/>
                  </a:moveTo>
                  <a:lnTo>
                    <a:pt x="1880185" y="152323"/>
                  </a:lnTo>
                </a:path>
                <a:path w="2005965" h="1269364">
                  <a:moveTo>
                    <a:pt x="1880185" y="152323"/>
                  </a:moveTo>
                  <a:lnTo>
                    <a:pt x="1880185" y="101564"/>
                  </a:lnTo>
                </a:path>
                <a:path w="2005965" h="1269364">
                  <a:moveTo>
                    <a:pt x="1880185" y="101564"/>
                  </a:moveTo>
                  <a:lnTo>
                    <a:pt x="1942683" y="101564"/>
                  </a:lnTo>
                </a:path>
                <a:path w="2005965" h="1269364">
                  <a:moveTo>
                    <a:pt x="1942683" y="101564"/>
                  </a:moveTo>
                  <a:lnTo>
                    <a:pt x="2005490" y="101564"/>
                  </a:lnTo>
                </a:path>
                <a:path w="2005965" h="1269364">
                  <a:moveTo>
                    <a:pt x="2005490" y="101564"/>
                  </a:moveTo>
                  <a:lnTo>
                    <a:pt x="2005490" y="50712"/>
                  </a:lnTo>
                </a:path>
                <a:path w="2005965" h="1269364">
                  <a:moveTo>
                    <a:pt x="2005490" y="50712"/>
                  </a:moveTo>
                  <a:lnTo>
                    <a:pt x="2005490" y="0"/>
                  </a:lnTo>
                </a:path>
                <a:path w="2005965" h="1269364">
                  <a:moveTo>
                    <a:pt x="2005490" y="0"/>
                  </a:moveTo>
                  <a:lnTo>
                    <a:pt x="2005490" y="0"/>
                  </a:lnTo>
                </a:path>
              </a:pathLst>
            </a:custGeom>
            <a:ln w="623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66991" y="2081587"/>
              <a:ext cx="2005964" cy="1269365"/>
            </a:xfrm>
            <a:custGeom>
              <a:avLst/>
              <a:gdLst/>
              <a:ahLst/>
              <a:cxnLst/>
              <a:rect l="l" t="t" r="r" b="b"/>
              <a:pathLst>
                <a:path w="2005965" h="1269364">
                  <a:moveTo>
                    <a:pt x="2005490" y="0"/>
                  </a:moveTo>
                  <a:lnTo>
                    <a:pt x="0" y="1268845"/>
                  </a:lnTo>
                </a:path>
              </a:pathLst>
            </a:custGeom>
            <a:ln w="5861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816578" y="2235361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>
                  <a:moveTo>
                    <a:pt x="219885" y="0"/>
                  </a:moveTo>
                  <a:lnTo>
                    <a:pt x="0" y="0"/>
                  </a:lnTo>
                </a:path>
              </a:pathLst>
            </a:custGeom>
            <a:ln w="5368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858834" y="2059667"/>
            <a:ext cx="633095" cy="22542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550" spc="30" dirty="0">
                <a:latin typeface="Arial"/>
                <a:cs typeface="Arial"/>
              </a:rPr>
              <a:t>Criterions</a:t>
            </a:r>
            <a:endParaRPr sz="550">
              <a:latin typeface="Arial"/>
              <a:cs typeface="Arial"/>
            </a:endParaRPr>
          </a:p>
          <a:p>
            <a:pPr marL="264795">
              <a:lnSpc>
                <a:spcPct val="100000"/>
              </a:lnSpc>
              <a:spcBef>
                <a:spcPts val="130"/>
              </a:spcBef>
            </a:pPr>
            <a:r>
              <a:rPr sz="550" spc="40" dirty="0">
                <a:latin typeface="Arial"/>
                <a:cs typeface="Arial"/>
              </a:rPr>
              <a:t>Melatonin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75532" y="6330188"/>
            <a:ext cx="142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61637" y="6330188"/>
            <a:ext cx="738124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Белкин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АА, Алексеева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ЕВ,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Алашеев АМ,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et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al. 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Оценка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циркадности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для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прогноза 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исхода вегетативного</a:t>
            </a:r>
            <a:r>
              <a:rPr sz="1200" spc="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состояния.</a:t>
            </a:r>
            <a:endParaRPr sz="1200">
              <a:latin typeface="Calibri"/>
              <a:cs typeface="Calibri"/>
            </a:endParaRPr>
          </a:p>
          <a:p>
            <a:pPr marR="575945" algn="ctr">
              <a:lnSpc>
                <a:spcPct val="100000"/>
              </a:lnSpc>
              <a:spcBef>
                <a:spcPts val="70"/>
              </a:spcBef>
            </a:pPr>
            <a:r>
              <a:rPr sz="1200" i="1" spc="-5" dirty="0">
                <a:solidFill>
                  <a:srgbClr val="898989"/>
                </a:solidFill>
                <a:latin typeface="Calibri"/>
                <a:cs typeface="Calibri"/>
              </a:rPr>
              <a:t>Cons Med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. 2017;19(2):1-4.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930" y="73178"/>
            <a:ext cx="1982844" cy="1604098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1706" y="473963"/>
            <a:ext cx="77482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75" dirty="0"/>
              <a:t>Эффекты </a:t>
            </a:r>
            <a:r>
              <a:rPr sz="4400" spc="-450" dirty="0"/>
              <a:t>медикаментов </a:t>
            </a:r>
            <a:r>
              <a:rPr sz="4400" spc="-400" dirty="0"/>
              <a:t>на </a:t>
            </a:r>
            <a:r>
              <a:rPr sz="4400" spc="-415" dirty="0"/>
              <a:t>сон </a:t>
            </a:r>
            <a:r>
              <a:rPr sz="4400" spc="-335" dirty="0"/>
              <a:t>в</a:t>
            </a:r>
            <a:r>
              <a:rPr sz="4400" spc="-409" dirty="0"/>
              <a:t> </a:t>
            </a:r>
            <a:r>
              <a:rPr sz="4400" spc="-355" dirty="0"/>
              <a:t>ОРИТ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270827"/>
            <a:ext cx="10972800" cy="23163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57421" y="5955867"/>
            <a:ext cx="9748520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105"/>
              </a:spcBef>
            </a:pPr>
            <a:r>
              <a:rPr sz="1200" spc="-85" dirty="0">
                <a:latin typeface="Calibri"/>
                <a:cs typeface="Calibri"/>
              </a:rPr>
              <a:t>Rittayamai </a:t>
            </a:r>
            <a:r>
              <a:rPr sz="1200" spc="-120" dirty="0">
                <a:latin typeface="Calibri"/>
                <a:cs typeface="Calibri"/>
              </a:rPr>
              <a:t>N, </a:t>
            </a:r>
            <a:r>
              <a:rPr sz="1200" spc="-90" dirty="0">
                <a:latin typeface="Calibri"/>
                <a:cs typeface="Calibri"/>
              </a:rPr>
              <a:t>Wilcox </a:t>
            </a:r>
            <a:r>
              <a:rPr sz="1200" spc="-95" dirty="0">
                <a:latin typeface="Calibri"/>
                <a:cs typeface="Calibri"/>
              </a:rPr>
              <a:t>E, </a:t>
            </a:r>
            <a:r>
              <a:rPr sz="1200" spc="-110" dirty="0">
                <a:latin typeface="Calibri"/>
                <a:cs typeface="Calibri"/>
              </a:rPr>
              <a:t>Drouot </a:t>
            </a:r>
            <a:r>
              <a:rPr sz="1200" spc="-65" dirty="0">
                <a:latin typeface="Calibri"/>
                <a:cs typeface="Calibri"/>
              </a:rPr>
              <a:t>X, </a:t>
            </a:r>
            <a:r>
              <a:rPr sz="1200" spc="-130" dirty="0">
                <a:latin typeface="Calibri"/>
                <a:cs typeface="Calibri"/>
              </a:rPr>
              <a:t>Mehta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95" dirty="0">
                <a:latin typeface="Calibri"/>
                <a:cs typeface="Calibri"/>
              </a:rPr>
              <a:t>Goffi </a:t>
            </a:r>
            <a:r>
              <a:rPr sz="1200" spc="-110" dirty="0">
                <a:latin typeface="Calibri"/>
                <a:cs typeface="Calibri"/>
              </a:rPr>
              <a:t>A, </a:t>
            </a:r>
            <a:r>
              <a:rPr sz="1200" spc="-105" dirty="0">
                <a:latin typeface="Calibri"/>
                <a:cs typeface="Calibri"/>
              </a:rPr>
              <a:t>Brochard </a:t>
            </a:r>
            <a:r>
              <a:rPr sz="1200" spc="-65" dirty="0">
                <a:latin typeface="Calibri"/>
                <a:cs typeface="Calibri"/>
              </a:rPr>
              <a:t>L. </a:t>
            </a:r>
            <a:r>
              <a:rPr sz="1200" spc="-80" dirty="0">
                <a:latin typeface="Calibri"/>
                <a:cs typeface="Calibri"/>
              </a:rPr>
              <a:t>Positive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85" dirty="0">
                <a:latin typeface="Calibri"/>
                <a:cs typeface="Calibri"/>
              </a:rPr>
              <a:t>negative effects </a:t>
            </a:r>
            <a:r>
              <a:rPr sz="1200" spc="-95" dirty="0">
                <a:latin typeface="Calibri"/>
                <a:cs typeface="Calibri"/>
              </a:rPr>
              <a:t>of mechanical </a:t>
            </a:r>
            <a:r>
              <a:rPr sz="1200" spc="-75" dirty="0">
                <a:latin typeface="Calibri"/>
                <a:cs typeface="Calibri"/>
              </a:rPr>
              <a:t>ventilation </a:t>
            </a:r>
            <a:r>
              <a:rPr sz="1200" spc="-114" dirty="0">
                <a:latin typeface="Calibri"/>
                <a:cs typeface="Calibri"/>
              </a:rPr>
              <a:t>on </a:t>
            </a:r>
            <a:r>
              <a:rPr sz="1200" spc="-85" dirty="0">
                <a:latin typeface="Calibri"/>
                <a:cs typeface="Calibri"/>
              </a:rPr>
              <a:t>sleep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95" dirty="0">
                <a:latin typeface="Calibri"/>
                <a:cs typeface="Calibri"/>
              </a:rPr>
              <a:t>ICU: a </a:t>
            </a:r>
            <a:r>
              <a:rPr sz="1200" spc="-100" dirty="0">
                <a:latin typeface="Calibri"/>
                <a:cs typeface="Calibri"/>
              </a:rPr>
              <a:t>review </a:t>
            </a:r>
            <a:r>
              <a:rPr sz="1200" spc="-90" dirty="0">
                <a:latin typeface="Calibri"/>
                <a:cs typeface="Calibri"/>
              </a:rPr>
              <a:t>with </a:t>
            </a:r>
            <a:r>
              <a:rPr sz="1200" spc="-55" dirty="0">
                <a:latin typeface="Calibri"/>
                <a:cs typeface="Calibri"/>
              </a:rPr>
              <a:t>clinical </a:t>
            </a:r>
            <a:r>
              <a:rPr sz="1200" spc="-110" dirty="0">
                <a:latin typeface="Calibri"/>
                <a:cs typeface="Calibri"/>
              </a:rPr>
              <a:t>recommendations. </a:t>
            </a:r>
            <a:r>
              <a:rPr sz="1250" i="1" spc="-90" dirty="0">
                <a:latin typeface="Calibri"/>
                <a:cs typeface="Calibri"/>
              </a:rPr>
              <a:t>Intensive  </a:t>
            </a:r>
            <a:r>
              <a:rPr sz="1250" i="1" spc="-125" dirty="0">
                <a:latin typeface="Calibri"/>
                <a:cs typeface="Calibri"/>
              </a:rPr>
              <a:t>Care </a:t>
            </a:r>
            <a:r>
              <a:rPr sz="1250" i="1" spc="-165" dirty="0">
                <a:latin typeface="Calibri"/>
                <a:cs typeface="Calibri"/>
              </a:rPr>
              <a:t>Med</a:t>
            </a:r>
            <a:r>
              <a:rPr sz="1200" spc="-165" dirty="0">
                <a:latin typeface="Calibri"/>
                <a:cs typeface="Calibri"/>
              </a:rPr>
              <a:t>. </a:t>
            </a:r>
            <a:r>
              <a:rPr sz="1200" spc="-75" dirty="0">
                <a:latin typeface="Calibri"/>
                <a:cs typeface="Calibri"/>
              </a:rPr>
              <a:t>2016:1-11.</a:t>
            </a:r>
            <a:r>
              <a:rPr sz="1200" spc="-200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doi:10.1007/s00134-015-4179-1.</a:t>
            </a:r>
            <a:endParaRPr sz="1200">
              <a:latin typeface="Calibri"/>
              <a:cs typeface="Calibri"/>
            </a:endParaRPr>
          </a:p>
          <a:p>
            <a:pPr marL="4013835">
              <a:lnSpc>
                <a:spcPct val="100000"/>
              </a:lnSpc>
              <a:spcBef>
                <a:spcPts val="635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1202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40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5928" y="2245867"/>
            <a:ext cx="575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Calibri"/>
                <a:cs typeface="Calibri"/>
              </a:rPr>
              <a:t>см</a:t>
            </a:r>
            <a:r>
              <a:rPr sz="1800" spc="-160" dirty="0">
                <a:latin typeface="Calibri"/>
                <a:cs typeface="Calibri"/>
              </a:rPr>
              <a:t>е</a:t>
            </a:r>
            <a:r>
              <a:rPr sz="1800" spc="-19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7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90243" y="3187700"/>
            <a:ext cx="9563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стойкий  </a:t>
            </a:r>
            <a:r>
              <a:rPr sz="1200" spc="-110" dirty="0">
                <a:latin typeface="Calibri"/>
                <a:cs typeface="Calibri"/>
              </a:rPr>
              <a:t>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0286" y="6007100"/>
            <a:ext cx="249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1560" y="2679192"/>
              <a:ext cx="1368552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72805" y="2712720"/>
            <a:ext cx="11461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57785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100" dirty="0">
                <a:latin typeface="Calibri"/>
                <a:cs typeface="Calibri"/>
              </a:rPr>
              <a:t>критических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5963" y="4544567"/>
            <a:ext cx="876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еа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фф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10055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4404" y="3212084"/>
            <a:ext cx="94170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91456" y="3938016"/>
              <a:ext cx="1539239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09304" y="3977132"/>
            <a:ext cx="12712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Нарушение 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3719" y="4520184"/>
              <a:ext cx="1578864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2524" y="4559300"/>
            <a:ext cx="13442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0029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5431" y="3538728"/>
              <a:ext cx="1652016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4622" y="3565651"/>
            <a:ext cx="138303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marR="5080" indent="-36068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1516137" y="0"/>
                  </a:moveTo>
                  <a:lnTo>
                    <a:pt x="92783" y="0"/>
                  </a:lnTo>
                  <a:lnTo>
                    <a:pt x="56667" y="7291"/>
                  </a:lnTo>
                  <a:lnTo>
                    <a:pt x="27175" y="27176"/>
                  </a:lnTo>
                  <a:lnTo>
                    <a:pt x="7291" y="56669"/>
                  </a:lnTo>
                  <a:lnTo>
                    <a:pt x="0" y="92784"/>
                  </a:lnTo>
                  <a:lnTo>
                    <a:pt x="0" y="463911"/>
                  </a:lnTo>
                  <a:lnTo>
                    <a:pt x="7291" y="500027"/>
                  </a:lnTo>
                  <a:lnTo>
                    <a:pt x="27175" y="529520"/>
                  </a:lnTo>
                  <a:lnTo>
                    <a:pt x="56667" y="549405"/>
                  </a:lnTo>
                  <a:lnTo>
                    <a:pt x="92783" y="556696"/>
                  </a:lnTo>
                  <a:lnTo>
                    <a:pt x="1516137" y="556696"/>
                  </a:lnTo>
                  <a:lnTo>
                    <a:pt x="1552253" y="549405"/>
                  </a:lnTo>
                  <a:lnTo>
                    <a:pt x="1581745" y="529520"/>
                  </a:lnTo>
                  <a:lnTo>
                    <a:pt x="1601629" y="500027"/>
                  </a:lnTo>
                  <a:lnTo>
                    <a:pt x="1608921" y="463911"/>
                  </a:lnTo>
                  <a:lnTo>
                    <a:pt x="1608921" y="92784"/>
                  </a:lnTo>
                  <a:lnTo>
                    <a:pt x="1601629" y="56669"/>
                  </a:lnTo>
                  <a:lnTo>
                    <a:pt x="1581745" y="27176"/>
                  </a:lnTo>
                  <a:lnTo>
                    <a:pt x="1552253" y="7291"/>
                  </a:lnTo>
                  <a:lnTo>
                    <a:pt x="151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>
              <a:lnSpc>
                <a:spcPct val="103299"/>
              </a:lnSpc>
              <a:spcBef>
                <a:spcPts val="50"/>
              </a:spcBef>
            </a:pPr>
            <a:r>
              <a:rPr sz="1200" spc="-110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1199" y="3218688"/>
              <a:ext cx="713232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52599" y="4696967"/>
              <a:ext cx="1170432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70120" y="5236463"/>
              <a:ext cx="1581912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7080" y="5272532"/>
            <a:ext cx="131635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120" dirty="0">
                <a:latin typeface="Calibri"/>
                <a:cs typeface="Calibri"/>
              </a:rPr>
              <a:t>Гнойно-воспалительные  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3412" y="5277611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2" y="1160779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5212" y="5991859"/>
            <a:ext cx="1114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П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54" dirty="0">
                <a:latin typeface="Calibri"/>
                <a:cs typeface="Calibri"/>
              </a:rPr>
              <a:t>Т</a:t>
            </a:r>
            <a:r>
              <a:rPr sz="1800" spc="-30" dirty="0">
                <a:latin typeface="Calibri"/>
                <a:cs typeface="Calibri"/>
              </a:rPr>
              <a:t>-</a:t>
            </a:r>
            <a:r>
              <a:rPr sz="1800" spc="-165" dirty="0">
                <a:latin typeface="Calibri"/>
                <a:cs typeface="Calibri"/>
              </a:rPr>
              <a:t>си</a:t>
            </a:r>
            <a:r>
              <a:rPr sz="1800" spc="-170" dirty="0">
                <a:latin typeface="Calibri"/>
                <a:cs typeface="Calibri"/>
              </a:rPr>
              <a:t>н</a:t>
            </a:r>
            <a:r>
              <a:rPr sz="1800" spc="-200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р</a:t>
            </a:r>
            <a:r>
              <a:rPr sz="1800" spc="-229" dirty="0">
                <a:latin typeface="Calibri"/>
                <a:cs typeface="Calibri"/>
              </a:rPr>
              <a:t>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6756" y="175767"/>
            <a:ext cx="567817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395" dirty="0"/>
              <a:t>Нутритивный</a:t>
            </a:r>
            <a:r>
              <a:rPr sz="4300" spc="-145" dirty="0"/>
              <a:t> </a:t>
            </a:r>
            <a:r>
              <a:rPr sz="4300" spc="-434" dirty="0"/>
              <a:t>дисметаболизм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1237488" y="908303"/>
            <a:ext cx="6346190" cy="4447540"/>
            <a:chOff x="1237488" y="908303"/>
            <a:chExt cx="6346190" cy="4447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488" y="1402079"/>
              <a:ext cx="2218943" cy="2895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9331" y="1544408"/>
              <a:ext cx="1936540" cy="26117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8432" y="908303"/>
              <a:ext cx="2624327" cy="4447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641" y="1049630"/>
              <a:ext cx="2343320" cy="41659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7767" y="2359151"/>
              <a:ext cx="746760" cy="850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4760" y="2391087"/>
              <a:ext cx="650928" cy="7414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24760" y="2391087"/>
              <a:ext cx="651510" cy="741680"/>
            </a:xfrm>
            <a:custGeom>
              <a:avLst/>
              <a:gdLst/>
              <a:ahLst/>
              <a:cxnLst/>
              <a:rect l="l" t="t" r="r" b="b"/>
              <a:pathLst>
                <a:path w="651510" h="741680">
                  <a:moveTo>
                    <a:pt x="0" y="185374"/>
                  </a:moveTo>
                  <a:lnTo>
                    <a:pt x="325464" y="185374"/>
                  </a:lnTo>
                  <a:lnTo>
                    <a:pt x="325464" y="0"/>
                  </a:lnTo>
                  <a:lnTo>
                    <a:pt x="650928" y="370748"/>
                  </a:lnTo>
                  <a:lnTo>
                    <a:pt x="325464" y="741496"/>
                  </a:lnTo>
                  <a:lnTo>
                    <a:pt x="325464" y="556122"/>
                  </a:lnTo>
                  <a:lnTo>
                    <a:pt x="0" y="556122"/>
                  </a:lnTo>
                  <a:lnTo>
                    <a:pt x="0" y="18537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9711" y="2078736"/>
              <a:ext cx="743711" cy="847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84911" y="2108790"/>
              <a:ext cx="650927" cy="7414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84911" y="2108790"/>
              <a:ext cx="651510" cy="741680"/>
            </a:xfrm>
            <a:custGeom>
              <a:avLst/>
              <a:gdLst/>
              <a:ahLst/>
              <a:cxnLst/>
              <a:rect l="l" t="t" r="r" b="b"/>
              <a:pathLst>
                <a:path w="651509" h="741680">
                  <a:moveTo>
                    <a:pt x="0" y="185374"/>
                  </a:moveTo>
                  <a:lnTo>
                    <a:pt x="325464" y="185374"/>
                  </a:lnTo>
                  <a:lnTo>
                    <a:pt x="325464" y="0"/>
                  </a:lnTo>
                  <a:lnTo>
                    <a:pt x="650928" y="370748"/>
                  </a:lnTo>
                  <a:lnTo>
                    <a:pt x="325464" y="741496"/>
                  </a:lnTo>
                  <a:lnTo>
                    <a:pt x="325464" y="556122"/>
                  </a:lnTo>
                  <a:lnTo>
                    <a:pt x="0" y="556122"/>
                  </a:lnTo>
                  <a:lnTo>
                    <a:pt x="0" y="18537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90256" y="5580888"/>
            <a:ext cx="8291830" cy="104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sz="1700" spc="-175" dirty="0">
                <a:latin typeface="Calibri"/>
                <a:cs typeface="Calibri"/>
              </a:rPr>
              <a:t>Белкин, </a:t>
            </a:r>
            <a:r>
              <a:rPr sz="1700" spc="-180" dirty="0">
                <a:latin typeface="Calibri"/>
                <a:cs typeface="Calibri"/>
              </a:rPr>
              <a:t>А </a:t>
            </a:r>
            <a:r>
              <a:rPr sz="1700" spc="-155" dirty="0">
                <a:latin typeface="Calibri"/>
                <a:cs typeface="Calibri"/>
              </a:rPr>
              <a:t>А, </a:t>
            </a:r>
            <a:r>
              <a:rPr sz="1700" spc="-185" dirty="0">
                <a:latin typeface="Calibri"/>
                <a:cs typeface="Calibri"/>
              </a:rPr>
              <a:t>Лейдерман </a:t>
            </a:r>
            <a:r>
              <a:rPr sz="1700" spc="-165" dirty="0">
                <a:latin typeface="Calibri"/>
                <a:cs typeface="Calibri"/>
              </a:rPr>
              <a:t>ИН, </a:t>
            </a:r>
            <a:r>
              <a:rPr sz="1700" spc="-160" dirty="0">
                <a:latin typeface="Calibri"/>
                <a:cs typeface="Calibri"/>
              </a:rPr>
              <a:t>Петриков СС. </a:t>
            </a:r>
            <a:r>
              <a:rPr sz="1700" spc="-175" dirty="0">
                <a:latin typeface="Calibri"/>
                <a:cs typeface="Calibri"/>
              </a:rPr>
              <a:t>Глава </a:t>
            </a:r>
            <a:r>
              <a:rPr sz="1700" spc="-105" dirty="0">
                <a:latin typeface="Calibri"/>
                <a:cs typeface="Calibri"/>
              </a:rPr>
              <a:t>21 </a:t>
            </a:r>
            <a:r>
              <a:rPr sz="1700" spc="-155" dirty="0">
                <a:latin typeface="Calibri"/>
                <a:cs typeface="Calibri"/>
              </a:rPr>
              <a:t>Нутритивная </a:t>
            </a:r>
            <a:r>
              <a:rPr sz="1700" spc="-185" dirty="0">
                <a:latin typeface="Calibri"/>
                <a:cs typeface="Calibri"/>
              </a:rPr>
              <a:t>поддержка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65" dirty="0">
                <a:latin typeface="Calibri"/>
                <a:cs typeface="Calibri"/>
              </a:rPr>
              <a:t>неврологии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60" dirty="0">
                <a:latin typeface="Calibri"/>
                <a:cs typeface="Calibri"/>
              </a:rPr>
              <a:t>нейрохирургии.</a:t>
            </a:r>
            <a:r>
              <a:rPr sz="1700" spc="40" dirty="0">
                <a:latin typeface="Calibri"/>
                <a:cs typeface="Calibri"/>
              </a:rPr>
              <a:t> </a:t>
            </a:r>
            <a:r>
              <a:rPr sz="1700" spc="-114" dirty="0">
                <a:latin typeface="Calibri"/>
                <a:cs typeface="Calibri"/>
              </a:rPr>
              <a:t>In: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2030"/>
              </a:lnSpc>
            </a:pPr>
            <a:r>
              <a:rPr sz="1700" spc="-170" dirty="0">
                <a:latin typeface="Calibri"/>
                <a:cs typeface="Calibri"/>
              </a:rPr>
              <a:t>Национальное </a:t>
            </a:r>
            <a:r>
              <a:rPr sz="1700" spc="-160" dirty="0">
                <a:latin typeface="Calibri"/>
                <a:cs typeface="Calibri"/>
              </a:rPr>
              <a:t>руководство </a:t>
            </a:r>
            <a:r>
              <a:rPr sz="1700" spc="-165" dirty="0">
                <a:latin typeface="Calibri"/>
                <a:cs typeface="Calibri"/>
              </a:rPr>
              <a:t>по </a:t>
            </a:r>
            <a:r>
              <a:rPr sz="1700" spc="-170" dirty="0">
                <a:latin typeface="Calibri"/>
                <a:cs typeface="Calibri"/>
              </a:rPr>
              <a:t>питанию.;</a:t>
            </a:r>
            <a:r>
              <a:rPr sz="1700" spc="-105" dirty="0">
                <a:latin typeface="Calibri"/>
                <a:cs typeface="Calibri"/>
              </a:rPr>
              <a:t> 2013:2–19.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L="519430" algn="ctr">
              <a:lnSpc>
                <a:spcPct val="10000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33359" y="2108791"/>
            <a:ext cx="3200400" cy="944880"/>
          </a:xfrm>
          <a:custGeom>
            <a:avLst/>
            <a:gdLst/>
            <a:ahLst/>
            <a:cxnLst/>
            <a:rect l="l" t="t" r="r" b="b"/>
            <a:pathLst>
              <a:path w="3200400" h="944880">
                <a:moveTo>
                  <a:pt x="3200400" y="0"/>
                </a:moveTo>
                <a:lnTo>
                  <a:pt x="0" y="0"/>
                </a:lnTo>
                <a:lnTo>
                  <a:pt x="0" y="944874"/>
                </a:lnTo>
                <a:lnTo>
                  <a:pt x="3200400" y="944874"/>
                </a:lnTo>
                <a:lnTo>
                  <a:pt x="3200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33359" y="2108790"/>
            <a:ext cx="3200400" cy="94488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ts val="3335"/>
              </a:lnSpc>
              <a:spcBef>
                <a:spcPts val="155"/>
              </a:spcBef>
            </a:pPr>
            <a:r>
              <a:rPr sz="2800" spc="-280" dirty="0">
                <a:latin typeface="Calibri"/>
                <a:cs typeface="Calibri"/>
              </a:rPr>
              <a:t>Дефицит  </a:t>
            </a:r>
            <a:r>
              <a:rPr sz="2800" spc="-300" dirty="0">
                <a:latin typeface="Calibri"/>
                <a:cs typeface="Calibri"/>
              </a:rPr>
              <a:t>массы  </a:t>
            </a:r>
            <a:r>
              <a:rPr sz="2800" spc="-270" dirty="0">
                <a:latin typeface="Calibri"/>
                <a:cs typeface="Calibri"/>
              </a:rPr>
              <a:t>тела</a:t>
            </a:r>
            <a:r>
              <a:rPr sz="2800" spc="-405" dirty="0">
                <a:latin typeface="Calibri"/>
                <a:cs typeface="Calibri"/>
              </a:rPr>
              <a:t> </a:t>
            </a:r>
            <a:r>
              <a:rPr sz="2800" spc="-260" dirty="0">
                <a:latin typeface="Calibri"/>
                <a:cs typeface="Calibri"/>
              </a:rPr>
              <a:t>на</a:t>
            </a:r>
            <a:endParaRPr sz="2800">
              <a:latin typeface="Calibri"/>
              <a:cs typeface="Calibri"/>
            </a:endParaRPr>
          </a:p>
          <a:p>
            <a:pPr marL="9144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14 </a:t>
            </a:r>
            <a:r>
              <a:rPr sz="2800" spc="-295" dirty="0">
                <a:latin typeface="Calibri"/>
                <a:cs typeface="Calibri"/>
              </a:rPr>
              <a:t>день 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305" dirty="0">
                <a:latin typeface="Calibri"/>
                <a:cs typeface="Calibri"/>
              </a:rPr>
              <a:t>среднем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95" dirty="0">
                <a:latin typeface="Calibri"/>
                <a:cs typeface="Calibri"/>
              </a:rPr>
              <a:t>10%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799" y="173544"/>
            <a:ext cx="6689335" cy="1293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6434328"/>
            <a:ext cx="811657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Cumming, </a:t>
            </a:r>
            <a:r>
              <a:rPr sz="1100" spc="-80" dirty="0">
                <a:latin typeface="Calibri"/>
                <a:cs typeface="Calibri"/>
              </a:rPr>
              <a:t>T. </a:t>
            </a:r>
            <a:r>
              <a:rPr sz="1100" spc="-100" dirty="0">
                <a:latin typeface="Calibri"/>
                <a:cs typeface="Calibri"/>
              </a:rPr>
              <a:t>B., </a:t>
            </a:r>
            <a:r>
              <a:rPr sz="1100" spc="-70" dirty="0">
                <a:latin typeface="Calibri"/>
                <a:cs typeface="Calibri"/>
              </a:rPr>
              <a:t>Thrift, </a:t>
            </a:r>
            <a:r>
              <a:rPr sz="1100" spc="-114" dirty="0">
                <a:latin typeface="Calibri"/>
                <a:cs typeface="Calibri"/>
              </a:rPr>
              <a:t>A. </a:t>
            </a:r>
            <a:r>
              <a:rPr sz="1100" spc="-125" dirty="0">
                <a:latin typeface="Calibri"/>
                <a:cs typeface="Calibri"/>
              </a:rPr>
              <a:t>G., </a:t>
            </a:r>
            <a:r>
              <a:rPr sz="1100" spc="-60" dirty="0">
                <a:latin typeface="Calibri"/>
                <a:cs typeface="Calibri"/>
              </a:rPr>
              <a:t>Collier, </a:t>
            </a:r>
            <a:r>
              <a:rPr sz="1100" spc="-100" dirty="0">
                <a:latin typeface="Calibri"/>
                <a:cs typeface="Calibri"/>
              </a:rPr>
              <a:t>J. </a:t>
            </a:r>
            <a:r>
              <a:rPr sz="1100" spc="-150" dirty="0">
                <a:latin typeface="Calibri"/>
                <a:cs typeface="Calibri"/>
              </a:rPr>
              <a:t>M., </a:t>
            </a:r>
            <a:r>
              <a:rPr sz="1100" spc="-75" dirty="0">
                <a:latin typeface="Calibri"/>
                <a:cs typeface="Calibri"/>
              </a:rPr>
              <a:t>Churilov, </a:t>
            </a:r>
            <a:r>
              <a:rPr sz="1100" spc="-70" dirty="0">
                <a:latin typeface="Calibri"/>
                <a:cs typeface="Calibri"/>
              </a:rPr>
              <a:t>L., </a:t>
            </a:r>
            <a:r>
              <a:rPr sz="1100" spc="-105" dirty="0">
                <a:latin typeface="Calibri"/>
                <a:cs typeface="Calibri"/>
              </a:rPr>
              <a:t>Dewey, H. </a:t>
            </a:r>
            <a:r>
              <a:rPr sz="1100" spc="-150" dirty="0">
                <a:latin typeface="Calibri"/>
                <a:cs typeface="Calibri"/>
              </a:rPr>
              <a:t>M., </a:t>
            </a:r>
            <a:r>
              <a:rPr sz="1100" spc="-100" dirty="0">
                <a:latin typeface="Calibri"/>
                <a:cs typeface="Calibri"/>
              </a:rPr>
              <a:t>Donnan, </a:t>
            </a:r>
            <a:r>
              <a:rPr sz="1100" spc="-135" dirty="0">
                <a:latin typeface="Calibri"/>
                <a:cs typeface="Calibri"/>
              </a:rPr>
              <a:t>G. </a:t>
            </a:r>
            <a:r>
              <a:rPr sz="1100" spc="-95" dirty="0">
                <a:latin typeface="Calibri"/>
                <a:cs typeface="Calibri"/>
              </a:rPr>
              <a:t>a, </a:t>
            </a:r>
            <a:r>
              <a:rPr sz="1100" spc="-30" dirty="0">
                <a:latin typeface="Calibri"/>
                <a:cs typeface="Calibri"/>
              </a:rPr>
              <a:t>&amp; </a:t>
            </a:r>
            <a:r>
              <a:rPr sz="1100" spc="-95" dirty="0">
                <a:latin typeface="Calibri"/>
                <a:cs typeface="Calibri"/>
              </a:rPr>
              <a:t>Bernhardt, </a:t>
            </a:r>
            <a:r>
              <a:rPr sz="1100" spc="-100" dirty="0">
                <a:latin typeface="Calibri"/>
                <a:cs typeface="Calibri"/>
              </a:rPr>
              <a:t>J. </a:t>
            </a:r>
            <a:r>
              <a:rPr sz="1100" spc="-75" dirty="0">
                <a:latin typeface="Calibri"/>
                <a:cs typeface="Calibri"/>
              </a:rPr>
              <a:t>(2011). </a:t>
            </a:r>
            <a:r>
              <a:rPr sz="1100" spc="-100" dirty="0">
                <a:latin typeface="Calibri"/>
                <a:cs typeface="Calibri"/>
              </a:rPr>
              <a:t>Very </a:t>
            </a:r>
            <a:r>
              <a:rPr sz="1100" spc="-75" dirty="0">
                <a:latin typeface="Calibri"/>
                <a:cs typeface="Calibri"/>
              </a:rPr>
              <a:t>early </a:t>
            </a:r>
            <a:r>
              <a:rPr sz="1100" spc="-70" dirty="0">
                <a:latin typeface="Calibri"/>
                <a:cs typeface="Calibri"/>
              </a:rPr>
              <a:t>mobilization </a:t>
            </a:r>
            <a:r>
              <a:rPr sz="1100" spc="-80" dirty="0">
                <a:latin typeface="Calibri"/>
                <a:cs typeface="Calibri"/>
              </a:rPr>
              <a:t>after </a:t>
            </a:r>
            <a:r>
              <a:rPr sz="1100" spc="-85" dirty="0">
                <a:latin typeface="Calibri"/>
                <a:cs typeface="Calibri"/>
              </a:rPr>
              <a:t>stroke </a:t>
            </a:r>
            <a:r>
              <a:rPr sz="1100" spc="-70" dirty="0">
                <a:latin typeface="Calibri"/>
                <a:cs typeface="Calibri"/>
              </a:rPr>
              <a:t>fast-tracks </a:t>
            </a:r>
            <a:r>
              <a:rPr sz="1100" spc="-95" dirty="0">
                <a:latin typeface="Calibri"/>
                <a:cs typeface="Calibri"/>
              </a:rPr>
              <a:t>return </a:t>
            </a:r>
            <a:r>
              <a:rPr sz="1100" spc="-90" dirty="0">
                <a:latin typeface="Calibri"/>
                <a:cs typeface="Calibri"/>
              </a:rPr>
              <a:t>to </a:t>
            </a:r>
            <a:r>
              <a:rPr sz="1100" spc="-70" dirty="0">
                <a:latin typeface="Calibri"/>
                <a:cs typeface="Calibri"/>
              </a:rPr>
              <a:t>walking:  </a:t>
            </a:r>
            <a:r>
              <a:rPr sz="1100" spc="-85" dirty="0">
                <a:latin typeface="Calibri"/>
                <a:cs typeface="Calibri"/>
              </a:rPr>
              <a:t>further </a:t>
            </a:r>
            <a:r>
              <a:rPr sz="1100" spc="-70" dirty="0">
                <a:latin typeface="Calibri"/>
                <a:cs typeface="Calibri"/>
              </a:rPr>
              <a:t>results </a:t>
            </a:r>
            <a:r>
              <a:rPr sz="1100" spc="-105" dirty="0">
                <a:latin typeface="Calibri"/>
                <a:cs typeface="Calibri"/>
              </a:rPr>
              <a:t>from </a:t>
            </a:r>
            <a:r>
              <a:rPr sz="1100" spc="-90" dirty="0">
                <a:latin typeface="Calibri"/>
                <a:cs typeface="Calibri"/>
              </a:rPr>
              <a:t>the phase </a:t>
            </a:r>
            <a:r>
              <a:rPr sz="1100" spc="-20" dirty="0">
                <a:latin typeface="Calibri"/>
                <a:cs typeface="Calibri"/>
              </a:rPr>
              <a:t>II </a:t>
            </a:r>
            <a:r>
              <a:rPr sz="1100" spc="-85" dirty="0">
                <a:latin typeface="Calibri"/>
                <a:cs typeface="Calibri"/>
              </a:rPr>
              <a:t>AVERT </a:t>
            </a:r>
            <a:r>
              <a:rPr sz="1100" spc="-95" dirty="0">
                <a:latin typeface="Calibri"/>
                <a:cs typeface="Calibri"/>
              </a:rPr>
              <a:t>randomized </a:t>
            </a:r>
            <a:r>
              <a:rPr sz="1100" spc="-75" dirty="0">
                <a:latin typeface="Calibri"/>
                <a:cs typeface="Calibri"/>
              </a:rPr>
              <a:t>controlled </a:t>
            </a:r>
            <a:r>
              <a:rPr sz="1100" spc="-65" dirty="0">
                <a:latin typeface="Calibri"/>
                <a:cs typeface="Calibri"/>
              </a:rPr>
              <a:t>trial. </a:t>
            </a:r>
            <a:r>
              <a:rPr sz="1100" spc="-80" dirty="0">
                <a:latin typeface="Calibri"/>
                <a:cs typeface="Calibri"/>
              </a:rPr>
              <a:t>Stroke; </a:t>
            </a:r>
            <a:r>
              <a:rPr sz="1100" spc="-90" dirty="0">
                <a:latin typeface="Calibri"/>
                <a:cs typeface="Calibri"/>
              </a:rPr>
              <a:t>a </a:t>
            </a:r>
            <a:r>
              <a:rPr sz="1100" spc="-75" dirty="0">
                <a:latin typeface="Calibri"/>
                <a:cs typeface="Calibri"/>
              </a:rPr>
              <a:t>journal </a:t>
            </a:r>
            <a:r>
              <a:rPr sz="1100" spc="-85" dirty="0">
                <a:latin typeface="Calibri"/>
                <a:cs typeface="Calibri"/>
              </a:rPr>
              <a:t>of cerebral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circulation, 42(1), </a:t>
            </a:r>
            <a:r>
              <a:rPr sz="1100" spc="-50" dirty="0">
                <a:latin typeface="Calibri"/>
                <a:cs typeface="Calibri"/>
              </a:rPr>
              <a:t>153–8.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871472"/>
            <a:ext cx="5053965" cy="3404870"/>
            <a:chOff x="0" y="1871472"/>
            <a:chExt cx="5053965" cy="34048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71472"/>
              <a:ext cx="5053584" cy="34046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65655"/>
              <a:ext cx="4661646" cy="28170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49141" y="1615947"/>
            <a:ext cx="7543800" cy="4168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672465" indent="-285750" algn="just">
              <a:lnSpc>
                <a:spcPts val="1900"/>
              </a:lnSpc>
              <a:spcBef>
                <a:spcPts val="180"/>
              </a:spcBef>
              <a:buFont typeface="Arial"/>
              <a:buChar char="•"/>
              <a:tabLst>
                <a:tab pos="298450" algn="l"/>
              </a:tabLst>
            </a:pPr>
            <a:r>
              <a:rPr sz="1600" spc="-150" dirty="0">
                <a:latin typeface="Calibri"/>
                <a:cs typeface="Calibri"/>
              </a:rPr>
              <a:t>Очень </a:t>
            </a:r>
            <a:r>
              <a:rPr sz="1600" spc="-145" dirty="0">
                <a:latin typeface="Calibri"/>
                <a:cs typeface="Calibri"/>
              </a:rPr>
              <a:t>ранняя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45" dirty="0">
                <a:latin typeface="Calibri"/>
                <a:cs typeface="Calibri"/>
              </a:rPr>
              <a:t>интенсивная </a:t>
            </a:r>
            <a:r>
              <a:rPr sz="1600" spc="-165" dirty="0">
                <a:latin typeface="Calibri"/>
                <a:cs typeface="Calibri"/>
              </a:rPr>
              <a:t>мобилизация </a:t>
            </a:r>
            <a:r>
              <a:rPr sz="1600" spc="-150" dirty="0">
                <a:latin typeface="Calibri"/>
                <a:cs typeface="Calibri"/>
              </a:rPr>
              <a:t>позволила </a:t>
            </a:r>
            <a:r>
              <a:rPr sz="1600" spc="-135" dirty="0">
                <a:latin typeface="Calibri"/>
                <a:cs typeface="Calibri"/>
              </a:rPr>
              <a:t>вернуться </a:t>
            </a:r>
            <a:r>
              <a:rPr sz="1600" spc="-125" dirty="0">
                <a:latin typeface="Calibri"/>
                <a:cs typeface="Calibri"/>
              </a:rPr>
              <a:t>к </a:t>
            </a:r>
            <a:r>
              <a:rPr sz="1600" spc="-150" dirty="0">
                <a:latin typeface="Calibri"/>
                <a:cs typeface="Calibri"/>
              </a:rPr>
              <a:t>самостоятельной </a:t>
            </a:r>
            <a:r>
              <a:rPr sz="1600" spc="-145" dirty="0">
                <a:latin typeface="Calibri"/>
                <a:cs typeface="Calibri"/>
              </a:rPr>
              <a:t>ходьбе  достоверно </a:t>
            </a:r>
            <a:r>
              <a:rPr sz="1600" spc="-155" dirty="0">
                <a:latin typeface="Calibri"/>
                <a:cs typeface="Calibri"/>
              </a:rPr>
              <a:t>раньше, </a:t>
            </a:r>
            <a:r>
              <a:rPr sz="1600" spc="-170" dirty="0">
                <a:latin typeface="Calibri"/>
                <a:cs typeface="Calibri"/>
              </a:rPr>
              <a:t>чем </a:t>
            </a:r>
            <a:r>
              <a:rPr sz="1600" spc="-155" dirty="0">
                <a:latin typeface="Calibri"/>
                <a:cs typeface="Calibri"/>
              </a:rPr>
              <a:t>при </a:t>
            </a:r>
            <a:r>
              <a:rPr sz="1600" spc="-175" dirty="0">
                <a:latin typeface="Calibri"/>
                <a:cs typeface="Calibri"/>
              </a:rPr>
              <a:t>обычном</a:t>
            </a:r>
            <a:r>
              <a:rPr sz="1600" spc="-235" dirty="0">
                <a:latin typeface="Calibri"/>
                <a:cs typeface="Calibri"/>
              </a:rPr>
              <a:t> </a:t>
            </a:r>
            <a:r>
              <a:rPr sz="1600" spc="-180" dirty="0">
                <a:latin typeface="Calibri"/>
                <a:cs typeface="Calibri"/>
              </a:rPr>
              <a:t>режиме.</a:t>
            </a:r>
            <a:endParaRPr sz="1600">
              <a:latin typeface="Calibri"/>
              <a:cs typeface="Calibri"/>
            </a:endParaRPr>
          </a:p>
          <a:p>
            <a:pPr marL="298450" marR="5080" indent="-285750" algn="just">
              <a:lnSpc>
                <a:spcPct val="99400"/>
              </a:lnSpc>
              <a:spcBef>
                <a:spcPts val="20"/>
              </a:spcBef>
              <a:buFont typeface="Arial"/>
              <a:buChar char="•"/>
              <a:tabLst>
                <a:tab pos="298450" algn="l"/>
              </a:tabLst>
            </a:pPr>
            <a:r>
              <a:rPr sz="1600" spc="-160" dirty="0">
                <a:latin typeface="Calibri"/>
                <a:cs typeface="Calibri"/>
              </a:rPr>
              <a:t>Мультифакторный </a:t>
            </a:r>
            <a:r>
              <a:rPr sz="1600" spc="-150" dirty="0">
                <a:latin typeface="Calibri"/>
                <a:cs typeface="Calibri"/>
              </a:rPr>
              <a:t>анализ </a:t>
            </a:r>
            <a:r>
              <a:rPr sz="1600" spc="-140" dirty="0">
                <a:latin typeface="Calibri"/>
                <a:cs typeface="Calibri"/>
              </a:rPr>
              <a:t>показал, </a:t>
            </a:r>
            <a:r>
              <a:rPr sz="1600" spc="-130" dirty="0">
                <a:latin typeface="Calibri"/>
                <a:cs typeface="Calibri"/>
              </a:rPr>
              <a:t>что </a:t>
            </a:r>
            <a:r>
              <a:rPr sz="1600" spc="-145" dirty="0">
                <a:latin typeface="Calibri"/>
                <a:cs typeface="Calibri"/>
              </a:rPr>
              <a:t>раннее начало </a:t>
            </a:r>
            <a:r>
              <a:rPr sz="1600" spc="-155" dirty="0">
                <a:latin typeface="Calibri"/>
                <a:cs typeface="Calibri"/>
              </a:rPr>
              <a:t>ходьбы </a:t>
            </a:r>
            <a:r>
              <a:rPr sz="1600" spc="-160" dirty="0">
                <a:latin typeface="Calibri"/>
                <a:cs typeface="Calibri"/>
              </a:rPr>
              <a:t>имеет </a:t>
            </a:r>
            <a:r>
              <a:rPr sz="1600" spc="-135" dirty="0">
                <a:latin typeface="Calibri"/>
                <a:cs typeface="Calibri"/>
              </a:rPr>
              <a:t>прогностически </a:t>
            </a:r>
            <a:r>
              <a:rPr sz="1600" spc="-145" dirty="0">
                <a:latin typeface="Calibri"/>
                <a:cs typeface="Calibri"/>
              </a:rPr>
              <a:t>благоприятное  </a:t>
            </a:r>
            <a:r>
              <a:rPr sz="1600" spc="-140" dirty="0">
                <a:latin typeface="Calibri"/>
                <a:cs typeface="Calibri"/>
              </a:rPr>
              <a:t>значение </a:t>
            </a:r>
            <a:r>
              <a:rPr sz="1600" spc="-170" dirty="0">
                <a:latin typeface="Calibri"/>
                <a:cs typeface="Calibri"/>
              </a:rPr>
              <a:t>для </a:t>
            </a:r>
            <a:r>
              <a:rPr sz="1600" spc="-145" dirty="0">
                <a:latin typeface="Calibri"/>
                <a:cs typeface="Calibri"/>
              </a:rPr>
              <a:t>функционального </a:t>
            </a:r>
            <a:r>
              <a:rPr sz="1600" spc="-140" dirty="0">
                <a:latin typeface="Calibri"/>
                <a:cs typeface="Calibri"/>
              </a:rPr>
              <a:t>восстановления </a:t>
            </a:r>
            <a:r>
              <a:rPr sz="1600" spc="-110" dirty="0">
                <a:latin typeface="Calibri"/>
                <a:cs typeface="Calibri"/>
              </a:rPr>
              <a:t>Barthel </a:t>
            </a:r>
            <a:r>
              <a:rPr sz="1600" spc="-105" dirty="0">
                <a:latin typeface="Calibri"/>
                <a:cs typeface="Calibri"/>
              </a:rPr>
              <a:t>Index </a:t>
            </a:r>
            <a:r>
              <a:rPr sz="1600" spc="-130" dirty="0">
                <a:latin typeface="Calibri"/>
                <a:cs typeface="Calibri"/>
              </a:rPr>
              <a:t>через </a:t>
            </a:r>
            <a:r>
              <a:rPr sz="1600" spc="-95" dirty="0">
                <a:latin typeface="Calibri"/>
                <a:cs typeface="Calibri"/>
              </a:rPr>
              <a:t>3 </a:t>
            </a:r>
            <a:r>
              <a:rPr sz="1600" spc="-150" dirty="0">
                <a:latin typeface="Calibri"/>
                <a:cs typeface="Calibri"/>
              </a:rPr>
              <a:t>месяца </a:t>
            </a:r>
            <a:r>
              <a:rPr sz="1600" spc="-110" dirty="0">
                <a:latin typeface="Calibri"/>
                <a:cs typeface="Calibri"/>
              </a:rPr>
              <a:t>(P&lt;0.008)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30" dirty="0">
                <a:latin typeface="Calibri"/>
                <a:cs typeface="Calibri"/>
              </a:rPr>
              <a:t>Rivermead  </a:t>
            </a:r>
            <a:r>
              <a:rPr sz="1600" spc="-180" dirty="0">
                <a:latin typeface="Calibri"/>
                <a:cs typeface="Calibri"/>
              </a:rPr>
              <a:t>Motor </a:t>
            </a:r>
            <a:r>
              <a:rPr sz="1600" spc="-130" dirty="0">
                <a:latin typeface="Calibri"/>
                <a:cs typeface="Calibri"/>
              </a:rPr>
              <a:t>Assessment через </a:t>
            </a:r>
            <a:r>
              <a:rPr sz="1600" spc="-95" dirty="0">
                <a:latin typeface="Calibri"/>
                <a:cs typeface="Calibri"/>
              </a:rPr>
              <a:t>3 </a:t>
            </a:r>
            <a:r>
              <a:rPr sz="1600" spc="-110" dirty="0">
                <a:latin typeface="Calibri"/>
                <a:cs typeface="Calibri"/>
              </a:rPr>
              <a:t>(P&lt;0.050) </a:t>
            </a:r>
            <a:r>
              <a:rPr sz="1600" spc="-145" dirty="0">
                <a:latin typeface="Calibri"/>
                <a:cs typeface="Calibri"/>
              </a:rPr>
              <a:t>and </a:t>
            </a:r>
            <a:r>
              <a:rPr sz="1600" spc="-90" dirty="0">
                <a:latin typeface="Calibri"/>
                <a:cs typeface="Calibri"/>
              </a:rPr>
              <a:t>12 </a:t>
            </a:r>
            <a:r>
              <a:rPr sz="1600" spc="-110" dirty="0">
                <a:latin typeface="Calibri"/>
                <a:cs typeface="Calibri"/>
              </a:rPr>
              <a:t>(P&lt;0.024)</a:t>
            </a:r>
            <a:r>
              <a:rPr sz="1600" spc="-180" dirty="0">
                <a:latin typeface="Calibri"/>
                <a:cs typeface="Calibri"/>
              </a:rPr>
              <a:t> </a:t>
            </a:r>
            <a:r>
              <a:rPr sz="1600" spc="-150" dirty="0">
                <a:latin typeface="Calibri"/>
                <a:cs typeface="Calibri"/>
              </a:rPr>
              <a:t>месяцев.</a:t>
            </a:r>
            <a:endParaRPr sz="1600">
              <a:latin typeface="Calibri"/>
              <a:cs typeface="Calibri"/>
            </a:endParaRPr>
          </a:p>
          <a:p>
            <a:pPr marL="298450" marR="178435" indent="-285750" algn="just">
              <a:lnSpc>
                <a:spcPts val="1900"/>
              </a:lnSpc>
              <a:spcBef>
                <a:spcPts val="55"/>
              </a:spcBef>
              <a:buFont typeface="Arial"/>
              <a:buChar char="•"/>
              <a:tabLst>
                <a:tab pos="298450" algn="l"/>
              </a:tabLst>
            </a:pPr>
            <a:r>
              <a:rPr sz="1600" spc="-100" dirty="0">
                <a:latin typeface="Calibri"/>
                <a:cs typeface="Calibri"/>
              </a:rPr>
              <a:t>RCT </a:t>
            </a:r>
            <a:r>
              <a:rPr sz="1600" spc="-150" dirty="0">
                <a:latin typeface="Calibri"/>
                <a:cs typeface="Calibri"/>
              </a:rPr>
              <a:t>AVERT </a:t>
            </a:r>
            <a:r>
              <a:rPr sz="1600" spc="-140" dirty="0">
                <a:latin typeface="Calibri"/>
                <a:cs typeface="Calibri"/>
              </a:rPr>
              <a:t>(очень </a:t>
            </a:r>
            <a:r>
              <a:rPr sz="1600" spc="-145" dirty="0">
                <a:latin typeface="Calibri"/>
                <a:cs typeface="Calibri"/>
              </a:rPr>
              <a:t>раннее </a:t>
            </a:r>
            <a:r>
              <a:rPr sz="1600" spc="-155" dirty="0">
                <a:latin typeface="Calibri"/>
                <a:cs typeface="Calibri"/>
              </a:rPr>
              <a:t>реабилитационное </a:t>
            </a:r>
            <a:r>
              <a:rPr sz="1600" spc="-145" dirty="0">
                <a:latin typeface="Calibri"/>
                <a:cs typeface="Calibri"/>
              </a:rPr>
              <a:t>испытание) сравнил </a:t>
            </a:r>
            <a:r>
              <a:rPr sz="1600" spc="-155" dirty="0">
                <a:latin typeface="Calibri"/>
                <a:cs typeface="Calibri"/>
              </a:rPr>
              <a:t>высокую </a:t>
            </a:r>
            <a:r>
              <a:rPr sz="1600" spc="-165" dirty="0">
                <a:latin typeface="Calibri"/>
                <a:cs typeface="Calibri"/>
              </a:rPr>
              <a:t>дозную </a:t>
            </a:r>
            <a:r>
              <a:rPr sz="1600" spc="-145" dirty="0">
                <a:latin typeface="Calibri"/>
                <a:cs typeface="Calibri"/>
              </a:rPr>
              <a:t>очень </a:t>
            </a:r>
            <a:r>
              <a:rPr sz="1600" spc="-175" dirty="0">
                <a:latin typeface="Calibri"/>
                <a:cs typeface="Calibri"/>
              </a:rPr>
              <a:t>раннюю  </a:t>
            </a:r>
            <a:r>
              <a:rPr sz="1600" spc="-170" dirty="0">
                <a:latin typeface="Calibri"/>
                <a:cs typeface="Calibri"/>
              </a:rPr>
              <a:t>мобилизацию </a:t>
            </a:r>
            <a:r>
              <a:rPr sz="1600" spc="-130" dirty="0">
                <a:latin typeface="Calibri"/>
                <a:cs typeface="Calibri"/>
              </a:rPr>
              <a:t>со </a:t>
            </a:r>
            <a:r>
              <a:rPr sz="1600" spc="-145" dirty="0">
                <a:latin typeface="Calibri"/>
                <a:cs typeface="Calibri"/>
              </a:rPr>
              <a:t>стандартной </a:t>
            </a:r>
            <a:r>
              <a:rPr sz="1600" spc="-165" dirty="0">
                <a:latin typeface="Calibri"/>
                <a:cs typeface="Calibri"/>
              </a:rPr>
              <a:t>мобилизацией. </a:t>
            </a:r>
            <a:r>
              <a:rPr sz="1600" spc="-135" dirty="0">
                <a:latin typeface="Calibri"/>
                <a:cs typeface="Calibri"/>
              </a:rPr>
              <a:t>Двести </a:t>
            </a:r>
            <a:r>
              <a:rPr sz="1600" spc="-140" dirty="0">
                <a:latin typeface="Calibri"/>
                <a:cs typeface="Calibri"/>
              </a:rPr>
              <a:t>сорок три </a:t>
            </a:r>
            <a:r>
              <a:rPr sz="1600" spc="-165" dirty="0">
                <a:latin typeface="Calibri"/>
                <a:cs typeface="Calibri"/>
              </a:rPr>
              <a:t>Мероприятия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35" dirty="0">
                <a:latin typeface="Calibri"/>
                <a:cs typeface="Calibri"/>
              </a:rPr>
              <a:t>рамках</a:t>
            </a:r>
            <a:r>
              <a:rPr sz="1600" spc="-260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протокола</a:t>
            </a:r>
            <a:endParaRPr sz="1600">
              <a:latin typeface="Calibri"/>
              <a:cs typeface="Calibri"/>
            </a:endParaRPr>
          </a:p>
          <a:p>
            <a:pPr marL="298450" marR="313055">
              <a:lnSpc>
                <a:spcPct val="99200"/>
              </a:lnSpc>
              <a:spcBef>
                <a:spcPts val="20"/>
              </a:spcBef>
            </a:pPr>
            <a:r>
              <a:rPr sz="1600" spc="-165" dirty="0">
                <a:latin typeface="Calibri"/>
                <a:cs typeface="Calibri"/>
              </a:rPr>
              <a:t>мобилизации </a:t>
            </a:r>
            <a:r>
              <a:rPr sz="1600" spc="-130" dirty="0">
                <a:latin typeface="Calibri"/>
                <a:cs typeface="Calibri"/>
              </a:rPr>
              <a:t>высоких </a:t>
            </a:r>
            <a:r>
              <a:rPr sz="1600" spc="-160" dirty="0">
                <a:latin typeface="Calibri"/>
                <a:cs typeface="Calibri"/>
              </a:rPr>
              <a:t>доз </a:t>
            </a:r>
            <a:r>
              <a:rPr sz="1600" spc="-155" dirty="0">
                <a:latin typeface="Calibri"/>
                <a:cs typeface="Calibri"/>
              </a:rPr>
              <a:t>включали </a:t>
            </a:r>
            <a:r>
              <a:rPr sz="1600" spc="-160" dirty="0">
                <a:latin typeface="Calibri"/>
                <a:cs typeface="Calibri"/>
              </a:rPr>
              <a:t>следующее: </a:t>
            </a:r>
            <a:r>
              <a:rPr sz="1600" spc="-165" dirty="0">
                <a:latin typeface="Calibri"/>
                <a:cs typeface="Calibri"/>
              </a:rPr>
              <a:t>мобилизация </a:t>
            </a:r>
            <a:r>
              <a:rPr sz="1600" spc="-170" dirty="0">
                <a:latin typeface="Calibri"/>
                <a:cs typeface="Calibri"/>
              </a:rPr>
              <a:t>была </a:t>
            </a:r>
            <a:r>
              <a:rPr sz="1600" spc="-130" dirty="0">
                <a:latin typeface="Calibri"/>
                <a:cs typeface="Calibri"/>
              </a:rPr>
              <a:t>начата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40" dirty="0">
                <a:latin typeface="Calibri"/>
                <a:cs typeface="Calibri"/>
              </a:rPr>
              <a:t>течение </a:t>
            </a:r>
            <a:r>
              <a:rPr sz="1600" spc="-90" dirty="0">
                <a:latin typeface="Calibri"/>
                <a:cs typeface="Calibri"/>
              </a:rPr>
              <a:t>24 </a:t>
            </a:r>
            <a:r>
              <a:rPr sz="1600" spc="-130" dirty="0">
                <a:latin typeface="Calibri"/>
                <a:cs typeface="Calibri"/>
              </a:rPr>
              <a:t>часов  </a:t>
            </a:r>
            <a:r>
              <a:rPr sz="1600" spc="-145" dirty="0">
                <a:latin typeface="Calibri"/>
                <a:cs typeface="Calibri"/>
              </a:rPr>
              <a:t>после </a:t>
            </a:r>
            <a:r>
              <a:rPr sz="1600" spc="-140" dirty="0">
                <a:latin typeface="Calibri"/>
                <a:cs typeface="Calibri"/>
              </a:rPr>
              <a:t>начала инсульта,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30" dirty="0">
                <a:latin typeface="Calibri"/>
                <a:cs typeface="Calibri"/>
              </a:rPr>
              <a:t>то </a:t>
            </a:r>
            <a:r>
              <a:rPr sz="1600" spc="-160" dirty="0">
                <a:latin typeface="Calibri"/>
                <a:cs typeface="Calibri"/>
              </a:rPr>
              <a:t>время </a:t>
            </a:r>
            <a:r>
              <a:rPr sz="1600" spc="-125" dirty="0">
                <a:latin typeface="Calibri"/>
                <a:cs typeface="Calibri"/>
              </a:rPr>
              <a:t>как </a:t>
            </a:r>
            <a:r>
              <a:rPr sz="1600" spc="-170" dirty="0">
                <a:latin typeface="Calibri"/>
                <a:cs typeface="Calibri"/>
              </a:rPr>
              <a:t>обычный </a:t>
            </a:r>
            <a:r>
              <a:rPr sz="1600" spc="-130" dirty="0">
                <a:latin typeface="Calibri"/>
                <a:cs typeface="Calibri"/>
              </a:rPr>
              <a:t>уход </a:t>
            </a:r>
            <a:r>
              <a:rPr sz="1600" spc="-160" dirty="0">
                <a:latin typeface="Calibri"/>
                <a:cs typeface="Calibri"/>
              </a:rPr>
              <a:t>обычно </a:t>
            </a:r>
            <a:r>
              <a:rPr sz="1600" spc="-180" dirty="0">
                <a:latin typeface="Calibri"/>
                <a:cs typeface="Calibri"/>
              </a:rPr>
              <a:t>был </a:t>
            </a:r>
            <a:r>
              <a:rPr sz="1600" spc="-130" dirty="0">
                <a:latin typeface="Calibri"/>
                <a:cs typeface="Calibri"/>
              </a:rPr>
              <a:t>через </a:t>
            </a:r>
            <a:r>
              <a:rPr sz="1600" spc="-95" dirty="0">
                <a:latin typeface="Calibri"/>
                <a:cs typeface="Calibri"/>
              </a:rPr>
              <a:t>24 </a:t>
            </a:r>
            <a:r>
              <a:rPr sz="1600" spc="-120" dirty="0">
                <a:latin typeface="Calibri"/>
                <a:cs typeface="Calibri"/>
              </a:rPr>
              <a:t>часа </a:t>
            </a:r>
            <a:r>
              <a:rPr sz="1600" spc="-145" dirty="0">
                <a:latin typeface="Calibri"/>
                <a:cs typeface="Calibri"/>
              </a:rPr>
              <a:t>после </a:t>
            </a:r>
            <a:r>
              <a:rPr sz="1600" spc="-140" dirty="0">
                <a:latin typeface="Calibri"/>
                <a:cs typeface="Calibri"/>
              </a:rPr>
              <a:t>начала  </a:t>
            </a:r>
            <a:r>
              <a:rPr sz="1600" spc="-135" dirty="0">
                <a:latin typeface="Calibri"/>
                <a:cs typeface="Calibri"/>
              </a:rPr>
              <a:t>инсульта; </a:t>
            </a:r>
            <a:r>
              <a:rPr sz="1600" spc="-145" dirty="0">
                <a:latin typeface="Calibri"/>
                <a:cs typeface="Calibri"/>
              </a:rPr>
              <a:t>основное </a:t>
            </a:r>
            <a:r>
              <a:rPr sz="1600" spc="-160" dirty="0">
                <a:latin typeface="Calibri"/>
                <a:cs typeface="Calibri"/>
              </a:rPr>
              <a:t>внимание </a:t>
            </a:r>
            <a:r>
              <a:rPr sz="1600" spc="-150" dirty="0">
                <a:latin typeface="Calibri"/>
                <a:cs typeface="Calibri"/>
              </a:rPr>
              <a:t>уделялось </a:t>
            </a:r>
            <a:r>
              <a:rPr sz="1600" spc="-165" dirty="0">
                <a:latin typeface="Calibri"/>
                <a:cs typeface="Calibri"/>
              </a:rPr>
              <a:t>мобилизации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50" dirty="0">
                <a:latin typeface="Calibri"/>
                <a:cs typeface="Calibri"/>
              </a:rPr>
              <a:t>сидя, </a:t>
            </a:r>
            <a:r>
              <a:rPr sz="1600" spc="-130" dirty="0">
                <a:latin typeface="Calibri"/>
                <a:cs typeface="Calibri"/>
              </a:rPr>
              <a:t>стоя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35" dirty="0">
                <a:latin typeface="Calibri"/>
                <a:cs typeface="Calibri"/>
              </a:rPr>
              <a:t>ходьбе;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75" dirty="0">
                <a:latin typeface="Calibri"/>
                <a:cs typeface="Calibri"/>
              </a:rPr>
              <a:t>было </a:t>
            </a:r>
            <a:r>
              <a:rPr sz="1600" spc="-155" dirty="0">
                <a:latin typeface="Calibri"/>
                <a:cs typeface="Calibri"/>
              </a:rPr>
              <a:t>по </a:t>
            </a:r>
            <a:r>
              <a:rPr sz="1600" spc="-145" dirty="0">
                <a:latin typeface="Calibri"/>
                <a:cs typeface="Calibri"/>
              </a:rPr>
              <a:t>крайней  </a:t>
            </a:r>
            <a:r>
              <a:rPr sz="1600" spc="-170" dirty="0">
                <a:latin typeface="Calibri"/>
                <a:cs typeface="Calibri"/>
              </a:rPr>
              <a:t>мере </a:t>
            </a:r>
            <a:r>
              <a:rPr sz="1600" spc="-95" dirty="0">
                <a:latin typeface="Calibri"/>
                <a:cs typeface="Calibri"/>
              </a:rPr>
              <a:t>3 </a:t>
            </a:r>
            <a:r>
              <a:rPr sz="1600" spc="-155" dirty="0">
                <a:latin typeface="Calibri"/>
                <a:cs typeface="Calibri"/>
              </a:rPr>
              <a:t>дополнительных </a:t>
            </a:r>
            <a:r>
              <a:rPr sz="1600" spc="-130" dirty="0">
                <a:latin typeface="Calibri"/>
                <a:cs typeface="Calibri"/>
              </a:rPr>
              <a:t>сеанса </a:t>
            </a:r>
            <a:r>
              <a:rPr sz="1600" spc="-140" dirty="0">
                <a:latin typeface="Calibri"/>
                <a:cs typeface="Calibri"/>
              </a:rPr>
              <a:t>вне </a:t>
            </a:r>
            <a:r>
              <a:rPr sz="1600" spc="-135" dirty="0">
                <a:latin typeface="Calibri"/>
                <a:cs typeface="Calibri"/>
              </a:rPr>
              <a:t>кровати </a:t>
            </a:r>
            <a:r>
              <a:rPr sz="1600" spc="-155" dirty="0">
                <a:latin typeface="Calibri"/>
                <a:cs typeface="Calibri"/>
              </a:rPr>
              <a:t>по </a:t>
            </a:r>
            <a:r>
              <a:rPr sz="1600" spc="-150" dirty="0">
                <a:latin typeface="Calibri"/>
                <a:cs typeface="Calibri"/>
              </a:rPr>
              <a:t>сравнению </a:t>
            </a:r>
            <a:r>
              <a:rPr sz="1600" spc="-110" dirty="0">
                <a:latin typeface="Calibri"/>
                <a:cs typeface="Calibri"/>
              </a:rPr>
              <a:t>с </a:t>
            </a:r>
            <a:r>
              <a:rPr sz="1600" spc="-180" dirty="0">
                <a:latin typeface="Calibri"/>
                <a:cs typeface="Calibri"/>
              </a:rPr>
              <a:t>обычным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55" dirty="0">
                <a:latin typeface="Calibri"/>
                <a:cs typeface="Calibri"/>
              </a:rPr>
              <a:t>уходом.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ts val="1895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150" dirty="0">
                <a:latin typeface="Calibri"/>
                <a:cs typeface="Calibri"/>
              </a:rPr>
              <a:t>Благоприятный </a:t>
            </a:r>
            <a:r>
              <a:rPr sz="1600" spc="-135" dirty="0">
                <a:latin typeface="Calibri"/>
                <a:cs typeface="Calibri"/>
              </a:rPr>
              <a:t>исход </a:t>
            </a:r>
            <a:r>
              <a:rPr sz="1600" spc="-130" dirty="0">
                <a:latin typeface="Calibri"/>
                <a:cs typeface="Calibri"/>
              </a:rPr>
              <a:t>через </a:t>
            </a:r>
            <a:r>
              <a:rPr sz="1600" spc="-95" dirty="0">
                <a:latin typeface="Calibri"/>
                <a:cs typeface="Calibri"/>
              </a:rPr>
              <a:t>3 </a:t>
            </a:r>
            <a:r>
              <a:rPr sz="1600" spc="-150" dirty="0">
                <a:latin typeface="Calibri"/>
                <a:cs typeface="Calibri"/>
              </a:rPr>
              <a:t>месяца </a:t>
            </a:r>
            <a:r>
              <a:rPr sz="1600" spc="-145" dirty="0">
                <a:latin typeface="Calibri"/>
                <a:cs typeface="Calibri"/>
              </a:rPr>
              <a:t>после </a:t>
            </a:r>
            <a:r>
              <a:rPr sz="1600" spc="-140" dirty="0">
                <a:latin typeface="Calibri"/>
                <a:cs typeface="Calibri"/>
              </a:rPr>
              <a:t>инсульта </a:t>
            </a:r>
            <a:r>
              <a:rPr sz="1600" spc="-150" dirty="0">
                <a:latin typeface="Calibri"/>
                <a:cs typeface="Calibri"/>
              </a:rPr>
              <a:t>определялся </a:t>
            </a:r>
            <a:r>
              <a:rPr sz="1600" spc="-125" dirty="0">
                <a:latin typeface="Calibri"/>
                <a:cs typeface="Calibri"/>
              </a:rPr>
              <a:t>как </a:t>
            </a:r>
            <a:r>
              <a:rPr sz="1600" spc="-145" dirty="0">
                <a:latin typeface="Calibri"/>
                <a:cs typeface="Calibri"/>
              </a:rPr>
              <a:t>оценка </a:t>
            </a:r>
            <a:r>
              <a:rPr sz="1600" spc="-135" dirty="0">
                <a:latin typeface="Calibri"/>
                <a:cs typeface="Calibri"/>
              </a:rPr>
              <a:t>mRS от</a:t>
            </a:r>
            <a:r>
              <a:rPr sz="1600" spc="-250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0 </a:t>
            </a:r>
            <a:r>
              <a:rPr sz="1600" spc="-175" dirty="0">
                <a:latin typeface="Calibri"/>
                <a:cs typeface="Calibri"/>
              </a:rPr>
              <a:t>до </a:t>
            </a:r>
            <a:r>
              <a:rPr sz="1600" spc="-125" dirty="0">
                <a:latin typeface="Calibri"/>
                <a:cs typeface="Calibri"/>
              </a:rPr>
              <a:t>2. </a:t>
            </a:r>
            <a:r>
              <a:rPr sz="1600" spc="-120" dirty="0">
                <a:latin typeface="Calibri"/>
                <a:cs typeface="Calibri"/>
              </a:rPr>
              <a:t>Всего</a:t>
            </a:r>
            <a:endParaRPr sz="1600">
              <a:latin typeface="Calibri"/>
              <a:cs typeface="Calibri"/>
            </a:endParaRPr>
          </a:p>
          <a:p>
            <a:pPr marL="298450" marR="178435">
              <a:lnSpc>
                <a:spcPct val="99100"/>
              </a:lnSpc>
              <a:spcBef>
                <a:spcPts val="90"/>
              </a:spcBef>
            </a:pPr>
            <a:r>
              <a:rPr sz="1600" spc="-175" dirty="0">
                <a:latin typeface="Calibri"/>
                <a:cs typeface="Calibri"/>
              </a:rPr>
              <a:t>было </a:t>
            </a:r>
            <a:r>
              <a:rPr sz="1600" spc="-160" dirty="0">
                <a:latin typeface="Calibri"/>
                <a:cs typeface="Calibri"/>
              </a:rPr>
              <a:t>рандомизировано </a:t>
            </a:r>
            <a:r>
              <a:rPr sz="1600" spc="-90" dirty="0">
                <a:latin typeface="Calibri"/>
                <a:cs typeface="Calibri"/>
              </a:rPr>
              <a:t>2104 </a:t>
            </a:r>
            <a:r>
              <a:rPr sz="1600" spc="-145" dirty="0">
                <a:latin typeface="Calibri"/>
                <a:cs typeface="Calibri"/>
              </a:rPr>
              <a:t>пациента </a:t>
            </a:r>
            <a:r>
              <a:rPr sz="1600" spc="-114" dirty="0">
                <a:latin typeface="Calibri"/>
                <a:cs typeface="Calibri"/>
              </a:rPr>
              <a:t>(1:1). </a:t>
            </a:r>
            <a:r>
              <a:rPr sz="1600" spc="-140" dirty="0">
                <a:latin typeface="Calibri"/>
                <a:cs typeface="Calibri"/>
              </a:rPr>
              <a:t>Результаты </a:t>
            </a:r>
            <a:r>
              <a:rPr sz="1600" spc="-120" dirty="0">
                <a:latin typeface="Calibri"/>
                <a:cs typeface="Calibri"/>
              </a:rPr>
              <a:t>РКИ </a:t>
            </a:r>
            <a:r>
              <a:rPr sz="1600" spc="-145" dirty="0">
                <a:latin typeface="Calibri"/>
                <a:cs typeface="Calibri"/>
              </a:rPr>
              <a:t>показали, </a:t>
            </a:r>
            <a:r>
              <a:rPr sz="1600" spc="-130" dirty="0">
                <a:latin typeface="Calibri"/>
                <a:cs typeface="Calibri"/>
              </a:rPr>
              <a:t>что </a:t>
            </a:r>
            <a:r>
              <a:rPr sz="1600" spc="-155" dirty="0">
                <a:latin typeface="Calibri"/>
                <a:cs typeface="Calibri"/>
              </a:rPr>
              <a:t>пациенты </a:t>
            </a:r>
            <a:r>
              <a:rPr sz="1600" spc="-125" dirty="0">
                <a:latin typeface="Calibri"/>
                <a:cs typeface="Calibri"/>
              </a:rPr>
              <a:t>в  </a:t>
            </a:r>
            <a:r>
              <a:rPr sz="1600" spc="-150" dirty="0">
                <a:latin typeface="Calibri"/>
                <a:cs typeface="Calibri"/>
              </a:rPr>
              <a:t>высокодозной, </a:t>
            </a:r>
            <a:r>
              <a:rPr sz="1600" spc="-145" dirty="0">
                <a:latin typeface="Calibri"/>
                <a:cs typeface="Calibri"/>
              </a:rPr>
              <a:t>очень </a:t>
            </a:r>
            <a:r>
              <a:rPr sz="1600" spc="-150" dirty="0">
                <a:latin typeface="Calibri"/>
                <a:cs typeface="Calibri"/>
              </a:rPr>
              <a:t>ранней </a:t>
            </a:r>
            <a:r>
              <a:rPr sz="1600" spc="-165" dirty="0">
                <a:latin typeface="Calibri"/>
                <a:cs typeface="Calibri"/>
              </a:rPr>
              <a:t>мобилизационной </a:t>
            </a:r>
            <a:r>
              <a:rPr sz="1600" spc="-135" dirty="0">
                <a:latin typeface="Calibri"/>
                <a:cs typeface="Calibri"/>
              </a:rPr>
              <a:t>группе </a:t>
            </a:r>
            <a:r>
              <a:rPr sz="1600" spc="-180" dirty="0">
                <a:latin typeface="Calibri"/>
                <a:cs typeface="Calibri"/>
              </a:rPr>
              <a:t>имели </a:t>
            </a:r>
            <a:r>
              <a:rPr sz="1600" spc="-165" dirty="0">
                <a:latin typeface="Calibri"/>
                <a:cs typeface="Calibri"/>
              </a:rPr>
              <a:t>менее </a:t>
            </a:r>
            <a:r>
              <a:rPr sz="1600" spc="-150" dirty="0">
                <a:latin typeface="Calibri"/>
                <a:cs typeface="Calibri"/>
              </a:rPr>
              <a:t>благоприятные </a:t>
            </a:r>
            <a:r>
              <a:rPr sz="1600" spc="-140" dirty="0">
                <a:latin typeface="Calibri"/>
                <a:cs typeface="Calibri"/>
              </a:rPr>
              <a:t>результаты  </a:t>
            </a:r>
            <a:r>
              <a:rPr sz="1600" spc="-105" dirty="0">
                <a:latin typeface="Calibri"/>
                <a:cs typeface="Calibri"/>
              </a:rPr>
              <a:t>(46% </a:t>
            </a:r>
            <a:r>
              <a:rPr sz="1600" spc="-145" dirty="0">
                <a:latin typeface="Calibri"/>
                <a:cs typeface="Calibri"/>
              </a:rPr>
              <a:t>против </a:t>
            </a:r>
            <a:r>
              <a:rPr sz="1600" spc="-110" dirty="0">
                <a:latin typeface="Calibri"/>
                <a:cs typeface="Calibri"/>
              </a:rPr>
              <a:t>50%), </a:t>
            </a:r>
            <a:r>
              <a:rPr sz="1600" spc="-170" dirty="0">
                <a:latin typeface="Calibri"/>
                <a:cs typeface="Calibri"/>
              </a:rPr>
              <a:t>чем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65" dirty="0">
                <a:latin typeface="Calibri"/>
                <a:cs typeface="Calibri"/>
              </a:rPr>
              <a:t>обычной </a:t>
            </a:r>
            <a:r>
              <a:rPr sz="1600" spc="-135" dirty="0">
                <a:latin typeface="Calibri"/>
                <a:cs typeface="Calibri"/>
              </a:rPr>
              <a:t>группе </a:t>
            </a:r>
            <a:r>
              <a:rPr sz="1600" spc="-130" dirty="0">
                <a:latin typeface="Calibri"/>
                <a:cs typeface="Calibri"/>
              </a:rPr>
              <a:t>ухода: </a:t>
            </a:r>
            <a:r>
              <a:rPr sz="1600" spc="-110" dirty="0">
                <a:latin typeface="Calibri"/>
                <a:cs typeface="Calibri"/>
              </a:rPr>
              <a:t>8% </a:t>
            </a:r>
            <a:r>
              <a:rPr sz="1600" spc="-145" dirty="0">
                <a:latin typeface="Calibri"/>
                <a:cs typeface="Calibri"/>
              </a:rPr>
              <a:t>против </a:t>
            </a:r>
            <a:r>
              <a:rPr sz="1600" spc="-110" dirty="0">
                <a:latin typeface="Calibri"/>
                <a:cs typeface="Calibri"/>
              </a:rPr>
              <a:t>7% </a:t>
            </a:r>
            <a:r>
              <a:rPr sz="1600" spc="-145" dirty="0">
                <a:latin typeface="Calibri"/>
                <a:cs typeface="Calibri"/>
              </a:rPr>
              <a:t>пациентов </a:t>
            </a:r>
            <a:r>
              <a:rPr sz="1600" spc="-165" dirty="0">
                <a:latin typeface="Calibri"/>
                <a:cs typeface="Calibri"/>
              </a:rPr>
              <a:t>умерли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45" dirty="0">
                <a:latin typeface="Calibri"/>
                <a:cs typeface="Calibri"/>
              </a:rPr>
              <a:t>очень </a:t>
            </a:r>
            <a:r>
              <a:rPr sz="1600" spc="-150" dirty="0">
                <a:latin typeface="Calibri"/>
                <a:cs typeface="Calibri"/>
              </a:rPr>
              <a:t>ранней  </a:t>
            </a:r>
            <a:r>
              <a:rPr sz="1600" spc="-165" dirty="0">
                <a:latin typeface="Calibri"/>
                <a:cs typeface="Calibri"/>
              </a:rPr>
              <a:t>мобилизационной </a:t>
            </a:r>
            <a:r>
              <a:rPr sz="1600" spc="-135" dirty="0">
                <a:latin typeface="Calibri"/>
                <a:cs typeface="Calibri"/>
              </a:rPr>
              <a:t>группе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00" dirty="0">
                <a:latin typeface="Calibri"/>
                <a:cs typeface="Calibri"/>
              </a:rPr>
              <a:t>19% </a:t>
            </a:r>
            <a:r>
              <a:rPr sz="1600" spc="-145" dirty="0">
                <a:latin typeface="Calibri"/>
                <a:cs typeface="Calibri"/>
              </a:rPr>
              <a:t>против </a:t>
            </a:r>
            <a:r>
              <a:rPr sz="1600" spc="-100" dirty="0">
                <a:latin typeface="Calibri"/>
                <a:cs typeface="Calibri"/>
              </a:rPr>
              <a:t>20% </a:t>
            </a:r>
            <a:r>
              <a:rPr sz="1600" spc="-180" dirty="0">
                <a:latin typeface="Calibri"/>
                <a:cs typeface="Calibri"/>
              </a:rPr>
              <a:t>имели </a:t>
            </a:r>
            <a:r>
              <a:rPr sz="1600" spc="-145" dirty="0">
                <a:latin typeface="Calibri"/>
                <a:cs typeface="Calibri"/>
              </a:rPr>
              <a:t>нефатальное </a:t>
            </a:r>
            <a:r>
              <a:rPr sz="1600" spc="-140" dirty="0">
                <a:latin typeface="Calibri"/>
                <a:cs typeface="Calibri"/>
              </a:rPr>
              <a:t>серьезное </a:t>
            </a:r>
            <a:r>
              <a:rPr sz="1600" spc="-145" dirty="0">
                <a:latin typeface="Calibri"/>
                <a:cs typeface="Calibri"/>
              </a:rPr>
              <a:t>неблагоприятное  </a:t>
            </a:r>
            <a:r>
              <a:rPr sz="1600" spc="-150" dirty="0">
                <a:latin typeface="Calibri"/>
                <a:cs typeface="Calibri"/>
              </a:rPr>
              <a:t>событие </a:t>
            </a:r>
            <a:r>
              <a:rPr sz="1600" spc="-110" dirty="0">
                <a:latin typeface="Calibri"/>
                <a:cs typeface="Calibri"/>
              </a:rPr>
              <a:t>с </a:t>
            </a:r>
            <a:r>
              <a:rPr sz="1600" spc="-150" dirty="0">
                <a:latin typeface="Calibri"/>
                <a:cs typeface="Calibri"/>
              </a:rPr>
              <a:t>высокой </a:t>
            </a:r>
            <a:r>
              <a:rPr sz="1600" spc="-160" dirty="0">
                <a:latin typeface="Calibri"/>
                <a:cs typeface="Calibri"/>
              </a:rPr>
              <a:t>дозой, </a:t>
            </a:r>
            <a:r>
              <a:rPr sz="1600" spc="-145" dirty="0">
                <a:latin typeface="Calibri"/>
                <a:cs typeface="Calibri"/>
              </a:rPr>
              <a:t>очень </a:t>
            </a:r>
            <a:r>
              <a:rPr sz="1600" spc="-150" dirty="0">
                <a:latin typeface="Calibri"/>
                <a:cs typeface="Calibri"/>
              </a:rPr>
              <a:t>ранней</a:t>
            </a:r>
            <a:r>
              <a:rPr sz="1600" spc="-190" dirty="0">
                <a:latin typeface="Calibri"/>
                <a:cs typeface="Calibri"/>
              </a:rPr>
              <a:t> </a:t>
            </a:r>
            <a:r>
              <a:rPr sz="1600" spc="-165" dirty="0">
                <a:latin typeface="Calibri"/>
                <a:cs typeface="Calibri"/>
              </a:rPr>
              <a:t>мобилизацией.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72918" y="473963"/>
            <a:ext cx="104584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0" dirty="0">
                <a:solidFill>
                  <a:srgbClr val="C00000"/>
                </a:solidFill>
              </a:rPr>
              <a:t>Н</a:t>
            </a:r>
            <a:r>
              <a:rPr sz="4400" spc="-459" dirty="0">
                <a:solidFill>
                  <a:srgbClr val="C00000"/>
                </a:solidFill>
              </a:rPr>
              <a:t>О</a:t>
            </a:r>
            <a:r>
              <a:rPr sz="4400" spc="-355" dirty="0">
                <a:solidFill>
                  <a:srgbClr val="C00000"/>
                </a:solidFill>
              </a:rPr>
              <a:t>!!</a:t>
            </a:r>
            <a:r>
              <a:rPr sz="4400" spc="-350" dirty="0">
                <a:solidFill>
                  <a:srgbClr val="C00000"/>
                </a:solidFill>
              </a:rPr>
              <a:t>!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549" y="1263148"/>
            <a:ext cx="9144000" cy="20372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4901" y="3437947"/>
            <a:ext cx="6883400" cy="30353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0653" y="4345940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0653" y="2642108"/>
            <a:ext cx="8796020" cy="2561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102870" indent="-342900">
              <a:lnSpc>
                <a:spcPct val="100400"/>
              </a:lnSpc>
              <a:spcBef>
                <a:spcPts val="90"/>
              </a:spcBef>
              <a:buSzPct val="111111"/>
              <a:buFont typeface="Arial"/>
              <a:buChar char="•"/>
              <a:tabLst>
                <a:tab pos="408940" algn="l"/>
                <a:tab pos="409575" algn="l"/>
              </a:tabLst>
            </a:pPr>
            <a:r>
              <a:rPr dirty="0"/>
              <a:t>	</a:t>
            </a:r>
            <a:r>
              <a:rPr sz="1800" spc="-165" dirty="0">
                <a:latin typeface="Calibri"/>
                <a:cs typeface="Calibri"/>
              </a:rPr>
              <a:t>ранняя </a:t>
            </a:r>
            <a:r>
              <a:rPr sz="1800" spc="-175" dirty="0">
                <a:latin typeface="Calibri"/>
                <a:cs typeface="Calibri"/>
              </a:rPr>
              <a:t>(до </a:t>
            </a:r>
            <a:r>
              <a:rPr sz="1800" spc="-105" dirty="0">
                <a:latin typeface="Calibri"/>
                <a:cs typeface="Calibri"/>
              </a:rPr>
              <a:t>24 </a:t>
            </a:r>
            <a:r>
              <a:rPr sz="1800" spc="-135" dirty="0">
                <a:latin typeface="Calibri"/>
                <a:cs typeface="Calibri"/>
              </a:rPr>
              <a:t>ч)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55" dirty="0">
                <a:latin typeface="Calibri"/>
                <a:cs typeface="Calibri"/>
              </a:rPr>
              <a:t>сверхранняя </a:t>
            </a:r>
            <a:r>
              <a:rPr sz="1800" spc="-185" dirty="0">
                <a:latin typeface="Calibri"/>
                <a:cs typeface="Calibri"/>
              </a:rPr>
              <a:t>мобилизация </a:t>
            </a:r>
            <a:r>
              <a:rPr sz="1800" spc="-114" dirty="0">
                <a:latin typeface="Calibri"/>
                <a:cs typeface="Calibri"/>
              </a:rPr>
              <a:t>(6 </a:t>
            </a:r>
            <a:r>
              <a:rPr sz="1800" spc="-135" dirty="0">
                <a:latin typeface="Calibri"/>
                <a:cs typeface="Calibri"/>
              </a:rPr>
              <a:t>ч)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80" dirty="0">
                <a:latin typeface="Calibri"/>
                <a:cs typeface="Calibri"/>
              </a:rPr>
              <a:t>остром </a:t>
            </a:r>
            <a:r>
              <a:rPr sz="1800" spc="-185" dirty="0">
                <a:latin typeface="Calibri"/>
                <a:cs typeface="Calibri"/>
              </a:rPr>
              <a:t>церебральном повреждении </a:t>
            </a:r>
            <a:r>
              <a:rPr sz="1800" spc="-210" dirty="0">
                <a:latin typeface="Calibri"/>
                <a:cs typeface="Calibri"/>
              </a:rPr>
              <a:t>м.б.  </a:t>
            </a:r>
            <a:r>
              <a:rPr sz="1800" spc="-180" dirty="0">
                <a:latin typeface="Calibri"/>
                <a:cs typeface="Calibri"/>
              </a:rPr>
              <a:t>сопряжена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165" dirty="0">
                <a:latin typeface="Calibri"/>
                <a:cs typeface="Calibri"/>
              </a:rPr>
              <a:t>неадекватной </a:t>
            </a:r>
            <a:r>
              <a:rPr sz="1800" spc="-175" dirty="0">
                <a:latin typeface="Calibri"/>
                <a:cs typeface="Calibri"/>
              </a:rPr>
              <a:t>церебральной </a:t>
            </a:r>
            <a:r>
              <a:rPr sz="1800" spc="-165" dirty="0">
                <a:latin typeface="Calibri"/>
                <a:cs typeface="Calibri"/>
              </a:rPr>
              <a:t>доставкой </a:t>
            </a:r>
            <a:r>
              <a:rPr sz="1800" spc="-175" dirty="0">
                <a:latin typeface="Calibri"/>
                <a:cs typeface="Calibri"/>
              </a:rPr>
              <a:t>кислорода, </a:t>
            </a:r>
            <a:r>
              <a:rPr sz="1800" spc="-155" dirty="0">
                <a:latin typeface="Calibri"/>
                <a:cs typeface="Calibri"/>
              </a:rPr>
              <a:t>что </a:t>
            </a:r>
            <a:r>
              <a:rPr sz="1800" spc="-170" dirty="0">
                <a:latin typeface="Calibri"/>
                <a:cs typeface="Calibri"/>
              </a:rPr>
              <a:t>приводит </a:t>
            </a:r>
            <a:r>
              <a:rPr sz="1800" spc="-140" dirty="0">
                <a:latin typeface="Calibri"/>
                <a:cs typeface="Calibri"/>
              </a:rPr>
              <a:t>к </a:t>
            </a:r>
            <a:r>
              <a:rPr sz="1800" spc="-180" dirty="0">
                <a:latin typeface="Calibri"/>
                <a:cs typeface="Calibri"/>
              </a:rPr>
              <a:t>ухудшению  </a:t>
            </a:r>
            <a:r>
              <a:rPr sz="1800" spc="-175" dirty="0">
                <a:latin typeface="Calibri"/>
                <a:cs typeface="Calibri"/>
              </a:rPr>
              <a:t>окислительного </a:t>
            </a:r>
            <a:r>
              <a:rPr sz="1800" spc="-170" dirty="0">
                <a:latin typeface="Calibri"/>
                <a:cs typeface="Calibri"/>
              </a:rPr>
              <a:t>фосфорилирования, </a:t>
            </a:r>
            <a:r>
              <a:rPr sz="1800" spc="-160" dirty="0">
                <a:latin typeface="Calibri"/>
                <a:cs typeface="Calibri"/>
              </a:rPr>
              <a:t>активации </a:t>
            </a:r>
            <a:r>
              <a:rPr sz="1800" spc="-195" dirty="0">
                <a:latin typeface="Calibri"/>
                <a:cs typeface="Calibri"/>
              </a:rPr>
              <a:t>ПОЛ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55" dirty="0">
                <a:latin typeface="Calibri"/>
                <a:cs typeface="Calibri"/>
              </a:rPr>
              <a:t>апоптоза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65" dirty="0">
                <a:latin typeface="Calibri"/>
                <a:cs typeface="Calibri"/>
              </a:rPr>
              <a:t>области полутени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75" dirty="0">
                <a:latin typeface="Calibri"/>
                <a:cs typeface="Calibri"/>
              </a:rPr>
              <a:t>ядра </a:t>
            </a:r>
            <a:r>
              <a:rPr sz="1800" spc="-155" dirty="0">
                <a:latin typeface="Calibri"/>
                <a:cs typeface="Calibri"/>
              </a:rPr>
              <a:t>инфаркта,  что </a:t>
            </a:r>
            <a:r>
              <a:rPr sz="1800" spc="-210" dirty="0">
                <a:latin typeface="Calibri"/>
                <a:cs typeface="Calibri"/>
              </a:rPr>
              <a:t>может </a:t>
            </a:r>
            <a:r>
              <a:rPr sz="1800" spc="-155" dirty="0">
                <a:latin typeface="Calibri"/>
                <a:cs typeface="Calibri"/>
              </a:rPr>
              <a:t>способствовать </a:t>
            </a:r>
            <a:r>
              <a:rPr sz="1800" spc="-170" dirty="0">
                <a:latin typeface="Calibri"/>
                <a:cs typeface="Calibri"/>
              </a:rPr>
              <a:t>усугублению </a:t>
            </a:r>
            <a:r>
              <a:rPr sz="1800" spc="-165" dirty="0">
                <a:latin typeface="Calibri"/>
                <a:cs typeface="Calibri"/>
              </a:rPr>
              <a:t>течения </a:t>
            </a:r>
            <a:r>
              <a:rPr sz="1800" spc="-155" dirty="0">
                <a:latin typeface="Calibri"/>
                <a:cs typeface="Calibri"/>
              </a:rPr>
              <a:t>инфаркта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60" dirty="0">
                <a:latin typeface="Calibri"/>
                <a:cs typeface="Calibri"/>
              </a:rPr>
              <a:t>неврологического </a:t>
            </a:r>
            <a:r>
              <a:rPr sz="1800" spc="-170" dirty="0">
                <a:latin typeface="Calibri"/>
                <a:cs typeface="Calibri"/>
              </a:rPr>
              <a:t>дефицита. </a:t>
            </a:r>
            <a:r>
              <a:rPr sz="1800" spc="-150" dirty="0">
                <a:latin typeface="Calibri"/>
                <a:cs typeface="Calibri"/>
              </a:rPr>
              <a:t>(Lee, </a:t>
            </a:r>
            <a:r>
              <a:rPr sz="1800" spc="-114" dirty="0">
                <a:latin typeface="Calibri"/>
                <a:cs typeface="Calibri"/>
              </a:rPr>
              <a:t>S. </a:t>
            </a:r>
            <a:r>
              <a:rPr sz="1800" spc="-125" dirty="0">
                <a:latin typeface="Calibri"/>
                <a:cs typeface="Calibri"/>
              </a:rPr>
              <a:t>at</a:t>
            </a:r>
            <a:r>
              <a:rPr sz="1800" spc="-280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all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  <a:spcBef>
                <a:spcPts val="50"/>
              </a:spcBef>
            </a:pPr>
            <a:r>
              <a:rPr sz="1800" spc="-160" dirty="0">
                <a:latin typeface="Calibri"/>
                <a:cs typeface="Calibri"/>
              </a:rPr>
              <a:t>«Mild </a:t>
            </a:r>
            <a:r>
              <a:rPr sz="1800" spc="-150" dirty="0">
                <a:latin typeface="Calibri"/>
                <a:cs typeface="Calibri"/>
              </a:rPr>
              <a:t>to </a:t>
            </a:r>
            <a:r>
              <a:rPr sz="1800" spc="-170" dirty="0">
                <a:latin typeface="Calibri"/>
                <a:cs typeface="Calibri"/>
              </a:rPr>
              <a:t>moderate </a:t>
            </a:r>
            <a:r>
              <a:rPr sz="1800" spc="-114" dirty="0">
                <a:latin typeface="Calibri"/>
                <a:cs typeface="Calibri"/>
              </a:rPr>
              <a:t>early </a:t>
            </a:r>
            <a:r>
              <a:rPr sz="1800" spc="-125" dirty="0">
                <a:latin typeface="Calibri"/>
                <a:cs typeface="Calibri"/>
              </a:rPr>
              <a:t>exercise </a:t>
            </a:r>
            <a:r>
              <a:rPr sz="1800" spc="-165" dirty="0">
                <a:latin typeface="Calibri"/>
                <a:cs typeface="Calibri"/>
              </a:rPr>
              <a:t>promotes </a:t>
            </a:r>
            <a:r>
              <a:rPr sz="1800" spc="-155" dirty="0">
                <a:latin typeface="Calibri"/>
                <a:cs typeface="Calibri"/>
              </a:rPr>
              <a:t>recovery </a:t>
            </a:r>
            <a:r>
              <a:rPr sz="1800" spc="-170" dirty="0">
                <a:latin typeface="Calibri"/>
                <a:cs typeface="Calibri"/>
              </a:rPr>
              <a:t>from </a:t>
            </a:r>
            <a:r>
              <a:rPr sz="1800" spc="-135" dirty="0">
                <a:latin typeface="Calibri"/>
                <a:cs typeface="Calibri"/>
              </a:rPr>
              <a:t>cerebral </a:t>
            </a:r>
            <a:r>
              <a:rPr sz="1800" spc="-130" dirty="0">
                <a:latin typeface="Calibri"/>
                <a:cs typeface="Calibri"/>
              </a:rPr>
              <a:t>ischemia </a:t>
            </a:r>
            <a:r>
              <a:rPr sz="1800" spc="-95" dirty="0">
                <a:latin typeface="Calibri"/>
                <a:cs typeface="Calibri"/>
              </a:rPr>
              <a:t>in </a:t>
            </a:r>
            <a:r>
              <a:rPr sz="1800" spc="-150" dirty="0">
                <a:latin typeface="Calibri"/>
                <a:cs typeface="Calibri"/>
              </a:rPr>
              <a:t>rats». </a:t>
            </a:r>
            <a:r>
              <a:rPr sz="1800" spc="-160" dirty="0">
                <a:latin typeface="Calibri"/>
                <a:cs typeface="Calibri"/>
              </a:rPr>
              <a:t>Can. J. </a:t>
            </a:r>
            <a:r>
              <a:rPr sz="1800" spc="-145" dirty="0">
                <a:latin typeface="Calibri"/>
                <a:cs typeface="Calibri"/>
              </a:rPr>
              <a:t>Neurol.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60" dirty="0">
                <a:latin typeface="Calibri"/>
                <a:cs typeface="Calibri"/>
              </a:rPr>
              <a:t>Sci-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</a:pPr>
            <a:r>
              <a:rPr sz="1800" spc="-145" dirty="0">
                <a:latin typeface="Calibri"/>
                <a:cs typeface="Calibri"/>
              </a:rPr>
              <a:t>.2009г.)..</a:t>
            </a:r>
            <a:endParaRPr sz="1800">
              <a:latin typeface="Calibri"/>
              <a:cs typeface="Calibri"/>
            </a:endParaRPr>
          </a:p>
          <a:p>
            <a:pPr marL="355600" marR="5080" indent="295275">
              <a:lnSpc>
                <a:spcPct val="101699"/>
              </a:lnSpc>
              <a:spcBef>
                <a:spcPts val="415"/>
              </a:spcBef>
            </a:pPr>
            <a:r>
              <a:rPr sz="1800" spc="-160" dirty="0">
                <a:latin typeface="Calibri"/>
                <a:cs typeface="Calibri"/>
              </a:rPr>
              <a:t>Не </a:t>
            </a:r>
            <a:r>
              <a:rPr sz="1800" spc="-175" dirty="0">
                <a:latin typeface="Calibri"/>
                <a:cs typeface="Calibri"/>
              </a:rPr>
              <a:t>выявлено достоверной </a:t>
            </a:r>
            <a:r>
              <a:rPr sz="1800" spc="-150" dirty="0">
                <a:latin typeface="Calibri"/>
                <a:cs typeface="Calibri"/>
              </a:rPr>
              <a:t>связи </a:t>
            </a:r>
            <a:r>
              <a:rPr sz="1800" spc="-155" dirty="0">
                <a:latin typeface="Calibri"/>
                <a:cs typeface="Calibri"/>
              </a:rPr>
              <a:t>экспресии ангиогенеза </a:t>
            </a:r>
            <a:r>
              <a:rPr sz="1800" spc="-170" dirty="0">
                <a:latin typeface="Calibri"/>
                <a:cs typeface="Calibri"/>
              </a:rPr>
              <a:t>при ранней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55" dirty="0">
                <a:latin typeface="Calibri"/>
                <a:cs typeface="Calibri"/>
              </a:rPr>
              <a:t>сверхранней </a:t>
            </a:r>
            <a:r>
              <a:rPr sz="1800" spc="-185" dirty="0">
                <a:latin typeface="Calibri"/>
                <a:cs typeface="Calibri"/>
              </a:rPr>
              <a:t>мобилизации,  </a:t>
            </a:r>
            <a:r>
              <a:rPr sz="1800" spc="-165" dirty="0">
                <a:latin typeface="Calibri"/>
                <a:cs typeface="Calibri"/>
              </a:rPr>
              <a:t>тогда </a:t>
            </a:r>
            <a:r>
              <a:rPr sz="1800" spc="-140" dirty="0">
                <a:latin typeface="Calibri"/>
                <a:cs typeface="Calibri"/>
              </a:rPr>
              <a:t>как </a:t>
            </a:r>
            <a:r>
              <a:rPr sz="1800" spc="-185" dirty="0">
                <a:latin typeface="Calibri"/>
                <a:cs typeface="Calibri"/>
              </a:rPr>
              <a:t>мобилизация </a:t>
            </a:r>
            <a:r>
              <a:rPr sz="1800" spc="-170" dirty="0">
                <a:latin typeface="Calibri"/>
                <a:cs typeface="Calibri"/>
              </a:rPr>
              <a:t>после </a:t>
            </a:r>
            <a:r>
              <a:rPr sz="1800" spc="-105" dirty="0">
                <a:latin typeface="Calibri"/>
                <a:cs typeface="Calibri"/>
              </a:rPr>
              <a:t>72 </a:t>
            </a:r>
            <a:r>
              <a:rPr sz="1800" spc="-150" dirty="0">
                <a:latin typeface="Calibri"/>
                <a:cs typeface="Calibri"/>
              </a:rPr>
              <a:t>часов </a:t>
            </a:r>
            <a:r>
              <a:rPr sz="1800" spc="-215" dirty="0">
                <a:latin typeface="Calibri"/>
                <a:cs typeface="Calibri"/>
              </a:rPr>
              <a:t>может </a:t>
            </a:r>
            <a:r>
              <a:rPr sz="1800" spc="-180" dirty="0">
                <a:latin typeface="Calibri"/>
                <a:cs typeface="Calibri"/>
              </a:rPr>
              <a:t>быть сопряжена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150" dirty="0">
                <a:latin typeface="Calibri"/>
                <a:cs typeface="Calibri"/>
              </a:rPr>
              <a:t>его </a:t>
            </a:r>
            <a:r>
              <a:rPr sz="1800" spc="-160" dirty="0">
                <a:latin typeface="Calibri"/>
                <a:cs typeface="Calibri"/>
              </a:rPr>
              <a:t>активизацией </a:t>
            </a:r>
            <a:r>
              <a:rPr sz="1800" spc="-114" dirty="0">
                <a:latin typeface="Calibri"/>
                <a:cs typeface="Calibri"/>
              </a:rPr>
              <a:t>(Ergul, </a:t>
            </a:r>
            <a:r>
              <a:rPr sz="1800" spc="-165" dirty="0">
                <a:latin typeface="Calibri"/>
                <a:cs typeface="Calibri"/>
              </a:rPr>
              <a:t>A., </a:t>
            </a:r>
            <a:r>
              <a:rPr sz="1800" spc="-125" dirty="0">
                <a:latin typeface="Calibri"/>
                <a:cs typeface="Calibri"/>
              </a:rPr>
              <a:t>at </a:t>
            </a:r>
            <a:r>
              <a:rPr sz="1800" spc="-40" dirty="0">
                <a:latin typeface="Calibri"/>
                <a:cs typeface="Calibri"/>
              </a:rPr>
              <a:t>all </a:t>
            </a:r>
            <a:r>
              <a:rPr sz="1800" spc="-120" dirty="0">
                <a:latin typeface="Calibri"/>
                <a:cs typeface="Calibri"/>
              </a:rPr>
              <a:t>(2012).  Angiogenesis: </a:t>
            </a:r>
            <a:r>
              <a:rPr sz="1800" spc="-145" dirty="0">
                <a:latin typeface="Calibri"/>
                <a:cs typeface="Calibri"/>
              </a:rPr>
              <a:t>a </a:t>
            </a:r>
            <a:r>
              <a:rPr sz="1800" spc="-150" dirty="0">
                <a:latin typeface="Calibri"/>
                <a:cs typeface="Calibri"/>
              </a:rPr>
              <a:t>harmonized </a:t>
            </a:r>
            <a:r>
              <a:rPr sz="1800" spc="-125" dirty="0">
                <a:latin typeface="Calibri"/>
                <a:cs typeface="Calibri"/>
              </a:rPr>
              <a:t>target </a:t>
            </a:r>
            <a:r>
              <a:rPr sz="1800" spc="-140" dirty="0">
                <a:latin typeface="Calibri"/>
                <a:cs typeface="Calibri"/>
              </a:rPr>
              <a:t>for </a:t>
            </a:r>
            <a:r>
              <a:rPr sz="1800" spc="-155" dirty="0">
                <a:latin typeface="Calibri"/>
                <a:cs typeface="Calibri"/>
              </a:rPr>
              <a:t>recovery </a:t>
            </a:r>
            <a:r>
              <a:rPr sz="1800" spc="-135" dirty="0">
                <a:latin typeface="Calibri"/>
                <a:cs typeface="Calibri"/>
              </a:rPr>
              <a:t>after </a:t>
            </a:r>
            <a:r>
              <a:rPr sz="1800" spc="-145" dirty="0">
                <a:latin typeface="Calibri"/>
                <a:cs typeface="Calibri"/>
              </a:rPr>
              <a:t>stroke.</a:t>
            </a:r>
            <a:r>
              <a:rPr sz="1800" spc="-160" dirty="0">
                <a:latin typeface="Calibri"/>
                <a:cs typeface="Calibri"/>
              </a:rPr>
              <a:t> </a:t>
            </a:r>
            <a:r>
              <a:rPr sz="1800" spc="-130" dirty="0">
                <a:latin typeface="Calibri"/>
                <a:cs typeface="Calibri"/>
              </a:rPr>
              <a:t>Stroke)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6988" y="188912"/>
            <a:ext cx="5976936" cy="2214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1202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40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5928" y="2245867"/>
            <a:ext cx="575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Calibri"/>
                <a:cs typeface="Calibri"/>
              </a:rPr>
              <a:t>см</a:t>
            </a:r>
            <a:r>
              <a:rPr sz="1800" spc="-160" dirty="0">
                <a:latin typeface="Calibri"/>
                <a:cs typeface="Calibri"/>
              </a:rPr>
              <a:t>е</a:t>
            </a:r>
            <a:r>
              <a:rPr sz="1800" spc="-19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7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89450" y="3187700"/>
            <a:ext cx="95821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0" dirty="0">
                <a:latin typeface="Calibri"/>
                <a:cs typeface="Calibri"/>
              </a:rPr>
              <a:t>стойкий  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00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1747" y="6007100"/>
            <a:ext cx="248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5963" y="4544567"/>
            <a:ext cx="876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еа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фф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94504" y="3938016"/>
              <a:ext cx="1533144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11685" y="3977132"/>
            <a:ext cx="12700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38784" marR="5080" indent="-426720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Нарушение </a:t>
            </a:r>
            <a:r>
              <a:rPr sz="1200" spc="-114" dirty="0">
                <a:latin typeface="Calibri"/>
                <a:cs typeface="Calibri"/>
              </a:rPr>
              <a:t>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3719" y="4520184"/>
              <a:ext cx="1578864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2524" y="4559300"/>
            <a:ext cx="13442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0029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8419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55419"/>
            <a:ext cx="6894830" cy="5080000"/>
            <a:chOff x="1648967" y="1455419"/>
            <a:chExt cx="6894830" cy="5080000"/>
          </a:xfrm>
        </p:grpSpPr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8588" y="1473199"/>
              <a:ext cx="0" cy="4902835"/>
            </a:xfrm>
            <a:custGeom>
              <a:avLst/>
              <a:gdLst/>
              <a:ahLst/>
              <a:cxnLst/>
              <a:rect l="l" t="t" r="r" b="b"/>
              <a:pathLst>
                <a:path h="4902835">
                  <a:moveTo>
                    <a:pt x="0" y="0"/>
                  </a:moveTo>
                  <a:lnTo>
                    <a:pt x="0" y="4902404"/>
                  </a:lnTo>
                </a:path>
              </a:pathLst>
            </a:custGeom>
            <a:ln w="2734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8376" y="1473199"/>
              <a:ext cx="0" cy="4902835"/>
            </a:xfrm>
            <a:custGeom>
              <a:avLst/>
              <a:gdLst/>
              <a:ahLst/>
              <a:cxnLst/>
              <a:rect l="l" t="t" r="r" b="b"/>
              <a:pathLst>
                <a:path h="4902835">
                  <a:moveTo>
                    <a:pt x="0" y="0"/>
                  </a:moveTo>
                  <a:lnTo>
                    <a:pt x="0" y="4902404"/>
                  </a:lnTo>
                </a:path>
              </a:pathLst>
            </a:custGeom>
            <a:ln w="353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1341120" cy="524510"/>
            <a:chOff x="1667255" y="2694432"/>
            <a:chExt cx="1341120" cy="524510"/>
          </a:xfrm>
        </p:grpSpPr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1176583" y="0"/>
                  </a:moveTo>
                  <a:lnTo>
                    <a:pt x="72392" y="0"/>
                  </a:lnTo>
                  <a:lnTo>
                    <a:pt x="44214" y="5689"/>
                  </a:lnTo>
                  <a:lnTo>
                    <a:pt x="21203" y="21203"/>
                  </a:lnTo>
                  <a:lnTo>
                    <a:pt x="5689" y="44214"/>
                  </a:lnTo>
                  <a:lnTo>
                    <a:pt x="0" y="72392"/>
                  </a:lnTo>
                  <a:lnTo>
                    <a:pt x="0" y="361958"/>
                  </a:lnTo>
                  <a:lnTo>
                    <a:pt x="5689" y="390137"/>
                  </a:lnTo>
                  <a:lnTo>
                    <a:pt x="21203" y="413147"/>
                  </a:lnTo>
                  <a:lnTo>
                    <a:pt x="44214" y="428662"/>
                  </a:lnTo>
                  <a:lnTo>
                    <a:pt x="72392" y="434351"/>
                  </a:lnTo>
                  <a:lnTo>
                    <a:pt x="1176583" y="434351"/>
                  </a:lnTo>
                  <a:lnTo>
                    <a:pt x="1204762" y="428662"/>
                  </a:lnTo>
                  <a:lnTo>
                    <a:pt x="1227773" y="413147"/>
                  </a:lnTo>
                  <a:lnTo>
                    <a:pt x="1243287" y="390137"/>
                  </a:lnTo>
                  <a:lnTo>
                    <a:pt x="1248976" y="361958"/>
                  </a:lnTo>
                  <a:lnTo>
                    <a:pt x="1248976" y="72392"/>
                  </a:lnTo>
                  <a:lnTo>
                    <a:pt x="1243287" y="44214"/>
                  </a:lnTo>
                  <a:lnTo>
                    <a:pt x="1227773" y="21203"/>
                  </a:lnTo>
                  <a:lnTo>
                    <a:pt x="1204762" y="5689"/>
                  </a:lnTo>
                  <a:lnTo>
                    <a:pt x="1176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2023530" y="2815844"/>
            <a:ext cx="629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latin typeface="Calibri"/>
                <a:cs typeface="Calibri"/>
              </a:rPr>
              <a:t>Анальгезия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667255" y="3130295"/>
            <a:ext cx="1341120" cy="527685"/>
            <a:chOff x="1667255" y="3130295"/>
            <a:chExt cx="1341120" cy="527685"/>
          </a:xfrm>
        </p:grpSpPr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5"/>
              <a:ext cx="1341120" cy="52730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4247" y="3218687"/>
              <a:ext cx="707136" cy="39319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1176583" y="0"/>
                  </a:moveTo>
                  <a:lnTo>
                    <a:pt x="72392" y="0"/>
                  </a:lnTo>
                  <a:lnTo>
                    <a:pt x="44214" y="5689"/>
                  </a:lnTo>
                  <a:lnTo>
                    <a:pt x="21203" y="21203"/>
                  </a:lnTo>
                  <a:lnTo>
                    <a:pt x="5689" y="44214"/>
                  </a:lnTo>
                  <a:lnTo>
                    <a:pt x="0" y="72393"/>
                  </a:lnTo>
                  <a:lnTo>
                    <a:pt x="0" y="361958"/>
                  </a:lnTo>
                  <a:lnTo>
                    <a:pt x="5689" y="390137"/>
                  </a:lnTo>
                  <a:lnTo>
                    <a:pt x="21203" y="413147"/>
                  </a:lnTo>
                  <a:lnTo>
                    <a:pt x="44214" y="428662"/>
                  </a:lnTo>
                  <a:lnTo>
                    <a:pt x="72392" y="434351"/>
                  </a:lnTo>
                  <a:lnTo>
                    <a:pt x="1176583" y="434351"/>
                  </a:lnTo>
                  <a:lnTo>
                    <a:pt x="1204762" y="428662"/>
                  </a:lnTo>
                  <a:lnTo>
                    <a:pt x="1227773" y="413147"/>
                  </a:lnTo>
                  <a:lnTo>
                    <a:pt x="1243287" y="390137"/>
                  </a:lnTo>
                  <a:lnTo>
                    <a:pt x="1248976" y="361958"/>
                  </a:lnTo>
                  <a:lnTo>
                    <a:pt x="1248976" y="72393"/>
                  </a:lnTo>
                  <a:lnTo>
                    <a:pt x="1243287" y="44214"/>
                  </a:lnTo>
                  <a:lnTo>
                    <a:pt x="1227773" y="21203"/>
                  </a:lnTo>
                  <a:lnTo>
                    <a:pt x="1204762" y="5689"/>
                  </a:lnTo>
                  <a:lnTo>
                    <a:pt x="1176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2102905" y="3254755"/>
            <a:ext cx="4705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40" dirty="0">
                <a:latin typeface="Calibri"/>
                <a:cs typeface="Calibri"/>
              </a:rPr>
              <a:t>С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150" dirty="0">
                <a:latin typeface="Calibri"/>
                <a:cs typeface="Calibri"/>
              </a:rPr>
              <a:t>д</a:t>
            </a:r>
            <a:r>
              <a:rPr sz="1200" spc="-100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ци</a:t>
            </a:r>
            <a:r>
              <a:rPr sz="1200" spc="-105" dirty="0"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1667255" y="3605784"/>
            <a:ext cx="4727575" cy="2472055"/>
            <a:chOff x="1667255" y="3605784"/>
            <a:chExt cx="4727575" cy="2472055"/>
          </a:xfrm>
        </p:grpSpPr>
        <p:pic>
          <p:nvPicPr>
            <p:cNvPr id="81" name="object 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8"/>
              <a:ext cx="1176527" cy="39319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5"/>
              <a:ext cx="1248976" cy="434350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4"/>
              <a:ext cx="1341120" cy="52730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8"/>
              <a:ext cx="963168" cy="39624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7072" y="5236464"/>
              <a:ext cx="1588008" cy="58521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9"/>
              <a:ext cx="1608921" cy="55669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7" name="object 10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887636" y="1468460"/>
              <a:ext cx="0" cy="4907280"/>
            </a:xfrm>
            <a:custGeom>
              <a:avLst/>
              <a:gdLst/>
              <a:ahLst/>
              <a:cxnLst/>
              <a:rect l="l" t="t" r="r" b="b"/>
              <a:pathLst>
                <a:path h="4907280">
                  <a:moveTo>
                    <a:pt x="0" y="0"/>
                  </a:moveTo>
                  <a:lnTo>
                    <a:pt x="0" y="4907143"/>
                  </a:lnTo>
                </a:path>
              </a:pathLst>
            </a:custGeom>
            <a:ln w="2540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9443412" y="5277611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4" name="object 11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9593692" y="1160779"/>
            <a:ext cx="933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6" name="object 12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7" name="object 127"/>
          <p:cNvSpPr txBox="1"/>
          <p:nvPr/>
        </p:nvSpPr>
        <p:spPr>
          <a:xfrm>
            <a:off x="8245212" y="5991859"/>
            <a:ext cx="1114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П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54" dirty="0">
                <a:latin typeface="Calibri"/>
                <a:cs typeface="Calibri"/>
              </a:rPr>
              <a:t>Т</a:t>
            </a:r>
            <a:r>
              <a:rPr sz="1800" spc="-30" dirty="0">
                <a:latin typeface="Calibri"/>
                <a:cs typeface="Calibri"/>
              </a:rPr>
              <a:t>-</a:t>
            </a:r>
            <a:r>
              <a:rPr sz="1800" spc="-165" dirty="0">
                <a:latin typeface="Calibri"/>
                <a:cs typeface="Calibri"/>
              </a:rPr>
              <a:t>си</a:t>
            </a:r>
            <a:r>
              <a:rPr sz="1800" spc="-170" dirty="0">
                <a:latin typeface="Calibri"/>
                <a:cs typeface="Calibri"/>
              </a:rPr>
              <a:t>н</a:t>
            </a:r>
            <a:r>
              <a:rPr sz="1800" spc="-200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р</a:t>
            </a:r>
            <a:r>
              <a:rPr sz="1800" spc="-229" dirty="0">
                <a:latin typeface="Calibri"/>
                <a:cs typeface="Calibri"/>
              </a:rPr>
              <a:t>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355431" y="6449567"/>
            <a:ext cx="148082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9180" y="6375603"/>
            <a:ext cx="11969115" cy="400685"/>
          </a:xfrm>
          <a:custGeom>
            <a:avLst/>
            <a:gdLst/>
            <a:ahLst/>
            <a:cxnLst/>
            <a:rect l="l" t="t" r="r" b="b"/>
            <a:pathLst>
              <a:path w="11969115" h="400684">
                <a:moveTo>
                  <a:pt x="11969087" y="0"/>
                </a:moveTo>
                <a:lnTo>
                  <a:pt x="0" y="0"/>
                </a:lnTo>
                <a:lnTo>
                  <a:pt x="0" y="400109"/>
                </a:lnTo>
                <a:lnTo>
                  <a:pt x="11969087" y="400109"/>
                </a:lnTo>
                <a:lnTo>
                  <a:pt x="119690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187921" y="6376708"/>
            <a:ext cx="10916285" cy="36131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spc="-95" dirty="0">
                <a:latin typeface="Calibri"/>
                <a:cs typeface="Calibri"/>
              </a:rPr>
              <a:t>Белкин </a:t>
            </a:r>
            <a:r>
              <a:rPr sz="1000" spc="-100" dirty="0">
                <a:latin typeface="Calibri"/>
                <a:cs typeface="Calibri"/>
              </a:rPr>
              <a:t>АА, Давыдова </a:t>
            </a:r>
            <a:r>
              <a:rPr sz="1000" spc="-85" dirty="0">
                <a:latin typeface="Calibri"/>
                <a:cs typeface="Calibri"/>
              </a:rPr>
              <a:t>НС, </a:t>
            </a:r>
            <a:r>
              <a:rPr sz="1000" spc="-95" dirty="0">
                <a:latin typeface="Calibri"/>
                <a:cs typeface="Calibri"/>
              </a:rPr>
              <a:t>Левит АЛ,ОБОСНОВАНИЕ </a:t>
            </a:r>
            <a:r>
              <a:rPr sz="1000" spc="-105" dirty="0">
                <a:latin typeface="Calibri"/>
                <a:cs typeface="Calibri"/>
              </a:rPr>
              <a:t>РЕАНИМАЦИОННОЙ </a:t>
            </a:r>
            <a:r>
              <a:rPr sz="1000" spc="-95" dirty="0">
                <a:latin typeface="Calibri"/>
                <a:cs typeface="Calibri"/>
              </a:rPr>
              <a:t>РЕАБИЛИТАЦИИ </a:t>
            </a:r>
            <a:r>
              <a:rPr sz="1000" spc="-75" dirty="0">
                <a:latin typeface="Calibri"/>
                <a:cs typeface="Calibri"/>
              </a:rPr>
              <a:t>В </a:t>
            </a:r>
            <a:r>
              <a:rPr sz="1000" spc="-85" dirty="0">
                <a:latin typeface="Calibri"/>
                <a:cs typeface="Calibri"/>
              </a:rPr>
              <a:t>ПРОФИЛАКТИКЕ </a:t>
            </a:r>
            <a:r>
              <a:rPr sz="1000" spc="-100" dirty="0">
                <a:latin typeface="Calibri"/>
                <a:cs typeface="Calibri"/>
              </a:rPr>
              <a:t>И </a:t>
            </a:r>
            <a:r>
              <a:rPr sz="1000" spc="-85" dirty="0">
                <a:latin typeface="Calibri"/>
                <a:cs typeface="Calibri"/>
              </a:rPr>
              <a:t>ЛЕЧЕНИИ </a:t>
            </a:r>
            <a:r>
              <a:rPr sz="1000" spc="-110" dirty="0">
                <a:latin typeface="Calibri"/>
                <a:cs typeface="Calibri"/>
              </a:rPr>
              <a:t>СИНДРОМА </a:t>
            </a:r>
            <a:r>
              <a:rPr sz="1000" spc="-100" dirty="0">
                <a:latin typeface="Calibri"/>
                <a:cs typeface="Calibri"/>
              </a:rPr>
              <a:t>«ПОСЛЕ </a:t>
            </a:r>
            <a:r>
              <a:rPr sz="1000" spc="-85" dirty="0">
                <a:latin typeface="Calibri"/>
                <a:cs typeface="Calibri"/>
              </a:rPr>
              <a:t>ИНТЕНСИВНОЙ </a:t>
            </a:r>
            <a:r>
              <a:rPr sz="1000" spc="-95" dirty="0">
                <a:latin typeface="Calibri"/>
                <a:cs typeface="Calibri"/>
              </a:rPr>
              <a:t>ТЕРАПИИ» </a:t>
            </a:r>
            <a:r>
              <a:rPr sz="1000" spc="-100" dirty="0">
                <a:latin typeface="Calibri"/>
                <a:cs typeface="Calibri"/>
              </a:rPr>
              <a:t>(ПИТ-СИНДРОМ). </a:t>
            </a:r>
            <a:r>
              <a:rPr sz="1050" i="1" spc="-165" dirty="0">
                <a:latin typeface="Calibri"/>
                <a:cs typeface="Calibri"/>
              </a:rPr>
              <a:t>Вестник </a:t>
            </a:r>
            <a:r>
              <a:rPr sz="1050" i="1" spc="-160" dirty="0">
                <a:latin typeface="Calibri"/>
                <a:cs typeface="Calibri"/>
              </a:rPr>
              <a:t>восстановительной </a:t>
            </a:r>
            <a:r>
              <a:rPr sz="1050" i="1" spc="-130" dirty="0">
                <a:latin typeface="Calibri"/>
                <a:cs typeface="Calibri"/>
              </a:rPr>
              <a:t>медицины</a:t>
            </a:r>
            <a:r>
              <a:rPr sz="1000" spc="-130" dirty="0">
                <a:latin typeface="Calibri"/>
                <a:cs typeface="Calibri"/>
              </a:rPr>
              <a:t>. </a:t>
            </a:r>
            <a:r>
              <a:rPr sz="1000" spc="-60" dirty="0">
                <a:latin typeface="Calibri"/>
                <a:cs typeface="Calibri"/>
              </a:rPr>
              <a:t>2014;1:37–43.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000" spc="-95" dirty="0">
                <a:latin typeface="Calibri"/>
                <a:cs typeface="Calibri"/>
              </a:rPr>
              <a:t>Белкин </a:t>
            </a:r>
            <a:r>
              <a:rPr sz="1000" spc="-100" dirty="0">
                <a:latin typeface="Calibri"/>
                <a:cs typeface="Calibri"/>
              </a:rPr>
              <a:t>АА. </a:t>
            </a:r>
            <a:r>
              <a:rPr sz="1000" spc="-114" dirty="0">
                <a:latin typeface="Calibri"/>
                <a:cs typeface="Calibri"/>
              </a:rPr>
              <a:t>СИНДРОМ </a:t>
            </a:r>
            <a:r>
              <a:rPr sz="1000" spc="-85" dirty="0">
                <a:latin typeface="Calibri"/>
                <a:cs typeface="Calibri"/>
              </a:rPr>
              <a:t>ПОСЛЕДСТВИИ</a:t>
            </a:r>
            <a:r>
              <a:rPr sz="1000" spc="-85" dirty="0">
                <a:latin typeface="Arial"/>
                <a:cs typeface="Arial"/>
              </a:rPr>
              <a:t>̆ </a:t>
            </a:r>
            <a:r>
              <a:rPr sz="1000" spc="-80" dirty="0">
                <a:latin typeface="Calibri"/>
                <a:cs typeface="Calibri"/>
              </a:rPr>
              <a:t>ИНТЕНСИВНОИ</a:t>
            </a:r>
            <a:r>
              <a:rPr sz="1000" spc="-80" dirty="0">
                <a:latin typeface="Arial"/>
                <a:cs typeface="Arial"/>
              </a:rPr>
              <a:t>̆ </a:t>
            </a:r>
            <a:r>
              <a:rPr sz="1000" spc="-90" dirty="0">
                <a:latin typeface="Calibri"/>
                <a:cs typeface="Calibri"/>
              </a:rPr>
              <a:t>ТЕРАПИИ </a:t>
            </a:r>
            <a:r>
              <a:rPr sz="1000" spc="-100" dirty="0">
                <a:latin typeface="Calibri"/>
                <a:cs typeface="Calibri"/>
              </a:rPr>
              <a:t>(ПИТ-СИНДРОМ). </a:t>
            </a:r>
            <a:r>
              <a:rPr sz="1000" spc="-90" dirty="0">
                <a:latin typeface="Calibri"/>
                <a:cs typeface="Calibri"/>
              </a:rPr>
              <a:t>Вестник </a:t>
            </a:r>
            <a:r>
              <a:rPr sz="1000" spc="-95" dirty="0">
                <a:latin typeface="Calibri"/>
                <a:cs typeface="Calibri"/>
              </a:rPr>
              <a:t>интенсивной терапии </a:t>
            </a:r>
            <a:r>
              <a:rPr sz="1000" spc="-120" dirty="0">
                <a:latin typeface="Calibri"/>
                <a:cs typeface="Calibri"/>
              </a:rPr>
              <a:t>им. </a:t>
            </a:r>
            <a:r>
              <a:rPr sz="1000" spc="-100" dirty="0">
                <a:latin typeface="Calibri"/>
                <a:cs typeface="Calibri"/>
              </a:rPr>
              <a:t>А.И.САЛТАНОВА, </a:t>
            </a:r>
            <a:r>
              <a:rPr sz="1000" spc="-60" dirty="0">
                <a:latin typeface="Calibri"/>
                <a:cs typeface="Calibri"/>
              </a:rPr>
              <a:t>2018 </a:t>
            </a:r>
            <a:r>
              <a:rPr sz="1000" spc="-120" dirty="0">
                <a:latin typeface="Calibri"/>
                <a:cs typeface="Calibri"/>
              </a:rPr>
              <a:t>Г., </a:t>
            </a:r>
            <a:r>
              <a:rPr sz="1000" spc="-105" dirty="0">
                <a:latin typeface="Calibri"/>
                <a:cs typeface="Calibri"/>
              </a:rPr>
              <a:t>No </a:t>
            </a:r>
            <a:r>
              <a:rPr sz="1000" spc="-75" dirty="0">
                <a:latin typeface="Calibri"/>
                <a:cs typeface="Calibri"/>
              </a:rPr>
              <a:t>2,</a:t>
            </a:r>
            <a:r>
              <a:rPr sz="1000" spc="-130" dirty="0">
                <a:latin typeface="Calibri"/>
                <a:cs typeface="Calibri"/>
              </a:rPr>
              <a:t> </a:t>
            </a:r>
            <a:r>
              <a:rPr sz="1000" spc="-70" dirty="0">
                <a:latin typeface="Calibri"/>
                <a:cs typeface="Calibri"/>
              </a:rPr>
              <a:t>с.12-23.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9927" y="3709416"/>
            <a:ext cx="7985759" cy="12750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5080" indent="-342900">
              <a:lnSpc>
                <a:spcPct val="90600"/>
              </a:lnSpc>
              <a:spcBef>
                <a:spcPts val="290"/>
              </a:spcBef>
              <a:buFont typeface="Arial"/>
              <a:buChar char="•"/>
              <a:tabLst>
                <a:tab pos="354965" algn="l"/>
                <a:tab pos="355600" algn="l"/>
                <a:tab pos="6194425" algn="l"/>
              </a:tabLst>
            </a:pPr>
            <a:r>
              <a:rPr sz="1700" spc="-175" dirty="0">
                <a:latin typeface="Calibri"/>
                <a:cs typeface="Calibri"/>
              </a:rPr>
              <a:t>Большие </a:t>
            </a:r>
            <a:r>
              <a:rPr sz="1700" spc="-160" dirty="0">
                <a:latin typeface="Calibri"/>
                <a:cs typeface="Calibri"/>
              </a:rPr>
              <a:t>опасения существуют </a:t>
            </a:r>
            <a:r>
              <a:rPr sz="1700" spc="-165" dirty="0">
                <a:latin typeface="Calibri"/>
                <a:cs typeface="Calibri"/>
              </a:rPr>
              <a:t>при </a:t>
            </a:r>
            <a:r>
              <a:rPr sz="1700" spc="-175" dirty="0">
                <a:latin typeface="Calibri"/>
                <a:cs typeface="Calibri"/>
              </a:rPr>
              <a:t>мобилизации </a:t>
            </a:r>
            <a:r>
              <a:rPr sz="1700" spc="-160" dirty="0">
                <a:latin typeface="Calibri"/>
                <a:cs typeface="Calibri"/>
              </a:rPr>
              <a:t>пациентов </a:t>
            </a:r>
            <a:r>
              <a:rPr sz="1700" spc="-114" dirty="0">
                <a:latin typeface="Calibri"/>
                <a:cs typeface="Calibri"/>
              </a:rPr>
              <a:t>с </a:t>
            </a:r>
            <a:r>
              <a:rPr sz="1700" spc="-175" dirty="0">
                <a:latin typeface="Calibri"/>
                <a:cs typeface="Calibri"/>
              </a:rPr>
              <a:t>острым </a:t>
            </a:r>
            <a:r>
              <a:rPr sz="1700" spc="-180" dirty="0">
                <a:latin typeface="Calibri"/>
                <a:cs typeface="Calibri"/>
              </a:rPr>
              <a:t>церебральным  повреждением </a:t>
            </a:r>
            <a:r>
              <a:rPr sz="1700" spc="-114" dirty="0">
                <a:latin typeface="Calibri"/>
                <a:cs typeface="Calibri"/>
              </a:rPr>
              <a:t>из-за </a:t>
            </a:r>
            <a:r>
              <a:rPr sz="1700" spc="-175" dirty="0">
                <a:latin typeface="Calibri"/>
                <a:cs typeface="Calibri"/>
              </a:rPr>
              <a:t>возможного </a:t>
            </a:r>
            <a:r>
              <a:rPr sz="1700" spc="-165" dirty="0">
                <a:latin typeface="Calibri"/>
                <a:cs typeface="Calibri"/>
              </a:rPr>
              <a:t>наличия </a:t>
            </a:r>
            <a:r>
              <a:rPr sz="1700" spc="-175" dirty="0">
                <a:latin typeface="Calibri"/>
                <a:cs typeface="Calibri"/>
              </a:rPr>
              <a:t>и </a:t>
            </a:r>
            <a:r>
              <a:rPr sz="1700" spc="-150" dirty="0">
                <a:latin typeface="Calibri"/>
                <a:cs typeface="Calibri"/>
              </a:rPr>
              <a:t>усугубления </a:t>
            </a:r>
            <a:r>
              <a:rPr sz="1700" spc="-170" dirty="0">
                <a:latin typeface="Calibri"/>
                <a:cs typeface="Calibri"/>
              </a:rPr>
              <a:t>нарушений </a:t>
            </a:r>
            <a:r>
              <a:rPr sz="1700" spc="-165" dirty="0">
                <a:latin typeface="Calibri"/>
                <a:cs typeface="Calibri"/>
              </a:rPr>
              <a:t>церебральной </a:t>
            </a:r>
            <a:r>
              <a:rPr sz="1700" spc="-155" dirty="0">
                <a:latin typeface="Calibri"/>
                <a:cs typeface="Calibri"/>
              </a:rPr>
              <a:t>ауторегуляции  </a:t>
            </a:r>
            <a:r>
              <a:rPr sz="1700" spc="-150" dirty="0">
                <a:latin typeface="Calibri"/>
                <a:cs typeface="Calibri"/>
              </a:rPr>
              <a:t>головного  </a:t>
            </a:r>
            <a:r>
              <a:rPr sz="1700" spc="-160" dirty="0">
                <a:latin typeface="Calibri"/>
                <a:cs typeface="Calibri"/>
              </a:rPr>
              <a:t>мозга   </a:t>
            </a:r>
            <a:r>
              <a:rPr sz="1700" spc="-130" dirty="0">
                <a:latin typeface="Calibri"/>
                <a:cs typeface="Calibri"/>
              </a:rPr>
              <a:t>в  </a:t>
            </a:r>
            <a:r>
              <a:rPr sz="1700" spc="-155" dirty="0">
                <a:latin typeface="Calibri"/>
                <a:cs typeface="Calibri"/>
              </a:rPr>
              <a:t>следствие   </a:t>
            </a:r>
            <a:r>
              <a:rPr sz="1700" spc="-145" dirty="0">
                <a:latin typeface="Calibri"/>
                <a:cs typeface="Calibri"/>
              </a:rPr>
              <a:t>развития</a:t>
            </a:r>
            <a:r>
              <a:rPr sz="1700" spc="-130" dirty="0">
                <a:latin typeface="Calibri"/>
                <a:cs typeface="Calibri"/>
              </a:rPr>
              <a:t> </a:t>
            </a:r>
            <a:r>
              <a:rPr sz="1700" spc="-150" dirty="0">
                <a:latin typeface="Calibri"/>
                <a:cs typeface="Calibri"/>
              </a:rPr>
              <a:t>ортостатической  </a:t>
            </a:r>
            <a:r>
              <a:rPr sz="1700" spc="-110" dirty="0">
                <a:latin typeface="Calibri"/>
                <a:cs typeface="Calibri"/>
              </a:rPr>
              <a:t> </a:t>
            </a:r>
            <a:r>
              <a:rPr sz="1700" spc="-155" dirty="0">
                <a:latin typeface="Calibri"/>
                <a:cs typeface="Calibri"/>
              </a:rPr>
              <a:t>интолерантности	</a:t>
            </a:r>
            <a:r>
              <a:rPr sz="1700" spc="-135" dirty="0">
                <a:latin typeface="Calibri"/>
                <a:cs typeface="Calibri"/>
              </a:rPr>
              <a:t>(Kocan </a:t>
            </a:r>
            <a:r>
              <a:rPr sz="1700" spc="-45" dirty="0">
                <a:latin typeface="Calibri"/>
                <a:cs typeface="Calibri"/>
              </a:rPr>
              <a:t>&amp; </a:t>
            </a:r>
            <a:r>
              <a:rPr sz="1700" spc="-85" dirty="0">
                <a:latin typeface="Calibri"/>
                <a:cs typeface="Calibri"/>
              </a:rPr>
              <a:t>Lietz,</a:t>
            </a:r>
            <a:r>
              <a:rPr sz="1700" spc="-285" dirty="0">
                <a:latin typeface="Calibri"/>
                <a:cs typeface="Calibri"/>
              </a:rPr>
              <a:t> </a:t>
            </a:r>
            <a:r>
              <a:rPr sz="1700" spc="-114" dirty="0">
                <a:latin typeface="Calibri"/>
                <a:cs typeface="Calibri"/>
              </a:rPr>
              <a:t>2013).</a:t>
            </a:r>
            <a:endParaRPr sz="1700">
              <a:latin typeface="Calibri"/>
              <a:cs typeface="Calibri"/>
            </a:endParaRPr>
          </a:p>
          <a:p>
            <a:pPr marL="355600" marR="661670" indent="-342900">
              <a:lnSpc>
                <a:spcPts val="1900"/>
              </a:lnSpc>
              <a:spcBef>
                <a:spcPts val="3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220" dirty="0">
                <a:latin typeface="Calibri"/>
                <a:cs typeface="Calibri"/>
              </a:rPr>
              <a:t>Тем </a:t>
            </a:r>
            <a:r>
              <a:rPr sz="1700" spc="-160" dirty="0">
                <a:latin typeface="Calibri"/>
                <a:cs typeface="Calibri"/>
              </a:rPr>
              <a:t>не </a:t>
            </a:r>
            <a:r>
              <a:rPr sz="1700" spc="-175" dirty="0">
                <a:latin typeface="Calibri"/>
                <a:cs typeface="Calibri"/>
              </a:rPr>
              <a:t>менее, </a:t>
            </a:r>
            <a:r>
              <a:rPr sz="1700" spc="-160" dirty="0">
                <a:latin typeface="Calibri"/>
                <a:cs typeface="Calibri"/>
              </a:rPr>
              <a:t>результаты </a:t>
            </a:r>
            <a:r>
              <a:rPr sz="1700" spc="-155" dirty="0">
                <a:latin typeface="Calibri"/>
                <a:cs typeface="Calibri"/>
              </a:rPr>
              <a:t>обзора </a:t>
            </a:r>
            <a:r>
              <a:rPr sz="1700" spc="-160" dirty="0">
                <a:latin typeface="Calibri"/>
                <a:cs typeface="Calibri"/>
              </a:rPr>
              <a:t>литературы свидетельствуют </a:t>
            </a:r>
            <a:r>
              <a:rPr sz="1700" spc="-165" dirty="0">
                <a:latin typeface="Calibri"/>
                <a:cs typeface="Calibri"/>
              </a:rPr>
              <a:t>о </a:t>
            </a:r>
            <a:r>
              <a:rPr sz="1700" spc="-180" dirty="0">
                <a:latin typeface="Calibri"/>
                <a:cs typeface="Calibri"/>
              </a:rPr>
              <a:t>том, </a:t>
            </a:r>
            <a:r>
              <a:rPr sz="1700" spc="-140" dirty="0">
                <a:latin typeface="Calibri"/>
                <a:cs typeface="Calibri"/>
              </a:rPr>
              <a:t>что </a:t>
            </a:r>
            <a:r>
              <a:rPr sz="1700" spc="-155" dirty="0">
                <a:latin typeface="Calibri"/>
                <a:cs typeface="Calibri"/>
              </a:rPr>
              <a:t>польза от </a:t>
            </a:r>
            <a:r>
              <a:rPr sz="1700" spc="-165" dirty="0">
                <a:latin typeface="Calibri"/>
                <a:cs typeface="Calibri"/>
              </a:rPr>
              <a:t>ранней  </a:t>
            </a:r>
            <a:r>
              <a:rPr sz="1700" spc="-175" dirty="0">
                <a:latin typeface="Calibri"/>
                <a:cs typeface="Calibri"/>
              </a:rPr>
              <a:t>мобилизации </a:t>
            </a:r>
            <a:r>
              <a:rPr sz="1700" spc="-170" dirty="0">
                <a:latin typeface="Calibri"/>
                <a:cs typeface="Calibri"/>
              </a:rPr>
              <a:t>намного </a:t>
            </a:r>
            <a:r>
              <a:rPr sz="1700" spc="-155" dirty="0">
                <a:latin typeface="Calibri"/>
                <a:cs typeface="Calibri"/>
              </a:rPr>
              <a:t>перевешивает ее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spc="-155" dirty="0">
                <a:latin typeface="Calibri"/>
                <a:cs typeface="Calibri"/>
              </a:rPr>
              <a:t>риски.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125" y="5929312"/>
            <a:ext cx="6943726" cy="44767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57375" y="428625"/>
            <a:ext cx="8277225" cy="3143250"/>
            <a:chOff x="1857375" y="428625"/>
            <a:chExt cx="8277225" cy="31432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7375" y="428625"/>
              <a:ext cx="8134351" cy="15716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1562" y="1071562"/>
              <a:ext cx="914400" cy="4095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9937" y="1571626"/>
              <a:ext cx="6824662" cy="2000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2626" y="1571625"/>
              <a:ext cx="1171576" cy="1114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3126" y="1643063"/>
              <a:ext cx="3357562" cy="215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4062" y="2857500"/>
              <a:ext cx="1142999" cy="266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1283" y="438912"/>
            <a:ext cx="607695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300" dirty="0"/>
              <a:t>Мониторинг </a:t>
            </a:r>
            <a:r>
              <a:rPr sz="2900" spc="-260" dirty="0"/>
              <a:t>вертикализации </a:t>
            </a:r>
            <a:r>
              <a:rPr sz="2900" spc="-275" dirty="0"/>
              <a:t>при</a:t>
            </a:r>
            <a:r>
              <a:rPr sz="2900" spc="-355" dirty="0"/>
              <a:t> </a:t>
            </a:r>
            <a:r>
              <a:rPr sz="2900" spc="-260" dirty="0"/>
              <a:t>ангиоспазме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1186420" y="1087259"/>
            <a:ext cx="2402205" cy="1372870"/>
            <a:chOff x="1186420" y="1087259"/>
            <a:chExt cx="2402205" cy="1372870"/>
          </a:xfrm>
        </p:grpSpPr>
        <p:sp>
          <p:nvSpPr>
            <p:cNvPr id="4" name="object 4"/>
            <p:cNvSpPr/>
            <p:nvPr/>
          </p:nvSpPr>
          <p:spPr>
            <a:xfrm>
              <a:off x="1214348" y="1244599"/>
              <a:ext cx="589280" cy="1213485"/>
            </a:xfrm>
            <a:custGeom>
              <a:avLst/>
              <a:gdLst/>
              <a:ahLst/>
              <a:cxnLst/>
              <a:rect l="l" t="t" r="r" b="b"/>
              <a:pathLst>
                <a:path w="589280" h="1213485">
                  <a:moveTo>
                    <a:pt x="195351" y="0"/>
                  </a:moveTo>
                  <a:lnTo>
                    <a:pt x="0" y="0"/>
                  </a:lnTo>
                  <a:lnTo>
                    <a:pt x="0" y="1213408"/>
                  </a:lnTo>
                  <a:lnTo>
                    <a:pt x="195351" y="1213408"/>
                  </a:lnTo>
                  <a:lnTo>
                    <a:pt x="195351" y="0"/>
                  </a:lnTo>
                  <a:close/>
                </a:path>
                <a:path w="589280" h="1213485">
                  <a:moveTo>
                    <a:pt x="589051" y="228600"/>
                  </a:moveTo>
                  <a:lnTo>
                    <a:pt x="398551" y="228600"/>
                  </a:lnTo>
                  <a:lnTo>
                    <a:pt x="398551" y="1213408"/>
                  </a:lnTo>
                  <a:lnTo>
                    <a:pt x="589051" y="1213408"/>
                  </a:lnTo>
                  <a:lnTo>
                    <a:pt x="589051" y="22860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9699" y="1397000"/>
              <a:ext cx="203200" cy="1061085"/>
            </a:xfrm>
            <a:custGeom>
              <a:avLst/>
              <a:gdLst/>
              <a:ahLst/>
              <a:cxnLst/>
              <a:rect l="l" t="t" r="r" b="b"/>
              <a:pathLst>
                <a:path w="203200" h="1061085">
                  <a:moveTo>
                    <a:pt x="203200" y="0"/>
                  </a:moveTo>
                  <a:lnTo>
                    <a:pt x="0" y="0"/>
                  </a:lnTo>
                  <a:lnTo>
                    <a:pt x="0" y="1061001"/>
                  </a:lnTo>
                  <a:lnTo>
                    <a:pt x="203200" y="10610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06600" y="1701800"/>
              <a:ext cx="190500" cy="756285"/>
            </a:xfrm>
            <a:custGeom>
              <a:avLst/>
              <a:gdLst/>
              <a:ahLst/>
              <a:cxnLst/>
              <a:rect l="l" t="t" r="r" b="b"/>
              <a:pathLst>
                <a:path w="190500" h="756285">
                  <a:moveTo>
                    <a:pt x="190500" y="0"/>
                  </a:moveTo>
                  <a:lnTo>
                    <a:pt x="0" y="0"/>
                  </a:lnTo>
                  <a:lnTo>
                    <a:pt x="0" y="756201"/>
                  </a:lnTo>
                  <a:lnTo>
                    <a:pt x="190500" y="75620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03399" y="2006600"/>
              <a:ext cx="203200" cy="451484"/>
            </a:xfrm>
            <a:custGeom>
              <a:avLst/>
              <a:gdLst/>
              <a:ahLst/>
              <a:cxnLst/>
              <a:rect l="l" t="t" r="r" b="b"/>
              <a:pathLst>
                <a:path w="203200" h="451485">
                  <a:moveTo>
                    <a:pt x="203200" y="0"/>
                  </a:moveTo>
                  <a:lnTo>
                    <a:pt x="0" y="0"/>
                  </a:lnTo>
                  <a:lnTo>
                    <a:pt x="0" y="451401"/>
                  </a:lnTo>
                  <a:lnTo>
                    <a:pt x="203200" y="4514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00300" y="1320800"/>
              <a:ext cx="203200" cy="1137285"/>
            </a:xfrm>
            <a:custGeom>
              <a:avLst/>
              <a:gdLst/>
              <a:ahLst/>
              <a:cxnLst/>
              <a:rect l="l" t="t" r="r" b="b"/>
              <a:pathLst>
                <a:path w="203200" h="1137285">
                  <a:moveTo>
                    <a:pt x="203200" y="0"/>
                  </a:moveTo>
                  <a:lnTo>
                    <a:pt x="0" y="0"/>
                  </a:lnTo>
                  <a:lnTo>
                    <a:pt x="0" y="1137201"/>
                  </a:lnTo>
                  <a:lnTo>
                    <a:pt x="203200" y="11372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97100" y="1549400"/>
              <a:ext cx="203200" cy="908685"/>
            </a:xfrm>
            <a:custGeom>
              <a:avLst/>
              <a:gdLst/>
              <a:ahLst/>
              <a:cxnLst/>
              <a:rect l="l" t="t" r="r" b="b"/>
              <a:pathLst>
                <a:path w="203200" h="908685">
                  <a:moveTo>
                    <a:pt x="203200" y="0"/>
                  </a:moveTo>
                  <a:lnTo>
                    <a:pt x="0" y="0"/>
                  </a:lnTo>
                  <a:lnTo>
                    <a:pt x="0" y="908601"/>
                  </a:lnTo>
                  <a:lnTo>
                    <a:pt x="203200" y="9086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94000" y="1625600"/>
              <a:ext cx="203200" cy="832485"/>
            </a:xfrm>
            <a:custGeom>
              <a:avLst/>
              <a:gdLst/>
              <a:ahLst/>
              <a:cxnLst/>
              <a:rect l="l" t="t" r="r" b="b"/>
              <a:pathLst>
                <a:path w="203200" h="832485">
                  <a:moveTo>
                    <a:pt x="203200" y="0"/>
                  </a:moveTo>
                  <a:lnTo>
                    <a:pt x="0" y="0"/>
                  </a:lnTo>
                  <a:lnTo>
                    <a:pt x="0" y="832401"/>
                  </a:lnTo>
                  <a:lnTo>
                    <a:pt x="203200" y="8324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03500" y="1701800"/>
              <a:ext cx="190500" cy="756285"/>
            </a:xfrm>
            <a:custGeom>
              <a:avLst/>
              <a:gdLst/>
              <a:ahLst/>
              <a:cxnLst/>
              <a:rect l="l" t="t" r="r" b="b"/>
              <a:pathLst>
                <a:path w="190500" h="756285">
                  <a:moveTo>
                    <a:pt x="190500" y="0"/>
                  </a:moveTo>
                  <a:lnTo>
                    <a:pt x="0" y="0"/>
                  </a:lnTo>
                  <a:lnTo>
                    <a:pt x="0" y="756201"/>
                  </a:lnTo>
                  <a:lnTo>
                    <a:pt x="190500" y="75620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87699" y="1549400"/>
              <a:ext cx="203200" cy="908685"/>
            </a:xfrm>
            <a:custGeom>
              <a:avLst/>
              <a:gdLst/>
              <a:ahLst/>
              <a:cxnLst/>
              <a:rect l="l" t="t" r="r" b="b"/>
              <a:pathLst>
                <a:path w="203200" h="908685">
                  <a:moveTo>
                    <a:pt x="203200" y="0"/>
                  </a:moveTo>
                  <a:lnTo>
                    <a:pt x="0" y="0"/>
                  </a:lnTo>
                  <a:lnTo>
                    <a:pt x="0" y="908601"/>
                  </a:lnTo>
                  <a:lnTo>
                    <a:pt x="203200" y="9086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97200" y="1854199"/>
              <a:ext cx="589915" cy="603885"/>
            </a:xfrm>
            <a:custGeom>
              <a:avLst/>
              <a:gdLst/>
              <a:ahLst/>
              <a:cxnLst/>
              <a:rect l="l" t="t" r="r" b="b"/>
              <a:pathLst>
                <a:path w="589914" h="603885">
                  <a:moveTo>
                    <a:pt x="190500" y="152400"/>
                  </a:moveTo>
                  <a:lnTo>
                    <a:pt x="0" y="152400"/>
                  </a:lnTo>
                  <a:lnTo>
                    <a:pt x="0" y="603808"/>
                  </a:lnTo>
                  <a:lnTo>
                    <a:pt x="190500" y="603808"/>
                  </a:lnTo>
                  <a:lnTo>
                    <a:pt x="190500" y="152400"/>
                  </a:lnTo>
                  <a:close/>
                </a:path>
                <a:path w="589914" h="603885">
                  <a:moveTo>
                    <a:pt x="589394" y="0"/>
                  </a:moveTo>
                  <a:lnTo>
                    <a:pt x="393700" y="0"/>
                  </a:lnTo>
                  <a:lnTo>
                    <a:pt x="393700" y="603808"/>
                  </a:lnTo>
                  <a:lnTo>
                    <a:pt x="589394" y="603808"/>
                  </a:lnTo>
                  <a:lnTo>
                    <a:pt x="589394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4360" y="1088847"/>
              <a:ext cx="0" cy="1369695"/>
            </a:xfrm>
            <a:custGeom>
              <a:avLst/>
              <a:gdLst/>
              <a:ahLst/>
              <a:cxnLst/>
              <a:rect l="l" t="t" r="r" b="b"/>
              <a:pathLst>
                <a:path h="1369695">
                  <a:moveTo>
                    <a:pt x="0" y="1369154"/>
                  </a:moveTo>
                  <a:lnTo>
                    <a:pt x="1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88008" y="1088847"/>
              <a:ext cx="26670" cy="1369695"/>
            </a:xfrm>
            <a:custGeom>
              <a:avLst/>
              <a:gdLst/>
              <a:ahLst/>
              <a:cxnLst/>
              <a:rect l="l" t="t" r="r" b="b"/>
              <a:pathLst>
                <a:path w="26669" h="1369695">
                  <a:moveTo>
                    <a:pt x="0" y="1369154"/>
                  </a:moveTo>
                  <a:lnTo>
                    <a:pt x="26352" y="1369154"/>
                  </a:lnTo>
                </a:path>
                <a:path w="26669" h="1369695">
                  <a:moveTo>
                    <a:pt x="0" y="1222553"/>
                  </a:moveTo>
                  <a:lnTo>
                    <a:pt x="26352" y="1222553"/>
                  </a:lnTo>
                </a:path>
                <a:path w="26669" h="1369695">
                  <a:moveTo>
                    <a:pt x="0" y="1070153"/>
                  </a:moveTo>
                  <a:lnTo>
                    <a:pt x="26352" y="1070153"/>
                  </a:lnTo>
                </a:path>
                <a:path w="26669" h="1369695">
                  <a:moveTo>
                    <a:pt x="0" y="917753"/>
                  </a:moveTo>
                  <a:lnTo>
                    <a:pt x="26352" y="917753"/>
                  </a:lnTo>
                </a:path>
                <a:path w="26669" h="1369695">
                  <a:moveTo>
                    <a:pt x="0" y="765353"/>
                  </a:moveTo>
                  <a:lnTo>
                    <a:pt x="26352" y="765353"/>
                  </a:lnTo>
                </a:path>
                <a:path w="26669" h="1369695">
                  <a:moveTo>
                    <a:pt x="0" y="612953"/>
                  </a:moveTo>
                  <a:lnTo>
                    <a:pt x="26352" y="612953"/>
                  </a:lnTo>
                </a:path>
                <a:path w="26669" h="1369695">
                  <a:moveTo>
                    <a:pt x="0" y="460553"/>
                  </a:moveTo>
                  <a:lnTo>
                    <a:pt x="26352" y="460553"/>
                  </a:lnTo>
                </a:path>
                <a:path w="26669" h="1369695">
                  <a:moveTo>
                    <a:pt x="0" y="308153"/>
                  </a:moveTo>
                  <a:lnTo>
                    <a:pt x="26352" y="308153"/>
                  </a:lnTo>
                </a:path>
                <a:path w="26669" h="1369695">
                  <a:moveTo>
                    <a:pt x="0" y="155753"/>
                  </a:moveTo>
                  <a:lnTo>
                    <a:pt x="26352" y="155753"/>
                  </a:lnTo>
                </a:path>
                <a:path w="26669" h="1369695">
                  <a:moveTo>
                    <a:pt x="0" y="0"/>
                  </a:moveTo>
                  <a:lnTo>
                    <a:pt x="26352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4360" y="2458001"/>
              <a:ext cx="2372360" cy="0"/>
            </a:xfrm>
            <a:custGeom>
              <a:avLst/>
              <a:gdLst/>
              <a:ahLst/>
              <a:cxnLst/>
              <a:rect l="l" t="t" r="r" b="b"/>
              <a:pathLst>
                <a:path w="2372360">
                  <a:moveTo>
                    <a:pt x="0" y="0"/>
                  </a:moveTo>
                  <a:lnTo>
                    <a:pt x="2372244" y="1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55291" y="1020571"/>
            <a:ext cx="98425" cy="148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30" dirty="0">
                <a:latin typeface="Calibri"/>
                <a:cs typeface="Calibri"/>
              </a:rPr>
              <a:t>3,</a:t>
            </a:r>
            <a:r>
              <a:rPr sz="600" spc="-35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3,</a:t>
            </a:r>
            <a:r>
              <a:rPr sz="600" spc="-35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3,</a:t>
            </a:r>
            <a:r>
              <a:rPr sz="600" spc="-35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  <a:p>
            <a:pPr marL="46990">
              <a:lnSpc>
                <a:spcPct val="100000"/>
              </a:lnSpc>
              <a:spcBef>
                <a:spcPts val="455"/>
              </a:spcBef>
            </a:pPr>
            <a:r>
              <a:rPr sz="600" spc="-35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9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8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7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6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5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00" spc="-30" dirty="0">
                <a:latin typeface="Calibri"/>
                <a:cs typeface="Calibri"/>
              </a:rPr>
              <a:t>2,</a:t>
            </a:r>
            <a:r>
              <a:rPr sz="600" spc="-35" dirty="0">
                <a:latin typeface="Calibri"/>
                <a:cs typeface="Calibri"/>
              </a:rPr>
              <a:t>4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2012" y="1121664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b="1" spc="-50" dirty="0">
                <a:latin typeface="Arial Narrow"/>
                <a:cs typeface="Arial Narrow"/>
              </a:rPr>
              <a:t>SVI,</a:t>
            </a:r>
            <a:r>
              <a:rPr sz="1100" b="1" spc="-90" dirty="0">
                <a:latin typeface="Arial Narrow"/>
                <a:cs typeface="Arial Narrow"/>
              </a:rPr>
              <a:t> </a:t>
            </a:r>
            <a:r>
              <a:rPr sz="1100" b="1" spc="-75" dirty="0">
                <a:latin typeface="Arial Narrow"/>
                <a:cs typeface="Arial Narrow"/>
              </a:rPr>
              <a:t>CI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179399" y="2845002"/>
            <a:ext cx="351155" cy="45720"/>
            <a:chOff x="3179399" y="2845002"/>
            <a:chExt cx="351155" cy="45720"/>
          </a:xfrm>
        </p:grpSpPr>
        <p:sp>
          <p:nvSpPr>
            <p:cNvPr id="20" name="object 20"/>
            <p:cNvSpPr/>
            <p:nvPr/>
          </p:nvSpPr>
          <p:spPr>
            <a:xfrm>
              <a:off x="3179399" y="284500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45205" y="0"/>
                  </a:moveTo>
                  <a:lnTo>
                    <a:pt x="0" y="0"/>
                  </a:lnTo>
                  <a:lnTo>
                    <a:pt x="0" y="45205"/>
                  </a:lnTo>
                  <a:lnTo>
                    <a:pt x="45205" y="45205"/>
                  </a:lnTo>
                  <a:lnTo>
                    <a:pt x="4520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84952" y="284500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45205" y="0"/>
                  </a:moveTo>
                  <a:lnTo>
                    <a:pt x="0" y="0"/>
                  </a:lnTo>
                  <a:lnTo>
                    <a:pt x="0" y="45205"/>
                  </a:lnTo>
                  <a:lnTo>
                    <a:pt x="45205" y="45205"/>
                  </a:lnTo>
                  <a:lnTo>
                    <a:pt x="4520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394584" y="2473636"/>
            <a:ext cx="2225675" cy="4413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R="181610" algn="ctr">
              <a:lnSpc>
                <a:spcPct val="100000"/>
              </a:lnSpc>
              <a:spcBef>
                <a:spcPts val="295"/>
              </a:spcBef>
              <a:tabLst>
                <a:tab pos="377825" algn="l"/>
                <a:tab pos="772795" algn="l"/>
                <a:tab pos="1168400" algn="l"/>
                <a:tab pos="1563370" algn="l"/>
                <a:tab pos="1958975" algn="l"/>
              </a:tabLst>
            </a:pPr>
            <a:r>
              <a:rPr sz="600" spc="-35" dirty="0">
                <a:latin typeface="Calibri"/>
                <a:cs typeface="Calibri"/>
              </a:rPr>
              <a:t>0	</a:t>
            </a:r>
            <a:r>
              <a:rPr sz="600" spc="-5" dirty="0">
                <a:latin typeface="Calibri"/>
                <a:cs typeface="Calibri"/>
              </a:rPr>
              <a:t>1</a:t>
            </a:r>
            <a:r>
              <a:rPr sz="600" spc="-35" dirty="0">
                <a:latin typeface="Calibri"/>
                <a:cs typeface="Calibri"/>
              </a:rPr>
              <a:t>5</a:t>
            </a:r>
            <a:r>
              <a:rPr sz="600" dirty="0">
                <a:latin typeface="Calibri"/>
                <a:cs typeface="Calibri"/>
              </a:rPr>
              <a:t>	</a:t>
            </a:r>
            <a:r>
              <a:rPr sz="600" spc="-5" dirty="0">
                <a:latin typeface="Calibri"/>
                <a:cs typeface="Calibri"/>
              </a:rPr>
              <a:t>3</a:t>
            </a:r>
            <a:r>
              <a:rPr sz="600" spc="-35" dirty="0">
                <a:latin typeface="Calibri"/>
                <a:cs typeface="Calibri"/>
              </a:rPr>
              <a:t>0</a:t>
            </a:r>
            <a:r>
              <a:rPr sz="600" dirty="0">
                <a:latin typeface="Calibri"/>
                <a:cs typeface="Calibri"/>
              </a:rPr>
              <a:t>	</a:t>
            </a:r>
            <a:r>
              <a:rPr sz="600" spc="-5" dirty="0">
                <a:latin typeface="Calibri"/>
                <a:cs typeface="Calibri"/>
              </a:rPr>
              <a:t>4</a:t>
            </a:r>
            <a:r>
              <a:rPr sz="600" spc="-35" dirty="0">
                <a:latin typeface="Calibri"/>
                <a:cs typeface="Calibri"/>
              </a:rPr>
              <a:t>5</a:t>
            </a:r>
            <a:r>
              <a:rPr sz="600" dirty="0">
                <a:latin typeface="Calibri"/>
                <a:cs typeface="Calibri"/>
              </a:rPr>
              <a:t>	</a:t>
            </a:r>
            <a:r>
              <a:rPr sz="600" spc="-5" dirty="0">
                <a:latin typeface="Calibri"/>
                <a:cs typeface="Calibri"/>
              </a:rPr>
              <a:t>6</a:t>
            </a:r>
            <a:r>
              <a:rPr sz="600" spc="-35" dirty="0">
                <a:latin typeface="Calibri"/>
                <a:cs typeface="Calibri"/>
              </a:rPr>
              <a:t>0</a:t>
            </a:r>
            <a:r>
              <a:rPr sz="600" dirty="0">
                <a:latin typeface="Calibri"/>
                <a:cs typeface="Calibri"/>
              </a:rPr>
              <a:t>	</a:t>
            </a:r>
            <a:r>
              <a:rPr sz="600" spc="-5" dirty="0">
                <a:latin typeface="Calibri"/>
                <a:cs typeface="Calibri"/>
              </a:rPr>
              <a:t>30</a:t>
            </a:r>
            <a:endParaRPr sz="600">
              <a:latin typeface="Calibri"/>
              <a:cs typeface="Calibri"/>
            </a:endParaRPr>
          </a:p>
          <a:p>
            <a:pPr marR="202565" algn="ctr">
              <a:lnSpc>
                <a:spcPts val="1295"/>
              </a:lnSpc>
              <a:spcBef>
                <a:spcPts val="365"/>
              </a:spcBef>
            </a:pPr>
            <a:r>
              <a:rPr sz="1100" b="1" spc="-105" dirty="0">
                <a:latin typeface="Calibri"/>
                <a:cs typeface="Calibri"/>
              </a:rPr>
              <a:t>Угол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-120" dirty="0">
                <a:latin typeface="Calibri"/>
                <a:cs typeface="Calibri"/>
              </a:rPr>
              <a:t>вертикализации</a:t>
            </a:r>
            <a:endParaRPr sz="1100">
              <a:latin typeface="Calibri"/>
              <a:cs typeface="Calibri"/>
            </a:endParaRPr>
          </a:p>
          <a:p>
            <a:pPr marR="5080" algn="r">
              <a:lnSpc>
                <a:spcPts val="695"/>
              </a:lnSpc>
              <a:tabLst>
                <a:tab pos="305435" algn="l"/>
              </a:tabLst>
            </a:pPr>
            <a:r>
              <a:rPr sz="600" spc="-45" dirty="0">
                <a:latin typeface="Calibri"/>
                <a:cs typeface="Calibri"/>
              </a:rPr>
              <a:t>SVI	</a:t>
            </a:r>
            <a:r>
              <a:rPr sz="600" spc="-5" dirty="0">
                <a:latin typeface="Calibri"/>
                <a:cs typeface="Calibri"/>
              </a:rPr>
              <a:t>CI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1169" y="1038617"/>
            <a:ext cx="2922905" cy="1999614"/>
          </a:xfrm>
          <a:custGeom>
            <a:avLst/>
            <a:gdLst/>
            <a:ahLst/>
            <a:cxnLst/>
            <a:rect l="l" t="t" r="r" b="b"/>
            <a:pathLst>
              <a:path w="2922904" h="1999614">
                <a:moveTo>
                  <a:pt x="0" y="0"/>
                </a:moveTo>
                <a:lnTo>
                  <a:pt x="2922415" y="0"/>
                </a:lnTo>
                <a:lnTo>
                  <a:pt x="2922415" y="1999391"/>
                </a:lnTo>
                <a:lnTo>
                  <a:pt x="0" y="19993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89908" y="6145459"/>
            <a:ext cx="10106025" cy="3067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080"/>
              </a:lnSpc>
              <a:spcBef>
                <a:spcPts val="185"/>
              </a:spcBef>
            </a:pPr>
            <a:r>
              <a:rPr sz="900" spc="-60" dirty="0">
                <a:latin typeface="Calibri"/>
                <a:cs typeface="Calibri"/>
              </a:rPr>
              <a:t>Риск </a:t>
            </a:r>
            <a:r>
              <a:rPr sz="900" spc="-75" dirty="0">
                <a:latin typeface="Calibri"/>
                <a:cs typeface="Calibri"/>
              </a:rPr>
              <a:t>нарушений </a:t>
            </a:r>
            <a:r>
              <a:rPr sz="900" spc="-65" dirty="0">
                <a:latin typeface="Calibri"/>
                <a:cs typeface="Calibri"/>
              </a:rPr>
              <a:t>перфузионно-метаболического </a:t>
            </a:r>
            <a:r>
              <a:rPr sz="900" spc="-70" dirty="0">
                <a:latin typeface="Calibri"/>
                <a:cs typeface="Calibri"/>
              </a:rPr>
              <a:t>сопряжения при вертикализации </a:t>
            </a:r>
            <a:r>
              <a:rPr sz="900" spc="-65" dirty="0">
                <a:latin typeface="Calibri"/>
                <a:cs typeface="Calibri"/>
              </a:rPr>
              <a:t>больных с острой </a:t>
            </a:r>
            <a:r>
              <a:rPr sz="900" spc="-70" dirty="0">
                <a:latin typeface="Calibri"/>
                <a:cs typeface="Calibri"/>
              </a:rPr>
              <a:t>церебральной </a:t>
            </a:r>
            <a:r>
              <a:rPr sz="900" spc="-65" dirty="0">
                <a:latin typeface="Calibri"/>
                <a:cs typeface="Calibri"/>
              </a:rPr>
              <a:t>недостаточностью </a:t>
            </a:r>
            <a:r>
              <a:rPr sz="900" spc="-75" dirty="0">
                <a:latin typeface="Calibri"/>
                <a:cs typeface="Calibri"/>
              </a:rPr>
              <a:t>по </a:t>
            </a:r>
            <a:r>
              <a:rPr sz="900" spc="-90" dirty="0">
                <a:latin typeface="Calibri"/>
                <a:cs typeface="Calibri"/>
              </a:rPr>
              <a:t>данным </a:t>
            </a:r>
            <a:r>
              <a:rPr sz="900" spc="-75" dirty="0">
                <a:latin typeface="Calibri"/>
                <a:cs typeface="Calibri"/>
              </a:rPr>
              <a:t>микродиализного </a:t>
            </a:r>
            <a:r>
              <a:rPr sz="900" spc="-70" dirty="0">
                <a:latin typeface="Calibri"/>
                <a:cs typeface="Calibri"/>
              </a:rPr>
              <a:t>исследования. </a:t>
            </a:r>
            <a:r>
              <a:rPr sz="950" i="1" spc="-95" dirty="0">
                <a:latin typeface="Calibri"/>
                <a:cs typeface="Calibri"/>
              </a:rPr>
              <a:t>Громов </a:t>
            </a:r>
            <a:r>
              <a:rPr sz="950" i="1" spc="-80" dirty="0">
                <a:latin typeface="Calibri"/>
                <a:cs typeface="Calibri"/>
              </a:rPr>
              <a:t>В.С., </a:t>
            </a:r>
            <a:r>
              <a:rPr sz="950" i="1" spc="-90" dirty="0">
                <a:latin typeface="Calibri"/>
                <a:cs typeface="Calibri"/>
              </a:rPr>
              <a:t>Белкин </a:t>
            </a:r>
            <a:r>
              <a:rPr sz="950" i="1" spc="-100" dirty="0">
                <a:latin typeface="Calibri"/>
                <a:cs typeface="Calibri"/>
              </a:rPr>
              <a:t>А.А., </a:t>
            </a:r>
            <a:r>
              <a:rPr sz="950" i="1" spc="-165" dirty="0">
                <a:latin typeface="Calibri"/>
                <a:cs typeface="Calibri"/>
              </a:rPr>
              <a:t>Левит </a:t>
            </a:r>
            <a:r>
              <a:rPr sz="950" i="1" spc="-100" dirty="0">
                <a:latin typeface="Calibri"/>
                <a:cs typeface="Calibri"/>
              </a:rPr>
              <a:t>А.Л., </a:t>
            </a:r>
            <a:r>
              <a:rPr sz="950" i="1" spc="-105" dirty="0">
                <a:latin typeface="Calibri"/>
                <a:cs typeface="Calibri"/>
              </a:rPr>
              <a:t>Алашеев </a:t>
            </a:r>
            <a:r>
              <a:rPr sz="950" i="1" spc="-130" dirty="0">
                <a:latin typeface="Calibri"/>
                <a:cs typeface="Calibri"/>
              </a:rPr>
              <a:t>А.М. </a:t>
            </a:r>
            <a:r>
              <a:rPr sz="900" spc="-60" dirty="0">
                <a:latin typeface="Calibri"/>
                <a:cs typeface="Calibri"/>
              </a:rPr>
              <a:t>Вестник  </a:t>
            </a:r>
            <a:r>
              <a:rPr sz="900" spc="-65" dirty="0">
                <a:latin typeface="Calibri"/>
                <a:cs typeface="Calibri"/>
              </a:rPr>
              <a:t>восстановительной </a:t>
            </a:r>
            <a:r>
              <a:rPr sz="900" spc="-85" dirty="0">
                <a:latin typeface="Calibri"/>
                <a:cs typeface="Calibri"/>
              </a:rPr>
              <a:t>медицины </a:t>
            </a:r>
            <a:r>
              <a:rPr sz="900" spc="-65" dirty="0">
                <a:latin typeface="Calibri"/>
                <a:cs typeface="Calibri"/>
              </a:rPr>
              <a:t>№2(72),</a:t>
            </a:r>
            <a:r>
              <a:rPr sz="900" spc="-80" dirty="0">
                <a:latin typeface="Calibri"/>
                <a:cs typeface="Calibri"/>
              </a:rPr>
              <a:t> </a:t>
            </a:r>
            <a:r>
              <a:rPr sz="900" spc="-70" dirty="0">
                <a:latin typeface="Calibri"/>
                <a:cs typeface="Calibri"/>
              </a:rPr>
              <a:t>с.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871736" y="1320800"/>
            <a:ext cx="2293620" cy="1200150"/>
            <a:chOff x="3871736" y="1320800"/>
            <a:chExt cx="2293620" cy="1200150"/>
          </a:xfrm>
        </p:grpSpPr>
        <p:sp>
          <p:nvSpPr>
            <p:cNvPr id="26" name="object 26"/>
            <p:cNvSpPr/>
            <p:nvPr/>
          </p:nvSpPr>
          <p:spPr>
            <a:xfrm>
              <a:off x="4064000" y="1320799"/>
              <a:ext cx="2101215" cy="1198245"/>
            </a:xfrm>
            <a:custGeom>
              <a:avLst/>
              <a:gdLst/>
              <a:ahLst/>
              <a:cxnLst/>
              <a:rect l="l" t="t" r="r" b="b"/>
              <a:pathLst>
                <a:path w="2101215" h="1198245">
                  <a:moveTo>
                    <a:pt x="190500" y="139700"/>
                  </a:moveTo>
                  <a:lnTo>
                    <a:pt x="0" y="139700"/>
                  </a:lnTo>
                  <a:lnTo>
                    <a:pt x="0" y="1198181"/>
                  </a:lnTo>
                  <a:lnTo>
                    <a:pt x="190500" y="1198181"/>
                  </a:lnTo>
                  <a:lnTo>
                    <a:pt x="190500" y="139700"/>
                  </a:lnTo>
                  <a:close/>
                </a:path>
                <a:path w="2101215" h="1198245">
                  <a:moveTo>
                    <a:pt x="571500" y="279400"/>
                  </a:moveTo>
                  <a:lnTo>
                    <a:pt x="381000" y="279400"/>
                  </a:lnTo>
                  <a:lnTo>
                    <a:pt x="381000" y="1198181"/>
                  </a:lnTo>
                  <a:lnTo>
                    <a:pt x="571500" y="1198181"/>
                  </a:lnTo>
                  <a:lnTo>
                    <a:pt x="571500" y="279400"/>
                  </a:lnTo>
                  <a:close/>
                </a:path>
                <a:path w="2101215" h="1198245">
                  <a:moveTo>
                    <a:pt x="952500" y="558800"/>
                  </a:moveTo>
                  <a:lnTo>
                    <a:pt x="762000" y="558800"/>
                  </a:lnTo>
                  <a:lnTo>
                    <a:pt x="762000" y="1198181"/>
                  </a:lnTo>
                  <a:lnTo>
                    <a:pt x="952500" y="1198181"/>
                  </a:lnTo>
                  <a:lnTo>
                    <a:pt x="952500" y="558800"/>
                  </a:lnTo>
                  <a:close/>
                </a:path>
                <a:path w="2101215" h="1198245">
                  <a:moveTo>
                    <a:pt x="1333500" y="698500"/>
                  </a:moveTo>
                  <a:lnTo>
                    <a:pt x="1143000" y="698500"/>
                  </a:lnTo>
                  <a:lnTo>
                    <a:pt x="1143000" y="1198181"/>
                  </a:lnTo>
                  <a:lnTo>
                    <a:pt x="1333500" y="1198181"/>
                  </a:lnTo>
                  <a:lnTo>
                    <a:pt x="1333500" y="698500"/>
                  </a:lnTo>
                  <a:close/>
                </a:path>
                <a:path w="2101215" h="1198245">
                  <a:moveTo>
                    <a:pt x="1714500" y="774700"/>
                  </a:moveTo>
                  <a:lnTo>
                    <a:pt x="1524000" y="774700"/>
                  </a:lnTo>
                  <a:lnTo>
                    <a:pt x="1524000" y="1198181"/>
                  </a:lnTo>
                  <a:lnTo>
                    <a:pt x="1714500" y="1198181"/>
                  </a:lnTo>
                  <a:lnTo>
                    <a:pt x="1714500" y="774700"/>
                  </a:lnTo>
                  <a:close/>
                </a:path>
                <a:path w="2101215" h="1198245">
                  <a:moveTo>
                    <a:pt x="2100808" y="0"/>
                  </a:moveTo>
                  <a:lnTo>
                    <a:pt x="1905000" y="0"/>
                  </a:lnTo>
                  <a:lnTo>
                    <a:pt x="1905000" y="1198181"/>
                  </a:lnTo>
                  <a:lnTo>
                    <a:pt x="2100808" y="1198181"/>
                  </a:lnTo>
                  <a:lnTo>
                    <a:pt x="210080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71736" y="2518976"/>
              <a:ext cx="2293620" cy="0"/>
            </a:xfrm>
            <a:custGeom>
              <a:avLst/>
              <a:gdLst/>
              <a:ahLst/>
              <a:cxnLst/>
              <a:rect l="l" t="t" r="r" b="b"/>
              <a:pathLst>
                <a:path w="2293620">
                  <a:moveTo>
                    <a:pt x="0" y="0"/>
                  </a:moveTo>
                  <a:lnTo>
                    <a:pt x="2293073" y="1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094234" y="1238503"/>
            <a:ext cx="128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76413" y="1381759"/>
            <a:ext cx="128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84247" y="1665223"/>
            <a:ext cx="774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66489" y="1805432"/>
            <a:ext cx="76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48668" y="1875535"/>
            <a:ext cx="76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05128" y="1098295"/>
            <a:ext cx="128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17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24407" y="2582671"/>
            <a:ext cx="76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80868" y="2582671"/>
            <a:ext cx="127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Calibri"/>
                <a:cs typeface="Calibri"/>
              </a:rPr>
              <a:t>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27405" y="2582671"/>
            <a:ext cx="127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Calibri"/>
                <a:cs typeface="Calibri"/>
              </a:rPr>
              <a:t>60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09584" y="2582671"/>
            <a:ext cx="1270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Calibri"/>
                <a:cs typeface="Calibri"/>
              </a:rPr>
              <a:t>30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60468" y="2533903"/>
            <a:ext cx="915669" cy="39751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  <a:tabLst>
                <a:tab pos="381635" algn="l"/>
              </a:tabLst>
            </a:pPr>
            <a:r>
              <a:rPr sz="900" spc="-55" dirty="0">
                <a:latin typeface="Calibri"/>
                <a:cs typeface="Calibri"/>
              </a:rPr>
              <a:t>30	</a:t>
            </a:r>
            <a:r>
              <a:rPr sz="900" spc="-60" dirty="0">
                <a:latin typeface="Calibri"/>
                <a:cs typeface="Calibri"/>
              </a:rPr>
              <a:t>45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900" b="1" spc="-70" dirty="0">
                <a:latin typeface="Calibri"/>
                <a:cs typeface="Calibri"/>
              </a:rPr>
              <a:t>Угол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b="1" spc="-85" dirty="0">
                <a:latin typeface="Calibri"/>
                <a:cs typeface="Calibri"/>
              </a:rPr>
              <a:t>вертикализации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43580" y="1143000"/>
            <a:ext cx="187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latin typeface="Arial Narrow"/>
                <a:cs typeface="Arial Narrow"/>
              </a:rPr>
              <a:t>I</a:t>
            </a:r>
            <a:r>
              <a:rPr sz="1100" b="1" spc="-110" dirty="0">
                <a:latin typeface="Arial Narrow"/>
                <a:cs typeface="Arial Narrow"/>
              </a:rPr>
              <a:t>C</a:t>
            </a:r>
            <a:r>
              <a:rPr sz="1100" b="1" spc="-80" dirty="0">
                <a:latin typeface="Arial Narrow"/>
                <a:cs typeface="Arial Narrow"/>
              </a:rPr>
              <a:t>P</a:t>
            </a:r>
            <a:endParaRPr sz="1100">
              <a:latin typeface="Arial Narrow"/>
              <a:cs typeface="Arial Narrow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392767" y="1422400"/>
            <a:ext cx="2178050" cy="1504315"/>
            <a:chOff x="6392767" y="1422400"/>
            <a:chExt cx="2178050" cy="1504315"/>
          </a:xfrm>
        </p:grpSpPr>
        <p:sp>
          <p:nvSpPr>
            <p:cNvPr id="41" name="object 41"/>
            <p:cNvSpPr/>
            <p:nvPr/>
          </p:nvSpPr>
          <p:spPr>
            <a:xfrm>
              <a:off x="6476999" y="1879600"/>
              <a:ext cx="101600" cy="986155"/>
            </a:xfrm>
            <a:custGeom>
              <a:avLst/>
              <a:gdLst/>
              <a:ahLst/>
              <a:cxnLst/>
              <a:rect l="l" t="t" r="r" b="b"/>
              <a:pathLst>
                <a:path w="101600" h="986155">
                  <a:moveTo>
                    <a:pt x="101600" y="0"/>
                  </a:moveTo>
                  <a:lnTo>
                    <a:pt x="0" y="0"/>
                  </a:lnTo>
                  <a:lnTo>
                    <a:pt x="0" y="986115"/>
                  </a:lnTo>
                  <a:lnTo>
                    <a:pt x="101600" y="9861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78599" y="2768600"/>
              <a:ext cx="101600" cy="97155"/>
            </a:xfrm>
            <a:custGeom>
              <a:avLst/>
              <a:gdLst/>
              <a:ahLst/>
              <a:cxnLst/>
              <a:rect l="l" t="t" r="r" b="b"/>
              <a:pathLst>
                <a:path w="101600" h="97155">
                  <a:moveTo>
                    <a:pt x="101600" y="0"/>
                  </a:moveTo>
                  <a:lnTo>
                    <a:pt x="0" y="0"/>
                  </a:lnTo>
                  <a:lnTo>
                    <a:pt x="0" y="97115"/>
                  </a:lnTo>
                  <a:lnTo>
                    <a:pt x="101600" y="971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32599" y="1943100"/>
              <a:ext cx="101600" cy="922655"/>
            </a:xfrm>
            <a:custGeom>
              <a:avLst/>
              <a:gdLst/>
              <a:ahLst/>
              <a:cxnLst/>
              <a:rect l="l" t="t" r="r" b="b"/>
              <a:pathLst>
                <a:path w="101600" h="922655">
                  <a:moveTo>
                    <a:pt x="101600" y="0"/>
                  </a:moveTo>
                  <a:lnTo>
                    <a:pt x="0" y="0"/>
                  </a:lnTo>
                  <a:lnTo>
                    <a:pt x="0" y="922615"/>
                  </a:lnTo>
                  <a:lnTo>
                    <a:pt x="101600" y="9226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934199" y="2794000"/>
              <a:ext cx="101600" cy="71755"/>
            </a:xfrm>
            <a:custGeom>
              <a:avLst/>
              <a:gdLst/>
              <a:ahLst/>
              <a:cxnLst/>
              <a:rect l="l" t="t" r="r" b="b"/>
              <a:pathLst>
                <a:path w="101600" h="71755">
                  <a:moveTo>
                    <a:pt x="101600" y="0"/>
                  </a:moveTo>
                  <a:lnTo>
                    <a:pt x="0" y="0"/>
                  </a:lnTo>
                  <a:lnTo>
                    <a:pt x="0" y="71715"/>
                  </a:lnTo>
                  <a:lnTo>
                    <a:pt x="101600" y="717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200899" y="1460500"/>
              <a:ext cx="101600" cy="1405255"/>
            </a:xfrm>
            <a:custGeom>
              <a:avLst/>
              <a:gdLst/>
              <a:ahLst/>
              <a:cxnLst/>
              <a:rect l="l" t="t" r="r" b="b"/>
              <a:pathLst>
                <a:path w="101600" h="1405255">
                  <a:moveTo>
                    <a:pt x="101600" y="0"/>
                  </a:moveTo>
                  <a:lnTo>
                    <a:pt x="0" y="0"/>
                  </a:lnTo>
                  <a:lnTo>
                    <a:pt x="0" y="1405215"/>
                  </a:lnTo>
                  <a:lnTo>
                    <a:pt x="101600" y="14052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302499" y="2844800"/>
              <a:ext cx="101600" cy="20955"/>
            </a:xfrm>
            <a:custGeom>
              <a:avLst/>
              <a:gdLst/>
              <a:ahLst/>
              <a:cxnLst/>
              <a:rect l="l" t="t" r="r" b="b"/>
              <a:pathLst>
                <a:path w="101600" h="20955">
                  <a:moveTo>
                    <a:pt x="101600" y="0"/>
                  </a:moveTo>
                  <a:lnTo>
                    <a:pt x="0" y="0"/>
                  </a:lnTo>
                  <a:lnTo>
                    <a:pt x="0" y="20915"/>
                  </a:lnTo>
                  <a:lnTo>
                    <a:pt x="101600" y="209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56499" y="1422400"/>
              <a:ext cx="101600" cy="1443355"/>
            </a:xfrm>
            <a:custGeom>
              <a:avLst/>
              <a:gdLst/>
              <a:ahLst/>
              <a:cxnLst/>
              <a:rect l="l" t="t" r="r" b="b"/>
              <a:pathLst>
                <a:path w="101600" h="1443355">
                  <a:moveTo>
                    <a:pt x="101600" y="0"/>
                  </a:moveTo>
                  <a:lnTo>
                    <a:pt x="0" y="0"/>
                  </a:lnTo>
                  <a:lnTo>
                    <a:pt x="0" y="1443315"/>
                  </a:lnTo>
                  <a:lnTo>
                    <a:pt x="101600" y="14433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58099" y="2844800"/>
              <a:ext cx="114300" cy="20955"/>
            </a:xfrm>
            <a:custGeom>
              <a:avLst/>
              <a:gdLst/>
              <a:ahLst/>
              <a:cxnLst/>
              <a:rect l="l" t="t" r="r" b="b"/>
              <a:pathLst>
                <a:path w="114300" h="20955">
                  <a:moveTo>
                    <a:pt x="114300" y="0"/>
                  </a:moveTo>
                  <a:lnTo>
                    <a:pt x="0" y="0"/>
                  </a:lnTo>
                  <a:lnTo>
                    <a:pt x="0" y="20915"/>
                  </a:lnTo>
                  <a:lnTo>
                    <a:pt x="114300" y="20915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924799" y="1714500"/>
              <a:ext cx="101600" cy="1151255"/>
            </a:xfrm>
            <a:custGeom>
              <a:avLst/>
              <a:gdLst/>
              <a:ahLst/>
              <a:cxnLst/>
              <a:rect l="l" t="t" r="r" b="b"/>
              <a:pathLst>
                <a:path w="101600" h="1151255">
                  <a:moveTo>
                    <a:pt x="101600" y="0"/>
                  </a:moveTo>
                  <a:lnTo>
                    <a:pt x="0" y="0"/>
                  </a:lnTo>
                  <a:lnTo>
                    <a:pt x="0" y="1151215"/>
                  </a:lnTo>
                  <a:lnTo>
                    <a:pt x="101600" y="11512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026400" y="2853015"/>
              <a:ext cx="101600" cy="12700"/>
            </a:xfrm>
            <a:custGeom>
              <a:avLst/>
              <a:gdLst/>
              <a:ahLst/>
              <a:cxnLst/>
              <a:rect l="l" t="t" r="r" b="b"/>
              <a:pathLst>
                <a:path w="101600" h="12700">
                  <a:moveTo>
                    <a:pt x="1016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1600" y="127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280400" y="1714500"/>
              <a:ext cx="101600" cy="1151255"/>
            </a:xfrm>
            <a:custGeom>
              <a:avLst/>
              <a:gdLst/>
              <a:ahLst/>
              <a:cxnLst/>
              <a:rect l="l" t="t" r="r" b="b"/>
              <a:pathLst>
                <a:path w="101600" h="1151255">
                  <a:moveTo>
                    <a:pt x="101600" y="0"/>
                  </a:moveTo>
                  <a:lnTo>
                    <a:pt x="0" y="0"/>
                  </a:lnTo>
                  <a:lnTo>
                    <a:pt x="0" y="1151215"/>
                  </a:lnTo>
                  <a:lnTo>
                    <a:pt x="101600" y="115121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382000" y="2794000"/>
              <a:ext cx="114300" cy="71755"/>
            </a:xfrm>
            <a:custGeom>
              <a:avLst/>
              <a:gdLst/>
              <a:ahLst/>
              <a:cxnLst/>
              <a:rect l="l" t="t" r="r" b="b"/>
              <a:pathLst>
                <a:path w="114300" h="71755">
                  <a:moveTo>
                    <a:pt x="114300" y="0"/>
                  </a:moveTo>
                  <a:lnTo>
                    <a:pt x="0" y="0"/>
                  </a:lnTo>
                  <a:lnTo>
                    <a:pt x="0" y="71715"/>
                  </a:lnTo>
                  <a:lnTo>
                    <a:pt x="114300" y="71715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94291" y="2865715"/>
              <a:ext cx="2174875" cy="60960"/>
            </a:xfrm>
            <a:custGeom>
              <a:avLst/>
              <a:gdLst/>
              <a:ahLst/>
              <a:cxnLst/>
              <a:rect l="l" t="t" r="r" b="b"/>
              <a:pathLst>
                <a:path w="2174875" h="60960">
                  <a:moveTo>
                    <a:pt x="0" y="0"/>
                  </a:moveTo>
                  <a:lnTo>
                    <a:pt x="2174584" y="1"/>
                  </a:lnTo>
                </a:path>
                <a:path w="2174875" h="60960">
                  <a:moveTo>
                    <a:pt x="0" y="0"/>
                  </a:moveTo>
                  <a:lnTo>
                    <a:pt x="0" y="60388"/>
                  </a:lnTo>
                </a:path>
                <a:path w="2174875" h="60960">
                  <a:moveTo>
                    <a:pt x="362109" y="0"/>
                  </a:moveTo>
                  <a:lnTo>
                    <a:pt x="362109" y="60388"/>
                  </a:lnTo>
                </a:path>
                <a:path w="2174875" h="60960">
                  <a:moveTo>
                    <a:pt x="730409" y="0"/>
                  </a:moveTo>
                  <a:lnTo>
                    <a:pt x="730409" y="60388"/>
                  </a:lnTo>
                </a:path>
                <a:path w="2174875" h="60960">
                  <a:moveTo>
                    <a:pt x="1086009" y="0"/>
                  </a:moveTo>
                  <a:lnTo>
                    <a:pt x="1086009" y="60388"/>
                  </a:lnTo>
                </a:path>
                <a:path w="2174875" h="60960">
                  <a:moveTo>
                    <a:pt x="1454309" y="0"/>
                  </a:moveTo>
                  <a:lnTo>
                    <a:pt x="1454309" y="60388"/>
                  </a:lnTo>
                </a:path>
                <a:path w="2174875" h="60960">
                  <a:moveTo>
                    <a:pt x="1809909" y="0"/>
                  </a:moveTo>
                  <a:lnTo>
                    <a:pt x="1809909" y="60388"/>
                  </a:lnTo>
                </a:path>
                <a:path w="2174875" h="60960">
                  <a:moveTo>
                    <a:pt x="2174584" y="0"/>
                  </a:moveTo>
                  <a:lnTo>
                    <a:pt x="2174584" y="60388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351200" y="1586484"/>
            <a:ext cx="708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latin typeface="Calibri"/>
                <a:cs typeface="Calibri"/>
              </a:rPr>
              <a:t>25,8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2100" spc="-142" baseline="-19841" dirty="0">
                <a:latin typeface="Calibri"/>
                <a:cs typeface="Calibri"/>
              </a:rPr>
              <a:t>24,2</a:t>
            </a:r>
            <a:endParaRPr sz="2100" baseline="-19841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084062" y="1126235"/>
            <a:ext cx="692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187" baseline="-9920" dirty="0">
                <a:latin typeface="Calibri"/>
                <a:cs typeface="Calibri"/>
              </a:rPr>
              <a:t>37,1</a:t>
            </a:r>
            <a:r>
              <a:rPr sz="2100" spc="-142" baseline="-9920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37,9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826323" y="1418844"/>
            <a:ext cx="657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latin typeface="Calibri"/>
                <a:cs typeface="Calibri"/>
              </a:rPr>
              <a:t>30,2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2100" spc="-142" baseline="1984" dirty="0">
                <a:latin typeface="Calibri"/>
                <a:cs typeface="Calibri"/>
              </a:rPr>
              <a:t>30,3</a:t>
            </a:r>
            <a:endParaRPr sz="2100" baseline="1984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522801" y="2973323"/>
            <a:ext cx="1950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4645" algn="l"/>
                <a:tab pos="697230" algn="l"/>
                <a:tab pos="1059815" algn="l"/>
                <a:tab pos="1421765" algn="l"/>
                <a:tab pos="1784350" algn="l"/>
              </a:tabLst>
            </a:pPr>
            <a:r>
              <a:rPr sz="1400" spc="-80" dirty="0">
                <a:latin typeface="Calibri"/>
                <a:cs typeface="Calibri"/>
              </a:rPr>
              <a:t>0	</a:t>
            </a:r>
            <a:r>
              <a:rPr sz="1400" spc="-110" dirty="0">
                <a:latin typeface="Calibri"/>
                <a:cs typeface="Calibri"/>
              </a:rPr>
              <a:t>1</a:t>
            </a:r>
            <a:r>
              <a:rPr sz="1400" spc="-80" dirty="0">
                <a:latin typeface="Calibri"/>
                <a:cs typeface="Calibri"/>
              </a:rPr>
              <a:t>5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10" dirty="0">
                <a:latin typeface="Calibri"/>
                <a:cs typeface="Calibri"/>
              </a:rPr>
              <a:t>3</a:t>
            </a:r>
            <a:r>
              <a:rPr sz="1400" spc="-80" dirty="0">
                <a:latin typeface="Calibri"/>
                <a:cs typeface="Calibri"/>
              </a:rPr>
              <a:t>0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10" dirty="0">
                <a:latin typeface="Calibri"/>
                <a:cs typeface="Calibri"/>
              </a:rPr>
              <a:t>4</a:t>
            </a:r>
            <a:r>
              <a:rPr sz="1400" spc="-80" dirty="0">
                <a:latin typeface="Calibri"/>
                <a:cs typeface="Calibri"/>
              </a:rPr>
              <a:t>5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10" dirty="0">
                <a:latin typeface="Calibri"/>
                <a:cs typeface="Calibri"/>
              </a:rPr>
              <a:t>6</a:t>
            </a:r>
            <a:r>
              <a:rPr sz="1400" spc="-80" dirty="0">
                <a:latin typeface="Calibri"/>
                <a:cs typeface="Calibri"/>
              </a:rPr>
              <a:t>0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10" dirty="0">
                <a:latin typeface="Calibri"/>
                <a:cs typeface="Calibri"/>
              </a:rPr>
              <a:t>30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801768" y="2085812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77667" y="0"/>
                </a:moveTo>
                <a:lnTo>
                  <a:pt x="0" y="0"/>
                </a:lnTo>
                <a:lnTo>
                  <a:pt x="0" y="77667"/>
                </a:lnTo>
                <a:lnTo>
                  <a:pt x="77667" y="77667"/>
                </a:lnTo>
                <a:lnTo>
                  <a:pt x="776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01768" y="225413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77667" y="0"/>
                </a:moveTo>
                <a:lnTo>
                  <a:pt x="0" y="0"/>
                </a:lnTo>
                <a:lnTo>
                  <a:pt x="0" y="77667"/>
                </a:lnTo>
                <a:lnTo>
                  <a:pt x="77667" y="77667"/>
                </a:lnTo>
                <a:lnTo>
                  <a:pt x="7766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900806" y="2014728"/>
            <a:ext cx="2254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90" dirty="0">
                <a:latin typeface="Calibri"/>
                <a:cs typeface="Calibri"/>
              </a:rPr>
              <a:t>L/P  </a:t>
            </a:r>
            <a:r>
              <a:rPr sz="1100" spc="-145" dirty="0">
                <a:latin typeface="Calibri"/>
                <a:cs typeface="Calibri"/>
              </a:rPr>
              <a:t>G</a:t>
            </a:r>
            <a:r>
              <a:rPr sz="1100" spc="-25" dirty="0">
                <a:latin typeface="Calibri"/>
                <a:cs typeface="Calibri"/>
              </a:rPr>
              <a:t>L</a:t>
            </a:r>
            <a:r>
              <a:rPr sz="1100" spc="-135" dirty="0">
                <a:latin typeface="Calibri"/>
                <a:cs typeface="Calibri"/>
              </a:rPr>
              <a:t>U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2628" y="928765"/>
            <a:ext cx="2375654" cy="2047680"/>
          </a:xfrm>
          <a:prstGeom prst="rect">
            <a:avLst/>
          </a:prstGeom>
        </p:spPr>
      </p:pic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7240517" y="3344198"/>
          <a:ext cx="3938904" cy="1521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225"/>
                <a:gridCol w="1006475"/>
                <a:gridCol w="1006475"/>
                <a:gridCol w="741679"/>
              </a:tblGrid>
              <a:tr h="484632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Параметр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09855">
                        <a:lnSpc>
                          <a:spcPct val="101499"/>
                        </a:lnSpc>
                        <a:spcBef>
                          <a:spcPts val="204"/>
                        </a:spcBef>
                      </a:pPr>
                      <a:r>
                        <a:rPr sz="130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Кортикально  </a:t>
                      </a:r>
                      <a:r>
                        <a:rPr sz="13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 </a:t>
                      </a:r>
                      <a:r>
                        <a:rPr sz="1300" b="1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СМА</a:t>
                      </a:r>
                      <a:r>
                        <a:rPr sz="13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справа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34620">
                        <a:lnSpc>
                          <a:spcPct val="101499"/>
                        </a:lnSpc>
                        <a:spcBef>
                          <a:spcPts val="204"/>
                        </a:spcBef>
                      </a:pPr>
                      <a:r>
                        <a:rPr sz="13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ти</a:t>
                      </a:r>
                      <a:r>
                        <a:rPr sz="13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  </a:t>
                      </a:r>
                      <a:r>
                        <a:rPr sz="13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 </a:t>
                      </a:r>
                      <a:r>
                        <a:rPr sz="1300" b="1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СМА</a:t>
                      </a:r>
                      <a:r>
                        <a:rPr sz="13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слева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05410">
                        <a:lnSpc>
                          <a:spcPct val="101499"/>
                        </a:lnSpc>
                        <a:spcBef>
                          <a:spcPts val="204"/>
                        </a:spcBef>
                      </a:pPr>
                      <a:r>
                        <a:rPr sz="1300" b="1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Зона 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3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3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341376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14" dirty="0">
                          <a:latin typeface="Calibri"/>
                          <a:cs typeface="Calibri"/>
                        </a:rPr>
                        <a:t>CBF</a:t>
                      </a:r>
                      <a:r>
                        <a:rPr sz="17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мл/100г/мин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75" dirty="0">
                          <a:latin typeface="Calibri"/>
                          <a:cs typeface="Calibri"/>
                        </a:rPr>
                        <a:t>52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42037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75" dirty="0">
                          <a:latin typeface="Calibri"/>
                          <a:cs typeface="Calibri"/>
                        </a:rPr>
                        <a:t>69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05" dirty="0">
                          <a:latin typeface="Calibri"/>
                          <a:cs typeface="Calibri"/>
                        </a:rPr>
                        <a:t>19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  <a:tr h="341376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50" dirty="0">
                          <a:latin typeface="Calibri"/>
                          <a:cs typeface="Calibri"/>
                        </a:rPr>
                        <a:t>CBV</a:t>
                      </a:r>
                      <a:r>
                        <a:rPr sz="17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мл/100г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90" dirty="0">
                          <a:latin typeface="Calibri"/>
                          <a:cs typeface="Calibri"/>
                        </a:rPr>
                        <a:t>3,8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407034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90" dirty="0">
                          <a:latin typeface="Calibri"/>
                          <a:cs typeface="Calibri"/>
                        </a:rPr>
                        <a:t>3,8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20" dirty="0">
                          <a:latin typeface="Calibri"/>
                          <a:cs typeface="Calibri"/>
                        </a:rPr>
                        <a:t>1,9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</a:tr>
              <a:tr h="341376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70" dirty="0">
                          <a:latin typeface="Calibri"/>
                          <a:cs typeface="Calibri"/>
                        </a:rPr>
                        <a:t>MTT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сек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90" dirty="0">
                          <a:latin typeface="Calibri"/>
                          <a:cs typeface="Calibri"/>
                        </a:rPr>
                        <a:t>4,8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R="407034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90" dirty="0">
                          <a:latin typeface="Calibri"/>
                          <a:cs typeface="Calibri"/>
                        </a:rPr>
                        <a:t>3,5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700" spc="-170" dirty="0">
                          <a:latin typeface="Calibri"/>
                          <a:cs typeface="Calibri"/>
                        </a:rPr>
                        <a:t>7,1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3" name="object 63"/>
          <p:cNvSpPr txBox="1"/>
          <p:nvPr/>
        </p:nvSpPr>
        <p:spPr>
          <a:xfrm>
            <a:off x="4360138" y="4961128"/>
            <a:ext cx="641096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spc="-110" dirty="0">
                <a:latin typeface="Calibri"/>
                <a:cs typeface="Calibri"/>
              </a:rPr>
              <a:t>Вертикализация </a:t>
            </a:r>
            <a:r>
              <a:rPr sz="1300" spc="-114" dirty="0">
                <a:latin typeface="Calibri"/>
                <a:cs typeface="Calibri"/>
              </a:rPr>
              <a:t>больных </a:t>
            </a:r>
            <a:r>
              <a:rPr sz="1300" spc="-90" dirty="0">
                <a:latin typeface="Calibri"/>
                <a:cs typeface="Calibri"/>
              </a:rPr>
              <a:t>с </a:t>
            </a:r>
            <a:r>
              <a:rPr sz="1300" spc="-120" dirty="0">
                <a:latin typeface="Calibri"/>
                <a:cs typeface="Calibri"/>
              </a:rPr>
              <a:t>ОЦН </a:t>
            </a:r>
            <a:r>
              <a:rPr sz="1300" spc="-110" dirty="0">
                <a:latin typeface="Calibri"/>
                <a:cs typeface="Calibri"/>
              </a:rPr>
              <a:t>провоцирует </a:t>
            </a:r>
            <a:r>
              <a:rPr sz="1300" spc="-125" dirty="0">
                <a:latin typeface="Calibri"/>
                <a:cs typeface="Calibri"/>
              </a:rPr>
              <a:t>повышение </a:t>
            </a:r>
            <a:r>
              <a:rPr sz="1300" spc="-120" dirty="0">
                <a:latin typeface="Calibri"/>
                <a:cs typeface="Calibri"/>
              </a:rPr>
              <a:t>общего </a:t>
            </a:r>
            <a:r>
              <a:rPr sz="1300" spc="-135" dirty="0">
                <a:latin typeface="Calibri"/>
                <a:cs typeface="Calibri"/>
              </a:rPr>
              <a:t>и </a:t>
            </a:r>
            <a:r>
              <a:rPr sz="1300" spc="-114" dirty="0">
                <a:latin typeface="Calibri"/>
                <a:cs typeface="Calibri"/>
              </a:rPr>
              <a:t>локального церебрального  </a:t>
            </a:r>
            <a:r>
              <a:rPr sz="1300" spc="-125" dirty="0">
                <a:latin typeface="Calibri"/>
                <a:cs typeface="Calibri"/>
              </a:rPr>
              <a:t>метаболизма, </a:t>
            </a:r>
            <a:r>
              <a:rPr sz="1300" spc="-100" dirty="0">
                <a:latin typeface="Calibri"/>
                <a:cs typeface="Calibri"/>
              </a:rPr>
              <a:t>что </a:t>
            </a:r>
            <a:r>
              <a:rPr sz="1300" spc="-140" dirty="0">
                <a:latin typeface="Calibri"/>
                <a:cs typeface="Calibri"/>
              </a:rPr>
              <a:t>может </a:t>
            </a:r>
            <a:r>
              <a:rPr sz="1300" spc="-110" dirty="0">
                <a:latin typeface="Calibri"/>
                <a:cs typeface="Calibri"/>
              </a:rPr>
              <a:t>спровоцировать перфузионно-метаболический </a:t>
            </a:r>
            <a:r>
              <a:rPr sz="1300" spc="-114" dirty="0">
                <a:latin typeface="Calibri"/>
                <a:cs typeface="Calibri"/>
              </a:rPr>
              <a:t>дисбаланс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95" dirty="0">
                <a:latin typeface="Calibri"/>
                <a:cs typeface="Calibri"/>
              </a:rPr>
              <a:t>зонах </a:t>
            </a:r>
            <a:r>
              <a:rPr sz="1300" spc="-125" dirty="0">
                <a:latin typeface="Calibri"/>
                <a:cs typeface="Calibri"/>
              </a:rPr>
              <a:t>ишемической  </a:t>
            </a:r>
            <a:r>
              <a:rPr sz="1300" spc="-130" dirty="0">
                <a:latin typeface="Calibri"/>
                <a:cs typeface="Calibri"/>
              </a:rPr>
              <a:t>пенумбры. </a:t>
            </a:r>
            <a:r>
              <a:rPr sz="1300" spc="-125" dirty="0">
                <a:latin typeface="Calibri"/>
                <a:cs typeface="Calibri"/>
              </a:rPr>
              <a:t>Обнаружение </a:t>
            </a:r>
            <a:r>
              <a:rPr sz="1300" spc="-120" dirty="0">
                <a:latin typeface="Calibri"/>
                <a:cs typeface="Calibri"/>
              </a:rPr>
              <a:t>подобных </a:t>
            </a:r>
            <a:r>
              <a:rPr sz="1300" spc="-114" dirty="0">
                <a:latin typeface="Calibri"/>
                <a:cs typeface="Calibri"/>
              </a:rPr>
              <a:t>зон </a:t>
            </a:r>
            <a:r>
              <a:rPr sz="1300" spc="-120" dirty="0">
                <a:latin typeface="Calibri"/>
                <a:cs typeface="Calibri"/>
              </a:rPr>
              <a:t>при </a:t>
            </a:r>
            <a:r>
              <a:rPr sz="1300" spc="-105" dirty="0">
                <a:latin typeface="Calibri"/>
                <a:cs typeface="Calibri"/>
              </a:rPr>
              <a:t>КТ-перфузии </a:t>
            </a:r>
            <a:r>
              <a:rPr sz="1300" spc="-140" dirty="0">
                <a:latin typeface="Calibri"/>
                <a:cs typeface="Calibri"/>
              </a:rPr>
              <a:t>должно </a:t>
            </a:r>
            <a:r>
              <a:rPr sz="1300" spc="-105" dirty="0">
                <a:latin typeface="Calibri"/>
                <a:cs typeface="Calibri"/>
              </a:rPr>
              <a:t>ограничивать </a:t>
            </a:r>
            <a:r>
              <a:rPr sz="1300" spc="-114" dirty="0">
                <a:latin typeface="Calibri"/>
                <a:cs typeface="Calibri"/>
              </a:rPr>
              <a:t>начало </a:t>
            </a:r>
            <a:r>
              <a:rPr sz="1300" spc="-110" dirty="0">
                <a:latin typeface="Calibri"/>
                <a:cs typeface="Calibri"/>
              </a:rPr>
              <a:t>вертикализации </a:t>
            </a:r>
            <a:r>
              <a:rPr sz="1300" spc="-100" dirty="0">
                <a:latin typeface="Calibri"/>
                <a:cs typeface="Calibri"/>
              </a:rPr>
              <a:t>как  </a:t>
            </a:r>
            <a:r>
              <a:rPr sz="1300" spc="-125" dirty="0">
                <a:latin typeface="Calibri"/>
                <a:cs typeface="Calibri"/>
              </a:rPr>
              <a:t>метода </a:t>
            </a:r>
            <a:r>
              <a:rPr sz="1300" spc="-114" dirty="0">
                <a:latin typeface="Calibri"/>
                <a:cs typeface="Calibri"/>
              </a:rPr>
              <a:t>ранней</a:t>
            </a:r>
            <a:r>
              <a:rPr sz="1300" spc="-75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реабилитации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4" name="object 6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168" y="3160833"/>
            <a:ext cx="3278981" cy="289321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97952" y="4407408"/>
            <a:ext cx="1335405" cy="509270"/>
            <a:chOff x="7997952" y="4407408"/>
            <a:chExt cx="1335405" cy="509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7952" y="4407408"/>
              <a:ext cx="1335024" cy="509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9872" y="4535424"/>
              <a:ext cx="1091183" cy="283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0624" y="4428744"/>
              <a:ext cx="1246631" cy="4206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43265" y="4429534"/>
              <a:ext cx="1243330" cy="419100"/>
            </a:xfrm>
            <a:custGeom>
              <a:avLst/>
              <a:gdLst/>
              <a:ahLst/>
              <a:cxnLst/>
              <a:rect l="l" t="t" r="r" b="b"/>
              <a:pathLst>
                <a:path w="1243329" h="419100">
                  <a:moveTo>
                    <a:pt x="0" y="69829"/>
                  </a:moveTo>
                  <a:lnTo>
                    <a:pt x="5487" y="42648"/>
                  </a:lnTo>
                  <a:lnTo>
                    <a:pt x="20452" y="20452"/>
                  </a:lnTo>
                  <a:lnTo>
                    <a:pt x="42648" y="5487"/>
                  </a:lnTo>
                  <a:lnTo>
                    <a:pt x="69829" y="0"/>
                  </a:lnTo>
                  <a:lnTo>
                    <a:pt x="1173009" y="0"/>
                  </a:lnTo>
                  <a:lnTo>
                    <a:pt x="1200189" y="5487"/>
                  </a:lnTo>
                  <a:lnTo>
                    <a:pt x="1222386" y="20452"/>
                  </a:lnTo>
                  <a:lnTo>
                    <a:pt x="1237351" y="42648"/>
                  </a:lnTo>
                  <a:lnTo>
                    <a:pt x="1242839" y="69829"/>
                  </a:lnTo>
                  <a:lnTo>
                    <a:pt x="1242839" y="349137"/>
                  </a:lnTo>
                  <a:lnTo>
                    <a:pt x="1237351" y="376318"/>
                  </a:lnTo>
                  <a:lnTo>
                    <a:pt x="1222386" y="398514"/>
                  </a:lnTo>
                  <a:lnTo>
                    <a:pt x="1200189" y="413479"/>
                  </a:lnTo>
                  <a:lnTo>
                    <a:pt x="1173009" y="418967"/>
                  </a:lnTo>
                  <a:lnTo>
                    <a:pt x="69829" y="418967"/>
                  </a:lnTo>
                  <a:lnTo>
                    <a:pt x="42648" y="413479"/>
                  </a:lnTo>
                  <a:lnTo>
                    <a:pt x="20452" y="398514"/>
                  </a:lnTo>
                  <a:lnTo>
                    <a:pt x="5487" y="376318"/>
                  </a:lnTo>
                  <a:lnTo>
                    <a:pt x="0" y="349137"/>
                  </a:lnTo>
                  <a:lnTo>
                    <a:pt x="0" y="6982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205104" y="4570983"/>
            <a:ext cx="9182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0" dirty="0">
                <a:solidFill>
                  <a:srgbClr val="800000"/>
                </a:solidFill>
                <a:latin typeface="Calibri"/>
                <a:cs typeface="Calibri"/>
              </a:rPr>
              <a:t>Мышечная</a:t>
            </a:r>
            <a:r>
              <a:rPr sz="700" spc="-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800000"/>
                </a:solidFill>
                <a:latin typeface="Calibri"/>
                <a:cs typeface="Calibri"/>
              </a:rPr>
              <a:t>активность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49183" y="2901695"/>
            <a:ext cx="1430020" cy="433070"/>
            <a:chOff x="7949183" y="2901695"/>
            <a:chExt cx="1430020" cy="43307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9183" y="2919983"/>
              <a:ext cx="1429512" cy="3718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0935" y="2901695"/>
              <a:ext cx="826007" cy="432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91855" y="2941319"/>
              <a:ext cx="1344168" cy="2834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993953" y="2942065"/>
              <a:ext cx="1339850" cy="281940"/>
            </a:xfrm>
            <a:custGeom>
              <a:avLst/>
              <a:gdLst/>
              <a:ahLst/>
              <a:cxnLst/>
              <a:rect l="l" t="t" r="r" b="b"/>
              <a:pathLst>
                <a:path w="1339850" h="281939">
                  <a:moveTo>
                    <a:pt x="0" y="46988"/>
                  </a:moveTo>
                  <a:lnTo>
                    <a:pt x="3692" y="28698"/>
                  </a:lnTo>
                  <a:lnTo>
                    <a:pt x="13762" y="13762"/>
                  </a:lnTo>
                  <a:lnTo>
                    <a:pt x="28698" y="3692"/>
                  </a:lnTo>
                  <a:lnTo>
                    <a:pt x="46988" y="0"/>
                  </a:lnTo>
                  <a:lnTo>
                    <a:pt x="1292602" y="0"/>
                  </a:lnTo>
                  <a:lnTo>
                    <a:pt x="1310891" y="3692"/>
                  </a:lnTo>
                  <a:lnTo>
                    <a:pt x="1325827" y="13762"/>
                  </a:lnTo>
                  <a:lnTo>
                    <a:pt x="1335897" y="28698"/>
                  </a:lnTo>
                  <a:lnTo>
                    <a:pt x="1339590" y="46988"/>
                  </a:lnTo>
                  <a:lnTo>
                    <a:pt x="1339590" y="234937"/>
                  </a:lnTo>
                  <a:lnTo>
                    <a:pt x="1335897" y="253227"/>
                  </a:lnTo>
                  <a:lnTo>
                    <a:pt x="1325827" y="268163"/>
                  </a:lnTo>
                  <a:lnTo>
                    <a:pt x="1310891" y="278233"/>
                  </a:lnTo>
                  <a:lnTo>
                    <a:pt x="1292602" y="281926"/>
                  </a:lnTo>
                  <a:lnTo>
                    <a:pt x="46988" y="281926"/>
                  </a:lnTo>
                  <a:lnTo>
                    <a:pt x="28698" y="278233"/>
                  </a:lnTo>
                  <a:lnTo>
                    <a:pt x="13762" y="268163"/>
                  </a:lnTo>
                  <a:lnTo>
                    <a:pt x="3692" y="253227"/>
                  </a:lnTo>
                  <a:lnTo>
                    <a:pt x="0" y="234937"/>
                  </a:lnTo>
                  <a:lnTo>
                    <a:pt x="0" y="4698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43866" y="2927096"/>
            <a:ext cx="643255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98120" marR="5080" indent="-186055">
              <a:lnSpc>
                <a:spcPts val="1010"/>
              </a:lnSpc>
              <a:spcBef>
                <a:spcPts val="190"/>
              </a:spcBef>
            </a:pPr>
            <a:r>
              <a:rPr sz="900" spc="-35" dirty="0">
                <a:solidFill>
                  <a:srgbClr val="800000"/>
                </a:solidFill>
                <a:latin typeface="Calibri"/>
                <a:cs typeface="Calibri"/>
              </a:rPr>
              <a:t>П</a:t>
            </a:r>
            <a:r>
              <a:rPr sz="900" spc="-25" dirty="0">
                <a:solidFill>
                  <a:srgbClr val="800000"/>
                </a:solidFill>
                <a:latin typeface="Calibri"/>
                <a:cs typeface="Calibri"/>
              </a:rPr>
              <a:t>ир</a:t>
            </a:r>
            <a:r>
              <a:rPr sz="900" spc="-20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900" spc="-35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900" spc="-25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900" spc="-30" dirty="0">
                <a:solidFill>
                  <a:srgbClr val="800000"/>
                </a:solidFill>
                <a:latin typeface="Calibri"/>
                <a:cs typeface="Calibri"/>
              </a:rPr>
              <a:t>д</a:t>
            </a:r>
            <a:r>
              <a:rPr sz="900" spc="-35" dirty="0">
                <a:solidFill>
                  <a:srgbClr val="800000"/>
                </a:solidFill>
                <a:latin typeface="Calibri"/>
                <a:cs typeface="Calibri"/>
              </a:rPr>
              <a:t>н</a:t>
            </a:r>
            <a:r>
              <a:rPr sz="900" spc="-40" dirty="0">
                <a:solidFill>
                  <a:srgbClr val="800000"/>
                </a:solidFill>
                <a:latin typeface="Calibri"/>
                <a:cs typeface="Calibri"/>
              </a:rPr>
              <a:t>ы</a:t>
            </a:r>
            <a:r>
              <a:rPr sz="900" dirty="0">
                <a:solidFill>
                  <a:srgbClr val="800000"/>
                </a:solidFill>
                <a:latin typeface="Calibri"/>
                <a:cs typeface="Calibri"/>
              </a:rPr>
              <a:t>й  </a:t>
            </a:r>
            <a:r>
              <a:rPr sz="900" spc="-2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28415" y="1699919"/>
            <a:ext cx="4665980" cy="3508375"/>
            <a:chOff x="3328415" y="1699919"/>
            <a:chExt cx="4665980" cy="35083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8052" y="1699919"/>
              <a:ext cx="3795904" cy="35078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8415" y="3200400"/>
              <a:ext cx="1359408" cy="4541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8999" y="3221736"/>
              <a:ext cx="1182624" cy="4328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1087" y="3221736"/>
              <a:ext cx="1271015" cy="3657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374101" y="3223990"/>
              <a:ext cx="1267460" cy="360680"/>
            </a:xfrm>
            <a:custGeom>
              <a:avLst/>
              <a:gdLst/>
              <a:ahLst/>
              <a:cxnLst/>
              <a:rect l="l" t="t" r="r" b="b"/>
              <a:pathLst>
                <a:path w="1267460" h="360679">
                  <a:moveTo>
                    <a:pt x="0" y="60093"/>
                  </a:moveTo>
                  <a:lnTo>
                    <a:pt x="4722" y="36702"/>
                  </a:lnTo>
                  <a:lnTo>
                    <a:pt x="17600" y="17600"/>
                  </a:lnTo>
                  <a:lnTo>
                    <a:pt x="36702" y="4722"/>
                  </a:lnTo>
                  <a:lnTo>
                    <a:pt x="60092" y="0"/>
                  </a:lnTo>
                  <a:lnTo>
                    <a:pt x="1206830" y="0"/>
                  </a:lnTo>
                  <a:lnTo>
                    <a:pt x="1230220" y="4722"/>
                  </a:lnTo>
                  <a:lnTo>
                    <a:pt x="1249322" y="17600"/>
                  </a:lnTo>
                  <a:lnTo>
                    <a:pt x="1262200" y="36702"/>
                  </a:lnTo>
                  <a:lnTo>
                    <a:pt x="1266923" y="60093"/>
                  </a:lnTo>
                  <a:lnTo>
                    <a:pt x="1266923" y="300454"/>
                  </a:lnTo>
                  <a:lnTo>
                    <a:pt x="1262200" y="323844"/>
                  </a:lnTo>
                  <a:lnTo>
                    <a:pt x="1249322" y="342946"/>
                  </a:lnTo>
                  <a:lnTo>
                    <a:pt x="1230220" y="355824"/>
                  </a:lnTo>
                  <a:lnTo>
                    <a:pt x="1206830" y="360547"/>
                  </a:lnTo>
                  <a:lnTo>
                    <a:pt x="60092" y="360547"/>
                  </a:lnTo>
                  <a:lnTo>
                    <a:pt x="36702" y="355824"/>
                  </a:lnTo>
                  <a:lnTo>
                    <a:pt x="17600" y="342946"/>
                  </a:lnTo>
                  <a:lnTo>
                    <a:pt x="4722" y="323844"/>
                  </a:lnTo>
                  <a:lnTo>
                    <a:pt x="0" y="300454"/>
                  </a:lnTo>
                  <a:lnTo>
                    <a:pt x="0" y="6009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521788" y="3247135"/>
            <a:ext cx="974725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62585" marR="5080" indent="-350520">
              <a:lnSpc>
                <a:spcPts val="1010"/>
              </a:lnSpc>
              <a:spcBef>
                <a:spcPts val="190"/>
              </a:spcBef>
            </a:pPr>
            <a:r>
              <a:rPr sz="900" spc="-25" dirty="0">
                <a:solidFill>
                  <a:srgbClr val="800000"/>
                </a:solidFill>
                <a:latin typeface="Calibri"/>
                <a:cs typeface="Calibri"/>
              </a:rPr>
              <a:t>Спиноталамический  </a:t>
            </a:r>
            <a:r>
              <a:rPr sz="900" spc="-2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13247" y="1453896"/>
            <a:ext cx="1798320" cy="414655"/>
            <a:chOff x="5413247" y="1453896"/>
            <a:chExt cx="1798320" cy="414655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3247" y="1453896"/>
              <a:ext cx="1798320" cy="4145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60719" y="1517904"/>
              <a:ext cx="1103376" cy="3139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58967" y="1475232"/>
              <a:ext cx="1706880" cy="32613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59409" y="1475822"/>
              <a:ext cx="1705610" cy="324485"/>
            </a:xfrm>
            <a:custGeom>
              <a:avLst/>
              <a:gdLst/>
              <a:ahLst/>
              <a:cxnLst/>
              <a:rect l="l" t="t" r="r" b="b"/>
              <a:pathLst>
                <a:path w="1705609" h="324485">
                  <a:moveTo>
                    <a:pt x="0" y="53995"/>
                  </a:moveTo>
                  <a:lnTo>
                    <a:pt x="4243" y="32978"/>
                  </a:lnTo>
                  <a:lnTo>
                    <a:pt x="15815" y="15815"/>
                  </a:lnTo>
                  <a:lnTo>
                    <a:pt x="32978" y="4243"/>
                  </a:lnTo>
                  <a:lnTo>
                    <a:pt x="53995" y="0"/>
                  </a:lnTo>
                  <a:lnTo>
                    <a:pt x="1651608" y="0"/>
                  </a:lnTo>
                  <a:lnTo>
                    <a:pt x="1672625" y="4243"/>
                  </a:lnTo>
                  <a:lnTo>
                    <a:pt x="1689788" y="15815"/>
                  </a:lnTo>
                  <a:lnTo>
                    <a:pt x="1701360" y="32978"/>
                  </a:lnTo>
                  <a:lnTo>
                    <a:pt x="1705604" y="53995"/>
                  </a:lnTo>
                  <a:lnTo>
                    <a:pt x="1705604" y="269978"/>
                  </a:lnTo>
                  <a:lnTo>
                    <a:pt x="1701360" y="290995"/>
                  </a:lnTo>
                  <a:lnTo>
                    <a:pt x="1689788" y="308158"/>
                  </a:lnTo>
                  <a:lnTo>
                    <a:pt x="1672625" y="319730"/>
                  </a:lnTo>
                  <a:lnTo>
                    <a:pt x="1651608" y="323974"/>
                  </a:lnTo>
                  <a:lnTo>
                    <a:pt x="53995" y="323974"/>
                  </a:lnTo>
                  <a:lnTo>
                    <a:pt x="32978" y="319730"/>
                  </a:lnTo>
                  <a:lnTo>
                    <a:pt x="15815" y="308158"/>
                  </a:lnTo>
                  <a:lnTo>
                    <a:pt x="4243" y="290995"/>
                  </a:lnTo>
                  <a:lnTo>
                    <a:pt x="0" y="269978"/>
                  </a:lnTo>
                  <a:lnTo>
                    <a:pt x="0" y="5399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858186" y="1543303"/>
            <a:ext cx="908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800000"/>
                </a:solidFill>
                <a:latin typeface="Calibri"/>
                <a:cs typeface="Calibri"/>
              </a:rPr>
              <a:t>Метаболизм</a:t>
            </a:r>
            <a:r>
              <a:rPr sz="900" spc="-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800000"/>
                </a:solidFill>
                <a:latin typeface="Calibri"/>
                <a:cs typeface="Calibri"/>
              </a:rPr>
              <a:t>коры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100"/>
              </a:spcBef>
              <a:tabLst>
                <a:tab pos="5497830" algn="l"/>
              </a:tabLst>
            </a:pPr>
            <a:r>
              <a:rPr spc="-340" dirty="0"/>
              <a:t>Сенсомоторное</a:t>
            </a:r>
            <a:r>
              <a:rPr spc="-25" dirty="0"/>
              <a:t> </a:t>
            </a:r>
            <a:r>
              <a:rPr spc="-350" dirty="0"/>
              <a:t>разобщение.	</a:t>
            </a:r>
            <a:r>
              <a:rPr spc="-320" dirty="0"/>
              <a:t>ПИТ- </a:t>
            </a:r>
            <a:r>
              <a:rPr spc="-385" dirty="0"/>
              <a:t>сидром </a:t>
            </a:r>
            <a:r>
              <a:rPr spc="-280" dirty="0"/>
              <a:t>у </a:t>
            </a:r>
            <a:r>
              <a:rPr spc="-320" dirty="0"/>
              <a:t>пациента </a:t>
            </a:r>
            <a:r>
              <a:rPr spc="-245" dirty="0"/>
              <a:t>с</a:t>
            </a:r>
            <a:r>
              <a:rPr spc="-160" dirty="0"/>
              <a:t> </a:t>
            </a:r>
            <a:r>
              <a:rPr spc="-350" dirty="0"/>
              <a:t>ОЦН</a:t>
            </a:r>
          </a:p>
        </p:txBody>
      </p:sp>
      <p:grpSp>
        <p:nvGrpSpPr>
          <p:cNvPr id="29" name="object 29"/>
          <p:cNvGrpSpPr/>
          <p:nvPr/>
        </p:nvGrpSpPr>
        <p:grpSpPr>
          <a:xfrm>
            <a:off x="5949696" y="1795272"/>
            <a:ext cx="4776470" cy="4097020"/>
            <a:chOff x="5949696" y="1795272"/>
            <a:chExt cx="4776470" cy="409702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99704" y="2499359"/>
              <a:ext cx="652272" cy="149961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354938" y="2524071"/>
              <a:ext cx="544830" cy="1400175"/>
            </a:xfrm>
            <a:custGeom>
              <a:avLst/>
              <a:gdLst/>
              <a:ahLst/>
              <a:cxnLst/>
              <a:rect l="l" t="t" r="r" b="b"/>
              <a:pathLst>
                <a:path w="544829" h="1400175">
                  <a:moveTo>
                    <a:pt x="544380" y="0"/>
                  </a:moveTo>
                  <a:lnTo>
                    <a:pt x="0" y="1399836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07680" y="2496312"/>
              <a:ext cx="1039368" cy="15026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160516" y="2524071"/>
              <a:ext cx="933450" cy="1400175"/>
            </a:xfrm>
            <a:custGeom>
              <a:avLst/>
              <a:gdLst/>
              <a:ahLst/>
              <a:cxnLst/>
              <a:rect l="l" t="t" r="r" b="b"/>
              <a:pathLst>
                <a:path w="933450" h="1400175">
                  <a:moveTo>
                    <a:pt x="0" y="0"/>
                  </a:moveTo>
                  <a:lnTo>
                    <a:pt x="933223" y="1399836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41720" y="1798320"/>
              <a:ext cx="652272" cy="149961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195907" y="1824155"/>
              <a:ext cx="544830" cy="1400175"/>
            </a:xfrm>
            <a:custGeom>
              <a:avLst/>
              <a:gdLst/>
              <a:ahLst/>
              <a:cxnLst/>
              <a:rect l="l" t="t" r="r" b="b"/>
              <a:pathLst>
                <a:path w="544829" h="1400175">
                  <a:moveTo>
                    <a:pt x="544380" y="0"/>
                  </a:moveTo>
                  <a:lnTo>
                    <a:pt x="0" y="1399836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49696" y="1795272"/>
              <a:ext cx="1039368" cy="150266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001486" y="1824155"/>
              <a:ext cx="933450" cy="1400175"/>
            </a:xfrm>
            <a:custGeom>
              <a:avLst/>
              <a:gdLst/>
              <a:ahLst/>
              <a:cxnLst/>
              <a:rect l="l" t="t" r="r" b="b"/>
              <a:pathLst>
                <a:path w="933450" h="1400175">
                  <a:moveTo>
                    <a:pt x="0" y="0"/>
                  </a:moveTo>
                  <a:lnTo>
                    <a:pt x="933223" y="1399836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81160" y="5050535"/>
              <a:ext cx="1444752" cy="84124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645878" y="5320791"/>
            <a:ext cx="713740" cy="23622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228600" marR="5080" indent="-215900">
              <a:lnSpc>
                <a:spcPts val="819"/>
              </a:lnSpc>
              <a:spcBef>
                <a:spcPts val="145"/>
              </a:spcBef>
            </a:pPr>
            <a:r>
              <a:rPr sz="700" spc="-85" dirty="0">
                <a:solidFill>
                  <a:srgbClr val="FFFFFF"/>
                </a:solidFill>
                <a:latin typeface="Calibri"/>
                <a:cs typeface="Calibri"/>
              </a:rPr>
              <a:t>Им</a:t>
            </a:r>
            <a:r>
              <a:rPr sz="700" spc="-10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00" spc="-8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00" spc="-55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700" spc="-9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700" spc="-45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444495" y="3611879"/>
            <a:ext cx="7044055" cy="2411095"/>
            <a:chOff x="2444495" y="3611879"/>
            <a:chExt cx="7044055" cy="241109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42175" y="3916679"/>
              <a:ext cx="2746248" cy="210616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795919" y="3948233"/>
              <a:ext cx="2644140" cy="2000250"/>
            </a:xfrm>
            <a:custGeom>
              <a:avLst/>
              <a:gdLst/>
              <a:ahLst/>
              <a:cxnLst/>
              <a:rect l="l" t="t" r="r" b="b"/>
              <a:pathLst>
                <a:path w="2644140" h="2000250">
                  <a:moveTo>
                    <a:pt x="2644134" y="0"/>
                  </a:moveTo>
                  <a:lnTo>
                    <a:pt x="0" y="1999798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19087" y="3611879"/>
              <a:ext cx="2764536" cy="241096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468098" y="3641985"/>
              <a:ext cx="2661285" cy="2306320"/>
            </a:xfrm>
            <a:custGeom>
              <a:avLst/>
              <a:gdLst/>
              <a:ahLst/>
              <a:cxnLst/>
              <a:rect l="l" t="t" r="r" b="b"/>
              <a:pathLst>
                <a:path w="2661284" h="2306320">
                  <a:moveTo>
                    <a:pt x="0" y="0"/>
                  </a:moveTo>
                  <a:lnTo>
                    <a:pt x="2660878" y="2306047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44495" y="4687824"/>
              <a:ext cx="1237487" cy="899160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2627256" y="5001767"/>
            <a:ext cx="8737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712720" y="1280160"/>
            <a:ext cx="3502660" cy="4102735"/>
            <a:chOff x="2712720" y="1280160"/>
            <a:chExt cx="3502660" cy="4102735"/>
          </a:xfrm>
        </p:grpSpPr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65576" y="3276600"/>
              <a:ext cx="2749296" cy="210616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520710" y="3307673"/>
              <a:ext cx="2644140" cy="2000250"/>
            </a:xfrm>
            <a:custGeom>
              <a:avLst/>
              <a:gdLst/>
              <a:ahLst/>
              <a:cxnLst/>
              <a:rect l="l" t="t" r="r" b="b"/>
              <a:pathLst>
                <a:path w="2644140" h="2000250">
                  <a:moveTo>
                    <a:pt x="2644134" y="0"/>
                  </a:moveTo>
                  <a:lnTo>
                    <a:pt x="0" y="1999798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42488" y="2971800"/>
              <a:ext cx="2764536" cy="24109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192890" y="3001425"/>
              <a:ext cx="2661285" cy="2306320"/>
            </a:xfrm>
            <a:custGeom>
              <a:avLst/>
              <a:gdLst/>
              <a:ahLst/>
              <a:cxnLst/>
              <a:rect l="l" t="t" r="r" b="b"/>
              <a:pathLst>
                <a:path w="2661285" h="2306320">
                  <a:moveTo>
                    <a:pt x="0" y="0"/>
                  </a:moveTo>
                  <a:lnTo>
                    <a:pt x="2660878" y="2306047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12720" y="1280160"/>
              <a:ext cx="2264663" cy="896112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3305469" y="1508759"/>
            <a:ext cx="10814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5080" indent="-277495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Се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8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ко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6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диссонанс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5633" y="10668"/>
            <a:ext cx="94964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70" dirty="0"/>
              <a:t>Хронический </a:t>
            </a:r>
            <a:r>
              <a:rPr sz="3200" spc="-275" dirty="0"/>
              <a:t>критически </a:t>
            </a:r>
            <a:r>
              <a:rPr sz="3200" spc="-315" dirty="0"/>
              <a:t>больной </a:t>
            </a:r>
            <a:r>
              <a:rPr sz="3200" spc="-254" dirty="0"/>
              <a:t>как </a:t>
            </a:r>
            <a:r>
              <a:rPr sz="3200" spc="-320" dirty="0"/>
              <a:t>осложнение</a:t>
            </a:r>
            <a:r>
              <a:rPr sz="3200" spc="10" dirty="0"/>
              <a:t> </a:t>
            </a:r>
            <a:r>
              <a:rPr sz="3200" spc="-315" dirty="0"/>
              <a:t>ПИТ-синдрома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314419" y="548640"/>
            <a:ext cx="9874885" cy="1884045"/>
            <a:chOff x="2314419" y="548640"/>
            <a:chExt cx="9874885" cy="1884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4419" y="955618"/>
              <a:ext cx="5606652" cy="9699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4295" y="758791"/>
              <a:ext cx="165101" cy="14684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4007" y="548640"/>
              <a:ext cx="4504944" cy="18836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78165" y="743432"/>
              <a:ext cx="4003630" cy="129610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254054" cy="16825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2637" y="898651"/>
            <a:ext cx="11148695" cy="564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1690" algn="ctr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Свыше </a:t>
            </a:r>
            <a:r>
              <a:rPr sz="1800" spc="-105" dirty="0">
                <a:latin typeface="Calibri"/>
                <a:cs typeface="Calibri"/>
              </a:rPr>
              <a:t>14 </a:t>
            </a:r>
            <a:r>
              <a:rPr sz="1800" spc="-145" dirty="0">
                <a:latin typeface="Calibri"/>
                <a:cs typeface="Calibri"/>
              </a:rPr>
              <a:t>суток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15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Calibri"/>
              <a:cs typeface="Calibri"/>
            </a:endParaRPr>
          </a:p>
          <a:p>
            <a:pPr marL="2116455">
              <a:lnSpc>
                <a:spcPct val="100000"/>
              </a:lnSpc>
            </a:pPr>
            <a:r>
              <a:rPr sz="1800" spc="-195" dirty="0">
                <a:latin typeface="Calibri"/>
                <a:cs typeface="Calibri"/>
              </a:rPr>
              <a:t>Осложнения </a:t>
            </a:r>
            <a:r>
              <a:rPr sz="1800" spc="-180" dirty="0">
                <a:latin typeface="Calibri"/>
                <a:cs typeface="Calibri"/>
              </a:rPr>
              <a:t>длительного </a:t>
            </a:r>
            <a:r>
              <a:rPr sz="1800" spc="-175" dirty="0">
                <a:latin typeface="Calibri"/>
                <a:cs typeface="Calibri"/>
              </a:rPr>
              <a:t>пребывания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4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  <a:p>
            <a:pPr marL="354965" marR="403860" indent="-342900">
              <a:lnSpc>
                <a:spcPct val="99600"/>
              </a:lnSpc>
              <a:spcBef>
                <a:spcPts val="18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195" dirty="0">
                <a:latin typeface="Calibri"/>
                <a:cs typeface="Calibri"/>
              </a:rPr>
              <a:t>"Хронические </a:t>
            </a:r>
            <a:r>
              <a:rPr sz="2300" spc="-200" dirty="0">
                <a:latin typeface="Calibri"/>
                <a:cs typeface="Calibri"/>
              </a:rPr>
              <a:t>критическое </a:t>
            </a:r>
            <a:r>
              <a:rPr sz="2300" spc="-204" dirty="0">
                <a:latin typeface="Calibri"/>
                <a:cs typeface="Calibri"/>
              </a:rPr>
              <a:t>состояние </a:t>
            </a:r>
            <a:r>
              <a:rPr sz="2300" spc="-135" dirty="0">
                <a:latin typeface="Calibri"/>
                <a:cs typeface="Calibri"/>
              </a:rPr>
              <a:t>(ХКС) </a:t>
            </a:r>
            <a:r>
              <a:rPr sz="2300" spc="70" dirty="0">
                <a:latin typeface="Calibri"/>
                <a:cs typeface="Calibri"/>
              </a:rPr>
              <a:t>– </a:t>
            </a:r>
            <a:r>
              <a:rPr sz="2300" spc="-204" dirty="0">
                <a:latin typeface="Calibri"/>
                <a:cs typeface="Calibri"/>
              </a:rPr>
              <a:t>состояние </a:t>
            </a:r>
            <a:r>
              <a:rPr sz="2300" spc="-220" dirty="0">
                <a:latin typeface="Calibri"/>
                <a:cs typeface="Calibri"/>
              </a:rPr>
              <a:t>длительного </a:t>
            </a:r>
            <a:r>
              <a:rPr sz="2300" spc="-210" dirty="0">
                <a:latin typeface="Calibri"/>
                <a:cs typeface="Calibri"/>
              </a:rPr>
              <a:t>(более </a:t>
            </a:r>
            <a:r>
              <a:rPr sz="2300" spc="-135" dirty="0">
                <a:latin typeface="Calibri"/>
                <a:cs typeface="Calibri"/>
              </a:rPr>
              <a:t>14 </a:t>
            </a:r>
            <a:r>
              <a:rPr sz="2300" spc="-180" dirty="0">
                <a:latin typeface="Calibri"/>
                <a:cs typeface="Calibri"/>
              </a:rPr>
              <a:t>суток) </a:t>
            </a:r>
            <a:r>
              <a:rPr sz="2300" spc="-220" dirty="0">
                <a:latin typeface="Calibri"/>
                <a:cs typeface="Calibri"/>
              </a:rPr>
              <a:t>пребывания </a:t>
            </a:r>
            <a:r>
              <a:rPr sz="2300" spc="-175" dirty="0">
                <a:latin typeface="Calibri"/>
                <a:cs typeface="Calibri"/>
              </a:rPr>
              <a:t>в  </a:t>
            </a:r>
            <a:r>
              <a:rPr sz="2300" spc="-190" dirty="0">
                <a:latin typeface="Calibri"/>
                <a:cs typeface="Calibri"/>
              </a:rPr>
              <a:t>условиях ОРИТ, </a:t>
            </a:r>
            <a:r>
              <a:rPr sz="2300" spc="-195" dirty="0">
                <a:latin typeface="Calibri"/>
                <a:cs typeface="Calibri"/>
              </a:rPr>
              <a:t>связанного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54" dirty="0">
                <a:latin typeface="Calibri"/>
                <a:cs typeface="Calibri"/>
              </a:rPr>
              <a:t>осложненным </a:t>
            </a:r>
            <a:r>
              <a:rPr sz="2300" spc="-220" dirty="0">
                <a:latin typeface="Calibri"/>
                <a:cs typeface="Calibri"/>
              </a:rPr>
              <a:t>течением </a:t>
            </a:r>
            <a:r>
              <a:rPr sz="2300" spc="-204" dirty="0">
                <a:latin typeface="Calibri"/>
                <a:cs typeface="Calibri"/>
              </a:rPr>
              <a:t>первичного </a:t>
            </a:r>
            <a:r>
              <a:rPr sz="2300" spc="-229" dirty="0">
                <a:latin typeface="Calibri"/>
                <a:cs typeface="Calibri"/>
              </a:rPr>
              <a:t>неотложного </a:t>
            </a:r>
            <a:r>
              <a:rPr sz="2300" spc="-204" dirty="0">
                <a:latin typeface="Calibri"/>
                <a:cs typeface="Calibri"/>
              </a:rPr>
              <a:t>состояния </a:t>
            </a:r>
            <a:r>
              <a:rPr sz="2300" spc="-235" dirty="0">
                <a:latin typeface="Calibri"/>
                <a:cs typeface="Calibri"/>
              </a:rPr>
              <a:t>и/или  </a:t>
            </a:r>
            <a:r>
              <a:rPr sz="2300" spc="-215" dirty="0">
                <a:latin typeface="Calibri"/>
                <a:cs typeface="Calibri"/>
              </a:rPr>
              <a:t>развитием</a:t>
            </a:r>
            <a:r>
              <a:rPr sz="2300" spc="-35" dirty="0">
                <a:latin typeface="Calibri"/>
                <a:cs typeface="Calibri"/>
              </a:rPr>
              <a:t> </a:t>
            </a:r>
            <a:r>
              <a:rPr sz="2300" spc="-235" dirty="0">
                <a:latin typeface="Calibri"/>
                <a:cs typeface="Calibri"/>
              </a:rPr>
              <a:t>синдрома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последствий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интенсивной</a:t>
            </a:r>
            <a:r>
              <a:rPr sz="2300" spc="-25" dirty="0">
                <a:latin typeface="Calibri"/>
                <a:cs typeface="Calibri"/>
              </a:rPr>
              <a:t> </a:t>
            </a:r>
            <a:r>
              <a:rPr sz="2300" spc="-210" dirty="0">
                <a:latin typeface="Calibri"/>
                <a:cs typeface="Calibri"/>
              </a:rPr>
              <a:t>терапии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200" dirty="0">
                <a:latin typeface="Calibri"/>
                <a:cs typeface="Calibri"/>
              </a:rPr>
              <a:t>(ПИТ-</a:t>
            </a:r>
            <a:r>
              <a:rPr sz="2300" spc="-180" dirty="0">
                <a:latin typeface="Calibri"/>
                <a:cs typeface="Calibri"/>
              </a:rPr>
              <a:t> </a:t>
            </a:r>
            <a:r>
              <a:rPr sz="2300" spc="-240" dirty="0">
                <a:latin typeface="Calibri"/>
                <a:cs typeface="Calibri"/>
              </a:rPr>
              <a:t>синдромом).</a:t>
            </a: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185" dirty="0">
                <a:latin typeface="Calibri"/>
                <a:cs typeface="Calibri"/>
              </a:rPr>
              <a:t>Частота </a:t>
            </a:r>
            <a:r>
              <a:rPr sz="2300" spc="-114" dirty="0">
                <a:latin typeface="Calibri"/>
                <a:cs typeface="Calibri"/>
              </a:rPr>
              <a:t>ХКС </a:t>
            </a:r>
            <a:r>
              <a:rPr sz="2300" spc="-175" dirty="0">
                <a:latin typeface="Calibri"/>
                <a:cs typeface="Calibri"/>
              </a:rPr>
              <a:t>в </a:t>
            </a:r>
            <a:r>
              <a:rPr sz="2300" spc="-270" dirty="0">
                <a:latin typeface="Calibri"/>
                <a:cs typeface="Calibri"/>
              </a:rPr>
              <a:t>США </a:t>
            </a:r>
            <a:r>
              <a:rPr sz="2300" spc="-155" dirty="0">
                <a:latin typeface="Calibri"/>
                <a:cs typeface="Calibri"/>
              </a:rPr>
              <a:t>34.4 </a:t>
            </a:r>
            <a:r>
              <a:rPr sz="2300" spc="-210" dirty="0">
                <a:latin typeface="Calibri"/>
                <a:cs typeface="Calibri"/>
              </a:rPr>
              <a:t>на</a:t>
            </a:r>
            <a:r>
              <a:rPr sz="2300" spc="-40" dirty="0">
                <a:latin typeface="Calibri"/>
                <a:cs typeface="Calibri"/>
              </a:rPr>
              <a:t> </a:t>
            </a:r>
            <a:r>
              <a:rPr sz="2300" spc="-155" dirty="0">
                <a:latin typeface="Calibri"/>
                <a:cs typeface="Calibri"/>
              </a:rPr>
              <a:t>100,000.</a:t>
            </a:r>
            <a:endParaRPr sz="2300">
              <a:latin typeface="Calibri"/>
              <a:cs typeface="Calibri"/>
            </a:endParaRPr>
          </a:p>
          <a:p>
            <a:pPr marL="354965" marR="626110" indent="-34290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40" dirty="0">
                <a:latin typeface="Calibri"/>
                <a:cs typeface="Calibri"/>
              </a:rPr>
              <a:t>Основными </a:t>
            </a:r>
            <a:r>
              <a:rPr sz="2300" spc="-215" dirty="0">
                <a:latin typeface="Calibri"/>
                <a:cs typeface="Calibri"/>
              </a:rPr>
              <a:t>факторами </a:t>
            </a:r>
            <a:r>
              <a:rPr sz="2300" spc="-195" dirty="0">
                <a:latin typeface="Calibri"/>
                <a:cs typeface="Calibri"/>
              </a:rPr>
              <a:t>развития </a:t>
            </a:r>
            <a:r>
              <a:rPr sz="2300" spc="-114" dirty="0">
                <a:latin typeface="Calibri"/>
                <a:cs typeface="Calibri"/>
              </a:rPr>
              <a:t>ХКС </a:t>
            </a:r>
            <a:r>
              <a:rPr sz="2300" spc="-200" dirty="0">
                <a:latin typeface="Calibri"/>
                <a:cs typeface="Calibri"/>
              </a:rPr>
              <a:t>считают: </a:t>
            </a:r>
            <a:r>
              <a:rPr sz="2300" spc="-220" dirty="0">
                <a:latin typeface="Calibri"/>
                <a:cs typeface="Calibri"/>
              </a:rPr>
              <a:t>ИВЛ более </a:t>
            </a:r>
            <a:r>
              <a:rPr sz="2300" spc="-130" dirty="0">
                <a:latin typeface="Calibri"/>
                <a:cs typeface="Calibri"/>
              </a:rPr>
              <a:t>96 </a:t>
            </a:r>
            <a:r>
              <a:rPr sz="2300" spc="-185" dirty="0">
                <a:latin typeface="Calibri"/>
                <a:cs typeface="Calibri"/>
              </a:rPr>
              <a:t>часов </a:t>
            </a:r>
            <a:r>
              <a:rPr sz="2300" spc="-225" dirty="0">
                <a:latin typeface="Calibri"/>
                <a:cs typeface="Calibri"/>
              </a:rPr>
              <a:t>(один </a:t>
            </a:r>
            <a:r>
              <a:rPr sz="2300" spc="-204" dirty="0">
                <a:latin typeface="Calibri"/>
                <a:cs typeface="Calibri"/>
              </a:rPr>
              <a:t>эпизод), </a:t>
            </a:r>
            <a:r>
              <a:rPr sz="2300" spc="-190" dirty="0">
                <a:latin typeface="Calibri"/>
                <a:cs typeface="Calibri"/>
              </a:rPr>
              <a:t>сепсис </a:t>
            </a:r>
            <a:r>
              <a:rPr sz="2300" spc="-235" dirty="0">
                <a:latin typeface="Calibri"/>
                <a:cs typeface="Calibri"/>
              </a:rPr>
              <a:t>и </a:t>
            </a:r>
            <a:r>
              <a:rPr sz="2300" spc="-210" dirty="0">
                <a:latin typeface="Calibri"/>
                <a:cs typeface="Calibri"/>
              </a:rPr>
              <a:t>другие  </a:t>
            </a:r>
            <a:r>
              <a:rPr sz="2300" spc="-245" dirty="0">
                <a:latin typeface="Calibri"/>
                <a:cs typeface="Calibri"/>
              </a:rPr>
              <a:t>тяжелые </a:t>
            </a:r>
            <a:r>
              <a:rPr sz="2300" spc="-215" dirty="0">
                <a:latin typeface="Calibri"/>
                <a:cs typeface="Calibri"/>
              </a:rPr>
              <a:t>инфекции, </a:t>
            </a:r>
            <a:r>
              <a:rPr sz="2300" spc="-250" dirty="0">
                <a:latin typeface="Calibri"/>
                <a:cs typeface="Calibri"/>
              </a:rPr>
              <a:t>тяжелый </a:t>
            </a:r>
            <a:r>
              <a:rPr sz="2300" spc="-210" dirty="0">
                <a:latin typeface="Calibri"/>
                <a:cs typeface="Calibri"/>
              </a:rPr>
              <a:t>раневой </a:t>
            </a:r>
            <a:r>
              <a:rPr sz="2300" spc="-204" dirty="0">
                <a:latin typeface="Calibri"/>
                <a:cs typeface="Calibri"/>
              </a:rPr>
              <a:t>процесс, полиорганная недостаточность, </a:t>
            </a:r>
            <a:r>
              <a:rPr sz="2300" spc="-229" dirty="0">
                <a:latin typeface="Calibri"/>
                <a:cs typeface="Calibri"/>
              </a:rPr>
              <a:t>ишемический </a:t>
            </a:r>
            <a:r>
              <a:rPr sz="2300" spc="-235" dirty="0">
                <a:latin typeface="Calibri"/>
                <a:cs typeface="Calibri"/>
              </a:rPr>
              <a:t>и  </a:t>
            </a:r>
            <a:r>
              <a:rPr sz="2300" spc="-204" dirty="0">
                <a:latin typeface="Calibri"/>
                <a:cs typeface="Calibri"/>
              </a:rPr>
              <a:t>геморрагический </a:t>
            </a:r>
            <a:r>
              <a:rPr sz="2300" spc="-235" dirty="0">
                <a:latin typeface="Calibri"/>
                <a:cs typeface="Calibri"/>
              </a:rPr>
              <a:t>инсульт, </a:t>
            </a:r>
            <a:r>
              <a:rPr sz="2300" spc="-195" dirty="0">
                <a:latin typeface="Calibri"/>
                <a:cs typeface="Calibri"/>
              </a:rPr>
              <a:t>черепно-мозговая</a:t>
            </a:r>
            <a:r>
              <a:rPr sz="2300" spc="-125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травма.</a:t>
            </a:r>
            <a:endParaRPr sz="2300">
              <a:latin typeface="Calibri"/>
              <a:cs typeface="Calibri"/>
            </a:endParaRPr>
          </a:p>
          <a:p>
            <a:pPr marL="354965" marR="5080" indent="-342900">
              <a:lnSpc>
                <a:spcPts val="2710"/>
              </a:lnSpc>
              <a:spcBef>
                <a:spcPts val="1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35" dirty="0">
                <a:latin typeface="Calibri"/>
                <a:cs typeface="Calibri"/>
              </a:rPr>
              <a:t>Снижение </a:t>
            </a:r>
            <a:r>
              <a:rPr sz="2300" spc="-204" dirty="0">
                <a:latin typeface="Calibri"/>
                <a:cs typeface="Calibri"/>
              </a:rPr>
              <a:t>летальности </a:t>
            </a:r>
            <a:r>
              <a:rPr sz="2300" spc="-220" dirty="0">
                <a:latin typeface="Calibri"/>
                <a:cs typeface="Calibri"/>
              </a:rPr>
              <a:t>реанимационных </a:t>
            </a:r>
            <a:r>
              <a:rPr sz="2300" spc="-204" dirty="0">
                <a:latin typeface="Calibri"/>
                <a:cs typeface="Calibri"/>
              </a:rPr>
              <a:t>пациентов </a:t>
            </a:r>
            <a:r>
              <a:rPr sz="2300" spc="-210" dirty="0">
                <a:latin typeface="Calibri"/>
                <a:cs typeface="Calibri"/>
              </a:rPr>
              <a:t>ведет </a:t>
            </a:r>
            <a:r>
              <a:rPr sz="2300" spc="-180" dirty="0">
                <a:latin typeface="Calibri"/>
                <a:cs typeface="Calibri"/>
              </a:rPr>
              <a:t>к </a:t>
            </a:r>
            <a:r>
              <a:rPr sz="2300" spc="-190" dirty="0">
                <a:latin typeface="Calibri"/>
                <a:cs typeface="Calibri"/>
              </a:rPr>
              <a:t>росту </a:t>
            </a:r>
            <a:r>
              <a:rPr sz="2300" spc="-225" dirty="0">
                <a:latin typeface="Calibri"/>
                <a:cs typeface="Calibri"/>
              </a:rPr>
              <a:t>популяции </a:t>
            </a:r>
            <a:r>
              <a:rPr sz="2300" spc="-204" dirty="0">
                <a:latin typeface="Calibri"/>
                <a:cs typeface="Calibri"/>
              </a:rPr>
              <a:t>пациентов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114" dirty="0">
                <a:latin typeface="Calibri"/>
                <a:cs typeface="Calibri"/>
              </a:rPr>
              <a:t>ХКС </a:t>
            </a:r>
            <a:r>
              <a:rPr sz="2300" spc="-220" dirty="0">
                <a:latin typeface="Calibri"/>
                <a:cs typeface="Calibri"/>
              </a:rPr>
              <a:t>особенно  </a:t>
            </a:r>
            <a:r>
              <a:rPr sz="2300" spc="-200" dirty="0">
                <a:latin typeface="Calibri"/>
                <a:cs typeface="Calibri"/>
              </a:rPr>
              <a:t>старшего </a:t>
            </a:r>
            <a:r>
              <a:rPr sz="2300" spc="-185" dirty="0">
                <a:latin typeface="Calibri"/>
                <a:cs typeface="Calibri"/>
              </a:rPr>
              <a:t>возраста, </a:t>
            </a:r>
            <a:r>
              <a:rPr sz="2300" spc="-190" dirty="0">
                <a:latin typeface="Calibri"/>
                <a:cs typeface="Calibri"/>
              </a:rPr>
              <a:t>что связано</a:t>
            </a:r>
            <a:r>
              <a:rPr sz="2300" spc="110" dirty="0">
                <a:latin typeface="Calibri"/>
                <a:cs typeface="Calibri"/>
              </a:rPr>
              <a:t>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25" dirty="0">
                <a:latin typeface="Calibri"/>
                <a:cs typeface="Calibri"/>
              </a:rPr>
              <a:t>декомпенсацией </a:t>
            </a:r>
            <a:r>
              <a:rPr sz="2300" spc="-229" dirty="0">
                <a:latin typeface="Calibri"/>
                <a:cs typeface="Calibri"/>
              </a:rPr>
              <a:t>коморбидных </a:t>
            </a:r>
            <a:r>
              <a:rPr sz="2300" spc="-210" dirty="0">
                <a:latin typeface="Calibri"/>
                <a:cs typeface="Calibri"/>
              </a:rPr>
              <a:t>состояний.</a:t>
            </a: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ts val="270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35" dirty="0">
                <a:latin typeface="Calibri"/>
                <a:cs typeface="Calibri"/>
              </a:rPr>
              <a:t>Мероприятия </a:t>
            </a:r>
            <a:r>
              <a:rPr sz="2300" spc="-220" dirty="0">
                <a:latin typeface="Calibri"/>
                <a:cs typeface="Calibri"/>
              </a:rPr>
              <a:t>по </a:t>
            </a:r>
            <a:r>
              <a:rPr sz="2300" spc="-215" dirty="0">
                <a:latin typeface="Calibri"/>
                <a:cs typeface="Calibri"/>
              </a:rPr>
              <a:t>реабилитации </a:t>
            </a:r>
            <a:r>
              <a:rPr sz="2300" spc="-175" dirty="0">
                <a:latin typeface="Calibri"/>
                <a:cs typeface="Calibri"/>
              </a:rPr>
              <a:t>в </a:t>
            </a:r>
            <a:r>
              <a:rPr sz="2300" spc="-190" dirty="0">
                <a:latin typeface="Calibri"/>
                <a:cs typeface="Calibri"/>
              </a:rPr>
              <a:t>условиях </a:t>
            </a:r>
            <a:r>
              <a:rPr sz="2300" spc="-185" dirty="0">
                <a:latin typeface="Calibri"/>
                <a:cs typeface="Calibri"/>
              </a:rPr>
              <a:t>ОРИТ </a:t>
            </a:r>
            <a:r>
              <a:rPr sz="2300" spc="-35" dirty="0">
                <a:latin typeface="Calibri"/>
                <a:cs typeface="Calibri"/>
              </a:rPr>
              <a:t>- </a:t>
            </a:r>
            <a:r>
              <a:rPr sz="2300" spc="-220" dirty="0">
                <a:latin typeface="Calibri"/>
                <a:cs typeface="Calibri"/>
              </a:rPr>
              <a:t>инструмент сокращения </a:t>
            </a:r>
            <a:r>
              <a:rPr sz="2300" spc="-200" dirty="0">
                <a:latin typeface="Calibri"/>
                <a:cs typeface="Calibri"/>
              </a:rPr>
              <a:t>частоты</a:t>
            </a:r>
            <a:r>
              <a:rPr sz="2300" spc="-370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трансформации</a:t>
            </a:r>
            <a:endParaRPr sz="23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50"/>
              </a:spcBef>
            </a:pPr>
            <a:r>
              <a:rPr sz="2300" spc="-204" dirty="0">
                <a:latin typeface="Calibri"/>
                <a:cs typeface="Calibri"/>
              </a:rPr>
              <a:t>первичного </a:t>
            </a:r>
            <a:r>
              <a:rPr sz="2300" spc="-195" dirty="0">
                <a:latin typeface="Calibri"/>
                <a:cs typeface="Calibri"/>
              </a:rPr>
              <a:t>критического </a:t>
            </a:r>
            <a:r>
              <a:rPr sz="2300" spc="-204" dirty="0">
                <a:latin typeface="Calibri"/>
                <a:cs typeface="Calibri"/>
              </a:rPr>
              <a:t>состояния </a:t>
            </a:r>
            <a:r>
              <a:rPr sz="2300" spc="-175" dirty="0">
                <a:latin typeface="Calibri"/>
                <a:cs typeface="Calibri"/>
              </a:rPr>
              <a:t>в</a:t>
            </a:r>
            <a:r>
              <a:rPr sz="2300" spc="114" dirty="0">
                <a:latin typeface="Calibri"/>
                <a:cs typeface="Calibri"/>
              </a:rPr>
              <a:t> </a:t>
            </a:r>
            <a:r>
              <a:rPr sz="2300" spc="-145" dirty="0">
                <a:latin typeface="Calibri"/>
                <a:cs typeface="Calibri"/>
              </a:rPr>
              <a:t>ХКС.</a:t>
            </a:r>
            <a:endParaRPr sz="2300">
              <a:latin typeface="Calibri"/>
              <a:cs typeface="Calibri"/>
            </a:endParaRPr>
          </a:p>
          <a:p>
            <a:pPr marL="237490">
              <a:lnSpc>
                <a:spcPct val="100000"/>
              </a:lnSpc>
              <a:spcBef>
                <a:spcPts val="800"/>
              </a:spcBef>
            </a:pPr>
            <a:r>
              <a:rPr sz="1400" spc="-100" dirty="0">
                <a:latin typeface="Calibri"/>
                <a:cs typeface="Calibri"/>
              </a:rPr>
              <a:t>Kahn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85" dirty="0">
                <a:latin typeface="Calibri"/>
                <a:cs typeface="Calibri"/>
              </a:rPr>
              <a:t>JM,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Le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0" dirty="0">
                <a:latin typeface="Calibri"/>
                <a:cs typeface="Calibri"/>
              </a:rPr>
              <a:t>T,</a:t>
            </a:r>
            <a:r>
              <a:rPr sz="1400" spc="-110" dirty="0">
                <a:latin typeface="Calibri"/>
                <a:cs typeface="Calibri"/>
              </a:rPr>
              <a:t> Angus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DC,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et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al.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epidemiology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of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chronic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70" dirty="0">
                <a:latin typeface="Calibri"/>
                <a:cs typeface="Calibri"/>
              </a:rPr>
              <a:t>critical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65" dirty="0">
                <a:latin typeface="Calibri"/>
                <a:cs typeface="Calibri"/>
              </a:rPr>
              <a:t>Illness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75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United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States.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Crit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14" dirty="0">
                <a:latin typeface="Calibri"/>
                <a:cs typeface="Calibri"/>
              </a:rPr>
              <a:t>Care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80" dirty="0">
                <a:latin typeface="Calibri"/>
                <a:cs typeface="Calibri"/>
              </a:rPr>
              <a:t>Med.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2015;43(2):282-287.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doi:10.1097/CCM.0000000000000710.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2281" y="473963"/>
            <a:ext cx="362775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5" dirty="0"/>
              <a:t>Определение</a:t>
            </a:r>
            <a:r>
              <a:rPr sz="4400" spc="-155" dirty="0"/>
              <a:t> </a:t>
            </a:r>
            <a:r>
              <a:rPr sz="4400" spc="-210" dirty="0"/>
              <a:t>ХКС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29300" marR="353060" indent="-342900">
              <a:lnSpc>
                <a:spcPct val="99400"/>
              </a:lnSpc>
              <a:spcBef>
                <a:spcPts val="110"/>
              </a:spcBef>
              <a:buFont typeface="Arial"/>
              <a:buChar char="•"/>
              <a:tabLst>
                <a:tab pos="5828665" algn="l"/>
                <a:tab pos="5829300" algn="l"/>
              </a:tabLst>
            </a:pPr>
            <a:r>
              <a:rPr spc="-180" dirty="0"/>
              <a:t>Определение </a:t>
            </a:r>
            <a:r>
              <a:rPr spc="-160" dirty="0"/>
              <a:t>“хронически </a:t>
            </a:r>
            <a:r>
              <a:rPr spc="-155" dirty="0"/>
              <a:t>критически </a:t>
            </a:r>
            <a:r>
              <a:rPr spc="-170" dirty="0"/>
              <a:t>больного пациента” </a:t>
            </a:r>
            <a:r>
              <a:rPr spc="-200" dirty="0"/>
              <a:t>было  </a:t>
            </a:r>
            <a:r>
              <a:rPr spc="-185" dirty="0"/>
              <a:t>придумано </a:t>
            </a:r>
            <a:r>
              <a:rPr spc="-145" dirty="0"/>
              <a:t>Girard </a:t>
            </a:r>
            <a:r>
              <a:rPr spc="-155" dirty="0"/>
              <a:t>and </a:t>
            </a:r>
            <a:r>
              <a:rPr spc="-105" dirty="0"/>
              <a:t>Raffin </a:t>
            </a:r>
            <a:r>
              <a:rPr spc="-140" dirty="0"/>
              <a:t>в </a:t>
            </a:r>
            <a:r>
              <a:rPr spc="-105" dirty="0"/>
              <a:t>1985 </a:t>
            </a:r>
            <a:r>
              <a:rPr spc="-155" dirty="0"/>
              <a:t>году </a:t>
            </a:r>
            <a:r>
              <a:rPr spc="-140" dirty="0"/>
              <a:t>в </a:t>
            </a:r>
            <a:r>
              <a:rPr spc="-220" dirty="0"/>
              <a:t>статье*, </a:t>
            </a:r>
            <a:r>
              <a:rPr spc="-185" dirty="0"/>
              <a:t>описывающей  </a:t>
            </a:r>
            <a:r>
              <a:rPr spc="-145" dirty="0"/>
              <a:t>группу </a:t>
            </a:r>
            <a:r>
              <a:rPr spc="-165" dirty="0"/>
              <a:t>пациентов, </a:t>
            </a:r>
            <a:r>
              <a:rPr spc="-170" dirty="0"/>
              <a:t>которые </a:t>
            </a:r>
            <a:r>
              <a:rPr spc="-155" dirty="0"/>
              <a:t>остались </a:t>
            </a:r>
            <a:r>
              <a:rPr spc="-190" dirty="0"/>
              <a:t>зависимыми </a:t>
            </a:r>
            <a:r>
              <a:rPr spc="-150" dirty="0"/>
              <a:t>от </a:t>
            </a:r>
            <a:r>
              <a:rPr spc="-190" dirty="0"/>
              <a:t>жизненно  </a:t>
            </a:r>
            <a:r>
              <a:rPr spc="-175" dirty="0"/>
              <a:t>важных </a:t>
            </a:r>
            <a:r>
              <a:rPr spc="-160" dirty="0"/>
              <a:t>вспомогательных </a:t>
            </a:r>
            <a:r>
              <a:rPr spc="-185" dirty="0"/>
              <a:t>методов </a:t>
            </a:r>
            <a:r>
              <a:rPr spc="-170" dirty="0"/>
              <a:t>лечения </a:t>
            </a:r>
            <a:r>
              <a:rPr spc="-160" dirty="0"/>
              <a:t>после </a:t>
            </a:r>
            <a:r>
              <a:rPr spc="-150" dirty="0"/>
              <a:t>острого  критического </a:t>
            </a:r>
            <a:r>
              <a:rPr spc="-165" dirty="0"/>
              <a:t>заболевания, </a:t>
            </a:r>
            <a:r>
              <a:rPr spc="-170" dirty="0"/>
              <a:t>требующего </a:t>
            </a:r>
            <a:r>
              <a:rPr spc="-160" dirty="0"/>
              <a:t>госпитализации </a:t>
            </a:r>
            <a:r>
              <a:rPr spc="-140" dirty="0"/>
              <a:t>в</a:t>
            </a:r>
            <a:r>
              <a:rPr spc="-70" dirty="0"/>
              <a:t> </a:t>
            </a:r>
            <a:r>
              <a:rPr spc="-195" dirty="0"/>
              <a:t>ОРИТ*</a:t>
            </a:r>
          </a:p>
          <a:p>
            <a:pPr marL="5829300" marR="5080" indent="-342900">
              <a:lnSpc>
                <a:spcPct val="100800"/>
              </a:lnSpc>
              <a:spcBef>
                <a:spcPts val="415"/>
              </a:spcBef>
              <a:buFont typeface="Arial"/>
              <a:buChar char="•"/>
              <a:tabLst>
                <a:tab pos="5828665" algn="l"/>
                <a:tab pos="5829300" algn="l"/>
              </a:tabLst>
            </a:pPr>
            <a:r>
              <a:rPr spc="-160" dirty="0"/>
              <a:t>"Хронические </a:t>
            </a:r>
            <a:r>
              <a:rPr spc="-155" dirty="0"/>
              <a:t>критическое </a:t>
            </a:r>
            <a:r>
              <a:rPr spc="-160" dirty="0"/>
              <a:t>состояние </a:t>
            </a:r>
            <a:r>
              <a:rPr spc="-105" dirty="0"/>
              <a:t>(ХКС) </a:t>
            </a:r>
            <a:r>
              <a:rPr spc="55" dirty="0"/>
              <a:t>– </a:t>
            </a:r>
            <a:r>
              <a:rPr spc="-160" dirty="0"/>
              <a:t>состояние </a:t>
            </a:r>
            <a:r>
              <a:rPr spc="-170" dirty="0"/>
              <a:t>длительного  </a:t>
            </a:r>
            <a:r>
              <a:rPr spc="-165" dirty="0"/>
              <a:t>(более </a:t>
            </a:r>
            <a:r>
              <a:rPr spc="-105" dirty="0"/>
              <a:t>14 </a:t>
            </a:r>
            <a:r>
              <a:rPr spc="-140" dirty="0"/>
              <a:t>суток) </a:t>
            </a:r>
            <a:r>
              <a:rPr spc="-175" dirty="0"/>
              <a:t>пребывания </a:t>
            </a:r>
            <a:r>
              <a:rPr spc="-140" dirty="0"/>
              <a:t>в </a:t>
            </a:r>
            <a:r>
              <a:rPr spc="-145" dirty="0"/>
              <a:t>условиях </a:t>
            </a:r>
            <a:r>
              <a:rPr spc="-180" dirty="0"/>
              <a:t>ОРИТ, </a:t>
            </a:r>
            <a:r>
              <a:rPr spc="-155" dirty="0"/>
              <a:t>связанного </a:t>
            </a:r>
            <a:r>
              <a:rPr spc="-125" dirty="0"/>
              <a:t>с  </a:t>
            </a:r>
            <a:r>
              <a:rPr spc="-200" dirty="0"/>
              <a:t>осложненным </a:t>
            </a:r>
            <a:r>
              <a:rPr spc="-180" dirty="0"/>
              <a:t>течением </a:t>
            </a:r>
            <a:r>
              <a:rPr spc="-160" dirty="0"/>
              <a:t>первичного </a:t>
            </a:r>
            <a:r>
              <a:rPr spc="-180" dirty="0"/>
              <a:t>неотложного </a:t>
            </a:r>
            <a:r>
              <a:rPr spc="-160" dirty="0"/>
              <a:t>состояния </a:t>
            </a:r>
            <a:r>
              <a:rPr spc="-185" dirty="0"/>
              <a:t>и/или  </a:t>
            </a:r>
            <a:r>
              <a:rPr spc="-170" dirty="0"/>
              <a:t>развитием </a:t>
            </a:r>
            <a:r>
              <a:rPr spc="-190" dirty="0"/>
              <a:t>синдрома </a:t>
            </a:r>
            <a:r>
              <a:rPr spc="-165" dirty="0"/>
              <a:t>последствий </a:t>
            </a:r>
            <a:r>
              <a:rPr spc="-170" dirty="0"/>
              <a:t>интенсивной </a:t>
            </a:r>
            <a:r>
              <a:rPr spc="-165" dirty="0"/>
              <a:t>терапии </a:t>
            </a:r>
            <a:r>
              <a:rPr spc="-155" dirty="0"/>
              <a:t>(ПИТ-  </a:t>
            </a:r>
            <a:r>
              <a:rPr spc="-195" dirty="0"/>
              <a:t>синдромом)</a:t>
            </a:r>
            <a:r>
              <a:rPr spc="-20" dirty="0"/>
              <a:t> </a:t>
            </a:r>
            <a:r>
              <a:rPr spc="-430" dirty="0"/>
              <a:t>**.</a:t>
            </a:r>
          </a:p>
          <a:p>
            <a:pPr marL="5829300" marR="56515" indent="-342900">
              <a:lnSpc>
                <a:spcPct val="98900"/>
              </a:lnSpc>
              <a:spcBef>
                <a:spcPts val="455"/>
              </a:spcBef>
              <a:buFont typeface="Arial"/>
              <a:buChar char="•"/>
              <a:tabLst>
                <a:tab pos="5828665" algn="l"/>
                <a:tab pos="5829300" algn="l"/>
              </a:tabLst>
            </a:pPr>
            <a:r>
              <a:rPr spc="-195" dirty="0"/>
              <a:t>Основными </a:t>
            </a:r>
            <a:r>
              <a:rPr spc="-165" dirty="0"/>
              <a:t>факторами </a:t>
            </a:r>
            <a:r>
              <a:rPr spc="-155" dirty="0"/>
              <a:t>развития </a:t>
            </a:r>
            <a:r>
              <a:rPr spc="-90" dirty="0"/>
              <a:t>ХКС </a:t>
            </a:r>
            <a:r>
              <a:rPr spc="-155" dirty="0"/>
              <a:t>считают: </a:t>
            </a:r>
            <a:r>
              <a:rPr spc="-170" dirty="0"/>
              <a:t>ИВЛ </a:t>
            </a:r>
            <a:r>
              <a:rPr spc="-175" dirty="0"/>
              <a:t>более </a:t>
            </a:r>
            <a:r>
              <a:rPr spc="-105" dirty="0"/>
              <a:t>96 </a:t>
            </a:r>
            <a:r>
              <a:rPr spc="-145" dirty="0"/>
              <a:t>часов  </a:t>
            </a:r>
            <a:r>
              <a:rPr spc="-180" dirty="0"/>
              <a:t>(один </a:t>
            </a:r>
            <a:r>
              <a:rPr spc="-160" dirty="0"/>
              <a:t>эпизод), </a:t>
            </a:r>
            <a:r>
              <a:rPr spc="-150" dirty="0"/>
              <a:t>сепсис </a:t>
            </a:r>
            <a:r>
              <a:rPr spc="-185" dirty="0"/>
              <a:t>и </a:t>
            </a:r>
            <a:r>
              <a:rPr spc="-160" dirty="0"/>
              <a:t>другие </a:t>
            </a:r>
            <a:r>
              <a:rPr spc="-190" dirty="0"/>
              <a:t>тяжелые </a:t>
            </a:r>
            <a:r>
              <a:rPr spc="-170" dirty="0"/>
              <a:t>инфекции, </a:t>
            </a:r>
            <a:r>
              <a:rPr spc="-190" dirty="0"/>
              <a:t>тяжелый </a:t>
            </a:r>
            <a:r>
              <a:rPr spc="-165" dirty="0"/>
              <a:t>раневой  </a:t>
            </a:r>
            <a:r>
              <a:rPr spc="-160" dirty="0"/>
              <a:t>процесс, </a:t>
            </a:r>
            <a:r>
              <a:rPr spc="-165" dirty="0"/>
              <a:t>полиорганная </a:t>
            </a:r>
            <a:r>
              <a:rPr spc="-160" dirty="0"/>
              <a:t>недостаточность, </a:t>
            </a:r>
            <a:r>
              <a:rPr spc="-185" dirty="0"/>
              <a:t>ишемический и  </a:t>
            </a:r>
            <a:r>
              <a:rPr spc="-160" dirty="0"/>
              <a:t>геморрагический </a:t>
            </a:r>
            <a:r>
              <a:rPr spc="-175" dirty="0"/>
              <a:t>инсульт, </a:t>
            </a:r>
            <a:r>
              <a:rPr spc="-155" dirty="0"/>
              <a:t>черепно-мозговая</a:t>
            </a:r>
            <a:r>
              <a:rPr spc="-85" dirty="0"/>
              <a:t> </a:t>
            </a:r>
            <a:r>
              <a:rPr spc="-170" dirty="0"/>
              <a:t>травма. </a:t>
            </a:r>
            <a:r>
              <a:rPr spc="-375" dirty="0"/>
              <a:t>***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5431" y="6449567"/>
            <a:ext cx="148082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0841" y="6126162"/>
            <a:ext cx="11961495" cy="732155"/>
          </a:xfrm>
          <a:custGeom>
            <a:avLst/>
            <a:gdLst/>
            <a:ahLst/>
            <a:cxnLst/>
            <a:rect l="l" t="t" r="r" b="b"/>
            <a:pathLst>
              <a:path w="11961495" h="732154">
                <a:moveTo>
                  <a:pt x="11961158" y="0"/>
                </a:moveTo>
                <a:lnTo>
                  <a:pt x="0" y="0"/>
                </a:lnTo>
                <a:lnTo>
                  <a:pt x="0" y="731837"/>
                </a:lnTo>
                <a:lnTo>
                  <a:pt x="11961158" y="731837"/>
                </a:lnTo>
                <a:lnTo>
                  <a:pt x="119611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9581" y="6146291"/>
            <a:ext cx="10458450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400" spc="-290" dirty="0">
                <a:latin typeface="Calibri"/>
                <a:cs typeface="Calibri"/>
              </a:rPr>
              <a:t>* </a:t>
            </a:r>
            <a:r>
              <a:rPr sz="1400" spc="-114" dirty="0">
                <a:latin typeface="Calibri"/>
                <a:cs typeface="Calibri"/>
              </a:rPr>
              <a:t>Girard </a:t>
            </a:r>
            <a:r>
              <a:rPr sz="1400" spc="-85" dirty="0">
                <a:latin typeface="Calibri"/>
                <a:cs typeface="Calibri"/>
              </a:rPr>
              <a:t>K, </a:t>
            </a:r>
            <a:r>
              <a:rPr sz="1400" spc="-90" dirty="0">
                <a:latin typeface="Calibri"/>
                <a:cs typeface="Calibri"/>
              </a:rPr>
              <a:t>Raffin </a:t>
            </a:r>
            <a:r>
              <a:rPr sz="1400" spc="-135" dirty="0">
                <a:latin typeface="Calibri"/>
                <a:cs typeface="Calibri"/>
              </a:rPr>
              <a:t>TA. </a:t>
            </a:r>
            <a:r>
              <a:rPr sz="1400" spc="-105" dirty="0">
                <a:latin typeface="Calibri"/>
                <a:cs typeface="Calibri"/>
              </a:rPr>
              <a:t>The </a:t>
            </a:r>
            <a:r>
              <a:rPr sz="1400" spc="-85" dirty="0">
                <a:latin typeface="Calibri"/>
                <a:cs typeface="Calibri"/>
              </a:rPr>
              <a:t>chronically </a:t>
            </a:r>
            <a:r>
              <a:rPr sz="1400" spc="-65" dirty="0">
                <a:latin typeface="Calibri"/>
                <a:cs typeface="Calibri"/>
              </a:rPr>
              <a:t>critically </a:t>
            </a:r>
            <a:r>
              <a:rPr sz="1400" spc="-35" dirty="0">
                <a:latin typeface="Calibri"/>
                <a:cs typeface="Calibri"/>
              </a:rPr>
              <a:t>ill: </a:t>
            </a:r>
            <a:r>
              <a:rPr sz="1400" spc="-120" dirty="0">
                <a:latin typeface="Calibri"/>
                <a:cs typeface="Calibri"/>
              </a:rPr>
              <a:t>to </a:t>
            </a:r>
            <a:r>
              <a:rPr sz="1400" spc="-105" dirty="0">
                <a:latin typeface="Calibri"/>
                <a:cs typeface="Calibri"/>
              </a:rPr>
              <a:t>save </a:t>
            </a:r>
            <a:r>
              <a:rPr sz="1400" spc="-125" dirty="0">
                <a:latin typeface="Calibri"/>
                <a:cs typeface="Calibri"/>
              </a:rPr>
              <a:t>or </a:t>
            </a:r>
            <a:r>
              <a:rPr sz="1400" spc="-70" dirty="0">
                <a:latin typeface="Calibri"/>
                <a:cs typeface="Calibri"/>
              </a:rPr>
              <a:t>let </a:t>
            </a:r>
            <a:r>
              <a:rPr sz="1400" spc="-105" dirty="0">
                <a:latin typeface="Calibri"/>
                <a:cs typeface="Calibri"/>
              </a:rPr>
              <a:t>die? </a:t>
            </a:r>
            <a:r>
              <a:rPr sz="1400" spc="-100" dirty="0">
                <a:latin typeface="Calibri"/>
                <a:cs typeface="Calibri"/>
              </a:rPr>
              <a:t>Respir </a:t>
            </a:r>
            <a:r>
              <a:rPr sz="1400" spc="-114" dirty="0">
                <a:latin typeface="Calibri"/>
                <a:cs typeface="Calibri"/>
              </a:rPr>
              <a:t>Care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1985;30:339–47.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75" dirty="0">
                <a:latin typeface="Calibri"/>
                <a:cs typeface="Calibri"/>
              </a:rPr>
              <a:t>**Белкин </a:t>
            </a:r>
            <a:r>
              <a:rPr sz="1400" spc="-140" dirty="0">
                <a:latin typeface="Calibri"/>
                <a:cs typeface="Calibri"/>
              </a:rPr>
              <a:t>АА. </a:t>
            </a:r>
            <a:r>
              <a:rPr sz="1400" spc="-160" dirty="0">
                <a:latin typeface="Calibri"/>
                <a:cs typeface="Calibri"/>
              </a:rPr>
              <a:t>СИНДРОМ </a:t>
            </a:r>
            <a:r>
              <a:rPr sz="1400" spc="-120" dirty="0">
                <a:latin typeface="Calibri"/>
                <a:cs typeface="Calibri"/>
              </a:rPr>
              <a:t>ПОСЛЕДСТВИИ</a:t>
            </a:r>
            <a:r>
              <a:rPr sz="1400" spc="-120" dirty="0">
                <a:latin typeface="Arial"/>
                <a:cs typeface="Arial"/>
              </a:rPr>
              <a:t>̆ </a:t>
            </a:r>
            <a:r>
              <a:rPr sz="1400" spc="-110" dirty="0">
                <a:latin typeface="Calibri"/>
                <a:cs typeface="Calibri"/>
              </a:rPr>
              <a:t>ИНТЕНСИВНОИ</a:t>
            </a:r>
            <a:r>
              <a:rPr sz="1400" spc="-110" dirty="0">
                <a:latin typeface="Arial"/>
                <a:cs typeface="Arial"/>
              </a:rPr>
              <a:t>̆ </a:t>
            </a:r>
            <a:r>
              <a:rPr sz="1400" spc="-125" dirty="0">
                <a:latin typeface="Calibri"/>
                <a:cs typeface="Calibri"/>
              </a:rPr>
              <a:t>ТЕРАПИИ </a:t>
            </a:r>
            <a:r>
              <a:rPr sz="1400" spc="-140" dirty="0">
                <a:latin typeface="Calibri"/>
                <a:cs typeface="Calibri"/>
              </a:rPr>
              <a:t>(ПИТ-СИНДРОМ). </a:t>
            </a:r>
            <a:r>
              <a:rPr sz="1400" spc="-120" dirty="0">
                <a:latin typeface="Calibri"/>
                <a:cs typeface="Calibri"/>
              </a:rPr>
              <a:t>Вестник </a:t>
            </a:r>
            <a:r>
              <a:rPr sz="1400" spc="-135" dirty="0">
                <a:latin typeface="Calibri"/>
                <a:cs typeface="Calibri"/>
              </a:rPr>
              <a:t>интенсивной </a:t>
            </a:r>
            <a:r>
              <a:rPr sz="1400" spc="-130" dirty="0">
                <a:latin typeface="Calibri"/>
                <a:cs typeface="Calibri"/>
              </a:rPr>
              <a:t>терапии </a:t>
            </a:r>
            <a:r>
              <a:rPr sz="1400" spc="-170" dirty="0">
                <a:latin typeface="Calibri"/>
                <a:cs typeface="Calibri"/>
              </a:rPr>
              <a:t>им. </a:t>
            </a:r>
            <a:r>
              <a:rPr sz="1400" spc="-140" dirty="0">
                <a:latin typeface="Calibri"/>
                <a:cs typeface="Calibri"/>
              </a:rPr>
              <a:t>А.И.САЛТАНОВА, </a:t>
            </a:r>
            <a:r>
              <a:rPr sz="1400" spc="-85" dirty="0">
                <a:latin typeface="Calibri"/>
                <a:cs typeface="Calibri"/>
              </a:rPr>
              <a:t>2018 </a:t>
            </a:r>
            <a:r>
              <a:rPr sz="1400" spc="-165" dirty="0">
                <a:latin typeface="Calibri"/>
                <a:cs typeface="Calibri"/>
              </a:rPr>
              <a:t>Г., </a:t>
            </a:r>
            <a:r>
              <a:rPr sz="1400" spc="-145" dirty="0">
                <a:latin typeface="Calibri"/>
                <a:cs typeface="Calibri"/>
              </a:rPr>
              <a:t>No </a:t>
            </a:r>
            <a:r>
              <a:rPr sz="1400" spc="-110" dirty="0">
                <a:latin typeface="Calibri"/>
                <a:cs typeface="Calibri"/>
              </a:rPr>
              <a:t>2,</a:t>
            </a:r>
            <a:r>
              <a:rPr sz="1400" spc="-204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с.12-23.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-185" dirty="0">
                <a:latin typeface="Calibri"/>
                <a:cs typeface="Calibri"/>
              </a:rPr>
              <a:t>***Kahn JM, </a:t>
            </a:r>
            <a:r>
              <a:rPr sz="1400" spc="-95" dirty="0">
                <a:latin typeface="Calibri"/>
                <a:cs typeface="Calibri"/>
              </a:rPr>
              <a:t>Le </a:t>
            </a:r>
            <a:r>
              <a:rPr sz="1400" spc="-150" dirty="0">
                <a:latin typeface="Calibri"/>
                <a:cs typeface="Calibri"/>
              </a:rPr>
              <a:t>T, </a:t>
            </a:r>
            <a:r>
              <a:rPr sz="1400" spc="-110" dirty="0">
                <a:latin typeface="Calibri"/>
                <a:cs typeface="Calibri"/>
              </a:rPr>
              <a:t>Angus </a:t>
            </a:r>
            <a:r>
              <a:rPr sz="1400" spc="-120" dirty="0">
                <a:latin typeface="Calibri"/>
                <a:cs typeface="Calibri"/>
              </a:rPr>
              <a:t>DC, </a:t>
            </a:r>
            <a:r>
              <a:rPr sz="1400" spc="-105" dirty="0">
                <a:latin typeface="Calibri"/>
                <a:cs typeface="Calibri"/>
              </a:rPr>
              <a:t>et </a:t>
            </a:r>
            <a:r>
              <a:rPr sz="1400" spc="-85" dirty="0">
                <a:latin typeface="Calibri"/>
                <a:cs typeface="Calibri"/>
              </a:rPr>
              <a:t>al. </a:t>
            </a:r>
            <a:r>
              <a:rPr sz="1400" spc="-105" dirty="0">
                <a:latin typeface="Calibri"/>
                <a:cs typeface="Calibri"/>
              </a:rPr>
              <a:t>The epidemiology </a:t>
            </a:r>
            <a:r>
              <a:rPr sz="1400" spc="-114" dirty="0">
                <a:latin typeface="Calibri"/>
                <a:cs typeface="Calibri"/>
              </a:rPr>
              <a:t>of </a:t>
            </a:r>
            <a:r>
              <a:rPr sz="1400" spc="-105" dirty="0">
                <a:latin typeface="Calibri"/>
                <a:cs typeface="Calibri"/>
              </a:rPr>
              <a:t>chronic </a:t>
            </a:r>
            <a:r>
              <a:rPr sz="1400" spc="-70" dirty="0">
                <a:latin typeface="Calibri"/>
                <a:cs typeface="Calibri"/>
              </a:rPr>
              <a:t>critical </a:t>
            </a:r>
            <a:r>
              <a:rPr sz="1400" spc="-65" dirty="0">
                <a:latin typeface="Calibri"/>
                <a:cs typeface="Calibri"/>
              </a:rPr>
              <a:t>Illness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14" dirty="0">
                <a:latin typeface="Calibri"/>
                <a:cs typeface="Calibri"/>
              </a:rPr>
              <a:t>United </a:t>
            </a:r>
            <a:r>
              <a:rPr sz="1400" spc="-100" dirty="0">
                <a:latin typeface="Calibri"/>
                <a:cs typeface="Calibri"/>
              </a:rPr>
              <a:t>States.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75" dirty="0">
                <a:latin typeface="Calibri"/>
                <a:cs typeface="Calibri"/>
              </a:rPr>
              <a:t>Med. </a:t>
            </a:r>
            <a:r>
              <a:rPr sz="1400" spc="-95" dirty="0">
                <a:latin typeface="Calibri"/>
                <a:cs typeface="Calibri"/>
              </a:rPr>
              <a:t>2015;43(2):282-287.</a:t>
            </a:r>
            <a:r>
              <a:rPr sz="1400" spc="-16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doi:10.1097/CCM.0000000000000710.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0361"/>
            <a:ext cx="5600700" cy="42037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08727" y="5234432"/>
            <a:ext cx="5247005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19100" marR="5080" indent="-406400">
              <a:lnSpc>
                <a:spcPts val="1010"/>
              </a:lnSpc>
              <a:spcBef>
                <a:spcPts val="190"/>
              </a:spcBef>
            </a:pPr>
            <a:r>
              <a:rPr sz="900" spc="-75" dirty="0">
                <a:latin typeface="Calibri"/>
                <a:cs typeface="Calibri"/>
              </a:rPr>
              <a:t>Marchioni </a:t>
            </a:r>
            <a:r>
              <a:rPr sz="900" spc="-90" dirty="0">
                <a:latin typeface="Calibri"/>
                <a:cs typeface="Calibri"/>
              </a:rPr>
              <a:t>A, </a:t>
            </a:r>
            <a:r>
              <a:rPr sz="900" spc="-50" dirty="0">
                <a:latin typeface="Calibri"/>
                <a:cs typeface="Calibri"/>
              </a:rPr>
              <a:t>Fantini </a:t>
            </a:r>
            <a:r>
              <a:rPr sz="900" spc="-70" dirty="0">
                <a:latin typeface="Calibri"/>
                <a:cs typeface="Calibri"/>
              </a:rPr>
              <a:t>R, </a:t>
            </a:r>
            <a:r>
              <a:rPr sz="900" spc="-80" dirty="0">
                <a:latin typeface="Calibri"/>
                <a:cs typeface="Calibri"/>
              </a:rPr>
              <a:t>Antenora </a:t>
            </a:r>
            <a:r>
              <a:rPr sz="900" spc="-65" dirty="0">
                <a:latin typeface="Calibri"/>
                <a:cs typeface="Calibri"/>
              </a:rPr>
              <a:t>F, </a:t>
            </a:r>
            <a:r>
              <a:rPr sz="900" spc="-35" dirty="0">
                <a:latin typeface="Calibri"/>
                <a:cs typeface="Calibri"/>
              </a:rPr>
              <a:t>Clini </a:t>
            </a:r>
            <a:r>
              <a:rPr sz="900" spc="-70" dirty="0">
                <a:latin typeface="Calibri"/>
                <a:cs typeface="Calibri"/>
              </a:rPr>
              <a:t>E, </a:t>
            </a:r>
            <a:r>
              <a:rPr sz="900" spc="-65" dirty="0">
                <a:latin typeface="Calibri"/>
                <a:cs typeface="Calibri"/>
              </a:rPr>
              <a:t>Fabbri </a:t>
            </a:r>
            <a:r>
              <a:rPr sz="900" spc="-50" dirty="0">
                <a:latin typeface="Calibri"/>
                <a:cs typeface="Calibri"/>
              </a:rPr>
              <a:t>L. </a:t>
            </a:r>
            <a:r>
              <a:rPr sz="900" spc="-65" dirty="0">
                <a:latin typeface="Calibri"/>
                <a:cs typeface="Calibri"/>
              </a:rPr>
              <a:t>Chronic </a:t>
            </a:r>
            <a:r>
              <a:rPr sz="900" spc="-45" dirty="0">
                <a:latin typeface="Calibri"/>
                <a:cs typeface="Calibri"/>
              </a:rPr>
              <a:t>critical illness: </a:t>
            </a:r>
            <a:r>
              <a:rPr sz="900" spc="-65" dirty="0">
                <a:latin typeface="Calibri"/>
                <a:cs typeface="Calibri"/>
              </a:rPr>
              <a:t>The </a:t>
            </a:r>
            <a:r>
              <a:rPr sz="900" spc="-60" dirty="0">
                <a:latin typeface="Calibri"/>
                <a:cs typeface="Calibri"/>
              </a:rPr>
              <a:t>price </a:t>
            </a:r>
            <a:r>
              <a:rPr sz="900" spc="-70" dirty="0">
                <a:latin typeface="Calibri"/>
                <a:cs typeface="Calibri"/>
              </a:rPr>
              <a:t>of </a:t>
            </a:r>
            <a:r>
              <a:rPr sz="900" spc="-55" dirty="0">
                <a:latin typeface="Calibri"/>
                <a:cs typeface="Calibri"/>
              </a:rPr>
              <a:t>survival. </a:t>
            </a:r>
            <a:r>
              <a:rPr sz="900" spc="-70" dirty="0">
                <a:latin typeface="Calibri"/>
                <a:cs typeface="Calibri"/>
              </a:rPr>
              <a:t>Eur </a:t>
            </a:r>
            <a:r>
              <a:rPr sz="900" spc="-75" dirty="0">
                <a:latin typeface="Calibri"/>
                <a:cs typeface="Calibri"/>
              </a:rPr>
              <a:t>J </a:t>
            </a:r>
            <a:r>
              <a:rPr sz="900" spc="-40" dirty="0">
                <a:latin typeface="Calibri"/>
                <a:cs typeface="Calibri"/>
              </a:rPr>
              <a:t>Clin </a:t>
            </a:r>
            <a:r>
              <a:rPr sz="900" spc="-65" dirty="0">
                <a:latin typeface="Calibri"/>
                <a:cs typeface="Calibri"/>
              </a:rPr>
              <a:t>Invest. </a:t>
            </a:r>
            <a:r>
              <a:rPr sz="900" spc="-60" dirty="0">
                <a:latin typeface="Calibri"/>
                <a:cs typeface="Calibri"/>
              </a:rPr>
              <a:t>2015;45(12):1341-  </a:t>
            </a:r>
            <a:r>
              <a:rPr sz="900" spc="-65" dirty="0">
                <a:latin typeface="Calibri"/>
                <a:cs typeface="Calibri"/>
              </a:rPr>
              <a:t>1349.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65" dirty="0">
                <a:latin typeface="Calibri"/>
                <a:cs typeface="Calibri"/>
              </a:rPr>
              <a:t>doi:10.1111/eci.12547.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5056" y="0"/>
            <a:ext cx="2402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5" dirty="0"/>
              <a:t>Патогенез</a:t>
            </a:r>
            <a:r>
              <a:rPr sz="3600" spc="-185" dirty="0"/>
              <a:t> ХКС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200650" y="6441620"/>
            <a:ext cx="179133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4683"/>
            <a:ext cx="7810500" cy="61087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6998" y="6471411"/>
            <a:ext cx="112382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35" dirty="0">
                <a:latin typeface="Calibri"/>
                <a:cs typeface="Calibri"/>
              </a:rPr>
              <a:t>Marchioni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55" dirty="0">
                <a:latin typeface="Calibri"/>
                <a:cs typeface="Calibri"/>
              </a:rPr>
              <a:t>A,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Fantini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30" dirty="0">
                <a:latin typeface="Calibri"/>
                <a:cs typeface="Calibri"/>
              </a:rPr>
              <a:t>R,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-140" dirty="0">
                <a:latin typeface="Calibri"/>
                <a:cs typeface="Calibri"/>
              </a:rPr>
              <a:t>Antenora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F,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-60" dirty="0">
                <a:latin typeface="Calibri"/>
                <a:cs typeface="Calibri"/>
              </a:rPr>
              <a:t>Clini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20" dirty="0">
                <a:latin typeface="Calibri"/>
                <a:cs typeface="Calibri"/>
              </a:rPr>
              <a:t>E,</a:t>
            </a:r>
            <a:r>
              <a:rPr sz="1600" spc="-125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Fabbri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85" dirty="0">
                <a:latin typeface="Calibri"/>
                <a:cs typeface="Calibri"/>
              </a:rPr>
              <a:t>L.</a:t>
            </a:r>
            <a:r>
              <a:rPr sz="1600" spc="-120" dirty="0">
                <a:latin typeface="Calibri"/>
                <a:cs typeface="Calibri"/>
              </a:rPr>
              <a:t> Chronic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75" dirty="0">
                <a:latin typeface="Calibri"/>
                <a:cs typeface="Calibri"/>
              </a:rPr>
              <a:t>critical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75" dirty="0">
                <a:latin typeface="Calibri"/>
                <a:cs typeface="Calibri"/>
              </a:rPr>
              <a:t>illness: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20" dirty="0">
                <a:latin typeface="Calibri"/>
                <a:cs typeface="Calibri"/>
              </a:rPr>
              <a:t>The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price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20" dirty="0">
                <a:latin typeface="Calibri"/>
                <a:cs typeface="Calibri"/>
              </a:rPr>
              <a:t>of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survival.</a:t>
            </a:r>
            <a:r>
              <a:rPr sz="1600" spc="-114" dirty="0">
                <a:latin typeface="Calibri"/>
                <a:cs typeface="Calibri"/>
              </a:rPr>
              <a:t> </a:t>
            </a:r>
            <a:r>
              <a:rPr sz="1600" spc="-120" dirty="0">
                <a:latin typeface="Calibri"/>
                <a:cs typeface="Calibri"/>
              </a:rPr>
              <a:t>Eur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25" dirty="0">
                <a:latin typeface="Calibri"/>
                <a:cs typeface="Calibri"/>
              </a:rPr>
              <a:t>J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70" dirty="0">
                <a:latin typeface="Calibri"/>
                <a:cs typeface="Calibri"/>
              </a:rPr>
              <a:t>Clin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Invest.</a:t>
            </a:r>
            <a:r>
              <a:rPr sz="1600" spc="-125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2015;45(12):1341-1349.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doi:10.1111/eci.12547.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5985" y="697483"/>
            <a:ext cx="4264025" cy="514350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55600" marR="75565" indent="-342900">
              <a:lnSpc>
                <a:spcPct val="79600"/>
              </a:lnSpc>
              <a:spcBef>
                <a:spcPts val="8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0" dirty="0">
                <a:latin typeface="Calibri"/>
                <a:cs typeface="Calibri"/>
              </a:rPr>
              <a:t>ХКС </a:t>
            </a:r>
            <a:r>
              <a:rPr sz="3000" spc="95" dirty="0">
                <a:latin typeface="Calibri"/>
                <a:cs typeface="Calibri"/>
              </a:rPr>
              <a:t>– </a:t>
            </a:r>
            <a:r>
              <a:rPr sz="3000" spc="-285" dirty="0">
                <a:solidFill>
                  <a:srgbClr val="FF0000"/>
                </a:solidFill>
                <a:latin typeface="Calibri"/>
                <a:cs typeface="Calibri"/>
              </a:rPr>
              <a:t>персистирующее  </a:t>
            </a:r>
            <a:r>
              <a:rPr sz="3000" spc="-280" dirty="0">
                <a:solidFill>
                  <a:srgbClr val="FF0000"/>
                </a:solidFill>
                <a:latin typeface="Calibri"/>
                <a:cs typeface="Calibri"/>
              </a:rPr>
              <a:t>системное </a:t>
            </a:r>
            <a:r>
              <a:rPr sz="3000" spc="-270" dirty="0">
                <a:solidFill>
                  <a:srgbClr val="FF0000"/>
                </a:solidFill>
                <a:latin typeface="Calibri"/>
                <a:cs typeface="Calibri"/>
              </a:rPr>
              <a:t>воспаление</a:t>
            </a:r>
            <a:r>
              <a:rPr sz="3000" spc="-270" dirty="0">
                <a:latin typeface="Calibri"/>
                <a:cs typeface="Calibri"/>
              </a:rPr>
              <a:t>,  </a:t>
            </a:r>
            <a:r>
              <a:rPr sz="3000" spc="-275" dirty="0">
                <a:latin typeface="Calibri"/>
                <a:cs typeface="Calibri"/>
              </a:rPr>
              <a:t>вызванное </a:t>
            </a:r>
            <a:r>
              <a:rPr sz="3000" spc="-295" dirty="0">
                <a:latin typeface="Calibri"/>
                <a:cs typeface="Calibri"/>
              </a:rPr>
              <a:t>первоначальным  </a:t>
            </a:r>
            <a:r>
              <a:rPr sz="3000" spc="-315" dirty="0">
                <a:latin typeface="Calibri"/>
                <a:cs typeface="Calibri"/>
              </a:rPr>
              <a:t>повреждением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45" dirty="0">
                <a:latin typeface="Calibri"/>
                <a:cs typeface="Calibri"/>
              </a:rPr>
              <a:t>Прогрессу от острого  </a:t>
            </a:r>
            <a:r>
              <a:rPr sz="3000" spc="-260" dirty="0">
                <a:latin typeface="Calibri"/>
                <a:cs typeface="Calibri"/>
              </a:rPr>
              <a:t>состояния </a:t>
            </a:r>
            <a:r>
              <a:rPr sz="3000" spc="-229" dirty="0">
                <a:latin typeface="Calibri"/>
                <a:cs typeface="Calibri"/>
              </a:rPr>
              <a:t>в </a:t>
            </a:r>
            <a:r>
              <a:rPr sz="3000" spc="-250" dirty="0">
                <a:latin typeface="Calibri"/>
                <a:cs typeface="Calibri"/>
              </a:rPr>
              <a:t>хроническое  </a:t>
            </a:r>
            <a:r>
              <a:rPr sz="3000" spc="-254" dirty="0">
                <a:latin typeface="Calibri"/>
                <a:cs typeface="Calibri"/>
              </a:rPr>
              <a:t>критическое </a:t>
            </a:r>
            <a:r>
              <a:rPr sz="3000" spc="-270" dirty="0">
                <a:latin typeface="Calibri"/>
                <a:cs typeface="Calibri"/>
              </a:rPr>
              <a:t>заболевание  </a:t>
            </a:r>
            <a:r>
              <a:rPr sz="3000" spc="-335" dirty="0">
                <a:latin typeface="Calibri"/>
                <a:cs typeface="Calibri"/>
              </a:rPr>
              <a:t>может </a:t>
            </a:r>
            <a:r>
              <a:rPr sz="3000" spc="-260" dirty="0">
                <a:latin typeface="Calibri"/>
                <a:cs typeface="Calibri"/>
              </a:rPr>
              <a:t>благоприятствуют </a:t>
            </a:r>
            <a:r>
              <a:rPr sz="3000" spc="-280" dirty="0">
                <a:latin typeface="Calibri"/>
                <a:cs typeface="Calibri"/>
              </a:rPr>
              <a:t>два  </a:t>
            </a:r>
            <a:r>
              <a:rPr sz="3000" spc="-245" dirty="0">
                <a:latin typeface="Calibri"/>
                <a:cs typeface="Calibri"/>
              </a:rPr>
              <a:t>фактора:</a:t>
            </a:r>
            <a:endParaRPr sz="3000">
              <a:latin typeface="Calibri"/>
              <a:cs typeface="Calibri"/>
            </a:endParaRPr>
          </a:p>
          <a:p>
            <a:pPr marL="12700" marR="461645">
              <a:lnSpc>
                <a:spcPts val="2880"/>
              </a:lnSpc>
              <a:spcBef>
                <a:spcPts val="695"/>
              </a:spcBef>
              <a:buAutoNum type="romanLcParenBoth"/>
              <a:tabLst>
                <a:tab pos="354330" algn="l"/>
              </a:tabLst>
            </a:pPr>
            <a:r>
              <a:rPr sz="3000" spc="-270" dirty="0">
                <a:latin typeface="Calibri"/>
                <a:cs typeface="Calibri"/>
              </a:rPr>
              <a:t>тяжесть </a:t>
            </a:r>
            <a:r>
              <a:rPr sz="3000" spc="-265" dirty="0">
                <a:latin typeface="Calibri"/>
                <a:cs typeface="Calibri"/>
              </a:rPr>
              <a:t>первичного  </a:t>
            </a:r>
            <a:r>
              <a:rPr sz="3000" spc="-300" dirty="0">
                <a:latin typeface="Calibri"/>
                <a:cs typeface="Calibri"/>
              </a:rPr>
              <a:t>повреждения </a:t>
            </a:r>
            <a:r>
              <a:rPr sz="3000" spc="-229" dirty="0">
                <a:latin typeface="Calibri"/>
                <a:cs typeface="Calibri"/>
              </a:rPr>
              <a:t>в </a:t>
            </a:r>
            <a:r>
              <a:rPr sz="3000" spc="-265" dirty="0">
                <a:latin typeface="Calibri"/>
                <a:cs typeface="Calibri"/>
              </a:rPr>
              <a:t>острой</a:t>
            </a:r>
            <a:r>
              <a:rPr sz="3000" spc="-484" dirty="0">
                <a:latin typeface="Calibri"/>
                <a:cs typeface="Calibri"/>
              </a:rPr>
              <a:t> </a:t>
            </a:r>
            <a:r>
              <a:rPr sz="3000" spc="-235" dirty="0">
                <a:latin typeface="Calibri"/>
                <a:cs typeface="Calibri"/>
              </a:rPr>
              <a:t>фазе</a:t>
            </a:r>
            <a:endParaRPr sz="3000">
              <a:latin typeface="Calibri"/>
              <a:cs typeface="Calibri"/>
            </a:endParaRPr>
          </a:p>
          <a:p>
            <a:pPr marL="12700" marR="598805">
              <a:lnSpc>
                <a:spcPts val="2900"/>
              </a:lnSpc>
              <a:spcBef>
                <a:spcPts val="705"/>
              </a:spcBef>
              <a:buAutoNum type="romanLcParenBoth"/>
              <a:tabLst>
                <a:tab pos="436880" algn="l"/>
                <a:tab pos="2020570" algn="l"/>
              </a:tabLst>
            </a:pPr>
            <a:r>
              <a:rPr sz="3000" spc="-290" dirty="0">
                <a:latin typeface="Calibri"/>
                <a:cs typeface="Calibri"/>
              </a:rPr>
              <a:t>о</a:t>
            </a:r>
            <a:r>
              <a:rPr sz="3000" spc="-204" dirty="0">
                <a:latin typeface="Calibri"/>
                <a:cs typeface="Calibri"/>
              </a:rPr>
              <a:t>т</a:t>
            </a:r>
            <a:r>
              <a:rPr sz="3000" spc="-215" dirty="0">
                <a:latin typeface="Calibri"/>
                <a:cs typeface="Calibri"/>
              </a:rPr>
              <a:t>с</a:t>
            </a:r>
            <a:r>
              <a:rPr sz="3000" spc="-235" dirty="0">
                <a:latin typeface="Calibri"/>
                <a:cs typeface="Calibri"/>
              </a:rPr>
              <a:t>у</a:t>
            </a:r>
            <a:r>
              <a:rPr sz="3000" spc="-204" dirty="0">
                <a:latin typeface="Calibri"/>
                <a:cs typeface="Calibri"/>
              </a:rPr>
              <a:t>т</a:t>
            </a:r>
            <a:r>
              <a:rPr sz="3000" spc="-215" dirty="0">
                <a:latin typeface="Calibri"/>
                <a:cs typeface="Calibri"/>
              </a:rPr>
              <a:t>с</a:t>
            </a:r>
            <a:r>
              <a:rPr sz="3000" spc="-204" dirty="0">
                <a:latin typeface="Calibri"/>
                <a:cs typeface="Calibri"/>
              </a:rPr>
              <a:t>т</a:t>
            </a:r>
            <a:r>
              <a:rPr sz="3000" spc="-229" dirty="0">
                <a:latin typeface="Calibri"/>
                <a:cs typeface="Calibri"/>
              </a:rPr>
              <a:t>в</a:t>
            </a:r>
            <a:r>
              <a:rPr sz="3000" spc="-310" dirty="0">
                <a:latin typeface="Calibri"/>
                <a:cs typeface="Calibri"/>
              </a:rPr>
              <a:t>и</a:t>
            </a:r>
            <a:r>
              <a:rPr sz="3000" spc="-254" dirty="0">
                <a:latin typeface="Calibri"/>
                <a:cs typeface="Calibri"/>
              </a:rPr>
              <a:t>е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85" dirty="0">
                <a:latin typeface="Calibri"/>
                <a:cs typeface="Calibri"/>
              </a:rPr>
              <a:t>р</a:t>
            </a:r>
            <a:r>
              <a:rPr sz="3000" spc="-245" dirty="0">
                <a:latin typeface="Calibri"/>
                <a:cs typeface="Calibri"/>
              </a:rPr>
              <a:t>а</a:t>
            </a:r>
            <a:r>
              <a:rPr sz="3000" spc="-220" dirty="0">
                <a:latin typeface="Calibri"/>
                <a:cs typeface="Calibri"/>
              </a:rPr>
              <a:t>з</a:t>
            </a:r>
            <a:r>
              <a:rPr sz="3000" spc="-285" dirty="0">
                <a:latin typeface="Calibri"/>
                <a:cs typeface="Calibri"/>
              </a:rPr>
              <a:t>р</a:t>
            </a:r>
            <a:r>
              <a:rPr sz="3000" spc="-260" dirty="0">
                <a:latin typeface="Calibri"/>
                <a:cs typeface="Calibri"/>
              </a:rPr>
              <a:t>е</a:t>
            </a:r>
            <a:r>
              <a:rPr sz="3000" spc="-400" dirty="0">
                <a:latin typeface="Calibri"/>
                <a:cs typeface="Calibri"/>
              </a:rPr>
              <a:t>ш</a:t>
            </a:r>
            <a:r>
              <a:rPr sz="3000" spc="-260" dirty="0">
                <a:latin typeface="Calibri"/>
                <a:cs typeface="Calibri"/>
              </a:rPr>
              <a:t>е</a:t>
            </a:r>
            <a:r>
              <a:rPr sz="3000" spc="-310" dirty="0">
                <a:latin typeface="Calibri"/>
                <a:cs typeface="Calibri"/>
              </a:rPr>
              <a:t>ни</a:t>
            </a:r>
            <a:r>
              <a:rPr sz="3000" spc="-175" dirty="0">
                <a:latin typeface="Calibri"/>
                <a:cs typeface="Calibri"/>
              </a:rPr>
              <a:t>я  </a:t>
            </a:r>
            <a:r>
              <a:rPr sz="3000" spc="-275" dirty="0">
                <a:latin typeface="Calibri"/>
                <a:cs typeface="Calibri"/>
              </a:rPr>
              <a:t>воспаления.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6504" y="473963"/>
            <a:ext cx="30981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Коморбидность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10626090" cy="19735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360045" indent="-342900">
              <a:lnSpc>
                <a:spcPct val="101299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54" dirty="0">
                <a:latin typeface="Calibri"/>
                <a:cs typeface="Calibri"/>
              </a:rPr>
              <a:t>это </a:t>
            </a:r>
            <a:r>
              <a:rPr sz="3200" spc="-280" dirty="0">
                <a:latin typeface="Calibri"/>
                <a:cs typeface="Calibri"/>
              </a:rPr>
              <a:t>сосуществование </a:t>
            </a:r>
            <a:r>
              <a:rPr sz="3200" spc="-240" dirty="0">
                <a:latin typeface="Calibri"/>
                <a:cs typeface="Calibri"/>
              </a:rPr>
              <a:t>двух </a:t>
            </a:r>
            <a:r>
              <a:rPr sz="3200" spc="-325" dirty="0">
                <a:latin typeface="Calibri"/>
                <a:cs typeface="Calibri"/>
              </a:rPr>
              <a:t>и/или </a:t>
            </a:r>
            <a:r>
              <a:rPr sz="3200" spc="-305" dirty="0">
                <a:latin typeface="Calibri"/>
                <a:cs typeface="Calibri"/>
              </a:rPr>
              <a:t>более </a:t>
            </a:r>
            <a:r>
              <a:rPr sz="3200" spc="-325" dirty="0">
                <a:latin typeface="Calibri"/>
                <a:cs typeface="Calibri"/>
              </a:rPr>
              <a:t>синдромов </a:t>
            </a:r>
            <a:r>
              <a:rPr sz="3200" spc="-335" dirty="0">
                <a:latin typeface="Calibri"/>
                <a:cs typeface="Calibri"/>
              </a:rPr>
              <a:t>или </a:t>
            </a:r>
            <a:r>
              <a:rPr sz="3200" spc="-290" dirty="0">
                <a:latin typeface="Calibri"/>
                <a:cs typeface="Calibri"/>
              </a:rPr>
              <a:t>заболеваний,  </a:t>
            </a:r>
            <a:r>
              <a:rPr sz="3200" spc="-265" dirty="0">
                <a:latin typeface="Calibri"/>
                <a:cs typeface="Calibri"/>
              </a:rPr>
              <a:t>патогенетически </a:t>
            </a:r>
            <a:r>
              <a:rPr sz="3200" spc="-285" dirty="0">
                <a:latin typeface="Calibri"/>
                <a:cs typeface="Calibri"/>
              </a:rPr>
              <a:t>взаимосвязанных </a:t>
            </a:r>
            <a:r>
              <a:rPr sz="3200" spc="-380" dirty="0">
                <a:latin typeface="Calibri"/>
                <a:cs typeface="Calibri"/>
              </a:rPr>
              <a:t>между </a:t>
            </a:r>
            <a:r>
              <a:rPr sz="3200" spc="-295" dirty="0">
                <a:latin typeface="Calibri"/>
                <a:cs typeface="Calibri"/>
              </a:rPr>
              <a:t>собой </a:t>
            </a:r>
            <a:r>
              <a:rPr sz="3200" spc="-335" dirty="0">
                <a:latin typeface="Calibri"/>
                <a:cs typeface="Calibri"/>
              </a:rPr>
              <a:t>или</a:t>
            </a:r>
            <a:r>
              <a:rPr sz="3200" spc="-240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совпадающих</a:t>
            </a:r>
            <a:endParaRPr sz="3200">
              <a:latin typeface="Calibri"/>
              <a:cs typeface="Calibri"/>
            </a:endParaRPr>
          </a:p>
          <a:p>
            <a:pPr marL="355600" marR="5080">
              <a:lnSpc>
                <a:spcPts val="3790"/>
              </a:lnSpc>
              <a:spcBef>
                <a:spcPts val="145"/>
              </a:spcBef>
            </a:pPr>
            <a:r>
              <a:rPr sz="3200" spc="-300" dirty="0">
                <a:latin typeface="Calibri"/>
                <a:cs typeface="Calibri"/>
              </a:rPr>
              <a:t>по </a:t>
            </a:r>
            <a:r>
              <a:rPr sz="3200" spc="-320" dirty="0">
                <a:latin typeface="Calibri"/>
                <a:cs typeface="Calibri"/>
              </a:rPr>
              <a:t>времени </a:t>
            </a:r>
            <a:r>
              <a:rPr sz="3200" spc="-250" dirty="0">
                <a:latin typeface="Calibri"/>
                <a:cs typeface="Calibri"/>
              </a:rPr>
              <a:t>у </a:t>
            </a:r>
            <a:r>
              <a:rPr sz="3200" spc="-300" dirty="0">
                <a:latin typeface="Calibri"/>
                <a:cs typeface="Calibri"/>
              </a:rPr>
              <a:t>одного </a:t>
            </a:r>
            <a:r>
              <a:rPr sz="3200" spc="-285" dirty="0">
                <a:latin typeface="Calibri"/>
                <a:cs typeface="Calibri"/>
              </a:rPr>
              <a:t>пациента вне </a:t>
            </a:r>
            <a:r>
              <a:rPr sz="3200" spc="-290" dirty="0">
                <a:latin typeface="Calibri"/>
                <a:cs typeface="Calibri"/>
              </a:rPr>
              <a:t>зависимости </a:t>
            </a:r>
            <a:r>
              <a:rPr sz="3200" spc="-260" dirty="0">
                <a:latin typeface="Calibri"/>
                <a:cs typeface="Calibri"/>
              </a:rPr>
              <a:t>от </a:t>
            </a:r>
            <a:r>
              <a:rPr sz="3200" spc="-275" dirty="0">
                <a:latin typeface="Calibri"/>
                <a:cs typeface="Calibri"/>
              </a:rPr>
              <a:t>активности </a:t>
            </a:r>
            <a:r>
              <a:rPr sz="3200" spc="-315" dirty="0">
                <a:latin typeface="Calibri"/>
                <a:cs typeface="Calibri"/>
              </a:rPr>
              <a:t>каждого  </a:t>
            </a:r>
            <a:r>
              <a:rPr sz="3200" spc="-280" dirty="0">
                <a:latin typeface="Calibri"/>
                <a:cs typeface="Calibri"/>
              </a:rPr>
              <a:t>из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65" dirty="0">
                <a:latin typeface="Calibri"/>
                <a:cs typeface="Calibri"/>
              </a:rPr>
              <a:t>них.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0895" y="503427"/>
            <a:ext cx="75101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55" dirty="0"/>
              <a:t>Типы </a:t>
            </a:r>
            <a:r>
              <a:rPr sz="4000" spc="-395" dirty="0"/>
              <a:t>коморбидности </a:t>
            </a:r>
            <a:r>
              <a:rPr sz="4000" spc="-365" dirty="0"/>
              <a:t>(А. </a:t>
            </a:r>
            <a:r>
              <a:rPr sz="4000" spc="-415" dirty="0"/>
              <a:t>Л. </a:t>
            </a:r>
            <a:r>
              <a:rPr sz="4000" spc="-345" dirty="0"/>
              <a:t>Верткин,</a:t>
            </a:r>
            <a:r>
              <a:rPr sz="4000" spc="-440" dirty="0"/>
              <a:t> </a:t>
            </a:r>
            <a:r>
              <a:rPr sz="4000" spc="-240" dirty="0"/>
              <a:t>2015)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88340" y="1621028"/>
            <a:ext cx="10567035" cy="38201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55600" marR="107950" indent="-342900">
              <a:lnSpc>
                <a:spcPts val="278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5" dirty="0">
                <a:latin typeface="Calibri"/>
                <a:cs typeface="Calibri"/>
              </a:rPr>
              <a:t>Причинная </a:t>
            </a:r>
            <a:r>
              <a:rPr sz="2400" spc="-240" dirty="0">
                <a:latin typeface="Calibri"/>
                <a:cs typeface="Calibri"/>
              </a:rPr>
              <a:t>коморбидность </a:t>
            </a:r>
            <a:r>
              <a:rPr sz="2400" spc="-215" dirty="0">
                <a:latin typeface="Calibri"/>
                <a:cs typeface="Calibri"/>
              </a:rPr>
              <a:t>вызвана </a:t>
            </a:r>
            <a:r>
              <a:rPr sz="2400" spc="-250" dirty="0">
                <a:latin typeface="Calibri"/>
                <a:cs typeface="Calibri"/>
              </a:rPr>
              <a:t>параллельным </a:t>
            </a:r>
            <a:r>
              <a:rPr sz="2400" spc="-254" dirty="0">
                <a:latin typeface="Calibri"/>
                <a:cs typeface="Calibri"/>
              </a:rPr>
              <a:t>поражением </a:t>
            </a:r>
            <a:r>
              <a:rPr sz="2400" spc="-210" dirty="0">
                <a:latin typeface="Calibri"/>
                <a:cs typeface="Calibri"/>
              </a:rPr>
              <a:t>различных </a:t>
            </a:r>
            <a:r>
              <a:rPr sz="2400" spc="-204" dirty="0">
                <a:latin typeface="Calibri"/>
                <a:cs typeface="Calibri"/>
              </a:rPr>
              <a:t>органов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9" dirty="0">
                <a:latin typeface="Calibri"/>
                <a:cs typeface="Calibri"/>
              </a:rPr>
              <a:t>систем,  </a:t>
            </a:r>
            <a:r>
              <a:rPr sz="2400" spc="-250" dirty="0">
                <a:latin typeface="Calibri"/>
                <a:cs typeface="Calibri"/>
              </a:rPr>
              <a:t>обусловленным </a:t>
            </a:r>
            <a:r>
              <a:rPr sz="2400" spc="-290" dirty="0">
                <a:latin typeface="Calibri"/>
                <a:cs typeface="Calibri"/>
              </a:rPr>
              <a:t>единым </a:t>
            </a:r>
            <a:r>
              <a:rPr sz="2400" spc="-220" dirty="0">
                <a:latin typeface="Calibri"/>
                <a:cs typeface="Calibri"/>
              </a:rPr>
              <a:t>патологическим </a:t>
            </a:r>
            <a:r>
              <a:rPr sz="2400" spc="-225" dirty="0">
                <a:latin typeface="Calibri"/>
                <a:cs typeface="Calibri"/>
              </a:rPr>
              <a:t>агентом, </a:t>
            </a:r>
            <a:r>
              <a:rPr sz="2400" spc="-240" dirty="0">
                <a:latin typeface="Calibri"/>
                <a:cs typeface="Calibri"/>
              </a:rPr>
              <a:t>например </a:t>
            </a:r>
            <a:r>
              <a:rPr sz="2400" spc="-229" dirty="0">
                <a:latin typeface="Calibri"/>
                <a:cs typeface="Calibri"/>
              </a:rPr>
              <a:t>алкоголем,</a:t>
            </a:r>
            <a:r>
              <a:rPr sz="2400" spc="-16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курением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830"/>
              </a:lnSpc>
            </a:pPr>
            <a:r>
              <a:rPr sz="2400" spc="-250" dirty="0">
                <a:latin typeface="Calibri"/>
                <a:cs typeface="Calibri"/>
              </a:rPr>
              <a:t>или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60" dirty="0">
                <a:latin typeface="Calibri"/>
                <a:cs typeface="Calibri"/>
              </a:rPr>
              <a:t>ожирением.</a:t>
            </a:r>
            <a:endParaRPr sz="2400">
              <a:latin typeface="Calibri"/>
              <a:cs typeface="Calibri"/>
            </a:endParaRPr>
          </a:p>
          <a:p>
            <a:pPr marL="355600" marR="80010" indent="-342900">
              <a:lnSpc>
                <a:spcPct val="9940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50" dirty="0">
                <a:latin typeface="Calibri"/>
                <a:cs typeface="Calibri"/>
              </a:rPr>
              <a:t>Осложненная </a:t>
            </a:r>
            <a:r>
              <a:rPr sz="2400" spc="-240" dirty="0">
                <a:latin typeface="Calibri"/>
                <a:cs typeface="Calibri"/>
              </a:rPr>
              <a:t>коморбидность </a:t>
            </a:r>
            <a:r>
              <a:rPr sz="2400" spc="-210" dirty="0">
                <a:latin typeface="Calibri"/>
                <a:cs typeface="Calibri"/>
              </a:rPr>
              <a:t>является </a:t>
            </a:r>
            <a:r>
              <a:rPr sz="2400" spc="-229" dirty="0">
                <a:latin typeface="Calibri"/>
                <a:cs typeface="Calibri"/>
              </a:rPr>
              <a:t>результатом </a:t>
            </a:r>
            <a:r>
              <a:rPr sz="2400" spc="-215" dirty="0">
                <a:latin typeface="Calibri"/>
                <a:cs typeface="Calibri"/>
              </a:rPr>
              <a:t>основного </a:t>
            </a:r>
            <a:r>
              <a:rPr sz="2400" spc="-220" dirty="0">
                <a:latin typeface="Calibri"/>
                <a:cs typeface="Calibri"/>
              </a:rPr>
              <a:t>заболевания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40" dirty="0">
                <a:latin typeface="Calibri"/>
                <a:cs typeface="Calibri"/>
              </a:rPr>
              <a:t>обычно  </a:t>
            </a:r>
            <a:r>
              <a:rPr sz="2400" spc="-235" dirty="0">
                <a:latin typeface="Calibri"/>
                <a:cs typeface="Calibri"/>
              </a:rPr>
              <a:t>последовательно </a:t>
            </a:r>
            <a:r>
              <a:rPr sz="2400" spc="-200" dirty="0">
                <a:latin typeface="Calibri"/>
                <a:cs typeface="Calibri"/>
              </a:rPr>
              <a:t>через </a:t>
            </a:r>
            <a:r>
              <a:rPr sz="2400" spc="-225" dirty="0">
                <a:latin typeface="Calibri"/>
                <a:cs typeface="Calibri"/>
              </a:rPr>
              <a:t>некоторое </a:t>
            </a:r>
            <a:r>
              <a:rPr sz="2400" spc="-240" dirty="0">
                <a:latin typeface="Calibri"/>
                <a:cs typeface="Calibri"/>
              </a:rPr>
              <a:t>время </a:t>
            </a:r>
            <a:r>
              <a:rPr sz="2400" spc="-225" dirty="0">
                <a:latin typeface="Calibri"/>
                <a:cs typeface="Calibri"/>
              </a:rPr>
              <a:t>после </a:t>
            </a:r>
            <a:r>
              <a:rPr sz="2400" spc="-195" dirty="0">
                <a:latin typeface="Calibri"/>
                <a:cs typeface="Calibri"/>
              </a:rPr>
              <a:t>его </a:t>
            </a:r>
            <a:r>
              <a:rPr sz="2400" spc="-229" dirty="0">
                <a:latin typeface="Calibri"/>
                <a:cs typeface="Calibri"/>
              </a:rPr>
              <a:t>дестабилизации </a:t>
            </a:r>
            <a:r>
              <a:rPr sz="2400" spc="-210" dirty="0">
                <a:latin typeface="Calibri"/>
                <a:cs typeface="Calibri"/>
              </a:rPr>
              <a:t>проявляется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35" dirty="0">
                <a:latin typeface="Calibri"/>
                <a:cs typeface="Calibri"/>
              </a:rPr>
              <a:t>виде  </a:t>
            </a:r>
            <a:r>
              <a:rPr sz="2400" spc="-240" dirty="0">
                <a:latin typeface="Calibri"/>
                <a:cs typeface="Calibri"/>
              </a:rPr>
              <a:t>поражения </a:t>
            </a:r>
            <a:r>
              <a:rPr sz="2400" spc="-225" dirty="0">
                <a:latin typeface="Calibri"/>
                <a:cs typeface="Calibri"/>
              </a:rPr>
              <a:t>органов-мишеней. </a:t>
            </a:r>
            <a:r>
              <a:rPr sz="2400" spc="-265" dirty="0">
                <a:latin typeface="Calibri"/>
                <a:cs typeface="Calibri"/>
              </a:rPr>
              <a:t>(ОНМК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15" dirty="0">
                <a:latin typeface="Calibri"/>
                <a:cs typeface="Calibri"/>
              </a:rPr>
              <a:t>результате </a:t>
            </a:r>
            <a:r>
              <a:rPr sz="2400" spc="-240" dirty="0">
                <a:latin typeface="Calibri"/>
                <a:cs typeface="Calibri"/>
              </a:rPr>
              <a:t>осложненного </a:t>
            </a:r>
            <a:r>
              <a:rPr sz="2400" spc="-210" dirty="0">
                <a:latin typeface="Calibri"/>
                <a:cs typeface="Calibri"/>
              </a:rPr>
              <a:t>гипертонического </a:t>
            </a:r>
            <a:r>
              <a:rPr sz="2400" spc="-204" dirty="0">
                <a:latin typeface="Calibri"/>
                <a:cs typeface="Calibri"/>
              </a:rPr>
              <a:t>криза 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04" dirty="0">
                <a:latin typeface="Calibri"/>
                <a:cs typeface="Calibri"/>
              </a:rPr>
              <a:t>гнойно-септические </a:t>
            </a:r>
            <a:r>
              <a:rPr sz="2400" spc="-250" dirty="0">
                <a:latin typeface="Calibri"/>
                <a:cs typeface="Calibri"/>
              </a:rPr>
              <a:t>осложнения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вовлечением </a:t>
            </a:r>
            <a:r>
              <a:rPr sz="2400" spc="-210" dirty="0">
                <a:latin typeface="Calibri"/>
                <a:cs typeface="Calibri"/>
              </a:rPr>
              <a:t>различных </a:t>
            </a:r>
            <a:r>
              <a:rPr sz="2400" spc="-204" dirty="0">
                <a:latin typeface="Calibri"/>
                <a:cs typeface="Calibri"/>
              </a:rPr>
              <a:t>органов </a:t>
            </a:r>
            <a:r>
              <a:rPr sz="2400" spc="-185" dirty="0">
                <a:latin typeface="Calibri"/>
                <a:cs typeface="Calibri"/>
              </a:rPr>
              <a:t>у </a:t>
            </a:r>
            <a:r>
              <a:rPr sz="2400" spc="-225" dirty="0">
                <a:latin typeface="Calibri"/>
                <a:cs typeface="Calibri"/>
              </a:rPr>
              <a:t>больных </a:t>
            </a:r>
            <a:r>
              <a:rPr sz="2400" spc="-235" dirty="0">
                <a:latin typeface="Calibri"/>
                <a:cs typeface="Calibri"/>
              </a:rPr>
              <a:t>СД </a:t>
            </a:r>
            <a:r>
              <a:rPr sz="2400" spc="-140" dirty="0">
                <a:latin typeface="Calibri"/>
                <a:cs typeface="Calibri"/>
              </a:rPr>
              <a:t>2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типа)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0" dirty="0">
                <a:latin typeface="Calibri"/>
                <a:cs typeface="Calibri"/>
              </a:rPr>
              <a:t>Случайная </a:t>
            </a:r>
            <a:r>
              <a:rPr sz="2400" spc="-240" dirty="0">
                <a:latin typeface="Calibri"/>
                <a:cs typeface="Calibri"/>
              </a:rPr>
              <a:t>коморбидность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10" dirty="0">
                <a:latin typeface="Calibri"/>
                <a:cs typeface="Calibri"/>
              </a:rPr>
              <a:t>сочетание </a:t>
            </a:r>
            <a:r>
              <a:rPr sz="2400" spc="-285" dirty="0">
                <a:latin typeface="Calibri"/>
                <a:cs typeface="Calibri"/>
              </a:rPr>
              <a:t>ОНМК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04" dirty="0">
                <a:latin typeface="Calibri"/>
                <a:cs typeface="Calibri"/>
              </a:rPr>
              <a:t>острого </a:t>
            </a:r>
            <a:r>
              <a:rPr sz="2400" spc="-210" dirty="0">
                <a:latin typeface="Calibri"/>
                <a:cs typeface="Calibri"/>
              </a:rPr>
              <a:t>холецистита. </a:t>
            </a:r>
            <a:r>
              <a:rPr sz="2400" spc="-250" dirty="0">
                <a:latin typeface="Calibri"/>
                <a:cs typeface="Calibri"/>
              </a:rPr>
              <a:t>Однако</a:t>
            </a:r>
            <a:r>
              <a:rPr sz="2400" spc="-170" dirty="0">
                <a:latin typeface="Calibri"/>
                <a:cs typeface="Calibri"/>
              </a:rPr>
              <a:t> </a:t>
            </a:r>
            <a:r>
              <a:rPr sz="2400" spc="-229" dirty="0">
                <a:latin typeface="Calibri"/>
                <a:cs typeface="Calibri"/>
              </a:rPr>
              <a:t>«случайность»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ts val="2810"/>
              </a:lnSpc>
              <a:spcBef>
                <a:spcPts val="175"/>
              </a:spcBef>
            </a:pP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29" dirty="0">
                <a:latin typeface="Calibri"/>
                <a:cs typeface="Calibri"/>
              </a:rPr>
              <a:t>первый </a:t>
            </a:r>
            <a:r>
              <a:rPr sz="2400" spc="-215" dirty="0">
                <a:latin typeface="Calibri"/>
                <a:cs typeface="Calibri"/>
              </a:rPr>
              <a:t>взгляд </a:t>
            </a:r>
            <a:r>
              <a:rPr sz="2400" spc="-210" dirty="0">
                <a:latin typeface="Calibri"/>
                <a:cs typeface="Calibri"/>
              </a:rPr>
              <a:t>алогичность </a:t>
            </a:r>
            <a:r>
              <a:rPr sz="2400" spc="-225" dirty="0">
                <a:latin typeface="Calibri"/>
                <a:cs typeface="Calibri"/>
              </a:rPr>
              <a:t>данных </a:t>
            </a:r>
            <a:r>
              <a:rPr sz="2400" spc="-250" dirty="0">
                <a:latin typeface="Calibri"/>
                <a:cs typeface="Calibri"/>
              </a:rPr>
              <a:t>комбинаций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35" dirty="0">
                <a:latin typeface="Calibri"/>
                <a:cs typeface="Calibri"/>
              </a:rPr>
              <a:t>скором </a:t>
            </a:r>
            <a:r>
              <a:rPr sz="2400" spc="-245" dirty="0">
                <a:latin typeface="Calibri"/>
                <a:cs typeface="Calibri"/>
              </a:rPr>
              <a:t>времени </a:t>
            </a:r>
            <a:r>
              <a:rPr sz="2400" spc="-275" dirty="0">
                <a:latin typeface="Calibri"/>
                <a:cs typeface="Calibri"/>
              </a:rPr>
              <a:t>может </a:t>
            </a:r>
            <a:r>
              <a:rPr sz="2400" spc="-240" dirty="0">
                <a:latin typeface="Calibri"/>
                <a:cs typeface="Calibri"/>
              </a:rPr>
              <a:t>быть </a:t>
            </a:r>
            <a:r>
              <a:rPr sz="2400" spc="-235" dirty="0">
                <a:latin typeface="Calibri"/>
                <a:cs typeface="Calibri"/>
              </a:rPr>
              <a:t>объяснена 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04" dirty="0">
                <a:latin typeface="Calibri"/>
                <a:cs typeface="Calibri"/>
              </a:rPr>
              <a:t>клинических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04" dirty="0">
                <a:latin typeface="Calibri"/>
                <a:cs typeface="Calibri"/>
              </a:rPr>
              <a:t>научных</a:t>
            </a:r>
            <a:r>
              <a:rPr sz="2400" spc="-260" dirty="0">
                <a:latin typeface="Calibri"/>
                <a:cs typeface="Calibri"/>
              </a:rPr>
              <a:t> </a:t>
            </a:r>
            <a:r>
              <a:rPr sz="2400" spc="-229" dirty="0">
                <a:latin typeface="Calibri"/>
                <a:cs typeface="Calibri"/>
              </a:rPr>
              <a:t>позиций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33218" y="6434328"/>
            <a:ext cx="13315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100" spc="-11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100" spc="-12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1607820"/>
            <a:ext cx="10616565" cy="2558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75" dirty="0">
                <a:solidFill>
                  <a:srgbClr val="FF0000"/>
                </a:solidFill>
                <a:latin typeface="Calibri"/>
                <a:cs typeface="Calibri"/>
              </a:rPr>
              <a:t>Ятрогенная </a:t>
            </a:r>
            <a:r>
              <a:rPr sz="3200" spc="-310" dirty="0">
                <a:solidFill>
                  <a:srgbClr val="FF0000"/>
                </a:solidFill>
                <a:latin typeface="Calibri"/>
                <a:cs typeface="Calibri"/>
              </a:rPr>
              <a:t>коморбидность </a:t>
            </a:r>
            <a:r>
              <a:rPr sz="3200" spc="-275" dirty="0">
                <a:latin typeface="Calibri"/>
                <a:cs typeface="Calibri"/>
              </a:rPr>
              <a:t>проявляется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350" dirty="0">
                <a:latin typeface="Calibri"/>
                <a:cs typeface="Calibri"/>
              </a:rPr>
              <a:t>вынужденном </a:t>
            </a:r>
            <a:r>
              <a:rPr sz="3200" spc="-295" dirty="0">
                <a:latin typeface="Calibri"/>
                <a:cs typeface="Calibri"/>
              </a:rPr>
              <a:t>негативном  </a:t>
            </a:r>
            <a:r>
              <a:rPr sz="3200" spc="-285" dirty="0">
                <a:latin typeface="Calibri"/>
                <a:cs typeface="Calibri"/>
              </a:rPr>
              <a:t>воздействии </a:t>
            </a:r>
            <a:r>
              <a:rPr sz="3200" spc="-265" dirty="0">
                <a:latin typeface="Calibri"/>
                <a:cs typeface="Calibri"/>
              </a:rPr>
              <a:t>врача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285" dirty="0">
                <a:latin typeface="Calibri"/>
                <a:cs typeface="Calibri"/>
              </a:rPr>
              <a:t>пациента,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290" dirty="0">
                <a:latin typeface="Calibri"/>
                <a:cs typeface="Calibri"/>
              </a:rPr>
              <a:t>условии </a:t>
            </a:r>
            <a:r>
              <a:rPr sz="3200" spc="-275" dirty="0">
                <a:latin typeface="Calibri"/>
                <a:cs typeface="Calibri"/>
              </a:rPr>
              <a:t>заранее </a:t>
            </a:r>
            <a:r>
              <a:rPr sz="3200" spc="-285" dirty="0">
                <a:latin typeface="Calibri"/>
                <a:cs typeface="Calibri"/>
              </a:rPr>
              <a:t>установленной  </a:t>
            </a:r>
            <a:r>
              <a:rPr sz="3200" spc="-275" dirty="0">
                <a:latin typeface="Calibri"/>
                <a:cs typeface="Calibri"/>
              </a:rPr>
              <a:t>опасности </a:t>
            </a:r>
            <a:r>
              <a:rPr sz="3200" spc="-280" dirty="0">
                <a:latin typeface="Calibri"/>
                <a:cs typeface="Calibri"/>
              </a:rPr>
              <a:t>той </a:t>
            </a:r>
            <a:r>
              <a:rPr sz="3200" spc="-335" dirty="0">
                <a:latin typeface="Calibri"/>
                <a:cs typeface="Calibri"/>
              </a:rPr>
              <a:t>или </a:t>
            </a:r>
            <a:r>
              <a:rPr sz="3200" spc="-325" dirty="0">
                <a:latin typeface="Calibri"/>
                <a:cs typeface="Calibri"/>
              </a:rPr>
              <a:t>иной медицинской</a:t>
            </a:r>
            <a:r>
              <a:rPr sz="3200" spc="-254" dirty="0">
                <a:latin typeface="Calibri"/>
                <a:cs typeface="Calibri"/>
              </a:rPr>
              <a:t> </a:t>
            </a:r>
            <a:r>
              <a:rPr sz="3200" spc="-315" dirty="0">
                <a:latin typeface="Calibri"/>
                <a:cs typeface="Calibri"/>
              </a:rPr>
              <a:t>процедуры.</a:t>
            </a:r>
            <a:endParaRPr sz="3200">
              <a:latin typeface="Calibri"/>
              <a:cs typeface="Calibri"/>
            </a:endParaRPr>
          </a:p>
          <a:p>
            <a:pPr marL="355600" marR="90170" indent="-342900">
              <a:lnSpc>
                <a:spcPts val="382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20" dirty="0">
                <a:latin typeface="Calibri"/>
                <a:cs typeface="Calibri"/>
              </a:rPr>
              <a:t>ПИТ-синдром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275" dirty="0">
                <a:latin typeface="Calibri"/>
                <a:cs typeface="Calibri"/>
              </a:rPr>
              <a:t>ятрогенная </a:t>
            </a:r>
            <a:r>
              <a:rPr sz="3200" spc="-310" dirty="0">
                <a:latin typeface="Calibri"/>
                <a:cs typeface="Calibri"/>
              </a:rPr>
              <a:t>коморбидность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65" dirty="0">
                <a:latin typeface="Calibri"/>
                <a:cs typeface="Calibri"/>
              </a:rPr>
              <a:t>результате </a:t>
            </a:r>
            <a:r>
              <a:rPr sz="3200" spc="-305" dirty="0">
                <a:latin typeface="Calibri"/>
                <a:cs typeface="Calibri"/>
              </a:rPr>
              <a:t>пребывания </a:t>
            </a:r>
            <a:r>
              <a:rPr sz="3200" spc="-245" dirty="0">
                <a:latin typeface="Calibri"/>
                <a:cs typeface="Calibri"/>
              </a:rPr>
              <a:t>в  </a:t>
            </a:r>
            <a:r>
              <a:rPr sz="3200" spc="-260" dirty="0">
                <a:latin typeface="Calibri"/>
                <a:cs typeface="Calibri"/>
              </a:rPr>
              <a:t>ОРИТ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32425" y="6434328"/>
            <a:ext cx="13328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100" spc="-11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100" spc="-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1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0189" y="454659"/>
            <a:ext cx="75101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55" dirty="0"/>
              <a:t>Типы </a:t>
            </a:r>
            <a:r>
              <a:rPr sz="4000" spc="-395" dirty="0"/>
              <a:t>коморбидности </a:t>
            </a:r>
            <a:r>
              <a:rPr sz="4000" spc="-365" dirty="0"/>
              <a:t>(А. </a:t>
            </a:r>
            <a:r>
              <a:rPr sz="4000" spc="-415" dirty="0"/>
              <a:t>Л. </a:t>
            </a:r>
            <a:r>
              <a:rPr sz="4000" spc="-345" dirty="0"/>
              <a:t>Верткин,</a:t>
            </a:r>
            <a:r>
              <a:rPr sz="4000" spc="-440" dirty="0"/>
              <a:t> </a:t>
            </a:r>
            <a:r>
              <a:rPr sz="4000" spc="-240" dirty="0"/>
              <a:t>2015)</a:t>
            </a:r>
            <a:endParaRPr sz="40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318" y="0"/>
            <a:ext cx="2265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85" dirty="0"/>
              <a:t>Пит-индекс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200427" y="6441620"/>
            <a:ext cx="54864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ли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н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и</a:t>
            </a:r>
            <a:r>
              <a:rPr sz="1200" spc="-15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4102" y="6441620"/>
            <a:ext cx="120840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588930" y="125831"/>
          <a:ext cx="9472930" cy="660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445"/>
                <a:gridCol w="715010"/>
                <a:gridCol w="2202180"/>
                <a:gridCol w="2779394"/>
                <a:gridCol w="421004"/>
                <a:gridCol w="1080134"/>
                <a:gridCol w="528320"/>
                <a:gridCol w="528320"/>
                <a:gridCol w="343534"/>
                <a:gridCol w="589915"/>
              </a:tblGrid>
              <a:tr h="3847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№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Рейтинг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600" spc="-170" dirty="0">
                          <a:latin typeface="Calibri"/>
                          <a:cs typeface="Calibri"/>
                        </a:rPr>
                        <a:t>Модальность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Вид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90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11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spc="-140" dirty="0">
                          <a:latin typeface="Calibri"/>
                          <a:cs typeface="Calibri"/>
                        </a:rPr>
                        <a:t>Возраст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5" dirty="0">
                          <a:latin typeface="Calibri"/>
                          <a:cs typeface="Calibri"/>
                        </a:rPr>
                        <a:t>&gt;40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9525">
                        <a:lnSpc>
                          <a:spcPts val="2125"/>
                        </a:lnSpc>
                        <a:spcBef>
                          <a:spcPts val="1230"/>
                        </a:spcBef>
                      </a:pPr>
                      <a:r>
                        <a:rPr sz="1800" spc="-175" dirty="0">
                          <a:latin typeface="Calibri"/>
                          <a:cs typeface="Calibri"/>
                        </a:rPr>
                        <a:t>Инфекционно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5" dirty="0">
                          <a:latin typeface="Calibri"/>
                          <a:cs typeface="Calibri"/>
                        </a:rPr>
                        <a:t>–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525">
                        <a:lnSpc>
                          <a:spcPts val="2125"/>
                        </a:lnSpc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трофические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85" dirty="0">
                          <a:latin typeface="Calibri"/>
                          <a:cs typeface="Calibri"/>
                        </a:rPr>
                        <a:t>осложнения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spc="-170" dirty="0">
                          <a:latin typeface="Calibri"/>
                          <a:cs typeface="Calibri"/>
                        </a:rPr>
                        <a:t>Пролежни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Инфекции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дыхательных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путей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62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Уроинфекция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2"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51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800" spc="-170" dirty="0">
                          <a:latin typeface="Calibri"/>
                          <a:cs typeface="Calibri"/>
                        </a:rPr>
                        <a:t>Когнитивные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51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памяти,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внимания,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исполнительных</a:t>
                      </a:r>
                      <a:r>
                        <a:rPr sz="16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функций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Снижение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нейродинамики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800" spc="-150" dirty="0">
                          <a:latin typeface="Calibri"/>
                          <a:cs typeface="Calibri"/>
                        </a:rPr>
                        <a:t>Психиатрические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140" dirty="0">
                          <a:latin typeface="Calibri"/>
                          <a:cs typeface="Calibri"/>
                        </a:rPr>
                        <a:t>Депрессия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Тревожность/ажитация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0"/>
                        </a:lnSpc>
                        <a:spcBef>
                          <a:spcPts val="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0"/>
                        </a:lnSpc>
                        <a:spcBef>
                          <a:spcPts val="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75" dirty="0">
                          <a:latin typeface="Calibri"/>
                          <a:cs typeface="Calibri"/>
                        </a:rPr>
                        <a:t>Галлюцинации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Вегетативные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Нарушение циркадных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ритмов: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spc="-160" dirty="0">
                          <a:latin typeface="Calibri"/>
                          <a:cs typeface="Calibri"/>
                        </a:rPr>
                        <a:t>диссомния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Пароксизмальная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дисавтономия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Нарушение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гравитационного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градиента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525" marR="306705">
                        <a:lnSpc>
                          <a:spcPct val="99400"/>
                        </a:lnSpc>
                      </a:pPr>
                      <a:r>
                        <a:rPr sz="1800" spc="-180" dirty="0">
                          <a:latin typeface="Calibri"/>
                          <a:cs typeface="Calibri"/>
                        </a:rPr>
                        <a:t>Полимионейропатия 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критических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состояний 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(ПМНКС)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Пирамидная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spc="-140" dirty="0">
                          <a:latin typeface="Calibri"/>
                          <a:cs typeface="Calibri"/>
                        </a:rPr>
                        <a:t>Парез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Спастичность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Дисфагия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бездействия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Дефицит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массы</a:t>
                      </a:r>
                      <a:r>
                        <a:rPr sz="16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тела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0"/>
                        </a:lnSpc>
                        <a:spcBef>
                          <a:spcPts val="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0"/>
                        </a:lnSpc>
                        <a:spcBef>
                          <a:spcPts val="8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40" dirty="0">
                          <a:latin typeface="Calibri"/>
                          <a:cs typeface="Calibri"/>
                        </a:rPr>
                        <a:t>Респираторная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нейропатия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  <a:spcBef>
                          <a:spcPts val="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4972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 marR="328930">
                        <a:lnSpc>
                          <a:spcPts val="1900"/>
                        </a:lnSpc>
                        <a:spcBef>
                          <a:spcPts val="165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дыхательного </a:t>
                      </a:r>
                      <a:r>
                        <a:rPr sz="1600" spc="-175" dirty="0">
                          <a:latin typeface="Calibri"/>
                          <a:cs typeface="Calibri"/>
                        </a:rPr>
                        <a:t>объема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и жизненной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емкости  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легких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62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62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rowSpan="2"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7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25" marR="15240">
                        <a:lnSpc>
                          <a:spcPts val="2090"/>
                        </a:lnSpc>
                        <a:spcBef>
                          <a:spcPts val="250"/>
                        </a:spcBef>
                      </a:pPr>
                      <a:r>
                        <a:rPr sz="1800" spc="-190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толерантности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к 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нагрузкам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сократительной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способности</a:t>
                      </a:r>
                      <a:r>
                        <a:rPr sz="16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миокарда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283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44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Повышение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энергозатрат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физиологических</a:t>
                      </a:r>
                      <a:r>
                        <a:rPr sz="160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нагрузок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  <a:spcBef>
                          <a:spcPts val="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1914"/>
                        </a:lnSpc>
                        <a:spcBef>
                          <a:spcPts val="459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ИТОГО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1349" y="469899"/>
            <a:ext cx="8496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25" dirty="0">
                <a:latin typeface="Calibri"/>
                <a:cs typeface="Calibri"/>
              </a:rPr>
              <a:t>Риск </a:t>
            </a:r>
            <a:r>
              <a:rPr sz="2800" b="1" spc="-245" dirty="0">
                <a:latin typeface="Calibri"/>
                <a:cs typeface="Calibri"/>
              </a:rPr>
              <a:t>факторы </a:t>
            </a:r>
            <a:r>
              <a:rPr sz="2800" b="1" spc="-240" dirty="0">
                <a:latin typeface="Calibri"/>
                <a:cs typeface="Calibri"/>
              </a:rPr>
              <a:t>длительных </a:t>
            </a:r>
            <a:r>
              <a:rPr sz="2800" b="1" spc="-235" dirty="0">
                <a:latin typeface="Calibri"/>
                <a:cs typeface="Calibri"/>
              </a:rPr>
              <a:t>когнитивных </a:t>
            </a:r>
            <a:r>
              <a:rPr sz="2800" b="1" spc="-275" dirty="0">
                <a:latin typeface="Calibri"/>
                <a:cs typeface="Calibri"/>
              </a:rPr>
              <a:t>нарушений при</a:t>
            </a:r>
            <a:r>
              <a:rPr sz="2800" b="1" spc="-235" dirty="0">
                <a:latin typeface="Calibri"/>
                <a:cs typeface="Calibri"/>
              </a:rPr>
              <a:t> </a:t>
            </a:r>
            <a:r>
              <a:rPr sz="2800" b="1" spc="-260" dirty="0">
                <a:latin typeface="Calibri"/>
                <a:cs typeface="Calibri"/>
              </a:rPr>
              <a:t>седации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76979" y="1260873"/>
            <a:ext cx="1210945" cy="3792220"/>
            <a:chOff x="2776979" y="1260873"/>
            <a:chExt cx="1210945" cy="3792220"/>
          </a:xfrm>
        </p:grpSpPr>
        <p:sp>
          <p:nvSpPr>
            <p:cNvPr id="4" name="object 4"/>
            <p:cNvSpPr/>
            <p:nvPr/>
          </p:nvSpPr>
          <p:spPr>
            <a:xfrm>
              <a:off x="3505285" y="3156743"/>
              <a:ext cx="469900" cy="1674495"/>
            </a:xfrm>
            <a:custGeom>
              <a:avLst/>
              <a:gdLst/>
              <a:ahLst/>
              <a:cxnLst/>
              <a:rect l="l" t="t" r="r" b="b"/>
              <a:pathLst>
                <a:path w="469900" h="1674495">
                  <a:moveTo>
                    <a:pt x="0" y="0"/>
                  </a:moveTo>
                  <a:lnTo>
                    <a:pt x="234718" y="0"/>
                  </a:lnTo>
                  <a:lnTo>
                    <a:pt x="234718" y="1674158"/>
                  </a:lnTo>
                  <a:lnTo>
                    <a:pt x="469437" y="1674158"/>
                  </a:lnTo>
                </a:path>
                <a:path w="469900" h="1674495">
                  <a:moveTo>
                    <a:pt x="0" y="0"/>
                  </a:moveTo>
                  <a:lnTo>
                    <a:pt x="234718" y="0"/>
                  </a:lnTo>
                  <a:lnTo>
                    <a:pt x="234718" y="779651"/>
                  </a:lnTo>
                  <a:lnTo>
                    <a:pt x="469437" y="779651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5285" y="3156743"/>
              <a:ext cx="469900" cy="0"/>
            </a:xfrm>
            <a:custGeom>
              <a:avLst/>
              <a:gdLst/>
              <a:ahLst/>
              <a:cxnLst/>
              <a:rect l="l" t="t" r="r" b="b"/>
              <a:pathLst>
                <a:path w="469900">
                  <a:moveTo>
                    <a:pt x="0" y="0"/>
                  </a:moveTo>
                  <a:lnTo>
                    <a:pt x="469437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05285" y="2377093"/>
              <a:ext cx="469900" cy="779780"/>
            </a:xfrm>
            <a:custGeom>
              <a:avLst/>
              <a:gdLst/>
              <a:ahLst/>
              <a:cxnLst/>
              <a:rect l="l" t="t" r="r" b="b"/>
              <a:pathLst>
                <a:path w="469900" h="779780">
                  <a:moveTo>
                    <a:pt x="0" y="779651"/>
                  </a:moveTo>
                  <a:lnTo>
                    <a:pt x="234718" y="779651"/>
                  </a:lnTo>
                  <a:lnTo>
                    <a:pt x="234718" y="0"/>
                  </a:lnTo>
                  <a:lnTo>
                    <a:pt x="469437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05285" y="1482586"/>
              <a:ext cx="469900" cy="1674495"/>
            </a:xfrm>
            <a:custGeom>
              <a:avLst/>
              <a:gdLst/>
              <a:ahLst/>
              <a:cxnLst/>
              <a:rect l="l" t="t" r="r" b="b"/>
              <a:pathLst>
                <a:path w="469900" h="1674495">
                  <a:moveTo>
                    <a:pt x="0" y="1674158"/>
                  </a:moveTo>
                  <a:lnTo>
                    <a:pt x="234718" y="1674158"/>
                  </a:lnTo>
                  <a:lnTo>
                    <a:pt x="234718" y="0"/>
                  </a:lnTo>
                  <a:lnTo>
                    <a:pt x="469437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89679" y="1273572"/>
              <a:ext cx="715645" cy="3766820"/>
            </a:xfrm>
            <a:custGeom>
              <a:avLst/>
              <a:gdLst/>
              <a:ahLst/>
              <a:cxnLst/>
              <a:rect l="l" t="t" r="r" b="b"/>
              <a:pathLst>
                <a:path w="715645" h="3766820">
                  <a:moveTo>
                    <a:pt x="715605" y="0"/>
                  </a:moveTo>
                  <a:lnTo>
                    <a:pt x="0" y="0"/>
                  </a:lnTo>
                  <a:lnTo>
                    <a:pt x="0" y="3766343"/>
                  </a:lnTo>
                  <a:lnTo>
                    <a:pt x="715605" y="3766343"/>
                  </a:lnTo>
                  <a:lnTo>
                    <a:pt x="71560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89679" y="1273573"/>
              <a:ext cx="715645" cy="3766820"/>
            </a:xfrm>
            <a:custGeom>
              <a:avLst/>
              <a:gdLst/>
              <a:ahLst/>
              <a:cxnLst/>
              <a:rect l="l" t="t" r="r" b="b"/>
              <a:pathLst>
                <a:path w="715645" h="3766820">
                  <a:moveTo>
                    <a:pt x="0" y="3766343"/>
                  </a:moveTo>
                  <a:lnTo>
                    <a:pt x="0" y="0"/>
                  </a:lnTo>
                  <a:lnTo>
                    <a:pt x="715605" y="0"/>
                  </a:lnTo>
                  <a:lnTo>
                    <a:pt x="715605" y="3766343"/>
                  </a:lnTo>
                  <a:lnTo>
                    <a:pt x="0" y="376634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801535" y="1553718"/>
            <a:ext cx="682625" cy="32080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940"/>
              </a:lnSpc>
            </a:pPr>
            <a:r>
              <a:rPr sz="4400" spc="-400" dirty="0">
                <a:solidFill>
                  <a:srgbClr val="FFFFFF"/>
                </a:solidFill>
                <a:latin typeface="Calibri"/>
                <a:cs typeface="Calibri"/>
              </a:rPr>
              <a:t>Анальгоседация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62021" y="1112083"/>
            <a:ext cx="2372995" cy="741045"/>
            <a:chOff x="3962021" y="1112083"/>
            <a:chExt cx="2372995" cy="741045"/>
          </a:xfrm>
        </p:grpSpPr>
        <p:sp>
          <p:nvSpPr>
            <p:cNvPr id="12" name="object 12"/>
            <p:cNvSpPr/>
            <p:nvPr/>
          </p:nvSpPr>
          <p:spPr>
            <a:xfrm>
              <a:off x="3974721" y="1124782"/>
              <a:ext cx="2347595" cy="715645"/>
            </a:xfrm>
            <a:custGeom>
              <a:avLst/>
              <a:gdLst/>
              <a:ahLst/>
              <a:cxnLst/>
              <a:rect l="l" t="t" r="r" b="b"/>
              <a:pathLst>
                <a:path w="2347595" h="715644">
                  <a:moveTo>
                    <a:pt x="2347184" y="0"/>
                  </a:moveTo>
                  <a:lnTo>
                    <a:pt x="0" y="0"/>
                  </a:lnTo>
                  <a:lnTo>
                    <a:pt x="0" y="715604"/>
                  </a:lnTo>
                  <a:lnTo>
                    <a:pt x="2347184" y="715604"/>
                  </a:lnTo>
                  <a:lnTo>
                    <a:pt x="234718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74721" y="1124783"/>
              <a:ext cx="2347595" cy="715645"/>
            </a:xfrm>
            <a:custGeom>
              <a:avLst/>
              <a:gdLst/>
              <a:ahLst/>
              <a:cxnLst/>
              <a:rect l="l" t="t" r="r" b="b"/>
              <a:pathLst>
                <a:path w="2347595" h="715644">
                  <a:moveTo>
                    <a:pt x="0" y="0"/>
                  </a:moveTo>
                  <a:lnTo>
                    <a:pt x="2347185" y="0"/>
                  </a:lnTo>
                  <a:lnTo>
                    <a:pt x="2347185" y="715605"/>
                  </a:lnTo>
                  <a:lnTo>
                    <a:pt x="0" y="71560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82983" y="1124782"/>
            <a:ext cx="2339340" cy="715645"/>
          </a:xfrm>
          <a:prstGeom prst="rect">
            <a:avLst/>
          </a:prstGeom>
        </p:spPr>
        <p:txBody>
          <a:bodyPr vert="horz" wrap="square" lIns="0" tIns="19812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560"/>
              </a:spcBef>
            </a:pP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Преморбидные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нарушения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62021" y="2006589"/>
            <a:ext cx="2372995" cy="741045"/>
            <a:chOff x="3962021" y="2006589"/>
            <a:chExt cx="2372995" cy="741045"/>
          </a:xfrm>
        </p:grpSpPr>
        <p:sp>
          <p:nvSpPr>
            <p:cNvPr id="16" name="object 16"/>
            <p:cNvSpPr/>
            <p:nvPr/>
          </p:nvSpPr>
          <p:spPr>
            <a:xfrm>
              <a:off x="3974721" y="2019290"/>
              <a:ext cx="2347595" cy="715645"/>
            </a:xfrm>
            <a:custGeom>
              <a:avLst/>
              <a:gdLst/>
              <a:ahLst/>
              <a:cxnLst/>
              <a:rect l="l" t="t" r="r" b="b"/>
              <a:pathLst>
                <a:path w="2347595" h="715644">
                  <a:moveTo>
                    <a:pt x="2347184" y="0"/>
                  </a:moveTo>
                  <a:lnTo>
                    <a:pt x="0" y="0"/>
                  </a:lnTo>
                  <a:lnTo>
                    <a:pt x="0" y="715604"/>
                  </a:lnTo>
                  <a:lnTo>
                    <a:pt x="2347184" y="715604"/>
                  </a:lnTo>
                  <a:lnTo>
                    <a:pt x="234718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74721" y="2019289"/>
              <a:ext cx="2347595" cy="715645"/>
            </a:xfrm>
            <a:custGeom>
              <a:avLst/>
              <a:gdLst/>
              <a:ahLst/>
              <a:cxnLst/>
              <a:rect l="l" t="t" r="r" b="b"/>
              <a:pathLst>
                <a:path w="2347595" h="715644">
                  <a:moveTo>
                    <a:pt x="0" y="0"/>
                  </a:moveTo>
                  <a:lnTo>
                    <a:pt x="2347185" y="0"/>
                  </a:lnTo>
                  <a:lnTo>
                    <a:pt x="2347185" y="715605"/>
                  </a:lnTo>
                  <a:lnTo>
                    <a:pt x="0" y="71560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982983" y="2019290"/>
            <a:ext cx="2339340" cy="7156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0160" marR="10795" indent="694055">
              <a:lnSpc>
                <a:spcPts val="2110"/>
              </a:lnSpc>
              <a:spcBef>
                <a:spcPts val="625"/>
              </a:spcBef>
            </a:pP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межнейрональной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передачи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2983" y="2913795"/>
            <a:ext cx="2339340" cy="486409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670"/>
              </a:spcBef>
            </a:pP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Делирий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82983" y="3578593"/>
            <a:ext cx="2339340" cy="71564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83185" rIns="0" bIns="0" rtlCol="0">
            <a:spAutoFit/>
          </a:bodyPr>
          <a:lstStyle/>
          <a:p>
            <a:pPr marL="438150" marR="302895" indent="-135890">
              <a:lnSpc>
                <a:spcPts val="2090"/>
              </a:lnSpc>
              <a:spcBef>
                <a:spcPts val="655"/>
              </a:spcBef>
            </a:pP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выработки  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нейромедиаторов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74721" y="4473099"/>
            <a:ext cx="2347595" cy="715645"/>
          </a:xfrm>
          <a:custGeom>
            <a:avLst/>
            <a:gdLst/>
            <a:ahLst/>
            <a:cxnLst/>
            <a:rect l="l" t="t" r="r" b="b"/>
            <a:pathLst>
              <a:path w="2347595" h="715645">
                <a:moveTo>
                  <a:pt x="0" y="0"/>
                </a:moveTo>
                <a:lnTo>
                  <a:pt x="2347185" y="0"/>
                </a:lnTo>
                <a:lnTo>
                  <a:pt x="2347185" y="715605"/>
                </a:lnTo>
                <a:lnTo>
                  <a:pt x="0" y="71560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95683" y="4485799"/>
            <a:ext cx="2313940" cy="687070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66675" rIns="0" bIns="0" rtlCol="0">
            <a:spAutoFit/>
          </a:bodyPr>
          <a:lstStyle/>
          <a:p>
            <a:pPr marL="861060" marR="218440" indent="-643255">
              <a:lnSpc>
                <a:spcPts val="2110"/>
              </a:lnSpc>
              <a:spcBef>
                <a:spcPts val="525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Нарушение циркадных  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995068" y="5172759"/>
            <a:ext cx="2558415" cy="1509395"/>
            <a:chOff x="3995068" y="5172759"/>
            <a:chExt cx="2558415" cy="1509395"/>
          </a:xfrm>
        </p:grpSpPr>
        <p:sp>
          <p:nvSpPr>
            <p:cNvPr id="24" name="object 24"/>
            <p:cNvSpPr/>
            <p:nvPr/>
          </p:nvSpPr>
          <p:spPr>
            <a:xfrm>
              <a:off x="4007768" y="5185458"/>
              <a:ext cx="2533015" cy="772160"/>
            </a:xfrm>
            <a:custGeom>
              <a:avLst/>
              <a:gdLst/>
              <a:ahLst/>
              <a:cxnLst/>
              <a:rect l="l" t="t" r="r" b="b"/>
              <a:pathLst>
                <a:path w="2533015" h="772160">
                  <a:moveTo>
                    <a:pt x="2532683" y="0"/>
                  </a:moveTo>
                  <a:lnTo>
                    <a:pt x="0" y="0"/>
                  </a:lnTo>
                  <a:lnTo>
                    <a:pt x="0" y="772160"/>
                  </a:lnTo>
                  <a:lnTo>
                    <a:pt x="2532683" y="772160"/>
                  </a:lnTo>
                  <a:lnTo>
                    <a:pt x="253268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07768" y="5185459"/>
              <a:ext cx="2533015" cy="772160"/>
            </a:xfrm>
            <a:custGeom>
              <a:avLst/>
              <a:gdLst/>
              <a:ahLst/>
              <a:cxnLst/>
              <a:rect l="l" t="t" r="r" b="b"/>
              <a:pathLst>
                <a:path w="2533015" h="772160">
                  <a:moveTo>
                    <a:pt x="0" y="0"/>
                  </a:moveTo>
                  <a:lnTo>
                    <a:pt x="2532684" y="0"/>
                  </a:lnTo>
                  <a:lnTo>
                    <a:pt x="2532684" y="772160"/>
                  </a:lnTo>
                  <a:lnTo>
                    <a:pt x="0" y="77216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07768" y="6163622"/>
              <a:ext cx="2533015" cy="506095"/>
            </a:xfrm>
            <a:custGeom>
              <a:avLst/>
              <a:gdLst/>
              <a:ahLst/>
              <a:cxnLst/>
              <a:rect l="l" t="t" r="r" b="b"/>
              <a:pathLst>
                <a:path w="2533015" h="506095">
                  <a:moveTo>
                    <a:pt x="2532683" y="0"/>
                  </a:moveTo>
                  <a:lnTo>
                    <a:pt x="0" y="0"/>
                  </a:lnTo>
                  <a:lnTo>
                    <a:pt x="0" y="505738"/>
                  </a:lnTo>
                  <a:lnTo>
                    <a:pt x="2532683" y="505738"/>
                  </a:lnTo>
                  <a:lnTo>
                    <a:pt x="253268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07768" y="6163622"/>
              <a:ext cx="2533015" cy="506095"/>
            </a:xfrm>
            <a:custGeom>
              <a:avLst/>
              <a:gdLst/>
              <a:ahLst/>
              <a:cxnLst/>
              <a:rect l="l" t="t" r="r" b="b"/>
              <a:pathLst>
                <a:path w="2533015" h="506095">
                  <a:moveTo>
                    <a:pt x="0" y="0"/>
                  </a:moveTo>
                  <a:lnTo>
                    <a:pt x="2532684" y="0"/>
                  </a:lnTo>
                  <a:lnTo>
                    <a:pt x="2532684" y="505738"/>
                  </a:lnTo>
                  <a:lnTo>
                    <a:pt x="0" y="505738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995683" y="5446776"/>
            <a:ext cx="2532380" cy="1036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0740">
              <a:lnSpc>
                <a:spcPct val="100000"/>
              </a:lnSpc>
              <a:spcBef>
                <a:spcPts val="100"/>
              </a:spcBef>
            </a:pPr>
            <a:r>
              <a:rPr sz="1700" spc="-185" dirty="0">
                <a:solidFill>
                  <a:srgbClr val="FFFFFF"/>
                </a:solidFill>
                <a:latin typeface="Calibri"/>
                <a:cs typeface="Calibri"/>
              </a:rPr>
              <a:t>Гипоксемия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723265">
              <a:lnSpc>
                <a:spcPct val="100000"/>
              </a:lnSpc>
              <a:spcBef>
                <a:spcPts val="1320"/>
              </a:spcBef>
            </a:pP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Гипогликемия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482439" y="443157"/>
            <a:ext cx="920750" cy="1363345"/>
            <a:chOff x="10482439" y="443157"/>
            <a:chExt cx="920750" cy="1363345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5139" y="455857"/>
              <a:ext cx="895322" cy="133777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495139" y="455857"/>
              <a:ext cx="895350" cy="1337945"/>
            </a:xfrm>
            <a:custGeom>
              <a:avLst/>
              <a:gdLst/>
              <a:ahLst/>
              <a:cxnLst/>
              <a:rect l="l" t="t" r="r" b="b"/>
              <a:pathLst>
                <a:path w="895350" h="1337945">
                  <a:moveTo>
                    <a:pt x="0" y="89531"/>
                  </a:moveTo>
                  <a:lnTo>
                    <a:pt x="7035" y="54681"/>
                  </a:lnTo>
                  <a:lnTo>
                    <a:pt x="26223" y="26223"/>
                  </a:lnTo>
                  <a:lnTo>
                    <a:pt x="54681" y="7035"/>
                  </a:lnTo>
                  <a:lnTo>
                    <a:pt x="89531" y="0"/>
                  </a:lnTo>
                  <a:lnTo>
                    <a:pt x="805790" y="0"/>
                  </a:lnTo>
                  <a:lnTo>
                    <a:pt x="840640" y="7035"/>
                  </a:lnTo>
                  <a:lnTo>
                    <a:pt x="869098" y="26223"/>
                  </a:lnTo>
                  <a:lnTo>
                    <a:pt x="888286" y="54681"/>
                  </a:lnTo>
                  <a:lnTo>
                    <a:pt x="895322" y="89531"/>
                  </a:lnTo>
                  <a:lnTo>
                    <a:pt x="895322" y="1248241"/>
                  </a:lnTo>
                  <a:lnTo>
                    <a:pt x="888286" y="1283090"/>
                  </a:lnTo>
                  <a:lnTo>
                    <a:pt x="869098" y="1311549"/>
                  </a:lnTo>
                  <a:lnTo>
                    <a:pt x="840640" y="1330737"/>
                  </a:lnTo>
                  <a:lnTo>
                    <a:pt x="805790" y="1337773"/>
                  </a:lnTo>
                  <a:lnTo>
                    <a:pt x="89531" y="1337773"/>
                  </a:lnTo>
                  <a:lnTo>
                    <a:pt x="54681" y="1330737"/>
                  </a:lnTo>
                  <a:lnTo>
                    <a:pt x="26223" y="1311549"/>
                  </a:lnTo>
                  <a:lnTo>
                    <a:pt x="7035" y="1283090"/>
                  </a:lnTo>
                  <a:lnTo>
                    <a:pt x="0" y="1248241"/>
                  </a:lnTo>
                  <a:lnTo>
                    <a:pt x="0" y="89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9769208" y="2902030"/>
            <a:ext cx="2347595" cy="715645"/>
          </a:xfrm>
          <a:custGeom>
            <a:avLst/>
            <a:gdLst/>
            <a:ahLst/>
            <a:cxnLst/>
            <a:rect l="l" t="t" r="r" b="b"/>
            <a:pathLst>
              <a:path w="2347595" h="715645">
                <a:moveTo>
                  <a:pt x="2347184" y="0"/>
                </a:moveTo>
                <a:lnTo>
                  <a:pt x="0" y="0"/>
                </a:lnTo>
                <a:lnTo>
                  <a:pt x="0" y="715604"/>
                </a:lnTo>
                <a:lnTo>
                  <a:pt x="2347184" y="715604"/>
                </a:lnTo>
                <a:lnTo>
                  <a:pt x="234718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486144" y="1103375"/>
            <a:ext cx="789940" cy="5755005"/>
            <a:chOff x="6486144" y="1103375"/>
            <a:chExt cx="789940" cy="5755005"/>
          </a:xfrm>
        </p:grpSpPr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6144" y="1103375"/>
              <a:ext cx="109727" cy="575462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40451" y="1124743"/>
              <a:ext cx="0" cy="5733415"/>
            </a:xfrm>
            <a:custGeom>
              <a:avLst/>
              <a:gdLst/>
              <a:ahLst/>
              <a:cxnLst/>
              <a:rect l="l" t="t" r="r" b="b"/>
              <a:pathLst>
                <a:path h="5733415">
                  <a:moveTo>
                    <a:pt x="0" y="0"/>
                  </a:moveTo>
                  <a:lnTo>
                    <a:pt x="1" y="5733256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5288" y="2673096"/>
              <a:ext cx="780288" cy="66141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0451" y="2704562"/>
              <a:ext cx="687273" cy="55268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540451" y="2704562"/>
              <a:ext cx="687705" cy="553085"/>
            </a:xfrm>
            <a:custGeom>
              <a:avLst/>
              <a:gdLst/>
              <a:ahLst/>
              <a:cxnLst/>
              <a:rect l="l" t="t" r="r" b="b"/>
              <a:pathLst>
                <a:path w="687704" h="553085">
                  <a:moveTo>
                    <a:pt x="0" y="138171"/>
                  </a:moveTo>
                  <a:lnTo>
                    <a:pt x="410930" y="138171"/>
                  </a:lnTo>
                  <a:lnTo>
                    <a:pt x="410930" y="0"/>
                  </a:lnTo>
                  <a:lnTo>
                    <a:pt x="687273" y="276343"/>
                  </a:lnTo>
                  <a:lnTo>
                    <a:pt x="410930" y="552686"/>
                  </a:lnTo>
                  <a:lnTo>
                    <a:pt x="410930" y="414514"/>
                  </a:lnTo>
                  <a:lnTo>
                    <a:pt x="0" y="414514"/>
                  </a:lnTo>
                  <a:lnTo>
                    <a:pt x="0" y="13817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5288" y="3651504"/>
              <a:ext cx="780288" cy="6583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0450" y="3680690"/>
              <a:ext cx="687273" cy="55268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540450" y="3680689"/>
              <a:ext cx="687705" cy="553085"/>
            </a:xfrm>
            <a:custGeom>
              <a:avLst/>
              <a:gdLst/>
              <a:ahLst/>
              <a:cxnLst/>
              <a:rect l="l" t="t" r="r" b="b"/>
              <a:pathLst>
                <a:path w="687704" h="553085">
                  <a:moveTo>
                    <a:pt x="0" y="138171"/>
                  </a:moveTo>
                  <a:lnTo>
                    <a:pt x="410930" y="138171"/>
                  </a:lnTo>
                  <a:lnTo>
                    <a:pt x="410930" y="0"/>
                  </a:lnTo>
                  <a:lnTo>
                    <a:pt x="687273" y="276343"/>
                  </a:lnTo>
                  <a:lnTo>
                    <a:pt x="410930" y="552686"/>
                  </a:lnTo>
                  <a:lnTo>
                    <a:pt x="410930" y="414514"/>
                  </a:lnTo>
                  <a:lnTo>
                    <a:pt x="0" y="414514"/>
                  </a:lnTo>
                  <a:lnTo>
                    <a:pt x="0" y="13817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521952" y="1770888"/>
            <a:ext cx="292735" cy="3389629"/>
            <a:chOff x="9521952" y="1770888"/>
            <a:chExt cx="292735" cy="3389629"/>
          </a:xfrm>
        </p:grpSpPr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21952" y="1770888"/>
              <a:ext cx="106679" cy="338937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28048" y="2999232"/>
              <a:ext cx="286511" cy="69189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74910" y="3046544"/>
              <a:ext cx="194297" cy="55268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574909" y="3046544"/>
              <a:ext cx="194310" cy="553085"/>
            </a:xfrm>
            <a:custGeom>
              <a:avLst/>
              <a:gdLst/>
              <a:ahLst/>
              <a:cxnLst/>
              <a:rect l="l" t="t" r="r" b="b"/>
              <a:pathLst>
                <a:path w="194309" h="553085">
                  <a:moveTo>
                    <a:pt x="0" y="138171"/>
                  </a:moveTo>
                  <a:lnTo>
                    <a:pt x="97148" y="138171"/>
                  </a:lnTo>
                  <a:lnTo>
                    <a:pt x="97148" y="0"/>
                  </a:lnTo>
                  <a:lnTo>
                    <a:pt x="194297" y="276343"/>
                  </a:lnTo>
                  <a:lnTo>
                    <a:pt x="97148" y="552686"/>
                  </a:lnTo>
                  <a:lnTo>
                    <a:pt x="97148" y="414514"/>
                  </a:lnTo>
                  <a:lnTo>
                    <a:pt x="0" y="414514"/>
                  </a:lnTo>
                  <a:lnTo>
                    <a:pt x="0" y="13817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7215024" y="1793631"/>
          <a:ext cx="2385695" cy="330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6960"/>
              </a:tblGrid>
              <a:tr h="748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4F81B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156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Когнитивные</a:t>
                      </a:r>
                      <a:r>
                        <a:rPr sz="18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нарушения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341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4F81B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156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Депрессия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</a:tr>
              <a:tr h="7723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4F81B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8" name="object 48"/>
          <p:cNvSpPr txBox="1"/>
          <p:nvPr/>
        </p:nvSpPr>
        <p:spPr>
          <a:xfrm>
            <a:off x="9769208" y="2902031"/>
            <a:ext cx="2347595" cy="715645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vert="horz" wrap="square" lIns="0" tIns="19431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530"/>
              </a:spcBef>
            </a:pP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качества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жизни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3396" y="2310769"/>
            <a:ext cx="869950" cy="869950"/>
            <a:chOff x="6923396" y="2310769"/>
            <a:chExt cx="869950" cy="869950"/>
          </a:xfrm>
        </p:grpSpPr>
        <p:sp>
          <p:nvSpPr>
            <p:cNvPr id="3" name="object 3"/>
            <p:cNvSpPr/>
            <p:nvPr/>
          </p:nvSpPr>
          <p:spPr>
            <a:xfrm>
              <a:off x="6936096" y="2323469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422264" y="0"/>
                  </a:moveTo>
                  <a:lnTo>
                    <a:pt x="373019" y="2840"/>
                  </a:lnTo>
                  <a:lnTo>
                    <a:pt x="325443" y="11152"/>
                  </a:lnTo>
                  <a:lnTo>
                    <a:pt x="279852" y="24617"/>
                  </a:lnTo>
                  <a:lnTo>
                    <a:pt x="236563" y="42919"/>
                  </a:lnTo>
                  <a:lnTo>
                    <a:pt x="195893" y="65741"/>
                  </a:lnTo>
                  <a:lnTo>
                    <a:pt x="158159" y="92766"/>
                  </a:lnTo>
                  <a:lnTo>
                    <a:pt x="123678" y="123678"/>
                  </a:lnTo>
                  <a:lnTo>
                    <a:pt x="92766" y="158159"/>
                  </a:lnTo>
                  <a:lnTo>
                    <a:pt x="65741" y="195893"/>
                  </a:lnTo>
                  <a:lnTo>
                    <a:pt x="42919" y="236563"/>
                  </a:lnTo>
                  <a:lnTo>
                    <a:pt x="24617" y="279852"/>
                  </a:lnTo>
                  <a:lnTo>
                    <a:pt x="11152" y="325443"/>
                  </a:lnTo>
                  <a:lnTo>
                    <a:pt x="2840" y="373019"/>
                  </a:lnTo>
                  <a:lnTo>
                    <a:pt x="0" y="422264"/>
                  </a:lnTo>
                  <a:lnTo>
                    <a:pt x="2840" y="471510"/>
                  </a:lnTo>
                  <a:lnTo>
                    <a:pt x="11152" y="519086"/>
                  </a:lnTo>
                  <a:lnTo>
                    <a:pt x="24617" y="564677"/>
                  </a:lnTo>
                  <a:lnTo>
                    <a:pt x="42919" y="607966"/>
                  </a:lnTo>
                  <a:lnTo>
                    <a:pt x="65741" y="648636"/>
                  </a:lnTo>
                  <a:lnTo>
                    <a:pt x="92766" y="686370"/>
                  </a:lnTo>
                  <a:lnTo>
                    <a:pt x="123678" y="720852"/>
                  </a:lnTo>
                  <a:lnTo>
                    <a:pt x="158159" y="751763"/>
                  </a:lnTo>
                  <a:lnTo>
                    <a:pt x="195893" y="778789"/>
                  </a:lnTo>
                  <a:lnTo>
                    <a:pt x="236563" y="801611"/>
                  </a:lnTo>
                  <a:lnTo>
                    <a:pt x="279852" y="819913"/>
                  </a:lnTo>
                  <a:lnTo>
                    <a:pt x="325443" y="833378"/>
                  </a:lnTo>
                  <a:lnTo>
                    <a:pt x="373019" y="841690"/>
                  </a:lnTo>
                  <a:lnTo>
                    <a:pt x="422264" y="844530"/>
                  </a:lnTo>
                  <a:lnTo>
                    <a:pt x="471510" y="841690"/>
                  </a:lnTo>
                  <a:lnTo>
                    <a:pt x="519086" y="833378"/>
                  </a:lnTo>
                  <a:lnTo>
                    <a:pt x="564677" y="819913"/>
                  </a:lnTo>
                  <a:lnTo>
                    <a:pt x="607966" y="801611"/>
                  </a:lnTo>
                  <a:lnTo>
                    <a:pt x="648636" y="778789"/>
                  </a:lnTo>
                  <a:lnTo>
                    <a:pt x="686370" y="751763"/>
                  </a:lnTo>
                  <a:lnTo>
                    <a:pt x="720852" y="720852"/>
                  </a:lnTo>
                  <a:lnTo>
                    <a:pt x="751763" y="686370"/>
                  </a:lnTo>
                  <a:lnTo>
                    <a:pt x="778789" y="648636"/>
                  </a:lnTo>
                  <a:lnTo>
                    <a:pt x="801611" y="607966"/>
                  </a:lnTo>
                  <a:lnTo>
                    <a:pt x="819913" y="564677"/>
                  </a:lnTo>
                  <a:lnTo>
                    <a:pt x="833378" y="519086"/>
                  </a:lnTo>
                  <a:lnTo>
                    <a:pt x="841690" y="471510"/>
                  </a:lnTo>
                  <a:lnTo>
                    <a:pt x="844530" y="422264"/>
                  </a:lnTo>
                  <a:lnTo>
                    <a:pt x="841690" y="373019"/>
                  </a:lnTo>
                  <a:lnTo>
                    <a:pt x="833378" y="325443"/>
                  </a:lnTo>
                  <a:lnTo>
                    <a:pt x="819913" y="279852"/>
                  </a:lnTo>
                  <a:lnTo>
                    <a:pt x="801611" y="236563"/>
                  </a:lnTo>
                  <a:lnTo>
                    <a:pt x="778789" y="195893"/>
                  </a:lnTo>
                  <a:lnTo>
                    <a:pt x="751763" y="158159"/>
                  </a:lnTo>
                  <a:lnTo>
                    <a:pt x="720852" y="123678"/>
                  </a:lnTo>
                  <a:lnTo>
                    <a:pt x="686370" y="92766"/>
                  </a:lnTo>
                  <a:lnTo>
                    <a:pt x="648636" y="65741"/>
                  </a:lnTo>
                  <a:lnTo>
                    <a:pt x="607966" y="42919"/>
                  </a:lnTo>
                  <a:lnTo>
                    <a:pt x="564677" y="24617"/>
                  </a:lnTo>
                  <a:lnTo>
                    <a:pt x="519086" y="11152"/>
                  </a:lnTo>
                  <a:lnTo>
                    <a:pt x="471510" y="2840"/>
                  </a:lnTo>
                  <a:lnTo>
                    <a:pt x="42226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36096" y="2323469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422265"/>
                  </a:moveTo>
                  <a:lnTo>
                    <a:pt x="2840" y="373020"/>
                  </a:lnTo>
                  <a:lnTo>
                    <a:pt x="11152" y="325443"/>
                  </a:lnTo>
                  <a:lnTo>
                    <a:pt x="24617" y="279852"/>
                  </a:lnTo>
                  <a:lnTo>
                    <a:pt x="42919" y="236563"/>
                  </a:lnTo>
                  <a:lnTo>
                    <a:pt x="65741" y="195893"/>
                  </a:lnTo>
                  <a:lnTo>
                    <a:pt x="92766" y="158159"/>
                  </a:lnTo>
                  <a:lnTo>
                    <a:pt x="123678" y="123678"/>
                  </a:lnTo>
                  <a:lnTo>
                    <a:pt x="158159" y="92766"/>
                  </a:lnTo>
                  <a:lnTo>
                    <a:pt x="195893" y="65741"/>
                  </a:lnTo>
                  <a:lnTo>
                    <a:pt x="236563" y="42919"/>
                  </a:lnTo>
                  <a:lnTo>
                    <a:pt x="279852" y="24617"/>
                  </a:lnTo>
                  <a:lnTo>
                    <a:pt x="325443" y="11152"/>
                  </a:lnTo>
                  <a:lnTo>
                    <a:pt x="373020" y="2840"/>
                  </a:lnTo>
                  <a:lnTo>
                    <a:pt x="422265" y="0"/>
                  </a:lnTo>
                  <a:lnTo>
                    <a:pt x="471510" y="2840"/>
                  </a:lnTo>
                  <a:lnTo>
                    <a:pt x="519087" y="11152"/>
                  </a:lnTo>
                  <a:lnTo>
                    <a:pt x="564678" y="24617"/>
                  </a:lnTo>
                  <a:lnTo>
                    <a:pt x="607967" y="42919"/>
                  </a:lnTo>
                  <a:lnTo>
                    <a:pt x="648637" y="65741"/>
                  </a:lnTo>
                  <a:lnTo>
                    <a:pt x="686371" y="92766"/>
                  </a:lnTo>
                  <a:lnTo>
                    <a:pt x="720852" y="123678"/>
                  </a:lnTo>
                  <a:lnTo>
                    <a:pt x="751764" y="158159"/>
                  </a:lnTo>
                  <a:lnTo>
                    <a:pt x="778789" y="195893"/>
                  </a:lnTo>
                  <a:lnTo>
                    <a:pt x="801611" y="236563"/>
                  </a:lnTo>
                  <a:lnTo>
                    <a:pt x="819913" y="279852"/>
                  </a:lnTo>
                  <a:lnTo>
                    <a:pt x="833378" y="325443"/>
                  </a:lnTo>
                  <a:lnTo>
                    <a:pt x="841690" y="373020"/>
                  </a:lnTo>
                  <a:lnTo>
                    <a:pt x="844531" y="422265"/>
                  </a:lnTo>
                  <a:lnTo>
                    <a:pt x="841690" y="471510"/>
                  </a:lnTo>
                  <a:lnTo>
                    <a:pt x="833378" y="519087"/>
                  </a:lnTo>
                  <a:lnTo>
                    <a:pt x="819913" y="564678"/>
                  </a:lnTo>
                  <a:lnTo>
                    <a:pt x="801611" y="607967"/>
                  </a:lnTo>
                  <a:lnTo>
                    <a:pt x="778789" y="648637"/>
                  </a:lnTo>
                  <a:lnTo>
                    <a:pt x="751764" y="686371"/>
                  </a:lnTo>
                  <a:lnTo>
                    <a:pt x="720852" y="720852"/>
                  </a:lnTo>
                  <a:lnTo>
                    <a:pt x="686371" y="751764"/>
                  </a:lnTo>
                  <a:lnTo>
                    <a:pt x="648637" y="778789"/>
                  </a:lnTo>
                  <a:lnTo>
                    <a:pt x="607967" y="801611"/>
                  </a:lnTo>
                  <a:lnTo>
                    <a:pt x="564678" y="819913"/>
                  </a:lnTo>
                  <a:lnTo>
                    <a:pt x="519087" y="833378"/>
                  </a:lnTo>
                  <a:lnTo>
                    <a:pt x="471510" y="841690"/>
                  </a:lnTo>
                  <a:lnTo>
                    <a:pt x="422265" y="844531"/>
                  </a:lnTo>
                  <a:lnTo>
                    <a:pt x="373020" y="841690"/>
                  </a:lnTo>
                  <a:lnTo>
                    <a:pt x="325443" y="833378"/>
                  </a:lnTo>
                  <a:lnTo>
                    <a:pt x="279852" y="819913"/>
                  </a:lnTo>
                  <a:lnTo>
                    <a:pt x="236563" y="801611"/>
                  </a:lnTo>
                  <a:lnTo>
                    <a:pt x="195893" y="778789"/>
                  </a:lnTo>
                  <a:lnTo>
                    <a:pt x="158159" y="751764"/>
                  </a:lnTo>
                  <a:lnTo>
                    <a:pt x="123678" y="720852"/>
                  </a:lnTo>
                  <a:lnTo>
                    <a:pt x="92766" y="686371"/>
                  </a:lnTo>
                  <a:lnTo>
                    <a:pt x="65741" y="648637"/>
                  </a:lnTo>
                  <a:lnTo>
                    <a:pt x="42919" y="607967"/>
                  </a:lnTo>
                  <a:lnTo>
                    <a:pt x="24617" y="564678"/>
                  </a:lnTo>
                  <a:lnTo>
                    <a:pt x="11152" y="519087"/>
                  </a:lnTo>
                  <a:lnTo>
                    <a:pt x="2840" y="471510"/>
                  </a:lnTo>
                  <a:lnTo>
                    <a:pt x="0" y="4222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63085" y="2502915"/>
            <a:ext cx="589915" cy="45529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635" algn="ctr">
              <a:lnSpc>
                <a:spcPct val="91000"/>
              </a:lnSpc>
              <a:spcBef>
                <a:spcPts val="204"/>
              </a:spcBef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Потеря 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б 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ности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60987" y="2949980"/>
            <a:ext cx="869950" cy="869950"/>
            <a:chOff x="7460987" y="2949980"/>
            <a:chExt cx="869950" cy="869950"/>
          </a:xfrm>
        </p:grpSpPr>
        <p:sp>
          <p:nvSpPr>
            <p:cNvPr id="7" name="object 7"/>
            <p:cNvSpPr/>
            <p:nvPr/>
          </p:nvSpPr>
          <p:spPr>
            <a:xfrm>
              <a:off x="7473687" y="296268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422264" y="0"/>
                  </a:moveTo>
                  <a:lnTo>
                    <a:pt x="373019" y="2840"/>
                  </a:lnTo>
                  <a:lnTo>
                    <a:pt x="325443" y="11152"/>
                  </a:lnTo>
                  <a:lnTo>
                    <a:pt x="279852" y="24617"/>
                  </a:lnTo>
                  <a:lnTo>
                    <a:pt x="236563" y="42919"/>
                  </a:lnTo>
                  <a:lnTo>
                    <a:pt x="195893" y="65741"/>
                  </a:lnTo>
                  <a:lnTo>
                    <a:pt x="158159" y="92766"/>
                  </a:lnTo>
                  <a:lnTo>
                    <a:pt x="123678" y="123678"/>
                  </a:lnTo>
                  <a:lnTo>
                    <a:pt x="92766" y="158159"/>
                  </a:lnTo>
                  <a:lnTo>
                    <a:pt x="65741" y="195893"/>
                  </a:lnTo>
                  <a:lnTo>
                    <a:pt x="42919" y="236563"/>
                  </a:lnTo>
                  <a:lnTo>
                    <a:pt x="24617" y="279852"/>
                  </a:lnTo>
                  <a:lnTo>
                    <a:pt x="11152" y="325443"/>
                  </a:lnTo>
                  <a:lnTo>
                    <a:pt x="2840" y="373019"/>
                  </a:lnTo>
                  <a:lnTo>
                    <a:pt x="0" y="422264"/>
                  </a:lnTo>
                  <a:lnTo>
                    <a:pt x="2840" y="471510"/>
                  </a:lnTo>
                  <a:lnTo>
                    <a:pt x="11152" y="519086"/>
                  </a:lnTo>
                  <a:lnTo>
                    <a:pt x="24617" y="564677"/>
                  </a:lnTo>
                  <a:lnTo>
                    <a:pt x="42919" y="607966"/>
                  </a:lnTo>
                  <a:lnTo>
                    <a:pt x="65741" y="648636"/>
                  </a:lnTo>
                  <a:lnTo>
                    <a:pt x="92766" y="686370"/>
                  </a:lnTo>
                  <a:lnTo>
                    <a:pt x="123678" y="720852"/>
                  </a:lnTo>
                  <a:lnTo>
                    <a:pt x="158159" y="751763"/>
                  </a:lnTo>
                  <a:lnTo>
                    <a:pt x="195893" y="778789"/>
                  </a:lnTo>
                  <a:lnTo>
                    <a:pt x="236563" y="801611"/>
                  </a:lnTo>
                  <a:lnTo>
                    <a:pt x="279852" y="819913"/>
                  </a:lnTo>
                  <a:lnTo>
                    <a:pt x="325443" y="833378"/>
                  </a:lnTo>
                  <a:lnTo>
                    <a:pt x="373019" y="841690"/>
                  </a:lnTo>
                  <a:lnTo>
                    <a:pt x="422264" y="844530"/>
                  </a:lnTo>
                  <a:lnTo>
                    <a:pt x="471510" y="841690"/>
                  </a:lnTo>
                  <a:lnTo>
                    <a:pt x="519086" y="833378"/>
                  </a:lnTo>
                  <a:lnTo>
                    <a:pt x="564677" y="819913"/>
                  </a:lnTo>
                  <a:lnTo>
                    <a:pt x="607966" y="801611"/>
                  </a:lnTo>
                  <a:lnTo>
                    <a:pt x="648636" y="778789"/>
                  </a:lnTo>
                  <a:lnTo>
                    <a:pt x="686370" y="751763"/>
                  </a:lnTo>
                  <a:lnTo>
                    <a:pt x="720852" y="720852"/>
                  </a:lnTo>
                  <a:lnTo>
                    <a:pt x="751763" y="686370"/>
                  </a:lnTo>
                  <a:lnTo>
                    <a:pt x="778789" y="648636"/>
                  </a:lnTo>
                  <a:lnTo>
                    <a:pt x="801611" y="607966"/>
                  </a:lnTo>
                  <a:lnTo>
                    <a:pt x="819913" y="564677"/>
                  </a:lnTo>
                  <a:lnTo>
                    <a:pt x="833378" y="519086"/>
                  </a:lnTo>
                  <a:lnTo>
                    <a:pt x="841690" y="471510"/>
                  </a:lnTo>
                  <a:lnTo>
                    <a:pt x="844530" y="422264"/>
                  </a:lnTo>
                  <a:lnTo>
                    <a:pt x="841690" y="373019"/>
                  </a:lnTo>
                  <a:lnTo>
                    <a:pt x="833378" y="325443"/>
                  </a:lnTo>
                  <a:lnTo>
                    <a:pt x="819913" y="279852"/>
                  </a:lnTo>
                  <a:lnTo>
                    <a:pt x="801611" y="236563"/>
                  </a:lnTo>
                  <a:lnTo>
                    <a:pt x="778789" y="195893"/>
                  </a:lnTo>
                  <a:lnTo>
                    <a:pt x="751763" y="158159"/>
                  </a:lnTo>
                  <a:lnTo>
                    <a:pt x="720852" y="123678"/>
                  </a:lnTo>
                  <a:lnTo>
                    <a:pt x="686370" y="92766"/>
                  </a:lnTo>
                  <a:lnTo>
                    <a:pt x="648636" y="65741"/>
                  </a:lnTo>
                  <a:lnTo>
                    <a:pt x="607966" y="42919"/>
                  </a:lnTo>
                  <a:lnTo>
                    <a:pt x="564677" y="24617"/>
                  </a:lnTo>
                  <a:lnTo>
                    <a:pt x="519086" y="11152"/>
                  </a:lnTo>
                  <a:lnTo>
                    <a:pt x="471510" y="2840"/>
                  </a:lnTo>
                  <a:lnTo>
                    <a:pt x="42226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73687" y="296268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422265"/>
                  </a:moveTo>
                  <a:lnTo>
                    <a:pt x="2840" y="373020"/>
                  </a:lnTo>
                  <a:lnTo>
                    <a:pt x="11152" y="325443"/>
                  </a:lnTo>
                  <a:lnTo>
                    <a:pt x="24617" y="279852"/>
                  </a:lnTo>
                  <a:lnTo>
                    <a:pt x="42919" y="236563"/>
                  </a:lnTo>
                  <a:lnTo>
                    <a:pt x="65741" y="195893"/>
                  </a:lnTo>
                  <a:lnTo>
                    <a:pt x="92766" y="158159"/>
                  </a:lnTo>
                  <a:lnTo>
                    <a:pt x="123678" y="123678"/>
                  </a:lnTo>
                  <a:lnTo>
                    <a:pt x="158159" y="92766"/>
                  </a:lnTo>
                  <a:lnTo>
                    <a:pt x="195893" y="65741"/>
                  </a:lnTo>
                  <a:lnTo>
                    <a:pt x="236563" y="42919"/>
                  </a:lnTo>
                  <a:lnTo>
                    <a:pt x="279852" y="24617"/>
                  </a:lnTo>
                  <a:lnTo>
                    <a:pt x="325443" y="11152"/>
                  </a:lnTo>
                  <a:lnTo>
                    <a:pt x="373020" y="2840"/>
                  </a:lnTo>
                  <a:lnTo>
                    <a:pt x="422265" y="0"/>
                  </a:lnTo>
                  <a:lnTo>
                    <a:pt x="471510" y="2840"/>
                  </a:lnTo>
                  <a:lnTo>
                    <a:pt x="519087" y="11152"/>
                  </a:lnTo>
                  <a:lnTo>
                    <a:pt x="564678" y="24617"/>
                  </a:lnTo>
                  <a:lnTo>
                    <a:pt x="607967" y="42919"/>
                  </a:lnTo>
                  <a:lnTo>
                    <a:pt x="648637" y="65741"/>
                  </a:lnTo>
                  <a:lnTo>
                    <a:pt x="686371" y="92766"/>
                  </a:lnTo>
                  <a:lnTo>
                    <a:pt x="720852" y="123678"/>
                  </a:lnTo>
                  <a:lnTo>
                    <a:pt x="751764" y="158159"/>
                  </a:lnTo>
                  <a:lnTo>
                    <a:pt x="778789" y="195893"/>
                  </a:lnTo>
                  <a:lnTo>
                    <a:pt x="801611" y="236563"/>
                  </a:lnTo>
                  <a:lnTo>
                    <a:pt x="819913" y="279852"/>
                  </a:lnTo>
                  <a:lnTo>
                    <a:pt x="833378" y="325443"/>
                  </a:lnTo>
                  <a:lnTo>
                    <a:pt x="841690" y="373020"/>
                  </a:lnTo>
                  <a:lnTo>
                    <a:pt x="844531" y="422265"/>
                  </a:lnTo>
                  <a:lnTo>
                    <a:pt x="841690" y="471510"/>
                  </a:lnTo>
                  <a:lnTo>
                    <a:pt x="833378" y="519087"/>
                  </a:lnTo>
                  <a:lnTo>
                    <a:pt x="819913" y="564678"/>
                  </a:lnTo>
                  <a:lnTo>
                    <a:pt x="801611" y="607967"/>
                  </a:lnTo>
                  <a:lnTo>
                    <a:pt x="778789" y="648637"/>
                  </a:lnTo>
                  <a:lnTo>
                    <a:pt x="751764" y="686371"/>
                  </a:lnTo>
                  <a:lnTo>
                    <a:pt x="720852" y="720852"/>
                  </a:lnTo>
                  <a:lnTo>
                    <a:pt x="686371" y="751764"/>
                  </a:lnTo>
                  <a:lnTo>
                    <a:pt x="648637" y="778789"/>
                  </a:lnTo>
                  <a:lnTo>
                    <a:pt x="607967" y="801611"/>
                  </a:lnTo>
                  <a:lnTo>
                    <a:pt x="564678" y="819913"/>
                  </a:lnTo>
                  <a:lnTo>
                    <a:pt x="519087" y="833378"/>
                  </a:lnTo>
                  <a:lnTo>
                    <a:pt x="471510" y="841690"/>
                  </a:lnTo>
                  <a:lnTo>
                    <a:pt x="422265" y="844531"/>
                  </a:lnTo>
                  <a:lnTo>
                    <a:pt x="373020" y="841690"/>
                  </a:lnTo>
                  <a:lnTo>
                    <a:pt x="325443" y="833378"/>
                  </a:lnTo>
                  <a:lnTo>
                    <a:pt x="279852" y="819913"/>
                  </a:lnTo>
                  <a:lnTo>
                    <a:pt x="236563" y="801611"/>
                  </a:lnTo>
                  <a:lnTo>
                    <a:pt x="195893" y="778789"/>
                  </a:lnTo>
                  <a:lnTo>
                    <a:pt x="158159" y="751764"/>
                  </a:lnTo>
                  <a:lnTo>
                    <a:pt x="123678" y="720852"/>
                  </a:lnTo>
                  <a:lnTo>
                    <a:pt x="92766" y="686371"/>
                  </a:lnTo>
                  <a:lnTo>
                    <a:pt x="65741" y="648637"/>
                  </a:lnTo>
                  <a:lnTo>
                    <a:pt x="42919" y="607967"/>
                  </a:lnTo>
                  <a:lnTo>
                    <a:pt x="24617" y="564678"/>
                  </a:lnTo>
                  <a:lnTo>
                    <a:pt x="11152" y="519087"/>
                  </a:lnTo>
                  <a:lnTo>
                    <a:pt x="2840" y="471510"/>
                  </a:lnTo>
                  <a:lnTo>
                    <a:pt x="0" y="4222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06233" y="3210052"/>
            <a:ext cx="579120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2860" marR="5080" indent="-10795">
              <a:lnSpc>
                <a:spcPts val="1100"/>
              </a:lnSpc>
              <a:spcBef>
                <a:spcPts val="219"/>
              </a:spcBef>
            </a:pP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состояние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17428" y="2197324"/>
            <a:ext cx="1076960" cy="911225"/>
            <a:chOff x="2917428" y="2197324"/>
            <a:chExt cx="1076960" cy="911225"/>
          </a:xfrm>
        </p:grpSpPr>
        <p:sp>
          <p:nvSpPr>
            <p:cNvPr id="11" name="object 11"/>
            <p:cNvSpPr/>
            <p:nvPr/>
          </p:nvSpPr>
          <p:spPr>
            <a:xfrm>
              <a:off x="2930128" y="2210024"/>
              <a:ext cx="1051560" cy="885825"/>
            </a:xfrm>
            <a:custGeom>
              <a:avLst/>
              <a:gdLst/>
              <a:ahLst/>
              <a:cxnLst/>
              <a:rect l="l" t="t" r="r" b="b"/>
              <a:pathLst>
                <a:path w="1051560" h="885825">
                  <a:moveTo>
                    <a:pt x="525501" y="0"/>
                  </a:moveTo>
                  <a:lnTo>
                    <a:pt x="474892" y="2027"/>
                  </a:lnTo>
                  <a:lnTo>
                    <a:pt x="425644" y="7984"/>
                  </a:lnTo>
                  <a:lnTo>
                    <a:pt x="377977" y="17686"/>
                  </a:lnTo>
                  <a:lnTo>
                    <a:pt x="332111" y="30948"/>
                  </a:lnTo>
                  <a:lnTo>
                    <a:pt x="288268" y="47583"/>
                  </a:lnTo>
                  <a:lnTo>
                    <a:pt x="246666" y="67407"/>
                  </a:lnTo>
                  <a:lnTo>
                    <a:pt x="207526" y="90233"/>
                  </a:lnTo>
                  <a:lnTo>
                    <a:pt x="171069" y="115876"/>
                  </a:lnTo>
                  <a:lnTo>
                    <a:pt x="137515" y="144150"/>
                  </a:lnTo>
                  <a:lnTo>
                    <a:pt x="107083" y="174871"/>
                  </a:lnTo>
                  <a:lnTo>
                    <a:pt x="79994" y="207851"/>
                  </a:lnTo>
                  <a:lnTo>
                    <a:pt x="56469" y="242907"/>
                  </a:lnTo>
                  <a:lnTo>
                    <a:pt x="36727" y="279851"/>
                  </a:lnTo>
                  <a:lnTo>
                    <a:pt x="20989" y="318499"/>
                  </a:lnTo>
                  <a:lnTo>
                    <a:pt x="9475" y="358665"/>
                  </a:lnTo>
                  <a:lnTo>
                    <a:pt x="2405" y="400164"/>
                  </a:lnTo>
                  <a:lnTo>
                    <a:pt x="0" y="442809"/>
                  </a:lnTo>
                  <a:lnTo>
                    <a:pt x="2405" y="485455"/>
                  </a:lnTo>
                  <a:lnTo>
                    <a:pt x="9475" y="526953"/>
                  </a:lnTo>
                  <a:lnTo>
                    <a:pt x="20989" y="567120"/>
                  </a:lnTo>
                  <a:lnTo>
                    <a:pt x="36727" y="605768"/>
                  </a:lnTo>
                  <a:lnTo>
                    <a:pt x="56469" y="642713"/>
                  </a:lnTo>
                  <a:lnTo>
                    <a:pt x="79994" y="677768"/>
                  </a:lnTo>
                  <a:lnTo>
                    <a:pt x="107083" y="710749"/>
                  </a:lnTo>
                  <a:lnTo>
                    <a:pt x="137515" y="741469"/>
                  </a:lnTo>
                  <a:lnTo>
                    <a:pt x="171069" y="769744"/>
                  </a:lnTo>
                  <a:lnTo>
                    <a:pt x="207526" y="795387"/>
                  </a:lnTo>
                  <a:lnTo>
                    <a:pt x="246666" y="818213"/>
                  </a:lnTo>
                  <a:lnTo>
                    <a:pt x="288268" y="838036"/>
                  </a:lnTo>
                  <a:lnTo>
                    <a:pt x="332111" y="854672"/>
                  </a:lnTo>
                  <a:lnTo>
                    <a:pt x="377977" y="867933"/>
                  </a:lnTo>
                  <a:lnTo>
                    <a:pt x="425644" y="877635"/>
                  </a:lnTo>
                  <a:lnTo>
                    <a:pt x="474892" y="883593"/>
                  </a:lnTo>
                  <a:lnTo>
                    <a:pt x="525501" y="885620"/>
                  </a:lnTo>
                  <a:lnTo>
                    <a:pt x="576111" y="883593"/>
                  </a:lnTo>
                  <a:lnTo>
                    <a:pt x="625359" y="877635"/>
                  </a:lnTo>
                  <a:lnTo>
                    <a:pt x="673026" y="867933"/>
                  </a:lnTo>
                  <a:lnTo>
                    <a:pt x="718891" y="854672"/>
                  </a:lnTo>
                  <a:lnTo>
                    <a:pt x="762735" y="838036"/>
                  </a:lnTo>
                  <a:lnTo>
                    <a:pt x="804337" y="818213"/>
                  </a:lnTo>
                  <a:lnTo>
                    <a:pt x="843476" y="795387"/>
                  </a:lnTo>
                  <a:lnTo>
                    <a:pt x="879933" y="769744"/>
                  </a:lnTo>
                  <a:lnTo>
                    <a:pt x="913488" y="741469"/>
                  </a:lnTo>
                  <a:lnTo>
                    <a:pt x="943920" y="710749"/>
                  </a:lnTo>
                  <a:lnTo>
                    <a:pt x="971008" y="677768"/>
                  </a:lnTo>
                  <a:lnTo>
                    <a:pt x="994534" y="642713"/>
                  </a:lnTo>
                  <a:lnTo>
                    <a:pt x="1014275" y="605768"/>
                  </a:lnTo>
                  <a:lnTo>
                    <a:pt x="1030014" y="567120"/>
                  </a:lnTo>
                  <a:lnTo>
                    <a:pt x="1041528" y="526953"/>
                  </a:lnTo>
                  <a:lnTo>
                    <a:pt x="1048598" y="485455"/>
                  </a:lnTo>
                  <a:lnTo>
                    <a:pt x="1051003" y="442809"/>
                  </a:lnTo>
                  <a:lnTo>
                    <a:pt x="1048598" y="400164"/>
                  </a:lnTo>
                  <a:lnTo>
                    <a:pt x="1041528" y="358665"/>
                  </a:lnTo>
                  <a:lnTo>
                    <a:pt x="1030014" y="318499"/>
                  </a:lnTo>
                  <a:lnTo>
                    <a:pt x="1014275" y="279851"/>
                  </a:lnTo>
                  <a:lnTo>
                    <a:pt x="994534" y="242907"/>
                  </a:lnTo>
                  <a:lnTo>
                    <a:pt x="971008" y="207851"/>
                  </a:lnTo>
                  <a:lnTo>
                    <a:pt x="943920" y="174871"/>
                  </a:lnTo>
                  <a:lnTo>
                    <a:pt x="913488" y="144150"/>
                  </a:lnTo>
                  <a:lnTo>
                    <a:pt x="879933" y="115876"/>
                  </a:lnTo>
                  <a:lnTo>
                    <a:pt x="843476" y="90233"/>
                  </a:lnTo>
                  <a:lnTo>
                    <a:pt x="804337" y="67407"/>
                  </a:lnTo>
                  <a:lnTo>
                    <a:pt x="762735" y="47583"/>
                  </a:lnTo>
                  <a:lnTo>
                    <a:pt x="718891" y="30948"/>
                  </a:lnTo>
                  <a:lnTo>
                    <a:pt x="673026" y="17686"/>
                  </a:lnTo>
                  <a:lnTo>
                    <a:pt x="625359" y="7984"/>
                  </a:lnTo>
                  <a:lnTo>
                    <a:pt x="576111" y="2027"/>
                  </a:lnTo>
                  <a:lnTo>
                    <a:pt x="52550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30128" y="2210024"/>
              <a:ext cx="1051560" cy="885825"/>
            </a:xfrm>
            <a:custGeom>
              <a:avLst/>
              <a:gdLst/>
              <a:ahLst/>
              <a:cxnLst/>
              <a:rect l="l" t="t" r="r" b="b"/>
              <a:pathLst>
                <a:path w="1051560" h="885825">
                  <a:moveTo>
                    <a:pt x="0" y="442810"/>
                  </a:moveTo>
                  <a:lnTo>
                    <a:pt x="2405" y="400164"/>
                  </a:lnTo>
                  <a:lnTo>
                    <a:pt x="9475" y="358665"/>
                  </a:lnTo>
                  <a:lnTo>
                    <a:pt x="20989" y="318499"/>
                  </a:lnTo>
                  <a:lnTo>
                    <a:pt x="36727" y="279851"/>
                  </a:lnTo>
                  <a:lnTo>
                    <a:pt x="56469" y="242906"/>
                  </a:lnTo>
                  <a:lnTo>
                    <a:pt x="79994" y="207851"/>
                  </a:lnTo>
                  <a:lnTo>
                    <a:pt x="107083" y="174870"/>
                  </a:lnTo>
                  <a:lnTo>
                    <a:pt x="137515" y="144150"/>
                  </a:lnTo>
                  <a:lnTo>
                    <a:pt x="171069" y="115876"/>
                  </a:lnTo>
                  <a:lnTo>
                    <a:pt x="207526" y="90233"/>
                  </a:lnTo>
                  <a:lnTo>
                    <a:pt x="246666" y="67407"/>
                  </a:lnTo>
                  <a:lnTo>
                    <a:pt x="288267" y="47583"/>
                  </a:lnTo>
                  <a:lnTo>
                    <a:pt x="332111" y="30948"/>
                  </a:lnTo>
                  <a:lnTo>
                    <a:pt x="377977" y="17686"/>
                  </a:lnTo>
                  <a:lnTo>
                    <a:pt x="425643" y="7984"/>
                  </a:lnTo>
                  <a:lnTo>
                    <a:pt x="474892" y="2027"/>
                  </a:lnTo>
                  <a:lnTo>
                    <a:pt x="525501" y="0"/>
                  </a:lnTo>
                  <a:lnTo>
                    <a:pt x="576110" y="2027"/>
                  </a:lnTo>
                  <a:lnTo>
                    <a:pt x="625359" y="7984"/>
                  </a:lnTo>
                  <a:lnTo>
                    <a:pt x="673025" y="17686"/>
                  </a:lnTo>
                  <a:lnTo>
                    <a:pt x="718891" y="30948"/>
                  </a:lnTo>
                  <a:lnTo>
                    <a:pt x="762734" y="47583"/>
                  </a:lnTo>
                  <a:lnTo>
                    <a:pt x="804336" y="67407"/>
                  </a:lnTo>
                  <a:lnTo>
                    <a:pt x="843476" y="90233"/>
                  </a:lnTo>
                  <a:lnTo>
                    <a:pt x="879933" y="115876"/>
                  </a:lnTo>
                  <a:lnTo>
                    <a:pt x="913487" y="144150"/>
                  </a:lnTo>
                  <a:lnTo>
                    <a:pt x="943919" y="174870"/>
                  </a:lnTo>
                  <a:lnTo>
                    <a:pt x="971008" y="207851"/>
                  </a:lnTo>
                  <a:lnTo>
                    <a:pt x="994533" y="242906"/>
                  </a:lnTo>
                  <a:lnTo>
                    <a:pt x="1014275" y="279851"/>
                  </a:lnTo>
                  <a:lnTo>
                    <a:pt x="1030013" y="318499"/>
                  </a:lnTo>
                  <a:lnTo>
                    <a:pt x="1041527" y="358665"/>
                  </a:lnTo>
                  <a:lnTo>
                    <a:pt x="1048597" y="400164"/>
                  </a:lnTo>
                  <a:lnTo>
                    <a:pt x="1051003" y="442810"/>
                  </a:lnTo>
                  <a:lnTo>
                    <a:pt x="1048597" y="485455"/>
                  </a:lnTo>
                  <a:lnTo>
                    <a:pt x="1041527" y="526954"/>
                  </a:lnTo>
                  <a:lnTo>
                    <a:pt x="1030013" y="567120"/>
                  </a:lnTo>
                  <a:lnTo>
                    <a:pt x="1014275" y="605768"/>
                  </a:lnTo>
                  <a:lnTo>
                    <a:pt x="994533" y="642713"/>
                  </a:lnTo>
                  <a:lnTo>
                    <a:pt x="971008" y="677768"/>
                  </a:lnTo>
                  <a:lnTo>
                    <a:pt x="943919" y="710749"/>
                  </a:lnTo>
                  <a:lnTo>
                    <a:pt x="913487" y="741469"/>
                  </a:lnTo>
                  <a:lnTo>
                    <a:pt x="879933" y="769743"/>
                  </a:lnTo>
                  <a:lnTo>
                    <a:pt x="843476" y="795386"/>
                  </a:lnTo>
                  <a:lnTo>
                    <a:pt x="804336" y="818212"/>
                  </a:lnTo>
                  <a:lnTo>
                    <a:pt x="762734" y="838036"/>
                  </a:lnTo>
                  <a:lnTo>
                    <a:pt x="718891" y="854671"/>
                  </a:lnTo>
                  <a:lnTo>
                    <a:pt x="673025" y="867933"/>
                  </a:lnTo>
                  <a:lnTo>
                    <a:pt x="625359" y="877635"/>
                  </a:lnTo>
                  <a:lnTo>
                    <a:pt x="576110" y="883592"/>
                  </a:lnTo>
                  <a:lnTo>
                    <a:pt x="525501" y="885620"/>
                  </a:lnTo>
                  <a:lnTo>
                    <a:pt x="474892" y="883592"/>
                  </a:lnTo>
                  <a:lnTo>
                    <a:pt x="425643" y="877635"/>
                  </a:lnTo>
                  <a:lnTo>
                    <a:pt x="377977" y="867933"/>
                  </a:lnTo>
                  <a:lnTo>
                    <a:pt x="332111" y="854671"/>
                  </a:lnTo>
                  <a:lnTo>
                    <a:pt x="288267" y="838036"/>
                  </a:lnTo>
                  <a:lnTo>
                    <a:pt x="246666" y="818212"/>
                  </a:lnTo>
                  <a:lnTo>
                    <a:pt x="207526" y="795386"/>
                  </a:lnTo>
                  <a:lnTo>
                    <a:pt x="171069" y="769743"/>
                  </a:lnTo>
                  <a:lnTo>
                    <a:pt x="137515" y="741469"/>
                  </a:lnTo>
                  <a:lnTo>
                    <a:pt x="107083" y="710749"/>
                  </a:lnTo>
                  <a:lnTo>
                    <a:pt x="79994" y="677768"/>
                  </a:lnTo>
                  <a:lnTo>
                    <a:pt x="56469" y="642713"/>
                  </a:lnTo>
                  <a:lnTo>
                    <a:pt x="36727" y="605768"/>
                  </a:lnTo>
                  <a:lnTo>
                    <a:pt x="20989" y="567120"/>
                  </a:lnTo>
                  <a:lnTo>
                    <a:pt x="9475" y="526954"/>
                  </a:lnTo>
                  <a:lnTo>
                    <a:pt x="2405" y="485455"/>
                  </a:lnTo>
                  <a:lnTo>
                    <a:pt x="0" y="44281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84154" y="2554223"/>
            <a:ext cx="7448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полипрагмазия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735" y="4477511"/>
            <a:ext cx="1335024" cy="94183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868913" y="4503420"/>
            <a:ext cx="803275" cy="60769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8575" marR="5080" indent="-15875">
              <a:lnSpc>
                <a:spcPts val="2180"/>
              </a:lnSpc>
              <a:spcBef>
                <a:spcPts val="355"/>
              </a:spcBef>
            </a:pPr>
            <a:r>
              <a:rPr sz="2000" spc="-229" dirty="0">
                <a:latin typeface="Calibri"/>
                <a:cs typeface="Calibri"/>
              </a:rPr>
              <a:t>О</a:t>
            </a:r>
            <a:r>
              <a:rPr sz="2000" spc="-135" dirty="0">
                <a:latin typeface="Calibri"/>
                <a:cs typeface="Calibri"/>
              </a:rPr>
              <a:t>с</a:t>
            </a:r>
            <a:r>
              <a:rPr sz="2000" spc="-140" dirty="0">
                <a:latin typeface="Calibri"/>
                <a:cs typeface="Calibri"/>
              </a:rPr>
              <a:t>т</a:t>
            </a:r>
            <a:r>
              <a:rPr sz="2000" spc="-165" dirty="0">
                <a:latin typeface="Calibri"/>
                <a:cs typeface="Calibri"/>
              </a:rPr>
              <a:t>а</a:t>
            </a:r>
            <a:r>
              <a:rPr sz="2000" spc="-140" dirty="0">
                <a:latin typeface="Calibri"/>
                <a:cs typeface="Calibri"/>
              </a:rPr>
              <a:t>т</a:t>
            </a:r>
            <a:r>
              <a:rPr sz="2000" spc="-195" dirty="0">
                <a:latin typeface="Calibri"/>
                <a:cs typeface="Calibri"/>
              </a:rPr>
              <a:t>ь</a:t>
            </a:r>
            <a:r>
              <a:rPr sz="2000" spc="-135" dirty="0">
                <a:latin typeface="Calibri"/>
                <a:cs typeface="Calibri"/>
              </a:rPr>
              <a:t>с</a:t>
            </a:r>
            <a:r>
              <a:rPr sz="2000" spc="-114" dirty="0">
                <a:latin typeface="Calibri"/>
                <a:cs typeface="Calibri"/>
              </a:rPr>
              <a:t>я  </a:t>
            </a:r>
            <a:r>
              <a:rPr sz="2000" spc="-155" dirty="0">
                <a:latin typeface="Calibri"/>
                <a:cs typeface="Calibri"/>
              </a:rPr>
              <a:t>в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живых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1172" y="2115929"/>
            <a:ext cx="3439686" cy="237014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267489" y="3208528"/>
            <a:ext cx="567690" cy="2235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8590" marR="5080" indent="-136525">
              <a:lnSpc>
                <a:spcPts val="720"/>
              </a:lnSpc>
              <a:spcBef>
                <a:spcPts val="22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Двига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льны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дефект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04802" y="2613152"/>
            <a:ext cx="456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епре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сс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41739" y="2458720"/>
            <a:ext cx="440690" cy="2330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84455" marR="5080" indent="-72390">
              <a:lnSpc>
                <a:spcPts val="790"/>
              </a:lnSpc>
              <a:spcBef>
                <a:spcPts val="165"/>
              </a:spcBef>
            </a:pP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ни</a:t>
            </a:r>
            <a:r>
              <a:rPr sz="700" spc="-60" dirty="0">
                <a:solidFill>
                  <a:srgbClr val="FFFFFF"/>
                </a:solidFill>
                <a:latin typeface="Calibri"/>
                <a:cs typeface="Calibri"/>
              </a:rPr>
              <a:t>тив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700" spc="-9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700" spc="-45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дефицит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463433" y="2104275"/>
            <a:ext cx="6006465" cy="3931285"/>
            <a:chOff x="2463433" y="2104275"/>
            <a:chExt cx="6006465" cy="3931285"/>
          </a:xfrm>
        </p:grpSpPr>
        <p:sp>
          <p:nvSpPr>
            <p:cNvPr id="21" name="object 21"/>
            <p:cNvSpPr/>
            <p:nvPr/>
          </p:nvSpPr>
          <p:spPr>
            <a:xfrm>
              <a:off x="3981131" y="5349213"/>
              <a:ext cx="4455160" cy="0"/>
            </a:xfrm>
            <a:custGeom>
              <a:avLst/>
              <a:gdLst/>
              <a:ahLst/>
              <a:cxnLst/>
              <a:rect l="l" t="t" r="r" b="b"/>
              <a:pathLst>
                <a:path w="4455159">
                  <a:moveTo>
                    <a:pt x="0" y="0"/>
                  </a:moveTo>
                  <a:lnTo>
                    <a:pt x="4455130" y="1"/>
                  </a:lnTo>
                </a:path>
              </a:pathLst>
            </a:custGeom>
            <a:ln w="666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0239" y="5245607"/>
              <a:ext cx="850391" cy="7894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95966" y="5349217"/>
              <a:ext cx="720090" cy="660400"/>
            </a:xfrm>
            <a:custGeom>
              <a:avLst/>
              <a:gdLst/>
              <a:ahLst/>
              <a:cxnLst/>
              <a:rect l="l" t="t" r="r" b="b"/>
              <a:pathLst>
                <a:path w="720090" h="660400">
                  <a:moveTo>
                    <a:pt x="360039" y="0"/>
                  </a:moveTo>
                  <a:lnTo>
                    <a:pt x="0" y="660072"/>
                  </a:lnTo>
                  <a:lnTo>
                    <a:pt x="720081" y="660072"/>
                  </a:lnTo>
                  <a:lnTo>
                    <a:pt x="36003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95966" y="5349217"/>
              <a:ext cx="720090" cy="660400"/>
            </a:xfrm>
            <a:custGeom>
              <a:avLst/>
              <a:gdLst/>
              <a:ahLst/>
              <a:cxnLst/>
              <a:rect l="l" t="t" r="r" b="b"/>
              <a:pathLst>
                <a:path w="720090" h="660400">
                  <a:moveTo>
                    <a:pt x="0" y="660073"/>
                  </a:moveTo>
                  <a:lnTo>
                    <a:pt x="360040" y="0"/>
                  </a:lnTo>
                  <a:lnTo>
                    <a:pt x="720080" y="660073"/>
                  </a:lnTo>
                  <a:lnTo>
                    <a:pt x="0" y="660073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3433" y="2104275"/>
              <a:ext cx="3724815" cy="244829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556713" y="3313684"/>
            <a:ext cx="719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миорелаксация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967" y="3389376"/>
            <a:ext cx="588010" cy="3454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2250" marR="5080" indent="-210185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гипотерм  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18056" y="2386076"/>
            <a:ext cx="464184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810">
              <a:lnSpc>
                <a:spcPts val="1420"/>
              </a:lnSpc>
              <a:spcBef>
                <a:spcPts val="160"/>
              </a:spcBef>
            </a:pP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ал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33363" y="2775203"/>
            <a:ext cx="358775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1275" marR="5080" indent="-29209">
              <a:lnSpc>
                <a:spcPts val="1510"/>
              </a:lnSpc>
              <a:spcBef>
                <a:spcPts val="29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d-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rest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7976" y="4495800"/>
            <a:ext cx="1335024" cy="94183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770110" y="4478020"/>
            <a:ext cx="654050" cy="7143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57785" algn="just">
              <a:lnSpc>
                <a:spcPct val="91200"/>
              </a:lnSpc>
              <a:spcBef>
                <a:spcPts val="265"/>
              </a:spcBef>
            </a:pPr>
            <a:r>
              <a:rPr sz="1600" spc="-145" dirty="0">
                <a:latin typeface="Calibri"/>
                <a:cs typeface="Calibri"/>
              </a:rPr>
              <a:t>Потеря  </a:t>
            </a:r>
            <a:r>
              <a:rPr sz="1600" spc="-120" dirty="0">
                <a:latin typeface="Calibri"/>
                <a:cs typeface="Calibri"/>
              </a:rPr>
              <a:t>к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20" dirty="0">
                <a:latin typeface="Calibri"/>
                <a:cs typeface="Calibri"/>
              </a:rPr>
              <a:t>ч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10" dirty="0">
                <a:latin typeface="Calibri"/>
                <a:cs typeface="Calibri"/>
              </a:rPr>
              <a:t>с</a:t>
            </a:r>
            <a:r>
              <a:rPr sz="1600" spc="-105" dirty="0">
                <a:latin typeface="Calibri"/>
                <a:cs typeface="Calibri"/>
              </a:rPr>
              <a:t>т</a:t>
            </a:r>
            <a:r>
              <a:rPr sz="1600" spc="-90" dirty="0">
                <a:latin typeface="Calibri"/>
                <a:cs typeface="Calibri"/>
              </a:rPr>
              <a:t>ва  </a:t>
            </a:r>
            <a:r>
              <a:rPr sz="1600" spc="-170" dirty="0">
                <a:latin typeface="Calibri"/>
                <a:cs typeface="Calibri"/>
              </a:rPr>
              <a:t>жизни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396681" y="396747"/>
            <a:ext cx="95180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95" dirty="0"/>
              <a:t>Post </a:t>
            </a:r>
            <a:r>
              <a:rPr sz="2800" spc="-175" dirty="0"/>
              <a:t>Intensive </a:t>
            </a:r>
            <a:r>
              <a:rPr sz="2800" spc="-220" dirty="0"/>
              <a:t>Care </a:t>
            </a:r>
            <a:r>
              <a:rPr sz="2800" spc="-245" dirty="0"/>
              <a:t>Syndrome </a:t>
            </a:r>
            <a:r>
              <a:rPr sz="2800" spc="-215" dirty="0"/>
              <a:t>-технологическая </a:t>
            </a:r>
            <a:r>
              <a:rPr sz="2800" spc="-275" dirty="0"/>
              <a:t>реанимационная</a:t>
            </a:r>
            <a:r>
              <a:rPr sz="2800" spc="-355" dirty="0"/>
              <a:t> </a:t>
            </a:r>
            <a:r>
              <a:rPr sz="2800" spc="-240" dirty="0"/>
              <a:t>ятрогения</a:t>
            </a:r>
            <a:endParaRPr sz="2800"/>
          </a:p>
        </p:txBody>
      </p:sp>
      <p:sp>
        <p:nvSpPr>
          <p:cNvPr id="33" name="object 33"/>
          <p:cNvSpPr txBox="1"/>
          <p:nvPr/>
        </p:nvSpPr>
        <p:spPr>
          <a:xfrm>
            <a:off x="953384" y="6244844"/>
            <a:ext cx="10419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latin typeface="Calibri"/>
                <a:cs typeface="Calibri"/>
              </a:rPr>
              <a:t>Marshall </a:t>
            </a:r>
            <a:r>
              <a:rPr sz="1800" spc="-155" dirty="0">
                <a:latin typeface="Calibri"/>
                <a:cs typeface="Calibri"/>
              </a:rPr>
              <a:t>JC. </a:t>
            </a:r>
            <a:r>
              <a:rPr sz="1800" spc="-90" dirty="0">
                <a:latin typeface="Calibri"/>
                <a:cs typeface="Calibri"/>
              </a:rPr>
              <a:t>Critical </a:t>
            </a:r>
            <a:r>
              <a:rPr sz="1800" spc="-75" dirty="0">
                <a:latin typeface="Calibri"/>
                <a:cs typeface="Calibri"/>
              </a:rPr>
              <a:t>illness </a:t>
            </a:r>
            <a:r>
              <a:rPr sz="1800" spc="-65" dirty="0">
                <a:latin typeface="Calibri"/>
                <a:cs typeface="Calibri"/>
              </a:rPr>
              <a:t>is </a:t>
            </a:r>
            <a:r>
              <a:rPr sz="1800" spc="-150" dirty="0">
                <a:latin typeface="Calibri"/>
                <a:cs typeface="Calibri"/>
              </a:rPr>
              <a:t>an </a:t>
            </a:r>
            <a:r>
              <a:rPr sz="1800" spc="-114" dirty="0">
                <a:latin typeface="Calibri"/>
                <a:cs typeface="Calibri"/>
              </a:rPr>
              <a:t>iatrogenic </a:t>
            </a:r>
            <a:r>
              <a:rPr sz="1800" spc="-155" dirty="0">
                <a:latin typeface="Calibri"/>
                <a:cs typeface="Calibri"/>
              </a:rPr>
              <a:t>disorder. </a:t>
            </a:r>
            <a:r>
              <a:rPr sz="1800" spc="-105" dirty="0">
                <a:latin typeface="Calibri"/>
                <a:cs typeface="Calibri"/>
              </a:rPr>
              <a:t>Crit </a:t>
            </a:r>
            <a:r>
              <a:rPr sz="1800" spc="-145" dirty="0">
                <a:latin typeface="Calibri"/>
                <a:cs typeface="Calibri"/>
              </a:rPr>
              <a:t>Care </a:t>
            </a:r>
            <a:r>
              <a:rPr sz="1800" spc="-229" dirty="0">
                <a:latin typeface="Calibri"/>
                <a:cs typeface="Calibri"/>
              </a:rPr>
              <a:t>Med. </a:t>
            </a:r>
            <a:r>
              <a:rPr sz="1800" spc="-105" dirty="0">
                <a:latin typeface="Calibri"/>
                <a:cs typeface="Calibri"/>
              </a:rPr>
              <a:t>2010;38(10 </a:t>
            </a:r>
            <a:r>
              <a:rPr sz="1800" spc="-110" dirty="0">
                <a:latin typeface="Calibri"/>
                <a:cs typeface="Calibri"/>
              </a:rPr>
              <a:t>Suppl):S582-9.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135" dirty="0">
                <a:latin typeface="Calibri"/>
                <a:cs typeface="Calibri"/>
              </a:rPr>
              <a:t>doi:10.1097/CCM.0b013e3181f2002a.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3396" y="2310769"/>
            <a:ext cx="869950" cy="869950"/>
            <a:chOff x="6923396" y="2310769"/>
            <a:chExt cx="869950" cy="869950"/>
          </a:xfrm>
        </p:grpSpPr>
        <p:sp>
          <p:nvSpPr>
            <p:cNvPr id="3" name="object 3"/>
            <p:cNvSpPr/>
            <p:nvPr/>
          </p:nvSpPr>
          <p:spPr>
            <a:xfrm>
              <a:off x="6936096" y="2323469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422264" y="0"/>
                  </a:moveTo>
                  <a:lnTo>
                    <a:pt x="373019" y="2840"/>
                  </a:lnTo>
                  <a:lnTo>
                    <a:pt x="325443" y="11152"/>
                  </a:lnTo>
                  <a:lnTo>
                    <a:pt x="279852" y="24617"/>
                  </a:lnTo>
                  <a:lnTo>
                    <a:pt x="236563" y="42919"/>
                  </a:lnTo>
                  <a:lnTo>
                    <a:pt x="195893" y="65741"/>
                  </a:lnTo>
                  <a:lnTo>
                    <a:pt x="158159" y="92766"/>
                  </a:lnTo>
                  <a:lnTo>
                    <a:pt x="123678" y="123678"/>
                  </a:lnTo>
                  <a:lnTo>
                    <a:pt x="92766" y="158159"/>
                  </a:lnTo>
                  <a:lnTo>
                    <a:pt x="65741" y="195893"/>
                  </a:lnTo>
                  <a:lnTo>
                    <a:pt x="42919" y="236563"/>
                  </a:lnTo>
                  <a:lnTo>
                    <a:pt x="24617" y="279852"/>
                  </a:lnTo>
                  <a:lnTo>
                    <a:pt x="11152" y="325443"/>
                  </a:lnTo>
                  <a:lnTo>
                    <a:pt x="2840" y="373019"/>
                  </a:lnTo>
                  <a:lnTo>
                    <a:pt x="0" y="422264"/>
                  </a:lnTo>
                  <a:lnTo>
                    <a:pt x="2840" y="471510"/>
                  </a:lnTo>
                  <a:lnTo>
                    <a:pt x="11152" y="519086"/>
                  </a:lnTo>
                  <a:lnTo>
                    <a:pt x="24617" y="564677"/>
                  </a:lnTo>
                  <a:lnTo>
                    <a:pt x="42919" y="607966"/>
                  </a:lnTo>
                  <a:lnTo>
                    <a:pt x="65741" y="648636"/>
                  </a:lnTo>
                  <a:lnTo>
                    <a:pt x="92766" y="686370"/>
                  </a:lnTo>
                  <a:lnTo>
                    <a:pt x="123678" y="720852"/>
                  </a:lnTo>
                  <a:lnTo>
                    <a:pt x="158159" y="751763"/>
                  </a:lnTo>
                  <a:lnTo>
                    <a:pt x="195893" y="778789"/>
                  </a:lnTo>
                  <a:lnTo>
                    <a:pt x="236563" y="801611"/>
                  </a:lnTo>
                  <a:lnTo>
                    <a:pt x="279852" y="819913"/>
                  </a:lnTo>
                  <a:lnTo>
                    <a:pt x="325443" y="833378"/>
                  </a:lnTo>
                  <a:lnTo>
                    <a:pt x="373019" y="841690"/>
                  </a:lnTo>
                  <a:lnTo>
                    <a:pt x="422264" y="844530"/>
                  </a:lnTo>
                  <a:lnTo>
                    <a:pt x="471510" y="841690"/>
                  </a:lnTo>
                  <a:lnTo>
                    <a:pt x="519086" y="833378"/>
                  </a:lnTo>
                  <a:lnTo>
                    <a:pt x="564677" y="819913"/>
                  </a:lnTo>
                  <a:lnTo>
                    <a:pt x="607966" y="801611"/>
                  </a:lnTo>
                  <a:lnTo>
                    <a:pt x="648636" y="778789"/>
                  </a:lnTo>
                  <a:lnTo>
                    <a:pt x="686370" y="751763"/>
                  </a:lnTo>
                  <a:lnTo>
                    <a:pt x="720852" y="720852"/>
                  </a:lnTo>
                  <a:lnTo>
                    <a:pt x="751763" y="686370"/>
                  </a:lnTo>
                  <a:lnTo>
                    <a:pt x="778789" y="648636"/>
                  </a:lnTo>
                  <a:lnTo>
                    <a:pt x="801611" y="607966"/>
                  </a:lnTo>
                  <a:lnTo>
                    <a:pt x="819913" y="564677"/>
                  </a:lnTo>
                  <a:lnTo>
                    <a:pt x="833378" y="519086"/>
                  </a:lnTo>
                  <a:lnTo>
                    <a:pt x="841690" y="471510"/>
                  </a:lnTo>
                  <a:lnTo>
                    <a:pt x="844530" y="422264"/>
                  </a:lnTo>
                  <a:lnTo>
                    <a:pt x="841690" y="373019"/>
                  </a:lnTo>
                  <a:lnTo>
                    <a:pt x="833378" y="325443"/>
                  </a:lnTo>
                  <a:lnTo>
                    <a:pt x="819913" y="279852"/>
                  </a:lnTo>
                  <a:lnTo>
                    <a:pt x="801611" y="236563"/>
                  </a:lnTo>
                  <a:lnTo>
                    <a:pt x="778789" y="195893"/>
                  </a:lnTo>
                  <a:lnTo>
                    <a:pt x="751763" y="158159"/>
                  </a:lnTo>
                  <a:lnTo>
                    <a:pt x="720852" y="123678"/>
                  </a:lnTo>
                  <a:lnTo>
                    <a:pt x="686370" y="92766"/>
                  </a:lnTo>
                  <a:lnTo>
                    <a:pt x="648636" y="65741"/>
                  </a:lnTo>
                  <a:lnTo>
                    <a:pt x="607966" y="42919"/>
                  </a:lnTo>
                  <a:lnTo>
                    <a:pt x="564677" y="24617"/>
                  </a:lnTo>
                  <a:lnTo>
                    <a:pt x="519086" y="11152"/>
                  </a:lnTo>
                  <a:lnTo>
                    <a:pt x="471510" y="2840"/>
                  </a:lnTo>
                  <a:lnTo>
                    <a:pt x="42226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36096" y="2323469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422265"/>
                  </a:moveTo>
                  <a:lnTo>
                    <a:pt x="2840" y="373020"/>
                  </a:lnTo>
                  <a:lnTo>
                    <a:pt x="11152" y="325443"/>
                  </a:lnTo>
                  <a:lnTo>
                    <a:pt x="24617" y="279852"/>
                  </a:lnTo>
                  <a:lnTo>
                    <a:pt x="42919" y="236563"/>
                  </a:lnTo>
                  <a:lnTo>
                    <a:pt x="65741" y="195893"/>
                  </a:lnTo>
                  <a:lnTo>
                    <a:pt x="92766" y="158159"/>
                  </a:lnTo>
                  <a:lnTo>
                    <a:pt x="123678" y="123678"/>
                  </a:lnTo>
                  <a:lnTo>
                    <a:pt x="158159" y="92766"/>
                  </a:lnTo>
                  <a:lnTo>
                    <a:pt x="195893" y="65741"/>
                  </a:lnTo>
                  <a:lnTo>
                    <a:pt x="236563" y="42919"/>
                  </a:lnTo>
                  <a:lnTo>
                    <a:pt x="279852" y="24617"/>
                  </a:lnTo>
                  <a:lnTo>
                    <a:pt x="325443" y="11152"/>
                  </a:lnTo>
                  <a:lnTo>
                    <a:pt x="373020" y="2840"/>
                  </a:lnTo>
                  <a:lnTo>
                    <a:pt x="422265" y="0"/>
                  </a:lnTo>
                  <a:lnTo>
                    <a:pt x="471510" y="2840"/>
                  </a:lnTo>
                  <a:lnTo>
                    <a:pt x="519087" y="11152"/>
                  </a:lnTo>
                  <a:lnTo>
                    <a:pt x="564678" y="24617"/>
                  </a:lnTo>
                  <a:lnTo>
                    <a:pt x="607967" y="42919"/>
                  </a:lnTo>
                  <a:lnTo>
                    <a:pt x="648637" y="65741"/>
                  </a:lnTo>
                  <a:lnTo>
                    <a:pt x="686371" y="92766"/>
                  </a:lnTo>
                  <a:lnTo>
                    <a:pt x="720852" y="123678"/>
                  </a:lnTo>
                  <a:lnTo>
                    <a:pt x="751764" y="158159"/>
                  </a:lnTo>
                  <a:lnTo>
                    <a:pt x="778789" y="195893"/>
                  </a:lnTo>
                  <a:lnTo>
                    <a:pt x="801611" y="236563"/>
                  </a:lnTo>
                  <a:lnTo>
                    <a:pt x="819913" y="279852"/>
                  </a:lnTo>
                  <a:lnTo>
                    <a:pt x="833378" y="325443"/>
                  </a:lnTo>
                  <a:lnTo>
                    <a:pt x="841690" y="373020"/>
                  </a:lnTo>
                  <a:lnTo>
                    <a:pt x="844531" y="422265"/>
                  </a:lnTo>
                  <a:lnTo>
                    <a:pt x="841690" y="471510"/>
                  </a:lnTo>
                  <a:lnTo>
                    <a:pt x="833378" y="519087"/>
                  </a:lnTo>
                  <a:lnTo>
                    <a:pt x="819913" y="564678"/>
                  </a:lnTo>
                  <a:lnTo>
                    <a:pt x="801611" y="607967"/>
                  </a:lnTo>
                  <a:lnTo>
                    <a:pt x="778789" y="648637"/>
                  </a:lnTo>
                  <a:lnTo>
                    <a:pt x="751764" y="686371"/>
                  </a:lnTo>
                  <a:lnTo>
                    <a:pt x="720852" y="720852"/>
                  </a:lnTo>
                  <a:lnTo>
                    <a:pt x="686371" y="751764"/>
                  </a:lnTo>
                  <a:lnTo>
                    <a:pt x="648637" y="778789"/>
                  </a:lnTo>
                  <a:lnTo>
                    <a:pt x="607967" y="801611"/>
                  </a:lnTo>
                  <a:lnTo>
                    <a:pt x="564678" y="819913"/>
                  </a:lnTo>
                  <a:lnTo>
                    <a:pt x="519087" y="833378"/>
                  </a:lnTo>
                  <a:lnTo>
                    <a:pt x="471510" y="841690"/>
                  </a:lnTo>
                  <a:lnTo>
                    <a:pt x="422265" y="844531"/>
                  </a:lnTo>
                  <a:lnTo>
                    <a:pt x="373020" y="841690"/>
                  </a:lnTo>
                  <a:lnTo>
                    <a:pt x="325443" y="833378"/>
                  </a:lnTo>
                  <a:lnTo>
                    <a:pt x="279852" y="819913"/>
                  </a:lnTo>
                  <a:lnTo>
                    <a:pt x="236563" y="801611"/>
                  </a:lnTo>
                  <a:lnTo>
                    <a:pt x="195893" y="778789"/>
                  </a:lnTo>
                  <a:lnTo>
                    <a:pt x="158159" y="751764"/>
                  </a:lnTo>
                  <a:lnTo>
                    <a:pt x="123678" y="720852"/>
                  </a:lnTo>
                  <a:lnTo>
                    <a:pt x="92766" y="686371"/>
                  </a:lnTo>
                  <a:lnTo>
                    <a:pt x="65741" y="648637"/>
                  </a:lnTo>
                  <a:lnTo>
                    <a:pt x="42919" y="607967"/>
                  </a:lnTo>
                  <a:lnTo>
                    <a:pt x="24617" y="564678"/>
                  </a:lnTo>
                  <a:lnTo>
                    <a:pt x="11152" y="519087"/>
                  </a:lnTo>
                  <a:lnTo>
                    <a:pt x="2840" y="471510"/>
                  </a:lnTo>
                  <a:lnTo>
                    <a:pt x="0" y="4222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060703" y="2530855"/>
            <a:ext cx="594360" cy="4038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635" algn="ctr">
              <a:lnSpc>
                <a:spcPct val="87800"/>
              </a:lnSpc>
              <a:spcBef>
                <a:spcPts val="229"/>
              </a:spcBef>
            </a:pP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Потеря  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900" spc="-11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н  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ости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60987" y="2949980"/>
            <a:ext cx="869950" cy="869950"/>
            <a:chOff x="7460987" y="2949980"/>
            <a:chExt cx="869950" cy="869950"/>
          </a:xfrm>
        </p:grpSpPr>
        <p:sp>
          <p:nvSpPr>
            <p:cNvPr id="7" name="object 7"/>
            <p:cNvSpPr/>
            <p:nvPr/>
          </p:nvSpPr>
          <p:spPr>
            <a:xfrm>
              <a:off x="7473687" y="296268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422264" y="0"/>
                  </a:moveTo>
                  <a:lnTo>
                    <a:pt x="373019" y="2840"/>
                  </a:lnTo>
                  <a:lnTo>
                    <a:pt x="325443" y="11152"/>
                  </a:lnTo>
                  <a:lnTo>
                    <a:pt x="279852" y="24617"/>
                  </a:lnTo>
                  <a:lnTo>
                    <a:pt x="236563" y="42919"/>
                  </a:lnTo>
                  <a:lnTo>
                    <a:pt x="195893" y="65741"/>
                  </a:lnTo>
                  <a:lnTo>
                    <a:pt x="158159" y="92766"/>
                  </a:lnTo>
                  <a:lnTo>
                    <a:pt x="123678" y="123678"/>
                  </a:lnTo>
                  <a:lnTo>
                    <a:pt x="92766" y="158159"/>
                  </a:lnTo>
                  <a:lnTo>
                    <a:pt x="65741" y="195893"/>
                  </a:lnTo>
                  <a:lnTo>
                    <a:pt x="42919" y="236563"/>
                  </a:lnTo>
                  <a:lnTo>
                    <a:pt x="24617" y="279852"/>
                  </a:lnTo>
                  <a:lnTo>
                    <a:pt x="11152" y="325443"/>
                  </a:lnTo>
                  <a:lnTo>
                    <a:pt x="2840" y="373019"/>
                  </a:lnTo>
                  <a:lnTo>
                    <a:pt x="0" y="422264"/>
                  </a:lnTo>
                  <a:lnTo>
                    <a:pt x="2840" y="471510"/>
                  </a:lnTo>
                  <a:lnTo>
                    <a:pt x="11152" y="519086"/>
                  </a:lnTo>
                  <a:lnTo>
                    <a:pt x="24617" y="564677"/>
                  </a:lnTo>
                  <a:lnTo>
                    <a:pt x="42919" y="607966"/>
                  </a:lnTo>
                  <a:lnTo>
                    <a:pt x="65741" y="648636"/>
                  </a:lnTo>
                  <a:lnTo>
                    <a:pt x="92766" y="686370"/>
                  </a:lnTo>
                  <a:lnTo>
                    <a:pt x="123678" y="720852"/>
                  </a:lnTo>
                  <a:lnTo>
                    <a:pt x="158159" y="751763"/>
                  </a:lnTo>
                  <a:lnTo>
                    <a:pt x="195893" y="778789"/>
                  </a:lnTo>
                  <a:lnTo>
                    <a:pt x="236563" y="801611"/>
                  </a:lnTo>
                  <a:lnTo>
                    <a:pt x="279852" y="819913"/>
                  </a:lnTo>
                  <a:lnTo>
                    <a:pt x="325443" y="833378"/>
                  </a:lnTo>
                  <a:lnTo>
                    <a:pt x="373019" y="841690"/>
                  </a:lnTo>
                  <a:lnTo>
                    <a:pt x="422264" y="844530"/>
                  </a:lnTo>
                  <a:lnTo>
                    <a:pt x="471510" y="841690"/>
                  </a:lnTo>
                  <a:lnTo>
                    <a:pt x="519086" y="833378"/>
                  </a:lnTo>
                  <a:lnTo>
                    <a:pt x="564677" y="819913"/>
                  </a:lnTo>
                  <a:lnTo>
                    <a:pt x="607966" y="801611"/>
                  </a:lnTo>
                  <a:lnTo>
                    <a:pt x="648636" y="778789"/>
                  </a:lnTo>
                  <a:lnTo>
                    <a:pt x="686370" y="751763"/>
                  </a:lnTo>
                  <a:lnTo>
                    <a:pt x="720852" y="720852"/>
                  </a:lnTo>
                  <a:lnTo>
                    <a:pt x="751763" y="686370"/>
                  </a:lnTo>
                  <a:lnTo>
                    <a:pt x="778789" y="648636"/>
                  </a:lnTo>
                  <a:lnTo>
                    <a:pt x="801611" y="607966"/>
                  </a:lnTo>
                  <a:lnTo>
                    <a:pt x="819913" y="564677"/>
                  </a:lnTo>
                  <a:lnTo>
                    <a:pt x="833378" y="519086"/>
                  </a:lnTo>
                  <a:lnTo>
                    <a:pt x="841690" y="471510"/>
                  </a:lnTo>
                  <a:lnTo>
                    <a:pt x="844530" y="422264"/>
                  </a:lnTo>
                  <a:lnTo>
                    <a:pt x="841690" y="373019"/>
                  </a:lnTo>
                  <a:lnTo>
                    <a:pt x="833378" y="325443"/>
                  </a:lnTo>
                  <a:lnTo>
                    <a:pt x="819913" y="279852"/>
                  </a:lnTo>
                  <a:lnTo>
                    <a:pt x="801611" y="236563"/>
                  </a:lnTo>
                  <a:lnTo>
                    <a:pt x="778789" y="195893"/>
                  </a:lnTo>
                  <a:lnTo>
                    <a:pt x="751763" y="158159"/>
                  </a:lnTo>
                  <a:lnTo>
                    <a:pt x="720852" y="123678"/>
                  </a:lnTo>
                  <a:lnTo>
                    <a:pt x="686370" y="92766"/>
                  </a:lnTo>
                  <a:lnTo>
                    <a:pt x="648636" y="65741"/>
                  </a:lnTo>
                  <a:lnTo>
                    <a:pt x="607966" y="42919"/>
                  </a:lnTo>
                  <a:lnTo>
                    <a:pt x="564677" y="24617"/>
                  </a:lnTo>
                  <a:lnTo>
                    <a:pt x="519086" y="11152"/>
                  </a:lnTo>
                  <a:lnTo>
                    <a:pt x="471510" y="2840"/>
                  </a:lnTo>
                  <a:lnTo>
                    <a:pt x="42226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73687" y="2962680"/>
              <a:ext cx="844550" cy="844550"/>
            </a:xfrm>
            <a:custGeom>
              <a:avLst/>
              <a:gdLst/>
              <a:ahLst/>
              <a:cxnLst/>
              <a:rect l="l" t="t" r="r" b="b"/>
              <a:pathLst>
                <a:path w="844550" h="844550">
                  <a:moveTo>
                    <a:pt x="0" y="422265"/>
                  </a:moveTo>
                  <a:lnTo>
                    <a:pt x="2840" y="373020"/>
                  </a:lnTo>
                  <a:lnTo>
                    <a:pt x="11152" y="325443"/>
                  </a:lnTo>
                  <a:lnTo>
                    <a:pt x="24617" y="279852"/>
                  </a:lnTo>
                  <a:lnTo>
                    <a:pt x="42919" y="236563"/>
                  </a:lnTo>
                  <a:lnTo>
                    <a:pt x="65741" y="195893"/>
                  </a:lnTo>
                  <a:lnTo>
                    <a:pt x="92766" y="158159"/>
                  </a:lnTo>
                  <a:lnTo>
                    <a:pt x="123678" y="123678"/>
                  </a:lnTo>
                  <a:lnTo>
                    <a:pt x="158159" y="92766"/>
                  </a:lnTo>
                  <a:lnTo>
                    <a:pt x="195893" y="65741"/>
                  </a:lnTo>
                  <a:lnTo>
                    <a:pt x="236563" y="42919"/>
                  </a:lnTo>
                  <a:lnTo>
                    <a:pt x="279852" y="24617"/>
                  </a:lnTo>
                  <a:lnTo>
                    <a:pt x="325443" y="11152"/>
                  </a:lnTo>
                  <a:lnTo>
                    <a:pt x="373020" y="2840"/>
                  </a:lnTo>
                  <a:lnTo>
                    <a:pt x="422265" y="0"/>
                  </a:lnTo>
                  <a:lnTo>
                    <a:pt x="471510" y="2840"/>
                  </a:lnTo>
                  <a:lnTo>
                    <a:pt x="519087" y="11152"/>
                  </a:lnTo>
                  <a:lnTo>
                    <a:pt x="564678" y="24617"/>
                  </a:lnTo>
                  <a:lnTo>
                    <a:pt x="607967" y="42919"/>
                  </a:lnTo>
                  <a:lnTo>
                    <a:pt x="648637" y="65741"/>
                  </a:lnTo>
                  <a:lnTo>
                    <a:pt x="686371" y="92766"/>
                  </a:lnTo>
                  <a:lnTo>
                    <a:pt x="720852" y="123678"/>
                  </a:lnTo>
                  <a:lnTo>
                    <a:pt x="751764" y="158159"/>
                  </a:lnTo>
                  <a:lnTo>
                    <a:pt x="778789" y="195893"/>
                  </a:lnTo>
                  <a:lnTo>
                    <a:pt x="801611" y="236563"/>
                  </a:lnTo>
                  <a:lnTo>
                    <a:pt x="819913" y="279852"/>
                  </a:lnTo>
                  <a:lnTo>
                    <a:pt x="833378" y="325443"/>
                  </a:lnTo>
                  <a:lnTo>
                    <a:pt x="841690" y="373020"/>
                  </a:lnTo>
                  <a:lnTo>
                    <a:pt x="844531" y="422265"/>
                  </a:lnTo>
                  <a:lnTo>
                    <a:pt x="841690" y="471510"/>
                  </a:lnTo>
                  <a:lnTo>
                    <a:pt x="833378" y="519087"/>
                  </a:lnTo>
                  <a:lnTo>
                    <a:pt x="819913" y="564678"/>
                  </a:lnTo>
                  <a:lnTo>
                    <a:pt x="801611" y="607967"/>
                  </a:lnTo>
                  <a:lnTo>
                    <a:pt x="778789" y="648637"/>
                  </a:lnTo>
                  <a:lnTo>
                    <a:pt x="751764" y="686371"/>
                  </a:lnTo>
                  <a:lnTo>
                    <a:pt x="720852" y="720852"/>
                  </a:lnTo>
                  <a:lnTo>
                    <a:pt x="686371" y="751764"/>
                  </a:lnTo>
                  <a:lnTo>
                    <a:pt x="648637" y="778789"/>
                  </a:lnTo>
                  <a:lnTo>
                    <a:pt x="607967" y="801611"/>
                  </a:lnTo>
                  <a:lnTo>
                    <a:pt x="564678" y="819913"/>
                  </a:lnTo>
                  <a:lnTo>
                    <a:pt x="519087" y="833378"/>
                  </a:lnTo>
                  <a:lnTo>
                    <a:pt x="471510" y="841690"/>
                  </a:lnTo>
                  <a:lnTo>
                    <a:pt x="422265" y="844531"/>
                  </a:lnTo>
                  <a:lnTo>
                    <a:pt x="373020" y="841690"/>
                  </a:lnTo>
                  <a:lnTo>
                    <a:pt x="325443" y="833378"/>
                  </a:lnTo>
                  <a:lnTo>
                    <a:pt x="279852" y="819913"/>
                  </a:lnTo>
                  <a:lnTo>
                    <a:pt x="236563" y="801611"/>
                  </a:lnTo>
                  <a:lnTo>
                    <a:pt x="195893" y="778789"/>
                  </a:lnTo>
                  <a:lnTo>
                    <a:pt x="158159" y="751764"/>
                  </a:lnTo>
                  <a:lnTo>
                    <a:pt x="123678" y="720852"/>
                  </a:lnTo>
                  <a:lnTo>
                    <a:pt x="92766" y="686371"/>
                  </a:lnTo>
                  <a:lnTo>
                    <a:pt x="65741" y="648637"/>
                  </a:lnTo>
                  <a:lnTo>
                    <a:pt x="42919" y="607967"/>
                  </a:lnTo>
                  <a:lnTo>
                    <a:pt x="24617" y="564678"/>
                  </a:lnTo>
                  <a:lnTo>
                    <a:pt x="11152" y="519087"/>
                  </a:lnTo>
                  <a:lnTo>
                    <a:pt x="2840" y="471510"/>
                  </a:lnTo>
                  <a:lnTo>
                    <a:pt x="0" y="4222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07027" y="3234944"/>
            <a:ext cx="577850" cy="2755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81280" marR="5080" indent="-69215">
              <a:lnSpc>
                <a:spcPts val="890"/>
              </a:lnSpc>
              <a:spcBef>
                <a:spcPts val="285"/>
              </a:spcBef>
            </a:pP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состояние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17428" y="2197324"/>
            <a:ext cx="1076960" cy="911225"/>
            <a:chOff x="2917428" y="2197324"/>
            <a:chExt cx="1076960" cy="911225"/>
          </a:xfrm>
        </p:grpSpPr>
        <p:sp>
          <p:nvSpPr>
            <p:cNvPr id="11" name="object 11"/>
            <p:cNvSpPr/>
            <p:nvPr/>
          </p:nvSpPr>
          <p:spPr>
            <a:xfrm>
              <a:off x="2930128" y="2210024"/>
              <a:ext cx="1051560" cy="885825"/>
            </a:xfrm>
            <a:custGeom>
              <a:avLst/>
              <a:gdLst/>
              <a:ahLst/>
              <a:cxnLst/>
              <a:rect l="l" t="t" r="r" b="b"/>
              <a:pathLst>
                <a:path w="1051560" h="885825">
                  <a:moveTo>
                    <a:pt x="525501" y="0"/>
                  </a:moveTo>
                  <a:lnTo>
                    <a:pt x="474892" y="2027"/>
                  </a:lnTo>
                  <a:lnTo>
                    <a:pt x="425644" y="7984"/>
                  </a:lnTo>
                  <a:lnTo>
                    <a:pt x="377977" y="17686"/>
                  </a:lnTo>
                  <a:lnTo>
                    <a:pt x="332111" y="30948"/>
                  </a:lnTo>
                  <a:lnTo>
                    <a:pt x="288268" y="47583"/>
                  </a:lnTo>
                  <a:lnTo>
                    <a:pt x="246666" y="67407"/>
                  </a:lnTo>
                  <a:lnTo>
                    <a:pt x="207526" y="90233"/>
                  </a:lnTo>
                  <a:lnTo>
                    <a:pt x="171069" y="115876"/>
                  </a:lnTo>
                  <a:lnTo>
                    <a:pt x="137515" y="144150"/>
                  </a:lnTo>
                  <a:lnTo>
                    <a:pt x="107083" y="174871"/>
                  </a:lnTo>
                  <a:lnTo>
                    <a:pt x="79994" y="207851"/>
                  </a:lnTo>
                  <a:lnTo>
                    <a:pt x="56469" y="242907"/>
                  </a:lnTo>
                  <a:lnTo>
                    <a:pt x="36727" y="279851"/>
                  </a:lnTo>
                  <a:lnTo>
                    <a:pt x="20989" y="318499"/>
                  </a:lnTo>
                  <a:lnTo>
                    <a:pt x="9475" y="358665"/>
                  </a:lnTo>
                  <a:lnTo>
                    <a:pt x="2405" y="400164"/>
                  </a:lnTo>
                  <a:lnTo>
                    <a:pt x="0" y="442809"/>
                  </a:lnTo>
                  <a:lnTo>
                    <a:pt x="2405" y="485455"/>
                  </a:lnTo>
                  <a:lnTo>
                    <a:pt x="9475" y="526953"/>
                  </a:lnTo>
                  <a:lnTo>
                    <a:pt x="20989" y="567120"/>
                  </a:lnTo>
                  <a:lnTo>
                    <a:pt x="36727" y="605768"/>
                  </a:lnTo>
                  <a:lnTo>
                    <a:pt x="56469" y="642713"/>
                  </a:lnTo>
                  <a:lnTo>
                    <a:pt x="79994" y="677768"/>
                  </a:lnTo>
                  <a:lnTo>
                    <a:pt x="107083" y="710749"/>
                  </a:lnTo>
                  <a:lnTo>
                    <a:pt x="137515" y="741469"/>
                  </a:lnTo>
                  <a:lnTo>
                    <a:pt x="171069" y="769744"/>
                  </a:lnTo>
                  <a:lnTo>
                    <a:pt x="207526" y="795387"/>
                  </a:lnTo>
                  <a:lnTo>
                    <a:pt x="246666" y="818213"/>
                  </a:lnTo>
                  <a:lnTo>
                    <a:pt x="288268" y="838036"/>
                  </a:lnTo>
                  <a:lnTo>
                    <a:pt x="332111" y="854672"/>
                  </a:lnTo>
                  <a:lnTo>
                    <a:pt x="377977" y="867933"/>
                  </a:lnTo>
                  <a:lnTo>
                    <a:pt x="425644" y="877635"/>
                  </a:lnTo>
                  <a:lnTo>
                    <a:pt x="474892" y="883593"/>
                  </a:lnTo>
                  <a:lnTo>
                    <a:pt x="525501" y="885620"/>
                  </a:lnTo>
                  <a:lnTo>
                    <a:pt x="576111" y="883593"/>
                  </a:lnTo>
                  <a:lnTo>
                    <a:pt x="625359" y="877635"/>
                  </a:lnTo>
                  <a:lnTo>
                    <a:pt x="673026" y="867933"/>
                  </a:lnTo>
                  <a:lnTo>
                    <a:pt x="718891" y="854672"/>
                  </a:lnTo>
                  <a:lnTo>
                    <a:pt x="762735" y="838036"/>
                  </a:lnTo>
                  <a:lnTo>
                    <a:pt x="804337" y="818213"/>
                  </a:lnTo>
                  <a:lnTo>
                    <a:pt x="843476" y="795387"/>
                  </a:lnTo>
                  <a:lnTo>
                    <a:pt x="879933" y="769744"/>
                  </a:lnTo>
                  <a:lnTo>
                    <a:pt x="913488" y="741469"/>
                  </a:lnTo>
                  <a:lnTo>
                    <a:pt x="943920" y="710749"/>
                  </a:lnTo>
                  <a:lnTo>
                    <a:pt x="971008" y="677768"/>
                  </a:lnTo>
                  <a:lnTo>
                    <a:pt x="994534" y="642713"/>
                  </a:lnTo>
                  <a:lnTo>
                    <a:pt x="1014275" y="605768"/>
                  </a:lnTo>
                  <a:lnTo>
                    <a:pt x="1030014" y="567120"/>
                  </a:lnTo>
                  <a:lnTo>
                    <a:pt x="1041528" y="526953"/>
                  </a:lnTo>
                  <a:lnTo>
                    <a:pt x="1048598" y="485455"/>
                  </a:lnTo>
                  <a:lnTo>
                    <a:pt x="1051003" y="442809"/>
                  </a:lnTo>
                  <a:lnTo>
                    <a:pt x="1048598" y="400164"/>
                  </a:lnTo>
                  <a:lnTo>
                    <a:pt x="1041528" y="358665"/>
                  </a:lnTo>
                  <a:lnTo>
                    <a:pt x="1030014" y="318499"/>
                  </a:lnTo>
                  <a:lnTo>
                    <a:pt x="1014275" y="279851"/>
                  </a:lnTo>
                  <a:lnTo>
                    <a:pt x="994534" y="242907"/>
                  </a:lnTo>
                  <a:lnTo>
                    <a:pt x="971008" y="207851"/>
                  </a:lnTo>
                  <a:lnTo>
                    <a:pt x="943920" y="174871"/>
                  </a:lnTo>
                  <a:lnTo>
                    <a:pt x="913488" y="144150"/>
                  </a:lnTo>
                  <a:lnTo>
                    <a:pt x="879933" y="115876"/>
                  </a:lnTo>
                  <a:lnTo>
                    <a:pt x="843476" y="90233"/>
                  </a:lnTo>
                  <a:lnTo>
                    <a:pt x="804337" y="67407"/>
                  </a:lnTo>
                  <a:lnTo>
                    <a:pt x="762735" y="47583"/>
                  </a:lnTo>
                  <a:lnTo>
                    <a:pt x="718891" y="30948"/>
                  </a:lnTo>
                  <a:lnTo>
                    <a:pt x="673026" y="17686"/>
                  </a:lnTo>
                  <a:lnTo>
                    <a:pt x="625359" y="7984"/>
                  </a:lnTo>
                  <a:lnTo>
                    <a:pt x="576111" y="2027"/>
                  </a:lnTo>
                  <a:lnTo>
                    <a:pt x="52550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30128" y="2210024"/>
              <a:ext cx="1051560" cy="885825"/>
            </a:xfrm>
            <a:custGeom>
              <a:avLst/>
              <a:gdLst/>
              <a:ahLst/>
              <a:cxnLst/>
              <a:rect l="l" t="t" r="r" b="b"/>
              <a:pathLst>
                <a:path w="1051560" h="885825">
                  <a:moveTo>
                    <a:pt x="0" y="442810"/>
                  </a:moveTo>
                  <a:lnTo>
                    <a:pt x="2405" y="400164"/>
                  </a:lnTo>
                  <a:lnTo>
                    <a:pt x="9475" y="358665"/>
                  </a:lnTo>
                  <a:lnTo>
                    <a:pt x="20989" y="318499"/>
                  </a:lnTo>
                  <a:lnTo>
                    <a:pt x="36727" y="279851"/>
                  </a:lnTo>
                  <a:lnTo>
                    <a:pt x="56469" y="242906"/>
                  </a:lnTo>
                  <a:lnTo>
                    <a:pt x="79994" y="207851"/>
                  </a:lnTo>
                  <a:lnTo>
                    <a:pt x="107083" y="174870"/>
                  </a:lnTo>
                  <a:lnTo>
                    <a:pt x="137515" y="144150"/>
                  </a:lnTo>
                  <a:lnTo>
                    <a:pt x="171069" y="115876"/>
                  </a:lnTo>
                  <a:lnTo>
                    <a:pt x="207526" y="90233"/>
                  </a:lnTo>
                  <a:lnTo>
                    <a:pt x="246666" y="67407"/>
                  </a:lnTo>
                  <a:lnTo>
                    <a:pt x="288267" y="47583"/>
                  </a:lnTo>
                  <a:lnTo>
                    <a:pt x="332111" y="30948"/>
                  </a:lnTo>
                  <a:lnTo>
                    <a:pt x="377977" y="17686"/>
                  </a:lnTo>
                  <a:lnTo>
                    <a:pt x="425643" y="7984"/>
                  </a:lnTo>
                  <a:lnTo>
                    <a:pt x="474892" y="2027"/>
                  </a:lnTo>
                  <a:lnTo>
                    <a:pt x="525501" y="0"/>
                  </a:lnTo>
                  <a:lnTo>
                    <a:pt x="576110" y="2027"/>
                  </a:lnTo>
                  <a:lnTo>
                    <a:pt x="625359" y="7984"/>
                  </a:lnTo>
                  <a:lnTo>
                    <a:pt x="673025" y="17686"/>
                  </a:lnTo>
                  <a:lnTo>
                    <a:pt x="718891" y="30948"/>
                  </a:lnTo>
                  <a:lnTo>
                    <a:pt x="762734" y="47583"/>
                  </a:lnTo>
                  <a:lnTo>
                    <a:pt x="804336" y="67407"/>
                  </a:lnTo>
                  <a:lnTo>
                    <a:pt x="843476" y="90233"/>
                  </a:lnTo>
                  <a:lnTo>
                    <a:pt x="879933" y="115876"/>
                  </a:lnTo>
                  <a:lnTo>
                    <a:pt x="913487" y="144150"/>
                  </a:lnTo>
                  <a:lnTo>
                    <a:pt x="943919" y="174870"/>
                  </a:lnTo>
                  <a:lnTo>
                    <a:pt x="971008" y="207851"/>
                  </a:lnTo>
                  <a:lnTo>
                    <a:pt x="994533" y="242906"/>
                  </a:lnTo>
                  <a:lnTo>
                    <a:pt x="1014275" y="279851"/>
                  </a:lnTo>
                  <a:lnTo>
                    <a:pt x="1030013" y="318499"/>
                  </a:lnTo>
                  <a:lnTo>
                    <a:pt x="1041527" y="358665"/>
                  </a:lnTo>
                  <a:lnTo>
                    <a:pt x="1048597" y="400164"/>
                  </a:lnTo>
                  <a:lnTo>
                    <a:pt x="1051003" y="442810"/>
                  </a:lnTo>
                  <a:lnTo>
                    <a:pt x="1048597" y="485455"/>
                  </a:lnTo>
                  <a:lnTo>
                    <a:pt x="1041527" y="526954"/>
                  </a:lnTo>
                  <a:lnTo>
                    <a:pt x="1030013" y="567120"/>
                  </a:lnTo>
                  <a:lnTo>
                    <a:pt x="1014275" y="605768"/>
                  </a:lnTo>
                  <a:lnTo>
                    <a:pt x="994533" y="642713"/>
                  </a:lnTo>
                  <a:lnTo>
                    <a:pt x="971008" y="677768"/>
                  </a:lnTo>
                  <a:lnTo>
                    <a:pt x="943919" y="710749"/>
                  </a:lnTo>
                  <a:lnTo>
                    <a:pt x="913487" y="741469"/>
                  </a:lnTo>
                  <a:lnTo>
                    <a:pt x="879933" y="769743"/>
                  </a:lnTo>
                  <a:lnTo>
                    <a:pt x="843476" y="795386"/>
                  </a:lnTo>
                  <a:lnTo>
                    <a:pt x="804336" y="818212"/>
                  </a:lnTo>
                  <a:lnTo>
                    <a:pt x="762734" y="838036"/>
                  </a:lnTo>
                  <a:lnTo>
                    <a:pt x="718891" y="854671"/>
                  </a:lnTo>
                  <a:lnTo>
                    <a:pt x="673025" y="867933"/>
                  </a:lnTo>
                  <a:lnTo>
                    <a:pt x="625359" y="877635"/>
                  </a:lnTo>
                  <a:lnTo>
                    <a:pt x="576110" y="883592"/>
                  </a:lnTo>
                  <a:lnTo>
                    <a:pt x="525501" y="885620"/>
                  </a:lnTo>
                  <a:lnTo>
                    <a:pt x="474892" y="883592"/>
                  </a:lnTo>
                  <a:lnTo>
                    <a:pt x="425643" y="877635"/>
                  </a:lnTo>
                  <a:lnTo>
                    <a:pt x="377977" y="867933"/>
                  </a:lnTo>
                  <a:lnTo>
                    <a:pt x="332111" y="854671"/>
                  </a:lnTo>
                  <a:lnTo>
                    <a:pt x="288267" y="838036"/>
                  </a:lnTo>
                  <a:lnTo>
                    <a:pt x="246666" y="818212"/>
                  </a:lnTo>
                  <a:lnTo>
                    <a:pt x="207526" y="795386"/>
                  </a:lnTo>
                  <a:lnTo>
                    <a:pt x="171069" y="769743"/>
                  </a:lnTo>
                  <a:lnTo>
                    <a:pt x="137515" y="741469"/>
                  </a:lnTo>
                  <a:lnTo>
                    <a:pt x="107083" y="710749"/>
                  </a:lnTo>
                  <a:lnTo>
                    <a:pt x="79994" y="677768"/>
                  </a:lnTo>
                  <a:lnTo>
                    <a:pt x="56469" y="642713"/>
                  </a:lnTo>
                  <a:lnTo>
                    <a:pt x="36727" y="605768"/>
                  </a:lnTo>
                  <a:lnTo>
                    <a:pt x="20989" y="567120"/>
                  </a:lnTo>
                  <a:lnTo>
                    <a:pt x="9475" y="526954"/>
                  </a:lnTo>
                  <a:lnTo>
                    <a:pt x="2405" y="485455"/>
                  </a:lnTo>
                  <a:lnTo>
                    <a:pt x="0" y="44281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101616" y="2557779"/>
            <a:ext cx="708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полипрагмазия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735" y="4477511"/>
            <a:ext cx="1335024" cy="94183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810176" y="4528311"/>
            <a:ext cx="920115" cy="5683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77800" marR="5080" indent="-165100">
              <a:lnSpc>
                <a:spcPts val="1989"/>
              </a:lnSpc>
              <a:spcBef>
                <a:spcPts val="405"/>
              </a:spcBef>
            </a:pPr>
            <a:r>
              <a:rPr sz="1900" spc="-150" dirty="0">
                <a:latin typeface="Calibri"/>
                <a:cs typeface="Calibri"/>
              </a:rPr>
              <a:t>Остаться </a:t>
            </a:r>
            <a:r>
              <a:rPr sz="1900" spc="-145" dirty="0">
                <a:latin typeface="Calibri"/>
                <a:cs typeface="Calibri"/>
              </a:rPr>
              <a:t>в  </a:t>
            </a:r>
            <a:r>
              <a:rPr sz="1900" spc="-185" dirty="0">
                <a:latin typeface="Calibri"/>
                <a:cs typeface="Calibri"/>
              </a:rPr>
              <a:t>живых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1172" y="2115929"/>
            <a:ext cx="3439686" cy="237014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268949" y="3208528"/>
            <a:ext cx="564515" cy="2235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47955" marR="5080" indent="-135890">
              <a:lnSpc>
                <a:spcPts val="720"/>
              </a:lnSpc>
              <a:spcBef>
                <a:spcPts val="22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га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700" spc="-1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льн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ый 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дефект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04802" y="2613152"/>
            <a:ext cx="4565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епре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сс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41739" y="2458720"/>
            <a:ext cx="440690" cy="2330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84455" marR="5080" indent="-72390">
              <a:lnSpc>
                <a:spcPts val="790"/>
              </a:lnSpc>
              <a:spcBef>
                <a:spcPts val="165"/>
              </a:spcBef>
            </a:pP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00" spc="-4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ни</a:t>
            </a:r>
            <a:r>
              <a:rPr sz="700" spc="-60" dirty="0">
                <a:solidFill>
                  <a:srgbClr val="FFFFFF"/>
                </a:solidFill>
                <a:latin typeface="Calibri"/>
                <a:cs typeface="Calibri"/>
              </a:rPr>
              <a:t>тив</a:t>
            </a:r>
            <a:r>
              <a:rPr sz="700" spc="-7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700" spc="-9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700" spc="-45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700" spc="-70" dirty="0">
                <a:solidFill>
                  <a:srgbClr val="FFFFFF"/>
                </a:solidFill>
                <a:latin typeface="Calibri"/>
                <a:cs typeface="Calibri"/>
              </a:rPr>
              <a:t>дефицит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463433" y="2104275"/>
            <a:ext cx="6006465" cy="3931285"/>
            <a:chOff x="2463433" y="2104275"/>
            <a:chExt cx="6006465" cy="3931285"/>
          </a:xfrm>
        </p:grpSpPr>
        <p:sp>
          <p:nvSpPr>
            <p:cNvPr id="21" name="object 21"/>
            <p:cNvSpPr/>
            <p:nvPr/>
          </p:nvSpPr>
          <p:spPr>
            <a:xfrm>
              <a:off x="3981131" y="5349213"/>
              <a:ext cx="4455160" cy="0"/>
            </a:xfrm>
            <a:custGeom>
              <a:avLst/>
              <a:gdLst/>
              <a:ahLst/>
              <a:cxnLst/>
              <a:rect l="l" t="t" r="r" b="b"/>
              <a:pathLst>
                <a:path w="4455159">
                  <a:moveTo>
                    <a:pt x="0" y="0"/>
                  </a:moveTo>
                  <a:lnTo>
                    <a:pt x="4455130" y="1"/>
                  </a:lnTo>
                </a:path>
              </a:pathLst>
            </a:custGeom>
            <a:ln w="6667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0239" y="5245607"/>
              <a:ext cx="850391" cy="7894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95966" y="5349217"/>
              <a:ext cx="720090" cy="660400"/>
            </a:xfrm>
            <a:custGeom>
              <a:avLst/>
              <a:gdLst/>
              <a:ahLst/>
              <a:cxnLst/>
              <a:rect l="l" t="t" r="r" b="b"/>
              <a:pathLst>
                <a:path w="720090" h="660400">
                  <a:moveTo>
                    <a:pt x="360039" y="0"/>
                  </a:moveTo>
                  <a:lnTo>
                    <a:pt x="0" y="660072"/>
                  </a:lnTo>
                  <a:lnTo>
                    <a:pt x="720081" y="660072"/>
                  </a:lnTo>
                  <a:lnTo>
                    <a:pt x="36003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95966" y="5349217"/>
              <a:ext cx="720090" cy="660400"/>
            </a:xfrm>
            <a:custGeom>
              <a:avLst/>
              <a:gdLst/>
              <a:ahLst/>
              <a:cxnLst/>
              <a:rect l="l" t="t" r="r" b="b"/>
              <a:pathLst>
                <a:path w="720090" h="660400">
                  <a:moveTo>
                    <a:pt x="0" y="660073"/>
                  </a:moveTo>
                  <a:lnTo>
                    <a:pt x="360040" y="0"/>
                  </a:lnTo>
                  <a:lnTo>
                    <a:pt x="720080" y="660073"/>
                  </a:lnTo>
                  <a:lnTo>
                    <a:pt x="0" y="660073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3433" y="2104275"/>
              <a:ext cx="3724815" cy="244829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587670" y="3332479"/>
            <a:ext cx="658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миорелаксация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967" y="3389376"/>
            <a:ext cx="588010" cy="3454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2250" marR="5080" indent="-210185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гипотерм  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18056" y="2386076"/>
            <a:ext cx="464184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810">
              <a:lnSpc>
                <a:spcPts val="1420"/>
              </a:lnSpc>
              <a:spcBef>
                <a:spcPts val="160"/>
              </a:spcBef>
            </a:pP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ал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33394" y="2775203"/>
            <a:ext cx="358775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1275" marR="5080" indent="-29209">
              <a:lnSpc>
                <a:spcPts val="1510"/>
              </a:lnSpc>
              <a:spcBef>
                <a:spcPts val="29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d-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rest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7976" y="4495800"/>
            <a:ext cx="1335024" cy="94183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790746" y="4499864"/>
            <a:ext cx="611505" cy="6750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53975" algn="just">
              <a:lnSpc>
                <a:spcPct val="92000"/>
              </a:lnSpc>
              <a:spcBef>
                <a:spcPts val="240"/>
              </a:spcBef>
            </a:pPr>
            <a:r>
              <a:rPr sz="1500" spc="-135" dirty="0">
                <a:latin typeface="Calibri"/>
                <a:cs typeface="Calibri"/>
              </a:rPr>
              <a:t>Потеря  </a:t>
            </a:r>
            <a:r>
              <a:rPr sz="1500" spc="-130" dirty="0">
                <a:latin typeface="Calibri"/>
                <a:cs typeface="Calibri"/>
              </a:rPr>
              <a:t>к</a:t>
            </a:r>
            <a:r>
              <a:rPr sz="1500" spc="-114" dirty="0">
                <a:latin typeface="Calibri"/>
                <a:cs typeface="Calibri"/>
              </a:rPr>
              <a:t>а</a:t>
            </a:r>
            <a:r>
              <a:rPr sz="1500" spc="-110" dirty="0">
                <a:latin typeface="Calibri"/>
                <a:cs typeface="Calibri"/>
              </a:rPr>
              <a:t>ч</a:t>
            </a:r>
            <a:r>
              <a:rPr sz="1500" spc="-125" dirty="0">
                <a:latin typeface="Calibri"/>
                <a:cs typeface="Calibri"/>
              </a:rPr>
              <a:t>е</a:t>
            </a:r>
            <a:r>
              <a:rPr sz="1500" spc="-105" dirty="0">
                <a:latin typeface="Calibri"/>
                <a:cs typeface="Calibri"/>
              </a:rPr>
              <a:t>с</a:t>
            </a:r>
            <a:r>
              <a:rPr sz="1500" spc="-110" dirty="0">
                <a:latin typeface="Calibri"/>
                <a:cs typeface="Calibri"/>
              </a:rPr>
              <a:t>т</a:t>
            </a:r>
            <a:r>
              <a:rPr sz="1500" spc="-120" dirty="0">
                <a:latin typeface="Calibri"/>
                <a:cs typeface="Calibri"/>
              </a:rPr>
              <a:t>в</a:t>
            </a:r>
            <a:r>
              <a:rPr sz="1500" spc="-80" dirty="0">
                <a:latin typeface="Calibri"/>
                <a:cs typeface="Calibri"/>
              </a:rPr>
              <a:t>а  </a:t>
            </a:r>
            <a:r>
              <a:rPr sz="1500" spc="-165" dirty="0">
                <a:latin typeface="Calibri"/>
                <a:cs typeface="Calibri"/>
              </a:rPr>
              <a:t>жизни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463457" y="5374977"/>
            <a:ext cx="1765935" cy="827405"/>
            <a:chOff x="7463457" y="5374977"/>
            <a:chExt cx="1765935" cy="827405"/>
          </a:xfrm>
        </p:grpSpPr>
        <p:sp>
          <p:nvSpPr>
            <p:cNvPr id="33" name="object 33"/>
            <p:cNvSpPr/>
            <p:nvPr/>
          </p:nvSpPr>
          <p:spPr>
            <a:xfrm>
              <a:off x="7476157" y="5387677"/>
              <a:ext cx="1740535" cy="802005"/>
            </a:xfrm>
            <a:custGeom>
              <a:avLst/>
              <a:gdLst/>
              <a:ahLst/>
              <a:cxnLst/>
              <a:rect l="l" t="t" r="r" b="b"/>
              <a:pathLst>
                <a:path w="1740534" h="802004">
                  <a:moveTo>
                    <a:pt x="870096" y="0"/>
                  </a:moveTo>
                  <a:lnTo>
                    <a:pt x="0" y="400815"/>
                  </a:lnTo>
                  <a:lnTo>
                    <a:pt x="435047" y="400815"/>
                  </a:lnTo>
                  <a:lnTo>
                    <a:pt x="435047" y="801628"/>
                  </a:lnTo>
                  <a:lnTo>
                    <a:pt x="1305144" y="801628"/>
                  </a:lnTo>
                  <a:lnTo>
                    <a:pt x="1305144" y="400815"/>
                  </a:lnTo>
                  <a:lnTo>
                    <a:pt x="1740192" y="400815"/>
                  </a:lnTo>
                  <a:lnTo>
                    <a:pt x="8700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76157" y="5387677"/>
              <a:ext cx="1740535" cy="802005"/>
            </a:xfrm>
            <a:custGeom>
              <a:avLst/>
              <a:gdLst/>
              <a:ahLst/>
              <a:cxnLst/>
              <a:rect l="l" t="t" r="r" b="b"/>
              <a:pathLst>
                <a:path w="1740534" h="802004">
                  <a:moveTo>
                    <a:pt x="0" y="400815"/>
                  </a:moveTo>
                  <a:lnTo>
                    <a:pt x="870096" y="0"/>
                  </a:lnTo>
                  <a:lnTo>
                    <a:pt x="1740193" y="400815"/>
                  </a:lnTo>
                  <a:lnTo>
                    <a:pt x="1305145" y="400815"/>
                  </a:lnTo>
                  <a:lnTo>
                    <a:pt x="1305145" y="801629"/>
                  </a:lnTo>
                  <a:lnTo>
                    <a:pt x="435048" y="801629"/>
                  </a:lnTo>
                  <a:lnTo>
                    <a:pt x="435048" y="400815"/>
                  </a:lnTo>
                  <a:lnTo>
                    <a:pt x="0" y="40081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047009" y="5801359"/>
            <a:ext cx="598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реабилитация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034928" y="320547"/>
            <a:ext cx="8007984" cy="10528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01600">
              <a:lnSpc>
                <a:spcPts val="4010"/>
              </a:lnSpc>
              <a:spcBef>
                <a:spcPts val="290"/>
              </a:spcBef>
            </a:pPr>
            <a:r>
              <a:rPr sz="3400" spc="-245" dirty="0"/>
              <a:t>Как </a:t>
            </a:r>
            <a:r>
              <a:rPr sz="3400" spc="-290" dirty="0"/>
              <a:t>сохранить сохранить </a:t>
            </a:r>
            <a:r>
              <a:rPr sz="3400" spc="-345" dirty="0"/>
              <a:t>функциональный </a:t>
            </a:r>
            <a:r>
              <a:rPr sz="3400" spc="-254" dirty="0"/>
              <a:t>статус </a:t>
            </a:r>
            <a:r>
              <a:rPr sz="3400" spc="-350" dirty="0"/>
              <a:t>и  </a:t>
            </a:r>
            <a:r>
              <a:rPr sz="3400" spc="-280" dirty="0"/>
              <a:t>качество </a:t>
            </a:r>
            <a:r>
              <a:rPr sz="3400" spc="-380" dirty="0"/>
              <a:t>жизни </a:t>
            </a:r>
            <a:r>
              <a:rPr sz="3400" spc="-315" dirty="0"/>
              <a:t>пациента на </a:t>
            </a:r>
            <a:r>
              <a:rPr sz="3400" spc="-385" dirty="0"/>
              <a:t>преморбидном</a:t>
            </a:r>
            <a:r>
              <a:rPr sz="3400" spc="-365" dirty="0"/>
              <a:t> </a:t>
            </a:r>
            <a:r>
              <a:rPr sz="3400" spc="-325" dirty="0"/>
              <a:t>уровне?</a:t>
            </a:r>
            <a:endParaRPr sz="3400"/>
          </a:p>
        </p:txBody>
      </p:sp>
      <p:sp>
        <p:nvSpPr>
          <p:cNvPr id="37" name="object 37"/>
          <p:cNvSpPr txBox="1"/>
          <p:nvPr/>
        </p:nvSpPr>
        <p:spPr>
          <a:xfrm>
            <a:off x="2058353" y="6223508"/>
            <a:ext cx="6583045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solidFill>
                  <a:srgbClr val="C00000"/>
                </a:solidFill>
                <a:latin typeface="Calibri"/>
                <a:cs typeface="Calibri"/>
              </a:rPr>
              <a:t>*</a:t>
            </a:r>
            <a:r>
              <a:rPr sz="1200" spc="-150" dirty="0">
                <a:latin typeface="Calibri"/>
                <a:cs typeface="Calibri"/>
              </a:rPr>
              <a:t>Geetha </a:t>
            </a:r>
            <a:r>
              <a:rPr sz="1200" spc="-110" dirty="0">
                <a:latin typeface="Calibri"/>
                <a:cs typeface="Calibri"/>
              </a:rPr>
              <a:t>Kayambu, </a:t>
            </a:r>
            <a:r>
              <a:rPr sz="1200" spc="-75" dirty="0">
                <a:latin typeface="Calibri"/>
                <a:cs typeface="Calibri"/>
              </a:rPr>
              <a:t>BSc </a:t>
            </a:r>
            <a:r>
              <a:rPr sz="1200" spc="-90" dirty="0">
                <a:latin typeface="Calibri"/>
                <a:cs typeface="Calibri"/>
              </a:rPr>
              <a:t>Phyt </a:t>
            </a:r>
            <a:r>
              <a:rPr sz="1200" spc="-100" dirty="0">
                <a:latin typeface="Calibri"/>
                <a:cs typeface="Calibri"/>
              </a:rPr>
              <a:t>(Hons); </a:t>
            </a:r>
            <a:r>
              <a:rPr sz="1200" spc="-105" dirty="0">
                <a:latin typeface="Calibri"/>
                <a:cs typeface="Calibri"/>
              </a:rPr>
              <a:t>Robert </a:t>
            </a:r>
            <a:r>
              <a:rPr sz="1200" spc="-100" dirty="0">
                <a:latin typeface="Calibri"/>
                <a:cs typeface="Calibri"/>
              </a:rPr>
              <a:t>Boots, </a:t>
            </a:r>
            <a:r>
              <a:rPr sz="1200" spc="-95" dirty="0">
                <a:latin typeface="Calibri"/>
                <a:cs typeface="Calibri"/>
              </a:rPr>
              <a:t>PhD; </a:t>
            </a:r>
            <a:r>
              <a:rPr sz="1200" spc="-85" dirty="0">
                <a:latin typeface="Calibri"/>
                <a:cs typeface="Calibri"/>
              </a:rPr>
              <a:t>Jennifer Paratz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-229" dirty="0">
                <a:latin typeface="Calibri"/>
                <a:cs typeface="Calibri"/>
              </a:rPr>
              <a:t>P.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70" dirty="0">
                <a:latin typeface="Calibri"/>
                <a:cs typeface="Calibri"/>
              </a:rPr>
              <a:t>Physical </a:t>
            </a:r>
            <a:r>
              <a:rPr sz="1200" spc="-95" dirty="0">
                <a:latin typeface="Calibri"/>
                <a:cs typeface="Calibri"/>
              </a:rPr>
              <a:t>Therapy for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60" dirty="0">
                <a:latin typeface="Calibri"/>
                <a:cs typeface="Calibri"/>
              </a:rPr>
              <a:t>Critically </a:t>
            </a:r>
            <a:r>
              <a:rPr sz="1200" spc="-10" dirty="0">
                <a:latin typeface="Calibri"/>
                <a:cs typeface="Calibri"/>
              </a:rPr>
              <a:t>Ill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95" dirty="0">
                <a:latin typeface="Calibri"/>
                <a:cs typeface="Calibri"/>
              </a:rPr>
              <a:t>ICU: </a:t>
            </a:r>
            <a:r>
              <a:rPr sz="1200" spc="-130" dirty="0">
                <a:latin typeface="Calibri"/>
                <a:cs typeface="Calibri"/>
              </a:rPr>
              <a:t>A </a:t>
            </a:r>
            <a:r>
              <a:rPr sz="1200" spc="-90" dirty="0">
                <a:latin typeface="Calibri"/>
                <a:cs typeface="Calibri"/>
              </a:rPr>
              <a:t>Systematic </a:t>
            </a:r>
            <a:r>
              <a:rPr sz="1200" spc="-100" dirty="0">
                <a:latin typeface="Calibri"/>
                <a:cs typeface="Calibri"/>
              </a:rPr>
              <a:t>Review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95" dirty="0">
                <a:latin typeface="Calibri"/>
                <a:cs typeface="Calibri"/>
              </a:rPr>
              <a:t>Meta-Analysis. </a:t>
            </a:r>
            <a:r>
              <a:rPr sz="1200" spc="-65" dirty="0">
                <a:latin typeface="Calibri"/>
                <a:cs typeface="Calibri"/>
              </a:rPr>
              <a:t>Critical </a:t>
            </a:r>
            <a:r>
              <a:rPr sz="1200" spc="-100" dirty="0">
                <a:latin typeface="Calibri"/>
                <a:cs typeface="Calibri"/>
              </a:rPr>
              <a:t>care </a:t>
            </a:r>
            <a:r>
              <a:rPr sz="1200" spc="-95" dirty="0">
                <a:latin typeface="Calibri"/>
                <a:cs typeface="Calibri"/>
              </a:rPr>
              <a:t>medicine.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2013;(c):1–12.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8742" y="198627"/>
            <a:ext cx="42240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4000" spc="-390" dirty="0"/>
              <a:t>Почему </a:t>
            </a:r>
            <a:r>
              <a:rPr sz="4000" spc="-320" dirty="0"/>
              <a:t>РеабИТ </a:t>
            </a:r>
            <a:r>
              <a:rPr sz="4000" spc="-450" dirty="0"/>
              <a:t>может  </a:t>
            </a:r>
            <a:r>
              <a:rPr sz="4000" spc="-350" dirty="0"/>
              <a:t>профилактировать</a:t>
            </a:r>
            <a:r>
              <a:rPr sz="4000" spc="-114" dirty="0"/>
              <a:t> </a:t>
            </a:r>
            <a:r>
              <a:rPr sz="4000" spc="-195" dirty="0"/>
              <a:t>ХКС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2363787"/>
            <a:ext cx="11277600" cy="579755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200" spc="-114" dirty="0">
                <a:latin typeface="Calibri"/>
                <a:cs typeface="Calibri"/>
              </a:rPr>
              <a:t>Получен </a:t>
            </a:r>
            <a:r>
              <a:rPr sz="1200" spc="-125" dirty="0">
                <a:latin typeface="Calibri"/>
                <a:cs typeface="Calibri"/>
              </a:rPr>
              <a:t>положительный </a:t>
            </a:r>
            <a:r>
              <a:rPr sz="1200" spc="-95" dirty="0">
                <a:latin typeface="Calibri"/>
                <a:cs typeface="Calibri"/>
              </a:rPr>
              <a:t>эффект </a:t>
            </a:r>
            <a:r>
              <a:rPr sz="1200" spc="-105" dirty="0">
                <a:latin typeface="Calibri"/>
                <a:cs typeface="Calibri"/>
              </a:rPr>
              <a:t>пассивных </a:t>
            </a:r>
            <a:r>
              <a:rPr sz="1200" spc="-130" dirty="0">
                <a:latin typeface="Calibri"/>
                <a:cs typeface="Calibri"/>
              </a:rPr>
              <a:t>движений </a:t>
            </a:r>
            <a:r>
              <a:rPr sz="1200" spc="-110" dirty="0">
                <a:latin typeface="Calibri"/>
                <a:cs typeface="Calibri"/>
              </a:rPr>
              <a:t>на </a:t>
            </a:r>
            <a:r>
              <a:rPr sz="1200" spc="-120" dirty="0">
                <a:latin typeface="Calibri"/>
                <a:cs typeface="Calibri"/>
              </a:rPr>
              <a:t>функцию </a:t>
            </a:r>
            <a:r>
              <a:rPr sz="1200" spc="-130" dirty="0">
                <a:latin typeface="Calibri"/>
                <a:cs typeface="Calibri"/>
              </a:rPr>
              <a:t>мышечных </a:t>
            </a:r>
            <a:r>
              <a:rPr sz="1200" spc="-120" dirty="0">
                <a:latin typeface="Calibri"/>
                <a:cs typeface="Calibri"/>
              </a:rPr>
              <a:t>фибрилл, </a:t>
            </a:r>
            <a:r>
              <a:rPr sz="1200" spc="-100" dirty="0">
                <a:latin typeface="Calibri"/>
                <a:cs typeface="Calibri"/>
              </a:rPr>
              <a:t>что </a:t>
            </a:r>
            <a:r>
              <a:rPr sz="1200" spc="-114" dirty="0">
                <a:latin typeface="Calibri"/>
                <a:cs typeface="Calibri"/>
              </a:rPr>
              <a:t>подтверждает важность ранней </a:t>
            </a:r>
            <a:r>
              <a:rPr sz="1200" spc="-130" dirty="0">
                <a:latin typeface="Calibri"/>
                <a:cs typeface="Calibri"/>
              </a:rPr>
              <a:t>мобилизации </a:t>
            </a:r>
            <a:r>
              <a:rPr sz="1200" spc="-110" dirty="0">
                <a:latin typeface="Calibri"/>
                <a:cs typeface="Calibri"/>
              </a:rPr>
              <a:t>глубоко седатированных пациентов </a:t>
            </a:r>
            <a:r>
              <a:rPr sz="1200" spc="-114" dirty="0">
                <a:latin typeface="Calibri"/>
                <a:cs typeface="Calibri"/>
              </a:rPr>
              <a:t>больных</a:t>
            </a:r>
            <a:r>
              <a:rPr sz="1200" spc="-17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 </a:t>
            </a:r>
            <a:r>
              <a:rPr sz="1200" spc="-120" dirty="0">
                <a:latin typeface="Calibri"/>
                <a:cs typeface="Calibri"/>
              </a:rPr>
              <a:t>ИВЛ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100" spc="-70" dirty="0">
                <a:solidFill>
                  <a:srgbClr val="C00000"/>
                </a:solidFill>
                <a:latin typeface="Calibri"/>
                <a:cs typeface="Calibri"/>
              </a:rPr>
              <a:t>Llano-Diez </a:t>
            </a:r>
            <a:r>
              <a:rPr sz="1100" spc="-185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Renaud </a:t>
            </a:r>
            <a:r>
              <a:rPr sz="1100" spc="-135" dirty="0">
                <a:solidFill>
                  <a:srgbClr val="C00000"/>
                </a:solidFill>
                <a:latin typeface="Calibri"/>
                <a:cs typeface="Calibri"/>
              </a:rPr>
              <a:t>G, </a:t>
            </a:r>
            <a:r>
              <a:rPr sz="1100" spc="-105" dirty="0">
                <a:solidFill>
                  <a:srgbClr val="C00000"/>
                </a:solidFill>
                <a:latin typeface="Calibri"/>
                <a:cs typeface="Calibri"/>
              </a:rPr>
              <a:t>Andersson </a:t>
            </a:r>
            <a:r>
              <a:rPr sz="1100" spc="-185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et </a:t>
            </a:r>
            <a:r>
              <a:rPr sz="1100" spc="-75" dirty="0">
                <a:solidFill>
                  <a:srgbClr val="C00000"/>
                </a:solidFill>
                <a:latin typeface="Calibri"/>
                <a:cs typeface="Calibri"/>
              </a:rPr>
              <a:t>al. </a:t>
            </a:r>
            <a:r>
              <a:rPr sz="1100" spc="-114" dirty="0">
                <a:solidFill>
                  <a:srgbClr val="C00000"/>
                </a:solidFill>
                <a:latin typeface="Calibri"/>
                <a:cs typeface="Calibri"/>
              </a:rPr>
              <a:t>Mechanisms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underlying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ICU 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muscle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wasting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effects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100" spc="-80" dirty="0">
                <a:solidFill>
                  <a:srgbClr val="C00000"/>
                </a:solidFill>
                <a:latin typeface="Calibri"/>
                <a:cs typeface="Calibri"/>
              </a:rPr>
              <a:t>passive 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mechanical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loading. </a:t>
            </a:r>
            <a:r>
              <a:rPr sz="1100" spc="-75" dirty="0">
                <a:solidFill>
                  <a:srgbClr val="C00000"/>
                </a:solidFill>
                <a:latin typeface="Calibri"/>
                <a:cs typeface="Calibri"/>
              </a:rPr>
              <a:t>Crit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Care.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2012;16:R209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9734" y="73994"/>
            <a:ext cx="4889167" cy="228875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14330" y="3077996"/>
            <a:ext cx="9965690" cy="72898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234315" indent="-143510">
              <a:lnSpc>
                <a:spcPts val="1310"/>
              </a:lnSpc>
              <a:spcBef>
                <a:spcPts val="270"/>
              </a:spcBef>
              <a:buFont typeface="Arial"/>
              <a:buChar char="•"/>
              <a:tabLst>
                <a:tab pos="234315" algn="l"/>
              </a:tabLst>
            </a:pPr>
            <a:r>
              <a:rPr sz="1100" spc="-110" dirty="0">
                <a:latin typeface="Calibri"/>
                <a:cs typeface="Calibri"/>
              </a:rPr>
              <a:t>Пассивная </a:t>
            </a:r>
            <a:r>
              <a:rPr sz="1100" spc="-114" dirty="0">
                <a:latin typeface="Calibri"/>
                <a:cs typeface="Calibri"/>
              </a:rPr>
              <a:t>кинезотерапия </a:t>
            </a:r>
            <a:r>
              <a:rPr sz="1100" spc="-110" dirty="0">
                <a:latin typeface="Calibri"/>
                <a:cs typeface="Calibri"/>
              </a:rPr>
              <a:t>улучшает </a:t>
            </a:r>
            <a:r>
              <a:rPr sz="1100" spc="-120" dirty="0">
                <a:latin typeface="Calibri"/>
                <a:cs typeface="Calibri"/>
              </a:rPr>
              <a:t>функциональный </a:t>
            </a:r>
            <a:r>
              <a:rPr sz="1100" spc="-110" dirty="0">
                <a:latin typeface="Calibri"/>
                <a:cs typeface="Calibri"/>
              </a:rPr>
              <a:t>состояние, увеличивает </a:t>
            </a:r>
            <a:r>
              <a:rPr sz="1100" spc="-140" dirty="0">
                <a:latin typeface="Calibri"/>
                <a:cs typeface="Calibri"/>
              </a:rPr>
              <a:t>мышечную </a:t>
            </a:r>
            <a:r>
              <a:rPr sz="1100" spc="-114" dirty="0">
                <a:latin typeface="Calibri"/>
                <a:cs typeface="Calibri"/>
              </a:rPr>
              <a:t>силу, </a:t>
            </a:r>
            <a:r>
              <a:rPr sz="1100" spc="-110" dirty="0">
                <a:latin typeface="Calibri"/>
                <a:cs typeface="Calibri"/>
              </a:rPr>
              <a:t>толерантность </a:t>
            </a:r>
            <a:r>
              <a:rPr sz="1100" spc="-85" dirty="0">
                <a:latin typeface="Calibri"/>
                <a:cs typeface="Calibri"/>
              </a:rPr>
              <a:t>к </a:t>
            </a:r>
            <a:r>
              <a:rPr sz="1100" spc="-110" dirty="0">
                <a:latin typeface="Calibri"/>
                <a:cs typeface="Calibri"/>
              </a:rPr>
              <a:t>нагрузкам </a:t>
            </a:r>
            <a:r>
              <a:rPr sz="1100" spc="-114" dirty="0">
                <a:latin typeface="Calibri"/>
                <a:cs typeface="Calibri"/>
              </a:rPr>
              <a:t>и </a:t>
            </a:r>
            <a:r>
              <a:rPr sz="1100" spc="-125" dirty="0">
                <a:latin typeface="Calibri"/>
                <a:cs typeface="Calibri"/>
              </a:rPr>
              <a:t>уменьшает </a:t>
            </a:r>
            <a:r>
              <a:rPr sz="1100" spc="-120" dirty="0">
                <a:latin typeface="Calibri"/>
                <a:cs typeface="Calibri"/>
              </a:rPr>
              <a:t>выраженность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боли.</a:t>
            </a:r>
            <a:endParaRPr sz="1100">
              <a:latin typeface="Calibri"/>
              <a:cs typeface="Calibri"/>
            </a:endParaRPr>
          </a:p>
          <a:p>
            <a:pPr marL="234315" indent="-143510">
              <a:lnSpc>
                <a:spcPts val="1295"/>
              </a:lnSpc>
              <a:buFont typeface="Arial"/>
              <a:buChar char="•"/>
              <a:tabLst>
                <a:tab pos="234315" algn="l"/>
              </a:tabLst>
            </a:pPr>
            <a:r>
              <a:rPr sz="1100" spc="-114" dirty="0">
                <a:latin typeface="Calibri"/>
                <a:cs typeface="Calibri"/>
              </a:rPr>
              <a:t>Пассивные </a:t>
            </a:r>
            <a:r>
              <a:rPr sz="1100" spc="-125" dirty="0">
                <a:latin typeface="Calibri"/>
                <a:cs typeface="Calibri"/>
              </a:rPr>
              <a:t>упражнения </a:t>
            </a:r>
            <a:r>
              <a:rPr sz="1100" spc="-120" dirty="0">
                <a:latin typeface="Calibri"/>
                <a:cs typeface="Calibri"/>
              </a:rPr>
              <a:t>улучшают </a:t>
            </a:r>
            <a:r>
              <a:rPr sz="1100" spc="-130" dirty="0">
                <a:latin typeface="Calibri"/>
                <a:cs typeface="Calibri"/>
              </a:rPr>
              <a:t>микроциркуляцию </a:t>
            </a:r>
            <a:r>
              <a:rPr sz="1100" spc="-114" dirty="0">
                <a:latin typeface="Calibri"/>
                <a:cs typeface="Calibri"/>
              </a:rPr>
              <a:t>и </a:t>
            </a:r>
            <a:r>
              <a:rPr sz="1100" spc="-135" dirty="0">
                <a:latin typeface="Calibri"/>
                <a:cs typeface="Calibri"/>
              </a:rPr>
              <a:t>лимфодренаж </a:t>
            </a:r>
            <a:r>
              <a:rPr sz="1100" spc="-95" dirty="0">
                <a:latin typeface="Calibri"/>
                <a:cs typeface="Calibri"/>
              </a:rPr>
              <a:t>за счет </a:t>
            </a:r>
            <a:r>
              <a:rPr sz="1100" spc="-130" dirty="0">
                <a:latin typeface="Calibri"/>
                <a:cs typeface="Calibri"/>
              </a:rPr>
              <a:t>изменений </a:t>
            </a:r>
            <a:r>
              <a:rPr sz="1100" spc="-125" dirty="0">
                <a:latin typeface="Calibri"/>
                <a:cs typeface="Calibri"/>
              </a:rPr>
              <a:t>внутримышечного давления </a:t>
            </a:r>
            <a:r>
              <a:rPr sz="1100" spc="-114" dirty="0">
                <a:latin typeface="Calibri"/>
                <a:cs typeface="Calibri"/>
              </a:rPr>
              <a:t>и генерации </a:t>
            </a:r>
            <a:r>
              <a:rPr sz="1100" spc="-130" dirty="0">
                <a:latin typeface="Calibri"/>
                <a:cs typeface="Calibri"/>
              </a:rPr>
              <a:t>мышечного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потенциала</a:t>
            </a:r>
            <a:endParaRPr sz="1100">
              <a:latin typeface="Calibri"/>
              <a:cs typeface="Calibri"/>
            </a:endParaRPr>
          </a:p>
          <a:p>
            <a:pPr marL="234315" indent="-143510">
              <a:lnSpc>
                <a:spcPts val="1300"/>
              </a:lnSpc>
              <a:buFont typeface="Arial"/>
              <a:buChar char="•"/>
              <a:tabLst>
                <a:tab pos="234315" algn="l"/>
              </a:tabLst>
            </a:pPr>
            <a:r>
              <a:rPr sz="1100" spc="-110" dirty="0">
                <a:latin typeface="Calibri"/>
                <a:cs typeface="Calibri"/>
              </a:rPr>
              <a:t>Пассивная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активность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течение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30" dirty="0">
                <a:latin typeface="Calibri"/>
                <a:cs typeface="Calibri"/>
              </a:rPr>
              <a:t>среднем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14.7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минут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у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больного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ОРИТ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снижает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уровень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interleukin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5" dirty="0">
                <a:latin typeface="Calibri"/>
                <a:cs typeface="Calibri"/>
              </a:rPr>
              <a:t>(IL)-6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и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улучшает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баланс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цитокинов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5" dirty="0">
                <a:latin typeface="Calibri"/>
                <a:cs typeface="Calibri"/>
              </a:rPr>
              <a:t>(IL-6/IL-10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ratio),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потенциально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ускоряя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восстановление.</a:t>
            </a:r>
            <a:endParaRPr sz="1100">
              <a:latin typeface="Calibri"/>
              <a:cs typeface="Calibri"/>
            </a:endParaRPr>
          </a:p>
          <a:p>
            <a:pPr marL="90805">
              <a:lnSpc>
                <a:spcPts val="1070"/>
              </a:lnSpc>
            </a:pPr>
            <a:r>
              <a:rPr sz="900" spc="-75" dirty="0">
                <a:solidFill>
                  <a:srgbClr val="C00000"/>
                </a:solidFill>
                <a:latin typeface="Calibri"/>
                <a:cs typeface="Calibri"/>
              </a:rPr>
              <a:t>Cameron, </a:t>
            </a:r>
            <a:r>
              <a:rPr sz="900" spc="-40" dirty="0">
                <a:solidFill>
                  <a:srgbClr val="C00000"/>
                </a:solidFill>
                <a:latin typeface="Calibri"/>
                <a:cs typeface="Calibri"/>
              </a:rPr>
              <a:t>Ball, </a:t>
            </a:r>
            <a:r>
              <a:rPr sz="900" spc="-65" dirty="0">
                <a:solidFill>
                  <a:srgbClr val="C00000"/>
                </a:solidFill>
                <a:latin typeface="Calibri"/>
                <a:cs typeface="Calibri"/>
              </a:rPr>
              <a:t>Doherty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TJ.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Early mobilization </a:t>
            </a:r>
            <a:r>
              <a:rPr sz="900" spc="-45" dirty="0">
                <a:solidFill>
                  <a:srgbClr val="C00000"/>
                </a:solidFill>
                <a:latin typeface="Calibri"/>
                <a:cs typeface="Calibri"/>
              </a:rPr>
              <a:t>in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the </a:t>
            </a:r>
            <a:r>
              <a:rPr sz="900" spc="-35" dirty="0">
                <a:solidFill>
                  <a:srgbClr val="C00000"/>
                </a:solidFill>
                <a:latin typeface="Calibri"/>
                <a:cs typeface="Calibri"/>
              </a:rPr>
              <a:t>critical </a:t>
            </a:r>
            <a:r>
              <a:rPr sz="900" spc="-65" dirty="0">
                <a:solidFill>
                  <a:srgbClr val="C00000"/>
                </a:solidFill>
                <a:latin typeface="Calibri"/>
                <a:cs typeface="Calibri"/>
              </a:rPr>
              <a:t>care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unit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: </a:t>
            </a:r>
            <a:r>
              <a:rPr sz="900" spc="-100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review of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adult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pediatric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literature </a:t>
            </a:r>
            <a:r>
              <a:rPr sz="900" spc="-90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sz="900" spc="-75" dirty="0">
                <a:solidFill>
                  <a:srgbClr val="C00000"/>
                </a:solidFill>
                <a:latin typeface="Calibri"/>
                <a:cs typeface="Calibri"/>
              </a:rPr>
              <a:t>J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Crit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Care.</a:t>
            </a:r>
            <a:r>
              <a:rPr sz="900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C00000"/>
                </a:solidFill>
                <a:latin typeface="Calibri"/>
                <a:cs typeface="Calibri"/>
              </a:rPr>
              <a:t>2015;30:664–672.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017" y="4070417"/>
            <a:ext cx="11503025" cy="87249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233679" marR="232410" indent="-142875">
              <a:lnSpc>
                <a:spcPct val="101499"/>
              </a:lnSpc>
              <a:spcBef>
                <a:spcPts val="345"/>
              </a:spcBef>
              <a:buFont typeface="Arial"/>
              <a:buChar char="•"/>
              <a:tabLst>
                <a:tab pos="234315" algn="l"/>
              </a:tabLst>
            </a:pPr>
            <a:r>
              <a:rPr sz="1300" spc="-120" dirty="0">
                <a:latin typeface="Calibri"/>
                <a:cs typeface="Calibri"/>
              </a:rPr>
              <a:t>Генерируемая </a:t>
            </a:r>
            <a:r>
              <a:rPr sz="1300" spc="-135" dirty="0">
                <a:latin typeface="Calibri"/>
                <a:cs typeface="Calibri"/>
              </a:rPr>
              <a:t>мышечной </a:t>
            </a:r>
            <a:r>
              <a:rPr sz="1300" spc="-100" dirty="0">
                <a:latin typeface="Calibri"/>
                <a:cs typeface="Calibri"/>
              </a:rPr>
              <a:t>активность </a:t>
            </a:r>
            <a:r>
              <a:rPr sz="1300" spc="-110" dirty="0">
                <a:latin typeface="Calibri"/>
                <a:cs typeface="Calibri"/>
              </a:rPr>
              <a:t>концентрация </a:t>
            </a:r>
            <a:r>
              <a:rPr sz="1300" spc="-35" dirty="0">
                <a:latin typeface="Calibri"/>
                <a:cs typeface="Calibri"/>
              </a:rPr>
              <a:t>IL6 </a:t>
            </a:r>
            <a:r>
              <a:rPr sz="1300" spc="-110" dirty="0">
                <a:latin typeface="Calibri"/>
                <a:cs typeface="Calibri"/>
              </a:rPr>
              <a:t>обладает </a:t>
            </a:r>
            <a:r>
              <a:rPr sz="1300" spc="-120" dirty="0">
                <a:latin typeface="Calibri"/>
                <a:cs typeface="Calibri"/>
              </a:rPr>
              <a:t>не про-, </a:t>
            </a:r>
            <a:r>
              <a:rPr sz="1300" spc="-105" dirty="0">
                <a:latin typeface="Calibri"/>
                <a:cs typeface="Calibri"/>
              </a:rPr>
              <a:t>а </a:t>
            </a:r>
            <a:r>
              <a:rPr sz="1300" spc="-110" dirty="0">
                <a:latin typeface="Calibri"/>
                <a:cs typeface="Calibri"/>
              </a:rPr>
              <a:t>антивоспалительной </a:t>
            </a:r>
            <a:r>
              <a:rPr sz="1300" spc="-105" dirty="0">
                <a:latin typeface="Calibri"/>
                <a:cs typeface="Calibri"/>
              </a:rPr>
              <a:t>активностью, </a:t>
            </a:r>
            <a:r>
              <a:rPr sz="1300" spc="-114" dirty="0">
                <a:latin typeface="Calibri"/>
                <a:cs typeface="Calibri"/>
              </a:rPr>
              <a:t>влияя на </a:t>
            </a:r>
            <a:r>
              <a:rPr sz="1300" spc="-120" dirty="0">
                <a:latin typeface="Calibri"/>
                <a:cs typeface="Calibri"/>
              </a:rPr>
              <a:t>снижение </a:t>
            </a:r>
            <a:r>
              <a:rPr sz="1300" spc="-110" dirty="0">
                <a:latin typeface="Calibri"/>
                <a:cs typeface="Calibri"/>
              </a:rPr>
              <a:t>уровня </a:t>
            </a:r>
            <a:r>
              <a:rPr sz="1300" spc="-114" dirty="0">
                <a:latin typeface="Calibri"/>
                <a:cs typeface="Calibri"/>
              </a:rPr>
              <a:t>церебральной </a:t>
            </a:r>
            <a:r>
              <a:rPr sz="1300" spc="-110" dirty="0">
                <a:latin typeface="Calibri"/>
                <a:cs typeface="Calibri"/>
              </a:rPr>
              <a:t>фракции </a:t>
            </a:r>
            <a:r>
              <a:rPr sz="1300" spc="-55" dirty="0">
                <a:latin typeface="Calibri"/>
                <a:cs typeface="Calibri"/>
              </a:rPr>
              <a:t>IL6. </a:t>
            </a:r>
            <a:r>
              <a:rPr sz="1300" spc="-100" dirty="0">
                <a:latin typeface="Calibri"/>
                <a:cs typeface="Calibri"/>
              </a:rPr>
              <a:t>Это </a:t>
            </a:r>
            <a:r>
              <a:rPr sz="1300" spc="-105" dirty="0">
                <a:latin typeface="Calibri"/>
                <a:cs typeface="Calibri"/>
              </a:rPr>
              <a:t>отражается </a:t>
            </a:r>
            <a:r>
              <a:rPr sz="1300" spc="-114" dirty="0">
                <a:latin typeface="Calibri"/>
                <a:cs typeface="Calibri"/>
              </a:rPr>
              <a:t>на  ослаблении </a:t>
            </a:r>
            <a:r>
              <a:rPr sz="1300" spc="-105" dirty="0">
                <a:latin typeface="Calibri"/>
                <a:cs typeface="Calibri"/>
              </a:rPr>
              <a:t>поствоспалительного </a:t>
            </a:r>
            <a:r>
              <a:rPr sz="1300" spc="-100" dirty="0">
                <a:latin typeface="Calibri"/>
                <a:cs typeface="Calibri"/>
              </a:rPr>
              <a:t>апоптоза</a:t>
            </a:r>
            <a:r>
              <a:rPr sz="1300" spc="-125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ЦНС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ts val="1400"/>
              </a:lnSpc>
            </a:pP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Svensson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90" dirty="0">
                <a:solidFill>
                  <a:srgbClr val="C00000"/>
                </a:solidFill>
                <a:latin typeface="Calibri"/>
                <a:cs typeface="Calibri"/>
              </a:rPr>
              <a:t>M,</a:t>
            </a: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Lexell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J,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Deierborg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C00000"/>
                </a:solidFill>
                <a:latin typeface="Calibri"/>
                <a:cs typeface="Calibri"/>
              </a:rPr>
              <a:t>T.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Effects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C00000"/>
                </a:solidFill>
                <a:latin typeface="Calibri"/>
                <a:cs typeface="Calibri"/>
              </a:rPr>
              <a:t>Physical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Exercise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Neuroinflammation,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Neuroplasticity,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Neurodegeneration,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Behavior: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C00000"/>
                </a:solidFill>
                <a:latin typeface="Calibri"/>
                <a:cs typeface="Calibri"/>
              </a:rPr>
              <a:t>What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80" dirty="0">
                <a:solidFill>
                  <a:srgbClr val="C00000"/>
                </a:solidFill>
                <a:latin typeface="Calibri"/>
                <a:cs typeface="Calibri"/>
              </a:rPr>
              <a:t>We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Can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Learn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From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Animal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Models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Clinical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Settings.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50" i="1" spc="-110" dirty="0">
                <a:solidFill>
                  <a:srgbClr val="C00000"/>
                </a:solidFill>
                <a:latin typeface="Calibri"/>
                <a:cs typeface="Calibri"/>
              </a:rPr>
              <a:t>Neurorehabil</a:t>
            </a:r>
            <a:r>
              <a:rPr sz="125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50" i="1" spc="-114" dirty="0">
                <a:solidFill>
                  <a:srgbClr val="C00000"/>
                </a:solidFill>
                <a:latin typeface="Calibri"/>
                <a:cs typeface="Calibri"/>
              </a:rPr>
              <a:t>Neural</a:t>
            </a:r>
            <a:endParaRPr sz="1250">
              <a:latin typeface="Calibri"/>
              <a:cs typeface="Calibri"/>
            </a:endParaRPr>
          </a:p>
          <a:p>
            <a:pPr marL="90805">
              <a:lnSpc>
                <a:spcPts val="1495"/>
              </a:lnSpc>
            </a:pPr>
            <a:r>
              <a:rPr sz="1250" i="1" spc="-114" dirty="0">
                <a:solidFill>
                  <a:srgbClr val="C00000"/>
                </a:solidFill>
                <a:latin typeface="Calibri"/>
                <a:cs typeface="Calibri"/>
              </a:rPr>
              <a:t>Repair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2015;29:577–589.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068" y="5206466"/>
            <a:ext cx="11556365" cy="1045844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77190" indent="-286385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200" spc="-125" dirty="0">
                <a:latin typeface="Calibri"/>
                <a:cs typeface="Calibri"/>
              </a:rPr>
              <a:t>Движения </a:t>
            </a:r>
            <a:r>
              <a:rPr sz="1200" spc="-114" dirty="0">
                <a:latin typeface="Calibri"/>
                <a:cs typeface="Calibri"/>
              </a:rPr>
              <a:t>усиливают противовоспалительный </a:t>
            </a:r>
            <a:r>
              <a:rPr sz="1200" spc="-110" dirty="0">
                <a:latin typeface="Calibri"/>
                <a:cs typeface="Calibri"/>
              </a:rPr>
              <a:t>процесс,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повышает </a:t>
            </a:r>
            <a:r>
              <a:rPr sz="1200" spc="-105" dirty="0">
                <a:latin typeface="Calibri"/>
                <a:cs typeface="Calibri"/>
              </a:rPr>
              <a:t>чувствительность </a:t>
            </a:r>
            <a:r>
              <a:rPr sz="1200" spc="-95" dirty="0">
                <a:latin typeface="Calibri"/>
                <a:cs typeface="Calibri"/>
              </a:rPr>
              <a:t>к </a:t>
            </a:r>
            <a:r>
              <a:rPr sz="1200" spc="-114" dirty="0">
                <a:latin typeface="Calibri"/>
                <a:cs typeface="Calibri"/>
              </a:rPr>
              <a:t>инсулину </a:t>
            </a:r>
            <a:r>
              <a:rPr sz="1200" spc="-125" dirty="0">
                <a:latin typeface="Calibri"/>
                <a:cs typeface="Calibri"/>
              </a:rPr>
              <a:t>и </a:t>
            </a:r>
            <a:r>
              <a:rPr sz="1200" spc="-114" dirty="0">
                <a:latin typeface="Calibri"/>
                <a:cs typeface="Calibri"/>
              </a:rPr>
              <a:t>снижает </a:t>
            </a:r>
            <a:r>
              <a:rPr sz="1200" spc="-110" dirty="0">
                <a:latin typeface="Calibri"/>
                <a:cs typeface="Calibri"/>
              </a:rPr>
              <a:t>потребность 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35" dirty="0">
                <a:latin typeface="Calibri"/>
                <a:cs typeface="Calibri"/>
              </a:rPr>
              <a:t>нем.</a:t>
            </a:r>
            <a:endParaRPr sz="1200">
              <a:latin typeface="Calibri"/>
              <a:cs typeface="Calibri"/>
            </a:endParaRPr>
          </a:p>
          <a:p>
            <a:pPr marL="377190" indent="-286385">
              <a:lnSpc>
                <a:spcPts val="1430"/>
              </a:lnSpc>
              <a:spcBef>
                <a:spcPts val="45"/>
              </a:spcBef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200" spc="-125" dirty="0">
                <a:latin typeface="Calibri"/>
                <a:cs typeface="Calibri"/>
              </a:rPr>
              <a:t>Упражнения </a:t>
            </a:r>
            <a:r>
              <a:rPr sz="1200" spc="-85" dirty="0">
                <a:latin typeface="Calibri"/>
                <a:cs typeface="Calibri"/>
              </a:rPr>
              <a:t>с </a:t>
            </a:r>
            <a:r>
              <a:rPr sz="1200" spc="-120" dirty="0">
                <a:latin typeface="Calibri"/>
                <a:cs typeface="Calibri"/>
              </a:rPr>
              <a:t>сопротивлением </a:t>
            </a:r>
            <a:r>
              <a:rPr sz="1200" spc="-110" dirty="0">
                <a:latin typeface="Calibri"/>
                <a:cs typeface="Calibri"/>
              </a:rPr>
              <a:t>профилактирует </a:t>
            </a:r>
            <a:r>
              <a:rPr sz="1200" spc="-105" dirty="0">
                <a:latin typeface="Calibri"/>
                <a:cs typeface="Calibri"/>
              </a:rPr>
              <a:t>развитие </a:t>
            </a:r>
            <a:r>
              <a:rPr sz="1200" spc="-140" dirty="0">
                <a:latin typeface="Calibri"/>
                <a:cs typeface="Calibri"/>
              </a:rPr>
              <a:t>ICUAW даже </a:t>
            </a:r>
            <a:r>
              <a:rPr sz="1200" spc="-114" dirty="0">
                <a:latin typeface="Calibri"/>
                <a:cs typeface="Calibri"/>
              </a:rPr>
              <a:t>при использовании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кортикостероидов</a:t>
            </a:r>
            <a:endParaRPr sz="1200">
              <a:latin typeface="Calibri"/>
              <a:cs typeface="Calibri"/>
            </a:endParaRPr>
          </a:p>
          <a:p>
            <a:pPr marL="377190" indent="-286385">
              <a:lnSpc>
                <a:spcPts val="1425"/>
              </a:lnSpc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200" spc="-130" dirty="0">
                <a:latin typeface="Calibri"/>
                <a:cs typeface="Calibri"/>
              </a:rPr>
              <a:t>Любая </a:t>
            </a:r>
            <a:r>
              <a:rPr sz="1200" spc="-105" dirty="0">
                <a:latin typeface="Calibri"/>
                <a:cs typeface="Calibri"/>
              </a:rPr>
              <a:t>физическая </a:t>
            </a:r>
            <a:r>
              <a:rPr sz="1200" spc="-100" dirty="0">
                <a:latin typeface="Calibri"/>
                <a:cs typeface="Calibri"/>
              </a:rPr>
              <a:t>нагрузка </a:t>
            </a:r>
            <a:r>
              <a:rPr sz="1200" spc="-110" dirty="0">
                <a:latin typeface="Calibri"/>
                <a:cs typeface="Calibri"/>
              </a:rPr>
              <a:t>улучшает </a:t>
            </a:r>
            <a:r>
              <a:rPr sz="1200" spc="-105" dirty="0">
                <a:latin typeface="Calibri"/>
                <a:cs typeface="Calibri"/>
              </a:rPr>
              <a:t>транспорт </a:t>
            </a:r>
            <a:r>
              <a:rPr sz="1200" spc="-125" dirty="0">
                <a:latin typeface="Calibri"/>
                <a:cs typeface="Calibri"/>
              </a:rPr>
              <a:t>глюкозы </a:t>
            </a:r>
            <a:r>
              <a:rPr sz="1200" spc="-95" dirty="0">
                <a:latin typeface="Calibri"/>
                <a:cs typeface="Calibri"/>
              </a:rPr>
              <a:t>к </a:t>
            </a:r>
            <a:r>
              <a:rPr sz="1200" spc="-150" dirty="0">
                <a:latin typeface="Calibri"/>
                <a:cs typeface="Calibri"/>
              </a:rPr>
              <a:t>мышцам, </a:t>
            </a:r>
            <a:r>
              <a:rPr sz="1200" spc="-100" dirty="0">
                <a:latin typeface="Calibri"/>
                <a:cs typeface="Calibri"/>
              </a:rPr>
              <a:t>что </a:t>
            </a:r>
            <a:r>
              <a:rPr sz="1200" spc="-105" dirty="0">
                <a:latin typeface="Calibri"/>
                <a:cs typeface="Calibri"/>
              </a:rPr>
              <a:t>облегчает </a:t>
            </a:r>
            <a:r>
              <a:rPr sz="1200" spc="-114" dirty="0">
                <a:latin typeface="Calibri"/>
                <a:cs typeface="Calibri"/>
              </a:rPr>
              <a:t>проникновение </a:t>
            </a:r>
            <a:r>
              <a:rPr sz="1200" spc="-125" dirty="0">
                <a:latin typeface="Calibri"/>
                <a:cs typeface="Calibri"/>
              </a:rPr>
              <a:t>аминокислот и </a:t>
            </a:r>
            <a:r>
              <a:rPr sz="1200" spc="-105" dirty="0">
                <a:latin typeface="Calibri"/>
                <a:cs typeface="Calibri"/>
              </a:rPr>
              <a:t>синтез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белка</a:t>
            </a:r>
            <a:endParaRPr sz="1200">
              <a:latin typeface="Calibri"/>
              <a:cs typeface="Calibri"/>
            </a:endParaRPr>
          </a:p>
          <a:p>
            <a:pPr marL="90805" marR="644525">
              <a:lnSpc>
                <a:spcPts val="1420"/>
              </a:lnSpc>
              <a:spcBef>
                <a:spcPts val="114"/>
              </a:spcBef>
            </a:pP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Heyland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DK, Stapleton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RD,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Mourtzakis </a:t>
            </a:r>
            <a:r>
              <a:rPr sz="1200" spc="-190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et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al.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Combining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nutrition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exercise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optimize </a:t>
            </a:r>
            <a:r>
              <a:rPr sz="1200" spc="-70" dirty="0">
                <a:solidFill>
                  <a:srgbClr val="C00000"/>
                </a:solidFill>
                <a:latin typeface="Calibri"/>
                <a:cs typeface="Calibri"/>
              </a:rPr>
              <a:t>survival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recovery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from </a:t>
            </a:r>
            <a:r>
              <a:rPr sz="1200" spc="-60" dirty="0">
                <a:solidFill>
                  <a:srgbClr val="C00000"/>
                </a:solidFill>
                <a:latin typeface="Calibri"/>
                <a:cs typeface="Calibri"/>
              </a:rPr>
              <a:t>critical 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illness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: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Conceptual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methodological </a:t>
            </a: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issues. </a:t>
            </a:r>
            <a:r>
              <a:rPr sz="1250" i="1" spc="-65" dirty="0">
                <a:solidFill>
                  <a:srgbClr val="C00000"/>
                </a:solidFill>
                <a:latin typeface="Calibri"/>
                <a:cs typeface="Calibri"/>
              </a:rPr>
              <a:t>Clin </a:t>
            </a:r>
            <a:r>
              <a:rPr sz="1250" i="1" spc="-125" dirty="0">
                <a:solidFill>
                  <a:srgbClr val="C00000"/>
                </a:solidFill>
                <a:latin typeface="Calibri"/>
                <a:cs typeface="Calibri"/>
              </a:rPr>
              <a:t>Nutr</a:t>
            </a:r>
            <a:r>
              <a:rPr sz="1200" spc="-125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2016;35(5):1196-1206. 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doi:10.1016/j.clnu.2015.07.003.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2272" y="0"/>
            <a:ext cx="9314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34" dirty="0"/>
              <a:t>Метаболизм </a:t>
            </a:r>
            <a:r>
              <a:rPr sz="4000" spc="-305" dirty="0"/>
              <a:t>в </a:t>
            </a:r>
            <a:r>
              <a:rPr sz="4000" spc="-350" dirty="0"/>
              <a:t>основе </a:t>
            </a:r>
            <a:r>
              <a:rPr sz="4000" spc="-360" dirty="0"/>
              <a:t>профилактики</a:t>
            </a:r>
            <a:r>
              <a:rPr sz="4000" spc="-140" dirty="0"/>
              <a:t> </a:t>
            </a:r>
            <a:r>
              <a:rPr sz="4000" spc="-395" dirty="0"/>
              <a:t>ПИТ-синдрома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4851" y="580367"/>
            <a:ext cx="7428741" cy="3512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0787" y="3952747"/>
            <a:ext cx="11479530" cy="28721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indent="-342900">
              <a:lnSpc>
                <a:spcPct val="101099"/>
              </a:lnSpc>
              <a:spcBef>
                <a:spcPts val="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5" dirty="0">
                <a:latin typeface="Calibri"/>
                <a:cs typeface="Calibri"/>
              </a:rPr>
              <a:t>Комплексная </a:t>
            </a:r>
            <a:r>
              <a:rPr sz="1800" spc="-165" dirty="0">
                <a:latin typeface="Calibri"/>
                <a:cs typeface="Calibri"/>
              </a:rPr>
              <a:t>метаболическая </a:t>
            </a:r>
            <a:r>
              <a:rPr sz="1800" spc="-160" dirty="0">
                <a:latin typeface="Calibri"/>
                <a:cs typeface="Calibri"/>
              </a:rPr>
              <a:t>реакция, </a:t>
            </a:r>
            <a:r>
              <a:rPr sz="1800" spc="-165" dirty="0">
                <a:latin typeface="Calibri"/>
                <a:cs typeface="Calibri"/>
              </a:rPr>
              <a:t>вызванная </a:t>
            </a:r>
            <a:r>
              <a:rPr sz="1800" spc="-185" dirty="0">
                <a:latin typeface="Calibri"/>
                <a:cs typeface="Calibri"/>
              </a:rPr>
              <a:t>острыми </a:t>
            </a:r>
            <a:r>
              <a:rPr sz="1800" spc="-175" dirty="0">
                <a:latin typeface="Calibri"/>
                <a:cs typeface="Calibri"/>
              </a:rPr>
              <a:t>заболеваниями, </a:t>
            </a:r>
            <a:r>
              <a:rPr sz="1800" spc="-170" dirty="0">
                <a:latin typeface="Calibri"/>
                <a:cs typeface="Calibri"/>
              </a:rPr>
              <a:t>определяет </a:t>
            </a:r>
            <a:r>
              <a:rPr sz="1800" spc="-165" dirty="0">
                <a:latin typeface="Calibri"/>
                <a:cs typeface="Calibri"/>
              </a:rPr>
              <a:t>активацию </a:t>
            </a:r>
            <a:r>
              <a:rPr sz="1800" spc="-150" dirty="0">
                <a:latin typeface="Calibri"/>
                <a:cs typeface="Calibri"/>
              </a:rPr>
              <a:t>катаболических </a:t>
            </a:r>
            <a:r>
              <a:rPr sz="1800" spc="-160" dirty="0">
                <a:latin typeface="Calibri"/>
                <a:cs typeface="Calibri"/>
              </a:rPr>
              <a:t>путей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55" dirty="0">
                <a:latin typeface="Calibri"/>
                <a:cs typeface="Calibri"/>
              </a:rPr>
              <a:t>устойчивость  </a:t>
            </a:r>
            <a:r>
              <a:rPr sz="1800" spc="-140" dirty="0">
                <a:latin typeface="Calibri"/>
                <a:cs typeface="Calibri"/>
              </a:rPr>
              <a:t>к </a:t>
            </a:r>
            <a:r>
              <a:rPr sz="1800" spc="-175" dirty="0">
                <a:latin typeface="Calibri"/>
                <a:cs typeface="Calibri"/>
              </a:rPr>
              <a:t>анаболическим </a:t>
            </a:r>
            <a:r>
              <a:rPr sz="1800" spc="-165" dirty="0">
                <a:latin typeface="Calibri"/>
                <a:cs typeface="Calibri"/>
              </a:rPr>
              <a:t>сигналам, </a:t>
            </a:r>
            <a:r>
              <a:rPr sz="1800" spc="-145" dirty="0">
                <a:latin typeface="Calibri"/>
                <a:cs typeface="Calibri"/>
              </a:rPr>
              <a:t>что </a:t>
            </a:r>
            <a:r>
              <a:rPr sz="1800" spc="-170" dirty="0">
                <a:latin typeface="Calibri"/>
                <a:cs typeface="Calibri"/>
              </a:rPr>
              <a:t>приводит </a:t>
            </a:r>
            <a:r>
              <a:rPr sz="1800" spc="-140" dirty="0">
                <a:latin typeface="Calibri"/>
                <a:cs typeface="Calibri"/>
              </a:rPr>
              <a:t>к </a:t>
            </a:r>
            <a:r>
              <a:rPr sz="1800" spc="-195" dirty="0">
                <a:latin typeface="Calibri"/>
                <a:cs typeface="Calibri"/>
              </a:rPr>
              <a:t>обширному </a:t>
            </a:r>
            <a:r>
              <a:rPr sz="1800" spc="-185" dirty="0">
                <a:latin typeface="Calibri"/>
                <a:cs typeface="Calibri"/>
              </a:rPr>
              <a:t>истощению </a:t>
            </a:r>
            <a:r>
              <a:rPr sz="1800" spc="-235" dirty="0">
                <a:latin typeface="Calibri"/>
                <a:cs typeface="Calibri"/>
              </a:rPr>
              <a:t>мышц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60" dirty="0">
                <a:latin typeface="Calibri"/>
                <a:cs typeface="Calibri"/>
              </a:rPr>
              <a:t>потере </a:t>
            </a:r>
            <a:r>
              <a:rPr sz="1800" spc="-204" dirty="0">
                <a:latin typeface="Calibri"/>
                <a:cs typeface="Calibri"/>
              </a:rPr>
              <a:t>мышечной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функции.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45" dirty="0">
                <a:latin typeface="Calibri"/>
                <a:cs typeface="Calibri"/>
              </a:rPr>
              <a:t>вход </a:t>
            </a:r>
            <a:r>
              <a:rPr sz="1800" spc="-165" dirty="0">
                <a:latin typeface="Calibri"/>
                <a:cs typeface="Calibri"/>
              </a:rPr>
              <a:t>протеина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65" dirty="0">
                <a:latin typeface="Calibri"/>
                <a:cs typeface="Calibri"/>
              </a:rPr>
              <a:t>самых </a:t>
            </a:r>
            <a:r>
              <a:rPr sz="1800" spc="-150" dirty="0">
                <a:latin typeface="Calibri"/>
                <a:cs typeface="Calibri"/>
              </a:rPr>
              <a:t>высоких </a:t>
            </a:r>
            <a:r>
              <a:rPr sz="1800" spc="-145" dirty="0">
                <a:latin typeface="Calibri"/>
                <a:cs typeface="Calibri"/>
              </a:rPr>
              <a:t>уровнях </a:t>
            </a:r>
            <a:r>
              <a:rPr sz="1800" spc="-160" dirty="0">
                <a:latin typeface="Calibri"/>
                <a:cs typeface="Calibri"/>
              </a:rPr>
              <a:t>улучшает </a:t>
            </a:r>
            <a:r>
              <a:rPr sz="1800" spc="-150" dirty="0">
                <a:latin typeface="Calibri"/>
                <a:cs typeface="Calibri"/>
              </a:rPr>
              <a:t>исход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45" dirty="0">
                <a:latin typeface="Calibri"/>
                <a:cs typeface="Calibri"/>
              </a:rPr>
              <a:t>септических </a:t>
            </a:r>
            <a:r>
              <a:rPr sz="1800" spc="-165" dirty="0">
                <a:latin typeface="Calibri"/>
                <a:cs typeface="Calibri"/>
              </a:rPr>
              <a:t>пациентов, </a:t>
            </a:r>
            <a:r>
              <a:rPr sz="1800" spc="-170" dirty="0">
                <a:latin typeface="Calibri"/>
                <a:cs typeface="Calibri"/>
              </a:rPr>
              <a:t>которые </a:t>
            </a:r>
            <a:r>
              <a:rPr sz="1800" spc="-175" dirty="0">
                <a:latin typeface="Calibri"/>
                <a:cs typeface="Calibri"/>
              </a:rPr>
              <a:t>не </a:t>
            </a:r>
            <a:r>
              <a:rPr sz="1800" spc="-185" dirty="0">
                <a:latin typeface="Calibri"/>
                <a:cs typeface="Calibri"/>
              </a:rPr>
              <a:t>перенасыщены </a:t>
            </a:r>
            <a:r>
              <a:rPr sz="1800" spc="-160" dirty="0">
                <a:latin typeface="Calibri"/>
                <a:cs typeface="Calibri"/>
              </a:rPr>
              <a:t>энергией.</a:t>
            </a:r>
            <a:r>
              <a:rPr sz="1800" spc="-14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Смертность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  <a:spcBef>
                <a:spcPts val="50"/>
              </a:spcBef>
            </a:pPr>
            <a:r>
              <a:rPr sz="1800" spc="-165" dirty="0">
                <a:latin typeface="Calibri"/>
                <a:cs typeface="Calibri"/>
              </a:rPr>
              <a:t>снижается </a:t>
            </a:r>
            <a:r>
              <a:rPr sz="1800" spc="-200" dirty="0">
                <a:latin typeface="Calibri"/>
                <a:cs typeface="Calibri"/>
              </a:rPr>
              <a:t>до </a:t>
            </a:r>
            <a:r>
              <a:rPr sz="1800" spc="-114" dirty="0">
                <a:latin typeface="Calibri"/>
                <a:cs typeface="Calibri"/>
              </a:rPr>
              <a:t>37%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75" dirty="0">
                <a:latin typeface="Calibri"/>
                <a:cs typeface="Calibri"/>
              </a:rPr>
              <a:t>введении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90" dirty="0">
                <a:latin typeface="Calibri"/>
                <a:cs typeface="Calibri"/>
              </a:rPr>
              <a:t>прием </a:t>
            </a:r>
            <a:r>
              <a:rPr sz="1800" spc="-200" dirty="0">
                <a:latin typeface="Calibri"/>
                <a:cs typeface="Calibri"/>
              </a:rPr>
              <a:t>меньше </a:t>
            </a:r>
            <a:r>
              <a:rPr sz="1800" spc="-125" dirty="0">
                <a:latin typeface="Calibri"/>
                <a:cs typeface="Calibri"/>
              </a:rPr>
              <a:t>0,8 </a:t>
            </a:r>
            <a:r>
              <a:rPr sz="1800" spc="-90" dirty="0">
                <a:latin typeface="Calibri"/>
                <a:cs typeface="Calibri"/>
              </a:rPr>
              <a:t>г </a:t>
            </a:r>
            <a:r>
              <a:rPr sz="1800" spc="-165" dirty="0">
                <a:latin typeface="Calibri"/>
                <a:cs typeface="Calibri"/>
              </a:rPr>
              <a:t>/ </a:t>
            </a:r>
            <a:r>
              <a:rPr sz="1800" spc="-170" dirty="0">
                <a:latin typeface="Calibri"/>
                <a:cs typeface="Calibri"/>
              </a:rPr>
              <a:t>кг, </a:t>
            </a:r>
            <a:r>
              <a:rPr sz="1800" spc="-200" dirty="0">
                <a:latin typeface="Calibri"/>
                <a:cs typeface="Calibri"/>
              </a:rPr>
              <a:t>до </a:t>
            </a:r>
            <a:r>
              <a:rPr sz="1800" spc="-114" dirty="0">
                <a:latin typeface="Calibri"/>
                <a:cs typeface="Calibri"/>
              </a:rPr>
              <a:t>35%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10" dirty="0">
                <a:latin typeface="Calibri"/>
                <a:cs typeface="Calibri"/>
              </a:rPr>
              <a:t>0,8-1,0 </a:t>
            </a:r>
            <a:r>
              <a:rPr sz="1800" spc="-90" dirty="0">
                <a:latin typeface="Calibri"/>
                <a:cs typeface="Calibri"/>
              </a:rPr>
              <a:t>г </a:t>
            </a:r>
            <a:r>
              <a:rPr sz="1800" spc="-165" dirty="0">
                <a:latin typeface="Calibri"/>
                <a:cs typeface="Calibri"/>
              </a:rPr>
              <a:t>/ </a:t>
            </a:r>
            <a:r>
              <a:rPr sz="1800" spc="-170" dirty="0">
                <a:latin typeface="Calibri"/>
                <a:cs typeface="Calibri"/>
              </a:rPr>
              <a:t>кг, </a:t>
            </a:r>
            <a:r>
              <a:rPr sz="1800" spc="-114" dirty="0">
                <a:latin typeface="Calibri"/>
                <a:cs typeface="Calibri"/>
              </a:rPr>
              <a:t>27%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00" dirty="0">
                <a:latin typeface="Calibri"/>
                <a:cs typeface="Calibri"/>
              </a:rPr>
              <a:t>1,0–1.2 </a:t>
            </a:r>
            <a:r>
              <a:rPr sz="1800" spc="-70" dirty="0">
                <a:latin typeface="Calibri"/>
                <a:cs typeface="Calibri"/>
              </a:rPr>
              <a:t>g </a:t>
            </a:r>
            <a:r>
              <a:rPr sz="1800" spc="-165" dirty="0">
                <a:latin typeface="Calibri"/>
                <a:cs typeface="Calibri"/>
              </a:rPr>
              <a:t>/ </a:t>
            </a:r>
            <a:r>
              <a:rPr sz="1800" spc="-120" dirty="0">
                <a:latin typeface="Calibri"/>
                <a:cs typeface="Calibri"/>
              </a:rPr>
              <a:t>kg,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14" dirty="0">
                <a:latin typeface="Calibri"/>
                <a:cs typeface="Calibri"/>
              </a:rPr>
              <a:t>19%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30" dirty="0">
                <a:latin typeface="Calibri"/>
                <a:cs typeface="Calibri"/>
              </a:rPr>
              <a:t>1.2</a:t>
            </a:r>
            <a:r>
              <a:rPr sz="1800" spc="-229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g/kg/day.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0" dirty="0">
                <a:latin typeface="Calibri"/>
                <a:cs typeface="Calibri"/>
              </a:rPr>
              <a:t>Ранняя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мобилизация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физиотерапия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играют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ключевую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роль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улучшении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белкового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95" dirty="0">
                <a:latin typeface="Calibri"/>
                <a:cs typeface="Calibri"/>
              </a:rPr>
              <a:t>обмена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после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острой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фазы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болезни.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1800" spc="-195" dirty="0">
                <a:latin typeface="Calibri"/>
                <a:cs typeface="Calibri"/>
              </a:rPr>
              <a:t>Миостимуляция </a:t>
            </a:r>
            <a:r>
              <a:rPr sz="1800" spc="-170" dirty="0">
                <a:latin typeface="Calibri"/>
                <a:cs typeface="Calibri"/>
              </a:rPr>
              <a:t>тормозит атрофию</a:t>
            </a:r>
            <a:r>
              <a:rPr sz="1800" spc="-150" dirty="0">
                <a:latin typeface="Calibri"/>
                <a:cs typeface="Calibri"/>
              </a:rPr>
              <a:t> </a:t>
            </a:r>
            <a:r>
              <a:rPr sz="1800" spc="-225" dirty="0">
                <a:latin typeface="Calibri"/>
                <a:cs typeface="Calibri"/>
              </a:rPr>
              <a:t>мышц.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0" dirty="0">
                <a:latin typeface="Calibri"/>
                <a:cs typeface="Calibri"/>
              </a:rPr>
              <a:t>Несколько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нутриентов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препаратов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0" dirty="0">
                <a:latin typeface="Calibri"/>
                <a:cs typeface="Calibri"/>
              </a:rPr>
              <a:t>были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определены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40" dirty="0">
                <a:latin typeface="Calibri"/>
                <a:cs typeface="Calibri"/>
              </a:rPr>
              <a:t>как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перспективные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антикатаболические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агенты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(анаприлин).</a:t>
            </a:r>
            <a:r>
              <a:rPr sz="1800" spc="-135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Анаприлин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дозе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35"/>
              </a:lnSpc>
            </a:pPr>
            <a:r>
              <a:rPr sz="1800" spc="-145" dirty="0">
                <a:latin typeface="Calibri"/>
                <a:cs typeface="Calibri"/>
              </a:rPr>
              <a:t>6.3mg/kg/day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60" dirty="0">
                <a:latin typeface="Calibri"/>
                <a:cs typeface="Calibri"/>
              </a:rPr>
              <a:t>течение </a:t>
            </a:r>
            <a:r>
              <a:rPr sz="1800" spc="-105" dirty="0">
                <a:latin typeface="Calibri"/>
                <a:cs typeface="Calibri"/>
              </a:rPr>
              <a:t>2 </a:t>
            </a:r>
            <a:r>
              <a:rPr sz="1800" spc="-185" dirty="0">
                <a:latin typeface="Calibri"/>
                <a:cs typeface="Calibri"/>
              </a:rPr>
              <a:t>недель снижал метаболизм </a:t>
            </a:r>
            <a:r>
              <a:rPr sz="1800" spc="-165" dirty="0">
                <a:latin typeface="Calibri"/>
                <a:cs typeface="Calibri"/>
              </a:rPr>
              <a:t>покоя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40" dirty="0">
                <a:latin typeface="Calibri"/>
                <a:cs typeface="Calibri"/>
              </a:rPr>
              <a:t>как </a:t>
            </a:r>
            <a:r>
              <a:rPr sz="1800" spc="-160" dirty="0">
                <a:latin typeface="Calibri"/>
                <a:cs typeface="Calibri"/>
              </a:rPr>
              <a:t>следствие </a:t>
            </a:r>
            <a:r>
              <a:rPr sz="1800" spc="-165" dirty="0">
                <a:latin typeface="Calibri"/>
                <a:cs typeface="Calibri"/>
              </a:rPr>
              <a:t>обеспечивал </a:t>
            </a:r>
            <a:r>
              <a:rPr sz="1800" spc="-155" dirty="0">
                <a:latin typeface="Calibri"/>
                <a:cs typeface="Calibri"/>
              </a:rPr>
              <a:t>сохранение </a:t>
            </a:r>
            <a:r>
              <a:rPr sz="1800" spc="-204" dirty="0">
                <a:latin typeface="Calibri"/>
                <a:cs typeface="Calibri"/>
              </a:rPr>
              <a:t>мышечной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массы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Calibri"/>
              <a:cs typeface="Calibri"/>
            </a:endParaRPr>
          </a:p>
          <a:p>
            <a:pPr marL="1131570">
              <a:lnSpc>
                <a:spcPct val="100000"/>
              </a:lnSpc>
            </a:pPr>
            <a:r>
              <a:rPr sz="1300" spc="-80" dirty="0">
                <a:latin typeface="Calibri"/>
                <a:cs typeface="Calibri"/>
              </a:rPr>
              <a:t>Di </a:t>
            </a:r>
            <a:r>
              <a:rPr sz="1300" spc="-120" dirty="0">
                <a:latin typeface="Calibri"/>
                <a:cs typeface="Calibri"/>
              </a:rPr>
              <a:t>Girolamo </a:t>
            </a:r>
            <a:r>
              <a:rPr sz="1300" spc="-130" dirty="0">
                <a:latin typeface="Calibri"/>
                <a:cs typeface="Calibri"/>
              </a:rPr>
              <a:t>FG, </a:t>
            </a:r>
            <a:r>
              <a:rPr sz="1300" spc="-70" dirty="0">
                <a:latin typeface="Calibri"/>
                <a:cs typeface="Calibri"/>
              </a:rPr>
              <a:t>Situlin </a:t>
            </a:r>
            <a:r>
              <a:rPr sz="1300" spc="-114" dirty="0">
                <a:latin typeface="Calibri"/>
                <a:cs typeface="Calibri"/>
              </a:rPr>
              <a:t>R, </a:t>
            </a:r>
            <a:r>
              <a:rPr sz="1300" spc="-85" dirty="0">
                <a:latin typeface="Calibri"/>
                <a:cs typeface="Calibri"/>
              </a:rPr>
              <a:t>Biolo </a:t>
            </a:r>
            <a:r>
              <a:rPr sz="1300" spc="-165" dirty="0">
                <a:latin typeface="Calibri"/>
                <a:cs typeface="Calibri"/>
              </a:rPr>
              <a:t>G. What </a:t>
            </a:r>
            <a:r>
              <a:rPr sz="1300" spc="-100" dirty="0">
                <a:latin typeface="Calibri"/>
                <a:cs typeface="Calibri"/>
              </a:rPr>
              <a:t>factors influence </a:t>
            </a:r>
            <a:r>
              <a:rPr sz="1300" spc="-105" dirty="0">
                <a:latin typeface="Calibri"/>
                <a:cs typeface="Calibri"/>
              </a:rPr>
              <a:t>protein </a:t>
            </a:r>
            <a:r>
              <a:rPr sz="1300" spc="-100" dirty="0">
                <a:latin typeface="Calibri"/>
                <a:cs typeface="Calibri"/>
              </a:rPr>
              <a:t>synthesis </a:t>
            </a:r>
            <a:r>
              <a:rPr sz="1300" spc="-130" dirty="0">
                <a:latin typeface="Calibri"/>
                <a:cs typeface="Calibri"/>
              </a:rPr>
              <a:t>and </a:t>
            </a:r>
            <a:r>
              <a:rPr sz="1300" spc="-110" dirty="0">
                <a:latin typeface="Calibri"/>
                <a:cs typeface="Calibri"/>
              </a:rPr>
              <a:t>degradation </a:t>
            </a:r>
            <a:r>
              <a:rPr sz="1300" spc="-70" dirty="0">
                <a:latin typeface="Calibri"/>
                <a:cs typeface="Calibri"/>
              </a:rPr>
              <a:t>in </a:t>
            </a:r>
            <a:r>
              <a:rPr sz="1300" spc="-75" dirty="0">
                <a:latin typeface="Calibri"/>
                <a:cs typeface="Calibri"/>
              </a:rPr>
              <a:t>critical </a:t>
            </a:r>
            <a:r>
              <a:rPr sz="1300" spc="-80" dirty="0">
                <a:latin typeface="Calibri"/>
                <a:cs typeface="Calibri"/>
              </a:rPr>
              <a:t>illness? </a:t>
            </a:r>
            <a:r>
              <a:rPr sz="1300" spc="-120" dirty="0">
                <a:latin typeface="Calibri"/>
                <a:cs typeface="Calibri"/>
              </a:rPr>
              <a:t>Curr </a:t>
            </a:r>
            <a:r>
              <a:rPr sz="1300" spc="-114" dirty="0">
                <a:latin typeface="Calibri"/>
                <a:cs typeface="Calibri"/>
              </a:rPr>
              <a:t>Opin </a:t>
            </a:r>
            <a:r>
              <a:rPr sz="1300" spc="-70" dirty="0">
                <a:latin typeface="Calibri"/>
                <a:cs typeface="Calibri"/>
              </a:rPr>
              <a:t>Clin </a:t>
            </a:r>
            <a:r>
              <a:rPr sz="1300" spc="-125" dirty="0">
                <a:latin typeface="Calibri"/>
                <a:cs typeface="Calibri"/>
              </a:rPr>
              <a:t>Nutr </a:t>
            </a:r>
            <a:r>
              <a:rPr sz="1300" spc="-155" dirty="0">
                <a:latin typeface="Calibri"/>
                <a:cs typeface="Calibri"/>
              </a:rPr>
              <a:t>Metab </a:t>
            </a:r>
            <a:r>
              <a:rPr sz="1300" spc="-125" dirty="0">
                <a:latin typeface="Calibri"/>
                <a:cs typeface="Calibri"/>
              </a:rPr>
              <a:t>Care.</a:t>
            </a:r>
            <a:r>
              <a:rPr sz="1300" spc="-180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2017;20(2):124-130.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7187" y="565150"/>
            <a:ext cx="9892030" cy="6162675"/>
          </a:xfrm>
          <a:custGeom>
            <a:avLst/>
            <a:gdLst/>
            <a:ahLst/>
            <a:cxnLst/>
            <a:rect l="l" t="t" r="r" b="b"/>
            <a:pathLst>
              <a:path w="9892030" h="6162675">
                <a:moveTo>
                  <a:pt x="9891522" y="0"/>
                </a:moveTo>
                <a:lnTo>
                  <a:pt x="0" y="0"/>
                </a:lnTo>
                <a:lnTo>
                  <a:pt x="0" y="6162676"/>
                </a:lnTo>
                <a:lnTo>
                  <a:pt x="9891522" y="6162676"/>
                </a:lnTo>
                <a:lnTo>
                  <a:pt x="98915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20846" y="565150"/>
          <a:ext cx="9872980" cy="61643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2545"/>
                <a:gridCol w="1483995"/>
                <a:gridCol w="2574290"/>
                <a:gridCol w="2333625"/>
                <a:gridCol w="2168525"/>
              </a:tblGrid>
              <a:tr h="260076"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50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Модальность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55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Вид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50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Факторы</a:t>
                      </a:r>
                      <a:r>
                        <a:rPr sz="900" b="1" spc="15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45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50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Прогноз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60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Меры</a:t>
                      </a:r>
                      <a:r>
                        <a:rPr sz="900" b="1" spc="15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0" dirty="0">
                          <a:solidFill>
                            <a:srgbClr val="4F81BD"/>
                          </a:solidFill>
                          <a:latin typeface="Calibri"/>
                          <a:cs typeface="Calibri"/>
                        </a:rPr>
                        <a:t>профилактики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1459">
                <a:tc>
                  <a:txBody>
                    <a:bodyPr/>
                    <a:lstStyle/>
                    <a:p>
                      <a:pPr marL="78105">
                        <a:lnSpc>
                          <a:spcPts val="93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Когнитивные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Нарушение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памяти,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240029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внимания,</a:t>
                      </a:r>
                      <a:r>
                        <a:rPr sz="900" spc="-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исполни6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тельных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функций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Преморбидно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низкий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интеллект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630045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Делирий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</a:t>
                      </a:r>
                      <a:r>
                        <a:rPr sz="900" spc="-1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РАО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Седация  Гипогликемия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Существенное улучшение в 1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год</a:t>
                      </a:r>
                      <a:r>
                        <a:rPr sz="900" spc="-1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с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67945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резидуальными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явлениями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</a:t>
                      </a:r>
                      <a:r>
                        <a:rPr sz="900" spc="-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течение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6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лет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3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Профилактика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гипогликемии</a:t>
                      </a:r>
                      <a:r>
                        <a:rPr sz="900" spc="-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и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>
                        <a:lnSpc>
                          <a:spcPts val="107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делирия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076">
                <a:tc rowSpan="3">
                  <a:txBody>
                    <a:bodyPr/>
                    <a:lstStyle/>
                    <a:p>
                      <a:pPr marL="5016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Психиатрические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Депрессия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Воспоминания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о травме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и</a:t>
                      </a:r>
                      <a:r>
                        <a:rPr sz="900" spc="-8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РАО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Седация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3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Нарушение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физических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функций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Ослабевает в течение 1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года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02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Профилактика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гипогликемии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14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Посттравматический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45" dirty="0">
                          <a:latin typeface="Cambria"/>
                          <a:cs typeface="Cambria"/>
                        </a:rPr>
                        <a:t>стресс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Тревожность,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ажитация,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0"/>
                        </a:lnSpc>
                      </a:pPr>
                      <a:r>
                        <a:rPr sz="900" spc="45" dirty="0">
                          <a:latin typeface="Cambria"/>
                          <a:cs typeface="Cambria"/>
                        </a:rPr>
                        <a:t>Седация,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04139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Постравматический двигательный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дефи6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цит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Незначительное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улучшение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1</a:t>
                      </a:r>
                      <a:r>
                        <a:rPr sz="900" spc="-9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год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Ограничение седации</a:t>
                      </a:r>
                      <a:r>
                        <a:rPr sz="900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Stop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>
                        <a:lnSpc>
                          <a:spcPts val="1075"/>
                        </a:lnSpc>
                      </a:pPr>
                      <a:r>
                        <a:rPr sz="900" spc="45" dirty="0">
                          <a:latin typeface="Cambria"/>
                          <a:cs typeface="Cambria"/>
                        </a:rPr>
                        <a:t>sedation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protocol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67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Тревожность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Безработица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97155" marR="1397635" indent="-27940">
                        <a:lnSpc>
                          <a:spcPts val="980"/>
                        </a:lnSpc>
                        <a:spcBef>
                          <a:spcPts val="11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Длительность</a:t>
                      </a:r>
                      <a:r>
                        <a:rPr sz="9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ИВЛ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Женский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пол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73990">
                        <a:lnSpc>
                          <a:spcPts val="1070"/>
                        </a:lnSpc>
                        <a:spcBef>
                          <a:spcPts val="15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Низкий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образовательный уровень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Преморбидные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психические</a:t>
                      </a:r>
                      <a:r>
                        <a:rPr sz="900" spc="-7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нарушения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Персистирование в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течение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1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года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019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Раннее использование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0" dirty="0">
                          <a:latin typeface="Cambria"/>
                          <a:cs typeface="Cambria"/>
                        </a:rPr>
                        <a:t>антиде6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>
                        <a:lnSpc>
                          <a:spcPts val="107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прессантов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7075">
                <a:tc rowSpan="2">
                  <a:txBody>
                    <a:bodyPr/>
                    <a:lstStyle/>
                    <a:p>
                      <a:pPr marL="5016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Вегетативные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Нарушение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циркадных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ритмов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Седация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295275">
                        <a:lnSpc>
                          <a:spcPts val="980"/>
                        </a:lnSpc>
                        <a:spcBef>
                          <a:spcPts val="11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Когнитивно </a:t>
                      </a:r>
                      <a:r>
                        <a:rPr sz="900" spc="-170" dirty="0">
                          <a:latin typeface="Cambria"/>
                          <a:cs typeface="Cambria"/>
                        </a:rPr>
                        <a:t>6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аффрентный</a:t>
                      </a:r>
                      <a:r>
                        <a:rPr sz="900" spc="-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диссонанс 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РАО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45" dirty="0">
                          <a:latin typeface="Cambria"/>
                          <a:cs typeface="Cambria"/>
                        </a:rPr>
                        <a:t>Регресс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течение года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</a:t>
                      </a:r>
                      <a:r>
                        <a:rPr sz="900" spc="-1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неослож6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ненном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варианте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(без</a:t>
                      </a:r>
                      <a:r>
                        <a:rPr sz="900" spc="-1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депрессии)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019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Формирование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циклов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сна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и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бодр6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 marR="168275">
                        <a:lnSpc>
                          <a:spcPts val="980"/>
                        </a:lnSpc>
                        <a:spcBef>
                          <a:spcPts val="11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ствования медикаментозно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и</a:t>
                      </a:r>
                      <a:r>
                        <a:rPr sz="900" spc="-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-25" dirty="0">
                          <a:latin typeface="Cambria"/>
                          <a:cs typeface="Cambria"/>
                        </a:rPr>
                        <a:t>ре6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анимационным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регламентом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13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220979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Нарушение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0" dirty="0">
                          <a:latin typeface="Cambria"/>
                          <a:cs typeface="Cambria"/>
                        </a:rPr>
                        <a:t>гравита6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ционного</a:t>
                      </a:r>
                      <a:r>
                        <a:rPr sz="900" spc="-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градиента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849630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Иммобилизация 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Опущенный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головной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конец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Неизвестно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marR="104775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Ранняя вертикализация,</a:t>
                      </a:r>
                      <a:r>
                        <a:rPr sz="900" spc="-7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стимуля6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ция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стоп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1459">
                <a:tc rowSpan="2">
                  <a:txBody>
                    <a:bodyPr/>
                    <a:lstStyle/>
                    <a:p>
                      <a:pPr marL="50165">
                        <a:lnSpc>
                          <a:spcPts val="102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Нейромышечные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190500" algn="just">
                        <a:lnSpc>
                          <a:spcPct val="94800"/>
                        </a:lnSpc>
                      </a:pPr>
                      <a:r>
                        <a:rPr sz="900" dirty="0">
                          <a:latin typeface="Cambria"/>
                          <a:cs typeface="Cambria"/>
                        </a:rPr>
                        <a:t>П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о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л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и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м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ио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н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ей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р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о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пат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и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я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критических 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состоя6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ний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7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Гипергликемия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Системная воспалительная</a:t>
                      </a:r>
                      <a:r>
                        <a:rPr sz="900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реакция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Сепсис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1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Полиорганная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недостаточность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309880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Восстановление</a:t>
                      </a:r>
                      <a:r>
                        <a:rPr sz="9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полинейропатии  медленнее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миопатии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более 5</a:t>
                      </a:r>
                      <a:r>
                        <a:rPr sz="900" spc="-114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лет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marR="335915">
                        <a:lnSpc>
                          <a:spcPct val="9480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Контроль гликемии  Ограничение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миорелаксантов  Кинезиотерапия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27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2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Атрофия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бездействия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019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Иммобилизация/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постельный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режим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Седация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019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Ранняя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мобилизация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 marR="816610">
                        <a:lnSpc>
                          <a:spcPts val="980"/>
                        </a:lnSpc>
                        <a:spcBef>
                          <a:spcPts val="110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Кинезиотерапия  Ограничение</a:t>
                      </a:r>
                      <a:r>
                        <a:rPr sz="900" spc="-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седации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67151">
                <a:tc>
                  <a:txBody>
                    <a:bodyPr/>
                    <a:lstStyle/>
                    <a:p>
                      <a:pPr marL="50165">
                        <a:lnSpc>
                          <a:spcPts val="93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Легочные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Снижение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дыхатель6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212090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ного объема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и </a:t>
                      </a:r>
                      <a:r>
                        <a:rPr sz="900" dirty="0">
                          <a:latin typeface="Cambria"/>
                          <a:cs typeface="Cambria"/>
                        </a:rPr>
                        <a:t>жиз6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ненной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емкости</a:t>
                      </a:r>
                      <a:r>
                        <a:rPr sz="900" spc="-9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лег6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ких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Искусственная вентиляция легких</a:t>
                      </a:r>
                      <a:r>
                        <a:rPr sz="9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(кон6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тролируемые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режимы)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3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Умеренно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выраженные,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но</a:t>
                      </a:r>
                      <a:r>
                        <a:rPr sz="900" spc="-6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способные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107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персистировать в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течение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5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лет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3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Ранняя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вертикализация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81915" marR="165735">
                        <a:lnSpc>
                          <a:spcPct val="96200"/>
                        </a:lnSpc>
                        <a:spcBef>
                          <a:spcPts val="3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Вспомогательная</a:t>
                      </a:r>
                      <a:r>
                        <a:rPr sz="900" spc="-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респираторная  пневмокомпрессия  Предпочтительно </a:t>
                      </a:r>
                      <a:r>
                        <a:rPr sz="900" spc="30" dirty="0">
                          <a:latin typeface="Cambria"/>
                          <a:cs typeface="Cambria"/>
                        </a:rPr>
                        <a:t>вспомогатель6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ные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режимы</a:t>
                      </a:r>
                      <a:r>
                        <a:rPr sz="900" spc="-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65" dirty="0">
                          <a:latin typeface="Cambria"/>
                          <a:cs typeface="Cambria"/>
                        </a:rPr>
                        <a:t>ИВЛ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67152">
                <a:tc>
                  <a:txBody>
                    <a:bodyPr/>
                    <a:lstStyle/>
                    <a:p>
                      <a:pPr marL="5016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Физический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статус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71120">
                        <a:lnSpc>
                          <a:spcPct val="9480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Снижение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активности  в повседневной</a:t>
                      </a:r>
                      <a:r>
                        <a:rPr sz="900" spc="-7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жизни,  ухудшение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показате6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74625">
                        <a:lnSpc>
                          <a:spcPts val="980"/>
                        </a:lnSpc>
                        <a:spcBef>
                          <a:spcPts val="10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лей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66min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теста</a:t>
                      </a:r>
                      <a:r>
                        <a:rPr sz="900" spc="-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ходь6 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бы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1202055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Преморбидный</a:t>
                      </a:r>
                      <a:r>
                        <a:rPr sz="9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статус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Кортикостероиды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17475">
                        <a:lnSpc>
                          <a:spcPts val="1070"/>
                        </a:lnSpc>
                        <a:spcBef>
                          <a:spcPts val="1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Медленно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регрессирующее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повреждение  легких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>
                        <a:lnSpc>
                          <a:spcPts val="944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Возраст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128905">
                        <a:lnSpc>
                          <a:spcPct val="9480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Быстрое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улучшение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течение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меся6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цев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с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остаточными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явлениями</a:t>
                      </a:r>
                      <a:r>
                        <a:rPr sz="900" spc="-8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дефи6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цита активности в течение 1</a:t>
                      </a:r>
                      <a:r>
                        <a:rPr sz="900" spc="-114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года,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198755">
                        <a:lnSpc>
                          <a:spcPts val="980"/>
                        </a:lnSpc>
                        <a:spcBef>
                          <a:spcPts val="105"/>
                        </a:spcBef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Нарушение 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66мин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теста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течение</a:t>
                      </a:r>
                      <a:r>
                        <a:rPr sz="900" spc="-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2  лет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marR="88265">
                        <a:lnSpc>
                          <a:spcPct val="9480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Ранняя реабилитация в </a:t>
                      </a:r>
                      <a:r>
                        <a:rPr sz="900" spc="60" dirty="0">
                          <a:latin typeface="Cambria"/>
                          <a:cs typeface="Cambria"/>
                        </a:rPr>
                        <a:t>РАО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с</a:t>
                      </a:r>
                      <a:r>
                        <a:rPr sz="900" spc="-1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-5" dirty="0">
                          <a:latin typeface="Cambria"/>
                          <a:cs typeface="Cambria"/>
                        </a:rPr>
                        <a:t>про6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должением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амбулаторных </a:t>
                      </a:r>
                      <a:r>
                        <a:rPr sz="900" spc="5" dirty="0">
                          <a:latin typeface="Cambria"/>
                          <a:cs typeface="Cambria"/>
                        </a:rPr>
                        <a:t>усло6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виях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67152">
                <a:tc>
                  <a:txBody>
                    <a:bodyPr/>
                    <a:lstStyle/>
                    <a:p>
                      <a:pPr marL="5016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Качество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жизни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126364">
                        <a:lnSpc>
                          <a:spcPts val="980"/>
                        </a:lnSpc>
                        <a:spcBef>
                          <a:spcPts val="60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Дефицит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25" dirty="0">
                          <a:latin typeface="Cambria"/>
                          <a:cs typeface="Cambria"/>
                        </a:rPr>
                        <a:t>повседнев6 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ной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жизни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1075055">
                        <a:lnSpc>
                          <a:spcPct val="94800"/>
                        </a:lnSpc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Пожилой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возраст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Тяжесть </a:t>
                      </a:r>
                      <a:r>
                        <a:rPr sz="900" spc="65" dirty="0">
                          <a:latin typeface="Cambria"/>
                          <a:cs typeface="Cambria"/>
                        </a:rPr>
                        <a:t>ПМНПКС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Психические</a:t>
                      </a:r>
                      <a:r>
                        <a:rPr sz="900" spc="-4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нарушения</a:t>
                      </a:r>
                      <a:endParaRPr sz="900">
                        <a:latin typeface="Cambria"/>
                        <a:cs typeface="Cambria"/>
                      </a:endParaRPr>
                    </a:p>
                    <a:p>
                      <a:pPr marL="69215" marR="285115">
                        <a:lnSpc>
                          <a:spcPts val="1070"/>
                        </a:lnSpc>
                        <a:spcBef>
                          <a:spcPts val="35"/>
                        </a:spcBef>
                      </a:pPr>
                      <a:r>
                        <a:rPr sz="900" spc="55" dirty="0">
                          <a:latin typeface="Cambria"/>
                          <a:cs typeface="Cambria"/>
                        </a:rPr>
                        <a:t>Функциональная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недостаточность</a:t>
                      </a:r>
                      <a:r>
                        <a:rPr sz="900" spc="-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-25" dirty="0">
                          <a:latin typeface="Cambria"/>
                          <a:cs typeface="Cambria"/>
                        </a:rPr>
                        <a:t>ре6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спираторных</a:t>
                      </a:r>
                      <a:r>
                        <a:rPr sz="9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функций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92710">
                        <a:lnSpc>
                          <a:spcPct val="94800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Физический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дефицит</a:t>
                      </a:r>
                      <a:r>
                        <a:rPr sz="900" spc="-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35" dirty="0">
                          <a:latin typeface="Cambria"/>
                          <a:cs typeface="Cambria"/>
                        </a:rPr>
                        <a:t>восстанавлива6 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ется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 течение 1 </a:t>
                      </a:r>
                      <a:r>
                        <a:rPr sz="900" spc="40" dirty="0">
                          <a:latin typeface="Cambria"/>
                          <a:cs typeface="Cambria"/>
                        </a:rPr>
                        <a:t>года, </a:t>
                      </a:r>
                      <a:r>
                        <a:rPr sz="900" spc="55" dirty="0">
                          <a:latin typeface="Cambria"/>
                          <a:cs typeface="Cambria"/>
                        </a:rPr>
                        <a:t>но </a:t>
                      </a:r>
                      <a:r>
                        <a:rPr sz="900" spc="45" dirty="0">
                          <a:latin typeface="Cambria"/>
                          <a:cs typeface="Cambria"/>
                        </a:rPr>
                        <a:t>возврат 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возможен в течение 6</a:t>
                      </a:r>
                      <a:r>
                        <a:rPr sz="900" spc="-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лет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025"/>
                        </a:lnSpc>
                      </a:pPr>
                      <a:r>
                        <a:rPr sz="900" spc="50" dirty="0">
                          <a:latin typeface="Cambria"/>
                          <a:cs typeface="Cambria"/>
                        </a:rPr>
                        <a:t>Нейропсихологическое</a:t>
                      </a:r>
                      <a:r>
                        <a:rPr sz="900" spc="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900" spc="50" dirty="0">
                          <a:latin typeface="Cambria"/>
                          <a:cs typeface="Cambria"/>
                        </a:rPr>
                        <a:t>обучение</a:t>
                      </a:r>
                      <a:endParaRPr sz="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552779" y="1"/>
            <a:ext cx="8929370" cy="562610"/>
          </a:xfrm>
          <a:custGeom>
            <a:avLst/>
            <a:gdLst/>
            <a:ahLst/>
            <a:cxnLst/>
            <a:rect l="l" t="t" r="r" b="b"/>
            <a:pathLst>
              <a:path w="8929370" h="562610">
                <a:moveTo>
                  <a:pt x="8928991" y="0"/>
                </a:moveTo>
                <a:lnTo>
                  <a:pt x="0" y="0"/>
                </a:lnTo>
                <a:lnTo>
                  <a:pt x="0" y="562073"/>
                </a:lnTo>
                <a:lnTo>
                  <a:pt x="8928991" y="562073"/>
                </a:lnTo>
                <a:lnTo>
                  <a:pt x="8928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14659" y="102107"/>
            <a:ext cx="680465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800000"/>
                </a:solidFill>
              </a:rPr>
              <a:t>ПИТ синдром </a:t>
            </a:r>
            <a:r>
              <a:rPr sz="2000" dirty="0">
                <a:solidFill>
                  <a:srgbClr val="800000"/>
                </a:solidFill>
              </a:rPr>
              <a:t>и </a:t>
            </a:r>
            <a:r>
              <a:rPr sz="2000" spc="-10" dirty="0">
                <a:solidFill>
                  <a:srgbClr val="800000"/>
                </a:solidFill>
              </a:rPr>
              <a:t>его </a:t>
            </a:r>
            <a:r>
              <a:rPr sz="2000" spc="-5" dirty="0">
                <a:solidFill>
                  <a:srgbClr val="800000"/>
                </a:solidFill>
              </a:rPr>
              <a:t>преабилитация </a:t>
            </a:r>
            <a:r>
              <a:rPr sz="2000" spc="-10" dirty="0">
                <a:solidFill>
                  <a:srgbClr val="800000"/>
                </a:solidFill>
              </a:rPr>
              <a:t>(Белкин </a:t>
            </a:r>
            <a:r>
              <a:rPr sz="2000" spc="5" dirty="0">
                <a:solidFill>
                  <a:srgbClr val="800000"/>
                </a:solidFill>
              </a:rPr>
              <a:t>А.А. </a:t>
            </a:r>
            <a:r>
              <a:rPr sz="2000" dirty="0">
                <a:solidFill>
                  <a:srgbClr val="800000"/>
                </a:solidFill>
              </a:rPr>
              <a:t>С </a:t>
            </a:r>
            <a:r>
              <a:rPr sz="2000" spc="-15" dirty="0">
                <a:solidFill>
                  <a:srgbClr val="800000"/>
                </a:solidFill>
              </a:rPr>
              <a:t>соавт.,</a:t>
            </a:r>
            <a:r>
              <a:rPr sz="2000" spc="-40" dirty="0">
                <a:solidFill>
                  <a:srgbClr val="800000"/>
                </a:solidFill>
              </a:rPr>
              <a:t> </a:t>
            </a:r>
            <a:r>
              <a:rPr sz="2000" spc="-5" dirty="0">
                <a:solidFill>
                  <a:srgbClr val="800000"/>
                </a:solidFill>
              </a:rPr>
              <a:t>2013)</a:t>
            </a:r>
            <a:endParaRPr sz="20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944" y="1371600"/>
            <a:ext cx="8445291" cy="43319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4070" y="501485"/>
            <a:ext cx="7935338" cy="344334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6958" y="713739"/>
            <a:ext cx="25844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00" dirty="0"/>
              <a:t>Мысли</a:t>
            </a:r>
            <a:r>
              <a:rPr sz="4000" spc="-135" dirty="0"/>
              <a:t> </a:t>
            </a:r>
            <a:r>
              <a:rPr sz="4000" spc="-434" dirty="0"/>
              <a:t>домой: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233469" y="1789684"/>
            <a:ext cx="6415405" cy="27990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14655" marR="52069" indent="-402590">
              <a:lnSpc>
                <a:spcPct val="98600"/>
              </a:lnSpc>
              <a:spcBef>
                <a:spcPts val="135"/>
              </a:spcBef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200" spc="-190" dirty="0">
                <a:latin typeface="Calibri"/>
                <a:cs typeface="Calibri"/>
              </a:rPr>
              <a:t>ПИТ </a:t>
            </a:r>
            <a:r>
              <a:rPr sz="2200" spc="-210" dirty="0">
                <a:latin typeface="Calibri"/>
                <a:cs typeface="Calibri"/>
              </a:rPr>
              <a:t>–синдром </a:t>
            </a:r>
            <a:r>
              <a:rPr sz="2200" spc="70" dirty="0">
                <a:latin typeface="Calibri"/>
                <a:cs typeface="Calibri"/>
              </a:rPr>
              <a:t>– </a:t>
            </a:r>
            <a:r>
              <a:rPr sz="2200" spc="-240" dirty="0">
                <a:latin typeface="Calibri"/>
                <a:cs typeface="Calibri"/>
              </a:rPr>
              <a:t>вынужденная </a:t>
            </a:r>
            <a:r>
              <a:rPr sz="2200" spc="-235" dirty="0">
                <a:latin typeface="Calibri"/>
                <a:cs typeface="Calibri"/>
              </a:rPr>
              <a:t>реанимационная </a:t>
            </a:r>
            <a:r>
              <a:rPr sz="2200" spc="-204" dirty="0">
                <a:latin typeface="Calibri"/>
                <a:cs typeface="Calibri"/>
              </a:rPr>
              <a:t>ятрогения,  </a:t>
            </a:r>
            <a:r>
              <a:rPr sz="2200" spc="-210" dirty="0">
                <a:latin typeface="Calibri"/>
                <a:cs typeface="Calibri"/>
              </a:rPr>
              <a:t>способная </a:t>
            </a:r>
            <a:r>
              <a:rPr sz="2200" spc="-204" dirty="0">
                <a:latin typeface="Calibri"/>
                <a:cs typeface="Calibri"/>
              </a:rPr>
              <a:t>привести </a:t>
            </a:r>
            <a:r>
              <a:rPr sz="2200" spc="-170" dirty="0">
                <a:latin typeface="Calibri"/>
                <a:cs typeface="Calibri"/>
              </a:rPr>
              <a:t>к </a:t>
            </a:r>
            <a:r>
              <a:rPr sz="2200" spc="-265" dirty="0">
                <a:latin typeface="Calibri"/>
                <a:cs typeface="Calibri"/>
              </a:rPr>
              <a:t>тяжелым </a:t>
            </a:r>
            <a:r>
              <a:rPr sz="2200" spc="-240" dirty="0">
                <a:latin typeface="Calibri"/>
                <a:cs typeface="Calibri"/>
              </a:rPr>
              <a:t>нарушениям </a:t>
            </a:r>
            <a:r>
              <a:rPr sz="2200" spc="-215" dirty="0">
                <a:latin typeface="Calibri"/>
                <a:cs typeface="Calibri"/>
              </a:rPr>
              <a:t>сенсомоторного  </a:t>
            </a:r>
            <a:r>
              <a:rPr sz="2200" spc="-229" dirty="0">
                <a:latin typeface="Calibri"/>
                <a:cs typeface="Calibri"/>
              </a:rPr>
              <a:t>сопряжения, </a:t>
            </a:r>
            <a:r>
              <a:rPr sz="2200" spc="-235" dirty="0">
                <a:latin typeface="Calibri"/>
                <a:cs typeface="Calibri"/>
              </a:rPr>
              <a:t>усугубляющим </a:t>
            </a:r>
            <a:r>
              <a:rPr sz="2200" spc="-215" dirty="0">
                <a:latin typeface="Calibri"/>
                <a:cs typeface="Calibri"/>
              </a:rPr>
              <a:t>первичное </a:t>
            </a:r>
            <a:r>
              <a:rPr sz="2200" spc="-235" dirty="0">
                <a:latin typeface="Calibri"/>
                <a:cs typeface="Calibri"/>
              </a:rPr>
              <a:t>поражение</a:t>
            </a:r>
            <a:r>
              <a:rPr sz="2200" spc="-225" dirty="0">
                <a:latin typeface="Calibri"/>
                <a:cs typeface="Calibri"/>
              </a:rPr>
              <a:t> </a:t>
            </a:r>
            <a:r>
              <a:rPr sz="2200" spc="-210" dirty="0">
                <a:latin typeface="Calibri"/>
                <a:cs typeface="Calibri"/>
              </a:rPr>
              <a:t>ЦНС.</a:t>
            </a:r>
            <a:endParaRPr sz="2200">
              <a:latin typeface="Calibri"/>
              <a:cs typeface="Calibri"/>
            </a:endParaRPr>
          </a:p>
          <a:p>
            <a:pPr marL="414655" marR="5080" indent="-402590">
              <a:lnSpc>
                <a:spcPts val="2620"/>
              </a:lnSpc>
              <a:spcBef>
                <a:spcPts val="560"/>
              </a:spcBef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200" spc="-240" dirty="0">
                <a:latin typeface="Calibri"/>
                <a:cs typeface="Calibri"/>
              </a:rPr>
              <a:t>Феномен </a:t>
            </a:r>
            <a:r>
              <a:rPr sz="2200" spc="-190" dirty="0">
                <a:latin typeface="Calibri"/>
                <a:cs typeface="Calibri"/>
              </a:rPr>
              <a:t>«learned </a:t>
            </a:r>
            <a:r>
              <a:rPr sz="2200" spc="-195" dirty="0">
                <a:latin typeface="Calibri"/>
                <a:cs typeface="Calibri"/>
              </a:rPr>
              <a:t>non-use” </a:t>
            </a:r>
            <a:r>
              <a:rPr sz="2200" spc="-35" dirty="0">
                <a:latin typeface="Calibri"/>
                <a:cs typeface="Calibri"/>
              </a:rPr>
              <a:t>- </a:t>
            </a:r>
            <a:r>
              <a:rPr sz="2200" spc="-215" dirty="0">
                <a:latin typeface="Calibri"/>
                <a:cs typeface="Calibri"/>
              </a:rPr>
              <a:t>основной </a:t>
            </a:r>
            <a:r>
              <a:rPr sz="2200" spc="-204" dirty="0">
                <a:latin typeface="Calibri"/>
                <a:cs typeface="Calibri"/>
              </a:rPr>
              <a:t>этиопатогенетический  </a:t>
            </a:r>
            <a:r>
              <a:rPr sz="2200" spc="-195" dirty="0">
                <a:latin typeface="Calibri"/>
                <a:cs typeface="Calibri"/>
              </a:rPr>
              <a:t>фактор </a:t>
            </a:r>
            <a:r>
              <a:rPr sz="2200" spc="-204" dirty="0">
                <a:latin typeface="Calibri"/>
                <a:cs typeface="Calibri"/>
              </a:rPr>
              <a:t>развития</a:t>
            </a:r>
            <a:r>
              <a:rPr sz="2200" spc="-220" dirty="0">
                <a:latin typeface="Calibri"/>
                <a:cs typeface="Calibri"/>
              </a:rPr>
              <a:t> </a:t>
            </a:r>
            <a:r>
              <a:rPr sz="2200" spc="-235" dirty="0">
                <a:latin typeface="Calibri"/>
                <a:cs typeface="Calibri"/>
              </a:rPr>
              <a:t>ПИТ-синдром</a:t>
            </a:r>
            <a:endParaRPr sz="2200">
              <a:latin typeface="Calibri"/>
              <a:cs typeface="Calibri"/>
            </a:endParaRPr>
          </a:p>
          <a:p>
            <a:pPr marL="414655" marR="474345" indent="-402590">
              <a:lnSpc>
                <a:spcPts val="2590"/>
              </a:lnSpc>
              <a:spcBef>
                <a:spcPts val="495"/>
              </a:spcBef>
              <a:buFont typeface="Arial"/>
              <a:buChar char="•"/>
              <a:tabLst>
                <a:tab pos="414655" algn="l"/>
                <a:tab pos="415290" algn="l"/>
              </a:tabLst>
            </a:pPr>
            <a:r>
              <a:rPr sz="2200" spc="-235" dirty="0">
                <a:latin typeface="Calibri"/>
                <a:cs typeface="Calibri"/>
              </a:rPr>
              <a:t>ПИТ-синдром </a:t>
            </a:r>
            <a:r>
              <a:rPr sz="2200" spc="70" dirty="0">
                <a:latin typeface="Calibri"/>
                <a:cs typeface="Calibri"/>
              </a:rPr>
              <a:t>– </a:t>
            </a:r>
            <a:r>
              <a:rPr sz="2200" spc="-235" dirty="0">
                <a:latin typeface="Calibri"/>
                <a:cs typeface="Calibri"/>
              </a:rPr>
              <a:t>предотвратимый </a:t>
            </a:r>
            <a:r>
              <a:rPr sz="2200" spc="-240" dirty="0">
                <a:latin typeface="Calibri"/>
                <a:cs typeface="Calibri"/>
              </a:rPr>
              <a:t>отягощающий </a:t>
            </a:r>
            <a:r>
              <a:rPr sz="2200" spc="-195" dirty="0">
                <a:latin typeface="Calibri"/>
                <a:cs typeface="Calibri"/>
              </a:rPr>
              <a:t>фактор  </a:t>
            </a:r>
            <a:r>
              <a:rPr sz="2200" spc="-225" dirty="0">
                <a:latin typeface="Calibri"/>
                <a:cs typeface="Calibri"/>
              </a:rPr>
              <a:t>реабилитации </a:t>
            </a:r>
            <a:r>
              <a:rPr sz="2200" spc="-210" dirty="0">
                <a:latin typeface="Calibri"/>
                <a:cs typeface="Calibri"/>
              </a:rPr>
              <a:t>после </a:t>
            </a:r>
            <a:r>
              <a:rPr sz="2200" spc="-235" dirty="0">
                <a:latin typeface="Calibri"/>
                <a:cs typeface="Calibri"/>
              </a:rPr>
              <a:t>любого </a:t>
            </a:r>
            <a:r>
              <a:rPr sz="2200" spc="-225" dirty="0">
                <a:latin typeface="Calibri"/>
                <a:cs typeface="Calibri"/>
              </a:rPr>
              <a:t>неотложного </a:t>
            </a:r>
            <a:r>
              <a:rPr sz="2200" spc="-204" dirty="0">
                <a:latin typeface="Calibri"/>
                <a:cs typeface="Calibri"/>
              </a:rPr>
              <a:t>состояния </a:t>
            </a:r>
            <a:r>
              <a:rPr sz="2200" spc="-229" dirty="0">
                <a:latin typeface="Calibri"/>
                <a:cs typeface="Calibri"/>
              </a:rPr>
              <a:t>при  </a:t>
            </a:r>
            <a:r>
              <a:rPr sz="2200" spc="-240" dirty="0">
                <a:latin typeface="Calibri"/>
                <a:cs typeface="Calibri"/>
              </a:rPr>
              <a:t>мультидисциплинарном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подходе.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597" y="1407698"/>
            <a:ext cx="3336132" cy="43291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5322" y="52323"/>
            <a:ext cx="82486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90" dirty="0"/>
              <a:t>Послеоперационные </a:t>
            </a:r>
            <a:r>
              <a:rPr sz="4000" spc="-365" dirty="0"/>
              <a:t>когнитивные</a:t>
            </a:r>
            <a:r>
              <a:rPr sz="4000" spc="-240" dirty="0"/>
              <a:t> </a:t>
            </a:r>
            <a:r>
              <a:rPr sz="4000" spc="-390" dirty="0"/>
              <a:t>нарушения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585" y="833555"/>
            <a:ext cx="10883898" cy="45085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4524" y="5145532"/>
            <a:ext cx="11245215" cy="15367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2560" marR="207645">
              <a:lnSpc>
                <a:spcPts val="1900"/>
              </a:lnSpc>
              <a:spcBef>
                <a:spcPts val="180"/>
              </a:spcBef>
            </a:pPr>
            <a:r>
              <a:rPr sz="1600" spc="-135" dirty="0">
                <a:latin typeface="Calibri"/>
                <a:cs typeface="Calibri"/>
              </a:rPr>
              <a:t>Развитие </a:t>
            </a:r>
            <a:r>
              <a:rPr sz="1600" spc="-145" dirty="0">
                <a:latin typeface="Calibri"/>
                <a:cs typeface="Calibri"/>
              </a:rPr>
              <a:t>послеоперационных </a:t>
            </a:r>
            <a:r>
              <a:rPr sz="1600" spc="-140" dirty="0">
                <a:latin typeface="Calibri"/>
                <a:cs typeface="Calibri"/>
              </a:rPr>
              <a:t>нейрокогнитивных </a:t>
            </a:r>
            <a:r>
              <a:rPr sz="1600" spc="-130" dirty="0">
                <a:latin typeface="Calibri"/>
                <a:cs typeface="Calibri"/>
              </a:rPr>
              <a:t>расстройств </a:t>
            </a:r>
            <a:r>
              <a:rPr sz="1600" spc="-150" dirty="0">
                <a:latin typeface="Calibri"/>
                <a:cs typeface="Calibri"/>
              </a:rPr>
              <a:t>обусловлено </a:t>
            </a:r>
            <a:r>
              <a:rPr sz="1600" spc="-165" dirty="0">
                <a:latin typeface="Calibri"/>
                <a:cs typeface="Calibri"/>
              </a:rPr>
              <a:t>либо </a:t>
            </a:r>
            <a:r>
              <a:rPr sz="1600" spc="-160" dirty="0">
                <a:latin typeface="Calibri"/>
                <a:cs typeface="Calibri"/>
              </a:rPr>
              <a:t>началом </a:t>
            </a:r>
            <a:r>
              <a:rPr sz="1600" spc="-155" dirty="0">
                <a:latin typeface="Calibri"/>
                <a:cs typeface="Calibri"/>
              </a:rPr>
              <a:t>расширенной </a:t>
            </a:r>
            <a:r>
              <a:rPr sz="1600" spc="-145" dirty="0">
                <a:latin typeface="Calibri"/>
                <a:cs typeface="Calibri"/>
              </a:rPr>
              <a:t>воспалительная реакции </a:t>
            </a:r>
            <a:r>
              <a:rPr sz="1600" spc="-170" dirty="0">
                <a:latin typeface="Calibri"/>
                <a:cs typeface="Calibri"/>
              </a:rPr>
              <a:t>или </a:t>
            </a:r>
            <a:r>
              <a:rPr sz="1600" spc="-145" dirty="0">
                <a:latin typeface="Calibri"/>
                <a:cs typeface="Calibri"/>
              </a:rPr>
              <a:t>неспособностью  </a:t>
            </a:r>
            <a:r>
              <a:rPr sz="1600" spc="-185" dirty="0">
                <a:latin typeface="Calibri"/>
                <a:cs typeface="Calibri"/>
              </a:rPr>
              <a:t>надлежащим </a:t>
            </a:r>
            <a:r>
              <a:rPr sz="1600" spc="-160" dirty="0">
                <a:latin typeface="Calibri"/>
                <a:cs typeface="Calibri"/>
              </a:rPr>
              <a:t>образом </a:t>
            </a:r>
            <a:r>
              <a:rPr sz="1600" spc="-150" dirty="0">
                <a:latin typeface="Calibri"/>
                <a:cs typeface="Calibri"/>
              </a:rPr>
              <a:t>разрешить</a:t>
            </a:r>
            <a:r>
              <a:rPr sz="1600" spc="-114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воспаление.</a:t>
            </a:r>
            <a:endParaRPr sz="1600">
              <a:latin typeface="Calibri"/>
              <a:cs typeface="Calibri"/>
            </a:endParaRPr>
          </a:p>
          <a:p>
            <a:pPr marL="162560" marR="5080">
              <a:lnSpc>
                <a:spcPts val="1900"/>
              </a:lnSpc>
              <a:spcBef>
                <a:spcPts val="110"/>
              </a:spcBef>
            </a:pPr>
            <a:r>
              <a:rPr sz="1600" spc="-145" dirty="0">
                <a:latin typeface="Calibri"/>
                <a:cs typeface="Calibri"/>
              </a:rPr>
              <a:t>Показано, </a:t>
            </a:r>
            <a:r>
              <a:rPr sz="1600" spc="-130" dirty="0">
                <a:latin typeface="Calibri"/>
                <a:cs typeface="Calibri"/>
              </a:rPr>
              <a:t>что </a:t>
            </a:r>
            <a:r>
              <a:rPr sz="1600" spc="-145" dirty="0">
                <a:latin typeface="Calibri"/>
                <a:cs typeface="Calibri"/>
              </a:rPr>
              <a:t>факторы </a:t>
            </a:r>
            <a:r>
              <a:rPr sz="1600" spc="-135" dirty="0">
                <a:latin typeface="Calibri"/>
                <a:cs typeface="Calibri"/>
              </a:rPr>
              <a:t>риска, </a:t>
            </a:r>
            <a:r>
              <a:rPr sz="1600" spc="-150" dirty="0">
                <a:latin typeface="Calibri"/>
                <a:cs typeface="Calibri"/>
              </a:rPr>
              <a:t>которые </a:t>
            </a:r>
            <a:r>
              <a:rPr sz="1600" spc="-155" dirty="0">
                <a:latin typeface="Calibri"/>
                <a:cs typeface="Calibri"/>
              </a:rPr>
              <a:t>влияют </a:t>
            </a:r>
            <a:r>
              <a:rPr sz="1600" spc="-145" dirty="0">
                <a:latin typeface="Calibri"/>
                <a:cs typeface="Calibri"/>
              </a:rPr>
              <a:t>на </a:t>
            </a:r>
            <a:r>
              <a:rPr sz="1600" spc="-140" dirty="0">
                <a:latin typeface="Calibri"/>
                <a:cs typeface="Calibri"/>
              </a:rPr>
              <a:t>развитие </a:t>
            </a:r>
            <a:r>
              <a:rPr sz="1600" spc="-145" dirty="0">
                <a:latin typeface="Calibri"/>
                <a:cs typeface="Calibri"/>
              </a:rPr>
              <a:t>послеоперационных </a:t>
            </a:r>
            <a:r>
              <a:rPr sz="1600" spc="-140" dirty="0">
                <a:latin typeface="Calibri"/>
                <a:cs typeface="Calibri"/>
              </a:rPr>
              <a:t>нейрокогнитивных </a:t>
            </a:r>
            <a:r>
              <a:rPr sz="1600" spc="-130" dirty="0">
                <a:latin typeface="Calibri"/>
                <a:cs typeface="Calibri"/>
              </a:rPr>
              <a:t>расстройств, </a:t>
            </a:r>
            <a:r>
              <a:rPr sz="1600" spc="-150" dirty="0">
                <a:latin typeface="Calibri"/>
                <a:cs typeface="Calibri"/>
              </a:rPr>
              <a:t>усиливают </a:t>
            </a:r>
            <a:r>
              <a:rPr sz="1600" spc="-170" dirty="0">
                <a:latin typeface="Calibri"/>
                <a:cs typeface="Calibri"/>
              </a:rPr>
              <a:t>инициацию или </a:t>
            </a:r>
            <a:r>
              <a:rPr sz="1600" spc="-135" dirty="0">
                <a:latin typeface="Calibri"/>
                <a:cs typeface="Calibri"/>
              </a:rPr>
              <a:t>препятствуют  </a:t>
            </a:r>
            <a:r>
              <a:rPr sz="1600" spc="-160" dirty="0">
                <a:latin typeface="Calibri"/>
                <a:cs typeface="Calibri"/>
              </a:rPr>
              <a:t>разрешению </a:t>
            </a:r>
            <a:r>
              <a:rPr sz="1600" spc="-145" dirty="0">
                <a:latin typeface="Calibri"/>
                <a:cs typeface="Calibri"/>
              </a:rPr>
              <a:t>воспаления </a:t>
            </a:r>
            <a:r>
              <a:rPr sz="1600" spc="-160" dirty="0">
                <a:latin typeface="Calibri"/>
                <a:cs typeface="Calibri"/>
              </a:rPr>
              <a:t>предсказуемым образом, </a:t>
            </a:r>
            <a:r>
              <a:rPr sz="1600" spc="-155" dirty="0">
                <a:latin typeface="Calibri"/>
                <a:cs typeface="Calibri"/>
              </a:rPr>
              <a:t>добавляя </a:t>
            </a:r>
            <a:r>
              <a:rPr sz="1600" spc="-145" dirty="0">
                <a:latin typeface="Calibri"/>
                <a:cs typeface="Calibri"/>
              </a:rPr>
              <a:t>аргументов </a:t>
            </a:r>
            <a:r>
              <a:rPr sz="1600" spc="-125" dirty="0">
                <a:latin typeface="Calibri"/>
                <a:cs typeface="Calibri"/>
              </a:rPr>
              <a:t>к </a:t>
            </a:r>
            <a:r>
              <a:rPr sz="1600" spc="-155" dirty="0">
                <a:latin typeface="Calibri"/>
                <a:cs typeface="Calibri"/>
              </a:rPr>
              <a:t>иммунологической </a:t>
            </a:r>
            <a:r>
              <a:rPr sz="1600" spc="-140" dirty="0">
                <a:latin typeface="Calibri"/>
                <a:cs typeface="Calibri"/>
              </a:rPr>
              <a:t>основе </a:t>
            </a:r>
            <a:r>
              <a:rPr sz="1600" spc="-125" dirty="0">
                <a:latin typeface="Calibri"/>
                <a:cs typeface="Calibri"/>
              </a:rPr>
              <a:t>этого </a:t>
            </a:r>
            <a:r>
              <a:rPr sz="1600" spc="-150" dirty="0">
                <a:latin typeface="Calibri"/>
                <a:cs typeface="Calibri"/>
              </a:rPr>
              <a:t>послеоперационного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60" dirty="0">
                <a:latin typeface="Calibri"/>
                <a:cs typeface="Calibri"/>
              </a:rPr>
              <a:t>осложнения.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85" dirty="0">
                <a:latin typeface="Calibri"/>
                <a:cs typeface="Calibri"/>
              </a:rPr>
              <a:t>Saxena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105" dirty="0">
                <a:latin typeface="Calibri"/>
                <a:cs typeface="Calibri"/>
              </a:rPr>
              <a:t>Joosten </a:t>
            </a:r>
            <a:r>
              <a:rPr sz="1200" spc="-110" dirty="0">
                <a:latin typeface="Calibri"/>
                <a:cs typeface="Calibri"/>
              </a:rPr>
              <a:t>A, </a:t>
            </a:r>
            <a:r>
              <a:rPr sz="1200" spc="-135" dirty="0">
                <a:latin typeface="Calibri"/>
                <a:cs typeface="Calibri"/>
              </a:rPr>
              <a:t>Maze </a:t>
            </a:r>
            <a:r>
              <a:rPr sz="1200" spc="-195" dirty="0">
                <a:latin typeface="Calibri"/>
                <a:cs typeface="Calibri"/>
              </a:rPr>
              <a:t>M. </a:t>
            </a:r>
            <a:r>
              <a:rPr sz="1200" spc="-85" dirty="0">
                <a:latin typeface="Calibri"/>
                <a:cs typeface="Calibri"/>
              </a:rPr>
              <a:t>Brain Fog: </a:t>
            </a:r>
            <a:r>
              <a:rPr sz="1200" spc="-110" dirty="0">
                <a:latin typeface="Calibri"/>
                <a:cs typeface="Calibri"/>
              </a:rPr>
              <a:t>Are </a:t>
            </a:r>
            <a:r>
              <a:rPr sz="1200" spc="-85" dirty="0">
                <a:latin typeface="Calibri"/>
                <a:cs typeface="Calibri"/>
              </a:rPr>
              <a:t>Clearer </a:t>
            </a:r>
            <a:r>
              <a:rPr sz="1200" spc="-65" dirty="0">
                <a:latin typeface="Calibri"/>
                <a:cs typeface="Calibri"/>
              </a:rPr>
              <a:t>Skies </a:t>
            </a:r>
            <a:r>
              <a:rPr sz="1200" spc="-114" dirty="0">
                <a:latin typeface="Calibri"/>
                <a:cs typeface="Calibri"/>
              </a:rPr>
              <a:t>on </a:t>
            </a:r>
            <a:r>
              <a:rPr sz="1200" spc="-100" dirty="0">
                <a:latin typeface="Calibri"/>
                <a:cs typeface="Calibri"/>
              </a:rPr>
              <a:t>the Horizon? </a:t>
            </a:r>
            <a:r>
              <a:rPr sz="1200" spc="-130" dirty="0">
                <a:latin typeface="Calibri"/>
                <a:cs typeface="Calibri"/>
              </a:rPr>
              <a:t>A </a:t>
            </a:r>
            <a:r>
              <a:rPr sz="1200" spc="-105" dirty="0">
                <a:latin typeface="Calibri"/>
                <a:cs typeface="Calibri"/>
              </a:rPr>
              <a:t>Review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90" dirty="0">
                <a:latin typeface="Calibri"/>
                <a:cs typeface="Calibri"/>
              </a:rPr>
              <a:t>Perioperative Neurocognitive </a:t>
            </a:r>
            <a:r>
              <a:rPr sz="1200" spc="-95" dirty="0">
                <a:latin typeface="Calibri"/>
                <a:cs typeface="Calibri"/>
              </a:rPr>
              <a:t>Disorders. </a:t>
            </a:r>
            <a:r>
              <a:rPr sz="1200" spc="-80" dirty="0">
                <a:latin typeface="Calibri"/>
                <a:cs typeface="Calibri"/>
              </a:rPr>
              <a:t>In: </a:t>
            </a:r>
            <a:r>
              <a:rPr sz="1200" spc="-95" dirty="0">
                <a:latin typeface="Calibri"/>
                <a:cs typeface="Calibri"/>
              </a:rPr>
              <a:t>Annual </a:t>
            </a:r>
            <a:r>
              <a:rPr sz="1200" spc="-110" dirty="0">
                <a:latin typeface="Calibri"/>
                <a:cs typeface="Calibri"/>
              </a:rPr>
              <a:t>Update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80" dirty="0">
                <a:latin typeface="Calibri"/>
                <a:cs typeface="Calibri"/>
              </a:rPr>
              <a:t>Intensive </a:t>
            </a:r>
            <a:r>
              <a:rPr sz="1200" spc="-105" dirty="0">
                <a:latin typeface="Calibri"/>
                <a:cs typeface="Calibri"/>
              </a:rPr>
              <a:t>Care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105" dirty="0">
                <a:latin typeface="Calibri"/>
                <a:cs typeface="Calibri"/>
              </a:rPr>
              <a:t>Emergency </a:t>
            </a:r>
            <a:r>
              <a:rPr sz="1200" spc="-100" dirty="0">
                <a:latin typeface="Calibri"/>
                <a:cs typeface="Calibri"/>
              </a:rPr>
              <a:t>Medicine</a:t>
            </a:r>
            <a:r>
              <a:rPr sz="1200" spc="-170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2013. </a:t>
            </a:r>
            <a:r>
              <a:rPr sz="1200" spc="-65" dirty="0">
                <a:latin typeface="Calibri"/>
                <a:cs typeface="Calibri"/>
              </a:rPr>
              <a:t>; </a:t>
            </a:r>
            <a:r>
              <a:rPr sz="1200" spc="-75" dirty="0">
                <a:latin typeface="Calibri"/>
                <a:cs typeface="Calibri"/>
              </a:rPr>
              <a:t>2019:423-430.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367" rIns="0" bIns="0" rtlCol="0">
            <a:spAutoFit/>
          </a:bodyPr>
          <a:lstStyle/>
          <a:p>
            <a:pPr marL="6156325" marR="5080" indent="-2002155">
              <a:lnSpc>
                <a:spcPct val="100000"/>
              </a:lnSpc>
              <a:spcBef>
                <a:spcPts val="100"/>
              </a:spcBef>
            </a:pPr>
            <a:r>
              <a:rPr sz="4000" spc="-385" dirty="0"/>
              <a:t>Периоперационные </a:t>
            </a:r>
            <a:r>
              <a:rPr sz="4000" spc="-365" dirty="0"/>
              <a:t>когнитивные  </a:t>
            </a:r>
            <a:r>
              <a:rPr sz="4000" spc="-385" dirty="0"/>
              <a:t>нарушения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66744" y="133488"/>
            <a:ext cx="10995025" cy="5861050"/>
            <a:chOff x="66744" y="133488"/>
            <a:chExt cx="10995025" cy="5861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44" y="133488"/>
              <a:ext cx="3692455" cy="1580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9499" y="1729078"/>
              <a:ext cx="8712200" cy="426525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4640" y="6170676"/>
            <a:ext cx="11509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6400">
              <a:lnSpc>
                <a:spcPct val="100000"/>
              </a:lnSpc>
              <a:spcBef>
                <a:spcPts val="100"/>
              </a:spcBef>
            </a:pPr>
            <a:r>
              <a:rPr sz="2000" spc="-160" dirty="0">
                <a:latin typeface="Calibri"/>
                <a:cs typeface="Calibri"/>
              </a:rPr>
              <a:t>Evered </a:t>
            </a:r>
            <a:r>
              <a:rPr sz="2000" spc="-100" dirty="0">
                <a:latin typeface="Calibri"/>
                <a:cs typeface="Calibri"/>
              </a:rPr>
              <a:t>L, </a:t>
            </a:r>
            <a:r>
              <a:rPr sz="2000" spc="-105" dirty="0">
                <a:latin typeface="Calibri"/>
                <a:cs typeface="Calibri"/>
              </a:rPr>
              <a:t>Silbert </a:t>
            </a:r>
            <a:r>
              <a:rPr sz="2000" spc="-165" dirty="0">
                <a:latin typeface="Calibri"/>
                <a:cs typeface="Calibri"/>
              </a:rPr>
              <a:t>B, </a:t>
            </a:r>
            <a:r>
              <a:rPr sz="2000" spc="-180" dirty="0">
                <a:latin typeface="Calibri"/>
                <a:cs typeface="Calibri"/>
              </a:rPr>
              <a:t>Knopman </a:t>
            </a:r>
            <a:r>
              <a:rPr sz="2000" spc="-145" dirty="0">
                <a:latin typeface="Calibri"/>
                <a:cs typeface="Calibri"/>
              </a:rPr>
              <a:t>DS, </a:t>
            </a:r>
            <a:r>
              <a:rPr sz="2000" spc="-150" dirty="0">
                <a:latin typeface="Calibri"/>
                <a:cs typeface="Calibri"/>
              </a:rPr>
              <a:t>et </a:t>
            </a:r>
            <a:r>
              <a:rPr sz="2000" spc="-120" dirty="0">
                <a:latin typeface="Calibri"/>
                <a:cs typeface="Calibri"/>
              </a:rPr>
              <a:t>al. </a:t>
            </a:r>
            <a:r>
              <a:rPr sz="2000" spc="-180" dirty="0">
                <a:latin typeface="Calibri"/>
                <a:cs typeface="Calibri"/>
              </a:rPr>
              <a:t>Recommendations </a:t>
            </a:r>
            <a:r>
              <a:rPr sz="2000" spc="-150" dirty="0">
                <a:latin typeface="Calibri"/>
                <a:cs typeface="Calibri"/>
              </a:rPr>
              <a:t>for </a:t>
            </a:r>
            <a:r>
              <a:rPr sz="2000" spc="-155" dirty="0">
                <a:latin typeface="Calibri"/>
                <a:cs typeface="Calibri"/>
              </a:rPr>
              <a:t>the </a:t>
            </a:r>
            <a:r>
              <a:rPr sz="2000" spc="-165" dirty="0">
                <a:latin typeface="Calibri"/>
                <a:cs typeface="Calibri"/>
              </a:rPr>
              <a:t>nomenclature </a:t>
            </a:r>
            <a:r>
              <a:rPr sz="2000" spc="-150" dirty="0">
                <a:latin typeface="Calibri"/>
                <a:cs typeface="Calibri"/>
              </a:rPr>
              <a:t>of </a:t>
            </a:r>
            <a:r>
              <a:rPr sz="2000" spc="-120" dirty="0">
                <a:latin typeface="Calibri"/>
                <a:cs typeface="Calibri"/>
              </a:rPr>
              <a:t>cognitive </a:t>
            </a:r>
            <a:r>
              <a:rPr sz="2000" spc="-150" dirty="0">
                <a:latin typeface="Calibri"/>
                <a:cs typeface="Calibri"/>
              </a:rPr>
              <a:t>change </a:t>
            </a:r>
            <a:r>
              <a:rPr sz="2000" spc="-140" dirty="0">
                <a:latin typeface="Calibri"/>
                <a:cs typeface="Calibri"/>
              </a:rPr>
              <a:t>associated </a:t>
            </a:r>
            <a:r>
              <a:rPr sz="2000" spc="-145" dirty="0">
                <a:latin typeface="Calibri"/>
                <a:cs typeface="Calibri"/>
              </a:rPr>
              <a:t>with anaesthesia </a:t>
            </a:r>
            <a:r>
              <a:rPr sz="2000" spc="-175" dirty="0">
                <a:latin typeface="Calibri"/>
                <a:cs typeface="Calibri"/>
              </a:rPr>
              <a:t>and  </a:t>
            </a:r>
            <a:r>
              <a:rPr sz="2000" spc="-170" dirty="0">
                <a:latin typeface="Calibri"/>
                <a:cs typeface="Calibri"/>
              </a:rPr>
              <a:t>surgery—2018. </a:t>
            </a:r>
            <a:r>
              <a:rPr sz="2000" spc="-155" dirty="0">
                <a:latin typeface="Calibri"/>
                <a:cs typeface="Calibri"/>
              </a:rPr>
              <a:t>Br </a:t>
            </a:r>
            <a:r>
              <a:rPr sz="2000" spc="-160" dirty="0">
                <a:latin typeface="Calibri"/>
                <a:cs typeface="Calibri"/>
              </a:rPr>
              <a:t>J </a:t>
            </a:r>
            <a:r>
              <a:rPr sz="2000" spc="-170" dirty="0">
                <a:latin typeface="Calibri"/>
                <a:cs typeface="Calibri"/>
              </a:rPr>
              <a:t>Anaesth. </a:t>
            </a:r>
            <a:r>
              <a:rPr sz="2000" spc="-130" dirty="0">
                <a:latin typeface="Calibri"/>
                <a:cs typeface="Calibri"/>
              </a:rPr>
              <a:t>2018;121(June):1005-1012.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-150" dirty="0">
                <a:latin typeface="Calibri"/>
                <a:cs typeface="Calibri"/>
              </a:rPr>
              <a:t>doi:10.1016/j.bja.2017.11.087.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6228" y="395732"/>
            <a:ext cx="9538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20" dirty="0"/>
              <a:t>Постнаркозная </a:t>
            </a:r>
            <a:r>
              <a:rPr sz="3600" spc="-330" dirty="0"/>
              <a:t>болезнь: </a:t>
            </a:r>
            <a:r>
              <a:rPr sz="3600" spc="-350" dirty="0"/>
              <a:t>церебральный </a:t>
            </a:r>
            <a:r>
              <a:rPr sz="3600" spc="-204" dirty="0"/>
              <a:t>puzzle </a:t>
            </a:r>
            <a:r>
              <a:rPr sz="3600" spc="-370" dirty="0"/>
              <a:t>под</a:t>
            </a:r>
            <a:r>
              <a:rPr sz="3600" spc="-505" dirty="0"/>
              <a:t> </a:t>
            </a:r>
            <a:r>
              <a:rPr sz="3600" spc="-305" dirty="0"/>
              <a:t>угрозой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1436202" y="1423182"/>
            <a:ext cx="6777990" cy="5125085"/>
            <a:chOff x="1436202" y="1423182"/>
            <a:chExt cx="6777990" cy="5125085"/>
          </a:xfrm>
        </p:grpSpPr>
        <p:sp>
          <p:nvSpPr>
            <p:cNvPr id="4" name="object 4"/>
            <p:cNvSpPr/>
            <p:nvPr/>
          </p:nvSpPr>
          <p:spPr>
            <a:xfrm>
              <a:off x="2079316" y="3985590"/>
              <a:ext cx="414020" cy="2550160"/>
            </a:xfrm>
            <a:custGeom>
              <a:avLst/>
              <a:gdLst/>
              <a:ahLst/>
              <a:cxnLst/>
              <a:rect l="l" t="t" r="r" b="b"/>
              <a:pathLst>
                <a:path w="414019" h="2550159">
                  <a:moveTo>
                    <a:pt x="0" y="0"/>
                  </a:moveTo>
                  <a:lnTo>
                    <a:pt x="206776" y="0"/>
                  </a:lnTo>
                  <a:lnTo>
                    <a:pt x="206776" y="2549707"/>
                  </a:lnTo>
                  <a:lnTo>
                    <a:pt x="413552" y="2549707"/>
                  </a:lnTo>
                </a:path>
                <a:path w="414019" h="2550159">
                  <a:moveTo>
                    <a:pt x="0" y="0"/>
                  </a:moveTo>
                  <a:lnTo>
                    <a:pt x="206776" y="0"/>
                  </a:lnTo>
                  <a:lnTo>
                    <a:pt x="206776" y="1761687"/>
                  </a:lnTo>
                  <a:lnTo>
                    <a:pt x="413552" y="1761687"/>
                  </a:lnTo>
                </a:path>
                <a:path w="414019" h="2550159">
                  <a:moveTo>
                    <a:pt x="0" y="0"/>
                  </a:moveTo>
                  <a:lnTo>
                    <a:pt x="206776" y="0"/>
                  </a:lnTo>
                  <a:lnTo>
                    <a:pt x="206776" y="973667"/>
                  </a:lnTo>
                  <a:lnTo>
                    <a:pt x="413552" y="973667"/>
                  </a:lnTo>
                </a:path>
                <a:path w="414019" h="2550159">
                  <a:moveTo>
                    <a:pt x="0" y="0"/>
                  </a:moveTo>
                  <a:lnTo>
                    <a:pt x="206776" y="0"/>
                  </a:lnTo>
                  <a:lnTo>
                    <a:pt x="206776" y="224144"/>
                  </a:lnTo>
                  <a:lnTo>
                    <a:pt x="413552" y="224144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79316" y="3460211"/>
              <a:ext cx="414020" cy="525780"/>
            </a:xfrm>
            <a:custGeom>
              <a:avLst/>
              <a:gdLst/>
              <a:ahLst/>
              <a:cxnLst/>
              <a:rect l="l" t="t" r="r" b="b"/>
              <a:pathLst>
                <a:path w="414019" h="525779">
                  <a:moveTo>
                    <a:pt x="0" y="525379"/>
                  </a:moveTo>
                  <a:lnTo>
                    <a:pt x="206776" y="525379"/>
                  </a:lnTo>
                  <a:lnTo>
                    <a:pt x="206776" y="0"/>
                  </a:lnTo>
                  <a:lnTo>
                    <a:pt x="413552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79316" y="2672190"/>
              <a:ext cx="414020" cy="1313815"/>
            </a:xfrm>
            <a:custGeom>
              <a:avLst/>
              <a:gdLst/>
              <a:ahLst/>
              <a:cxnLst/>
              <a:rect l="l" t="t" r="r" b="b"/>
              <a:pathLst>
                <a:path w="414019" h="1313814">
                  <a:moveTo>
                    <a:pt x="0" y="1313398"/>
                  </a:moveTo>
                  <a:lnTo>
                    <a:pt x="206776" y="1313398"/>
                  </a:lnTo>
                  <a:lnTo>
                    <a:pt x="206776" y="0"/>
                  </a:lnTo>
                  <a:lnTo>
                    <a:pt x="413552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9316" y="1435882"/>
              <a:ext cx="414020" cy="2550160"/>
            </a:xfrm>
            <a:custGeom>
              <a:avLst/>
              <a:gdLst/>
              <a:ahLst/>
              <a:cxnLst/>
              <a:rect l="l" t="t" r="r" b="b"/>
              <a:pathLst>
                <a:path w="414019" h="2550160">
                  <a:moveTo>
                    <a:pt x="0" y="2549707"/>
                  </a:moveTo>
                  <a:lnTo>
                    <a:pt x="206776" y="2549707"/>
                  </a:lnTo>
                  <a:lnTo>
                    <a:pt x="206776" y="0"/>
                  </a:lnTo>
                  <a:lnTo>
                    <a:pt x="413552" y="0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8902" y="2326600"/>
              <a:ext cx="630555" cy="3318510"/>
            </a:xfrm>
            <a:custGeom>
              <a:avLst/>
              <a:gdLst/>
              <a:ahLst/>
              <a:cxnLst/>
              <a:rect l="l" t="t" r="r" b="b"/>
              <a:pathLst>
                <a:path w="630555" h="3318510">
                  <a:moveTo>
                    <a:pt x="630414" y="0"/>
                  </a:moveTo>
                  <a:lnTo>
                    <a:pt x="0" y="0"/>
                  </a:lnTo>
                  <a:lnTo>
                    <a:pt x="0" y="3317977"/>
                  </a:lnTo>
                  <a:lnTo>
                    <a:pt x="630414" y="3317977"/>
                  </a:lnTo>
                  <a:lnTo>
                    <a:pt x="63041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48902" y="2326600"/>
              <a:ext cx="630555" cy="3318510"/>
            </a:xfrm>
            <a:custGeom>
              <a:avLst/>
              <a:gdLst/>
              <a:ahLst/>
              <a:cxnLst/>
              <a:rect l="l" t="t" r="r" b="b"/>
              <a:pathLst>
                <a:path w="630555" h="3318510">
                  <a:moveTo>
                    <a:pt x="0" y="3317977"/>
                  </a:moveTo>
                  <a:lnTo>
                    <a:pt x="0" y="0"/>
                  </a:lnTo>
                  <a:lnTo>
                    <a:pt x="630415" y="0"/>
                  </a:lnTo>
                  <a:lnTo>
                    <a:pt x="630415" y="3317977"/>
                  </a:lnTo>
                  <a:lnTo>
                    <a:pt x="0" y="331797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60633" y="1435882"/>
              <a:ext cx="287655" cy="172720"/>
            </a:xfrm>
            <a:custGeom>
              <a:avLst/>
              <a:gdLst/>
              <a:ahLst/>
              <a:cxnLst/>
              <a:rect l="l" t="t" r="r" b="b"/>
              <a:pathLst>
                <a:path w="287654" h="172719">
                  <a:moveTo>
                    <a:pt x="0" y="0"/>
                  </a:moveTo>
                  <a:lnTo>
                    <a:pt x="143523" y="0"/>
                  </a:lnTo>
                  <a:lnTo>
                    <a:pt x="143523" y="172715"/>
                  </a:lnTo>
                  <a:lnTo>
                    <a:pt x="287046" y="172715"/>
                  </a:lnTo>
                </a:path>
              </a:pathLst>
            </a:custGeom>
            <a:ln w="25400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60633" y="2672190"/>
              <a:ext cx="414020" cy="394335"/>
            </a:xfrm>
            <a:custGeom>
              <a:avLst/>
              <a:gdLst/>
              <a:ahLst/>
              <a:cxnLst/>
              <a:rect l="l" t="t" r="r" b="b"/>
              <a:pathLst>
                <a:path w="414020" h="394335">
                  <a:moveTo>
                    <a:pt x="0" y="0"/>
                  </a:moveTo>
                  <a:lnTo>
                    <a:pt x="206776" y="0"/>
                  </a:lnTo>
                  <a:lnTo>
                    <a:pt x="206776" y="394009"/>
                  </a:lnTo>
                  <a:lnTo>
                    <a:pt x="413552" y="394009"/>
                  </a:lnTo>
                </a:path>
              </a:pathLst>
            </a:custGeom>
            <a:ln w="25400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60633" y="2261134"/>
              <a:ext cx="495300" cy="411480"/>
            </a:xfrm>
            <a:custGeom>
              <a:avLst/>
              <a:gdLst/>
              <a:ahLst/>
              <a:cxnLst/>
              <a:rect l="l" t="t" r="r" b="b"/>
              <a:pathLst>
                <a:path w="495300" h="411480">
                  <a:moveTo>
                    <a:pt x="0" y="411056"/>
                  </a:moveTo>
                  <a:lnTo>
                    <a:pt x="247428" y="411056"/>
                  </a:lnTo>
                  <a:lnTo>
                    <a:pt x="247428" y="0"/>
                  </a:lnTo>
                  <a:lnTo>
                    <a:pt x="494857" y="0"/>
                  </a:lnTo>
                </a:path>
              </a:pathLst>
            </a:custGeom>
            <a:ln w="25400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87606" y="3066200"/>
              <a:ext cx="414020" cy="0"/>
            </a:xfrm>
            <a:custGeom>
              <a:avLst/>
              <a:gdLst/>
              <a:ahLst/>
              <a:cxnLst/>
              <a:rect l="l" t="t" r="r" b="b"/>
              <a:pathLst>
                <a:path w="414020">
                  <a:moveTo>
                    <a:pt x="0" y="0"/>
                  </a:moveTo>
                  <a:lnTo>
                    <a:pt x="413552" y="0"/>
                  </a:lnTo>
                </a:path>
              </a:pathLst>
            </a:custGeom>
            <a:ln w="25400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03390" y="2915919"/>
            <a:ext cx="324485" cy="2141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00"/>
              </a:lnSpc>
            </a:pPr>
            <a:r>
              <a:rPr sz="2000" spc="-175" dirty="0">
                <a:solidFill>
                  <a:srgbClr val="FFFFFF"/>
                </a:solidFill>
                <a:latin typeface="Calibri"/>
                <a:cs typeface="Calibri"/>
              </a:rPr>
              <a:t>Постнаркозная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болезнь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80170" y="1107974"/>
            <a:ext cx="2093595" cy="655955"/>
            <a:chOff x="2480170" y="1107974"/>
            <a:chExt cx="2093595" cy="655955"/>
          </a:xfrm>
        </p:grpSpPr>
        <p:sp>
          <p:nvSpPr>
            <p:cNvPr id="16" name="object 16"/>
            <p:cNvSpPr/>
            <p:nvPr/>
          </p:nvSpPr>
          <p:spPr>
            <a:xfrm>
              <a:off x="2492870" y="1120674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92870" y="1120674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492870" y="1120674"/>
            <a:ext cx="2068195" cy="6305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15265" marR="27940" indent="-179705">
              <a:lnSpc>
                <a:spcPct val="101400"/>
              </a:lnSpc>
              <a:spcBef>
                <a:spcPts val="625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Подавление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пресинаптической 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нейрональной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активности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34981" y="1351857"/>
            <a:ext cx="2447925" cy="513715"/>
            <a:chOff x="4834981" y="1351857"/>
            <a:chExt cx="2447925" cy="513715"/>
          </a:xfrm>
        </p:grpSpPr>
        <p:sp>
          <p:nvSpPr>
            <p:cNvPr id="20" name="object 20"/>
            <p:cNvSpPr/>
            <p:nvPr/>
          </p:nvSpPr>
          <p:spPr>
            <a:xfrm>
              <a:off x="4847681" y="1364557"/>
              <a:ext cx="2422525" cy="488315"/>
            </a:xfrm>
            <a:custGeom>
              <a:avLst/>
              <a:gdLst/>
              <a:ahLst/>
              <a:cxnLst/>
              <a:rect l="l" t="t" r="r" b="b"/>
              <a:pathLst>
                <a:path w="2422525" h="488314">
                  <a:moveTo>
                    <a:pt x="2422013" y="0"/>
                  </a:moveTo>
                  <a:lnTo>
                    <a:pt x="0" y="0"/>
                  </a:lnTo>
                  <a:lnTo>
                    <a:pt x="0" y="488080"/>
                  </a:lnTo>
                  <a:lnTo>
                    <a:pt x="2422013" y="488080"/>
                  </a:lnTo>
                  <a:lnTo>
                    <a:pt x="242201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47681" y="1364557"/>
              <a:ext cx="2422525" cy="488315"/>
            </a:xfrm>
            <a:custGeom>
              <a:avLst/>
              <a:gdLst/>
              <a:ahLst/>
              <a:cxnLst/>
              <a:rect l="l" t="t" r="r" b="b"/>
              <a:pathLst>
                <a:path w="2422525" h="488314">
                  <a:moveTo>
                    <a:pt x="0" y="0"/>
                  </a:moveTo>
                  <a:lnTo>
                    <a:pt x="2422013" y="0"/>
                  </a:lnTo>
                  <a:lnTo>
                    <a:pt x="2422013" y="488080"/>
                  </a:lnTo>
                  <a:lnTo>
                    <a:pt x="0" y="4880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847681" y="1364557"/>
            <a:ext cx="2422525" cy="4883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589280" marR="554990" indent="-26670">
              <a:lnSpc>
                <a:spcPct val="101400"/>
              </a:lnSpc>
              <a:spcBef>
                <a:spcPts val="7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Апоптоз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покоя(пре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постсинаптический)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480170" y="2344282"/>
            <a:ext cx="2093595" cy="655955"/>
            <a:chOff x="2480170" y="2344282"/>
            <a:chExt cx="2093595" cy="655955"/>
          </a:xfrm>
        </p:grpSpPr>
        <p:sp>
          <p:nvSpPr>
            <p:cNvPr id="24" name="object 24"/>
            <p:cNvSpPr/>
            <p:nvPr/>
          </p:nvSpPr>
          <p:spPr>
            <a:xfrm>
              <a:off x="2492870" y="2356983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92870" y="2356982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492870" y="2356983"/>
            <a:ext cx="2068195" cy="630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370">
              <a:lnSpc>
                <a:spcPts val="1520"/>
              </a:lnSpc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Подавления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пролиферации</a:t>
            </a:r>
            <a:endParaRPr sz="1400">
              <a:latin typeface="Calibri"/>
              <a:cs typeface="Calibri"/>
            </a:endParaRPr>
          </a:p>
          <a:p>
            <a:pPr marL="824865" marR="219710" indent="-598170">
              <a:lnSpc>
                <a:spcPts val="1580"/>
              </a:lnSpc>
              <a:spcBef>
                <a:spcPts val="160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нейрональных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стволовых  клеток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042790" y="1933226"/>
            <a:ext cx="2093595" cy="655955"/>
            <a:chOff x="5042790" y="1933226"/>
            <a:chExt cx="2093595" cy="655955"/>
          </a:xfrm>
        </p:grpSpPr>
        <p:sp>
          <p:nvSpPr>
            <p:cNvPr id="28" name="object 28"/>
            <p:cNvSpPr/>
            <p:nvPr/>
          </p:nvSpPr>
          <p:spPr>
            <a:xfrm>
              <a:off x="5055490" y="1945927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55490" y="1945926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5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055490" y="1945927"/>
            <a:ext cx="2068195" cy="63055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302895">
              <a:lnSpc>
                <a:spcPct val="100000"/>
              </a:lnSpc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Снижение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нейрогенеза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74187" y="2625546"/>
            <a:ext cx="2813685" cy="881380"/>
          </a:xfrm>
          <a:custGeom>
            <a:avLst/>
            <a:gdLst/>
            <a:ahLst/>
            <a:cxnLst/>
            <a:rect l="l" t="t" r="r" b="b"/>
            <a:pathLst>
              <a:path w="2813684" h="881379">
                <a:moveTo>
                  <a:pt x="2813419" y="0"/>
                </a:moveTo>
                <a:lnTo>
                  <a:pt x="0" y="0"/>
                </a:lnTo>
                <a:lnTo>
                  <a:pt x="0" y="881307"/>
                </a:lnTo>
                <a:lnTo>
                  <a:pt x="2813419" y="881307"/>
                </a:lnTo>
                <a:lnTo>
                  <a:pt x="2813419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974187" y="2625547"/>
            <a:ext cx="2813685" cy="88138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Times New Roman"/>
              <a:cs typeface="Times New Roman"/>
            </a:endParaRPr>
          </a:p>
          <a:p>
            <a:pPr marL="104139" marR="96520" indent="17780">
              <a:lnSpc>
                <a:spcPct val="101400"/>
              </a:lnSpc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Потеря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кортикальной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интеграции, 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утрата 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межнейрональных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связей 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spc="-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неокортексе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01158" y="2750992"/>
            <a:ext cx="2466975" cy="63055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896619" marR="206375" indent="-667385">
              <a:lnSpc>
                <a:spcPts val="2400"/>
              </a:lnSpc>
              <a:spcBef>
                <a:spcPts val="35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Когнитивный </a:t>
            </a: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диссонанс,  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амнезия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480170" y="3132302"/>
            <a:ext cx="2093595" cy="655955"/>
            <a:chOff x="2480170" y="3132302"/>
            <a:chExt cx="2093595" cy="655955"/>
          </a:xfrm>
        </p:grpSpPr>
        <p:sp>
          <p:nvSpPr>
            <p:cNvPr id="35" name="object 35"/>
            <p:cNvSpPr/>
            <p:nvPr/>
          </p:nvSpPr>
          <p:spPr>
            <a:xfrm>
              <a:off x="2492870" y="3145002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92870" y="3145002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492870" y="3145002"/>
            <a:ext cx="2068195" cy="63055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381000">
              <a:lnSpc>
                <a:spcPct val="100000"/>
              </a:lnSpc>
            </a:pP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APOE4, 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Presenilin1-2,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480170" y="3920322"/>
            <a:ext cx="2093595" cy="579120"/>
            <a:chOff x="2480170" y="3920322"/>
            <a:chExt cx="2093595" cy="579120"/>
          </a:xfrm>
        </p:grpSpPr>
        <p:sp>
          <p:nvSpPr>
            <p:cNvPr id="39" name="object 39"/>
            <p:cNvSpPr/>
            <p:nvPr/>
          </p:nvSpPr>
          <p:spPr>
            <a:xfrm>
              <a:off x="2492870" y="3933022"/>
              <a:ext cx="2068195" cy="553720"/>
            </a:xfrm>
            <a:custGeom>
              <a:avLst/>
              <a:gdLst/>
              <a:ahLst/>
              <a:cxnLst/>
              <a:rect l="l" t="t" r="r" b="b"/>
              <a:pathLst>
                <a:path w="2068195" h="553720">
                  <a:moveTo>
                    <a:pt x="2067763" y="0"/>
                  </a:moveTo>
                  <a:lnTo>
                    <a:pt x="0" y="0"/>
                  </a:lnTo>
                  <a:lnTo>
                    <a:pt x="0" y="553422"/>
                  </a:lnTo>
                  <a:lnTo>
                    <a:pt x="2067763" y="553422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492870" y="3933022"/>
              <a:ext cx="2068195" cy="553720"/>
            </a:xfrm>
            <a:custGeom>
              <a:avLst/>
              <a:gdLst/>
              <a:ahLst/>
              <a:cxnLst/>
              <a:rect l="l" t="t" r="r" b="b"/>
              <a:pathLst>
                <a:path w="2068195" h="553720">
                  <a:moveTo>
                    <a:pt x="0" y="0"/>
                  </a:moveTo>
                  <a:lnTo>
                    <a:pt x="2067763" y="0"/>
                  </a:lnTo>
                  <a:lnTo>
                    <a:pt x="2067763" y="553423"/>
                  </a:lnTo>
                  <a:lnTo>
                    <a:pt x="0" y="55342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492870" y="3933022"/>
            <a:ext cx="2068195" cy="5537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30"/>
              </a:spcBef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Повышение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Il-6,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гены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воспалительного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ответа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480170" y="4631349"/>
            <a:ext cx="2093595" cy="655955"/>
            <a:chOff x="2480170" y="4631349"/>
            <a:chExt cx="2093595" cy="655955"/>
          </a:xfrm>
        </p:grpSpPr>
        <p:sp>
          <p:nvSpPr>
            <p:cNvPr id="43" name="object 43"/>
            <p:cNvSpPr/>
            <p:nvPr/>
          </p:nvSpPr>
          <p:spPr>
            <a:xfrm>
              <a:off x="2492870" y="4644049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92870" y="4644049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2492870" y="4644049"/>
            <a:ext cx="2068195" cy="6305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7785" marR="45085" indent="-5080" algn="ctr">
              <a:lnSpc>
                <a:spcPct val="96200"/>
              </a:lnSpc>
              <a:spcBef>
                <a:spcPts val="160"/>
              </a:spcBef>
            </a:pP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Ранний </a:t>
            </a: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возраст: 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длительная </a:t>
            </a: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(&gt;2  </a:t>
            </a: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часов) 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или 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повторная 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анестезия </a:t>
            </a: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у  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детей </a:t>
            </a: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&lt;6</a:t>
            </a:r>
            <a:r>
              <a:rPr sz="13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месяцев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480170" y="5419369"/>
            <a:ext cx="2093595" cy="655955"/>
            <a:chOff x="2480170" y="5419369"/>
            <a:chExt cx="2093595" cy="655955"/>
          </a:xfrm>
        </p:grpSpPr>
        <p:sp>
          <p:nvSpPr>
            <p:cNvPr id="47" name="object 47"/>
            <p:cNvSpPr/>
            <p:nvPr/>
          </p:nvSpPr>
          <p:spPr>
            <a:xfrm>
              <a:off x="2492870" y="5432069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92870" y="5432069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2492870" y="5432069"/>
            <a:ext cx="2068195" cy="63055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242570">
              <a:lnSpc>
                <a:spcPct val="100000"/>
              </a:lnSpc>
            </a:pPr>
            <a:r>
              <a:rPr sz="1300" spc="-145" dirty="0">
                <a:solidFill>
                  <a:srgbClr val="FFFFFF"/>
                </a:solidFill>
                <a:latin typeface="Calibri"/>
                <a:cs typeface="Calibri"/>
              </a:rPr>
              <a:t>Пожилые 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пациенты</a:t>
            </a:r>
            <a:r>
              <a:rPr sz="1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5" dirty="0">
                <a:solidFill>
                  <a:srgbClr val="FFFFFF"/>
                </a:solidFill>
                <a:latin typeface="Calibri"/>
                <a:cs typeface="Calibri"/>
              </a:rPr>
              <a:t>&gt;60лет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480170" y="6207388"/>
            <a:ext cx="2093595" cy="655955"/>
            <a:chOff x="2480170" y="6207388"/>
            <a:chExt cx="2093595" cy="655955"/>
          </a:xfrm>
        </p:grpSpPr>
        <p:sp>
          <p:nvSpPr>
            <p:cNvPr id="51" name="object 51"/>
            <p:cNvSpPr/>
            <p:nvPr/>
          </p:nvSpPr>
          <p:spPr>
            <a:xfrm>
              <a:off x="2492870" y="6220088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2067763" y="0"/>
                  </a:moveTo>
                  <a:lnTo>
                    <a:pt x="0" y="0"/>
                  </a:lnTo>
                  <a:lnTo>
                    <a:pt x="0" y="630415"/>
                  </a:lnTo>
                  <a:lnTo>
                    <a:pt x="2067763" y="630415"/>
                  </a:lnTo>
                  <a:lnTo>
                    <a:pt x="206776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492870" y="6220088"/>
              <a:ext cx="2068195" cy="630555"/>
            </a:xfrm>
            <a:custGeom>
              <a:avLst/>
              <a:gdLst/>
              <a:ahLst/>
              <a:cxnLst/>
              <a:rect l="l" t="t" r="r" b="b"/>
              <a:pathLst>
                <a:path w="2068195" h="630554">
                  <a:moveTo>
                    <a:pt x="0" y="0"/>
                  </a:moveTo>
                  <a:lnTo>
                    <a:pt x="2067763" y="0"/>
                  </a:lnTo>
                  <a:lnTo>
                    <a:pt x="2067763" y="630415"/>
                  </a:lnTo>
                  <a:lnTo>
                    <a:pt x="0" y="63041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682454" y="6261100"/>
            <a:ext cx="168910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2875" marR="5080" indent="-130810">
              <a:lnSpc>
                <a:spcPts val="1900"/>
              </a:lnSpc>
              <a:spcBef>
                <a:spcPts val="180"/>
              </a:spcBef>
            </a:pP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Преморбидный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низкий  когнитивный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Calibri"/>
                <a:cs typeface="Calibri"/>
              </a:rPr>
              <a:t>статус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21114" y="6170676"/>
            <a:ext cx="47186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80" dirty="0">
                <a:latin typeface="Calibri"/>
                <a:cs typeface="Calibri"/>
              </a:rPr>
              <a:t>Olney, </a:t>
            </a:r>
            <a:r>
              <a:rPr sz="2000" spc="-175" dirty="0">
                <a:latin typeface="Calibri"/>
                <a:cs typeface="Calibri"/>
              </a:rPr>
              <a:t>Young, </a:t>
            </a:r>
            <a:r>
              <a:rPr sz="2000" spc="-140" dirty="0">
                <a:latin typeface="Calibri"/>
                <a:cs typeface="Calibri"/>
              </a:rPr>
              <a:t>Anesthesiology </a:t>
            </a:r>
            <a:r>
              <a:rPr sz="2000" spc="-120" dirty="0">
                <a:latin typeface="Calibri"/>
                <a:cs typeface="Calibri"/>
              </a:rPr>
              <a:t>101:273-275,</a:t>
            </a:r>
            <a:r>
              <a:rPr sz="2000" spc="-135" dirty="0">
                <a:latin typeface="Calibri"/>
                <a:cs typeface="Calibri"/>
              </a:rPr>
              <a:t> </a:t>
            </a:r>
            <a:r>
              <a:rPr sz="2000" spc="-114" dirty="0">
                <a:latin typeface="Calibri"/>
                <a:cs typeface="Calibri"/>
              </a:rPr>
              <a:t>2004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spc="-140" dirty="0">
                <a:latin typeface="Calibri"/>
                <a:cs typeface="Calibri"/>
              </a:rPr>
              <a:t>Reis, </a:t>
            </a:r>
            <a:r>
              <a:rPr sz="2000" spc="-150" dirty="0">
                <a:latin typeface="Calibri"/>
                <a:cs typeface="Calibri"/>
              </a:rPr>
              <a:t>J.Alzheimer  </a:t>
            </a:r>
            <a:r>
              <a:rPr sz="2000" spc="-135" dirty="0">
                <a:latin typeface="Calibri"/>
                <a:cs typeface="Calibri"/>
              </a:rPr>
              <a:t>Disease </a:t>
            </a:r>
            <a:r>
              <a:rPr sz="2000" spc="-130" dirty="0">
                <a:latin typeface="Calibri"/>
                <a:cs typeface="Calibri"/>
              </a:rPr>
              <a:t>21: </a:t>
            </a:r>
            <a:r>
              <a:rPr sz="2000" spc="-114" dirty="0">
                <a:latin typeface="Calibri"/>
                <a:cs typeface="Calibri"/>
              </a:rPr>
              <a:t>1153-1164,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spc="-114" dirty="0">
                <a:latin typeface="Calibri"/>
                <a:cs typeface="Calibri"/>
              </a:rPr>
              <a:t>2010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478157" cy="14868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200" y="473963"/>
            <a:ext cx="69583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5" dirty="0"/>
              <a:t>Постнаркозные </a:t>
            </a:r>
            <a:r>
              <a:rPr sz="4400" spc="-425" dirty="0"/>
              <a:t>нарушения </a:t>
            </a:r>
            <a:r>
              <a:rPr sz="4400" spc="-340" dirty="0"/>
              <a:t>у</a:t>
            </a:r>
            <a:r>
              <a:rPr sz="4400" spc="-550" dirty="0"/>
              <a:t> </a:t>
            </a:r>
            <a:r>
              <a:rPr sz="4400" spc="-409" dirty="0"/>
              <a:t>детей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502331" y="1512315"/>
            <a:ext cx="5527040" cy="362204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70" dirty="0">
                <a:latin typeface="Calibri"/>
                <a:cs typeface="Calibri"/>
              </a:rPr>
              <a:t>Ночные </a:t>
            </a:r>
            <a:r>
              <a:rPr sz="2800" spc="-310" dirty="0">
                <a:latin typeface="Calibri"/>
                <a:cs typeface="Calibri"/>
              </a:rPr>
              <a:t>кошмары</a:t>
            </a:r>
            <a:r>
              <a:rPr sz="2800" spc="-175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(32%)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20" dirty="0">
                <a:latin typeface="Calibri"/>
                <a:cs typeface="Calibri"/>
              </a:rPr>
              <a:t>Страх </a:t>
            </a:r>
            <a:r>
              <a:rPr sz="2800" spc="-280" dirty="0">
                <a:latin typeface="Calibri"/>
                <a:cs typeface="Calibri"/>
              </a:rPr>
              <a:t>темноты</a:t>
            </a:r>
            <a:r>
              <a:rPr sz="2800" spc="-290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(23%)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45" dirty="0">
                <a:latin typeface="Calibri"/>
                <a:cs typeface="Calibri"/>
              </a:rPr>
              <a:t>Потливость во </a:t>
            </a:r>
            <a:r>
              <a:rPr sz="2800" spc="-240" dirty="0">
                <a:latin typeface="Calibri"/>
                <a:cs typeface="Calibri"/>
              </a:rPr>
              <a:t>сне</a:t>
            </a:r>
            <a:r>
              <a:rPr sz="2800" spc="-434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(19%)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54" dirty="0">
                <a:latin typeface="Calibri"/>
                <a:cs typeface="Calibri"/>
              </a:rPr>
              <a:t>Анорексия </a:t>
            </a:r>
            <a:r>
              <a:rPr sz="2800" spc="-200" dirty="0">
                <a:latin typeface="Calibri"/>
                <a:cs typeface="Calibri"/>
              </a:rPr>
              <a:t>(</a:t>
            </a:r>
            <a:r>
              <a:rPr sz="2800" spc="-225" dirty="0">
                <a:latin typeface="Calibri"/>
                <a:cs typeface="Calibri"/>
              </a:rPr>
              <a:t> </a:t>
            </a:r>
            <a:r>
              <a:rPr sz="2800" spc="-185" dirty="0">
                <a:latin typeface="Calibri"/>
                <a:cs typeface="Calibri"/>
              </a:rPr>
              <a:t>16%)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0" dirty="0">
                <a:latin typeface="Calibri"/>
                <a:cs typeface="Calibri"/>
              </a:rPr>
              <a:t>&lt;4 </a:t>
            </a:r>
            <a:r>
              <a:rPr sz="2800" spc="-240" dirty="0">
                <a:latin typeface="Calibri"/>
                <a:cs typeface="Calibri"/>
              </a:rPr>
              <a:t>лет </a:t>
            </a:r>
            <a:r>
              <a:rPr sz="2800" spc="85" dirty="0">
                <a:latin typeface="Calibri"/>
                <a:cs typeface="Calibri"/>
              </a:rPr>
              <a:t>–</a:t>
            </a:r>
            <a:r>
              <a:rPr sz="2800" spc="-275" dirty="0">
                <a:latin typeface="Calibri"/>
                <a:cs typeface="Calibri"/>
              </a:rPr>
              <a:t> </a:t>
            </a:r>
            <a:r>
              <a:rPr sz="2800" spc="-180" dirty="0">
                <a:latin typeface="Calibri"/>
                <a:cs typeface="Calibri"/>
              </a:rPr>
              <a:t>38%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0" dirty="0">
                <a:latin typeface="Calibri"/>
                <a:cs typeface="Calibri"/>
              </a:rPr>
              <a:t>&gt;8 </a:t>
            </a:r>
            <a:r>
              <a:rPr sz="2800" spc="-240" dirty="0">
                <a:latin typeface="Calibri"/>
                <a:cs typeface="Calibri"/>
              </a:rPr>
              <a:t>лет </a:t>
            </a:r>
            <a:r>
              <a:rPr sz="2800" spc="85" dirty="0">
                <a:latin typeface="Calibri"/>
                <a:cs typeface="Calibri"/>
              </a:rPr>
              <a:t>–</a:t>
            </a:r>
            <a:r>
              <a:rPr sz="2800" spc="-270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8%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85" dirty="0">
                <a:latin typeface="Calibri"/>
                <a:cs typeface="Calibri"/>
              </a:rPr>
              <a:t>Снижение </a:t>
            </a:r>
            <a:r>
              <a:rPr sz="2800" spc="-245" dirty="0">
                <a:latin typeface="Calibri"/>
                <a:cs typeface="Calibri"/>
              </a:rPr>
              <a:t>образовательного</a:t>
            </a:r>
            <a:r>
              <a:rPr sz="2800" spc="-165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потенциала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4379" y="6400291"/>
            <a:ext cx="5294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latin typeface="Calibri"/>
                <a:cs typeface="Calibri"/>
              </a:rPr>
              <a:t>JE </a:t>
            </a:r>
            <a:r>
              <a:rPr sz="1800" spc="-145" dirty="0">
                <a:latin typeface="Calibri"/>
                <a:cs typeface="Calibri"/>
              </a:rPr>
              <a:t>Eckenhoff, </a:t>
            </a:r>
            <a:r>
              <a:rPr sz="1800" spc="-114" dirty="0">
                <a:latin typeface="Calibri"/>
                <a:cs typeface="Calibri"/>
              </a:rPr>
              <a:t>1953, </a:t>
            </a:r>
            <a:r>
              <a:rPr sz="1800" spc="-140" dirty="0">
                <a:latin typeface="Calibri"/>
                <a:cs typeface="Calibri"/>
              </a:rPr>
              <a:t>Kotinnemi, </a:t>
            </a:r>
            <a:r>
              <a:rPr sz="1800" spc="-120" dirty="0">
                <a:latin typeface="Calibri"/>
                <a:cs typeface="Calibri"/>
              </a:rPr>
              <a:t>Pediatric </a:t>
            </a:r>
            <a:r>
              <a:rPr sz="1800" spc="-130" dirty="0">
                <a:latin typeface="Calibri"/>
                <a:cs typeface="Calibri"/>
              </a:rPr>
              <a:t>Anaesthesia 6, </a:t>
            </a:r>
            <a:r>
              <a:rPr sz="1800" spc="-100" dirty="0">
                <a:latin typeface="Calibri"/>
                <a:cs typeface="Calibri"/>
              </a:rPr>
              <a:t>45-49,</a:t>
            </a:r>
            <a:r>
              <a:rPr sz="1800" spc="-170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1996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5893" y="473963"/>
            <a:ext cx="67811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Глубокая </a:t>
            </a:r>
            <a:r>
              <a:rPr sz="4400" spc="-405" dirty="0"/>
              <a:t>ранняя </a:t>
            </a:r>
            <a:r>
              <a:rPr sz="4400" spc="-425" dirty="0"/>
              <a:t>седация </a:t>
            </a:r>
            <a:r>
              <a:rPr sz="4400" spc="-420" dirty="0"/>
              <a:t>при</a:t>
            </a:r>
            <a:r>
              <a:rPr sz="4400" spc="-715" dirty="0"/>
              <a:t> </a:t>
            </a:r>
            <a:r>
              <a:rPr sz="4400" spc="-415" dirty="0"/>
              <a:t>ИВЛ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276340" y="1556003"/>
            <a:ext cx="5175885" cy="442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0" dirty="0">
                <a:latin typeface="Calibri"/>
                <a:cs typeface="Calibri"/>
              </a:rPr>
              <a:t>Обследовано </a:t>
            </a:r>
            <a:r>
              <a:rPr sz="2000" spc="-114" dirty="0">
                <a:latin typeface="Calibri"/>
                <a:cs typeface="Calibri"/>
              </a:rPr>
              <a:t>322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-190" dirty="0">
                <a:latin typeface="Calibri"/>
                <a:cs typeface="Calibri"/>
              </a:rPr>
              <a:t>больных.</a:t>
            </a:r>
            <a:endParaRPr sz="2000">
              <a:latin typeface="Calibri"/>
              <a:cs typeface="Calibri"/>
            </a:endParaRPr>
          </a:p>
          <a:p>
            <a:pPr marL="355600" marR="67310" indent="-342900">
              <a:lnSpc>
                <a:spcPct val="807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200" dirty="0">
                <a:latin typeface="Calibri"/>
                <a:cs typeface="Calibri"/>
              </a:rPr>
              <a:t>Глубокая </a:t>
            </a:r>
            <a:r>
              <a:rPr sz="2000" spc="-195" dirty="0">
                <a:latin typeface="Calibri"/>
                <a:cs typeface="Calibri"/>
              </a:rPr>
              <a:t>седация отмечена </a:t>
            </a:r>
            <a:r>
              <a:rPr sz="2000" spc="-155" dirty="0">
                <a:latin typeface="Calibri"/>
                <a:cs typeface="Calibri"/>
              </a:rPr>
              <a:t>у </a:t>
            </a:r>
            <a:r>
              <a:rPr sz="2000" spc="-114" dirty="0">
                <a:latin typeface="Calibri"/>
                <a:cs typeface="Calibri"/>
              </a:rPr>
              <a:t>113 </a:t>
            </a:r>
            <a:r>
              <a:rPr sz="2000" spc="-185" dirty="0">
                <a:latin typeface="Calibri"/>
                <a:cs typeface="Calibri"/>
              </a:rPr>
              <a:t>пациентов </a:t>
            </a:r>
            <a:r>
              <a:rPr sz="2000" spc="-150" dirty="0">
                <a:latin typeface="Calibri"/>
                <a:cs typeface="Calibri"/>
              </a:rPr>
              <a:t>(35,1%).  </a:t>
            </a:r>
            <a:r>
              <a:rPr sz="2000" spc="-195" dirty="0">
                <a:latin typeface="Calibri"/>
                <a:cs typeface="Calibri"/>
              </a:rPr>
              <a:t>Наблюдалась более </a:t>
            </a:r>
            <a:r>
              <a:rPr sz="2000" spc="-200" dirty="0">
                <a:latin typeface="Calibri"/>
                <a:cs typeface="Calibri"/>
              </a:rPr>
              <a:t>длительная продолжительность  </a:t>
            </a:r>
            <a:r>
              <a:rPr sz="2000" spc="-190" dirty="0">
                <a:latin typeface="Calibri"/>
                <a:cs typeface="Calibri"/>
              </a:rPr>
              <a:t>ИВЛ </a:t>
            </a:r>
            <a:r>
              <a:rPr sz="2000" spc="-130" dirty="0">
                <a:latin typeface="Calibri"/>
                <a:cs typeface="Calibri"/>
              </a:rPr>
              <a:t>(7 </a:t>
            </a:r>
            <a:r>
              <a:rPr sz="2000" spc="-110" dirty="0">
                <a:latin typeface="Calibri"/>
                <a:cs typeface="Calibri"/>
              </a:rPr>
              <a:t>(4-10) </a:t>
            </a:r>
            <a:r>
              <a:rPr sz="2000" spc="-180" dirty="0">
                <a:latin typeface="Calibri"/>
                <a:cs typeface="Calibri"/>
              </a:rPr>
              <a:t>против </a:t>
            </a:r>
            <a:r>
              <a:rPr sz="2000" spc="-114" dirty="0">
                <a:latin typeface="Calibri"/>
                <a:cs typeface="Calibri"/>
              </a:rPr>
              <a:t>5 </a:t>
            </a:r>
            <a:r>
              <a:rPr sz="2000" spc="-110" dirty="0">
                <a:latin typeface="Calibri"/>
                <a:cs typeface="Calibri"/>
              </a:rPr>
              <a:t>(3-9) </a:t>
            </a:r>
            <a:r>
              <a:rPr sz="2000" spc="-204" dirty="0">
                <a:latin typeface="Calibri"/>
                <a:cs typeface="Calibri"/>
              </a:rPr>
              <a:t>дней, </a:t>
            </a:r>
            <a:r>
              <a:rPr sz="2000" spc="-135" dirty="0">
                <a:latin typeface="Calibri"/>
                <a:cs typeface="Calibri"/>
              </a:rPr>
              <a:t>Р </a:t>
            </a:r>
            <a:r>
              <a:rPr sz="2000" spc="-170" dirty="0">
                <a:latin typeface="Calibri"/>
                <a:cs typeface="Calibri"/>
              </a:rPr>
              <a:t>= </a:t>
            </a:r>
            <a:r>
              <a:rPr sz="2000" spc="-130" dirty="0">
                <a:latin typeface="Calibri"/>
                <a:cs typeface="Calibri"/>
              </a:rPr>
              <a:t>0,041)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5" dirty="0">
                <a:latin typeface="Calibri"/>
                <a:cs typeface="Calibri"/>
              </a:rPr>
              <a:t>более  </a:t>
            </a:r>
            <a:r>
              <a:rPr sz="2000" spc="-160" dirty="0">
                <a:latin typeface="Calibri"/>
                <a:cs typeface="Calibri"/>
              </a:rPr>
              <a:t>частая </a:t>
            </a:r>
            <a:r>
              <a:rPr sz="2000" spc="-185" dirty="0">
                <a:latin typeface="Calibri"/>
                <a:cs typeface="Calibri"/>
              </a:rPr>
              <a:t>трахеостомии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70" dirty="0">
                <a:latin typeface="Calibri"/>
                <a:cs typeface="Calibri"/>
              </a:rPr>
              <a:t>группе </a:t>
            </a:r>
            <a:r>
              <a:rPr sz="2000" spc="-190" dirty="0">
                <a:latin typeface="Calibri"/>
                <a:cs typeface="Calibri"/>
              </a:rPr>
              <a:t>глубокой </a:t>
            </a:r>
            <a:r>
              <a:rPr sz="2000" spc="-200" dirty="0">
                <a:latin typeface="Calibri"/>
                <a:cs typeface="Calibri"/>
              </a:rPr>
              <a:t>седации  </a:t>
            </a:r>
            <a:r>
              <a:rPr sz="2000" spc="-140" dirty="0">
                <a:latin typeface="Calibri"/>
                <a:cs typeface="Calibri"/>
              </a:rPr>
              <a:t>(38,9% </a:t>
            </a:r>
            <a:r>
              <a:rPr sz="2000" spc="-180" dirty="0">
                <a:latin typeface="Calibri"/>
                <a:cs typeface="Calibri"/>
              </a:rPr>
              <a:t>против </a:t>
            </a:r>
            <a:r>
              <a:rPr sz="2000" spc="-140" dirty="0">
                <a:latin typeface="Calibri"/>
                <a:cs typeface="Calibri"/>
              </a:rPr>
              <a:t>22%, </a:t>
            </a:r>
            <a:r>
              <a:rPr sz="2000" spc="-185" dirty="0">
                <a:latin typeface="Calibri"/>
                <a:cs typeface="Calibri"/>
              </a:rPr>
              <a:t>р </a:t>
            </a:r>
            <a:r>
              <a:rPr sz="2000" spc="-170" dirty="0">
                <a:latin typeface="Calibri"/>
                <a:cs typeface="Calibri"/>
              </a:rPr>
              <a:t>= </a:t>
            </a:r>
            <a:r>
              <a:rPr sz="2000" spc="-140" dirty="0">
                <a:latin typeface="Calibri"/>
                <a:cs typeface="Calibri"/>
              </a:rPr>
              <a:t>0,001), </a:t>
            </a:r>
            <a:r>
              <a:rPr sz="2000" spc="-195" dirty="0">
                <a:latin typeface="Calibri"/>
                <a:cs typeface="Calibri"/>
              </a:rPr>
              <a:t>несмотря </a:t>
            </a:r>
            <a:r>
              <a:rPr sz="2000" spc="-185" dirty="0">
                <a:latin typeface="Calibri"/>
                <a:cs typeface="Calibri"/>
              </a:rPr>
              <a:t>на  </a:t>
            </a:r>
            <a:r>
              <a:rPr sz="2000" spc="-190" dirty="0">
                <a:latin typeface="Calibri"/>
                <a:cs typeface="Calibri"/>
              </a:rPr>
              <a:t>аналогичные </a:t>
            </a:r>
            <a:r>
              <a:rPr sz="2000" spc="-200" dirty="0">
                <a:latin typeface="Calibri"/>
                <a:cs typeface="Calibri"/>
              </a:rPr>
              <a:t>соотношения </a:t>
            </a:r>
            <a:r>
              <a:rPr sz="2000" spc="-150" dirty="0">
                <a:latin typeface="Calibri"/>
                <a:cs typeface="Calibri"/>
              </a:rPr>
              <a:t>PaO2/FiO2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0" dirty="0">
                <a:latin typeface="Calibri"/>
                <a:cs typeface="Calibri"/>
              </a:rPr>
              <a:t>тяжесть  </a:t>
            </a:r>
            <a:r>
              <a:rPr sz="2000" spc="-170" dirty="0">
                <a:latin typeface="Calibri"/>
                <a:cs typeface="Calibri"/>
              </a:rPr>
              <a:t>острого </a:t>
            </a:r>
            <a:r>
              <a:rPr sz="2000" spc="-180" dirty="0">
                <a:latin typeface="Calibri"/>
                <a:cs typeface="Calibri"/>
              </a:rPr>
              <a:t>респираторного </a:t>
            </a:r>
            <a:r>
              <a:rPr sz="2000" spc="-190" dirty="0">
                <a:latin typeface="Calibri"/>
                <a:cs typeface="Calibri"/>
              </a:rPr>
              <a:t>дистресс-синдрома</a:t>
            </a:r>
            <a:r>
              <a:rPr sz="2000" spc="-310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(ОРДС).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79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50" dirty="0">
                <a:latin typeface="Calibri"/>
                <a:cs typeface="Calibri"/>
              </a:rPr>
              <a:t>В </a:t>
            </a:r>
            <a:r>
              <a:rPr sz="2000" spc="-220" dirty="0">
                <a:latin typeface="Calibri"/>
                <a:cs typeface="Calibri"/>
              </a:rPr>
              <a:t>многомерном </a:t>
            </a:r>
            <a:r>
              <a:rPr sz="2000" spc="-185" dirty="0">
                <a:latin typeface="Calibri"/>
                <a:cs typeface="Calibri"/>
              </a:rPr>
              <a:t>анализе </a:t>
            </a:r>
            <a:r>
              <a:rPr sz="2000" spc="-180" dirty="0">
                <a:latin typeface="Calibri"/>
                <a:cs typeface="Calibri"/>
              </a:rPr>
              <a:t>возраст, </a:t>
            </a:r>
            <a:r>
              <a:rPr sz="2000" spc="-190" dirty="0">
                <a:latin typeface="Calibri"/>
                <a:cs typeface="Calibri"/>
              </a:rPr>
              <a:t>Индекс  </a:t>
            </a:r>
            <a:r>
              <a:rPr sz="2000" spc="-204" dirty="0">
                <a:latin typeface="Calibri"/>
                <a:cs typeface="Calibri"/>
              </a:rPr>
              <a:t>Коморбидности </a:t>
            </a:r>
            <a:r>
              <a:rPr sz="2000" spc="-185" dirty="0">
                <a:latin typeface="Calibri"/>
                <a:cs typeface="Calibri"/>
              </a:rPr>
              <a:t>Чарльсона </a:t>
            </a:r>
            <a:r>
              <a:rPr sz="2000" spc="-155" dirty="0">
                <a:latin typeface="Calibri"/>
                <a:cs typeface="Calibri"/>
              </a:rPr>
              <a:t>&gt;2, </a:t>
            </a:r>
            <a:r>
              <a:rPr sz="2000" spc="-125" dirty="0">
                <a:latin typeface="Calibri"/>
                <a:cs typeface="Calibri"/>
              </a:rPr>
              <a:t>SAPS </a:t>
            </a:r>
            <a:r>
              <a:rPr sz="2000" spc="-145" dirty="0">
                <a:latin typeface="Calibri"/>
                <a:cs typeface="Calibri"/>
              </a:rPr>
              <a:t>3, </a:t>
            </a:r>
            <a:r>
              <a:rPr sz="2000" spc="-215" dirty="0">
                <a:latin typeface="Calibri"/>
                <a:cs typeface="Calibri"/>
              </a:rPr>
              <a:t>тяжелые ОРДС 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80" dirty="0">
                <a:latin typeface="Calibri"/>
                <a:cs typeface="Calibri"/>
              </a:rPr>
              <a:t>глубокая </a:t>
            </a:r>
            <a:r>
              <a:rPr sz="2000" spc="-195" dirty="0">
                <a:latin typeface="Calibri"/>
                <a:cs typeface="Calibri"/>
              </a:rPr>
              <a:t>седация </a:t>
            </a:r>
            <a:r>
              <a:rPr sz="2000" spc="-225" dirty="0">
                <a:latin typeface="Calibri"/>
                <a:cs typeface="Calibri"/>
              </a:rPr>
              <a:t>были </a:t>
            </a:r>
            <a:r>
              <a:rPr sz="2000" spc="-190" dirty="0">
                <a:latin typeface="Calibri"/>
                <a:cs typeface="Calibri"/>
              </a:rPr>
              <a:t>независимо </a:t>
            </a:r>
            <a:r>
              <a:rPr sz="2000" spc="-180" dirty="0">
                <a:latin typeface="Calibri"/>
                <a:cs typeface="Calibri"/>
              </a:rPr>
              <a:t>связаны </a:t>
            </a:r>
            <a:r>
              <a:rPr sz="2000" spc="-135" dirty="0">
                <a:latin typeface="Calibri"/>
                <a:cs typeface="Calibri"/>
              </a:rPr>
              <a:t>с  </a:t>
            </a:r>
            <a:r>
              <a:rPr sz="2000" spc="-200" dirty="0">
                <a:latin typeface="Calibri"/>
                <a:cs typeface="Calibri"/>
              </a:rPr>
              <a:t>увеличением </a:t>
            </a:r>
            <a:r>
              <a:rPr sz="2000" spc="-180" dirty="0">
                <a:latin typeface="Calibri"/>
                <a:cs typeface="Calibri"/>
              </a:rPr>
              <a:t>госпитальной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90" dirty="0">
                <a:latin typeface="Calibri"/>
                <a:cs typeface="Calibri"/>
              </a:rPr>
              <a:t>смертности</a:t>
            </a:r>
            <a:endParaRPr sz="2000">
              <a:latin typeface="Calibri"/>
              <a:cs typeface="Calibri"/>
            </a:endParaRPr>
          </a:p>
          <a:p>
            <a:pPr marL="12700" marR="76200">
              <a:lnSpc>
                <a:spcPct val="80300"/>
              </a:lnSpc>
              <a:spcBef>
                <a:spcPts val="475"/>
              </a:spcBef>
            </a:pPr>
            <a:r>
              <a:rPr sz="2000" spc="-195" dirty="0">
                <a:latin typeface="Calibri"/>
                <a:cs typeface="Calibri"/>
              </a:rPr>
              <a:t>Вывод: </a:t>
            </a:r>
            <a:r>
              <a:rPr sz="2000" spc="-190" dirty="0">
                <a:latin typeface="Calibri"/>
                <a:cs typeface="Calibri"/>
              </a:rPr>
              <a:t>Ранняя </a:t>
            </a:r>
            <a:r>
              <a:rPr sz="2000" spc="-180" dirty="0">
                <a:latin typeface="Calibri"/>
                <a:cs typeface="Calibri"/>
              </a:rPr>
              <a:t>глубокая </a:t>
            </a:r>
            <a:r>
              <a:rPr sz="2000" spc="-195" dirty="0">
                <a:latin typeface="Calibri"/>
                <a:cs typeface="Calibri"/>
              </a:rPr>
              <a:t>седация </a:t>
            </a:r>
            <a:r>
              <a:rPr sz="2000" spc="-185" dirty="0">
                <a:latin typeface="Calibri"/>
                <a:cs typeface="Calibri"/>
              </a:rPr>
              <a:t>ассоциирована </a:t>
            </a:r>
            <a:r>
              <a:rPr sz="2000" spc="-135" dirty="0">
                <a:latin typeface="Calibri"/>
                <a:cs typeface="Calibri"/>
              </a:rPr>
              <a:t>с  </a:t>
            </a:r>
            <a:r>
              <a:rPr sz="2000" spc="-215" dirty="0">
                <a:latin typeface="Calibri"/>
                <a:cs typeface="Calibri"/>
              </a:rPr>
              <a:t>худшими </a:t>
            </a:r>
            <a:r>
              <a:rPr sz="2000" spc="-195" dirty="0">
                <a:latin typeface="Calibri"/>
                <a:cs typeface="Calibri"/>
              </a:rPr>
              <a:t>исходами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75" dirty="0">
                <a:latin typeface="Calibri"/>
                <a:cs typeface="Calibri"/>
              </a:rPr>
              <a:t>является </a:t>
            </a:r>
            <a:r>
              <a:rPr sz="2000" spc="-210" dirty="0">
                <a:latin typeface="Calibri"/>
                <a:cs typeface="Calibri"/>
              </a:rPr>
              <a:t>независимым  </a:t>
            </a:r>
            <a:r>
              <a:rPr sz="2000" spc="-204" dirty="0">
                <a:latin typeface="Calibri"/>
                <a:cs typeface="Calibri"/>
              </a:rPr>
              <a:t>предиктором </a:t>
            </a:r>
            <a:r>
              <a:rPr sz="2000" spc="-180" dirty="0">
                <a:latin typeface="Calibri"/>
                <a:cs typeface="Calibri"/>
              </a:rPr>
              <a:t>госпитальной </a:t>
            </a:r>
            <a:r>
              <a:rPr sz="2000" spc="-190" dirty="0">
                <a:latin typeface="Calibri"/>
                <a:cs typeface="Calibri"/>
              </a:rPr>
              <a:t>смертности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проспективной  </a:t>
            </a:r>
            <a:r>
              <a:rPr sz="2000" spc="-175" dirty="0">
                <a:latin typeface="Calibri"/>
                <a:cs typeface="Calibri"/>
              </a:rPr>
              <a:t>когорте </a:t>
            </a:r>
            <a:r>
              <a:rPr sz="2000" spc="-185" dirty="0">
                <a:latin typeface="Calibri"/>
                <a:cs typeface="Calibri"/>
              </a:rPr>
              <a:t>пациентов </a:t>
            </a:r>
            <a:r>
              <a:rPr sz="2000" spc="-135" dirty="0">
                <a:latin typeface="Calibri"/>
                <a:cs typeface="Calibri"/>
              </a:rPr>
              <a:t>с </a:t>
            </a:r>
            <a:r>
              <a:rPr sz="2000" spc="-180" dirty="0">
                <a:latin typeface="Calibri"/>
                <a:cs typeface="Calibri"/>
              </a:rPr>
              <a:t>механической </a:t>
            </a:r>
            <a:r>
              <a:rPr sz="2000" spc="-190" dirty="0">
                <a:latin typeface="Calibri"/>
                <a:cs typeface="Calibri"/>
              </a:rPr>
              <a:t>вентиляцией </a:t>
            </a:r>
            <a:r>
              <a:rPr sz="2000" spc="-160" dirty="0">
                <a:latin typeface="Calibri"/>
                <a:cs typeface="Calibri"/>
              </a:rPr>
              <a:t>легких.  </a:t>
            </a:r>
            <a:r>
              <a:rPr sz="2000" spc="-140" dirty="0">
                <a:latin typeface="Calibri"/>
                <a:cs typeface="Calibri"/>
              </a:rPr>
              <a:t>(&lt;48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часов)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7820" y="6409435"/>
            <a:ext cx="1816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844" y="1600201"/>
            <a:ext cx="5328240" cy="37445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9584" y="6330188"/>
            <a:ext cx="4781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Fang </a:t>
            </a:r>
            <a:r>
              <a:rPr sz="1800" spc="-190" dirty="0">
                <a:latin typeface="Calibri"/>
                <a:cs typeface="Calibri"/>
              </a:rPr>
              <a:t>Gao </a:t>
            </a:r>
            <a:r>
              <a:rPr sz="1800" spc="-135" dirty="0">
                <a:latin typeface="Calibri"/>
                <a:cs typeface="Calibri"/>
              </a:rPr>
              <a:t>Smith. </a:t>
            </a:r>
            <a:r>
              <a:rPr sz="1800" spc="-155" dirty="0">
                <a:latin typeface="Calibri"/>
                <a:cs typeface="Calibri"/>
              </a:rPr>
              <a:t>Сore </a:t>
            </a:r>
            <a:r>
              <a:rPr sz="1800" spc="-145" dirty="0">
                <a:latin typeface="Calibri"/>
                <a:cs typeface="Calibri"/>
              </a:rPr>
              <a:t>Topics </a:t>
            </a:r>
            <a:r>
              <a:rPr sz="1800" spc="-95" dirty="0">
                <a:latin typeface="Calibri"/>
                <a:cs typeface="Calibri"/>
              </a:rPr>
              <a:t>in </a:t>
            </a:r>
            <a:r>
              <a:rPr sz="1800" spc="-90" dirty="0">
                <a:latin typeface="Calibri"/>
                <a:cs typeface="Calibri"/>
              </a:rPr>
              <a:t>Critical </a:t>
            </a:r>
            <a:r>
              <a:rPr sz="1800" spc="-145" dirty="0">
                <a:latin typeface="Calibri"/>
                <a:cs typeface="Calibri"/>
              </a:rPr>
              <a:t>Care </a:t>
            </a:r>
            <a:r>
              <a:rPr sz="1800" spc="-155" dirty="0">
                <a:latin typeface="Calibri"/>
                <a:cs typeface="Calibri"/>
              </a:rPr>
              <a:t>Medicine.;</a:t>
            </a:r>
            <a:r>
              <a:rPr sz="1800" spc="-185" dirty="0">
                <a:latin typeface="Calibri"/>
                <a:cs typeface="Calibri"/>
              </a:rPr>
              <a:t> </a:t>
            </a:r>
            <a:r>
              <a:rPr sz="1800" spc="-120" dirty="0">
                <a:latin typeface="Calibri"/>
                <a:cs typeface="Calibri"/>
              </a:rPr>
              <a:t>2010.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9945" y="182371"/>
            <a:ext cx="107029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30" dirty="0"/>
              <a:t>Пациентов </a:t>
            </a:r>
            <a:r>
              <a:rPr sz="3600" spc="-275" dirty="0"/>
              <a:t>в </a:t>
            </a:r>
            <a:r>
              <a:rPr sz="3600" spc="-335" dirty="0"/>
              <a:t>отделениях интенсивной </a:t>
            </a:r>
            <a:r>
              <a:rPr sz="3600" spc="-325" dirty="0"/>
              <a:t>терапии </a:t>
            </a:r>
            <a:r>
              <a:rPr sz="3600" spc="-305" dirty="0"/>
              <a:t>становится</a:t>
            </a:r>
            <a:r>
              <a:rPr sz="3600" spc="-240" dirty="0"/>
              <a:t> </a:t>
            </a:r>
            <a:r>
              <a:rPr sz="3600" spc="-370" dirty="0"/>
              <a:t>больше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0527" y="1258824"/>
            <a:ext cx="7836408" cy="40934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86243" y="3146552"/>
            <a:ext cx="2183130" cy="1293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45458</a:t>
            </a:r>
            <a:endParaRPr sz="1500">
              <a:latin typeface="Calibri"/>
              <a:cs typeface="Calibri"/>
            </a:endParaRPr>
          </a:p>
          <a:p>
            <a:pPr marL="120014" algn="ctr">
              <a:lnSpc>
                <a:spcPct val="100000"/>
              </a:lnSpc>
              <a:spcBef>
                <a:spcPts val="1295"/>
              </a:spcBef>
            </a:pPr>
            <a:r>
              <a:rPr sz="1500" spc="-90" dirty="0">
                <a:latin typeface="Calibri"/>
                <a:cs typeface="Calibri"/>
              </a:rPr>
              <a:t>41834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500" spc="-90" dirty="0">
                <a:latin typeface="Calibri"/>
                <a:cs typeface="Calibri"/>
              </a:rPr>
              <a:t>37543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08828" y="2055367"/>
            <a:ext cx="12585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6610">
              <a:lnSpc>
                <a:spcPts val="162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57082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620"/>
              </a:lnSpc>
            </a:pPr>
            <a:r>
              <a:rPr sz="1500" spc="-90" dirty="0">
                <a:latin typeface="Calibri"/>
                <a:cs typeface="Calibri"/>
              </a:rPr>
              <a:t>53042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6882" y="1320800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61571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91562" y="1208023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latin typeface="Calibri"/>
                <a:cs typeface="Calibri"/>
              </a:rPr>
              <a:t>62435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95494" y="1171447"/>
            <a:ext cx="45465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latin typeface="Calibri"/>
                <a:cs typeface="Calibri"/>
              </a:rPr>
              <a:t>62924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17359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3C8D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33070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17880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CC7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33592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18401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34112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07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18922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34633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19443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035155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19964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35675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20486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36196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21007" y="5799930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88781" y="0"/>
                </a:moveTo>
                <a:lnTo>
                  <a:pt x="0" y="0"/>
                </a:lnTo>
                <a:lnTo>
                  <a:pt x="0" y="88781"/>
                </a:lnTo>
                <a:lnTo>
                  <a:pt x="88781" y="88781"/>
                </a:lnTo>
                <a:lnTo>
                  <a:pt x="88781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436717" y="5720588"/>
            <a:ext cx="29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2</a:t>
            </a:r>
            <a:r>
              <a:rPr sz="1200" spc="-15" dirty="0">
                <a:latin typeface="Calibri"/>
                <a:cs typeface="Calibri"/>
              </a:rPr>
              <a:t>0</a:t>
            </a:r>
            <a:r>
              <a:rPr sz="1200" spc="-110" dirty="0"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02739" y="6604507"/>
            <a:ext cx="544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latin typeface="Calibri"/>
                <a:cs typeface="Calibri"/>
              </a:rPr>
              <a:t>А.Л.Левит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85726"/>
            <a:ext cx="7038975" cy="12477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6381327"/>
            <a:ext cx="3056309" cy="4766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614" y="4490909"/>
            <a:ext cx="5000626" cy="1638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0097" y="4332341"/>
            <a:ext cx="3344170" cy="17968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2111" y="1417946"/>
            <a:ext cx="4792068" cy="31002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59827" y="1631187"/>
            <a:ext cx="4885055" cy="25584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8700"/>
              </a:lnSpc>
              <a:spcBef>
                <a:spcPts val="140"/>
              </a:spcBef>
            </a:pPr>
            <a:r>
              <a:rPr sz="2800" spc="-275" dirty="0">
                <a:solidFill>
                  <a:srgbClr val="FF0000"/>
                </a:solidFill>
                <a:latin typeface="Calibri"/>
                <a:cs typeface="Calibri"/>
              </a:rPr>
              <a:t>Седация </a:t>
            </a:r>
            <a:r>
              <a:rPr sz="2800" spc="-285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2800" spc="-250" dirty="0">
                <a:solidFill>
                  <a:srgbClr val="FF0000"/>
                </a:solidFill>
                <a:latin typeface="Calibri"/>
                <a:cs typeface="Calibri"/>
              </a:rPr>
              <a:t>анальгезия,  </a:t>
            </a:r>
            <a:r>
              <a:rPr sz="2800" spc="-290" dirty="0">
                <a:solidFill>
                  <a:srgbClr val="FF0000"/>
                </a:solidFill>
                <a:latin typeface="Calibri"/>
                <a:cs typeface="Calibri"/>
              </a:rPr>
              <a:t>сопровождающаяся </a:t>
            </a:r>
            <a:r>
              <a:rPr sz="2800" spc="-220" dirty="0">
                <a:solidFill>
                  <a:srgbClr val="FF0000"/>
                </a:solidFill>
                <a:latin typeface="Calibri"/>
                <a:cs typeface="Calibri"/>
              </a:rPr>
              <a:t>burst </a:t>
            </a:r>
            <a:r>
              <a:rPr sz="2800" spc="-215" dirty="0">
                <a:solidFill>
                  <a:srgbClr val="FF0000"/>
                </a:solidFill>
                <a:latin typeface="Calibri"/>
                <a:cs typeface="Calibri"/>
              </a:rPr>
              <a:t>suppression  </a:t>
            </a:r>
            <a:r>
              <a:rPr sz="2800" spc="-245" dirty="0">
                <a:solidFill>
                  <a:srgbClr val="FF0000"/>
                </a:solidFill>
                <a:latin typeface="Calibri"/>
                <a:cs typeface="Calibri"/>
              </a:rPr>
              <a:t>является прогностически  </a:t>
            </a:r>
            <a:r>
              <a:rPr sz="2800" spc="-285" dirty="0">
                <a:solidFill>
                  <a:srgbClr val="FF0000"/>
                </a:solidFill>
                <a:latin typeface="Calibri"/>
                <a:cs typeface="Calibri"/>
              </a:rPr>
              <a:t>неблагоприятными, </a:t>
            </a:r>
            <a:r>
              <a:rPr sz="2800" spc="-275" dirty="0">
                <a:solidFill>
                  <a:srgbClr val="FF0000"/>
                </a:solidFill>
                <a:latin typeface="Calibri"/>
                <a:cs typeface="Calibri"/>
              </a:rPr>
              <a:t>поэтому </a:t>
            </a:r>
            <a:r>
              <a:rPr sz="2800" spc="-345" dirty="0">
                <a:solidFill>
                  <a:srgbClr val="FF0000"/>
                </a:solidFill>
                <a:latin typeface="Calibri"/>
                <a:cs typeface="Calibri"/>
              </a:rPr>
              <a:t>должны  </a:t>
            </a:r>
            <a:r>
              <a:rPr sz="2800" spc="-240" dirty="0">
                <a:solidFill>
                  <a:srgbClr val="FF0000"/>
                </a:solidFill>
                <a:latin typeface="Calibri"/>
                <a:cs typeface="Calibri"/>
              </a:rPr>
              <a:t>титроваться </a:t>
            </a:r>
            <a:r>
              <a:rPr sz="2800" spc="-190" dirty="0">
                <a:solidFill>
                  <a:srgbClr val="FF0000"/>
                </a:solidFill>
                <a:latin typeface="Calibri"/>
                <a:cs typeface="Calibri"/>
              </a:rPr>
              <a:t>с </a:t>
            </a:r>
            <a:r>
              <a:rPr sz="2800" spc="-280" dirty="0">
                <a:solidFill>
                  <a:srgbClr val="FF0000"/>
                </a:solidFill>
                <a:latin typeface="Calibri"/>
                <a:cs typeface="Calibri"/>
              </a:rPr>
              <a:t>использованием </a:t>
            </a:r>
            <a:r>
              <a:rPr sz="2800" spc="-235" dirty="0">
                <a:solidFill>
                  <a:srgbClr val="FF0000"/>
                </a:solidFill>
                <a:latin typeface="Calibri"/>
                <a:cs typeface="Calibri"/>
              </a:rPr>
              <a:t>ЭЭГ </a:t>
            </a:r>
            <a:r>
              <a:rPr sz="2800" spc="-300" dirty="0">
                <a:solidFill>
                  <a:srgbClr val="FF0000"/>
                </a:solidFill>
                <a:latin typeface="Calibri"/>
                <a:cs typeface="Calibri"/>
              </a:rPr>
              <a:t>или  </a:t>
            </a:r>
            <a:r>
              <a:rPr sz="2800" spc="-125" dirty="0">
                <a:solidFill>
                  <a:srgbClr val="FF0000"/>
                </a:solidFill>
                <a:latin typeface="Calibri"/>
                <a:cs typeface="Calibri"/>
              </a:rPr>
              <a:t>BIS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95" dirty="0">
                <a:solidFill>
                  <a:srgbClr val="FF0000"/>
                </a:solidFill>
                <a:latin typeface="Calibri"/>
                <a:cs typeface="Calibri"/>
              </a:rPr>
              <a:t>мониторингом.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04113" y="5949279"/>
            <a:ext cx="2952750" cy="0"/>
          </a:xfrm>
          <a:custGeom>
            <a:avLst/>
            <a:gdLst/>
            <a:ahLst/>
            <a:cxnLst/>
            <a:rect l="l" t="t" r="r" b="b"/>
            <a:pathLst>
              <a:path w="2952750">
                <a:moveTo>
                  <a:pt x="0" y="0"/>
                </a:moveTo>
                <a:lnTo>
                  <a:pt x="2952328" y="1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61261" y="5586900"/>
            <a:ext cx="4764405" cy="0"/>
          </a:xfrm>
          <a:custGeom>
            <a:avLst/>
            <a:gdLst/>
            <a:ahLst/>
            <a:cxnLst/>
            <a:rect l="l" t="t" r="r" b="b"/>
            <a:pathLst>
              <a:path w="4764405">
                <a:moveTo>
                  <a:pt x="0" y="0"/>
                </a:moveTo>
                <a:lnTo>
                  <a:pt x="4764410" y="1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5326379"/>
            <a:ext cx="4403725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25" dirty="0">
                <a:latin typeface="Calibri"/>
                <a:cs typeface="Calibri"/>
              </a:rPr>
              <a:t>James C.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Jackson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400" spc="-105" dirty="0">
                <a:latin typeface="Calibri"/>
                <a:cs typeface="Calibri"/>
              </a:rPr>
              <a:t>Long-term </a:t>
            </a:r>
            <a:r>
              <a:rPr sz="1400" spc="-95" dirty="0">
                <a:latin typeface="Calibri"/>
                <a:cs typeface="Calibri"/>
              </a:rPr>
              <a:t>Cognitive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85" dirty="0">
                <a:latin typeface="Calibri"/>
                <a:cs typeface="Calibri"/>
              </a:rPr>
              <a:t>Psychological </a:t>
            </a:r>
            <a:r>
              <a:rPr sz="1400" spc="-135" dirty="0">
                <a:latin typeface="Calibri"/>
                <a:cs typeface="Calibri"/>
              </a:rPr>
              <a:t>Outcomes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14" dirty="0">
                <a:latin typeface="Calibri"/>
                <a:cs typeface="Calibri"/>
              </a:rPr>
              <a:t>Awakening </a:t>
            </a:r>
            <a:r>
              <a:rPr sz="1400" spc="-125" dirty="0">
                <a:latin typeface="Calibri"/>
                <a:cs typeface="Calibri"/>
              </a:rPr>
              <a:t>and  </a:t>
            </a:r>
            <a:r>
              <a:rPr sz="1400" spc="-95" dirty="0">
                <a:latin typeface="Calibri"/>
                <a:cs typeface="Calibri"/>
              </a:rPr>
              <a:t>Breathing </a:t>
            </a:r>
            <a:r>
              <a:rPr sz="1400" spc="-105" dirty="0">
                <a:latin typeface="Calibri"/>
                <a:cs typeface="Calibri"/>
              </a:rPr>
              <a:t>Controlled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Trial.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-180" dirty="0">
                <a:latin typeface="Calibri"/>
                <a:cs typeface="Calibri"/>
              </a:rPr>
              <a:t>Am </a:t>
            </a:r>
            <a:r>
              <a:rPr sz="1400" spc="-110" dirty="0">
                <a:latin typeface="Calibri"/>
                <a:cs typeface="Calibri"/>
              </a:rPr>
              <a:t>J </a:t>
            </a:r>
            <a:r>
              <a:rPr sz="1400" spc="-100" dirty="0">
                <a:latin typeface="Calibri"/>
                <a:cs typeface="Calibri"/>
              </a:rPr>
              <a:t>Respir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2010 July </a:t>
            </a:r>
            <a:r>
              <a:rPr sz="1400" spc="-85" dirty="0">
                <a:latin typeface="Calibri"/>
                <a:cs typeface="Calibri"/>
              </a:rPr>
              <a:t>15; </a:t>
            </a:r>
            <a:r>
              <a:rPr sz="1400" spc="-100" dirty="0">
                <a:latin typeface="Calibri"/>
                <a:cs typeface="Calibri"/>
              </a:rPr>
              <a:t>182(2):</a:t>
            </a:r>
            <a:r>
              <a:rPr sz="1400" spc="-190" dirty="0">
                <a:latin typeface="Calibri"/>
                <a:cs typeface="Calibri"/>
              </a:rPr>
              <a:t> </a:t>
            </a:r>
            <a:r>
              <a:rPr sz="1400" spc="-80" dirty="0">
                <a:latin typeface="Calibri"/>
                <a:cs typeface="Calibri"/>
              </a:rPr>
              <a:t>183–191.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38340" y="5146547"/>
            <a:ext cx="343217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25" dirty="0">
                <a:latin typeface="Calibri"/>
                <a:cs typeface="Calibri"/>
              </a:rPr>
              <a:t>James </a:t>
            </a:r>
            <a:r>
              <a:rPr sz="1400" spc="-110" dirty="0">
                <a:latin typeface="Calibri"/>
                <a:cs typeface="Calibri"/>
              </a:rPr>
              <a:t>C</a:t>
            </a:r>
            <a:r>
              <a:rPr sz="1400" spc="-15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Jackson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99000"/>
              </a:lnSpc>
              <a:spcBef>
                <a:spcPts val="40"/>
              </a:spcBef>
            </a:pPr>
            <a:r>
              <a:rPr sz="1400" spc="-105" dirty="0">
                <a:latin typeface="Calibri"/>
                <a:cs typeface="Calibri"/>
              </a:rPr>
              <a:t>Post-traumatic </a:t>
            </a:r>
            <a:r>
              <a:rPr sz="1400" spc="-90" dirty="0">
                <a:latin typeface="Calibri"/>
                <a:cs typeface="Calibri"/>
              </a:rPr>
              <a:t>stress </a:t>
            </a:r>
            <a:r>
              <a:rPr sz="1400" spc="-105" dirty="0">
                <a:latin typeface="Calibri"/>
                <a:cs typeface="Calibri"/>
              </a:rPr>
              <a:t>disorder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post-traumatic </a:t>
            </a:r>
            <a:r>
              <a:rPr sz="1400" spc="-90" dirty="0">
                <a:latin typeface="Calibri"/>
                <a:cs typeface="Calibri"/>
              </a:rPr>
              <a:t>stress  </a:t>
            </a:r>
            <a:r>
              <a:rPr sz="1400" spc="-130" dirty="0">
                <a:latin typeface="Calibri"/>
                <a:cs typeface="Calibri"/>
              </a:rPr>
              <a:t>symptoms </a:t>
            </a:r>
            <a:r>
              <a:rPr sz="1400" spc="-85" dirty="0">
                <a:latin typeface="Calibri"/>
                <a:cs typeface="Calibri"/>
              </a:rPr>
              <a:t>following </a:t>
            </a:r>
            <a:r>
              <a:rPr sz="1400" spc="-70" dirty="0">
                <a:latin typeface="Calibri"/>
                <a:cs typeface="Calibri"/>
              </a:rPr>
              <a:t>critical </a:t>
            </a:r>
            <a:r>
              <a:rPr sz="1400" spc="-65" dirty="0">
                <a:latin typeface="Calibri"/>
                <a:cs typeface="Calibri"/>
              </a:rPr>
              <a:t>illness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00" dirty="0">
                <a:latin typeface="Calibri"/>
                <a:cs typeface="Calibri"/>
              </a:rPr>
              <a:t>medical </a:t>
            </a:r>
            <a:r>
              <a:rPr sz="1400" spc="-90" dirty="0">
                <a:latin typeface="Calibri"/>
                <a:cs typeface="Calibri"/>
              </a:rPr>
              <a:t>intensive 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95" dirty="0">
                <a:latin typeface="Calibri"/>
                <a:cs typeface="Calibri"/>
              </a:rPr>
              <a:t>unit </a:t>
            </a:r>
            <a:r>
              <a:rPr sz="1400" spc="-100" dirty="0">
                <a:latin typeface="Calibri"/>
                <a:cs typeface="Calibri"/>
              </a:rPr>
              <a:t>patients: </a:t>
            </a:r>
            <a:r>
              <a:rPr sz="1400" spc="-85" dirty="0">
                <a:latin typeface="Calibri"/>
                <a:cs typeface="Calibri"/>
              </a:rPr>
              <a:t>assessing </a:t>
            </a:r>
            <a:r>
              <a:rPr sz="1400" spc="-110" dirty="0">
                <a:latin typeface="Calibri"/>
                <a:cs typeface="Calibri"/>
              </a:rPr>
              <a:t>the magnitude </a:t>
            </a:r>
            <a:r>
              <a:rPr sz="1400" spc="-114" dirty="0">
                <a:latin typeface="Calibri"/>
                <a:cs typeface="Calibri"/>
              </a:rPr>
              <a:t>of </a:t>
            </a:r>
            <a:r>
              <a:rPr sz="1400" spc="-110" dirty="0">
                <a:latin typeface="Calibri"/>
                <a:cs typeface="Calibri"/>
              </a:rPr>
              <a:t>the  </a:t>
            </a:r>
            <a:r>
              <a:rPr sz="1400" spc="-125" dirty="0">
                <a:latin typeface="Calibri"/>
                <a:cs typeface="Calibri"/>
              </a:rPr>
              <a:t>problem.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20" dirty="0">
                <a:latin typeface="Calibri"/>
                <a:cs typeface="Calibri"/>
              </a:rPr>
              <a:t>Care. </a:t>
            </a:r>
            <a:r>
              <a:rPr sz="1400" spc="-85" dirty="0">
                <a:latin typeface="Calibri"/>
                <a:cs typeface="Calibri"/>
              </a:rPr>
              <a:t>2007; </a:t>
            </a:r>
            <a:r>
              <a:rPr sz="1400" spc="-95" dirty="0">
                <a:latin typeface="Calibri"/>
                <a:cs typeface="Calibri"/>
              </a:rPr>
              <a:t>11(1):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30" dirty="0">
                <a:latin typeface="Calibri"/>
                <a:cs typeface="Calibri"/>
              </a:rPr>
              <a:t>R27.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2739" y="20828"/>
            <a:ext cx="4467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0" dirty="0">
                <a:solidFill>
                  <a:srgbClr val="7F7F7F"/>
                </a:solidFill>
              </a:rPr>
              <a:t>Седация </a:t>
            </a:r>
            <a:r>
              <a:rPr spc="-245" dirty="0">
                <a:solidFill>
                  <a:srgbClr val="7F7F7F"/>
                </a:solidFill>
              </a:rPr>
              <a:t>и </a:t>
            </a:r>
            <a:r>
              <a:rPr spc="-225" dirty="0">
                <a:solidFill>
                  <a:srgbClr val="7F7F7F"/>
                </a:solidFill>
              </a:rPr>
              <a:t>нейрокогнитивные</a:t>
            </a:r>
            <a:r>
              <a:rPr spc="-260" dirty="0">
                <a:solidFill>
                  <a:srgbClr val="7F7F7F"/>
                </a:solidFill>
              </a:rPr>
              <a:t> </a:t>
            </a:r>
            <a:r>
              <a:rPr spc="-235" dirty="0">
                <a:solidFill>
                  <a:srgbClr val="7F7F7F"/>
                </a:solidFill>
              </a:rPr>
              <a:t>нарушения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946275" y="1409700"/>
            <a:ext cx="2901950" cy="3096895"/>
            <a:chOff x="1946275" y="1409700"/>
            <a:chExt cx="2901950" cy="3096895"/>
          </a:xfrm>
        </p:grpSpPr>
        <p:sp>
          <p:nvSpPr>
            <p:cNvPr id="6" name="object 6"/>
            <p:cNvSpPr/>
            <p:nvPr/>
          </p:nvSpPr>
          <p:spPr>
            <a:xfrm>
              <a:off x="2019300" y="1803400"/>
              <a:ext cx="203200" cy="2698750"/>
            </a:xfrm>
            <a:custGeom>
              <a:avLst/>
              <a:gdLst/>
              <a:ahLst/>
              <a:cxnLst/>
              <a:rect l="l" t="t" r="r" b="b"/>
              <a:pathLst>
                <a:path w="203200" h="2698750">
                  <a:moveTo>
                    <a:pt x="203200" y="0"/>
                  </a:moveTo>
                  <a:lnTo>
                    <a:pt x="0" y="0"/>
                  </a:lnTo>
                  <a:lnTo>
                    <a:pt x="0" y="2698337"/>
                  </a:lnTo>
                  <a:lnTo>
                    <a:pt x="203200" y="269833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22500" y="2755900"/>
              <a:ext cx="190500" cy="1746250"/>
            </a:xfrm>
            <a:custGeom>
              <a:avLst/>
              <a:gdLst/>
              <a:ahLst/>
              <a:cxnLst/>
              <a:rect l="l" t="t" r="r" b="b"/>
              <a:pathLst>
                <a:path w="190500" h="1746250">
                  <a:moveTo>
                    <a:pt x="190500" y="0"/>
                  </a:moveTo>
                  <a:lnTo>
                    <a:pt x="0" y="0"/>
                  </a:lnTo>
                  <a:lnTo>
                    <a:pt x="0" y="1745837"/>
                  </a:lnTo>
                  <a:lnTo>
                    <a:pt x="190500" y="174583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43200" y="1409700"/>
              <a:ext cx="190500" cy="3092450"/>
            </a:xfrm>
            <a:custGeom>
              <a:avLst/>
              <a:gdLst/>
              <a:ahLst/>
              <a:cxnLst/>
              <a:rect l="l" t="t" r="r" b="b"/>
              <a:pathLst>
                <a:path w="190500" h="3092450">
                  <a:moveTo>
                    <a:pt x="190500" y="0"/>
                  </a:moveTo>
                  <a:lnTo>
                    <a:pt x="0" y="0"/>
                  </a:lnTo>
                  <a:lnTo>
                    <a:pt x="0" y="3092037"/>
                  </a:lnTo>
                  <a:lnTo>
                    <a:pt x="190500" y="309203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33700" y="2451100"/>
              <a:ext cx="203200" cy="2051050"/>
            </a:xfrm>
            <a:custGeom>
              <a:avLst/>
              <a:gdLst/>
              <a:ahLst/>
              <a:cxnLst/>
              <a:rect l="l" t="t" r="r" b="b"/>
              <a:pathLst>
                <a:path w="203200" h="2051050">
                  <a:moveTo>
                    <a:pt x="203200" y="0"/>
                  </a:moveTo>
                  <a:lnTo>
                    <a:pt x="0" y="0"/>
                  </a:lnTo>
                  <a:lnTo>
                    <a:pt x="0" y="2050637"/>
                  </a:lnTo>
                  <a:lnTo>
                    <a:pt x="203200" y="205063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51037" y="4501737"/>
              <a:ext cx="2892425" cy="0"/>
            </a:xfrm>
            <a:custGeom>
              <a:avLst/>
              <a:gdLst/>
              <a:ahLst/>
              <a:cxnLst/>
              <a:rect l="l" t="t" r="r" b="b"/>
              <a:pathLst>
                <a:path w="2892425">
                  <a:moveTo>
                    <a:pt x="0" y="0"/>
                  </a:moveTo>
                  <a:lnTo>
                    <a:pt x="2892210" y="1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31568" y="919987"/>
            <a:ext cx="1407160" cy="177228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735330">
              <a:lnSpc>
                <a:spcPct val="100000"/>
              </a:lnSpc>
              <a:spcBef>
                <a:spcPts val="1085"/>
              </a:spcBef>
            </a:pPr>
            <a:r>
              <a:rPr sz="1800" spc="-120" dirty="0">
                <a:latin typeface="Calibri"/>
                <a:cs typeface="Calibri"/>
              </a:rPr>
              <a:t>62%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800" spc="-120" dirty="0">
                <a:latin typeface="Calibri"/>
                <a:cs typeface="Calibri"/>
              </a:rPr>
              <a:t>54%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>
              <a:latin typeface="Calibri"/>
              <a:cs typeface="Calibri"/>
            </a:endParaRPr>
          </a:p>
          <a:p>
            <a:pPr marL="1042669">
              <a:lnSpc>
                <a:spcPct val="100000"/>
              </a:lnSpc>
            </a:pPr>
            <a:r>
              <a:rPr sz="1800" spc="-120" dirty="0">
                <a:latin typeface="Calibri"/>
                <a:cs typeface="Calibri"/>
              </a:rPr>
              <a:t>41%</a:t>
            </a:r>
            <a:endParaRPr sz="1800">
              <a:latin typeface="Calibri"/>
              <a:cs typeface="Calibri"/>
            </a:endParaRPr>
          </a:p>
          <a:p>
            <a:pPr marL="344805">
              <a:lnSpc>
                <a:spcPct val="100000"/>
              </a:lnSpc>
              <a:spcBef>
                <a:spcPts val="315"/>
              </a:spcBef>
            </a:pPr>
            <a:r>
              <a:rPr sz="1800" spc="-120" dirty="0">
                <a:latin typeface="Calibri"/>
                <a:cs typeface="Calibri"/>
              </a:rPr>
              <a:t>35%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16940" y="4610100"/>
            <a:ext cx="13906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80" dirty="0">
                <a:latin typeface="Calibri"/>
                <a:cs typeface="Calibri"/>
              </a:rPr>
              <a:t>3 </a:t>
            </a:r>
            <a:r>
              <a:rPr sz="1400" spc="-135" dirty="0">
                <a:latin typeface="Calibri"/>
                <a:cs typeface="Calibri"/>
              </a:rPr>
              <a:t>месяца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80" dirty="0">
                <a:latin typeface="Calibri"/>
                <a:cs typeface="Calibri"/>
              </a:rPr>
              <a:t>12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месяцев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54639" y="4255281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044" y="0"/>
                </a:moveTo>
                <a:lnTo>
                  <a:pt x="0" y="0"/>
                </a:lnTo>
                <a:lnTo>
                  <a:pt x="0" y="133044"/>
                </a:lnTo>
                <a:lnTo>
                  <a:pt x="133044" y="133044"/>
                </a:lnTo>
                <a:lnTo>
                  <a:pt x="13304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42650" y="4141723"/>
            <a:ext cx="143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глубокая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седация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54639" y="459711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044" y="0"/>
                </a:moveTo>
                <a:lnTo>
                  <a:pt x="0" y="0"/>
                </a:lnTo>
                <a:lnTo>
                  <a:pt x="0" y="133044"/>
                </a:lnTo>
                <a:lnTo>
                  <a:pt x="133044" y="133044"/>
                </a:lnTo>
                <a:lnTo>
                  <a:pt x="13304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41951" y="4486147"/>
            <a:ext cx="2143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Calibri"/>
                <a:cs typeface="Calibri"/>
              </a:rPr>
              <a:t>ежедневное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90" dirty="0">
                <a:latin typeface="Calibri"/>
                <a:cs typeface="Calibri"/>
              </a:rPr>
              <a:t>пробуждение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79565" y="1072388"/>
            <a:ext cx="3388360" cy="30429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</a:pPr>
            <a:r>
              <a:rPr sz="2400" spc="-210" dirty="0">
                <a:latin typeface="Calibri"/>
                <a:cs typeface="Calibri"/>
              </a:rPr>
              <a:t>Факторы </a:t>
            </a:r>
            <a:r>
              <a:rPr sz="2400" spc="-204" dirty="0">
                <a:latin typeface="Calibri"/>
                <a:cs typeface="Calibri"/>
              </a:rPr>
              <a:t>риска </a:t>
            </a:r>
            <a:r>
              <a:rPr sz="2400" spc="-210" dirty="0">
                <a:latin typeface="Calibri"/>
                <a:cs typeface="Calibri"/>
              </a:rPr>
              <a:t>развития  </a:t>
            </a:r>
            <a:r>
              <a:rPr sz="2400" spc="-215" dirty="0">
                <a:latin typeface="Calibri"/>
                <a:cs typeface="Calibri"/>
              </a:rPr>
              <a:t>нейрокогнитивных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нарушений: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Calibri"/>
              <a:cs typeface="Calibri"/>
            </a:endParaRPr>
          </a:p>
          <a:p>
            <a:pPr marL="140970" indent="-12890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41605" algn="l"/>
              </a:tabLst>
            </a:pPr>
            <a:r>
              <a:rPr sz="1800" spc="-165" dirty="0">
                <a:latin typeface="Calibri"/>
                <a:cs typeface="Calibri"/>
              </a:rPr>
              <a:t>увеличение </a:t>
            </a:r>
            <a:r>
              <a:rPr sz="1800" spc="-185" dirty="0">
                <a:latin typeface="Calibri"/>
                <a:cs typeface="Calibri"/>
              </a:rPr>
              <a:t>времени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0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800">
              <a:latin typeface="Calibri"/>
              <a:cs typeface="Calibri"/>
            </a:endParaRPr>
          </a:p>
          <a:p>
            <a:pPr marL="140970" indent="-128905">
              <a:lnSpc>
                <a:spcPct val="100000"/>
              </a:lnSpc>
              <a:buFont typeface="Arial"/>
              <a:buChar char="•"/>
              <a:tabLst>
                <a:tab pos="141605" algn="l"/>
              </a:tabLst>
            </a:pPr>
            <a:r>
              <a:rPr sz="1800" spc="-165" dirty="0">
                <a:latin typeface="Calibri"/>
                <a:cs typeface="Calibri"/>
              </a:rPr>
              <a:t>увеличение </a:t>
            </a:r>
            <a:r>
              <a:rPr sz="1800" spc="-185" dirty="0">
                <a:latin typeface="Calibri"/>
                <a:cs typeface="Calibri"/>
              </a:rPr>
              <a:t>времени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0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госпитале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buFont typeface="Arial"/>
              <a:buChar char="•"/>
              <a:tabLst>
                <a:tab pos="93980" algn="l"/>
              </a:tabLst>
            </a:pPr>
            <a:r>
              <a:rPr sz="1800" spc="-175" dirty="0">
                <a:latin typeface="Calibri"/>
                <a:cs typeface="Calibri"/>
              </a:rPr>
              <a:t>Увеличение </a:t>
            </a:r>
            <a:r>
              <a:rPr sz="1800" spc="-185" dirty="0">
                <a:latin typeface="Calibri"/>
                <a:cs typeface="Calibri"/>
              </a:rPr>
              <a:t>времени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ИВЛ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93345" indent="-81280">
              <a:lnSpc>
                <a:spcPct val="100000"/>
              </a:lnSpc>
              <a:buFont typeface="Arial"/>
              <a:buChar char="•"/>
              <a:tabLst>
                <a:tab pos="93980" algn="l"/>
              </a:tabLst>
            </a:pPr>
            <a:r>
              <a:rPr sz="1800" spc="-170" dirty="0">
                <a:latin typeface="Calibri"/>
                <a:cs typeface="Calibri"/>
              </a:rPr>
              <a:t>Углубление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седации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756369" y="103934"/>
            <a:ext cx="920750" cy="1363345"/>
            <a:chOff x="9756369" y="103934"/>
            <a:chExt cx="920750" cy="136334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9069" y="116634"/>
              <a:ext cx="895322" cy="13377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69069" y="116634"/>
              <a:ext cx="895350" cy="1337945"/>
            </a:xfrm>
            <a:custGeom>
              <a:avLst/>
              <a:gdLst/>
              <a:ahLst/>
              <a:cxnLst/>
              <a:rect l="l" t="t" r="r" b="b"/>
              <a:pathLst>
                <a:path w="895350" h="1337945">
                  <a:moveTo>
                    <a:pt x="0" y="89531"/>
                  </a:moveTo>
                  <a:lnTo>
                    <a:pt x="7035" y="54681"/>
                  </a:lnTo>
                  <a:lnTo>
                    <a:pt x="26223" y="26223"/>
                  </a:lnTo>
                  <a:lnTo>
                    <a:pt x="54681" y="7035"/>
                  </a:lnTo>
                  <a:lnTo>
                    <a:pt x="89531" y="0"/>
                  </a:lnTo>
                  <a:lnTo>
                    <a:pt x="805790" y="0"/>
                  </a:lnTo>
                  <a:lnTo>
                    <a:pt x="840640" y="7035"/>
                  </a:lnTo>
                  <a:lnTo>
                    <a:pt x="869098" y="26223"/>
                  </a:lnTo>
                  <a:lnTo>
                    <a:pt x="888286" y="54681"/>
                  </a:lnTo>
                  <a:lnTo>
                    <a:pt x="895322" y="89531"/>
                  </a:lnTo>
                  <a:lnTo>
                    <a:pt x="895322" y="1248241"/>
                  </a:lnTo>
                  <a:lnTo>
                    <a:pt x="888286" y="1283090"/>
                  </a:lnTo>
                  <a:lnTo>
                    <a:pt x="869098" y="1311549"/>
                  </a:lnTo>
                  <a:lnTo>
                    <a:pt x="840640" y="1330737"/>
                  </a:lnTo>
                  <a:lnTo>
                    <a:pt x="805790" y="1337773"/>
                  </a:lnTo>
                  <a:lnTo>
                    <a:pt x="89531" y="1337773"/>
                  </a:lnTo>
                  <a:lnTo>
                    <a:pt x="54681" y="1330737"/>
                  </a:lnTo>
                  <a:lnTo>
                    <a:pt x="26223" y="1311549"/>
                  </a:lnTo>
                  <a:lnTo>
                    <a:pt x="7035" y="1283090"/>
                  </a:lnTo>
                  <a:lnTo>
                    <a:pt x="0" y="1248241"/>
                  </a:lnTo>
                  <a:lnTo>
                    <a:pt x="0" y="89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61292" y="477012"/>
            <a:ext cx="1749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5" dirty="0"/>
              <a:t>Делирий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918" rIns="0" bIns="0" rtlCol="0">
            <a:spAutoFit/>
          </a:bodyPr>
          <a:lstStyle/>
          <a:p>
            <a:pPr marL="5205730" marR="136525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5205095" algn="l"/>
                <a:tab pos="5205730" algn="l"/>
              </a:tabLst>
            </a:pPr>
            <a:r>
              <a:rPr sz="2400" spc="-250" dirty="0"/>
              <a:t>Делирий </a:t>
            </a:r>
            <a:r>
              <a:rPr sz="2400" spc="-215" dirty="0"/>
              <a:t>ОРИТ-это </a:t>
            </a:r>
            <a:r>
              <a:rPr sz="2400" spc="-204" dirty="0"/>
              <a:t>острая </a:t>
            </a:r>
            <a:r>
              <a:rPr sz="2400" spc="-229" dirty="0"/>
              <a:t>дисфункция </a:t>
            </a:r>
            <a:r>
              <a:rPr sz="2400" spc="-215" dirty="0"/>
              <a:t>головного </a:t>
            </a:r>
            <a:r>
              <a:rPr sz="2400" spc="-220" dirty="0"/>
              <a:t>мозга,  </a:t>
            </a:r>
            <a:r>
              <a:rPr sz="2400" spc="-215" dirty="0"/>
              <a:t>которая </a:t>
            </a:r>
            <a:r>
              <a:rPr sz="2400" spc="-195" dirty="0"/>
              <a:t>характеризуется </a:t>
            </a:r>
            <a:r>
              <a:rPr sz="2400" spc="-240" dirty="0"/>
              <a:t>внезапным </a:t>
            </a:r>
            <a:r>
              <a:rPr sz="2400" spc="-229" dirty="0"/>
              <a:t>колебания </a:t>
            </a:r>
            <a:r>
              <a:rPr sz="2400" spc="-235" dirty="0"/>
              <a:t>уровнем  </a:t>
            </a:r>
            <a:r>
              <a:rPr sz="2400" spc="-225" dirty="0"/>
              <a:t>сознании </a:t>
            </a:r>
            <a:r>
              <a:rPr sz="2400" spc="-245" dirty="0"/>
              <a:t>и </a:t>
            </a:r>
            <a:r>
              <a:rPr sz="2400" spc="-210" dirty="0"/>
              <a:t>когнитивного </a:t>
            </a:r>
            <a:r>
              <a:rPr sz="2400" spc="-190" dirty="0"/>
              <a:t>статуса, </a:t>
            </a:r>
            <a:r>
              <a:rPr sz="2400" spc="-240" dirty="0"/>
              <a:t>развивающимся </a:t>
            </a:r>
            <a:r>
              <a:rPr sz="2400" spc="-185" dirty="0"/>
              <a:t>в  </a:t>
            </a:r>
            <a:r>
              <a:rPr sz="2400" spc="-215" dirty="0"/>
              <a:t>течение </a:t>
            </a:r>
            <a:r>
              <a:rPr sz="2400" spc="-210" dirty="0"/>
              <a:t>короткого </a:t>
            </a:r>
            <a:r>
              <a:rPr sz="2400" spc="-229" dirty="0"/>
              <a:t>периода </a:t>
            </a:r>
            <a:r>
              <a:rPr sz="2400" spc="-245" dirty="0"/>
              <a:t>времени </a:t>
            </a:r>
            <a:r>
              <a:rPr sz="2400" spc="-140" dirty="0"/>
              <a:t>(</a:t>
            </a:r>
            <a:r>
              <a:rPr sz="1600" spc="-140" dirty="0"/>
              <a:t>American </a:t>
            </a:r>
            <a:r>
              <a:rPr sz="1600" spc="-105" dirty="0"/>
              <a:t>Psychiatric  </a:t>
            </a:r>
            <a:r>
              <a:rPr sz="1600" spc="-110" dirty="0"/>
              <a:t>Association: </a:t>
            </a:r>
            <a:r>
              <a:rPr sz="1600" spc="-100" dirty="0"/>
              <a:t>Diagnostic </a:t>
            </a:r>
            <a:r>
              <a:rPr sz="1600" spc="-145" dirty="0"/>
              <a:t>and </a:t>
            </a:r>
            <a:r>
              <a:rPr sz="1600" spc="-80" dirty="0"/>
              <a:t>Statistical </a:t>
            </a:r>
            <a:r>
              <a:rPr sz="1600" spc="-150" dirty="0"/>
              <a:t>Manual </a:t>
            </a:r>
            <a:r>
              <a:rPr sz="1600" spc="-125" dirty="0"/>
              <a:t>of </a:t>
            </a:r>
            <a:r>
              <a:rPr sz="1600" spc="-145" dirty="0"/>
              <a:t>Mental </a:t>
            </a:r>
            <a:r>
              <a:rPr sz="1600" spc="-125" dirty="0"/>
              <a:t>Disorders. </a:t>
            </a:r>
            <a:r>
              <a:rPr sz="1600" spc="-120" dirty="0"/>
              <a:t>Fourth</a:t>
            </a:r>
            <a:r>
              <a:rPr sz="1600" spc="-240" dirty="0"/>
              <a:t> </a:t>
            </a:r>
            <a:r>
              <a:rPr sz="1600" spc="-110" dirty="0"/>
              <a:t>Edition</a:t>
            </a:r>
            <a:r>
              <a:rPr sz="2400" spc="-110" dirty="0"/>
              <a:t>)</a:t>
            </a:r>
            <a:endParaRPr sz="2400"/>
          </a:p>
          <a:p>
            <a:pPr marL="5205730" marR="5080" indent="-342900">
              <a:lnSpc>
                <a:spcPct val="100800"/>
              </a:lnSpc>
              <a:spcBef>
                <a:spcPts val="480"/>
              </a:spcBef>
              <a:buFont typeface="Arial"/>
              <a:buChar char="•"/>
              <a:tabLst>
                <a:tab pos="5205095" algn="l"/>
                <a:tab pos="5205730" algn="l"/>
              </a:tabLst>
            </a:pPr>
            <a:r>
              <a:rPr sz="2400" spc="-204" dirty="0"/>
              <a:t>Качественное </a:t>
            </a:r>
            <a:r>
              <a:rPr sz="2400" spc="-235" dirty="0"/>
              <a:t>нарушение </a:t>
            </a:r>
            <a:r>
              <a:rPr sz="2400" spc="-225" dirty="0"/>
              <a:t>сознания, </a:t>
            </a:r>
            <a:r>
              <a:rPr sz="2400" spc="-220" dirty="0"/>
              <a:t>гиперметаболическое  состояние, </a:t>
            </a:r>
            <a:r>
              <a:rPr sz="2400" spc="-250" dirty="0"/>
              <a:t>нарушающее </a:t>
            </a:r>
            <a:r>
              <a:rPr sz="2400" spc="-235" dirty="0"/>
              <a:t>«метаболический покой»,  </a:t>
            </a:r>
            <a:r>
              <a:rPr sz="2400" spc="-229" dirty="0"/>
              <a:t>способствующий </a:t>
            </a:r>
            <a:r>
              <a:rPr sz="2400" spc="-220" dirty="0"/>
              <a:t>прогрессированию </a:t>
            </a:r>
            <a:r>
              <a:rPr sz="2400" spc="-204" dirty="0"/>
              <a:t>префузионно-  </a:t>
            </a:r>
            <a:r>
              <a:rPr sz="2400" spc="-220" dirty="0"/>
              <a:t>метаболического</a:t>
            </a:r>
            <a:r>
              <a:rPr sz="2400" spc="-35" dirty="0"/>
              <a:t> </a:t>
            </a:r>
            <a:r>
              <a:rPr sz="2400" spc="-235" dirty="0"/>
              <a:t>разобщения.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0129"/>
            <a:ext cx="5298932" cy="36192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739" y="5381244"/>
            <a:ext cx="4599305" cy="8851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1400" spc="-90" dirty="0">
                <a:latin typeface="Calibri"/>
                <a:cs typeface="Calibri"/>
              </a:rPr>
              <a:t>Vasilevskis </a:t>
            </a:r>
            <a:r>
              <a:rPr sz="1400" spc="-100" dirty="0">
                <a:latin typeface="Calibri"/>
                <a:cs typeface="Calibri"/>
              </a:rPr>
              <a:t>EE, </a:t>
            </a:r>
            <a:r>
              <a:rPr sz="1400" spc="-114" dirty="0">
                <a:latin typeface="Calibri"/>
                <a:cs typeface="Calibri"/>
              </a:rPr>
              <a:t>Pandharipande </a:t>
            </a:r>
            <a:r>
              <a:rPr sz="1400" spc="-155" dirty="0">
                <a:latin typeface="Calibri"/>
                <a:cs typeface="Calibri"/>
              </a:rPr>
              <a:t>PP, </a:t>
            </a:r>
            <a:r>
              <a:rPr sz="1400" spc="-114" dirty="0">
                <a:latin typeface="Calibri"/>
                <a:cs typeface="Calibri"/>
              </a:rPr>
              <a:t>Girard </a:t>
            </a:r>
            <a:r>
              <a:rPr sz="1400" spc="-120" dirty="0">
                <a:latin typeface="Calibri"/>
                <a:cs typeface="Calibri"/>
              </a:rPr>
              <a:t>TD, </a:t>
            </a:r>
            <a:r>
              <a:rPr sz="1400" spc="-70" dirty="0">
                <a:latin typeface="Calibri"/>
                <a:cs typeface="Calibri"/>
              </a:rPr>
              <a:t>Ely </a:t>
            </a:r>
            <a:r>
              <a:rPr sz="1400" spc="-210" dirty="0">
                <a:latin typeface="Calibri"/>
                <a:cs typeface="Calibri"/>
              </a:rPr>
              <a:t>EW. </a:t>
            </a:r>
            <a:r>
              <a:rPr sz="1400" spc="-150" dirty="0">
                <a:latin typeface="Calibri"/>
                <a:cs typeface="Calibri"/>
              </a:rPr>
              <a:t>A </a:t>
            </a:r>
            <a:r>
              <a:rPr sz="1400" spc="-100" dirty="0">
                <a:latin typeface="Calibri"/>
                <a:cs typeface="Calibri"/>
              </a:rPr>
              <a:t>screening, </a:t>
            </a:r>
            <a:r>
              <a:rPr sz="1400" spc="-114" dirty="0">
                <a:latin typeface="Calibri"/>
                <a:cs typeface="Calibri"/>
              </a:rPr>
              <a:t>prevention, 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restoration </a:t>
            </a:r>
            <a:r>
              <a:rPr sz="1400" spc="-125" dirty="0">
                <a:latin typeface="Calibri"/>
                <a:cs typeface="Calibri"/>
              </a:rPr>
              <a:t>model </a:t>
            </a:r>
            <a:r>
              <a:rPr sz="1400" spc="-110" dirty="0">
                <a:latin typeface="Calibri"/>
                <a:cs typeface="Calibri"/>
              </a:rPr>
              <a:t>for </a:t>
            </a:r>
            <a:r>
              <a:rPr sz="1400" spc="-85" dirty="0">
                <a:latin typeface="Calibri"/>
                <a:cs typeface="Calibri"/>
              </a:rPr>
              <a:t>saving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00" dirty="0">
                <a:latin typeface="Calibri"/>
                <a:cs typeface="Calibri"/>
              </a:rPr>
              <a:t>injured brain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95" dirty="0">
                <a:latin typeface="Calibri"/>
                <a:cs typeface="Calibri"/>
              </a:rPr>
              <a:t>intensive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90" dirty="0">
                <a:latin typeface="Calibri"/>
                <a:cs typeface="Calibri"/>
              </a:rPr>
              <a:t>unit  </a:t>
            </a:r>
            <a:r>
              <a:rPr sz="1400" spc="-100" dirty="0">
                <a:latin typeface="Calibri"/>
                <a:cs typeface="Calibri"/>
              </a:rPr>
              <a:t>survivors.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2010;38(10 </a:t>
            </a:r>
            <a:r>
              <a:rPr sz="1400" spc="-85" dirty="0">
                <a:latin typeface="Calibri"/>
                <a:cs typeface="Calibri"/>
              </a:rPr>
              <a:t>Suppl):S683-91.  </a:t>
            </a:r>
            <a:r>
              <a:rPr sz="1400" spc="-110" dirty="0">
                <a:latin typeface="Calibri"/>
                <a:cs typeface="Calibri"/>
              </a:rPr>
              <a:t>doi:10.1097/CCM.0b013e3181f245d3.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2556" y="477012"/>
            <a:ext cx="17665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Делирий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93139" y="1669796"/>
            <a:ext cx="10494645" cy="445770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55600" marR="5080" indent="-342900">
              <a:lnSpc>
                <a:spcPct val="89800"/>
              </a:lnSpc>
              <a:spcBef>
                <a:spcPts val="4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70" dirty="0">
                <a:latin typeface="Calibri"/>
                <a:cs typeface="Calibri"/>
              </a:rPr>
              <a:t>Острое </a:t>
            </a:r>
            <a:r>
              <a:rPr sz="3000" spc="-300" dirty="0">
                <a:latin typeface="Calibri"/>
                <a:cs typeface="Calibri"/>
              </a:rPr>
              <a:t>изменение </a:t>
            </a:r>
            <a:r>
              <a:rPr sz="3000" spc="-290" dirty="0">
                <a:latin typeface="Calibri"/>
                <a:cs typeface="Calibri"/>
              </a:rPr>
              <a:t>ментального </a:t>
            </a:r>
            <a:r>
              <a:rPr sz="3000" spc="-229" dirty="0">
                <a:latin typeface="Calibri"/>
                <a:cs typeface="Calibri"/>
              </a:rPr>
              <a:t>статуса, </a:t>
            </a:r>
            <a:r>
              <a:rPr sz="3000" spc="-300" dirty="0">
                <a:latin typeface="Calibri"/>
                <a:cs typeface="Calibri"/>
              </a:rPr>
              <a:t>невнимание, </a:t>
            </a:r>
            <a:r>
              <a:rPr sz="3000" spc="-270" dirty="0">
                <a:latin typeface="Calibri"/>
                <a:cs typeface="Calibri"/>
              </a:rPr>
              <a:t>дезорганизованное  </a:t>
            </a:r>
            <a:r>
              <a:rPr sz="3000" spc="-305" dirty="0">
                <a:latin typeface="Calibri"/>
                <a:cs typeface="Calibri"/>
              </a:rPr>
              <a:t>замедление </a:t>
            </a:r>
            <a:r>
              <a:rPr sz="3000" spc="-330" dirty="0">
                <a:latin typeface="Calibri"/>
                <a:cs typeface="Calibri"/>
              </a:rPr>
              <a:t>мышления, </a:t>
            </a:r>
            <a:r>
              <a:rPr sz="3000" spc="-320" dirty="0">
                <a:latin typeface="Calibri"/>
                <a:cs typeface="Calibri"/>
              </a:rPr>
              <a:t>сниженный </a:t>
            </a:r>
            <a:r>
              <a:rPr sz="3000" spc="-270" dirty="0">
                <a:latin typeface="Calibri"/>
                <a:cs typeface="Calibri"/>
              </a:rPr>
              <a:t>уровень </a:t>
            </a:r>
            <a:r>
              <a:rPr sz="3000" spc="-275" dirty="0">
                <a:latin typeface="Calibri"/>
                <a:cs typeface="Calibri"/>
              </a:rPr>
              <a:t>сознания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270" dirty="0">
                <a:latin typeface="Calibri"/>
                <a:cs typeface="Calibri"/>
              </a:rPr>
              <a:t>(или) </a:t>
            </a:r>
            <a:r>
              <a:rPr sz="3000" spc="-300" dirty="0">
                <a:latin typeface="Calibri"/>
                <a:cs typeface="Calibri"/>
              </a:rPr>
              <a:t>возбуждение,  </a:t>
            </a:r>
            <a:r>
              <a:rPr sz="3000" spc="-290" dirty="0">
                <a:latin typeface="Calibri"/>
                <a:cs typeface="Calibri"/>
              </a:rPr>
              <a:t>нарушение </a:t>
            </a:r>
            <a:r>
              <a:rPr sz="3000" spc="-270" dirty="0">
                <a:latin typeface="Calibri"/>
                <a:cs typeface="Calibri"/>
              </a:rPr>
              <a:t>сенсорных </a:t>
            </a:r>
            <a:r>
              <a:rPr sz="3000" spc="-290" dirty="0">
                <a:latin typeface="Calibri"/>
                <a:cs typeface="Calibri"/>
              </a:rPr>
              <a:t>стимулов, </a:t>
            </a:r>
            <a:r>
              <a:rPr sz="3000" spc="-295" dirty="0">
                <a:latin typeface="Calibri"/>
                <a:cs typeface="Calibri"/>
              </a:rPr>
              <a:t>зрительные галлюцинации, </a:t>
            </a:r>
            <a:r>
              <a:rPr sz="3000" spc="-280" dirty="0">
                <a:latin typeface="Calibri"/>
                <a:cs typeface="Calibri"/>
              </a:rPr>
              <a:t>затруднение  </a:t>
            </a:r>
            <a:r>
              <a:rPr sz="3000" spc="-310" dirty="0">
                <a:latin typeface="Calibri"/>
                <a:cs typeface="Calibri"/>
              </a:rPr>
              <a:t>или </a:t>
            </a:r>
            <a:r>
              <a:rPr sz="3000" spc="-250" dirty="0">
                <a:latin typeface="Calibri"/>
                <a:cs typeface="Calibri"/>
              </a:rPr>
              <a:t>отсутствие </a:t>
            </a:r>
            <a:r>
              <a:rPr sz="3000" spc="-245" dirty="0">
                <a:latin typeface="Calibri"/>
                <a:cs typeface="Calibri"/>
              </a:rPr>
              <a:t>контакта </a:t>
            </a:r>
            <a:r>
              <a:rPr sz="3000" spc="-204" dirty="0">
                <a:latin typeface="Calibri"/>
                <a:cs typeface="Calibri"/>
              </a:rPr>
              <a:t>с</a:t>
            </a:r>
            <a:r>
              <a:rPr sz="3000" spc="245" dirty="0">
                <a:latin typeface="Calibri"/>
                <a:cs typeface="Calibri"/>
              </a:rPr>
              <a:t> </a:t>
            </a:r>
            <a:r>
              <a:rPr sz="3000" spc="-335" dirty="0">
                <a:latin typeface="Calibri"/>
                <a:cs typeface="Calibri"/>
              </a:rPr>
              <a:t>окружающими.</a:t>
            </a:r>
            <a:endParaRPr sz="3000">
              <a:latin typeface="Calibri"/>
              <a:cs typeface="Calibri"/>
            </a:endParaRPr>
          </a:p>
          <a:p>
            <a:pPr marL="355600" marR="931544" indent="-342900">
              <a:lnSpc>
                <a:spcPts val="3190"/>
              </a:lnSpc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305" dirty="0">
                <a:latin typeface="Calibri"/>
                <a:cs typeface="Calibri"/>
              </a:rPr>
              <a:t>Больные </a:t>
            </a:r>
            <a:r>
              <a:rPr sz="3000" spc="-260" dirty="0">
                <a:latin typeface="Calibri"/>
                <a:cs typeface="Calibri"/>
              </a:rPr>
              <a:t>во </a:t>
            </a:r>
            <a:r>
              <a:rPr sz="3000" spc="-300" dirty="0">
                <a:latin typeface="Calibri"/>
                <a:cs typeface="Calibri"/>
              </a:rPr>
              <a:t>время </a:t>
            </a:r>
            <a:r>
              <a:rPr sz="3000" spc="-310" dirty="0">
                <a:latin typeface="Calibri"/>
                <a:cs typeface="Calibri"/>
              </a:rPr>
              <a:t>делирия </a:t>
            </a:r>
            <a:r>
              <a:rPr sz="3000" spc="-300" dirty="0">
                <a:latin typeface="Calibri"/>
                <a:cs typeface="Calibri"/>
              </a:rPr>
              <a:t>обычно </a:t>
            </a:r>
            <a:r>
              <a:rPr sz="3000" spc="-325" dirty="0">
                <a:latin typeface="Calibri"/>
                <a:cs typeface="Calibri"/>
              </a:rPr>
              <a:t>шумливы, </a:t>
            </a:r>
            <a:r>
              <a:rPr sz="3000" spc="-300" dirty="0">
                <a:latin typeface="Calibri"/>
                <a:cs typeface="Calibri"/>
              </a:rPr>
              <a:t>болтливы, </a:t>
            </a:r>
            <a:r>
              <a:rPr sz="3000" spc="-270" dirty="0">
                <a:latin typeface="Calibri"/>
                <a:cs typeface="Calibri"/>
              </a:rPr>
              <a:t>агрессивны,  </a:t>
            </a:r>
            <a:r>
              <a:rPr sz="3000" spc="-290" dirty="0">
                <a:latin typeface="Calibri"/>
                <a:cs typeface="Calibri"/>
              </a:rPr>
              <a:t>боязливы,</a:t>
            </a:r>
            <a:r>
              <a:rPr sz="3000" spc="-250" dirty="0">
                <a:latin typeface="Calibri"/>
                <a:cs typeface="Calibri"/>
              </a:rPr>
              <a:t> </a:t>
            </a:r>
            <a:r>
              <a:rPr sz="3000" spc="-300" dirty="0">
                <a:latin typeface="Calibri"/>
                <a:cs typeface="Calibri"/>
              </a:rPr>
              <a:t>подозрительны.</a:t>
            </a:r>
            <a:endParaRPr sz="3000">
              <a:latin typeface="Calibri"/>
              <a:cs typeface="Calibri"/>
            </a:endParaRPr>
          </a:p>
          <a:p>
            <a:pPr marL="355600" marR="558800" indent="-342900">
              <a:lnSpc>
                <a:spcPts val="319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50" dirty="0">
                <a:latin typeface="Calibri"/>
                <a:cs typeface="Calibri"/>
              </a:rPr>
              <a:t>Развернутая </a:t>
            </a:r>
            <a:r>
              <a:rPr sz="3000" spc="-265" dirty="0">
                <a:latin typeface="Calibri"/>
                <a:cs typeface="Calibri"/>
              </a:rPr>
              <a:t>картина </a:t>
            </a:r>
            <a:r>
              <a:rPr sz="3000" spc="-310" dirty="0">
                <a:latin typeface="Calibri"/>
                <a:cs typeface="Calibri"/>
              </a:rPr>
              <a:t>делирия </a:t>
            </a:r>
            <a:r>
              <a:rPr sz="3000" spc="-265" dirty="0">
                <a:latin typeface="Calibri"/>
                <a:cs typeface="Calibri"/>
              </a:rPr>
              <a:t>всегда </a:t>
            </a:r>
            <a:r>
              <a:rPr sz="3000" spc="-250" dirty="0">
                <a:latin typeface="Calibri"/>
                <a:cs typeface="Calibri"/>
              </a:rPr>
              <a:t>развивается </a:t>
            </a:r>
            <a:r>
              <a:rPr sz="3000" spc="-260" dirty="0">
                <a:latin typeface="Calibri"/>
                <a:cs typeface="Calibri"/>
              </a:rPr>
              <a:t>остро </a:t>
            </a:r>
            <a:r>
              <a:rPr sz="3000" spc="-305" dirty="0">
                <a:latin typeface="Calibri"/>
                <a:cs typeface="Calibri"/>
              </a:rPr>
              <a:t>и </a:t>
            </a:r>
            <a:r>
              <a:rPr sz="3000" spc="-300" dirty="0">
                <a:latin typeface="Calibri"/>
                <a:cs typeface="Calibri"/>
              </a:rPr>
              <a:t>редко </a:t>
            </a:r>
            <a:r>
              <a:rPr sz="3000" spc="-285" dirty="0">
                <a:latin typeface="Calibri"/>
                <a:cs typeface="Calibri"/>
              </a:rPr>
              <a:t>длится  </a:t>
            </a:r>
            <a:r>
              <a:rPr sz="3000" spc="-320" dirty="0">
                <a:latin typeface="Calibri"/>
                <a:cs typeface="Calibri"/>
              </a:rPr>
              <a:t>дольше </a:t>
            </a:r>
            <a:r>
              <a:rPr sz="3000" spc="-130" dirty="0">
                <a:latin typeface="Calibri"/>
                <a:cs typeface="Calibri"/>
              </a:rPr>
              <a:t>4-7</a:t>
            </a:r>
            <a:r>
              <a:rPr sz="3000" spc="-315" dirty="0">
                <a:latin typeface="Calibri"/>
                <a:cs typeface="Calibri"/>
              </a:rPr>
              <a:t> </a:t>
            </a:r>
            <a:r>
              <a:rPr sz="3000" spc="-310" dirty="0">
                <a:latin typeface="Calibri"/>
                <a:cs typeface="Calibri"/>
              </a:rPr>
              <a:t>дней</a:t>
            </a:r>
            <a:endParaRPr sz="3000">
              <a:latin typeface="Calibri"/>
              <a:cs typeface="Calibri"/>
            </a:endParaRPr>
          </a:p>
          <a:p>
            <a:pPr marL="355600" marR="814705" indent="-342900">
              <a:lnSpc>
                <a:spcPts val="3190"/>
              </a:lnSpc>
              <a:spcBef>
                <a:spcPts val="81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54" dirty="0">
                <a:latin typeface="Calibri"/>
                <a:cs typeface="Calibri"/>
              </a:rPr>
              <a:t>Практически </a:t>
            </a:r>
            <a:r>
              <a:rPr sz="3000" spc="-265" dirty="0">
                <a:latin typeface="Calibri"/>
                <a:cs typeface="Calibri"/>
              </a:rPr>
              <a:t>всегда </a:t>
            </a:r>
            <a:r>
              <a:rPr sz="3000" spc="-315" dirty="0">
                <a:latin typeface="Calibri"/>
                <a:cs typeface="Calibri"/>
              </a:rPr>
              <a:t>делирий </a:t>
            </a:r>
            <a:r>
              <a:rPr sz="3000" spc="-275" dirty="0">
                <a:latin typeface="Calibri"/>
                <a:cs typeface="Calibri"/>
              </a:rPr>
              <a:t>предшествует </a:t>
            </a:r>
            <a:r>
              <a:rPr sz="3000" spc="-280" dirty="0">
                <a:latin typeface="Calibri"/>
                <a:cs typeface="Calibri"/>
              </a:rPr>
              <a:t>развитию </a:t>
            </a:r>
            <a:r>
              <a:rPr sz="3000" spc="-335" dirty="0">
                <a:latin typeface="Calibri"/>
                <a:cs typeface="Calibri"/>
              </a:rPr>
              <a:t>комы, </a:t>
            </a:r>
            <a:r>
              <a:rPr sz="3000" spc="-300" dirty="0">
                <a:latin typeface="Calibri"/>
                <a:cs typeface="Calibri"/>
              </a:rPr>
              <a:t>но </a:t>
            </a:r>
            <a:r>
              <a:rPr sz="3000" spc="-345" dirty="0">
                <a:latin typeface="Calibri"/>
                <a:cs typeface="Calibri"/>
              </a:rPr>
              <a:t>может  </a:t>
            </a:r>
            <a:r>
              <a:rPr sz="3000" spc="-275" dirty="0">
                <a:latin typeface="Calibri"/>
                <a:cs typeface="Calibri"/>
              </a:rPr>
              <a:t>проходить </a:t>
            </a:r>
            <a:r>
              <a:rPr sz="3000" spc="-250" dirty="0">
                <a:latin typeface="Calibri"/>
                <a:cs typeface="Calibri"/>
              </a:rPr>
              <a:t>через </a:t>
            </a:r>
            <a:r>
              <a:rPr sz="3000" spc="-335" dirty="0">
                <a:latin typeface="Calibri"/>
                <a:cs typeface="Calibri"/>
              </a:rPr>
              <a:t>следующую </a:t>
            </a:r>
            <a:r>
              <a:rPr sz="3000" spc="-229" dirty="0">
                <a:latin typeface="Calibri"/>
                <a:cs typeface="Calibri"/>
              </a:rPr>
              <a:t>фазу </a:t>
            </a:r>
            <a:r>
              <a:rPr sz="3000" spc="-50" dirty="0">
                <a:latin typeface="Calibri"/>
                <a:cs typeface="Calibri"/>
              </a:rPr>
              <a:t>-</a:t>
            </a:r>
            <a:r>
              <a:rPr sz="3000" spc="-310" dirty="0">
                <a:latin typeface="Calibri"/>
                <a:cs typeface="Calibri"/>
              </a:rPr>
              <a:t> </a:t>
            </a:r>
            <a:r>
              <a:rPr sz="3000" spc="-280" dirty="0">
                <a:latin typeface="Calibri"/>
                <a:cs typeface="Calibri"/>
              </a:rPr>
              <a:t>оглушенность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9238" y="2271713"/>
            <a:ext cx="2891155" cy="4591050"/>
            <a:chOff x="1519238" y="2271713"/>
            <a:chExt cx="2891155" cy="4591050"/>
          </a:xfrm>
        </p:grpSpPr>
        <p:sp>
          <p:nvSpPr>
            <p:cNvPr id="3" name="object 3"/>
            <p:cNvSpPr/>
            <p:nvPr/>
          </p:nvSpPr>
          <p:spPr>
            <a:xfrm>
              <a:off x="1524001" y="2276476"/>
              <a:ext cx="2881630" cy="4581525"/>
            </a:xfrm>
            <a:custGeom>
              <a:avLst/>
              <a:gdLst/>
              <a:ahLst/>
              <a:cxnLst/>
              <a:rect l="l" t="t" r="r" b="b"/>
              <a:pathLst>
                <a:path w="2881629" h="4581525">
                  <a:moveTo>
                    <a:pt x="2160985" y="0"/>
                  </a:moveTo>
                  <a:lnTo>
                    <a:pt x="720327" y="0"/>
                  </a:lnTo>
                  <a:lnTo>
                    <a:pt x="720327" y="3436148"/>
                  </a:lnTo>
                  <a:lnTo>
                    <a:pt x="0" y="3436148"/>
                  </a:lnTo>
                  <a:lnTo>
                    <a:pt x="1440656" y="4581524"/>
                  </a:lnTo>
                  <a:lnTo>
                    <a:pt x="2881312" y="3436148"/>
                  </a:lnTo>
                  <a:lnTo>
                    <a:pt x="2160985" y="3436148"/>
                  </a:lnTo>
                  <a:lnTo>
                    <a:pt x="216098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0" y="2276475"/>
              <a:ext cx="2881630" cy="4581525"/>
            </a:xfrm>
            <a:custGeom>
              <a:avLst/>
              <a:gdLst/>
              <a:ahLst/>
              <a:cxnLst/>
              <a:rect l="l" t="t" r="r" b="b"/>
              <a:pathLst>
                <a:path w="2881629" h="4581525">
                  <a:moveTo>
                    <a:pt x="2881313" y="3436149"/>
                  </a:moveTo>
                  <a:lnTo>
                    <a:pt x="1440657" y="4581525"/>
                  </a:lnTo>
                  <a:lnTo>
                    <a:pt x="0" y="3436149"/>
                  </a:lnTo>
                  <a:lnTo>
                    <a:pt x="720328" y="3436149"/>
                  </a:lnTo>
                  <a:lnTo>
                    <a:pt x="720328" y="0"/>
                  </a:lnTo>
                  <a:lnTo>
                    <a:pt x="2160984" y="0"/>
                  </a:lnTo>
                  <a:lnTo>
                    <a:pt x="2160984" y="3436149"/>
                  </a:lnTo>
                  <a:lnTo>
                    <a:pt x="2881313" y="34361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506913" y="2344737"/>
            <a:ext cx="2891155" cy="4518025"/>
            <a:chOff x="4506913" y="2344737"/>
            <a:chExt cx="2891155" cy="4518025"/>
          </a:xfrm>
        </p:grpSpPr>
        <p:sp>
          <p:nvSpPr>
            <p:cNvPr id="6" name="object 6"/>
            <p:cNvSpPr/>
            <p:nvPr/>
          </p:nvSpPr>
          <p:spPr>
            <a:xfrm>
              <a:off x="4511676" y="2349500"/>
              <a:ext cx="2881630" cy="4508500"/>
            </a:xfrm>
            <a:custGeom>
              <a:avLst/>
              <a:gdLst/>
              <a:ahLst/>
              <a:cxnLst/>
              <a:rect l="l" t="t" r="r" b="b"/>
              <a:pathLst>
                <a:path w="2881629" h="4508500">
                  <a:moveTo>
                    <a:pt x="2160982" y="0"/>
                  </a:moveTo>
                  <a:lnTo>
                    <a:pt x="720328" y="0"/>
                  </a:lnTo>
                  <a:lnTo>
                    <a:pt x="720328" y="3381389"/>
                  </a:lnTo>
                  <a:lnTo>
                    <a:pt x="0" y="3381389"/>
                  </a:lnTo>
                  <a:lnTo>
                    <a:pt x="1440653" y="4508499"/>
                  </a:lnTo>
                  <a:lnTo>
                    <a:pt x="2881312" y="3381389"/>
                  </a:lnTo>
                  <a:lnTo>
                    <a:pt x="2160982" y="3381389"/>
                  </a:lnTo>
                  <a:lnTo>
                    <a:pt x="216098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11675" y="2349499"/>
              <a:ext cx="2881630" cy="4508500"/>
            </a:xfrm>
            <a:custGeom>
              <a:avLst/>
              <a:gdLst/>
              <a:ahLst/>
              <a:cxnLst/>
              <a:rect l="l" t="t" r="r" b="b"/>
              <a:pathLst>
                <a:path w="2881629" h="4508500">
                  <a:moveTo>
                    <a:pt x="2881313" y="3381390"/>
                  </a:moveTo>
                  <a:lnTo>
                    <a:pt x="1440654" y="4508500"/>
                  </a:lnTo>
                  <a:lnTo>
                    <a:pt x="0" y="3381390"/>
                  </a:lnTo>
                  <a:lnTo>
                    <a:pt x="720329" y="3381390"/>
                  </a:lnTo>
                  <a:lnTo>
                    <a:pt x="720329" y="0"/>
                  </a:lnTo>
                  <a:lnTo>
                    <a:pt x="2160983" y="0"/>
                  </a:lnTo>
                  <a:lnTo>
                    <a:pt x="2160983" y="3381390"/>
                  </a:lnTo>
                  <a:lnTo>
                    <a:pt x="2881313" y="33813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08213" y="2276474"/>
            <a:ext cx="1438275" cy="923925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4139" marR="97155" indent="15240" algn="ctr">
              <a:lnSpc>
                <a:spcPct val="99400"/>
              </a:lnSpc>
              <a:spcBef>
                <a:spcPts val="280"/>
              </a:spcBef>
            </a:pPr>
            <a:r>
              <a:rPr sz="1800" spc="-160" dirty="0">
                <a:solidFill>
                  <a:srgbClr val="EEECE1"/>
                </a:solidFill>
                <a:latin typeface="Calibri"/>
                <a:cs typeface="Calibri"/>
              </a:rPr>
              <a:t>Сепсис </a:t>
            </a:r>
            <a:r>
              <a:rPr sz="1800" spc="55" dirty="0">
                <a:solidFill>
                  <a:srgbClr val="EEECE1"/>
                </a:solidFill>
                <a:latin typeface="Calibri"/>
                <a:cs typeface="Calibri"/>
              </a:rPr>
              <a:t>–  </a:t>
            </a:r>
            <a:r>
              <a:rPr sz="1800" spc="-135" dirty="0">
                <a:solidFill>
                  <a:srgbClr val="EEECE1"/>
                </a:solidFill>
                <a:latin typeface="Calibri"/>
                <a:cs typeface="Calibri"/>
              </a:rPr>
              <a:t>а</a:t>
            </a:r>
            <a:r>
              <a:rPr sz="1800" spc="-155" dirty="0">
                <a:solidFill>
                  <a:srgbClr val="EEECE1"/>
                </a:solidFill>
                <a:latin typeface="Calibri"/>
                <a:cs typeface="Calibri"/>
              </a:rPr>
              <a:t>сс</a:t>
            </a:r>
            <a:r>
              <a:rPr sz="1800" spc="-180" dirty="0">
                <a:solidFill>
                  <a:srgbClr val="EEECE1"/>
                </a:solidFill>
                <a:latin typeface="Calibri"/>
                <a:cs typeface="Calibri"/>
              </a:rPr>
              <a:t>оц</a:t>
            </a: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ии</a:t>
            </a:r>
            <a:r>
              <a:rPr sz="1800" spc="-165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1800" spc="-175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800" spc="-145" dirty="0">
                <a:solidFill>
                  <a:srgbClr val="EEECE1"/>
                </a:solidFill>
                <a:latin typeface="Calibri"/>
                <a:cs typeface="Calibri"/>
              </a:rPr>
              <a:t>в</a:t>
            </a:r>
            <a:r>
              <a:rPr sz="1800" spc="-150" dirty="0">
                <a:solidFill>
                  <a:srgbClr val="EEECE1"/>
                </a:solidFill>
                <a:latin typeface="Calibri"/>
                <a:cs typeface="Calibri"/>
              </a:rPr>
              <a:t>а</a:t>
            </a:r>
            <a:r>
              <a:rPr sz="1800" spc="-185" dirty="0">
                <a:solidFill>
                  <a:srgbClr val="EEECE1"/>
                </a:solidFill>
                <a:latin typeface="Calibri"/>
                <a:cs typeface="Calibri"/>
              </a:rPr>
              <a:t>н</a:t>
            </a:r>
            <a:r>
              <a:rPr sz="1800" spc="-114" dirty="0">
                <a:solidFill>
                  <a:srgbClr val="EEECE1"/>
                </a:solidFill>
                <a:latin typeface="Calibri"/>
                <a:cs typeface="Calibri"/>
              </a:rPr>
              <a:t>н  </a:t>
            </a:r>
            <a:r>
              <a:rPr sz="1800" spc="-215" dirty="0">
                <a:solidFill>
                  <a:srgbClr val="EEECE1"/>
                </a:solidFill>
                <a:latin typeface="Calibri"/>
                <a:cs typeface="Calibri"/>
              </a:rPr>
              <a:t>ый</a:t>
            </a:r>
            <a:r>
              <a:rPr sz="1800" spc="-75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делирий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4160" y="861625"/>
            <a:ext cx="3924300" cy="414655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Аксональные цитокиновые рецепторы 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висцерального воспаления </a:t>
            </a:r>
            <a:r>
              <a:rPr sz="1100" spc="-114" dirty="0">
                <a:solidFill>
                  <a:srgbClr val="CC3300"/>
                </a:solidFill>
                <a:latin typeface="Calibri"/>
                <a:cs typeface="Calibri"/>
              </a:rPr>
              <a:t>n.</a:t>
            </a:r>
            <a:r>
              <a:rPr sz="1100" spc="-15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CC3300"/>
                </a:solidFill>
                <a:latin typeface="Calibri"/>
                <a:cs typeface="Calibri"/>
              </a:rPr>
              <a:t>vagus</a:t>
            </a:r>
            <a:endParaRPr sz="11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100" spc="-125" dirty="0">
                <a:solidFill>
                  <a:srgbClr val="CC3300"/>
                </a:solidFill>
                <a:latin typeface="Calibri"/>
                <a:cs typeface="Calibri"/>
              </a:rPr>
              <a:t>воспалительный</a:t>
            </a:r>
            <a:r>
              <a:rPr sz="1100" spc="-5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CC3300"/>
                </a:solidFill>
                <a:latin typeface="Calibri"/>
                <a:cs typeface="Calibri"/>
              </a:rPr>
              <a:t>рефлекс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2986" y="861625"/>
            <a:ext cx="2111375" cy="414655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26034" rIns="0" bIns="0" rtlCol="0">
            <a:spAutoFit/>
          </a:bodyPr>
          <a:lstStyle/>
          <a:p>
            <a:pPr marL="725170" marR="263525" indent="-491490">
              <a:lnSpc>
                <a:spcPct val="100000"/>
              </a:lnSpc>
              <a:spcBef>
                <a:spcPts val="204"/>
              </a:spcBef>
            </a:pP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Перивентрикулярные 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структуры, </a:t>
            </a:r>
            <a:r>
              <a:rPr sz="1000" spc="-95" dirty="0">
                <a:solidFill>
                  <a:srgbClr val="CC3300"/>
                </a:solidFill>
                <a:latin typeface="Calibri"/>
                <a:cs typeface="Calibri"/>
              </a:rPr>
              <a:t>не  </a:t>
            </a:r>
            <a:r>
              <a:rPr sz="1000" spc="-120" dirty="0">
                <a:solidFill>
                  <a:srgbClr val="CC3300"/>
                </a:solidFill>
                <a:latin typeface="Calibri"/>
                <a:cs typeface="Calibri"/>
              </a:rPr>
              <a:t>имеющие</a:t>
            </a:r>
            <a:r>
              <a:rPr sz="1000" spc="-2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1000" spc="-85" dirty="0">
                <a:solidFill>
                  <a:srgbClr val="CC3300"/>
                </a:solidFill>
                <a:latin typeface="Calibri"/>
                <a:cs typeface="Calibri"/>
              </a:rPr>
              <a:t>ГЭБ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24192" y="781542"/>
            <a:ext cx="2845435" cy="400685"/>
          </a:xfrm>
          <a:custGeom>
            <a:avLst/>
            <a:gdLst/>
            <a:ahLst/>
            <a:cxnLst/>
            <a:rect l="l" t="t" r="r" b="b"/>
            <a:pathLst>
              <a:path w="2845434" h="400684">
                <a:moveTo>
                  <a:pt x="2845394" y="0"/>
                </a:moveTo>
                <a:lnTo>
                  <a:pt x="0" y="0"/>
                </a:lnTo>
                <a:lnTo>
                  <a:pt x="0" y="400109"/>
                </a:lnTo>
                <a:lnTo>
                  <a:pt x="2845394" y="400109"/>
                </a:lnTo>
                <a:lnTo>
                  <a:pt x="2845394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24192" y="781542"/>
            <a:ext cx="2845435" cy="40068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91440" marR="551815">
              <a:lnSpc>
                <a:spcPct val="100000"/>
              </a:lnSpc>
              <a:spcBef>
                <a:spcPts val="260"/>
              </a:spcBef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Активация 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эндотелия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капилляров 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000" spc="-110" dirty="0">
                <a:solidFill>
                  <a:srgbClr val="CC3300"/>
                </a:solidFill>
                <a:latin typeface="Calibri"/>
                <a:cs typeface="Calibri"/>
              </a:rPr>
              <a:t>повышением  </a:t>
            </a:r>
            <a:r>
              <a:rPr sz="1000" spc="-100" dirty="0">
                <a:solidFill>
                  <a:srgbClr val="CC3300"/>
                </a:solidFill>
                <a:latin typeface="Calibri"/>
                <a:cs typeface="Calibri"/>
              </a:rPr>
              <a:t>проницаемости </a:t>
            </a:r>
            <a:r>
              <a:rPr sz="1000" spc="-85" dirty="0">
                <a:solidFill>
                  <a:srgbClr val="CC3300"/>
                </a:solidFill>
                <a:latin typeface="Calibri"/>
                <a:cs typeface="Calibri"/>
              </a:rPr>
              <a:t>ГЭБ 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цитокинов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30813" y="2349500"/>
            <a:ext cx="1438275" cy="492759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01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59"/>
              </a:spcBef>
            </a:pPr>
            <a:r>
              <a:rPr sz="1400" spc="-150" dirty="0">
                <a:solidFill>
                  <a:srgbClr val="EEECE1"/>
                </a:solidFill>
                <a:latin typeface="Calibri"/>
                <a:cs typeface="Calibri"/>
              </a:rPr>
              <a:t>Гиперметаболизм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200" spc="-125" dirty="0">
                <a:solidFill>
                  <a:srgbClr val="EEECE1"/>
                </a:solidFill>
                <a:latin typeface="Calibri"/>
                <a:cs typeface="Calibri"/>
              </a:rPr>
              <a:t>локальный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0813" y="3429000"/>
            <a:ext cx="1438275" cy="492759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238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54"/>
              </a:spcBef>
            </a:pPr>
            <a:r>
              <a:rPr sz="1400" spc="-150" dirty="0">
                <a:solidFill>
                  <a:srgbClr val="EEECE1"/>
                </a:solidFill>
                <a:latin typeface="Calibri"/>
                <a:cs typeface="Calibri"/>
              </a:rPr>
              <a:t>Гиперметаболизм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200" spc="-120" dirty="0">
                <a:solidFill>
                  <a:srgbClr val="EEECE1"/>
                </a:solidFill>
                <a:latin typeface="Calibri"/>
                <a:cs typeface="Calibri"/>
              </a:rPr>
              <a:t>диффузный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0813" y="4581525"/>
            <a:ext cx="1438275" cy="492759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1750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250"/>
              </a:spcBef>
            </a:pPr>
            <a:r>
              <a:rPr sz="1400" spc="-150" dirty="0">
                <a:solidFill>
                  <a:srgbClr val="EEECE1"/>
                </a:solidFill>
                <a:latin typeface="Calibri"/>
                <a:cs typeface="Calibri"/>
              </a:rPr>
              <a:t>Гиперметаболизм</a:t>
            </a:r>
            <a:endParaRPr sz="1400">
              <a:latin typeface="Calibri"/>
              <a:cs typeface="Calibri"/>
            </a:endParaRPr>
          </a:p>
          <a:p>
            <a:pPr marL="125730">
              <a:lnSpc>
                <a:spcPct val="100000"/>
              </a:lnSpc>
              <a:spcBef>
                <a:spcPts val="35"/>
              </a:spcBef>
            </a:pPr>
            <a:r>
              <a:rPr sz="1200" spc="-120" dirty="0">
                <a:solidFill>
                  <a:srgbClr val="EEECE1"/>
                </a:solidFill>
                <a:latin typeface="Calibri"/>
                <a:cs typeface="Calibri"/>
              </a:rPr>
              <a:t>некомпенсированный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42343" y="5817870"/>
            <a:ext cx="1445260" cy="343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sz="2300" spc="-140" dirty="0">
                <a:latin typeface="Calibri"/>
                <a:cs typeface="Calibri"/>
              </a:rPr>
              <a:t>За</a:t>
            </a:r>
            <a:r>
              <a:rPr sz="2300" spc="-215" dirty="0">
                <a:latin typeface="Calibri"/>
                <a:cs typeface="Calibri"/>
              </a:rPr>
              <a:t>пр</a:t>
            </a:r>
            <a:r>
              <a:rPr sz="2300" spc="-235" dirty="0">
                <a:latin typeface="Calibri"/>
                <a:cs typeface="Calibri"/>
              </a:rPr>
              <a:t>е</a:t>
            </a:r>
            <a:r>
              <a:rPr sz="2300" spc="-250" dirty="0">
                <a:latin typeface="Calibri"/>
                <a:cs typeface="Calibri"/>
              </a:rPr>
              <a:t>д</a:t>
            </a:r>
            <a:r>
              <a:rPr sz="2300" spc="-265" dirty="0">
                <a:latin typeface="Calibri"/>
                <a:cs typeface="Calibri"/>
              </a:rPr>
              <a:t>е</a:t>
            </a:r>
            <a:r>
              <a:rPr sz="2300" spc="-235" dirty="0">
                <a:latin typeface="Calibri"/>
                <a:cs typeface="Calibri"/>
              </a:rPr>
              <a:t>л</a:t>
            </a:r>
            <a:r>
              <a:rPr sz="2300" spc="-215" dirty="0">
                <a:latin typeface="Calibri"/>
                <a:cs typeface="Calibri"/>
              </a:rPr>
              <a:t>ь</a:t>
            </a:r>
            <a:r>
              <a:rPr sz="2300" spc="-210" dirty="0">
                <a:latin typeface="Calibri"/>
                <a:cs typeface="Calibri"/>
              </a:rPr>
              <a:t>на</a:t>
            </a:r>
            <a:r>
              <a:rPr sz="2300" spc="-204" dirty="0">
                <a:latin typeface="Calibri"/>
                <a:cs typeface="Calibri"/>
              </a:rPr>
              <a:t>я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97957" y="6120384"/>
            <a:ext cx="5327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10" dirty="0">
                <a:latin typeface="Calibri"/>
                <a:cs typeface="Calibri"/>
              </a:rPr>
              <a:t>ко</a:t>
            </a:r>
            <a:r>
              <a:rPr sz="2300" spc="-360" dirty="0">
                <a:latin typeface="Calibri"/>
                <a:cs typeface="Calibri"/>
              </a:rPr>
              <a:t>м</a:t>
            </a:r>
            <a:r>
              <a:rPr sz="2300" spc="-185" dirty="0">
                <a:latin typeface="Calibri"/>
                <a:cs typeface="Calibri"/>
              </a:rPr>
              <a:t>а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386637" y="2344737"/>
            <a:ext cx="3108325" cy="4518025"/>
            <a:chOff x="7386637" y="2344737"/>
            <a:chExt cx="3108325" cy="4518025"/>
          </a:xfrm>
        </p:grpSpPr>
        <p:sp>
          <p:nvSpPr>
            <p:cNvPr id="19" name="object 19"/>
            <p:cNvSpPr/>
            <p:nvPr/>
          </p:nvSpPr>
          <p:spPr>
            <a:xfrm>
              <a:off x="7391400" y="2349500"/>
              <a:ext cx="3098800" cy="4508500"/>
            </a:xfrm>
            <a:custGeom>
              <a:avLst/>
              <a:gdLst/>
              <a:ahLst/>
              <a:cxnLst/>
              <a:rect l="l" t="t" r="r" b="b"/>
              <a:pathLst>
                <a:path w="3098800" h="4508500">
                  <a:moveTo>
                    <a:pt x="2324101" y="0"/>
                  </a:moveTo>
                  <a:lnTo>
                    <a:pt x="774698" y="0"/>
                  </a:lnTo>
                  <a:lnTo>
                    <a:pt x="774698" y="3381374"/>
                  </a:lnTo>
                  <a:lnTo>
                    <a:pt x="0" y="3381374"/>
                  </a:lnTo>
                  <a:lnTo>
                    <a:pt x="1549397" y="4508499"/>
                  </a:lnTo>
                  <a:lnTo>
                    <a:pt x="3098800" y="3381374"/>
                  </a:lnTo>
                  <a:lnTo>
                    <a:pt x="2324101" y="3381374"/>
                  </a:lnTo>
                  <a:lnTo>
                    <a:pt x="232410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91400" y="2349499"/>
              <a:ext cx="3098800" cy="4508500"/>
            </a:xfrm>
            <a:custGeom>
              <a:avLst/>
              <a:gdLst/>
              <a:ahLst/>
              <a:cxnLst/>
              <a:rect l="l" t="t" r="r" b="b"/>
              <a:pathLst>
                <a:path w="3098800" h="4508500">
                  <a:moveTo>
                    <a:pt x="3098800" y="3381375"/>
                  </a:moveTo>
                  <a:lnTo>
                    <a:pt x="1549397" y="4508500"/>
                  </a:lnTo>
                  <a:lnTo>
                    <a:pt x="0" y="3381375"/>
                  </a:lnTo>
                  <a:lnTo>
                    <a:pt x="774699" y="3381375"/>
                  </a:lnTo>
                  <a:lnTo>
                    <a:pt x="774699" y="0"/>
                  </a:lnTo>
                  <a:lnTo>
                    <a:pt x="2324101" y="0"/>
                  </a:lnTo>
                  <a:lnTo>
                    <a:pt x="2324101" y="3381375"/>
                  </a:lnTo>
                  <a:lnTo>
                    <a:pt x="3098800" y="33813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183562" y="2349499"/>
            <a:ext cx="1510030" cy="52324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29845" rIns="0" bIns="0" rtlCol="0">
            <a:spAutoFit/>
          </a:bodyPr>
          <a:lstStyle/>
          <a:p>
            <a:pPr marL="312420" marR="304800" indent="25400">
              <a:lnSpc>
                <a:spcPct val="101400"/>
              </a:lnSpc>
              <a:spcBef>
                <a:spcPts val="235"/>
              </a:spcBef>
            </a:pP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Вегетативная  </a:t>
            </a:r>
            <a:r>
              <a:rPr sz="1400" spc="-155" dirty="0">
                <a:solidFill>
                  <a:srgbClr val="EEECE1"/>
                </a:solidFill>
                <a:latin typeface="Calibri"/>
                <a:cs typeface="Calibri"/>
              </a:rPr>
              <a:t>ди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са</a:t>
            </a:r>
            <a:r>
              <a:rPr sz="1400" spc="-120" dirty="0">
                <a:solidFill>
                  <a:srgbClr val="EEECE1"/>
                </a:solidFill>
                <a:latin typeface="Calibri"/>
                <a:cs typeface="Calibri"/>
              </a:rPr>
              <a:t>в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т</a:t>
            </a: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400" spc="-145" dirty="0">
                <a:solidFill>
                  <a:srgbClr val="EEECE1"/>
                </a:solidFill>
                <a:latin typeface="Calibri"/>
                <a:cs typeface="Calibri"/>
              </a:rPr>
              <a:t>н</a:t>
            </a: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400" spc="-229" dirty="0">
                <a:solidFill>
                  <a:srgbClr val="EEECE1"/>
                </a:solidFill>
                <a:latin typeface="Calibri"/>
                <a:cs typeface="Calibri"/>
              </a:rPr>
              <a:t>м</a:t>
            </a: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203451" y="364167"/>
            <a:ext cx="8768715" cy="521334"/>
            <a:chOff x="2203451" y="364167"/>
            <a:chExt cx="8768715" cy="521334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2202" y="678111"/>
              <a:ext cx="171450" cy="20686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08213" y="368929"/>
              <a:ext cx="8759190" cy="369570"/>
            </a:xfrm>
            <a:custGeom>
              <a:avLst/>
              <a:gdLst/>
              <a:ahLst/>
              <a:cxnLst/>
              <a:rect l="l" t="t" r="r" b="b"/>
              <a:pathLst>
                <a:path w="8759190" h="369570">
                  <a:moveTo>
                    <a:pt x="0" y="0"/>
                  </a:moveTo>
                  <a:lnTo>
                    <a:pt x="8759031" y="0"/>
                  </a:lnTo>
                  <a:lnTo>
                    <a:pt x="8759031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286953" y="389635"/>
            <a:ext cx="6685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latin typeface="Calibri"/>
                <a:cs typeface="Calibri"/>
              </a:rPr>
              <a:t>Липополисахариды </a:t>
            </a:r>
            <a:r>
              <a:rPr sz="1800" spc="-100" dirty="0">
                <a:latin typeface="Calibri"/>
                <a:cs typeface="Calibri"/>
              </a:rPr>
              <a:t>(LPS), </a:t>
            </a:r>
            <a:r>
              <a:rPr sz="1800" spc="-170" dirty="0">
                <a:latin typeface="Calibri"/>
                <a:cs typeface="Calibri"/>
              </a:rPr>
              <a:t>провоспалительные </a:t>
            </a:r>
            <a:r>
              <a:rPr sz="1800" spc="-180" dirty="0">
                <a:latin typeface="Calibri"/>
                <a:cs typeface="Calibri"/>
              </a:rPr>
              <a:t>цитокины брадикинин, </a:t>
            </a:r>
            <a:r>
              <a:rPr sz="1800" spc="-75" dirty="0">
                <a:latin typeface="Calibri"/>
                <a:cs typeface="Calibri"/>
              </a:rPr>
              <a:t>IL-1β,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85" dirty="0">
                <a:latin typeface="Calibri"/>
                <a:cs typeface="Calibri"/>
              </a:rPr>
              <a:t>TNF-α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409874" y="626402"/>
            <a:ext cx="6663690" cy="259079"/>
            <a:chOff x="2409874" y="626402"/>
            <a:chExt cx="6663690" cy="259079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1905" y="626402"/>
              <a:ext cx="171450" cy="2068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9874" y="678111"/>
              <a:ext cx="171450" cy="206866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105942" y="0"/>
            <a:ext cx="56959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85" dirty="0"/>
              <a:t>Энцефалопатия </a:t>
            </a:r>
            <a:r>
              <a:rPr sz="3200" spc="-254" dirty="0"/>
              <a:t>критических</a:t>
            </a:r>
            <a:r>
              <a:rPr sz="3200" spc="-340" dirty="0"/>
              <a:t> </a:t>
            </a:r>
            <a:r>
              <a:rPr sz="3200" spc="-280" dirty="0"/>
              <a:t>состояний</a:t>
            </a:r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2208213" y="4221163"/>
            <a:ext cx="1438275" cy="186817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019" rIns="0" bIns="0" rtlCol="0">
            <a:spAutoFit/>
          </a:bodyPr>
          <a:lstStyle/>
          <a:p>
            <a:pPr marL="116839" marR="108585" indent="17145" algn="ctr">
              <a:lnSpc>
                <a:spcPct val="100400"/>
              </a:lnSpc>
              <a:spcBef>
                <a:spcPts val="259"/>
              </a:spcBef>
            </a:pPr>
            <a:r>
              <a:rPr sz="2300" spc="-200" dirty="0">
                <a:solidFill>
                  <a:srgbClr val="EEECE1"/>
                </a:solidFill>
                <a:latin typeface="Calibri"/>
                <a:cs typeface="Calibri"/>
              </a:rPr>
              <a:t>Сепсис </a:t>
            </a:r>
            <a:r>
              <a:rPr sz="2300" spc="70" dirty="0">
                <a:solidFill>
                  <a:srgbClr val="EEECE1"/>
                </a:solidFill>
                <a:latin typeface="Calibri"/>
                <a:cs typeface="Calibri"/>
              </a:rPr>
              <a:t>–  </a:t>
            </a:r>
            <a:r>
              <a:rPr sz="2300" spc="-175" dirty="0">
                <a:solidFill>
                  <a:srgbClr val="EEECE1"/>
                </a:solidFill>
                <a:latin typeface="Calibri"/>
                <a:cs typeface="Calibri"/>
              </a:rPr>
              <a:t>а</a:t>
            </a:r>
            <a:r>
              <a:rPr sz="2300" spc="-195" dirty="0">
                <a:solidFill>
                  <a:srgbClr val="EEECE1"/>
                </a:solidFill>
                <a:latin typeface="Calibri"/>
                <a:cs typeface="Calibri"/>
              </a:rPr>
              <a:t>с</a:t>
            </a:r>
            <a:r>
              <a:rPr sz="2300" spc="-190" dirty="0">
                <a:solidFill>
                  <a:srgbClr val="EEECE1"/>
                </a:solidFill>
                <a:latin typeface="Calibri"/>
                <a:cs typeface="Calibri"/>
              </a:rPr>
              <a:t>с</a:t>
            </a:r>
            <a:r>
              <a:rPr sz="2300" spc="-215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2300" spc="-225" dirty="0">
                <a:solidFill>
                  <a:srgbClr val="EEECE1"/>
                </a:solidFill>
                <a:latin typeface="Calibri"/>
                <a:cs typeface="Calibri"/>
              </a:rPr>
              <a:t>ц</a:t>
            </a:r>
            <a:r>
              <a:rPr sz="2300" spc="-235" dirty="0">
                <a:solidFill>
                  <a:srgbClr val="EEECE1"/>
                </a:solidFill>
                <a:latin typeface="Calibri"/>
                <a:cs typeface="Calibri"/>
              </a:rPr>
              <a:t>ии</a:t>
            </a:r>
            <a:r>
              <a:rPr sz="2300" spc="-210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2300" spc="-215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2300" spc="-114" dirty="0">
                <a:solidFill>
                  <a:srgbClr val="EEECE1"/>
                </a:solidFill>
                <a:latin typeface="Calibri"/>
                <a:cs typeface="Calibri"/>
              </a:rPr>
              <a:t>в  </a:t>
            </a:r>
            <a:r>
              <a:rPr sz="2300" spc="-210" dirty="0">
                <a:solidFill>
                  <a:srgbClr val="EEECE1"/>
                </a:solidFill>
                <a:latin typeface="Calibri"/>
                <a:cs typeface="Calibri"/>
              </a:rPr>
              <a:t>анное  </a:t>
            </a:r>
            <a:r>
              <a:rPr sz="2300" spc="-195" dirty="0">
                <a:solidFill>
                  <a:srgbClr val="EEECE1"/>
                </a:solidFill>
                <a:latin typeface="Calibri"/>
                <a:cs typeface="Calibri"/>
              </a:rPr>
              <a:t>угнетение  </a:t>
            </a:r>
            <a:r>
              <a:rPr sz="2300" spc="-204" dirty="0">
                <a:solidFill>
                  <a:srgbClr val="EEECE1"/>
                </a:solidFill>
                <a:latin typeface="Calibri"/>
                <a:cs typeface="Calibri"/>
              </a:rPr>
              <a:t>сознания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6175" y="1557338"/>
            <a:ext cx="5328285" cy="646430"/>
          </a:xfrm>
          <a:prstGeom prst="rect">
            <a:avLst/>
          </a:prstGeom>
          <a:ln w="9525">
            <a:solidFill>
              <a:srgbClr val="CC33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256540">
              <a:lnSpc>
                <a:spcPct val="101099"/>
              </a:lnSpc>
              <a:spcBef>
                <a:spcPts val="240"/>
              </a:spcBef>
            </a:pPr>
            <a:r>
              <a:rPr sz="1800" spc="-165" dirty="0">
                <a:latin typeface="Calibri"/>
                <a:cs typeface="Calibri"/>
              </a:rPr>
              <a:t>Активация церебральных </a:t>
            </a:r>
            <a:r>
              <a:rPr sz="1800" spc="-150" dirty="0">
                <a:latin typeface="Calibri"/>
                <a:cs typeface="Calibri"/>
              </a:rPr>
              <a:t>вегетативных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75" dirty="0">
                <a:latin typeface="Calibri"/>
                <a:cs typeface="Calibri"/>
              </a:rPr>
              <a:t>нейроэндокринных  </a:t>
            </a:r>
            <a:r>
              <a:rPr sz="1800" spc="-165" dirty="0">
                <a:latin typeface="Calibri"/>
                <a:cs typeface="Calibri"/>
              </a:rPr>
              <a:t>реакций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67437" y="1557338"/>
            <a:ext cx="6024880" cy="646430"/>
          </a:xfrm>
          <a:prstGeom prst="rect">
            <a:avLst/>
          </a:prstGeom>
          <a:ln w="9525">
            <a:solidFill>
              <a:srgbClr val="CC33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180975">
              <a:lnSpc>
                <a:spcPct val="101099"/>
              </a:lnSpc>
              <a:spcBef>
                <a:spcPts val="240"/>
              </a:spcBef>
            </a:pPr>
            <a:r>
              <a:rPr sz="1800" spc="-165" dirty="0">
                <a:latin typeface="Calibri"/>
                <a:cs typeface="Calibri"/>
              </a:rPr>
              <a:t>Реализация </a:t>
            </a:r>
            <a:r>
              <a:rPr sz="1800" spc="-135" dirty="0">
                <a:latin typeface="Calibri"/>
                <a:cs typeface="Calibri"/>
              </a:rPr>
              <a:t>СВР: </a:t>
            </a:r>
            <a:r>
              <a:rPr sz="1800" spc="-155" dirty="0">
                <a:latin typeface="Calibri"/>
                <a:cs typeface="Calibri"/>
              </a:rPr>
              <a:t>рост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70" dirty="0">
                <a:latin typeface="Calibri"/>
                <a:cs typeface="Calibri"/>
              </a:rPr>
              <a:t>пролиферация </a:t>
            </a:r>
            <a:r>
              <a:rPr sz="1800" spc="-185" dirty="0">
                <a:latin typeface="Calibri"/>
                <a:cs typeface="Calibri"/>
              </a:rPr>
              <a:t>иммунокомпетентных </a:t>
            </a:r>
            <a:r>
              <a:rPr sz="1800" spc="-160" dirty="0">
                <a:latin typeface="Calibri"/>
                <a:cs typeface="Calibri"/>
              </a:rPr>
              <a:t>тканей,  </a:t>
            </a:r>
            <a:r>
              <a:rPr sz="1800" spc="-180" dirty="0">
                <a:latin typeface="Calibri"/>
                <a:cs typeface="Calibri"/>
              </a:rPr>
              <a:t>нейромедиаторная стимуляция </a:t>
            </a:r>
            <a:r>
              <a:rPr sz="1800" spc="-165" dirty="0">
                <a:latin typeface="Calibri"/>
                <a:cs typeface="Calibri"/>
              </a:rPr>
              <a:t>рецепторов </a:t>
            </a:r>
            <a:r>
              <a:rPr sz="1800" spc="-200" dirty="0">
                <a:latin typeface="Calibri"/>
                <a:cs typeface="Calibri"/>
              </a:rPr>
              <a:t>мембран </a:t>
            </a:r>
            <a:r>
              <a:rPr sz="1800" spc="-195" dirty="0">
                <a:latin typeface="Calibri"/>
                <a:cs typeface="Calibri"/>
              </a:rPr>
              <a:t>иммунных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клеток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631950" y="1275896"/>
            <a:ext cx="8964930" cy="281940"/>
            <a:chOff x="1631950" y="1275896"/>
            <a:chExt cx="8964930" cy="281940"/>
          </a:xfrm>
        </p:grpSpPr>
        <p:sp>
          <p:nvSpPr>
            <p:cNvPr id="34" name="object 34"/>
            <p:cNvSpPr/>
            <p:nvPr/>
          </p:nvSpPr>
          <p:spPr>
            <a:xfrm>
              <a:off x="1631950" y="1294946"/>
              <a:ext cx="8964930" cy="0"/>
            </a:xfrm>
            <a:custGeom>
              <a:avLst/>
              <a:gdLst/>
              <a:ahLst/>
              <a:cxnLst/>
              <a:rect l="l" t="t" r="r" b="b"/>
              <a:pathLst>
                <a:path w="8964930">
                  <a:moveTo>
                    <a:pt x="0" y="0"/>
                  </a:moveTo>
                  <a:lnTo>
                    <a:pt x="8964612" y="1"/>
                  </a:lnTo>
                </a:path>
              </a:pathLst>
            </a:custGeom>
            <a:ln w="38100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17873" y="132873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228600" y="0"/>
                  </a:moveTo>
                  <a:lnTo>
                    <a:pt x="0" y="1"/>
                  </a:lnTo>
                  <a:lnTo>
                    <a:pt x="114302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664200" y="1758950"/>
            <a:ext cx="503555" cy="590550"/>
            <a:chOff x="5664200" y="1758950"/>
            <a:chExt cx="503555" cy="590550"/>
          </a:xfrm>
        </p:grpSpPr>
        <p:sp>
          <p:nvSpPr>
            <p:cNvPr id="37" name="object 37"/>
            <p:cNvSpPr/>
            <p:nvPr/>
          </p:nvSpPr>
          <p:spPr>
            <a:xfrm>
              <a:off x="5664200" y="1758950"/>
              <a:ext cx="503555" cy="171450"/>
            </a:xfrm>
            <a:custGeom>
              <a:avLst/>
              <a:gdLst/>
              <a:ahLst/>
              <a:cxnLst/>
              <a:rect l="l" t="t" r="r" b="b"/>
              <a:pathLst>
                <a:path w="503554" h="171450">
                  <a:moveTo>
                    <a:pt x="331788" y="0"/>
                  </a:moveTo>
                  <a:lnTo>
                    <a:pt x="331787" y="171450"/>
                  </a:lnTo>
                  <a:lnTo>
                    <a:pt x="446089" y="114300"/>
                  </a:lnTo>
                  <a:lnTo>
                    <a:pt x="360362" y="114300"/>
                  </a:lnTo>
                  <a:lnTo>
                    <a:pt x="360362" y="57150"/>
                  </a:lnTo>
                  <a:lnTo>
                    <a:pt x="446086" y="57150"/>
                  </a:lnTo>
                  <a:lnTo>
                    <a:pt x="331788" y="0"/>
                  </a:lnTo>
                  <a:close/>
                </a:path>
                <a:path w="503554" h="171450">
                  <a:moveTo>
                    <a:pt x="331788" y="57150"/>
                  </a:moveTo>
                  <a:lnTo>
                    <a:pt x="0" y="57150"/>
                  </a:lnTo>
                  <a:lnTo>
                    <a:pt x="0" y="114300"/>
                  </a:lnTo>
                  <a:lnTo>
                    <a:pt x="331787" y="114300"/>
                  </a:lnTo>
                  <a:lnTo>
                    <a:pt x="331788" y="57150"/>
                  </a:lnTo>
                  <a:close/>
                </a:path>
                <a:path w="503554" h="171450">
                  <a:moveTo>
                    <a:pt x="446086" y="57150"/>
                  </a:moveTo>
                  <a:lnTo>
                    <a:pt x="360362" y="57150"/>
                  </a:lnTo>
                  <a:lnTo>
                    <a:pt x="360362" y="114300"/>
                  </a:lnTo>
                  <a:lnTo>
                    <a:pt x="446089" y="114300"/>
                  </a:lnTo>
                  <a:lnTo>
                    <a:pt x="503237" y="85726"/>
                  </a:lnTo>
                  <a:lnTo>
                    <a:pt x="446086" y="5715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65800" y="1844676"/>
              <a:ext cx="228600" cy="504825"/>
            </a:xfrm>
            <a:custGeom>
              <a:avLst/>
              <a:gdLst/>
              <a:ahLst/>
              <a:cxnLst/>
              <a:rect l="l" t="t" r="r" b="b"/>
              <a:pathLst>
                <a:path w="228600" h="504825">
                  <a:moveTo>
                    <a:pt x="76200" y="276225"/>
                  </a:moveTo>
                  <a:lnTo>
                    <a:pt x="0" y="276225"/>
                  </a:lnTo>
                  <a:lnTo>
                    <a:pt x="114301" y="504825"/>
                  </a:lnTo>
                  <a:lnTo>
                    <a:pt x="209550" y="314325"/>
                  </a:lnTo>
                  <a:lnTo>
                    <a:pt x="76200" y="314325"/>
                  </a:lnTo>
                  <a:lnTo>
                    <a:pt x="76200" y="276225"/>
                  </a:lnTo>
                  <a:close/>
                </a:path>
                <a:path w="228600" h="504825">
                  <a:moveTo>
                    <a:pt x="152400" y="0"/>
                  </a:moveTo>
                  <a:lnTo>
                    <a:pt x="76200" y="0"/>
                  </a:lnTo>
                  <a:lnTo>
                    <a:pt x="76200" y="314325"/>
                  </a:lnTo>
                  <a:lnTo>
                    <a:pt x="152400" y="314325"/>
                  </a:lnTo>
                  <a:lnTo>
                    <a:pt x="152400" y="0"/>
                  </a:lnTo>
                  <a:close/>
                </a:path>
                <a:path w="228600" h="504825">
                  <a:moveTo>
                    <a:pt x="228600" y="276225"/>
                  </a:moveTo>
                  <a:lnTo>
                    <a:pt x="152400" y="276225"/>
                  </a:lnTo>
                  <a:lnTo>
                    <a:pt x="152400" y="314325"/>
                  </a:lnTo>
                  <a:lnTo>
                    <a:pt x="209550" y="314325"/>
                  </a:lnTo>
                  <a:lnTo>
                    <a:pt x="228600" y="276225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183564" y="3213099"/>
            <a:ext cx="1513205" cy="52324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28575" rIns="0" bIns="0" rtlCol="0">
            <a:spAutoFit/>
          </a:bodyPr>
          <a:lstStyle/>
          <a:p>
            <a:pPr marL="297180" marR="288925" indent="99060">
              <a:lnSpc>
                <a:spcPct val="101400"/>
              </a:lnSpc>
              <a:spcBef>
                <a:spcPts val="225"/>
              </a:spcBef>
            </a:pPr>
            <a:r>
              <a:rPr sz="1400" spc="-135" dirty="0">
                <a:solidFill>
                  <a:srgbClr val="EEECE1"/>
                </a:solidFill>
                <a:latin typeface="Calibri"/>
                <a:cs typeface="Calibri"/>
              </a:rPr>
              <a:t>Нарушение  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ау</a:t>
            </a:r>
            <a:r>
              <a:rPr sz="1400" spc="-100" dirty="0">
                <a:solidFill>
                  <a:srgbClr val="EEECE1"/>
                </a:solidFill>
                <a:latin typeface="Calibri"/>
                <a:cs typeface="Calibri"/>
              </a:rPr>
              <a:t>т</a:t>
            </a: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400" spc="-130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1400" spc="-125" dirty="0">
                <a:solidFill>
                  <a:srgbClr val="EEECE1"/>
                </a:solidFill>
                <a:latin typeface="Calibri"/>
                <a:cs typeface="Calibri"/>
              </a:rPr>
              <a:t>е</a:t>
            </a:r>
            <a:r>
              <a:rPr sz="1400" spc="-75" dirty="0">
                <a:solidFill>
                  <a:srgbClr val="EEECE1"/>
                </a:solidFill>
                <a:latin typeface="Calibri"/>
                <a:cs typeface="Calibri"/>
              </a:rPr>
              <a:t>г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у</a:t>
            </a: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л</a:t>
            </a:r>
            <a:r>
              <a:rPr sz="1400" spc="-130" dirty="0">
                <a:solidFill>
                  <a:srgbClr val="EEECE1"/>
                </a:solidFill>
                <a:latin typeface="Calibri"/>
                <a:cs typeface="Calibri"/>
              </a:rPr>
              <a:t>я</a:t>
            </a:r>
            <a:r>
              <a:rPr sz="1400" spc="-135" dirty="0">
                <a:solidFill>
                  <a:srgbClr val="EEECE1"/>
                </a:solidFill>
                <a:latin typeface="Calibri"/>
                <a:cs typeface="Calibri"/>
              </a:rPr>
              <a:t>ц</a:t>
            </a:r>
            <a:r>
              <a:rPr sz="1400" spc="-150" dirty="0">
                <a:solidFill>
                  <a:srgbClr val="EEECE1"/>
                </a:solidFill>
                <a:latin typeface="Calibri"/>
                <a:cs typeface="Calibri"/>
              </a:rPr>
              <a:t>и</a:t>
            </a:r>
            <a:r>
              <a:rPr sz="1400" spc="-145" dirty="0">
                <a:solidFill>
                  <a:srgbClr val="EEECE1"/>
                </a:solidFill>
                <a:latin typeface="Calibri"/>
                <a:cs typeface="Calibri"/>
              </a:rPr>
              <a:t>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83564" y="4221162"/>
            <a:ext cx="1583055" cy="30480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2384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254"/>
              </a:spcBef>
            </a:pPr>
            <a:r>
              <a:rPr sz="1400" spc="-140" dirty="0">
                <a:solidFill>
                  <a:srgbClr val="EEECE1"/>
                </a:solidFill>
                <a:latin typeface="Calibri"/>
                <a:cs typeface="Calibri"/>
              </a:rPr>
              <a:t>Гипоперфузия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83564" y="4941888"/>
            <a:ext cx="1583055" cy="52324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4290" rIns="0" bIns="0" rtlCol="0">
            <a:spAutoFit/>
          </a:bodyPr>
          <a:lstStyle/>
          <a:p>
            <a:pPr marL="641350" marR="93980" indent="-539115">
              <a:lnSpc>
                <a:spcPct val="100000"/>
              </a:lnSpc>
              <a:spcBef>
                <a:spcPts val="270"/>
              </a:spcBef>
            </a:pPr>
            <a:r>
              <a:rPr sz="1400" spc="-229" dirty="0">
                <a:solidFill>
                  <a:srgbClr val="EEECE1"/>
                </a:solidFill>
                <a:latin typeface="Calibri"/>
                <a:cs typeface="Calibri"/>
              </a:rPr>
              <a:t>Ми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к</a:t>
            </a:r>
            <a:r>
              <a:rPr sz="1400" spc="-125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1400" spc="-155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400" spc="-95" dirty="0">
                <a:solidFill>
                  <a:srgbClr val="EEECE1"/>
                </a:solidFill>
                <a:latin typeface="Calibri"/>
                <a:cs typeface="Calibri"/>
              </a:rPr>
              <a:t>т</a:t>
            </a:r>
            <a:r>
              <a:rPr sz="1400" spc="-130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1400" spc="-160" dirty="0">
                <a:solidFill>
                  <a:srgbClr val="EEECE1"/>
                </a:solidFill>
                <a:latin typeface="Calibri"/>
                <a:cs typeface="Calibri"/>
              </a:rPr>
              <a:t>о</a:t>
            </a:r>
            <a:r>
              <a:rPr sz="1400" spc="-210" dirty="0">
                <a:solidFill>
                  <a:srgbClr val="EEECE1"/>
                </a:solidFill>
                <a:latin typeface="Calibri"/>
                <a:cs typeface="Calibri"/>
              </a:rPr>
              <a:t>м</a:t>
            </a:r>
            <a:r>
              <a:rPr sz="1400" spc="-145" dirty="0">
                <a:solidFill>
                  <a:srgbClr val="EEECE1"/>
                </a:solidFill>
                <a:latin typeface="Calibri"/>
                <a:cs typeface="Calibri"/>
              </a:rPr>
              <a:t>бооб</a:t>
            </a:r>
            <a:r>
              <a:rPr sz="1400" spc="-135" dirty="0">
                <a:solidFill>
                  <a:srgbClr val="EEECE1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EEECE1"/>
                </a:solidFill>
                <a:latin typeface="Calibri"/>
                <a:cs typeface="Calibri"/>
              </a:rPr>
              <a:t>а</a:t>
            </a:r>
            <a:r>
              <a:rPr sz="1400" spc="-95" dirty="0">
                <a:solidFill>
                  <a:srgbClr val="EEECE1"/>
                </a:solidFill>
                <a:latin typeface="Calibri"/>
                <a:cs typeface="Calibri"/>
              </a:rPr>
              <a:t>зов  </a:t>
            </a:r>
            <a:r>
              <a:rPr sz="1400" spc="-130" dirty="0">
                <a:solidFill>
                  <a:srgbClr val="EEECE1"/>
                </a:solidFill>
                <a:latin typeface="Calibri"/>
                <a:cs typeface="Calibri"/>
              </a:rPr>
              <a:t>ание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648075" y="3630624"/>
            <a:ext cx="1600835" cy="1454150"/>
          </a:xfrm>
          <a:custGeom>
            <a:avLst/>
            <a:gdLst/>
            <a:ahLst/>
            <a:cxnLst/>
            <a:rect l="l" t="t" r="r" b="b"/>
            <a:pathLst>
              <a:path w="1600835" h="1454150">
                <a:moveTo>
                  <a:pt x="189953" y="1428445"/>
                </a:moveTo>
                <a:lnTo>
                  <a:pt x="167728" y="1395844"/>
                </a:lnTo>
                <a:lnTo>
                  <a:pt x="157772" y="1381213"/>
                </a:lnTo>
                <a:lnTo>
                  <a:pt x="183540" y="1363662"/>
                </a:lnTo>
                <a:lnTo>
                  <a:pt x="151358" y="1316431"/>
                </a:lnTo>
                <a:lnTo>
                  <a:pt x="125590" y="1333995"/>
                </a:lnTo>
                <a:lnTo>
                  <a:pt x="93408" y="1286764"/>
                </a:lnTo>
                <a:lnTo>
                  <a:pt x="0" y="1454137"/>
                </a:lnTo>
                <a:lnTo>
                  <a:pt x="189953" y="1428445"/>
                </a:lnTo>
                <a:close/>
              </a:path>
              <a:path w="1600835" h="1454150">
                <a:moveTo>
                  <a:pt x="242887" y="0"/>
                </a:moveTo>
                <a:lnTo>
                  <a:pt x="71437" y="85725"/>
                </a:lnTo>
                <a:lnTo>
                  <a:pt x="242887" y="171450"/>
                </a:lnTo>
                <a:lnTo>
                  <a:pt x="242887" y="0"/>
                </a:lnTo>
                <a:close/>
              </a:path>
              <a:path w="1600835" h="1454150">
                <a:moveTo>
                  <a:pt x="278003" y="1299298"/>
                </a:moveTo>
                <a:lnTo>
                  <a:pt x="245821" y="1252067"/>
                </a:lnTo>
                <a:lnTo>
                  <a:pt x="198589" y="1284249"/>
                </a:lnTo>
                <a:lnTo>
                  <a:pt x="230771" y="1331480"/>
                </a:lnTo>
                <a:lnTo>
                  <a:pt x="278003" y="1299298"/>
                </a:lnTo>
                <a:close/>
              </a:path>
              <a:path w="1600835" h="1454150">
                <a:moveTo>
                  <a:pt x="327025" y="57150"/>
                </a:moveTo>
                <a:lnTo>
                  <a:pt x="269875" y="57150"/>
                </a:lnTo>
                <a:lnTo>
                  <a:pt x="269875" y="114300"/>
                </a:lnTo>
                <a:lnTo>
                  <a:pt x="327025" y="114300"/>
                </a:lnTo>
                <a:lnTo>
                  <a:pt x="327025" y="57150"/>
                </a:lnTo>
                <a:close/>
              </a:path>
              <a:path w="1600835" h="1454150">
                <a:moveTo>
                  <a:pt x="372452" y="1234935"/>
                </a:moveTo>
                <a:lnTo>
                  <a:pt x="340283" y="1187704"/>
                </a:lnTo>
                <a:lnTo>
                  <a:pt x="293052" y="1219885"/>
                </a:lnTo>
                <a:lnTo>
                  <a:pt x="325234" y="1267117"/>
                </a:lnTo>
                <a:lnTo>
                  <a:pt x="372452" y="1234935"/>
                </a:lnTo>
                <a:close/>
              </a:path>
              <a:path w="1600835" h="1454150">
                <a:moveTo>
                  <a:pt x="441325" y="57150"/>
                </a:moveTo>
                <a:lnTo>
                  <a:pt x="384175" y="57150"/>
                </a:lnTo>
                <a:lnTo>
                  <a:pt x="384175" y="114300"/>
                </a:lnTo>
                <a:lnTo>
                  <a:pt x="441325" y="114300"/>
                </a:lnTo>
                <a:lnTo>
                  <a:pt x="441325" y="57150"/>
                </a:lnTo>
                <a:close/>
              </a:path>
              <a:path w="1600835" h="1454150">
                <a:moveTo>
                  <a:pt x="466915" y="1170571"/>
                </a:moveTo>
                <a:lnTo>
                  <a:pt x="434733" y="1123353"/>
                </a:lnTo>
                <a:lnTo>
                  <a:pt x="387502" y="1155534"/>
                </a:lnTo>
                <a:lnTo>
                  <a:pt x="419684" y="1202753"/>
                </a:lnTo>
                <a:lnTo>
                  <a:pt x="466915" y="1170571"/>
                </a:lnTo>
                <a:close/>
              </a:path>
              <a:path w="1600835" h="1454150">
                <a:moveTo>
                  <a:pt x="555625" y="57150"/>
                </a:moveTo>
                <a:lnTo>
                  <a:pt x="498475" y="57150"/>
                </a:lnTo>
                <a:lnTo>
                  <a:pt x="498475" y="114300"/>
                </a:lnTo>
                <a:lnTo>
                  <a:pt x="555625" y="114300"/>
                </a:lnTo>
                <a:lnTo>
                  <a:pt x="555625" y="57150"/>
                </a:lnTo>
                <a:close/>
              </a:path>
              <a:path w="1600835" h="1454150">
                <a:moveTo>
                  <a:pt x="561378" y="1106220"/>
                </a:moveTo>
                <a:lnTo>
                  <a:pt x="529196" y="1058989"/>
                </a:lnTo>
                <a:lnTo>
                  <a:pt x="481965" y="1091171"/>
                </a:lnTo>
                <a:lnTo>
                  <a:pt x="514146" y="1138402"/>
                </a:lnTo>
                <a:lnTo>
                  <a:pt x="561378" y="1106220"/>
                </a:lnTo>
                <a:close/>
              </a:path>
              <a:path w="1600835" h="1454150">
                <a:moveTo>
                  <a:pt x="655828" y="1041857"/>
                </a:moveTo>
                <a:lnTo>
                  <a:pt x="623646" y="994625"/>
                </a:lnTo>
                <a:lnTo>
                  <a:pt x="576427" y="1026807"/>
                </a:lnTo>
                <a:lnTo>
                  <a:pt x="608609" y="1074039"/>
                </a:lnTo>
                <a:lnTo>
                  <a:pt x="655828" y="1041857"/>
                </a:lnTo>
                <a:close/>
              </a:path>
              <a:path w="1600835" h="1454150">
                <a:moveTo>
                  <a:pt x="669925" y="57150"/>
                </a:moveTo>
                <a:lnTo>
                  <a:pt x="612775" y="57150"/>
                </a:lnTo>
                <a:lnTo>
                  <a:pt x="612775" y="114300"/>
                </a:lnTo>
                <a:lnTo>
                  <a:pt x="669925" y="114300"/>
                </a:lnTo>
                <a:lnTo>
                  <a:pt x="669925" y="57150"/>
                </a:lnTo>
                <a:close/>
              </a:path>
              <a:path w="1600835" h="1454150">
                <a:moveTo>
                  <a:pt x="750290" y="977493"/>
                </a:moveTo>
                <a:lnTo>
                  <a:pt x="718108" y="930275"/>
                </a:lnTo>
                <a:lnTo>
                  <a:pt x="670877" y="962444"/>
                </a:lnTo>
                <a:lnTo>
                  <a:pt x="703059" y="1009675"/>
                </a:lnTo>
                <a:lnTo>
                  <a:pt x="750290" y="977493"/>
                </a:lnTo>
                <a:close/>
              </a:path>
              <a:path w="1600835" h="1454150">
                <a:moveTo>
                  <a:pt x="784225" y="57150"/>
                </a:moveTo>
                <a:lnTo>
                  <a:pt x="727075" y="57150"/>
                </a:lnTo>
                <a:lnTo>
                  <a:pt x="727075" y="114300"/>
                </a:lnTo>
                <a:lnTo>
                  <a:pt x="784225" y="114300"/>
                </a:lnTo>
                <a:lnTo>
                  <a:pt x="784225" y="57150"/>
                </a:lnTo>
                <a:close/>
              </a:path>
              <a:path w="1600835" h="1454150">
                <a:moveTo>
                  <a:pt x="844753" y="913142"/>
                </a:moveTo>
                <a:lnTo>
                  <a:pt x="812571" y="865911"/>
                </a:lnTo>
                <a:lnTo>
                  <a:pt x="765340" y="898093"/>
                </a:lnTo>
                <a:lnTo>
                  <a:pt x="797521" y="945311"/>
                </a:lnTo>
                <a:lnTo>
                  <a:pt x="844753" y="913142"/>
                </a:lnTo>
                <a:close/>
              </a:path>
              <a:path w="1600835" h="1454150">
                <a:moveTo>
                  <a:pt x="898525" y="57150"/>
                </a:moveTo>
                <a:lnTo>
                  <a:pt x="841375" y="57150"/>
                </a:lnTo>
                <a:lnTo>
                  <a:pt x="841375" y="114300"/>
                </a:lnTo>
                <a:lnTo>
                  <a:pt x="898525" y="114300"/>
                </a:lnTo>
                <a:lnTo>
                  <a:pt x="898525" y="57150"/>
                </a:lnTo>
                <a:close/>
              </a:path>
              <a:path w="1600835" h="1454150">
                <a:moveTo>
                  <a:pt x="939203" y="848779"/>
                </a:moveTo>
                <a:lnTo>
                  <a:pt x="907021" y="801547"/>
                </a:lnTo>
                <a:lnTo>
                  <a:pt x="859802" y="833729"/>
                </a:lnTo>
                <a:lnTo>
                  <a:pt x="891971" y="880960"/>
                </a:lnTo>
                <a:lnTo>
                  <a:pt x="939203" y="848779"/>
                </a:lnTo>
                <a:close/>
              </a:path>
              <a:path w="1600835" h="1454150">
                <a:moveTo>
                  <a:pt x="1012825" y="57150"/>
                </a:moveTo>
                <a:lnTo>
                  <a:pt x="955675" y="57150"/>
                </a:lnTo>
                <a:lnTo>
                  <a:pt x="955675" y="114300"/>
                </a:lnTo>
                <a:lnTo>
                  <a:pt x="1012825" y="114300"/>
                </a:lnTo>
                <a:lnTo>
                  <a:pt x="1012825" y="57150"/>
                </a:lnTo>
                <a:close/>
              </a:path>
              <a:path w="1600835" h="1454150">
                <a:moveTo>
                  <a:pt x="1033665" y="784415"/>
                </a:moveTo>
                <a:lnTo>
                  <a:pt x="1001483" y="737184"/>
                </a:lnTo>
                <a:lnTo>
                  <a:pt x="954252" y="769366"/>
                </a:lnTo>
                <a:lnTo>
                  <a:pt x="986434" y="816597"/>
                </a:lnTo>
                <a:lnTo>
                  <a:pt x="1033665" y="784415"/>
                </a:lnTo>
                <a:close/>
              </a:path>
              <a:path w="1600835" h="1454150">
                <a:moveTo>
                  <a:pt x="1127125" y="57150"/>
                </a:moveTo>
                <a:lnTo>
                  <a:pt x="1069975" y="57150"/>
                </a:lnTo>
                <a:lnTo>
                  <a:pt x="1069975" y="114300"/>
                </a:lnTo>
                <a:lnTo>
                  <a:pt x="1127125" y="114300"/>
                </a:lnTo>
                <a:lnTo>
                  <a:pt x="1127125" y="57150"/>
                </a:lnTo>
                <a:close/>
              </a:path>
              <a:path w="1600835" h="1454150">
                <a:moveTo>
                  <a:pt x="1128115" y="720051"/>
                </a:moveTo>
                <a:lnTo>
                  <a:pt x="1095946" y="672833"/>
                </a:lnTo>
                <a:lnTo>
                  <a:pt x="1048715" y="705015"/>
                </a:lnTo>
                <a:lnTo>
                  <a:pt x="1080897" y="752233"/>
                </a:lnTo>
                <a:lnTo>
                  <a:pt x="1128115" y="720051"/>
                </a:lnTo>
                <a:close/>
              </a:path>
              <a:path w="1600835" h="1454150">
                <a:moveTo>
                  <a:pt x="1222578" y="655701"/>
                </a:moveTo>
                <a:lnTo>
                  <a:pt x="1190396" y="608469"/>
                </a:lnTo>
                <a:lnTo>
                  <a:pt x="1143165" y="640651"/>
                </a:lnTo>
                <a:lnTo>
                  <a:pt x="1175346" y="687882"/>
                </a:lnTo>
                <a:lnTo>
                  <a:pt x="1222578" y="655701"/>
                </a:lnTo>
                <a:close/>
              </a:path>
              <a:path w="1600835" h="1454150">
                <a:moveTo>
                  <a:pt x="1241425" y="57150"/>
                </a:moveTo>
                <a:lnTo>
                  <a:pt x="1184275" y="57150"/>
                </a:lnTo>
                <a:lnTo>
                  <a:pt x="1184275" y="114300"/>
                </a:lnTo>
                <a:lnTo>
                  <a:pt x="1241425" y="114300"/>
                </a:lnTo>
                <a:lnTo>
                  <a:pt x="1241425" y="57150"/>
                </a:lnTo>
                <a:close/>
              </a:path>
              <a:path w="1600835" h="1454150">
                <a:moveTo>
                  <a:pt x="1317040" y="591337"/>
                </a:moveTo>
                <a:lnTo>
                  <a:pt x="1284859" y="544106"/>
                </a:lnTo>
                <a:lnTo>
                  <a:pt x="1237627" y="576287"/>
                </a:lnTo>
                <a:lnTo>
                  <a:pt x="1269809" y="623519"/>
                </a:lnTo>
                <a:lnTo>
                  <a:pt x="1317040" y="591337"/>
                </a:lnTo>
                <a:close/>
              </a:path>
              <a:path w="1600835" h="1454150">
                <a:moveTo>
                  <a:pt x="1355725" y="57137"/>
                </a:moveTo>
                <a:lnTo>
                  <a:pt x="1298575" y="57137"/>
                </a:lnTo>
                <a:lnTo>
                  <a:pt x="1298575" y="114287"/>
                </a:lnTo>
                <a:lnTo>
                  <a:pt x="1355725" y="114287"/>
                </a:lnTo>
                <a:lnTo>
                  <a:pt x="1355725" y="57137"/>
                </a:lnTo>
                <a:close/>
              </a:path>
              <a:path w="1600835" h="1454150">
                <a:moveTo>
                  <a:pt x="1411490" y="526973"/>
                </a:moveTo>
                <a:lnTo>
                  <a:pt x="1379308" y="479755"/>
                </a:lnTo>
                <a:lnTo>
                  <a:pt x="1332090" y="511924"/>
                </a:lnTo>
                <a:lnTo>
                  <a:pt x="1364259" y="559155"/>
                </a:lnTo>
                <a:lnTo>
                  <a:pt x="1411490" y="526973"/>
                </a:lnTo>
                <a:close/>
              </a:path>
              <a:path w="1600835" h="1454150">
                <a:moveTo>
                  <a:pt x="1470025" y="57137"/>
                </a:moveTo>
                <a:lnTo>
                  <a:pt x="1412875" y="57137"/>
                </a:lnTo>
                <a:lnTo>
                  <a:pt x="1412875" y="114287"/>
                </a:lnTo>
                <a:lnTo>
                  <a:pt x="1470025" y="114287"/>
                </a:lnTo>
                <a:lnTo>
                  <a:pt x="1470025" y="57137"/>
                </a:lnTo>
                <a:close/>
              </a:path>
              <a:path w="1600835" h="1454150">
                <a:moveTo>
                  <a:pt x="1505953" y="462622"/>
                </a:moveTo>
                <a:lnTo>
                  <a:pt x="1473771" y="415391"/>
                </a:lnTo>
                <a:lnTo>
                  <a:pt x="1426540" y="447573"/>
                </a:lnTo>
                <a:lnTo>
                  <a:pt x="1458722" y="494792"/>
                </a:lnTo>
                <a:lnTo>
                  <a:pt x="1505953" y="462622"/>
                </a:lnTo>
                <a:close/>
              </a:path>
              <a:path w="1600835" h="1454150">
                <a:moveTo>
                  <a:pt x="1584325" y="57137"/>
                </a:moveTo>
                <a:lnTo>
                  <a:pt x="1527175" y="57137"/>
                </a:lnTo>
                <a:lnTo>
                  <a:pt x="1527175" y="114287"/>
                </a:lnTo>
                <a:lnTo>
                  <a:pt x="1584325" y="114287"/>
                </a:lnTo>
                <a:lnTo>
                  <a:pt x="1584325" y="57137"/>
                </a:lnTo>
                <a:close/>
              </a:path>
              <a:path w="1600835" h="1454150">
                <a:moveTo>
                  <a:pt x="1600415" y="398259"/>
                </a:moveTo>
                <a:lnTo>
                  <a:pt x="1568234" y="351028"/>
                </a:lnTo>
                <a:lnTo>
                  <a:pt x="1521002" y="383209"/>
                </a:lnTo>
                <a:lnTo>
                  <a:pt x="1553184" y="430441"/>
                </a:lnTo>
                <a:lnTo>
                  <a:pt x="1600415" y="398259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374516" y="2258059"/>
            <a:ext cx="3524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70" dirty="0">
                <a:solidFill>
                  <a:srgbClr val="CC3300"/>
                </a:solidFill>
                <a:latin typeface="Calibri"/>
                <a:cs typeface="Calibri"/>
              </a:rPr>
              <a:t>?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719512" y="2492387"/>
            <a:ext cx="4464050" cy="2740660"/>
          </a:xfrm>
          <a:custGeom>
            <a:avLst/>
            <a:gdLst/>
            <a:ahLst/>
            <a:cxnLst/>
            <a:rect l="l" t="t" r="r" b="b"/>
            <a:pathLst>
              <a:path w="4464050" h="2740660">
                <a:moveTo>
                  <a:pt x="190728" y="485736"/>
                </a:moveTo>
                <a:lnTo>
                  <a:pt x="0" y="504825"/>
                </a:lnTo>
                <a:lnTo>
                  <a:pt x="129705" y="645960"/>
                </a:lnTo>
                <a:lnTo>
                  <a:pt x="190728" y="485736"/>
                </a:lnTo>
                <a:close/>
              </a:path>
              <a:path w="4464050" h="2740660">
                <a:moveTo>
                  <a:pt x="241287" y="566153"/>
                </a:moveTo>
                <a:lnTo>
                  <a:pt x="187883" y="545807"/>
                </a:lnTo>
                <a:lnTo>
                  <a:pt x="167538" y="599211"/>
                </a:lnTo>
                <a:lnTo>
                  <a:pt x="220941" y="619556"/>
                </a:lnTo>
                <a:lnTo>
                  <a:pt x="241287" y="566153"/>
                </a:lnTo>
                <a:close/>
              </a:path>
              <a:path w="4464050" h="2740660">
                <a:moveTo>
                  <a:pt x="348107" y="606831"/>
                </a:moveTo>
                <a:lnTo>
                  <a:pt x="294690" y="586498"/>
                </a:lnTo>
                <a:lnTo>
                  <a:pt x="274358" y="639902"/>
                </a:lnTo>
                <a:lnTo>
                  <a:pt x="327761" y="660247"/>
                </a:lnTo>
                <a:lnTo>
                  <a:pt x="348107" y="606831"/>
                </a:lnTo>
                <a:close/>
              </a:path>
              <a:path w="4464050" h="2740660">
                <a:moveTo>
                  <a:pt x="454914" y="647522"/>
                </a:moveTo>
                <a:lnTo>
                  <a:pt x="401510" y="627176"/>
                </a:lnTo>
                <a:lnTo>
                  <a:pt x="381165" y="680580"/>
                </a:lnTo>
                <a:lnTo>
                  <a:pt x="434568" y="700925"/>
                </a:lnTo>
                <a:lnTo>
                  <a:pt x="454914" y="647522"/>
                </a:lnTo>
                <a:close/>
              </a:path>
              <a:path w="4464050" h="2740660">
                <a:moveTo>
                  <a:pt x="561733" y="688213"/>
                </a:moveTo>
                <a:lnTo>
                  <a:pt x="508330" y="667867"/>
                </a:lnTo>
                <a:lnTo>
                  <a:pt x="487984" y="721271"/>
                </a:lnTo>
                <a:lnTo>
                  <a:pt x="541388" y="741616"/>
                </a:lnTo>
                <a:lnTo>
                  <a:pt x="561733" y="688213"/>
                </a:lnTo>
                <a:close/>
              </a:path>
              <a:path w="4464050" h="2740660">
                <a:moveTo>
                  <a:pt x="668540" y="728891"/>
                </a:moveTo>
                <a:lnTo>
                  <a:pt x="615137" y="708545"/>
                </a:lnTo>
                <a:lnTo>
                  <a:pt x="594791" y="761961"/>
                </a:lnTo>
                <a:lnTo>
                  <a:pt x="648195" y="782294"/>
                </a:lnTo>
                <a:lnTo>
                  <a:pt x="668540" y="728891"/>
                </a:lnTo>
                <a:close/>
              </a:path>
              <a:path w="4464050" h="2740660">
                <a:moveTo>
                  <a:pt x="775360" y="769581"/>
                </a:moveTo>
                <a:lnTo>
                  <a:pt x="721956" y="749236"/>
                </a:lnTo>
                <a:lnTo>
                  <a:pt x="701611" y="802640"/>
                </a:lnTo>
                <a:lnTo>
                  <a:pt x="755015" y="822985"/>
                </a:lnTo>
                <a:lnTo>
                  <a:pt x="775360" y="769581"/>
                </a:lnTo>
                <a:close/>
              </a:path>
              <a:path w="4464050" h="2740660">
                <a:moveTo>
                  <a:pt x="882167" y="810260"/>
                </a:moveTo>
                <a:lnTo>
                  <a:pt x="828763" y="789927"/>
                </a:lnTo>
                <a:lnTo>
                  <a:pt x="808418" y="843330"/>
                </a:lnTo>
                <a:lnTo>
                  <a:pt x="861834" y="863676"/>
                </a:lnTo>
                <a:lnTo>
                  <a:pt x="882167" y="810260"/>
                </a:lnTo>
                <a:close/>
              </a:path>
              <a:path w="4464050" h="2740660">
                <a:moveTo>
                  <a:pt x="988987" y="850950"/>
                </a:moveTo>
                <a:lnTo>
                  <a:pt x="935583" y="830605"/>
                </a:lnTo>
                <a:lnTo>
                  <a:pt x="915238" y="884008"/>
                </a:lnTo>
                <a:lnTo>
                  <a:pt x="968641" y="904354"/>
                </a:lnTo>
                <a:lnTo>
                  <a:pt x="988987" y="850950"/>
                </a:lnTo>
                <a:close/>
              </a:path>
              <a:path w="4464050" h="2740660">
                <a:moveTo>
                  <a:pt x="1095794" y="891641"/>
                </a:moveTo>
                <a:lnTo>
                  <a:pt x="1042390" y="871296"/>
                </a:lnTo>
                <a:lnTo>
                  <a:pt x="1022045" y="924699"/>
                </a:lnTo>
                <a:lnTo>
                  <a:pt x="1075461" y="945045"/>
                </a:lnTo>
                <a:lnTo>
                  <a:pt x="1095794" y="891641"/>
                </a:lnTo>
                <a:close/>
              </a:path>
              <a:path w="4464050" h="2740660">
                <a:moveTo>
                  <a:pt x="1202613" y="932319"/>
                </a:moveTo>
                <a:lnTo>
                  <a:pt x="1149210" y="911974"/>
                </a:lnTo>
                <a:lnTo>
                  <a:pt x="1128864" y="965390"/>
                </a:lnTo>
                <a:lnTo>
                  <a:pt x="1182268" y="985723"/>
                </a:lnTo>
                <a:lnTo>
                  <a:pt x="1202613" y="932319"/>
                </a:lnTo>
                <a:close/>
              </a:path>
              <a:path w="4464050" h="2740660">
                <a:moveTo>
                  <a:pt x="1309420" y="973010"/>
                </a:moveTo>
                <a:lnTo>
                  <a:pt x="1256017" y="952665"/>
                </a:lnTo>
                <a:lnTo>
                  <a:pt x="1235671" y="1006068"/>
                </a:lnTo>
                <a:lnTo>
                  <a:pt x="1289088" y="1026414"/>
                </a:lnTo>
                <a:lnTo>
                  <a:pt x="1309420" y="973010"/>
                </a:lnTo>
                <a:close/>
              </a:path>
              <a:path w="4464050" h="2740660">
                <a:moveTo>
                  <a:pt x="1416240" y="1013688"/>
                </a:moveTo>
                <a:lnTo>
                  <a:pt x="1362837" y="993355"/>
                </a:lnTo>
                <a:lnTo>
                  <a:pt x="1342491" y="1046759"/>
                </a:lnTo>
                <a:lnTo>
                  <a:pt x="1395895" y="1067104"/>
                </a:lnTo>
                <a:lnTo>
                  <a:pt x="1416240" y="1013688"/>
                </a:lnTo>
                <a:close/>
              </a:path>
              <a:path w="4464050" h="2740660">
                <a:moveTo>
                  <a:pt x="1523060" y="1054379"/>
                </a:moveTo>
                <a:lnTo>
                  <a:pt x="1469644" y="1034034"/>
                </a:lnTo>
                <a:lnTo>
                  <a:pt x="1449298" y="1087437"/>
                </a:lnTo>
                <a:lnTo>
                  <a:pt x="1502714" y="1107782"/>
                </a:lnTo>
                <a:lnTo>
                  <a:pt x="1523060" y="1054379"/>
                </a:lnTo>
                <a:close/>
              </a:path>
              <a:path w="4464050" h="2740660">
                <a:moveTo>
                  <a:pt x="3012465" y="1777492"/>
                </a:moveTo>
                <a:lnTo>
                  <a:pt x="2955594" y="1771789"/>
                </a:lnTo>
                <a:lnTo>
                  <a:pt x="2949892" y="1828647"/>
                </a:lnTo>
                <a:lnTo>
                  <a:pt x="3006750" y="1834362"/>
                </a:lnTo>
                <a:lnTo>
                  <a:pt x="3012465" y="1777492"/>
                </a:lnTo>
                <a:close/>
              </a:path>
              <a:path w="4464050" h="2740660">
                <a:moveTo>
                  <a:pt x="3015945" y="998689"/>
                </a:moveTo>
                <a:lnTo>
                  <a:pt x="2983179" y="951877"/>
                </a:lnTo>
                <a:lnTo>
                  <a:pt x="2936354" y="984643"/>
                </a:lnTo>
                <a:lnTo>
                  <a:pt x="2969133" y="1031468"/>
                </a:lnTo>
                <a:lnTo>
                  <a:pt x="3015945" y="998689"/>
                </a:lnTo>
                <a:close/>
              </a:path>
              <a:path w="4464050" h="2740660">
                <a:moveTo>
                  <a:pt x="3016008" y="1521879"/>
                </a:moveTo>
                <a:lnTo>
                  <a:pt x="2997898" y="1467675"/>
                </a:lnTo>
                <a:lnTo>
                  <a:pt x="2943695" y="1485773"/>
                </a:lnTo>
                <a:lnTo>
                  <a:pt x="2961792" y="1539989"/>
                </a:lnTo>
                <a:lnTo>
                  <a:pt x="3016008" y="1521879"/>
                </a:lnTo>
                <a:close/>
              </a:path>
              <a:path w="4464050" h="2740660">
                <a:moveTo>
                  <a:pt x="3016631" y="2014931"/>
                </a:moveTo>
                <a:lnTo>
                  <a:pt x="2965043" y="1990331"/>
                </a:lnTo>
                <a:lnTo>
                  <a:pt x="2940443" y="2041906"/>
                </a:lnTo>
                <a:lnTo>
                  <a:pt x="2992031" y="2066505"/>
                </a:lnTo>
                <a:lnTo>
                  <a:pt x="3016631" y="2014931"/>
                </a:lnTo>
                <a:close/>
              </a:path>
              <a:path w="4464050" h="2740660">
                <a:moveTo>
                  <a:pt x="3109582" y="933132"/>
                </a:moveTo>
                <a:lnTo>
                  <a:pt x="3076803" y="886320"/>
                </a:lnTo>
                <a:lnTo>
                  <a:pt x="3029991" y="919099"/>
                </a:lnTo>
                <a:lnTo>
                  <a:pt x="3062770" y="965911"/>
                </a:lnTo>
                <a:lnTo>
                  <a:pt x="3109582" y="933132"/>
                </a:lnTo>
                <a:close/>
              </a:path>
              <a:path w="4464050" h="2740660">
                <a:moveTo>
                  <a:pt x="3119793" y="2064131"/>
                </a:moveTo>
                <a:lnTo>
                  <a:pt x="3068218" y="2039531"/>
                </a:lnTo>
                <a:lnTo>
                  <a:pt x="3043618" y="2091105"/>
                </a:lnTo>
                <a:lnTo>
                  <a:pt x="3095193" y="2115705"/>
                </a:lnTo>
                <a:lnTo>
                  <a:pt x="3119793" y="2064131"/>
                </a:lnTo>
                <a:close/>
              </a:path>
              <a:path w="4464050" h="2740660">
                <a:moveTo>
                  <a:pt x="3124416" y="1485671"/>
                </a:moveTo>
                <a:lnTo>
                  <a:pt x="3106305" y="1431455"/>
                </a:lnTo>
                <a:lnTo>
                  <a:pt x="3052102" y="1449565"/>
                </a:lnTo>
                <a:lnTo>
                  <a:pt x="3070212" y="1503768"/>
                </a:lnTo>
                <a:lnTo>
                  <a:pt x="3124416" y="1485671"/>
                </a:lnTo>
                <a:close/>
              </a:path>
              <a:path w="4464050" h="2740660">
                <a:moveTo>
                  <a:pt x="3126194" y="1788896"/>
                </a:moveTo>
                <a:lnTo>
                  <a:pt x="3069323" y="1783194"/>
                </a:lnTo>
                <a:lnTo>
                  <a:pt x="3063621" y="1840064"/>
                </a:lnTo>
                <a:lnTo>
                  <a:pt x="3120491" y="1845767"/>
                </a:lnTo>
                <a:lnTo>
                  <a:pt x="3126194" y="1788896"/>
                </a:lnTo>
                <a:close/>
              </a:path>
              <a:path w="4464050" h="2740660">
                <a:moveTo>
                  <a:pt x="3203219" y="867575"/>
                </a:moveTo>
                <a:lnTo>
                  <a:pt x="3170440" y="820762"/>
                </a:lnTo>
                <a:lnTo>
                  <a:pt x="3123628" y="853541"/>
                </a:lnTo>
                <a:lnTo>
                  <a:pt x="3156394" y="900353"/>
                </a:lnTo>
                <a:lnTo>
                  <a:pt x="3203219" y="867575"/>
                </a:lnTo>
                <a:close/>
              </a:path>
              <a:path w="4464050" h="2740660">
                <a:moveTo>
                  <a:pt x="3222968" y="2113330"/>
                </a:moveTo>
                <a:lnTo>
                  <a:pt x="3171380" y="2088730"/>
                </a:lnTo>
                <a:lnTo>
                  <a:pt x="3146780" y="2140305"/>
                </a:lnTo>
                <a:lnTo>
                  <a:pt x="3198368" y="2164918"/>
                </a:lnTo>
                <a:lnTo>
                  <a:pt x="3222968" y="2113330"/>
                </a:lnTo>
                <a:close/>
              </a:path>
              <a:path w="4464050" h="2740660">
                <a:moveTo>
                  <a:pt x="3232823" y="1449451"/>
                </a:moveTo>
                <a:lnTo>
                  <a:pt x="3214725" y="1395247"/>
                </a:lnTo>
                <a:lnTo>
                  <a:pt x="3160509" y="1413357"/>
                </a:lnTo>
                <a:lnTo>
                  <a:pt x="3178619" y="1467561"/>
                </a:lnTo>
                <a:lnTo>
                  <a:pt x="3232823" y="1449451"/>
                </a:lnTo>
                <a:close/>
              </a:path>
              <a:path w="4464050" h="2740660">
                <a:moveTo>
                  <a:pt x="3239922" y="1800313"/>
                </a:moveTo>
                <a:lnTo>
                  <a:pt x="3183051" y="1794611"/>
                </a:lnTo>
                <a:lnTo>
                  <a:pt x="3177349" y="1851469"/>
                </a:lnTo>
                <a:lnTo>
                  <a:pt x="3234220" y="1857171"/>
                </a:lnTo>
                <a:lnTo>
                  <a:pt x="3239922" y="1800313"/>
                </a:lnTo>
                <a:close/>
              </a:path>
              <a:path w="4464050" h="2740660">
                <a:moveTo>
                  <a:pt x="3296843" y="802030"/>
                </a:moveTo>
                <a:lnTo>
                  <a:pt x="3264077" y="755205"/>
                </a:lnTo>
                <a:lnTo>
                  <a:pt x="3217253" y="787984"/>
                </a:lnTo>
                <a:lnTo>
                  <a:pt x="3250031" y="834809"/>
                </a:lnTo>
                <a:lnTo>
                  <a:pt x="3296843" y="802030"/>
                </a:lnTo>
                <a:close/>
              </a:path>
              <a:path w="4464050" h="2740660">
                <a:moveTo>
                  <a:pt x="3326130" y="2162530"/>
                </a:moveTo>
                <a:lnTo>
                  <a:pt x="3274555" y="2137930"/>
                </a:lnTo>
                <a:lnTo>
                  <a:pt x="3249955" y="2189518"/>
                </a:lnTo>
                <a:lnTo>
                  <a:pt x="3301530" y="2214118"/>
                </a:lnTo>
                <a:lnTo>
                  <a:pt x="3326130" y="2162530"/>
                </a:lnTo>
                <a:close/>
              </a:path>
              <a:path w="4464050" h="2740660">
                <a:moveTo>
                  <a:pt x="3341243" y="1413243"/>
                </a:moveTo>
                <a:lnTo>
                  <a:pt x="3323132" y="1359027"/>
                </a:lnTo>
                <a:lnTo>
                  <a:pt x="3268929" y="1377137"/>
                </a:lnTo>
                <a:lnTo>
                  <a:pt x="3287039" y="1431340"/>
                </a:lnTo>
                <a:lnTo>
                  <a:pt x="3341243" y="1413243"/>
                </a:lnTo>
                <a:close/>
              </a:path>
              <a:path w="4464050" h="2740660">
                <a:moveTo>
                  <a:pt x="3353651" y="1811718"/>
                </a:moveTo>
                <a:lnTo>
                  <a:pt x="3296780" y="1806016"/>
                </a:lnTo>
                <a:lnTo>
                  <a:pt x="3291078" y="1862886"/>
                </a:lnTo>
                <a:lnTo>
                  <a:pt x="3347948" y="1868589"/>
                </a:lnTo>
                <a:lnTo>
                  <a:pt x="3353651" y="1811718"/>
                </a:lnTo>
                <a:close/>
              </a:path>
              <a:path w="4464050" h="2740660">
                <a:moveTo>
                  <a:pt x="3390481" y="736473"/>
                </a:moveTo>
                <a:lnTo>
                  <a:pt x="3357702" y="689660"/>
                </a:lnTo>
                <a:lnTo>
                  <a:pt x="3310890" y="722439"/>
                </a:lnTo>
                <a:lnTo>
                  <a:pt x="3343668" y="769251"/>
                </a:lnTo>
                <a:lnTo>
                  <a:pt x="3390481" y="736473"/>
                </a:lnTo>
                <a:close/>
              </a:path>
              <a:path w="4464050" h="2740660">
                <a:moveTo>
                  <a:pt x="3429304" y="2211730"/>
                </a:moveTo>
                <a:lnTo>
                  <a:pt x="3377717" y="2187130"/>
                </a:lnTo>
                <a:lnTo>
                  <a:pt x="3353117" y="2238718"/>
                </a:lnTo>
                <a:lnTo>
                  <a:pt x="3404705" y="2263317"/>
                </a:lnTo>
                <a:lnTo>
                  <a:pt x="3429304" y="2211730"/>
                </a:lnTo>
                <a:close/>
              </a:path>
              <a:path w="4464050" h="2740660">
                <a:moveTo>
                  <a:pt x="3449650" y="1377022"/>
                </a:moveTo>
                <a:lnTo>
                  <a:pt x="3431540" y="1322819"/>
                </a:lnTo>
                <a:lnTo>
                  <a:pt x="3377336" y="1340929"/>
                </a:lnTo>
                <a:lnTo>
                  <a:pt x="3395446" y="1395133"/>
                </a:lnTo>
                <a:lnTo>
                  <a:pt x="3449650" y="1377022"/>
                </a:lnTo>
                <a:close/>
              </a:path>
              <a:path w="4464050" h="2740660">
                <a:moveTo>
                  <a:pt x="3467379" y="1823135"/>
                </a:moveTo>
                <a:lnTo>
                  <a:pt x="3410508" y="1817433"/>
                </a:lnTo>
                <a:lnTo>
                  <a:pt x="3404806" y="1874291"/>
                </a:lnTo>
                <a:lnTo>
                  <a:pt x="3461677" y="1879993"/>
                </a:lnTo>
                <a:lnTo>
                  <a:pt x="3467379" y="1823135"/>
                </a:lnTo>
                <a:close/>
              </a:path>
              <a:path w="4464050" h="2740660">
                <a:moveTo>
                  <a:pt x="3484118" y="670915"/>
                </a:moveTo>
                <a:lnTo>
                  <a:pt x="3451339" y="624103"/>
                </a:lnTo>
                <a:lnTo>
                  <a:pt x="3404527" y="656882"/>
                </a:lnTo>
                <a:lnTo>
                  <a:pt x="3437305" y="703694"/>
                </a:lnTo>
                <a:lnTo>
                  <a:pt x="3484118" y="670915"/>
                </a:lnTo>
                <a:close/>
              </a:path>
              <a:path w="4464050" h="2740660">
                <a:moveTo>
                  <a:pt x="3532479" y="2260930"/>
                </a:moveTo>
                <a:lnTo>
                  <a:pt x="3480892" y="2236330"/>
                </a:lnTo>
                <a:lnTo>
                  <a:pt x="3456292" y="2287917"/>
                </a:lnTo>
                <a:lnTo>
                  <a:pt x="3507879" y="2312517"/>
                </a:lnTo>
                <a:lnTo>
                  <a:pt x="3532479" y="2260930"/>
                </a:lnTo>
                <a:close/>
              </a:path>
              <a:path w="4464050" h="2740660">
                <a:moveTo>
                  <a:pt x="3558057" y="1340815"/>
                </a:moveTo>
                <a:lnTo>
                  <a:pt x="3539960" y="1286611"/>
                </a:lnTo>
                <a:lnTo>
                  <a:pt x="3485756" y="1304709"/>
                </a:lnTo>
                <a:lnTo>
                  <a:pt x="3503853" y="1358925"/>
                </a:lnTo>
                <a:lnTo>
                  <a:pt x="3558057" y="1340815"/>
                </a:lnTo>
                <a:close/>
              </a:path>
              <a:path w="4464050" h="2740660">
                <a:moveTo>
                  <a:pt x="3577755" y="605370"/>
                </a:moveTo>
                <a:lnTo>
                  <a:pt x="3544976" y="558546"/>
                </a:lnTo>
                <a:lnTo>
                  <a:pt x="3498151" y="591324"/>
                </a:lnTo>
                <a:lnTo>
                  <a:pt x="3530930" y="638136"/>
                </a:lnTo>
                <a:lnTo>
                  <a:pt x="3577755" y="605370"/>
                </a:lnTo>
                <a:close/>
              </a:path>
              <a:path w="4464050" h="2740660">
                <a:moveTo>
                  <a:pt x="3581108" y="1834540"/>
                </a:moveTo>
                <a:lnTo>
                  <a:pt x="3524237" y="1828838"/>
                </a:lnTo>
                <a:lnTo>
                  <a:pt x="3518535" y="1885708"/>
                </a:lnTo>
                <a:lnTo>
                  <a:pt x="3575405" y="1891411"/>
                </a:lnTo>
                <a:lnTo>
                  <a:pt x="3581108" y="1834540"/>
                </a:lnTo>
                <a:close/>
              </a:path>
              <a:path w="4464050" h="2740660">
                <a:moveTo>
                  <a:pt x="3635641" y="2310130"/>
                </a:moveTo>
                <a:lnTo>
                  <a:pt x="3584054" y="2285530"/>
                </a:lnTo>
                <a:lnTo>
                  <a:pt x="3559454" y="2337117"/>
                </a:lnTo>
                <a:lnTo>
                  <a:pt x="3611041" y="2361717"/>
                </a:lnTo>
                <a:lnTo>
                  <a:pt x="3635641" y="2310130"/>
                </a:lnTo>
                <a:close/>
              </a:path>
              <a:path w="4464050" h="2740660">
                <a:moveTo>
                  <a:pt x="3666477" y="1304594"/>
                </a:moveTo>
                <a:lnTo>
                  <a:pt x="3648367" y="1250391"/>
                </a:lnTo>
                <a:lnTo>
                  <a:pt x="3594163" y="1268501"/>
                </a:lnTo>
                <a:lnTo>
                  <a:pt x="3612273" y="1322705"/>
                </a:lnTo>
                <a:lnTo>
                  <a:pt x="3666477" y="1304594"/>
                </a:lnTo>
                <a:close/>
              </a:path>
              <a:path w="4464050" h="2740660">
                <a:moveTo>
                  <a:pt x="3671379" y="539813"/>
                </a:moveTo>
                <a:lnTo>
                  <a:pt x="3638600" y="493001"/>
                </a:lnTo>
                <a:lnTo>
                  <a:pt x="3591788" y="525767"/>
                </a:lnTo>
                <a:lnTo>
                  <a:pt x="3624567" y="572592"/>
                </a:lnTo>
                <a:lnTo>
                  <a:pt x="3671379" y="539813"/>
                </a:lnTo>
                <a:close/>
              </a:path>
              <a:path w="4464050" h="2740660">
                <a:moveTo>
                  <a:pt x="3694836" y="1845957"/>
                </a:moveTo>
                <a:lnTo>
                  <a:pt x="3637965" y="1840255"/>
                </a:lnTo>
                <a:lnTo>
                  <a:pt x="3632263" y="1897113"/>
                </a:lnTo>
                <a:lnTo>
                  <a:pt x="3689134" y="1902815"/>
                </a:lnTo>
                <a:lnTo>
                  <a:pt x="3694836" y="1845957"/>
                </a:lnTo>
                <a:close/>
              </a:path>
              <a:path w="4464050" h="2740660">
                <a:moveTo>
                  <a:pt x="3738816" y="2359329"/>
                </a:moveTo>
                <a:lnTo>
                  <a:pt x="3687229" y="2334730"/>
                </a:lnTo>
                <a:lnTo>
                  <a:pt x="3662629" y="2386317"/>
                </a:lnTo>
                <a:lnTo>
                  <a:pt x="3714216" y="2410917"/>
                </a:lnTo>
                <a:lnTo>
                  <a:pt x="3738816" y="2359329"/>
                </a:lnTo>
                <a:close/>
              </a:path>
              <a:path w="4464050" h="2740660">
                <a:moveTo>
                  <a:pt x="3765016" y="474256"/>
                </a:moveTo>
                <a:lnTo>
                  <a:pt x="3732238" y="427443"/>
                </a:lnTo>
                <a:lnTo>
                  <a:pt x="3685425" y="460222"/>
                </a:lnTo>
                <a:lnTo>
                  <a:pt x="3718204" y="507034"/>
                </a:lnTo>
                <a:lnTo>
                  <a:pt x="3765016" y="474256"/>
                </a:lnTo>
                <a:close/>
              </a:path>
              <a:path w="4464050" h="2740660">
                <a:moveTo>
                  <a:pt x="3774884" y="1268387"/>
                </a:moveTo>
                <a:lnTo>
                  <a:pt x="3756774" y="1214183"/>
                </a:lnTo>
                <a:lnTo>
                  <a:pt x="3702570" y="1232281"/>
                </a:lnTo>
                <a:lnTo>
                  <a:pt x="3720681" y="1286497"/>
                </a:lnTo>
                <a:lnTo>
                  <a:pt x="3774884" y="1268387"/>
                </a:lnTo>
                <a:close/>
              </a:path>
              <a:path w="4464050" h="2740660">
                <a:moveTo>
                  <a:pt x="3808565" y="1857362"/>
                </a:moveTo>
                <a:lnTo>
                  <a:pt x="3751694" y="1851660"/>
                </a:lnTo>
                <a:lnTo>
                  <a:pt x="3745992" y="1908530"/>
                </a:lnTo>
                <a:lnTo>
                  <a:pt x="3802862" y="1914232"/>
                </a:lnTo>
                <a:lnTo>
                  <a:pt x="3808565" y="1857362"/>
                </a:lnTo>
                <a:close/>
              </a:path>
              <a:path w="4464050" h="2740660">
                <a:moveTo>
                  <a:pt x="3841978" y="2408529"/>
                </a:moveTo>
                <a:lnTo>
                  <a:pt x="3790391" y="2383929"/>
                </a:lnTo>
                <a:lnTo>
                  <a:pt x="3765791" y="2435517"/>
                </a:lnTo>
                <a:lnTo>
                  <a:pt x="3817378" y="2460117"/>
                </a:lnTo>
                <a:lnTo>
                  <a:pt x="3841978" y="2408529"/>
                </a:lnTo>
                <a:close/>
              </a:path>
              <a:path w="4464050" h="2740660">
                <a:moveTo>
                  <a:pt x="3858653" y="408698"/>
                </a:moveTo>
                <a:lnTo>
                  <a:pt x="3825875" y="361886"/>
                </a:lnTo>
                <a:lnTo>
                  <a:pt x="3779062" y="394665"/>
                </a:lnTo>
                <a:lnTo>
                  <a:pt x="3811828" y="441477"/>
                </a:lnTo>
                <a:lnTo>
                  <a:pt x="3858653" y="408698"/>
                </a:lnTo>
                <a:close/>
              </a:path>
              <a:path w="4464050" h="2740660">
                <a:moveTo>
                  <a:pt x="3883291" y="1232166"/>
                </a:moveTo>
                <a:lnTo>
                  <a:pt x="3865194" y="1177963"/>
                </a:lnTo>
                <a:lnTo>
                  <a:pt x="3810990" y="1196073"/>
                </a:lnTo>
                <a:lnTo>
                  <a:pt x="3829088" y="1250276"/>
                </a:lnTo>
                <a:lnTo>
                  <a:pt x="3883291" y="1232166"/>
                </a:lnTo>
                <a:close/>
              </a:path>
              <a:path w="4464050" h="2740660">
                <a:moveTo>
                  <a:pt x="3922293" y="1868779"/>
                </a:moveTo>
                <a:lnTo>
                  <a:pt x="3865435" y="1863077"/>
                </a:lnTo>
                <a:lnTo>
                  <a:pt x="3859720" y="1919935"/>
                </a:lnTo>
                <a:lnTo>
                  <a:pt x="3916591" y="1925637"/>
                </a:lnTo>
                <a:lnTo>
                  <a:pt x="3922293" y="1868779"/>
                </a:lnTo>
                <a:close/>
              </a:path>
              <a:path w="4464050" h="2740660">
                <a:moveTo>
                  <a:pt x="3945153" y="2457729"/>
                </a:moveTo>
                <a:lnTo>
                  <a:pt x="3893566" y="2433129"/>
                </a:lnTo>
                <a:lnTo>
                  <a:pt x="3868966" y="2484717"/>
                </a:lnTo>
                <a:lnTo>
                  <a:pt x="3920553" y="2509316"/>
                </a:lnTo>
                <a:lnTo>
                  <a:pt x="3945153" y="2457729"/>
                </a:lnTo>
                <a:close/>
              </a:path>
              <a:path w="4464050" h="2740660">
                <a:moveTo>
                  <a:pt x="3952278" y="343154"/>
                </a:moveTo>
                <a:lnTo>
                  <a:pt x="3919512" y="296329"/>
                </a:lnTo>
                <a:lnTo>
                  <a:pt x="3872687" y="329107"/>
                </a:lnTo>
                <a:lnTo>
                  <a:pt x="3905466" y="375932"/>
                </a:lnTo>
                <a:lnTo>
                  <a:pt x="3952278" y="343154"/>
                </a:lnTo>
                <a:close/>
              </a:path>
              <a:path w="4464050" h="2740660">
                <a:moveTo>
                  <a:pt x="3991711" y="1195959"/>
                </a:moveTo>
                <a:lnTo>
                  <a:pt x="3973601" y="1141755"/>
                </a:lnTo>
                <a:lnTo>
                  <a:pt x="3919397" y="1159865"/>
                </a:lnTo>
                <a:lnTo>
                  <a:pt x="3937508" y="1214069"/>
                </a:lnTo>
                <a:lnTo>
                  <a:pt x="3991711" y="1195959"/>
                </a:lnTo>
                <a:close/>
              </a:path>
              <a:path w="4464050" h="2740660">
                <a:moveTo>
                  <a:pt x="4036022" y="1880184"/>
                </a:moveTo>
                <a:lnTo>
                  <a:pt x="3979164" y="1874481"/>
                </a:lnTo>
                <a:lnTo>
                  <a:pt x="3973449" y="1931339"/>
                </a:lnTo>
                <a:lnTo>
                  <a:pt x="4030319" y="1937054"/>
                </a:lnTo>
                <a:lnTo>
                  <a:pt x="4036022" y="1880184"/>
                </a:lnTo>
                <a:close/>
              </a:path>
              <a:path w="4464050" h="2740660">
                <a:moveTo>
                  <a:pt x="4045915" y="277596"/>
                </a:moveTo>
                <a:lnTo>
                  <a:pt x="4013136" y="230784"/>
                </a:lnTo>
                <a:lnTo>
                  <a:pt x="3966324" y="263563"/>
                </a:lnTo>
                <a:lnTo>
                  <a:pt x="3999103" y="310375"/>
                </a:lnTo>
                <a:lnTo>
                  <a:pt x="4045915" y="277596"/>
                </a:lnTo>
                <a:close/>
              </a:path>
              <a:path w="4464050" h="2740660">
                <a:moveTo>
                  <a:pt x="4048315" y="2506929"/>
                </a:moveTo>
                <a:lnTo>
                  <a:pt x="3996728" y="2482329"/>
                </a:lnTo>
                <a:lnTo>
                  <a:pt x="3972128" y="2533916"/>
                </a:lnTo>
                <a:lnTo>
                  <a:pt x="4023715" y="2558516"/>
                </a:lnTo>
                <a:lnTo>
                  <a:pt x="4048315" y="2506929"/>
                </a:lnTo>
                <a:close/>
              </a:path>
              <a:path w="4464050" h="2740660">
                <a:moveTo>
                  <a:pt x="4100118" y="1159751"/>
                </a:moveTo>
                <a:lnTo>
                  <a:pt x="4082008" y="1105535"/>
                </a:lnTo>
                <a:lnTo>
                  <a:pt x="4027805" y="1123645"/>
                </a:lnTo>
                <a:lnTo>
                  <a:pt x="4045915" y="1177848"/>
                </a:lnTo>
                <a:lnTo>
                  <a:pt x="4100118" y="1159751"/>
                </a:lnTo>
                <a:close/>
              </a:path>
              <a:path w="4464050" h="2740660">
                <a:moveTo>
                  <a:pt x="4139552" y="212039"/>
                </a:moveTo>
                <a:lnTo>
                  <a:pt x="4106773" y="165227"/>
                </a:lnTo>
                <a:lnTo>
                  <a:pt x="4059961" y="198005"/>
                </a:lnTo>
                <a:lnTo>
                  <a:pt x="4092727" y="244817"/>
                </a:lnTo>
                <a:lnTo>
                  <a:pt x="4139552" y="212039"/>
                </a:lnTo>
                <a:close/>
              </a:path>
              <a:path w="4464050" h="2740660">
                <a:moveTo>
                  <a:pt x="4149750" y="1891601"/>
                </a:moveTo>
                <a:lnTo>
                  <a:pt x="4092892" y="1885886"/>
                </a:lnTo>
                <a:lnTo>
                  <a:pt x="4087177" y="1942757"/>
                </a:lnTo>
                <a:lnTo>
                  <a:pt x="4144048" y="1948459"/>
                </a:lnTo>
                <a:lnTo>
                  <a:pt x="4149750" y="1891601"/>
                </a:lnTo>
                <a:close/>
              </a:path>
              <a:path w="4464050" h="2740660">
                <a:moveTo>
                  <a:pt x="4151490" y="2556129"/>
                </a:moveTo>
                <a:lnTo>
                  <a:pt x="4099903" y="2531529"/>
                </a:lnTo>
                <a:lnTo>
                  <a:pt x="4075303" y="2583116"/>
                </a:lnTo>
                <a:lnTo>
                  <a:pt x="4126890" y="2607716"/>
                </a:lnTo>
                <a:lnTo>
                  <a:pt x="4151490" y="2556129"/>
                </a:lnTo>
                <a:close/>
              </a:path>
              <a:path w="4464050" h="2740660">
                <a:moveTo>
                  <a:pt x="4208538" y="1123530"/>
                </a:moveTo>
                <a:lnTo>
                  <a:pt x="4190428" y="1069327"/>
                </a:lnTo>
                <a:lnTo>
                  <a:pt x="4136225" y="1087437"/>
                </a:lnTo>
                <a:lnTo>
                  <a:pt x="4154322" y="1141641"/>
                </a:lnTo>
                <a:lnTo>
                  <a:pt x="4208538" y="1123530"/>
                </a:lnTo>
                <a:close/>
              </a:path>
              <a:path w="4464050" h="2740660">
                <a:moveTo>
                  <a:pt x="4233189" y="146494"/>
                </a:moveTo>
                <a:lnTo>
                  <a:pt x="4200410" y="99669"/>
                </a:lnTo>
                <a:lnTo>
                  <a:pt x="4153585" y="132448"/>
                </a:lnTo>
                <a:lnTo>
                  <a:pt x="4186364" y="179273"/>
                </a:lnTo>
                <a:lnTo>
                  <a:pt x="4233189" y="146494"/>
                </a:lnTo>
                <a:close/>
              </a:path>
              <a:path w="4464050" h="2740660">
                <a:moveTo>
                  <a:pt x="4254652" y="2605328"/>
                </a:moveTo>
                <a:lnTo>
                  <a:pt x="4203077" y="2580729"/>
                </a:lnTo>
                <a:lnTo>
                  <a:pt x="4178477" y="2632316"/>
                </a:lnTo>
                <a:lnTo>
                  <a:pt x="4230052" y="2656916"/>
                </a:lnTo>
                <a:lnTo>
                  <a:pt x="4254652" y="2605328"/>
                </a:lnTo>
                <a:close/>
              </a:path>
              <a:path w="4464050" h="2740660">
                <a:moveTo>
                  <a:pt x="4392612" y="1944687"/>
                </a:moveTo>
                <a:lnTo>
                  <a:pt x="4230573" y="1842274"/>
                </a:lnTo>
                <a:lnTo>
                  <a:pt x="4224871" y="1899132"/>
                </a:lnTo>
                <a:lnTo>
                  <a:pt x="4206621" y="1897303"/>
                </a:lnTo>
                <a:lnTo>
                  <a:pt x="4200906" y="1954161"/>
                </a:lnTo>
                <a:lnTo>
                  <a:pt x="4219156" y="1956003"/>
                </a:lnTo>
                <a:lnTo>
                  <a:pt x="4213453" y="2012861"/>
                </a:lnTo>
                <a:lnTo>
                  <a:pt x="4355376" y="1958848"/>
                </a:lnTo>
                <a:lnTo>
                  <a:pt x="4392612" y="1944687"/>
                </a:lnTo>
                <a:close/>
              </a:path>
              <a:path w="4464050" h="2740660">
                <a:moveTo>
                  <a:pt x="4392612" y="0"/>
                </a:moveTo>
                <a:lnTo>
                  <a:pt x="4202988" y="28105"/>
                </a:lnTo>
                <a:lnTo>
                  <a:pt x="4301325" y="168554"/>
                </a:lnTo>
                <a:lnTo>
                  <a:pt x="4331017" y="113715"/>
                </a:lnTo>
                <a:lnTo>
                  <a:pt x="4360900" y="58521"/>
                </a:lnTo>
                <a:lnTo>
                  <a:pt x="4392612" y="0"/>
                </a:lnTo>
                <a:close/>
              </a:path>
              <a:path w="4464050" h="2740660">
                <a:moveTo>
                  <a:pt x="4464050" y="2736850"/>
                </a:moveTo>
                <a:lnTo>
                  <a:pt x="4436211" y="2701137"/>
                </a:lnTo>
                <a:lnTo>
                  <a:pt x="4346194" y="2585669"/>
                </a:lnTo>
                <a:lnTo>
                  <a:pt x="4321594" y="2637256"/>
                </a:lnTo>
                <a:lnTo>
                  <a:pt x="4306240" y="2629928"/>
                </a:lnTo>
                <a:lnTo>
                  <a:pt x="4281640" y="2681516"/>
                </a:lnTo>
                <a:lnTo>
                  <a:pt x="4296994" y="2688831"/>
                </a:lnTo>
                <a:lnTo>
                  <a:pt x="4272394" y="2740418"/>
                </a:lnTo>
                <a:lnTo>
                  <a:pt x="4464050" y="2736850"/>
                </a:lnTo>
                <a:close/>
              </a:path>
              <a:path w="4464050" h="2740660">
                <a:moveTo>
                  <a:pt x="4464050" y="1008062"/>
                </a:moveTo>
                <a:lnTo>
                  <a:pt x="4274261" y="981062"/>
                </a:lnTo>
                <a:lnTo>
                  <a:pt x="4292371" y="1035278"/>
                </a:lnTo>
                <a:lnTo>
                  <a:pt x="4244632" y="1051217"/>
                </a:lnTo>
                <a:lnTo>
                  <a:pt x="4262742" y="1105420"/>
                </a:lnTo>
                <a:lnTo>
                  <a:pt x="4310481" y="1089482"/>
                </a:lnTo>
                <a:lnTo>
                  <a:pt x="4328592" y="1143685"/>
                </a:lnTo>
                <a:lnTo>
                  <a:pt x="4439018" y="1033119"/>
                </a:lnTo>
                <a:lnTo>
                  <a:pt x="4464050" y="1008062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822440" y="4635500"/>
            <a:ext cx="3524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770" dirty="0">
                <a:solidFill>
                  <a:srgbClr val="CC3300"/>
                </a:solidFill>
                <a:latin typeface="Calibri"/>
                <a:cs typeface="Calibri"/>
              </a:rPr>
              <a:t>?</a:t>
            </a:r>
            <a:endParaRPr sz="7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635376" y="6080595"/>
            <a:ext cx="5210175" cy="513080"/>
            <a:chOff x="3635376" y="6080595"/>
            <a:chExt cx="5210175" cy="513080"/>
          </a:xfrm>
        </p:grpSpPr>
        <p:sp>
          <p:nvSpPr>
            <p:cNvPr id="47" name="object 47"/>
            <p:cNvSpPr/>
            <p:nvPr/>
          </p:nvSpPr>
          <p:spPr>
            <a:xfrm>
              <a:off x="3648076" y="6093295"/>
              <a:ext cx="5184775" cy="487680"/>
            </a:xfrm>
            <a:custGeom>
              <a:avLst/>
              <a:gdLst/>
              <a:ahLst/>
              <a:cxnLst/>
              <a:rect l="l" t="t" r="r" b="b"/>
              <a:pathLst>
                <a:path w="5184775" h="487679">
                  <a:moveTo>
                    <a:pt x="5103510" y="0"/>
                  </a:moveTo>
                  <a:lnTo>
                    <a:pt x="81264" y="0"/>
                  </a:lnTo>
                  <a:lnTo>
                    <a:pt x="49632" y="6386"/>
                  </a:lnTo>
                  <a:lnTo>
                    <a:pt x="23801" y="23801"/>
                  </a:lnTo>
                  <a:lnTo>
                    <a:pt x="6386" y="49632"/>
                  </a:lnTo>
                  <a:lnTo>
                    <a:pt x="0" y="81264"/>
                  </a:lnTo>
                  <a:lnTo>
                    <a:pt x="0" y="406307"/>
                  </a:lnTo>
                  <a:lnTo>
                    <a:pt x="6386" y="437939"/>
                  </a:lnTo>
                  <a:lnTo>
                    <a:pt x="23801" y="463770"/>
                  </a:lnTo>
                  <a:lnTo>
                    <a:pt x="49632" y="481185"/>
                  </a:lnTo>
                  <a:lnTo>
                    <a:pt x="81264" y="487571"/>
                  </a:lnTo>
                  <a:lnTo>
                    <a:pt x="5103510" y="487571"/>
                  </a:lnTo>
                  <a:lnTo>
                    <a:pt x="5135142" y="481185"/>
                  </a:lnTo>
                  <a:lnTo>
                    <a:pt x="5160973" y="463770"/>
                  </a:lnTo>
                  <a:lnTo>
                    <a:pt x="5178388" y="437939"/>
                  </a:lnTo>
                  <a:lnTo>
                    <a:pt x="5184775" y="406307"/>
                  </a:lnTo>
                  <a:lnTo>
                    <a:pt x="5184775" y="81264"/>
                  </a:lnTo>
                  <a:lnTo>
                    <a:pt x="5178388" y="49632"/>
                  </a:lnTo>
                  <a:lnTo>
                    <a:pt x="5160973" y="23801"/>
                  </a:lnTo>
                  <a:lnTo>
                    <a:pt x="5135142" y="6386"/>
                  </a:lnTo>
                  <a:lnTo>
                    <a:pt x="5103510" y="0"/>
                  </a:lnTo>
                  <a:close/>
                </a:path>
              </a:pathLst>
            </a:custGeom>
            <a:solidFill>
              <a:srgbClr val="FCFB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48076" y="6093295"/>
              <a:ext cx="5184775" cy="487680"/>
            </a:xfrm>
            <a:custGeom>
              <a:avLst/>
              <a:gdLst/>
              <a:ahLst/>
              <a:cxnLst/>
              <a:rect l="l" t="t" r="r" b="b"/>
              <a:pathLst>
                <a:path w="5184775" h="487679">
                  <a:moveTo>
                    <a:pt x="0" y="81264"/>
                  </a:moveTo>
                  <a:lnTo>
                    <a:pt x="6386" y="49632"/>
                  </a:lnTo>
                  <a:lnTo>
                    <a:pt x="23801" y="23801"/>
                  </a:lnTo>
                  <a:lnTo>
                    <a:pt x="49632" y="6386"/>
                  </a:lnTo>
                  <a:lnTo>
                    <a:pt x="81264" y="0"/>
                  </a:lnTo>
                  <a:lnTo>
                    <a:pt x="5103511" y="0"/>
                  </a:lnTo>
                  <a:lnTo>
                    <a:pt x="5135142" y="6386"/>
                  </a:lnTo>
                  <a:lnTo>
                    <a:pt x="5160973" y="23801"/>
                  </a:lnTo>
                  <a:lnTo>
                    <a:pt x="5178388" y="49632"/>
                  </a:lnTo>
                  <a:lnTo>
                    <a:pt x="5184775" y="81264"/>
                  </a:lnTo>
                  <a:lnTo>
                    <a:pt x="5184775" y="406307"/>
                  </a:lnTo>
                  <a:lnTo>
                    <a:pt x="5178388" y="437939"/>
                  </a:lnTo>
                  <a:lnTo>
                    <a:pt x="5160973" y="463770"/>
                  </a:lnTo>
                  <a:lnTo>
                    <a:pt x="5135142" y="481185"/>
                  </a:lnTo>
                  <a:lnTo>
                    <a:pt x="5103511" y="487572"/>
                  </a:lnTo>
                  <a:lnTo>
                    <a:pt x="81264" y="487572"/>
                  </a:lnTo>
                  <a:lnTo>
                    <a:pt x="49632" y="481185"/>
                  </a:lnTo>
                  <a:lnTo>
                    <a:pt x="23801" y="463770"/>
                  </a:lnTo>
                  <a:lnTo>
                    <a:pt x="6386" y="437939"/>
                  </a:lnTo>
                  <a:lnTo>
                    <a:pt x="0" y="406307"/>
                  </a:lnTo>
                  <a:lnTo>
                    <a:pt x="0" y="81264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841081" y="6084315"/>
            <a:ext cx="2797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0" dirty="0">
                <a:solidFill>
                  <a:srgbClr val="C00000"/>
                </a:solidFill>
                <a:latin typeface="Calibri"/>
                <a:cs typeface="Calibri"/>
              </a:rPr>
              <a:t>Цитотоксический</a:t>
            </a:r>
            <a:r>
              <a:rPr sz="28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45" dirty="0">
                <a:solidFill>
                  <a:srgbClr val="C00000"/>
                </a:solidFill>
                <a:latin typeface="Calibri"/>
                <a:cs typeface="Calibri"/>
              </a:rPr>
              <a:t>отек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1967" y="5745479"/>
            <a:ext cx="1998980" cy="104076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155"/>
              </a:spcBef>
            </a:pPr>
            <a:r>
              <a:rPr sz="1100" spc="-95" dirty="0">
                <a:latin typeface="Calibri"/>
                <a:cs typeface="Calibri"/>
              </a:rPr>
              <a:t>Септическая </a:t>
            </a:r>
            <a:r>
              <a:rPr sz="1100" spc="-100" dirty="0">
                <a:latin typeface="Calibri"/>
                <a:cs typeface="Calibri"/>
              </a:rPr>
              <a:t>энцефалопатия.  Теоретическая </a:t>
            </a:r>
            <a:r>
              <a:rPr sz="1100" spc="-105" dirty="0">
                <a:latin typeface="Calibri"/>
                <a:cs typeface="Calibri"/>
              </a:rPr>
              <a:t>провокация </a:t>
            </a:r>
            <a:r>
              <a:rPr sz="1100" spc="-114" dirty="0">
                <a:latin typeface="Calibri"/>
                <a:cs typeface="Calibri"/>
              </a:rPr>
              <a:t>и  </a:t>
            </a:r>
            <a:r>
              <a:rPr sz="1100" spc="-100" dirty="0">
                <a:latin typeface="Calibri"/>
                <a:cs typeface="Calibri"/>
              </a:rPr>
              <a:t>клиническая </a:t>
            </a:r>
            <a:r>
              <a:rPr sz="1100" spc="-110" dirty="0">
                <a:latin typeface="Calibri"/>
                <a:cs typeface="Calibri"/>
              </a:rPr>
              <a:t>иллюстрация.  Анестезиология </a:t>
            </a:r>
            <a:r>
              <a:rPr sz="1100" spc="-114" dirty="0">
                <a:latin typeface="Calibri"/>
                <a:cs typeface="Calibri"/>
              </a:rPr>
              <a:t>и реаниматология,</a:t>
            </a:r>
            <a:r>
              <a:rPr sz="1100" spc="-155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2011,</a:t>
            </a:r>
            <a:endParaRPr sz="1100">
              <a:latin typeface="Calibri"/>
              <a:cs typeface="Calibri"/>
            </a:endParaRPr>
          </a:p>
          <a:p>
            <a:pPr marL="12700" marR="410845">
              <a:lnSpc>
                <a:spcPts val="1300"/>
              </a:lnSpc>
              <a:spcBef>
                <a:spcPts val="35"/>
              </a:spcBef>
            </a:pPr>
            <a:r>
              <a:rPr sz="1100" spc="-130" dirty="0">
                <a:latin typeface="Calibri"/>
                <a:cs typeface="Calibri"/>
              </a:rPr>
              <a:t>№4, </a:t>
            </a:r>
            <a:r>
              <a:rPr sz="1100" spc="-80" dirty="0">
                <a:latin typeface="Calibri"/>
                <a:cs typeface="Calibri"/>
              </a:rPr>
              <a:t>с.70-74. </a:t>
            </a:r>
            <a:r>
              <a:rPr sz="1100" spc="-120" dirty="0">
                <a:latin typeface="Calibri"/>
                <a:cs typeface="Calibri"/>
              </a:rPr>
              <a:t>Белкин, </a:t>
            </a:r>
            <a:r>
              <a:rPr sz="1100" spc="-125" dirty="0">
                <a:latin typeface="Calibri"/>
                <a:cs typeface="Calibri"/>
              </a:rPr>
              <a:t>Лейдерман,  </a:t>
            </a:r>
            <a:r>
              <a:rPr sz="1100" spc="-120" dirty="0">
                <a:latin typeface="Calibri"/>
                <a:cs typeface="Calibri"/>
              </a:rPr>
              <a:t>Малкова, </a:t>
            </a:r>
            <a:r>
              <a:rPr sz="1100" spc="-114" dirty="0">
                <a:latin typeface="Calibri"/>
                <a:cs typeface="Calibri"/>
              </a:rPr>
              <a:t>Левит,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30" dirty="0">
                <a:latin typeface="Calibri"/>
                <a:cs typeface="Calibri"/>
              </a:rPr>
              <a:t>Громов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05249" y="198627"/>
            <a:ext cx="34226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0" dirty="0"/>
              <a:t>Патогенез</a:t>
            </a:r>
            <a:r>
              <a:rPr sz="4000" spc="-200" dirty="0"/>
              <a:t> </a:t>
            </a:r>
            <a:r>
              <a:rPr sz="4000" spc="-409" dirty="0"/>
              <a:t>делирия</a:t>
            </a:r>
            <a:endParaRPr sz="4000"/>
          </a:p>
          <a:p>
            <a:pPr marL="62230">
              <a:lnSpc>
                <a:spcPct val="100000"/>
              </a:lnSpc>
            </a:pPr>
            <a:r>
              <a:rPr sz="4000" spc="-325" dirty="0"/>
              <a:t>(Киров</a:t>
            </a:r>
            <a:r>
              <a:rPr sz="4000" spc="-95" dirty="0"/>
              <a:t> </a:t>
            </a:r>
            <a:r>
              <a:rPr sz="4000" spc="-395" dirty="0"/>
              <a:t>М.Ю.,2014)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663305" y="6360667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41147" cy="6857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06446" y="2502408"/>
            <a:ext cx="4664710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spc="-235" dirty="0">
                <a:latin typeface="Calibri"/>
                <a:cs typeface="Calibri"/>
              </a:rPr>
              <a:t>Делирий, </a:t>
            </a:r>
            <a:r>
              <a:rPr sz="2300" spc="-185" dirty="0">
                <a:latin typeface="Calibri"/>
                <a:cs typeface="Calibri"/>
              </a:rPr>
              <a:t>связан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25" dirty="0">
                <a:latin typeface="Calibri"/>
                <a:cs typeface="Calibri"/>
              </a:rPr>
              <a:t>дисбалансом </a:t>
            </a:r>
            <a:r>
              <a:rPr sz="2300" spc="-280" dirty="0">
                <a:latin typeface="Calibri"/>
                <a:cs typeface="Calibri"/>
              </a:rPr>
              <a:t>между  </a:t>
            </a:r>
            <a:r>
              <a:rPr sz="2300" spc="-220" dirty="0">
                <a:latin typeface="Calibri"/>
                <a:cs typeface="Calibri"/>
              </a:rPr>
              <a:t>продукцией </a:t>
            </a:r>
            <a:r>
              <a:rPr sz="2300" spc="-240" dirty="0">
                <a:latin typeface="Calibri"/>
                <a:cs typeface="Calibri"/>
              </a:rPr>
              <a:t>допамина </a:t>
            </a:r>
            <a:r>
              <a:rPr sz="2300" spc="-200" dirty="0">
                <a:latin typeface="Calibri"/>
                <a:cs typeface="Calibri"/>
              </a:rPr>
              <a:t>(которая увеличивает  </a:t>
            </a:r>
            <a:r>
              <a:rPr sz="2300" spc="-220" dirty="0">
                <a:latin typeface="Calibri"/>
                <a:cs typeface="Calibri"/>
              </a:rPr>
              <a:t>нейрональное </a:t>
            </a:r>
            <a:r>
              <a:rPr sz="2300" spc="-215" dirty="0">
                <a:latin typeface="Calibri"/>
                <a:cs typeface="Calibri"/>
              </a:rPr>
              <a:t>возбудимость) </a:t>
            </a:r>
            <a:r>
              <a:rPr sz="2300" spc="-235" dirty="0">
                <a:latin typeface="Calibri"/>
                <a:cs typeface="Calibri"/>
              </a:rPr>
              <a:t>и </a:t>
            </a:r>
            <a:r>
              <a:rPr sz="2300" spc="-225" dirty="0">
                <a:latin typeface="Calibri"/>
                <a:cs typeface="Calibri"/>
              </a:rPr>
              <a:t>истощение  </a:t>
            </a:r>
            <a:r>
              <a:rPr sz="2300" spc="-204" dirty="0">
                <a:latin typeface="Calibri"/>
                <a:cs typeface="Calibri"/>
              </a:rPr>
              <a:t>ацетилхолина </a:t>
            </a:r>
            <a:r>
              <a:rPr sz="2300" spc="-185" dirty="0">
                <a:latin typeface="Calibri"/>
                <a:cs typeface="Calibri"/>
              </a:rPr>
              <a:t>(что </a:t>
            </a:r>
            <a:r>
              <a:rPr sz="2300" spc="-195" dirty="0">
                <a:latin typeface="Calibri"/>
                <a:cs typeface="Calibri"/>
              </a:rPr>
              <a:t>оказывает </a:t>
            </a:r>
            <a:r>
              <a:rPr sz="2300" spc="-229" dirty="0">
                <a:latin typeface="Calibri"/>
                <a:cs typeface="Calibri"/>
              </a:rPr>
              <a:t>ингибирующее  </a:t>
            </a:r>
            <a:r>
              <a:rPr sz="2300" spc="-200" dirty="0">
                <a:latin typeface="Calibri"/>
                <a:cs typeface="Calibri"/>
              </a:rPr>
              <a:t>действие) </a:t>
            </a:r>
            <a:r>
              <a:rPr sz="2300" spc="-175" dirty="0">
                <a:latin typeface="Calibri"/>
                <a:cs typeface="Calibri"/>
              </a:rPr>
              <a:t>в </a:t>
            </a:r>
            <a:r>
              <a:rPr sz="2300" spc="-210" dirty="0">
                <a:latin typeface="Calibri"/>
                <a:cs typeface="Calibri"/>
              </a:rPr>
              <a:t>управлении </a:t>
            </a:r>
            <a:r>
              <a:rPr sz="2300" spc="-225" dirty="0">
                <a:latin typeface="Calibri"/>
                <a:cs typeface="Calibri"/>
              </a:rPr>
              <a:t>когнитивными  </a:t>
            </a:r>
            <a:r>
              <a:rPr sz="2300" spc="-229" dirty="0">
                <a:latin typeface="Calibri"/>
                <a:cs typeface="Calibri"/>
              </a:rPr>
              <a:t>функциями.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2136" y="473963"/>
            <a:ext cx="59302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0" dirty="0"/>
              <a:t>Ятрогенные </a:t>
            </a:r>
            <a:r>
              <a:rPr sz="4400" spc="-395" dirty="0"/>
              <a:t>факторы</a:t>
            </a:r>
            <a:r>
              <a:rPr sz="4400" spc="-455" dirty="0"/>
              <a:t> </a:t>
            </a:r>
            <a:r>
              <a:rPr sz="4400" spc="-445" dirty="0"/>
              <a:t>делирия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498091"/>
            <a:ext cx="10303510" cy="422910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Боль, </a:t>
            </a:r>
            <a:r>
              <a:rPr sz="3200" spc="-250" dirty="0">
                <a:latin typeface="Calibri"/>
                <a:cs typeface="Calibri"/>
              </a:rPr>
              <a:t>стресс, </a:t>
            </a:r>
            <a:r>
              <a:rPr sz="3200" spc="-365" dirty="0">
                <a:latin typeface="Calibri"/>
                <a:cs typeface="Calibri"/>
              </a:rPr>
              <a:t>шум,</a:t>
            </a:r>
            <a:r>
              <a:rPr sz="3200" spc="-245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освещение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5" dirty="0">
                <a:latin typeface="Calibri"/>
                <a:cs typeface="Calibri"/>
              </a:rPr>
              <a:t>Иммобилизация,</a:t>
            </a:r>
            <a:r>
              <a:rPr sz="3200" spc="-275" dirty="0">
                <a:latin typeface="Calibri"/>
                <a:cs typeface="Calibri"/>
              </a:rPr>
              <a:t> </a:t>
            </a:r>
            <a:r>
              <a:rPr sz="3200" spc="-280" dirty="0">
                <a:latin typeface="Calibri"/>
                <a:cs typeface="Calibri"/>
              </a:rPr>
              <a:t>фиксация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0" dirty="0">
                <a:latin typeface="Calibri"/>
                <a:cs typeface="Calibri"/>
              </a:rPr>
              <a:t>ИВЛ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Нарушение </a:t>
            </a:r>
            <a:r>
              <a:rPr sz="3200" spc="-300" dirty="0">
                <a:latin typeface="Calibri"/>
                <a:cs typeface="Calibri"/>
              </a:rPr>
              <a:t>циркадного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320" dirty="0">
                <a:latin typeface="Calibri"/>
                <a:cs typeface="Calibri"/>
              </a:rPr>
              <a:t>ритма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70" dirty="0">
                <a:latin typeface="Calibri"/>
                <a:cs typeface="Calibri"/>
              </a:rPr>
              <a:t>Катетеры, </a:t>
            </a:r>
            <a:r>
              <a:rPr sz="3200" spc="-335" dirty="0">
                <a:latin typeface="Calibri"/>
                <a:cs typeface="Calibri"/>
              </a:rPr>
              <a:t>дренажи,</a:t>
            </a:r>
            <a:r>
              <a:rPr sz="3200" spc="-265" dirty="0">
                <a:latin typeface="Calibri"/>
                <a:cs typeface="Calibri"/>
              </a:rPr>
              <a:t> </a:t>
            </a:r>
            <a:r>
              <a:rPr sz="3200" spc="-335" dirty="0">
                <a:latin typeface="Calibri"/>
                <a:cs typeface="Calibri"/>
              </a:rPr>
              <a:t>зонды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Побочные </a:t>
            </a:r>
            <a:r>
              <a:rPr sz="3200" spc="-265" dirty="0">
                <a:latin typeface="Calibri"/>
                <a:cs typeface="Calibri"/>
              </a:rPr>
              <a:t>эффекты</a:t>
            </a:r>
            <a:r>
              <a:rPr sz="3200" spc="-18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фармакотерапия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379"/>
              </a:lnSpc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45" dirty="0">
                <a:latin typeface="Calibri"/>
                <a:cs typeface="Calibri"/>
              </a:rPr>
              <a:t>Преморбидный </a:t>
            </a:r>
            <a:r>
              <a:rPr sz="3200" spc="-229" dirty="0">
                <a:latin typeface="Calibri"/>
                <a:cs typeface="Calibri"/>
              </a:rPr>
              <a:t>статус </a:t>
            </a:r>
            <a:r>
              <a:rPr sz="3200" spc="-295" dirty="0">
                <a:latin typeface="Calibri"/>
                <a:cs typeface="Calibri"/>
              </a:rPr>
              <a:t>(алкоголизм, </a:t>
            </a:r>
            <a:r>
              <a:rPr sz="3200" spc="-260" dirty="0">
                <a:latin typeface="Calibri"/>
                <a:cs typeface="Calibri"/>
              </a:rPr>
              <a:t>психические </a:t>
            </a:r>
            <a:r>
              <a:rPr sz="3200" spc="-290" dirty="0">
                <a:latin typeface="Calibri"/>
                <a:cs typeface="Calibri"/>
              </a:rPr>
              <a:t>заболевания, </a:t>
            </a:r>
            <a:r>
              <a:rPr sz="3200" spc="-340" dirty="0">
                <a:latin typeface="Calibri"/>
                <a:cs typeface="Calibri"/>
              </a:rPr>
              <a:t>приме  </a:t>
            </a:r>
            <a:r>
              <a:rPr sz="3200" spc="-280" dirty="0">
                <a:latin typeface="Calibri"/>
                <a:cs typeface="Calibri"/>
              </a:rPr>
              <a:t>антидепрессантов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95" dirty="0">
                <a:latin typeface="Calibri"/>
                <a:cs typeface="Calibri"/>
              </a:rPr>
              <a:t>нейролептиков, </a:t>
            </a:r>
            <a:r>
              <a:rPr sz="3200" spc="-305" dirty="0">
                <a:latin typeface="Calibri"/>
                <a:cs typeface="Calibri"/>
              </a:rPr>
              <a:t>низкий </a:t>
            </a:r>
            <a:r>
              <a:rPr sz="3200" spc="-295" dirty="0">
                <a:latin typeface="Calibri"/>
                <a:cs typeface="Calibri"/>
              </a:rPr>
              <a:t>образовательный</a:t>
            </a:r>
            <a:r>
              <a:rPr sz="3200" spc="-509" dirty="0">
                <a:latin typeface="Calibri"/>
                <a:cs typeface="Calibri"/>
              </a:rPr>
              <a:t> </a:t>
            </a:r>
            <a:r>
              <a:rPr sz="3200" spc="-229" dirty="0">
                <a:latin typeface="Calibri"/>
                <a:cs typeface="Calibri"/>
              </a:rPr>
              <a:t>статус)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7961" y="2670760"/>
            <a:ext cx="4291330" cy="3291204"/>
            <a:chOff x="1387961" y="2670760"/>
            <a:chExt cx="4291330" cy="32912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661" y="2670760"/>
              <a:ext cx="4265399" cy="32911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0661" y="3686764"/>
              <a:ext cx="4265930" cy="379730"/>
            </a:xfrm>
            <a:custGeom>
              <a:avLst/>
              <a:gdLst/>
              <a:ahLst/>
              <a:cxnLst/>
              <a:rect l="l" t="t" r="r" b="b"/>
              <a:pathLst>
                <a:path w="4265930" h="379729">
                  <a:moveTo>
                    <a:pt x="0" y="189568"/>
                  </a:moveTo>
                  <a:lnTo>
                    <a:pt x="35916" y="154739"/>
                  </a:lnTo>
                  <a:lnTo>
                    <a:pt x="90296" y="134818"/>
                  </a:lnTo>
                  <a:lnTo>
                    <a:pt x="139369" y="122020"/>
                  </a:lnTo>
                  <a:lnTo>
                    <a:pt x="198218" y="109650"/>
                  </a:lnTo>
                  <a:lnTo>
                    <a:pt x="266429" y="97747"/>
                  </a:lnTo>
                  <a:lnTo>
                    <a:pt x="343591" y="86346"/>
                  </a:lnTo>
                  <a:lnTo>
                    <a:pt x="385399" y="80845"/>
                  </a:lnTo>
                  <a:lnTo>
                    <a:pt x="429290" y="75484"/>
                  </a:lnTo>
                  <a:lnTo>
                    <a:pt x="475212" y="70266"/>
                  </a:lnTo>
                  <a:lnTo>
                    <a:pt x="523115" y="65197"/>
                  </a:lnTo>
                  <a:lnTo>
                    <a:pt x="572945" y="60281"/>
                  </a:lnTo>
                  <a:lnTo>
                    <a:pt x="624653" y="55523"/>
                  </a:lnTo>
                  <a:lnTo>
                    <a:pt x="678185" y="50927"/>
                  </a:lnTo>
                  <a:lnTo>
                    <a:pt x="733492" y="46497"/>
                  </a:lnTo>
                  <a:lnTo>
                    <a:pt x="790520" y="42239"/>
                  </a:lnTo>
                  <a:lnTo>
                    <a:pt x="849219" y="38158"/>
                  </a:lnTo>
                  <a:lnTo>
                    <a:pt x="909537" y="34256"/>
                  </a:lnTo>
                  <a:lnTo>
                    <a:pt x="971422" y="30540"/>
                  </a:lnTo>
                  <a:lnTo>
                    <a:pt x="1034823" y="27014"/>
                  </a:lnTo>
                  <a:lnTo>
                    <a:pt x="1099689" y="23681"/>
                  </a:lnTo>
                  <a:lnTo>
                    <a:pt x="1165967" y="20548"/>
                  </a:lnTo>
                  <a:lnTo>
                    <a:pt x="1233607" y="17618"/>
                  </a:lnTo>
                  <a:lnTo>
                    <a:pt x="1302556" y="14897"/>
                  </a:lnTo>
                  <a:lnTo>
                    <a:pt x="1372764" y="12388"/>
                  </a:lnTo>
                  <a:lnTo>
                    <a:pt x="1444178" y="10096"/>
                  </a:lnTo>
                  <a:lnTo>
                    <a:pt x="1516748" y="8026"/>
                  </a:lnTo>
                  <a:lnTo>
                    <a:pt x="1590420" y="6182"/>
                  </a:lnTo>
                  <a:lnTo>
                    <a:pt x="1665145" y="4569"/>
                  </a:lnTo>
                  <a:lnTo>
                    <a:pt x="1740871" y="3192"/>
                  </a:lnTo>
                  <a:lnTo>
                    <a:pt x="1817545" y="2055"/>
                  </a:lnTo>
                  <a:lnTo>
                    <a:pt x="1895116" y="1163"/>
                  </a:lnTo>
                  <a:lnTo>
                    <a:pt x="1973534" y="519"/>
                  </a:lnTo>
                  <a:lnTo>
                    <a:pt x="2052745" y="130"/>
                  </a:lnTo>
                  <a:lnTo>
                    <a:pt x="2132700" y="0"/>
                  </a:lnTo>
                  <a:lnTo>
                    <a:pt x="2212654" y="130"/>
                  </a:lnTo>
                  <a:lnTo>
                    <a:pt x="2291865" y="519"/>
                  </a:lnTo>
                  <a:lnTo>
                    <a:pt x="2370283" y="1163"/>
                  </a:lnTo>
                  <a:lnTo>
                    <a:pt x="2447854" y="2055"/>
                  </a:lnTo>
                  <a:lnTo>
                    <a:pt x="2524528" y="3192"/>
                  </a:lnTo>
                  <a:lnTo>
                    <a:pt x="2600254" y="4569"/>
                  </a:lnTo>
                  <a:lnTo>
                    <a:pt x="2674978" y="6182"/>
                  </a:lnTo>
                  <a:lnTo>
                    <a:pt x="2748651" y="8026"/>
                  </a:lnTo>
                  <a:lnTo>
                    <a:pt x="2821220" y="10096"/>
                  </a:lnTo>
                  <a:lnTo>
                    <a:pt x="2892635" y="12388"/>
                  </a:lnTo>
                  <a:lnTo>
                    <a:pt x="2962842" y="14897"/>
                  </a:lnTo>
                  <a:lnTo>
                    <a:pt x="3031792" y="17618"/>
                  </a:lnTo>
                  <a:lnTo>
                    <a:pt x="3099431" y="20548"/>
                  </a:lnTo>
                  <a:lnTo>
                    <a:pt x="3165710" y="23681"/>
                  </a:lnTo>
                  <a:lnTo>
                    <a:pt x="3230575" y="27014"/>
                  </a:lnTo>
                  <a:lnTo>
                    <a:pt x="3293976" y="30540"/>
                  </a:lnTo>
                  <a:lnTo>
                    <a:pt x="3355862" y="34256"/>
                  </a:lnTo>
                  <a:lnTo>
                    <a:pt x="3416180" y="38158"/>
                  </a:lnTo>
                  <a:lnTo>
                    <a:pt x="3474878" y="42239"/>
                  </a:lnTo>
                  <a:lnTo>
                    <a:pt x="3531907" y="46497"/>
                  </a:lnTo>
                  <a:lnTo>
                    <a:pt x="3587213" y="50927"/>
                  </a:lnTo>
                  <a:lnTo>
                    <a:pt x="3640745" y="55523"/>
                  </a:lnTo>
                  <a:lnTo>
                    <a:pt x="3692453" y="60281"/>
                  </a:lnTo>
                  <a:lnTo>
                    <a:pt x="3742283" y="65197"/>
                  </a:lnTo>
                  <a:lnTo>
                    <a:pt x="3790186" y="70266"/>
                  </a:lnTo>
                  <a:lnTo>
                    <a:pt x="3836108" y="75484"/>
                  </a:lnTo>
                  <a:lnTo>
                    <a:pt x="3879999" y="80845"/>
                  </a:lnTo>
                  <a:lnTo>
                    <a:pt x="3921808" y="86346"/>
                  </a:lnTo>
                  <a:lnTo>
                    <a:pt x="3961481" y="91981"/>
                  </a:lnTo>
                  <a:lnTo>
                    <a:pt x="4034219" y="103638"/>
                  </a:lnTo>
                  <a:lnTo>
                    <a:pt x="4097800" y="115779"/>
                  </a:lnTo>
                  <a:lnTo>
                    <a:pt x="4151813" y="128367"/>
                  </a:lnTo>
                  <a:lnTo>
                    <a:pt x="4195844" y="141366"/>
                  </a:lnTo>
                  <a:lnTo>
                    <a:pt x="4242275" y="161555"/>
                  </a:lnTo>
                  <a:lnTo>
                    <a:pt x="4265399" y="189568"/>
                  </a:lnTo>
                  <a:lnTo>
                    <a:pt x="4263928" y="196674"/>
                  </a:lnTo>
                  <a:lnTo>
                    <a:pt x="4229482" y="224396"/>
                  </a:lnTo>
                  <a:lnTo>
                    <a:pt x="4175102" y="244317"/>
                  </a:lnTo>
                  <a:lnTo>
                    <a:pt x="4126029" y="257115"/>
                  </a:lnTo>
                  <a:lnTo>
                    <a:pt x="4067180" y="269485"/>
                  </a:lnTo>
                  <a:lnTo>
                    <a:pt x="3998969" y="281388"/>
                  </a:lnTo>
                  <a:lnTo>
                    <a:pt x="3921808" y="292789"/>
                  </a:lnTo>
                  <a:lnTo>
                    <a:pt x="3879999" y="298290"/>
                  </a:lnTo>
                  <a:lnTo>
                    <a:pt x="3836108" y="303651"/>
                  </a:lnTo>
                  <a:lnTo>
                    <a:pt x="3790186" y="308869"/>
                  </a:lnTo>
                  <a:lnTo>
                    <a:pt x="3742283" y="313938"/>
                  </a:lnTo>
                  <a:lnTo>
                    <a:pt x="3692453" y="318854"/>
                  </a:lnTo>
                  <a:lnTo>
                    <a:pt x="3640745" y="323612"/>
                  </a:lnTo>
                  <a:lnTo>
                    <a:pt x="3587213" y="328208"/>
                  </a:lnTo>
                  <a:lnTo>
                    <a:pt x="3531907" y="332638"/>
                  </a:lnTo>
                  <a:lnTo>
                    <a:pt x="3474878" y="336896"/>
                  </a:lnTo>
                  <a:lnTo>
                    <a:pt x="3416180" y="340977"/>
                  </a:lnTo>
                  <a:lnTo>
                    <a:pt x="3355862" y="344879"/>
                  </a:lnTo>
                  <a:lnTo>
                    <a:pt x="3293976" y="348595"/>
                  </a:lnTo>
                  <a:lnTo>
                    <a:pt x="3230575" y="352121"/>
                  </a:lnTo>
                  <a:lnTo>
                    <a:pt x="3165710" y="355454"/>
                  </a:lnTo>
                  <a:lnTo>
                    <a:pt x="3099431" y="358587"/>
                  </a:lnTo>
                  <a:lnTo>
                    <a:pt x="3031792" y="361517"/>
                  </a:lnTo>
                  <a:lnTo>
                    <a:pt x="2962842" y="364238"/>
                  </a:lnTo>
                  <a:lnTo>
                    <a:pt x="2892635" y="366747"/>
                  </a:lnTo>
                  <a:lnTo>
                    <a:pt x="2821220" y="369039"/>
                  </a:lnTo>
                  <a:lnTo>
                    <a:pt x="2748651" y="371109"/>
                  </a:lnTo>
                  <a:lnTo>
                    <a:pt x="2674978" y="372953"/>
                  </a:lnTo>
                  <a:lnTo>
                    <a:pt x="2600254" y="374566"/>
                  </a:lnTo>
                  <a:lnTo>
                    <a:pt x="2524528" y="375943"/>
                  </a:lnTo>
                  <a:lnTo>
                    <a:pt x="2447854" y="377080"/>
                  </a:lnTo>
                  <a:lnTo>
                    <a:pt x="2370283" y="377972"/>
                  </a:lnTo>
                  <a:lnTo>
                    <a:pt x="2291865" y="378616"/>
                  </a:lnTo>
                  <a:lnTo>
                    <a:pt x="2212654" y="379005"/>
                  </a:lnTo>
                  <a:lnTo>
                    <a:pt x="2132700" y="379136"/>
                  </a:lnTo>
                  <a:lnTo>
                    <a:pt x="2052745" y="379005"/>
                  </a:lnTo>
                  <a:lnTo>
                    <a:pt x="1973534" y="378616"/>
                  </a:lnTo>
                  <a:lnTo>
                    <a:pt x="1895116" y="377972"/>
                  </a:lnTo>
                  <a:lnTo>
                    <a:pt x="1817545" y="377080"/>
                  </a:lnTo>
                  <a:lnTo>
                    <a:pt x="1740871" y="375943"/>
                  </a:lnTo>
                  <a:lnTo>
                    <a:pt x="1665145" y="374566"/>
                  </a:lnTo>
                  <a:lnTo>
                    <a:pt x="1590420" y="372953"/>
                  </a:lnTo>
                  <a:lnTo>
                    <a:pt x="1516748" y="371109"/>
                  </a:lnTo>
                  <a:lnTo>
                    <a:pt x="1444178" y="369039"/>
                  </a:lnTo>
                  <a:lnTo>
                    <a:pt x="1372764" y="366747"/>
                  </a:lnTo>
                  <a:lnTo>
                    <a:pt x="1302556" y="364238"/>
                  </a:lnTo>
                  <a:lnTo>
                    <a:pt x="1233607" y="361517"/>
                  </a:lnTo>
                  <a:lnTo>
                    <a:pt x="1165967" y="358587"/>
                  </a:lnTo>
                  <a:lnTo>
                    <a:pt x="1099689" y="355454"/>
                  </a:lnTo>
                  <a:lnTo>
                    <a:pt x="1034823" y="352121"/>
                  </a:lnTo>
                  <a:lnTo>
                    <a:pt x="971422" y="348595"/>
                  </a:lnTo>
                  <a:lnTo>
                    <a:pt x="909537" y="344879"/>
                  </a:lnTo>
                  <a:lnTo>
                    <a:pt x="849219" y="340977"/>
                  </a:lnTo>
                  <a:lnTo>
                    <a:pt x="790520" y="336896"/>
                  </a:lnTo>
                  <a:lnTo>
                    <a:pt x="733492" y="332638"/>
                  </a:lnTo>
                  <a:lnTo>
                    <a:pt x="678185" y="328208"/>
                  </a:lnTo>
                  <a:lnTo>
                    <a:pt x="624653" y="323612"/>
                  </a:lnTo>
                  <a:lnTo>
                    <a:pt x="572945" y="318854"/>
                  </a:lnTo>
                  <a:lnTo>
                    <a:pt x="523115" y="313938"/>
                  </a:lnTo>
                  <a:lnTo>
                    <a:pt x="475212" y="308869"/>
                  </a:lnTo>
                  <a:lnTo>
                    <a:pt x="429290" y="303651"/>
                  </a:lnTo>
                  <a:lnTo>
                    <a:pt x="385399" y="298290"/>
                  </a:lnTo>
                  <a:lnTo>
                    <a:pt x="343591" y="292789"/>
                  </a:lnTo>
                  <a:lnTo>
                    <a:pt x="303917" y="287154"/>
                  </a:lnTo>
                  <a:lnTo>
                    <a:pt x="231179" y="275497"/>
                  </a:lnTo>
                  <a:lnTo>
                    <a:pt x="167598" y="263356"/>
                  </a:lnTo>
                  <a:lnTo>
                    <a:pt x="113585" y="250768"/>
                  </a:lnTo>
                  <a:lnTo>
                    <a:pt x="69554" y="237769"/>
                  </a:lnTo>
                  <a:lnTo>
                    <a:pt x="23123" y="217580"/>
                  </a:lnTo>
                  <a:lnTo>
                    <a:pt x="0" y="18956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0661" y="4767586"/>
              <a:ext cx="4265930" cy="378460"/>
            </a:xfrm>
            <a:custGeom>
              <a:avLst/>
              <a:gdLst/>
              <a:ahLst/>
              <a:cxnLst/>
              <a:rect l="l" t="t" r="r" b="b"/>
              <a:pathLst>
                <a:path w="4265930" h="378460">
                  <a:moveTo>
                    <a:pt x="0" y="189045"/>
                  </a:moveTo>
                  <a:lnTo>
                    <a:pt x="35916" y="154313"/>
                  </a:lnTo>
                  <a:lnTo>
                    <a:pt x="90296" y="134446"/>
                  </a:lnTo>
                  <a:lnTo>
                    <a:pt x="139369" y="121683"/>
                  </a:lnTo>
                  <a:lnTo>
                    <a:pt x="198218" y="109348"/>
                  </a:lnTo>
                  <a:lnTo>
                    <a:pt x="266429" y="97477"/>
                  </a:lnTo>
                  <a:lnTo>
                    <a:pt x="343591" y="86108"/>
                  </a:lnTo>
                  <a:lnTo>
                    <a:pt x="385399" y="80622"/>
                  </a:lnTo>
                  <a:lnTo>
                    <a:pt x="429290" y="75275"/>
                  </a:lnTo>
                  <a:lnTo>
                    <a:pt x="475212" y="70072"/>
                  </a:lnTo>
                  <a:lnTo>
                    <a:pt x="523115" y="65017"/>
                  </a:lnTo>
                  <a:lnTo>
                    <a:pt x="572945" y="60115"/>
                  </a:lnTo>
                  <a:lnTo>
                    <a:pt x="624653" y="55370"/>
                  </a:lnTo>
                  <a:lnTo>
                    <a:pt x="678185" y="50786"/>
                  </a:lnTo>
                  <a:lnTo>
                    <a:pt x="733492" y="46369"/>
                  </a:lnTo>
                  <a:lnTo>
                    <a:pt x="790520" y="42123"/>
                  </a:lnTo>
                  <a:lnTo>
                    <a:pt x="849219" y="38052"/>
                  </a:lnTo>
                  <a:lnTo>
                    <a:pt x="909537" y="34162"/>
                  </a:lnTo>
                  <a:lnTo>
                    <a:pt x="971422" y="30456"/>
                  </a:lnTo>
                  <a:lnTo>
                    <a:pt x="1034823" y="26939"/>
                  </a:lnTo>
                  <a:lnTo>
                    <a:pt x="1099689" y="23616"/>
                  </a:lnTo>
                  <a:lnTo>
                    <a:pt x="1165967" y="20492"/>
                  </a:lnTo>
                  <a:lnTo>
                    <a:pt x="1233607" y="17570"/>
                  </a:lnTo>
                  <a:lnTo>
                    <a:pt x="1302556" y="14856"/>
                  </a:lnTo>
                  <a:lnTo>
                    <a:pt x="1372764" y="12353"/>
                  </a:lnTo>
                  <a:lnTo>
                    <a:pt x="1444178" y="10068"/>
                  </a:lnTo>
                  <a:lnTo>
                    <a:pt x="1516748" y="8004"/>
                  </a:lnTo>
                  <a:lnTo>
                    <a:pt x="1590420" y="6165"/>
                  </a:lnTo>
                  <a:lnTo>
                    <a:pt x="1665145" y="4557"/>
                  </a:lnTo>
                  <a:lnTo>
                    <a:pt x="1740871" y="3183"/>
                  </a:lnTo>
                  <a:lnTo>
                    <a:pt x="1817545" y="2049"/>
                  </a:lnTo>
                  <a:lnTo>
                    <a:pt x="1895116" y="1159"/>
                  </a:lnTo>
                  <a:lnTo>
                    <a:pt x="1973534" y="518"/>
                  </a:lnTo>
                  <a:lnTo>
                    <a:pt x="2052745" y="130"/>
                  </a:lnTo>
                  <a:lnTo>
                    <a:pt x="2132700" y="0"/>
                  </a:lnTo>
                  <a:lnTo>
                    <a:pt x="2212654" y="130"/>
                  </a:lnTo>
                  <a:lnTo>
                    <a:pt x="2291865" y="518"/>
                  </a:lnTo>
                  <a:lnTo>
                    <a:pt x="2370283" y="1159"/>
                  </a:lnTo>
                  <a:lnTo>
                    <a:pt x="2447854" y="2049"/>
                  </a:lnTo>
                  <a:lnTo>
                    <a:pt x="2524528" y="3183"/>
                  </a:lnTo>
                  <a:lnTo>
                    <a:pt x="2600254" y="4557"/>
                  </a:lnTo>
                  <a:lnTo>
                    <a:pt x="2674978" y="6165"/>
                  </a:lnTo>
                  <a:lnTo>
                    <a:pt x="2748651" y="8004"/>
                  </a:lnTo>
                  <a:lnTo>
                    <a:pt x="2821220" y="10068"/>
                  </a:lnTo>
                  <a:lnTo>
                    <a:pt x="2892635" y="12353"/>
                  </a:lnTo>
                  <a:lnTo>
                    <a:pt x="2962842" y="14856"/>
                  </a:lnTo>
                  <a:lnTo>
                    <a:pt x="3031792" y="17570"/>
                  </a:lnTo>
                  <a:lnTo>
                    <a:pt x="3099431" y="20492"/>
                  </a:lnTo>
                  <a:lnTo>
                    <a:pt x="3165710" y="23616"/>
                  </a:lnTo>
                  <a:lnTo>
                    <a:pt x="3230575" y="26939"/>
                  </a:lnTo>
                  <a:lnTo>
                    <a:pt x="3293976" y="30456"/>
                  </a:lnTo>
                  <a:lnTo>
                    <a:pt x="3355862" y="34162"/>
                  </a:lnTo>
                  <a:lnTo>
                    <a:pt x="3416180" y="38052"/>
                  </a:lnTo>
                  <a:lnTo>
                    <a:pt x="3474878" y="42123"/>
                  </a:lnTo>
                  <a:lnTo>
                    <a:pt x="3531907" y="46369"/>
                  </a:lnTo>
                  <a:lnTo>
                    <a:pt x="3587213" y="50786"/>
                  </a:lnTo>
                  <a:lnTo>
                    <a:pt x="3640745" y="55370"/>
                  </a:lnTo>
                  <a:lnTo>
                    <a:pt x="3692453" y="60115"/>
                  </a:lnTo>
                  <a:lnTo>
                    <a:pt x="3742283" y="65017"/>
                  </a:lnTo>
                  <a:lnTo>
                    <a:pt x="3790186" y="70072"/>
                  </a:lnTo>
                  <a:lnTo>
                    <a:pt x="3836108" y="75275"/>
                  </a:lnTo>
                  <a:lnTo>
                    <a:pt x="3879999" y="80622"/>
                  </a:lnTo>
                  <a:lnTo>
                    <a:pt x="3921808" y="86108"/>
                  </a:lnTo>
                  <a:lnTo>
                    <a:pt x="3961481" y="91728"/>
                  </a:lnTo>
                  <a:lnTo>
                    <a:pt x="4034219" y="103353"/>
                  </a:lnTo>
                  <a:lnTo>
                    <a:pt x="4097800" y="115460"/>
                  </a:lnTo>
                  <a:lnTo>
                    <a:pt x="4151813" y="128014"/>
                  </a:lnTo>
                  <a:lnTo>
                    <a:pt x="4195844" y="140977"/>
                  </a:lnTo>
                  <a:lnTo>
                    <a:pt x="4242275" y="161109"/>
                  </a:lnTo>
                  <a:lnTo>
                    <a:pt x="4265399" y="189045"/>
                  </a:lnTo>
                  <a:lnTo>
                    <a:pt x="4263928" y="196132"/>
                  </a:lnTo>
                  <a:lnTo>
                    <a:pt x="4229482" y="223777"/>
                  </a:lnTo>
                  <a:lnTo>
                    <a:pt x="4175102" y="243644"/>
                  </a:lnTo>
                  <a:lnTo>
                    <a:pt x="4126029" y="256407"/>
                  </a:lnTo>
                  <a:lnTo>
                    <a:pt x="4067180" y="268742"/>
                  </a:lnTo>
                  <a:lnTo>
                    <a:pt x="3998969" y="280612"/>
                  </a:lnTo>
                  <a:lnTo>
                    <a:pt x="3921808" y="291982"/>
                  </a:lnTo>
                  <a:lnTo>
                    <a:pt x="3879999" y="297468"/>
                  </a:lnTo>
                  <a:lnTo>
                    <a:pt x="3836108" y="302815"/>
                  </a:lnTo>
                  <a:lnTo>
                    <a:pt x="3790186" y="308018"/>
                  </a:lnTo>
                  <a:lnTo>
                    <a:pt x="3742283" y="313073"/>
                  </a:lnTo>
                  <a:lnTo>
                    <a:pt x="3692453" y="317975"/>
                  </a:lnTo>
                  <a:lnTo>
                    <a:pt x="3640745" y="322720"/>
                  </a:lnTo>
                  <a:lnTo>
                    <a:pt x="3587213" y="327304"/>
                  </a:lnTo>
                  <a:lnTo>
                    <a:pt x="3531907" y="331721"/>
                  </a:lnTo>
                  <a:lnTo>
                    <a:pt x="3474878" y="335967"/>
                  </a:lnTo>
                  <a:lnTo>
                    <a:pt x="3416180" y="340038"/>
                  </a:lnTo>
                  <a:lnTo>
                    <a:pt x="3355862" y="343928"/>
                  </a:lnTo>
                  <a:lnTo>
                    <a:pt x="3293976" y="347634"/>
                  </a:lnTo>
                  <a:lnTo>
                    <a:pt x="3230575" y="351151"/>
                  </a:lnTo>
                  <a:lnTo>
                    <a:pt x="3165710" y="354474"/>
                  </a:lnTo>
                  <a:lnTo>
                    <a:pt x="3099431" y="357598"/>
                  </a:lnTo>
                  <a:lnTo>
                    <a:pt x="3031792" y="360520"/>
                  </a:lnTo>
                  <a:lnTo>
                    <a:pt x="2962842" y="363234"/>
                  </a:lnTo>
                  <a:lnTo>
                    <a:pt x="2892635" y="365737"/>
                  </a:lnTo>
                  <a:lnTo>
                    <a:pt x="2821220" y="368022"/>
                  </a:lnTo>
                  <a:lnTo>
                    <a:pt x="2748651" y="370086"/>
                  </a:lnTo>
                  <a:lnTo>
                    <a:pt x="2674978" y="371925"/>
                  </a:lnTo>
                  <a:lnTo>
                    <a:pt x="2600254" y="373533"/>
                  </a:lnTo>
                  <a:lnTo>
                    <a:pt x="2524528" y="374907"/>
                  </a:lnTo>
                  <a:lnTo>
                    <a:pt x="2447854" y="376041"/>
                  </a:lnTo>
                  <a:lnTo>
                    <a:pt x="2370283" y="376931"/>
                  </a:lnTo>
                  <a:lnTo>
                    <a:pt x="2291865" y="377572"/>
                  </a:lnTo>
                  <a:lnTo>
                    <a:pt x="2212654" y="377960"/>
                  </a:lnTo>
                  <a:lnTo>
                    <a:pt x="2132700" y="378091"/>
                  </a:lnTo>
                  <a:lnTo>
                    <a:pt x="2052745" y="377960"/>
                  </a:lnTo>
                  <a:lnTo>
                    <a:pt x="1973534" y="377572"/>
                  </a:lnTo>
                  <a:lnTo>
                    <a:pt x="1895116" y="376931"/>
                  </a:lnTo>
                  <a:lnTo>
                    <a:pt x="1817545" y="376041"/>
                  </a:lnTo>
                  <a:lnTo>
                    <a:pt x="1740871" y="374907"/>
                  </a:lnTo>
                  <a:lnTo>
                    <a:pt x="1665145" y="373533"/>
                  </a:lnTo>
                  <a:lnTo>
                    <a:pt x="1590420" y="371925"/>
                  </a:lnTo>
                  <a:lnTo>
                    <a:pt x="1516748" y="370086"/>
                  </a:lnTo>
                  <a:lnTo>
                    <a:pt x="1444178" y="368022"/>
                  </a:lnTo>
                  <a:lnTo>
                    <a:pt x="1372764" y="365737"/>
                  </a:lnTo>
                  <a:lnTo>
                    <a:pt x="1302556" y="363234"/>
                  </a:lnTo>
                  <a:lnTo>
                    <a:pt x="1233607" y="360520"/>
                  </a:lnTo>
                  <a:lnTo>
                    <a:pt x="1165967" y="357598"/>
                  </a:lnTo>
                  <a:lnTo>
                    <a:pt x="1099689" y="354474"/>
                  </a:lnTo>
                  <a:lnTo>
                    <a:pt x="1034823" y="351151"/>
                  </a:lnTo>
                  <a:lnTo>
                    <a:pt x="971422" y="347634"/>
                  </a:lnTo>
                  <a:lnTo>
                    <a:pt x="909537" y="343928"/>
                  </a:lnTo>
                  <a:lnTo>
                    <a:pt x="849219" y="340038"/>
                  </a:lnTo>
                  <a:lnTo>
                    <a:pt x="790520" y="335967"/>
                  </a:lnTo>
                  <a:lnTo>
                    <a:pt x="733492" y="331721"/>
                  </a:lnTo>
                  <a:lnTo>
                    <a:pt x="678185" y="327304"/>
                  </a:lnTo>
                  <a:lnTo>
                    <a:pt x="624653" y="322720"/>
                  </a:lnTo>
                  <a:lnTo>
                    <a:pt x="572945" y="317975"/>
                  </a:lnTo>
                  <a:lnTo>
                    <a:pt x="523115" y="313073"/>
                  </a:lnTo>
                  <a:lnTo>
                    <a:pt x="475212" y="308018"/>
                  </a:lnTo>
                  <a:lnTo>
                    <a:pt x="429290" y="302815"/>
                  </a:lnTo>
                  <a:lnTo>
                    <a:pt x="385399" y="297468"/>
                  </a:lnTo>
                  <a:lnTo>
                    <a:pt x="343591" y="291982"/>
                  </a:lnTo>
                  <a:lnTo>
                    <a:pt x="303917" y="286362"/>
                  </a:lnTo>
                  <a:lnTo>
                    <a:pt x="231179" y="274737"/>
                  </a:lnTo>
                  <a:lnTo>
                    <a:pt x="167598" y="262630"/>
                  </a:lnTo>
                  <a:lnTo>
                    <a:pt x="113585" y="250076"/>
                  </a:lnTo>
                  <a:lnTo>
                    <a:pt x="69554" y="237113"/>
                  </a:lnTo>
                  <a:lnTo>
                    <a:pt x="23123" y="216981"/>
                  </a:lnTo>
                  <a:lnTo>
                    <a:pt x="0" y="18904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05834" y="2689859"/>
            <a:ext cx="28092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90" dirty="0">
                <a:latin typeface="Calibri"/>
                <a:cs typeface="Calibri"/>
              </a:rPr>
              <a:t>Делириогенные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65" dirty="0">
                <a:latin typeface="Calibri"/>
                <a:cs typeface="Calibri"/>
              </a:rPr>
              <a:t>препараты</a:t>
            </a:r>
            <a:r>
              <a:rPr sz="2000" b="1" spc="-165" dirty="0">
                <a:latin typeface="Arial Narrow"/>
                <a:cs typeface="Arial Narrow"/>
              </a:rPr>
              <a:t>:</a:t>
            </a:r>
            <a:endParaRPr sz="2000">
              <a:latin typeface="Arial Narrow"/>
              <a:cs typeface="Arial Narrow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195" dirty="0">
                <a:latin typeface="Calibri"/>
                <a:cs typeface="Calibri"/>
              </a:rPr>
              <a:t>Бензодиазепины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190" dirty="0">
                <a:latin typeface="Calibri"/>
                <a:cs typeface="Calibri"/>
              </a:rPr>
              <a:t>Пропофол, </a:t>
            </a:r>
            <a:r>
              <a:rPr sz="2000" spc="-180" dirty="0">
                <a:latin typeface="Calibri"/>
                <a:cs typeface="Calibri"/>
              </a:rPr>
              <a:t>севоран,</a:t>
            </a:r>
            <a:r>
              <a:rPr sz="2000" spc="-165" dirty="0">
                <a:latin typeface="Calibri"/>
                <a:cs typeface="Calibri"/>
              </a:rPr>
              <a:t> </a:t>
            </a:r>
            <a:r>
              <a:rPr sz="2000" spc="-215" dirty="0">
                <a:latin typeface="Calibri"/>
                <a:cs typeface="Calibri"/>
              </a:rPr>
              <a:t>промедол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195" dirty="0">
                <a:latin typeface="Calibri"/>
                <a:cs typeface="Calibri"/>
              </a:rPr>
              <a:t>Антигистаминные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препараты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170" dirty="0">
                <a:latin typeface="Calibri"/>
                <a:cs typeface="Calibri"/>
              </a:rPr>
              <a:t>H2-блокаторы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215" dirty="0">
                <a:latin typeface="Calibri"/>
                <a:cs typeface="Calibri"/>
              </a:rPr>
              <a:t>Допамин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200" dirty="0">
                <a:latin typeface="Calibri"/>
                <a:cs typeface="Calibri"/>
              </a:rPr>
              <a:t>Фуросемид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200" dirty="0">
                <a:latin typeface="Calibri"/>
                <a:cs typeface="Calibri"/>
              </a:rPr>
              <a:t>глюкокортикоиды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14" y="229665"/>
            <a:ext cx="5614469" cy="23063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772159" y="456728"/>
            <a:ext cx="1526540" cy="1619250"/>
            <a:chOff x="7772159" y="456728"/>
            <a:chExt cx="1526540" cy="16192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4859" y="469428"/>
              <a:ext cx="1500906" cy="15934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84859" y="469428"/>
              <a:ext cx="1501140" cy="1593850"/>
            </a:xfrm>
            <a:custGeom>
              <a:avLst/>
              <a:gdLst/>
              <a:ahLst/>
              <a:cxnLst/>
              <a:rect l="l" t="t" r="r" b="b"/>
              <a:pathLst>
                <a:path w="1501140" h="1593850">
                  <a:moveTo>
                    <a:pt x="0" y="150089"/>
                  </a:moveTo>
                  <a:lnTo>
                    <a:pt x="7651" y="102649"/>
                  </a:lnTo>
                  <a:lnTo>
                    <a:pt x="28958" y="61448"/>
                  </a:lnTo>
                  <a:lnTo>
                    <a:pt x="61448" y="28958"/>
                  </a:lnTo>
                  <a:lnTo>
                    <a:pt x="102649" y="7651"/>
                  </a:lnTo>
                  <a:lnTo>
                    <a:pt x="150090" y="0"/>
                  </a:lnTo>
                  <a:lnTo>
                    <a:pt x="1350817" y="0"/>
                  </a:lnTo>
                  <a:lnTo>
                    <a:pt x="1398256" y="7651"/>
                  </a:lnTo>
                  <a:lnTo>
                    <a:pt x="1439458" y="28958"/>
                  </a:lnTo>
                  <a:lnTo>
                    <a:pt x="1471948" y="61448"/>
                  </a:lnTo>
                  <a:lnTo>
                    <a:pt x="1493255" y="102649"/>
                  </a:lnTo>
                  <a:lnTo>
                    <a:pt x="1500907" y="150089"/>
                  </a:lnTo>
                  <a:lnTo>
                    <a:pt x="1500907" y="1443359"/>
                  </a:lnTo>
                  <a:lnTo>
                    <a:pt x="1493255" y="1490799"/>
                  </a:lnTo>
                  <a:lnTo>
                    <a:pt x="1471948" y="1532000"/>
                  </a:lnTo>
                  <a:lnTo>
                    <a:pt x="1439458" y="1564490"/>
                  </a:lnTo>
                  <a:lnTo>
                    <a:pt x="1398256" y="1585797"/>
                  </a:lnTo>
                  <a:lnTo>
                    <a:pt x="1350817" y="1593449"/>
                  </a:lnTo>
                  <a:lnTo>
                    <a:pt x="150090" y="1593449"/>
                  </a:lnTo>
                  <a:lnTo>
                    <a:pt x="102649" y="1585797"/>
                  </a:lnTo>
                  <a:lnTo>
                    <a:pt x="61448" y="1564490"/>
                  </a:lnTo>
                  <a:lnTo>
                    <a:pt x="28958" y="1532000"/>
                  </a:lnTo>
                  <a:lnTo>
                    <a:pt x="7651" y="1490799"/>
                  </a:lnTo>
                  <a:lnTo>
                    <a:pt x="0" y="1443359"/>
                  </a:lnTo>
                  <a:lnTo>
                    <a:pt x="0" y="1500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1782295"/>
            <a:ext cx="9390269" cy="47487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160" y="53499"/>
            <a:ext cx="7002867" cy="15172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36806" y="6551676"/>
            <a:ext cx="62407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85" dirty="0">
                <a:latin typeface="Calibri"/>
                <a:cs typeface="Calibri"/>
              </a:rPr>
              <a:t>Analysis </a:t>
            </a:r>
            <a:r>
              <a:rPr sz="1400" spc="-105" dirty="0">
                <a:latin typeface="Calibri"/>
                <a:cs typeface="Calibri"/>
              </a:rPr>
              <a:t>AS, </a:t>
            </a:r>
            <a:r>
              <a:rPr sz="1400" spc="-100" dirty="0">
                <a:latin typeface="Calibri"/>
                <a:cs typeface="Calibri"/>
              </a:rPr>
              <a:t>Neuropsychological </a:t>
            </a:r>
            <a:r>
              <a:rPr sz="1400" spc="-80" dirty="0">
                <a:latin typeface="Calibri"/>
                <a:cs typeface="Calibri"/>
              </a:rPr>
              <a:t>L. </a:t>
            </a:r>
            <a:r>
              <a:rPr sz="1400" spc="-90" dirty="0">
                <a:latin typeface="Calibri"/>
                <a:cs typeface="Calibri"/>
              </a:rPr>
              <a:t>Analgesia-Sedation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00" dirty="0">
                <a:latin typeface="Calibri"/>
                <a:cs typeface="Calibri"/>
              </a:rPr>
              <a:t>PICU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90" dirty="0">
                <a:latin typeface="Calibri"/>
                <a:cs typeface="Calibri"/>
              </a:rPr>
              <a:t>Neurological </a:t>
            </a:r>
            <a:r>
              <a:rPr sz="1400" spc="-140" dirty="0">
                <a:latin typeface="Calibri"/>
                <a:cs typeface="Calibri"/>
              </a:rPr>
              <a:t>Outcome.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2014:1–12.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0875" y="305307"/>
            <a:ext cx="58108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15" dirty="0"/>
              <a:t>Делирий </a:t>
            </a:r>
            <a:r>
              <a:rPr sz="4000" spc="-315" dirty="0"/>
              <a:t>как </a:t>
            </a:r>
            <a:r>
              <a:rPr sz="4000" spc="-370" dirty="0"/>
              <a:t>критерий</a:t>
            </a:r>
            <a:r>
              <a:rPr sz="4000" spc="-580" dirty="0"/>
              <a:t> </a:t>
            </a:r>
            <a:r>
              <a:rPr sz="4000" spc="-340" dirty="0"/>
              <a:t>прогноза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711551" y="1532635"/>
            <a:ext cx="4493895" cy="41402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  <a:tab pos="1701164" algn="l"/>
              </a:tabLst>
            </a:pPr>
            <a:r>
              <a:rPr sz="3000" spc="-300" dirty="0">
                <a:latin typeface="Calibri"/>
                <a:cs typeface="Calibri"/>
              </a:rPr>
              <a:t>Делирий	</a:t>
            </a:r>
            <a:r>
              <a:rPr sz="3000" spc="-285" dirty="0">
                <a:latin typeface="Calibri"/>
                <a:cs typeface="Calibri"/>
              </a:rPr>
              <a:t>независимо </a:t>
            </a:r>
            <a:r>
              <a:rPr sz="3000" spc="-245" dirty="0">
                <a:latin typeface="Calibri"/>
                <a:cs typeface="Calibri"/>
              </a:rPr>
              <a:t>связан </a:t>
            </a:r>
            <a:r>
              <a:rPr sz="3000" spc="-204" dirty="0">
                <a:latin typeface="Calibri"/>
                <a:cs typeface="Calibri"/>
              </a:rPr>
              <a:t>с  </a:t>
            </a:r>
            <a:r>
              <a:rPr sz="3000" spc="-254" dirty="0">
                <a:latin typeface="Calibri"/>
                <a:cs typeface="Calibri"/>
              </a:rPr>
              <a:t>6-месячной </a:t>
            </a:r>
            <a:r>
              <a:rPr sz="3000" spc="-290" dirty="0">
                <a:latin typeface="Calibri"/>
                <a:cs typeface="Calibri"/>
              </a:rPr>
              <a:t>смертностью.  </a:t>
            </a:r>
            <a:r>
              <a:rPr sz="3000" spc="-300" dirty="0">
                <a:latin typeface="Calibri"/>
                <a:cs typeface="Calibri"/>
              </a:rPr>
              <a:t>Многофакторный </a:t>
            </a:r>
            <a:r>
              <a:rPr sz="3000" spc="-270" dirty="0">
                <a:latin typeface="Calibri"/>
                <a:cs typeface="Calibri"/>
              </a:rPr>
              <a:t>анализ  </a:t>
            </a:r>
            <a:r>
              <a:rPr sz="3000" spc="-260" dirty="0">
                <a:latin typeface="Calibri"/>
                <a:cs typeface="Calibri"/>
              </a:rPr>
              <a:t>показал, </a:t>
            </a:r>
            <a:r>
              <a:rPr sz="3000" spc="-240" dirty="0">
                <a:latin typeface="Calibri"/>
                <a:cs typeface="Calibri"/>
              </a:rPr>
              <a:t>что </a:t>
            </a:r>
            <a:r>
              <a:rPr sz="3000" spc="-285" dirty="0">
                <a:latin typeface="Calibri"/>
                <a:cs typeface="Calibri"/>
              </a:rPr>
              <a:t>пациенты,  </a:t>
            </a:r>
            <a:r>
              <a:rPr sz="3000" spc="-310" dirty="0">
                <a:latin typeface="Calibri"/>
                <a:cs typeface="Calibri"/>
              </a:rPr>
              <a:t>испытывающие делирий </a:t>
            </a:r>
            <a:r>
              <a:rPr sz="3000" spc="-229" dirty="0">
                <a:latin typeface="Calibri"/>
                <a:cs typeface="Calibri"/>
              </a:rPr>
              <a:t>в  </a:t>
            </a:r>
            <a:r>
              <a:rPr sz="3000" spc="-290" dirty="0">
                <a:latin typeface="Calibri"/>
                <a:cs typeface="Calibri"/>
              </a:rPr>
              <a:t>отделении </a:t>
            </a:r>
            <a:r>
              <a:rPr sz="3000" spc="-280" dirty="0">
                <a:latin typeface="Calibri"/>
                <a:cs typeface="Calibri"/>
              </a:rPr>
              <a:t>интенсивной  </a:t>
            </a:r>
            <a:r>
              <a:rPr sz="3000" spc="-270" dirty="0">
                <a:latin typeface="Calibri"/>
                <a:cs typeface="Calibri"/>
              </a:rPr>
              <a:t>терапии, </a:t>
            </a:r>
            <a:r>
              <a:rPr sz="3000" spc="-229" dirty="0">
                <a:latin typeface="Calibri"/>
                <a:cs typeface="Calibri"/>
              </a:rPr>
              <a:t>в </a:t>
            </a:r>
            <a:r>
              <a:rPr sz="3000" spc="-265" dirty="0">
                <a:latin typeface="Calibri"/>
                <a:cs typeface="Calibri"/>
              </a:rPr>
              <a:t>три </a:t>
            </a:r>
            <a:r>
              <a:rPr sz="3000" spc="-245" dirty="0">
                <a:latin typeface="Calibri"/>
                <a:cs typeface="Calibri"/>
              </a:rPr>
              <a:t>раза </a:t>
            </a:r>
            <a:r>
              <a:rPr sz="3000" spc="-285" dirty="0">
                <a:latin typeface="Calibri"/>
                <a:cs typeface="Calibri"/>
              </a:rPr>
              <a:t>чаще  </a:t>
            </a:r>
            <a:r>
              <a:rPr sz="3000" spc="-310" dirty="0">
                <a:latin typeface="Calibri"/>
                <a:cs typeface="Calibri"/>
              </a:rPr>
              <a:t>умирают </a:t>
            </a:r>
            <a:r>
              <a:rPr sz="3000" spc="-229" dirty="0">
                <a:latin typeface="Calibri"/>
                <a:cs typeface="Calibri"/>
              </a:rPr>
              <a:t>в </a:t>
            </a:r>
            <a:r>
              <a:rPr sz="3000" spc="-175" dirty="0">
                <a:latin typeface="Calibri"/>
                <a:cs typeface="Calibri"/>
              </a:rPr>
              <a:t>6 </a:t>
            </a:r>
            <a:r>
              <a:rPr sz="3000" spc="-285" dirty="0">
                <a:latin typeface="Calibri"/>
                <a:cs typeface="Calibri"/>
              </a:rPr>
              <a:t>месяцев  </a:t>
            </a:r>
            <a:r>
              <a:rPr sz="3000" spc="-260" dirty="0">
                <a:latin typeface="Calibri"/>
                <a:cs typeface="Calibri"/>
              </a:rPr>
              <a:t>(коэффициент опасности </a:t>
            </a:r>
            <a:r>
              <a:rPr sz="3000" spc="-190" dirty="0">
                <a:latin typeface="Calibri"/>
                <a:cs typeface="Calibri"/>
              </a:rPr>
              <a:t>3,2;  </a:t>
            </a:r>
            <a:r>
              <a:rPr sz="3000" spc="-195" dirty="0">
                <a:latin typeface="Calibri"/>
                <a:cs typeface="Calibri"/>
              </a:rPr>
              <a:t>95% </a:t>
            </a:r>
            <a:r>
              <a:rPr sz="3000" spc="-295" dirty="0">
                <a:latin typeface="Calibri"/>
                <a:cs typeface="Calibri"/>
              </a:rPr>
              <a:t>доверительный </a:t>
            </a:r>
            <a:r>
              <a:rPr sz="3000" spc="-270" dirty="0">
                <a:latin typeface="Calibri"/>
                <a:cs typeface="Calibri"/>
              </a:rPr>
              <a:t>интервал  </a:t>
            </a:r>
            <a:r>
              <a:rPr sz="3000" spc="-210" dirty="0">
                <a:latin typeface="Calibri"/>
                <a:cs typeface="Calibri"/>
              </a:rPr>
              <a:t>1,4-7,7; </a:t>
            </a:r>
            <a:r>
              <a:rPr sz="3000" spc="-275" dirty="0">
                <a:latin typeface="Calibri"/>
                <a:cs typeface="Calibri"/>
              </a:rPr>
              <a:t>p </a:t>
            </a:r>
            <a:r>
              <a:rPr sz="3000" dirty="0">
                <a:latin typeface="Cambria Math"/>
                <a:cs typeface="Cambria Math"/>
              </a:rPr>
              <a:t>⫽</a:t>
            </a:r>
            <a:r>
              <a:rPr sz="3000" spc="-40" dirty="0">
                <a:latin typeface="Cambria Math"/>
                <a:cs typeface="Cambria Math"/>
              </a:rPr>
              <a:t> </a:t>
            </a:r>
            <a:r>
              <a:rPr sz="3000" spc="-204" dirty="0">
                <a:latin typeface="Calibri"/>
                <a:cs typeface="Calibri"/>
              </a:rPr>
              <a:t>.008)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913" y="1002067"/>
            <a:ext cx="6032500" cy="4635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2512" y="6169659"/>
            <a:ext cx="116001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64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Calibri"/>
                <a:cs typeface="Calibri"/>
              </a:rPr>
              <a:t>Vasilevskis </a:t>
            </a:r>
            <a:r>
              <a:rPr sz="1600" spc="-110" dirty="0">
                <a:latin typeface="Calibri"/>
                <a:cs typeface="Calibri"/>
              </a:rPr>
              <a:t>EE, </a:t>
            </a:r>
            <a:r>
              <a:rPr sz="1600" spc="-135" dirty="0">
                <a:latin typeface="Calibri"/>
                <a:cs typeface="Calibri"/>
              </a:rPr>
              <a:t>Pandharipande </a:t>
            </a:r>
            <a:r>
              <a:rPr sz="1600" spc="-175" dirty="0">
                <a:latin typeface="Calibri"/>
                <a:cs typeface="Calibri"/>
              </a:rPr>
              <a:t>PP, </a:t>
            </a:r>
            <a:r>
              <a:rPr sz="1600" spc="-130" dirty="0">
                <a:latin typeface="Calibri"/>
                <a:cs typeface="Calibri"/>
              </a:rPr>
              <a:t>Girard </a:t>
            </a:r>
            <a:r>
              <a:rPr sz="1600" spc="-135" dirty="0">
                <a:latin typeface="Calibri"/>
                <a:cs typeface="Calibri"/>
              </a:rPr>
              <a:t>TD, </a:t>
            </a:r>
            <a:r>
              <a:rPr sz="1600" spc="-75" dirty="0">
                <a:latin typeface="Calibri"/>
                <a:cs typeface="Calibri"/>
              </a:rPr>
              <a:t>Ely </a:t>
            </a:r>
            <a:r>
              <a:rPr sz="1600" spc="-235" dirty="0">
                <a:latin typeface="Calibri"/>
                <a:cs typeface="Calibri"/>
              </a:rPr>
              <a:t>EW. </a:t>
            </a:r>
            <a:r>
              <a:rPr sz="1600" spc="-170" dirty="0">
                <a:latin typeface="Calibri"/>
                <a:cs typeface="Calibri"/>
              </a:rPr>
              <a:t>A </a:t>
            </a:r>
            <a:r>
              <a:rPr sz="1600" spc="-114" dirty="0">
                <a:latin typeface="Calibri"/>
                <a:cs typeface="Calibri"/>
              </a:rPr>
              <a:t>screening, </a:t>
            </a:r>
            <a:r>
              <a:rPr sz="1600" spc="-125" dirty="0">
                <a:latin typeface="Calibri"/>
                <a:cs typeface="Calibri"/>
              </a:rPr>
              <a:t>prevention, </a:t>
            </a:r>
            <a:r>
              <a:rPr sz="1600" spc="-145" dirty="0">
                <a:latin typeface="Calibri"/>
                <a:cs typeface="Calibri"/>
              </a:rPr>
              <a:t>and </a:t>
            </a:r>
            <a:r>
              <a:rPr sz="1600" spc="-120" dirty="0">
                <a:latin typeface="Calibri"/>
                <a:cs typeface="Calibri"/>
              </a:rPr>
              <a:t>restoration </a:t>
            </a:r>
            <a:r>
              <a:rPr sz="1600" spc="-140" dirty="0">
                <a:latin typeface="Calibri"/>
                <a:cs typeface="Calibri"/>
              </a:rPr>
              <a:t>model </a:t>
            </a:r>
            <a:r>
              <a:rPr sz="1600" spc="-125" dirty="0">
                <a:latin typeface="Calibri"/>
                <a:cs typeface="Calibri"/>
              </a:rPr>
              <a:t>for </a:t>
            </a:r>
            <a:r>
              <a:rPr sz="1600" spc="-95" dirty="0">
                <a:latin typeface="Calibri"/>
                <a:cs typeface="Calibri"/>
              </a:rPr>
              <a:t>saving </a:t>
            </a:r>
            <a:r>
              <a:rPr sz="1600" spc="-130" dirty="0">
                <a:latin typeface="Calibri"/>
                <a:cs typeface="Calibri"/>
              </a:rPr>
              <a:t>the </a:t>
            </a:r>
            <a:r>
              <a:rPr sz="1600" spc="-110" dirty="0">
                <a:latin typeface="Calibri"/>
                <a:cs typeface="Calibri"/>
              </a:rPr>
              <a:t>injured </a:t>
            </a:r>
            <a:r>
              <a:rPr sz="1600" spc="-114" dirty="0">
                <a:latin typeface="Calibri"/>
                <a:cs typeface="Calibri"/>
              </a:rPr>
              <a:t>brain </a:t>
            </a:r>
            <a:r>
              <a:rPr sz="1600" spc="-80" dirty="0">
                <a:latin typeface="Calibri"/>
                <a:cs typeface="Calibri"/>
              </a:rPr>
              <a:t>in </a:t>
            </a:r>
            <a:r>
              <a:rPr sz="1600" spc="-100" dirty="0">
                <a:latin typeface="Calibri"/>
                <a:cs typeface="Calibri"/>
              </a:rPr>
              <a:t>intensive </a:t>
            </a:r>
            <a:r>
              <a:rPr sz="1600" spc="-125" dirty="0">
                <a:latin typeface="Calibri"/>
                <a:cs typeface="Calibri"/>
              </a:rPr>
              <a:t>care </a:t>
            </a:r>
            <a:r>
              <a:rPr sz="1600" spc="-105" dirty="0">
                <a:latin typeface="Calibri"/>
                <a:cs typeface="Calibri"/>
              </a:rPr>
              <a:t>unit </a:t>
            </a:r>
            <a:r>
              <a:rPr sz="1600" spc="-114" dirty="0">
                <a:latin typeface="Calibri"/>
                <a:cs typeface="Calibri"/>
              </a:rPr>
              <a:t>survivors. </a:t>
            </a:r>
            <a:r>
              <a:rPr sz="1600" spc="-100" dirty="0">
                <a:latin typeface="Calibri"/>
                <a:cs typeface="Calibri"/>
              </a:rPr>
              <a:t>Crit </a:t>
            </a:r>
            <a:r>
              <a:rPr sz="1600" spc="-135" dirty="0">
                <a:latin typeface="Calibri"/>
                <a:cs typeface="Calibri"/>
              </a:rPr>
              <a:t>Care  </a:t>
            </a:r>
            <a:r>
              <a:rPr sz="1600" spc="-200" dirty="0">
                <a:latin typeface="Calibri"/>
                <a:cs typeface="Calibri"/>
              </a:rPr>
              <a:t>Med. </a:t>
            </a:r>
            <a:r>
              <a:rPr sz="1600" spc="-95" dirty="0">
                <a:latin typeface="Calibri"/>
                <a:cs typeface="Calibri"/>
              </a:rPr>
              <a:t>2010;38(10 Suppl):S683-91.</a:t>
            </a:r>
            <a:r>
              <a:rPr sz="1600" spc="-160" dirty="0">
                <a:latin typeface="Calibri"/>
                <a:cs typeface="Calibri"/>
              </a:rPr>
              <a:t> </a:t>
            </a:r>
            <a:r>
              <a:rPr sz="1600" spc="-114" dirty="0">
                <a:latin typeface="Calibri"/>
                <a:cs typeface="Calibri"/>
              </a:rPr>
              <a:t>doi:10.1097/CCM.0b013e3181f245d3.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2996" y="1618594"/>
            <a:ext cx="8469630" cy="4740275"/>
            <a:chOff x="3722996" y="1618594"/>
            <a:chExt cx="8469630" cy="4740275"/>
          </a:xfrm>
        </p:grpSpPr>
        <p:sp>
          <p:nvSpPr>
            <p:cNvPr id="3" name="object 3"/>
            <p:cNvSpPr/>
            <p:nvPr/>
          </p:nvSpPr>
          <p:spPr>
            <a:xfrm>
              <a:off x="3722996" y="1618594"/>
              <a:ext cx="8469630" cy="4740275"/>
            </a:xfrm>
            <a:custGeom>
              <a:avLst/>
              <a:gdLst/>
              <a:ahLst/>
              <a:cxnLst/>
              <a:rect l="l" t="t" r="r" b="b"/>
              <a:pathLst>
                <a:path w="8469630" h="4740275">
                  <a:moveTo>
                    <a:pt x="0" y="4740273"/>
                  </a:moveTo>
                  <a:lnTo>
                    <a:pt x="8469003" y="4740273"/>
                  </a:lnTo>
                  <a:lnTo>
                    <a:pt x="8469003" y="0"/>
                  </a:lnTo>
                  <a:lnTo>
                    <a:pt x="0" y="0"/>
                  </a:lnTo>
                  <a:lnTo>
                    <a:pt x="0" y="4740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1767" y="1752599"/>
              <a:ext cx="6958584" cy="35874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769734" y="5461508"/>
            <a:ext cx="1670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средний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койко-день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71377" y="5461508"/>
            <a:ext cx="995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летальность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1281" y="4220971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5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82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5233" y="2075179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26</a:t>
            </a:r>
            <a:r>
              <a:rPr sz="1800" spc="-80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08811" y="4358132"/>
            <a:ext cx="26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4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91272" y="2032508"/>
            <a:ext cx="23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27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87295" y="1794764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29</a:t>
            </a:r>
            <a:r>
              <a:rPr sz="1800" spc="-16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907" y="4175252"/>
            <a:ext cx="986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6745" algn="l"/>
              </a:tabLst>
            </a:pPr>
            <a:r>
              <a:rPr sz="1800" spc="-175" dirty="0">
                <a:latin typeface="Calibri"/>
                <a:cs typeface="Calibri"/>
              </a:rPr>
              <a:t>6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3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75" dirty="0">
                <a:latin typeface="Calibri"/>
                <a:cs typeface="Calibri"/>
              </a:rPr>
              <a:t>6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53389" y="2559811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21</a:t>
            </a:r>
            <a:r>
              <a:rPr sz="1800" spc="-80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85795" y="2764283"/>
            <a:ext cx="2976880" cy="142875"/>
            <a:chOff x="4285795" y="2764283"/>
            <a:chExt cx="2976880" cy="142875"/>
          </a:xfrm>
        </p:grpSpPr>
        <p:sp>
          <p:nvSpPr>
            <p:cNvPr id="15" name="object 15"/>
            <p:cNvSpPr/>
            <p:nvPr/>
          </p:nvSpPr>
          <p:spPr>
            <a:xfrm>
              <a:off x="4290557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90557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45B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5247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5247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B35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79938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79938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F87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24627" y="2769046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187" y="0"/>
                  </a:moveTo>
                  <a:lnTo>
                    <a:pt x="0" y="0"/>
                  </a:lnTo>
                  <a:lnTo>
                    <a:pt x="0" y="133187"/>
                  </a:lnTo>
                  <a:lnTo>
                    <a:pt x="133187" y="133187"/>
                  </a:lnTo>
                  <a:lnTo>
                    <a:pt x="133187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24627" y="276904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188" y="0"/>
                  </a:lnTo>
                  <a:lnTo>
                    <a:pt x="133188" y="133188"/>
                  </a:lnTo>
                  <a:lnTo>
                    <a:pt x="0" y="1331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A44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472876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17567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62256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6946" y="2657347"/>
            <a:ext cx="43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27481" y="6077203"/>
            <a:ext cx="5332095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45"/>
              </a:lnSpc>
              <a:spcBef>
                <a:spcPts val="100"/>
              </a:spcBef>
              <a:tabLst>
                <a:tab pos="4036060" algn="l"/>
              </a:tabLst>
            </a:pPr>
            <a:r>
              <a:rPr sz="2400" spc="-225" dirty="0">
                <a:latin typeface="Calibri"/>
                <a:cs typeface="Calibri"/>
              </a:rPr>
              <a:t>Средняя  длительность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/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летальность	</a:t>
            </a:r>
            <a:r>
              <a:rPr sz="2400" spc="-200" dirty="0">
                <a:latin typeface="Calibri"/>
                <a:cs typeface="Calibri"/>
              </a:rPr>
              <a:t>случая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ОЦН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spc="-150" dirty="0">
                <a:latin typeface="Calibri"/>
                <a:cs typeface="Calibri"/>
              </a:rPr>
              <a:t>(2014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145" dirty="0">
                <a:latin typeface="Calibri"/>
                <a:cs typeface="Calibri"/>
              </a:rPr>
              <a:t>2017</a:t>
            </a:r>
            <a:r>
              <a:rPr sz="2400" spc="-175" dirty="0">
                <a:latin typeface="Calibri"/>
                <a:cs typeface="Calibri"/>
              </a:rPr>
              <a:t> </a:t>
            </a:r>
            <a:r>
              <a:rPr sz="2400" spc="-135" dirty="0">
                <a:latin typeface="Calibri"/>
                <a:cs typeface="Calibri"/>
              </a:rPr>
              <a:t>гг)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486813" y="188976"/>
            <a:ext cx="5963920" cy="11474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378075" marR="5080" indent="-2366010">
              <a:lnSpc>
                <a:spcPct val="79500"/>
              </a:lnSpc>
              <a:spcBef>
                <a:spcPts val="1105"/>
              </a:spcBef>
            </a:pPr>
            <a:r>
              <a:rPr sz="4100" spc="-395" dirty="0"/>
              <a:t>Особенно </a:t>
            </a:r>
            <a:r>
              <a:rPr sz="4100" spc="-315" dirty="0"/>
              <a:t>в </a:t>
            </a:r>
            <a:r>
              <a:rPr sz="4100" spc="-330" dirty="0"/>
              <a:t>ОРИТ </a:t>
            </a:r>
            <a:r>
              <a:rPr sz="4100" spc="-365" dirty="0"/>
              <a:t>хорошо </a:t>
            </a:r>
            <a:r>
              <a:rPr sz="4100" spc="-340" dirty="0"/>
              <a:t>лечат  </a:t>
            </a:r>
            <a:r>
              <a:rPr sz="4100" spc="-420" dirty="0"/>
              <a:t>Голову</a:t>
            </a:r>
            <a:endParaRPr sz="4100"/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8221" cy="349574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2731" y="132588"/>
            <a:ext cx="40481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5" dirty="0"/>
              <a:t>Делирий </a:t>
            </a:r>
            <a:r>
              <a:rPr sz="4400" spc="-70" dirty="0"/>
              <a:t>-</a:t>
            </a:r>
            <a:r>
              <a:rPr sz="4400" spc="-670" dirty="0"/>
              <a:t> </a:t>
            </a:r>
            <a:r>
              <a:rPr sz="4400" spc="-459" dirty="0"/>
              <a:t>деменция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4128516"/>
            <a:ext cx="65081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790064" algn="l"/>
              </a:tabLst>
            </a:pPr>
            <a:r>
              <a:rPr sz="3200" spc="-320" dirty="0">
                <a:latin typeface="Calibri"/>
                <a:cs typeface="Calibri"/>
              </a:rPr>
              <a:t>Делирий	</a:t>
            </a:r>
            <a:r>
              <a:rPr sz="3200" spc="-50" dirty="0">
                <a:latin typeface="Calibri"/>
                <a:cs typeface="Calibri"/>
              </a:rPr>
              <a:t>- </a:t>
            </a:r>
            <a:r>
              <a:rPr sz="3200" spc="-285" dirty="0">
                <a:latin typeface="Calibri"/>
                <a:cs typeface="Calibri"/>
              </a:rPr>
              <a:t>дорога </a:t>
            </a:r>
            <a:r>
              <a:rPr sz="3200" spc="-250" dirty="0">
                <a:latin typeface="Calibri"/>
                <a:cs typeface="Calibri"/>
              </a:rPr>
              <a:t>к </a:t>
            </a:r>
            <a:r>
              <a:rPr sz="3200" spc="-310" dirty="0">
                <a:latin typeface="Calibri"/>
                <a:cs typeface="Calibri"/>
              </a:rPr>
              <a:t>отдаленной</a:t>
            </a:r>
            <a:r>
              <a:rPr sz="3200" spc="-295" dirty="0">
                <a:latin typeface="Calibri"/>
                <a:cs typeface="Calibri"/>
              </a:rPr>
              <a:t> </a:t>
            </a:r>
            <a:r>
              <a:rPr sz="3200" spc="-345" dirty="0">
                <a:latin typeface="Calibri"/>
                <a:cs typeface="Calibri"/>
              </a:rPr>
              <a:t>деменции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532" y="1194595"/>
            <a:ext cx="10502898" cy="2692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4209" y="6503923"/>
            <a:ext cx="10959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30" dirty="0">
                <a:latin typeface="Calibri"/>
                <a:cs typeface="Calibri"/>
              </a:rPr>
              <a:t>Wang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125" dirty="0">
                <a:latin typeface="Calibri"/>
                <a:cs typeface="Calibri"/>
              </a:rPr>
              <a:t>Hammes </a:t>
            </a:r>
            <a:r>
              <a:rPr sz="1200" spc="-105" dirty="0">
                <a:latin typeface="Calibri"/>
                <a:cs typeface="Calibri"/>
              </a:rPr>
              <a:t>J, </a:t>
            </a:r>
            <a:r>
              <a:rPr sz="1200" spc="-90" dirty="0">
                <a:latin typeface="Calibri"/>
                <a:cs typeface="Calibri"/>
              </a:rPr>
              <a:t>Khan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90" dirty="0">
                <a:latin typeface="Calibri"/>
                <a:cs typeface="Calibri"/>
              </a:rPr>
              <a:t>et </a:t>
            </a:r>
            <a:r>
              <a:rPr sz="1200" spc="-75" dirty="0">
                <a:latin typeface="Calibri"/>
                <a:cs typeface="Calibri"/>
              </a:rPr>
              <a:t>al. </a:t>
            </a:r>
            <a:r>
              <a:rPr sz="1200" spc="-90" dirty="0">
                <a:latin typeface="Calibri"/>
                <a:cs typeface="Calibri"/>
              </a:rPr>
              <a:t>Improving </a:t>
            </a:r>
            <a:r>
              <a:rPr sz="1200" spc="-105" dirty="0">
                <a:latin typeface="Calibri"/>
                <a:cs typeface="Calibri"/>
              </a:rPr>
              <a:t>Recovery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114" dirty="0">
                <a:latin typeface="Calibri"/>
                <a:cs typeface="Calibri"/>
              </a:rPr>
              <a:t>Outcomes </a:t>
            </a:r>
            <a:r>
              <a:rPr sz="1200" spc="-90" dirty="0">
                <a:latin typeface="Calibri"/>
                <a:cs typeface="Calibri"/>
              </a:rPr>
              <a:t>Every </a:t>
            </a:r>
            <a:r>
              <a:rPr sz="1200" spc="-105" dirty="0">
                <a:latin typeface="Calibri"/>
                <a:cs typeface="Calibri"/>
              </a:rPr>
              <a:t>Day </a:t>
            </a:r>
            <a:r>
              <a:rPr sz="1200" spc="-90" dirty="0">
                <a:latin typeface="Calibri"/>
                <a:cs typeface="Calibri"/>
              </a:rPr>
              <a:t>after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90" dirty="0">
                <a:latin typeface="Calibri"/>
                <a:cs typeface="Calibri"/>
              </a:rPr>
              <a:t>ICU </a:t>
            </a:r>
            <a:r>
              <a:rPr sz="1200" spc="-110" dirty="0">
                <a:latin typeface="Calibri"/>
                <a:cs typeface="Calibri"/>
              </a:rPr>
              <a:t>(IMPROVE): </a:t>
            </a:r>
            <a:r>
              <a:rPr sz="1200" spc="-90" dirty="0">
                <a:latin typeface="Calibri"/>
                <a:cs typeface="Calibri"/>
              </a:rPr>
              <a:t>Study </a:t>
            </a:r>
            <a:r>
              <a:rPr sz="1200" spc="-95" dirty="0">
                <a:latin typeface="Calibri"/>
                <a:cs typeface="Calibri"/>
              </a:rPr>
              <a:t>protocol for a </a:t>
            </a:r>
            <a:r>
              <a:rPr sz="1200" spc="-100" dirty="0">
                <a:latin typeface="Calibri"/>
                <a:cs typeface="Calibri"/>
              </a:rPr>
              <a:t>randomized </a:t>
            </a:r>
            <a:r>
              <a:rPr sz="1200" spc="-85" dirty="0">
                <a:latin typeface="Calibri"/>
                <a:cs typeface="Calibri"/>
              </a:rPr>
              <a:t>controlled </a:t>
            </a:r>
            <a:r>
              <a:rPr sz="1200" spc="-70" dirty="0">
                <a:latin typeface="Calibri"/>
                <a:cs typeface="Calibri"/>
              </a:rPr>
              <a:t>trial. </a:t>
            </a:r>
            <a:r>
              <a:rPr sz="1200" spc="-80" dirty="0">
                <a:latin typeface="Calibri"/>
                <a:cs typeface="Calibri"/>
              </a:rPr>
              <a:t>Trials. 2018;19(1):1-10.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doi:10.1186/s13063-018-2569-8.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367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100"/>
              </a:spcBef>
            </a:pPr>
            <a:r>
              <a:rPr sz="4000" spc="-350" dirty="0"/>
              <a:t>Патологический </a:t>
            </a:r>
            <a:r>
              <a:rPr sz="4000" spc="-409" dirty="0"/>
              <a:t>метаболизм </a:t>
            </a:r>
            <a:r>
              <a:rPr sz="4000" spc="-315" dirty="0"/>
              <a:t>как </a:t>
            </a:r>
            <a:r>
              <a:rPr sz="4000" spc="-335" dirty="0"/>
              <a:t>фактор</a:t>
            </a:r>
            <a:r>
              <a:rPr sz="4000" spc="-265" dirty="0"/>
              <a:t> </a:t>
            </a:r>
            <a:r>
              <a:rPr sz="4000" spc="-365" dirty="0"/>
              <a:t>деафферентации.</a:t>
            </a:r>
            <a:endParaRPr sz="4000"/>
          </a:p>
          <a:p>
            <a:pPr marL="34290" marR="26034" algn="ctr">
              <a:lnSpc>
                <a:spcPct val="100000"/>
              </a:lnSpc>
            </a:pPr>
            <a:r>
              <a:rPr sz="4000" spc="-875" dirty="0"/>
              <a:t>М</a:t>
            </a:r>
            <a:r>
              <a:rPr sz="4000" spc="-345" dirty="0"/>
              <a:t>е</a:t>
            </a:r>
            <a:r>
              <a:rPr sz="4000" spc="-275" dirty="0"/>
              <a:t>т</a:t>
            </a:r>
            <a:r>
              <a:rPr sz="4000" spc="-345" dirty="0"/>
              <a:t>а</a:t>
            </a:r>
            <a:r>
              <a:rPr sz="4000" spc="-385" dirty="0"/>
              <a:t>б</a:t>
            </a:r>
            <a:r>
              <a:rPr sz="4000" spc="-390" dirty="0"/>
              <a:t>о</a:t>
            </a:r>
            <a:r>
              <a:rPr sz="4000" spc="-420" dirty="0"/>
              <a:t>ли</a:t>
            </a:r>
            <a:r>
              <a:rPr sz="4000" spc="-295" dirty="0"/>
              <a:t>ч</a:t>
            </a:r>
            <a:r>
              <a:rPr sz="4000" spc="-1685" dirty="0"/>
              <a:t>е</a:t>
            </a:r>
            <a:r>
              <a:rPr sz="2400" baseline="3472" dirty="0">
                <a:solidFill>
                  <a:srgbClr val="88A44D"/>
                </a:solidFill>
              </a:rPr>
              <a:t>3</a:t>
            </a:r>
            <a:r>
              <a:rPr sz="2400" spc="-465" baseline="3472" dirty="0">
                <a:solidFill>
                  <a:srgbClr val="88A44D"/>
                </a:solidFill>
              </a:rPr>
              <a:t>1</a:t>
            </a:r>
            <a:r>
              <a:rPr sz="4000" spc="-270" dirty="0"/>
              <a:t>с</a:t>
            </a:r>
            <a:r>
              <a:rPr sz="4000" spc="-310" dirty="0"/>
              <a:t>к</a:t>
            </a:r>
            <a:r>
              <a:rPr sz="4000" spc="-420" dirty="0"/>
              <a:t>и</a:t>
            </a:r>
            <a:r>
              <a:rPr sz="4000" spc="-340" dirty="0"/>
              <a:t>е</a:t>
            </a:r>
            <a:r>
              <a:rPr sz="4000" spc="-60" dirty="0"/>
              <a:t> </a:t>
            </a:r>
            <a:r>
              <a:rPr sz="4000" spc="-310" dirty="0"/>
              <a:t>к</a:t>
            </a:r>
            <a:r>
              <a:rPr sz="4000" spc="-370" dirty="0"/>
              <a:t>р</a:t>
            </a:r>
            <a:r>
              <a:rPr sz="4000" spc="-420" dirty="0"/>
              <a:t>и</a:t>
            </a:r>
            <a:r>
              <a:rPr sz="4000" spc="-295" dirty="0"/>
              <a:t>з</a:t>
            </a:r>
            <a:r>
              <a:rPr sz="4000" spc="-515" dirty="0"/>
              <a:t>ы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2667001" y="1643062"/>
            <a:ext cx="6926580" cy="4572000"/>
            <a:chOff x="2667001" y="1643062"/>
            <a:chExt cx="6926580" cy="4572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001" y="1643062"/>
              <a:ext cx="6926262" cy="4572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95937" y="5572126"/>
              <a:ext cx="285750" cy="428625"/>
            </a:xfrm>
            <a:custGeom>
              <a:avLst/>
              <a:gdLst/>
              <a:ahLst/>
              <a:cxnLst/>
              <a:rect l="l" t="t" r="r" b="b"/>
              <a:pathLst>
                <a:path w="285750" h="428625">
                  <a:moveTo>
                    <a:pt x="0" y="214312"/>
                  </a:moveTo>
                  <a:lnTo>
                    <a:pt x="5103" y="157339"/>
                  </a:lnTo>
                  <a:lnTo>
                    <a:pt x="19506" y="106144"/>
                  </a:lnTo>
                  <a:lnTo>
                    <a:pt x="41847" y="62770"/>
                  </a:lnTo>
                  <a:lnTo>
                    <a:pt x="70763" y="29259"/>
                  </a:lnTo>
                  <a:lnTo>
                    <a:pt x="104893" y="7655"/>
                  </a:lnTo>
                  <a:lnTo>
                    <a:pt x="142875" y="0"/>
                  </a:lnTo>
                  <a:lnTo>
                    <a:pt x="180856" y="7655"/>
                  </a:lnTo>
                  <a:lnTo>
                    <a:pt x="214986" y="29259"/>
                  </a:lnTo>
                  <a:lnTo>
                    <a:pt x="243902" y="62770"/>
                  </a:lnTo>
                  <a:lnTo>
                    <a:pt x="266243" y="106144"/>
                  </a:lnTo>
                  <a:lnTo>
                    <a:pt x="280646" y="157339"/>
                  </a:lnTo>
                  <a:lnTo>
                    <a:pt x="285750" y="214312"/>
                  </a:lnTo>
                  <a:lnTo>
                    <a:pt x="280646" y="271285"/>
                  </a:lnTo>
                  <a:lnTo>
                    <a:pt x="266243" y="322480"/>
                  </a:lnTo>
                  <a:lnTo>
                    <a:pt x="243902" y="365854"/>
                  </a:lnTo>
                  <a:lnTo>
                    <a:pt x="214986" y="399365"/>
                  </a:lnTo>
                  <a:lnTo>
                    <a:pt x="180856" y="420969"/>
                  </a:lnTo>
                  <a:lnTo>
                    <a:pt x="142875" y="428625"/>
                  </a:lnTo>
                  <a:lnTo>
                    <a:pt x="104893" y="420969"/>
                  </a:lnTo>
                  <a:lnTo>
                    <a:pt x="70763" y="399365"/>
                  </a:lnTo>
                  <a:lnTo>
                    <a:pt x="41847" y="365854"/>
                  </a:lnTo>
                  <a:lnTo>
                    <a:pt x="19506" y="322480"/>
                  </a:lnTo>
                  <a:lnTo>
                    <a:pt x="5103" y="271285"/>
                  </a:lnTo>
                  <a:lnTo>
                    <a:pt x="0" y="214312"/>
                  </a:lnTo>
                  <a:close/>
                </a:path>
              </a:pathLst>
            </a:custGeom>
            <a:ln w="28575">
              <a:solidFill>
                <a:srgbClr val="F7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53187" y="5572126"/>
              <a:ext cx="285750" cy="428625"/>
            </a:xfrm>
            <a:custGeom>
              <a:avLst/>
              <a:gdLst/>
              <a:ahLst/>
              <a:cxnLst/>
              <a:rect l="l" t="t" r="r" b="b"/>
              <a:pathLst>
                <a:path w="285750" h="428625">
                  <a:moveTo>
                    <a:pt x="0" y="214312"/>
                  </a:moveTo>
                  <a:lnTo>
                    <a:pt x="5103" y="157339"/>
                  </a:lnTo>
                  <a:lnTo>
                    <a:pt x="19506" y="106144"/>
                  </a:lnTo>
                  <a:lnTo>
                    <a:pt x="41847" y="62770"/>
                  </a:lnTo>
                  <a:lnTo>
                    <a:pt x="70763" y="29259"/>
                  </a:lnTo>
                  <a:lnTo>
                    <a:pt x="104893" y="7655"/>
                  </a:lnTo>
                  <a:lnTo>
                    <a:pt x="142875" y="0"/>
                  </a:lnTo>
                  <a:lnTo>
                    <a:pt x="180856" y="7655"/>
                  </a:lnTo>
                  <a:lnTo>
                    <a:pt x="214986" y="29259"/>
                  </a:lnTo>
                  <a:lnTo>
                    <a:pt x="243902" y="62770"/>
                  </a:lnTo>
                  <a:lnTo>
                    <a:pt x="266243" y="106144"/>
                  </a:lnTo>
                  <a:lnTo>
                    <a:pt x="280646" y="157339"/>
                  </a:lnTo>
                  <a:lnTo>
                    <a:pt x="285750" y="214312"/>
                  </a:lnTo>
                  <a:lnTo>
                    <a:pt x="280646" y="271285"/>
                  </a:lnTo>
                  <a:lnTo>
                    <a:pt x="266243" y="322480"/>
                  </a:lnTo>
                  <a:lnTo>
                    <a:pt x="243902" y="365854"/>
                  </a:lnTo>
                  <a:lnTo>
                    <a:pt x="214986" y="399365"/>
                  </a:lnTo>
                  <a:lnTo>
                    <a:pt x="180856" y="420969"/>
                  </a:lnTo>
                  <a:lnTo>
                    <a:pt x="142875" y="428625"/>
                  </a:lnTo>
                  <a:lnTo>
                    <a:pt x="104893" y="420969"/>
                  </a:lnTo>
                  <a:lnTo>
                    <a:pt x="70763" y="399365"/>
                  </a:lnTo>
                  <a:lnTo>
                    <a:pt x="41847" y="365854"/>
                  </a:lnTo>
                  <a:lnTo>
                    <a:pt x="19506" y="322480"/>
                  </a:lnTo>
                  <a:lnTo>
                    <a:pt x="5103" y="271285"/>
                  </a:lnTo>
                  <a:lnTo>
                    <a:pt x="0" y="214312"/>
                  </a:lnTo>
                  <a:close/>
                </a:path>
              </a:pathLst>
            </a:custGeom>
            <a:ln w="28575">
              <a:solidFill>
                <a:srgbClr val="F7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24187" y="3643311"/>
              <a:ext cx="6215380" cy="0"/>
            </a:xfrm>
            <a:custGeom>
              <a:avLst/>
              <a:gdLst/>
              <a:ahLst/>
              <a:cxnLst/>
              <a:rect l="l" t="t" r="r" b="b"/>
              <a:pathLst>
                <a:path w="6215380">
                  <a:moveTo>
                    <a:pt x="6215062" y="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739" y="6406388"/>
            <a:ext cx="11507470" cy="4095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spc="-110" dirty="0">
                <a:latin typeface="Calibri"/>
                <a:cs typeface="Calibri"/>
              </a:rPr>
              <a:t>Перфузионно-метаболическое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сопряжение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при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острой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церебральной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недостаточности.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Исследование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ACIPS.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Часть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1.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Оценка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объемного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мозгового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кровотока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Анестезиология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–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реаниматология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80" dirty="0">
                <a:latin typeface="Calibri"/>
                <a:cs typeface="Calibri"/>
              </a:rPr>
              <a:t>2013,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45" dirty="0">
                <a:latin typeface="Calibri"/>
                <a:cs typeface="Calibri"/>
              </a:rPr>
              <a:t>№4,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05" dirty="0">
                <a:latin typeface="Calibri"/>
                <a:cs typeface="Calibri"/>
              </a:rPr>
              <a:t>стр.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37-41.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spc="-140" dirty="0">
                <a:latin typeface="Calibri"/>
                <a:cs typeface="Calibri"/>
              </a:rPr>
              <a:t>Громов </a:t>
            </a:r>
            <a:r>
              <a:rPr sz="1200" spc="-105" dirty="0">
                <a:latin typeface="Calibri"/>
                <a:cs typeface="Calibri"/>
              </a:rPr>
              <a:t>В.С., Агеев </a:t>
            </a:r>
            <a:r>
              <a:rPr sz="1200" spc="-114" dirty="0">
                <a:latin typeface="Calibri"/>
                <a:cs typeface="Calibri"/>
              </a:rPr>
              <a:t>А.Н., </a:t>
            </a:r>
            <a:r>
              <a:rPr sz="1200" spc="-120" dirty="0">
                <a:latin typeface="Calibri"/>
                <a:cs typeface="Calibri"/>
              </a:rPr>
              <a:t>Алашеев </a:t>
            </a:r>
            <a:r>
              <a:rPr sz="1200" spc="-145" dirty="0">
                <a:latin typeface="Calibri"/>
                <a:cs typeface="Calibri"/>
              </a:rPr>
              <a:t>А.М., </a:t>
            </a:r>
            <a:r>
              <a:rPr sz="1200" spc="-120" dirty="0">
                <a:latin typeface="Calibri"/>
                <a:cs typeface="Calibri"/>
              </a:rPr>
              <a:t>Белкин </a:t>
            </a:r>
            <a:r>
              <a:rPr sz="1200" spc="-114" dirty="0">
                <a:latin typeface="Calibri"/>
                <a:cs typeface="Calibri"/>
              </a:rPr>
              <a:t>А.А., </a:t>
            </a:r>
            <a:r>
              <a:rPr sz="1200" spc="-110" dirty="0">
                <a:latin typeface="Calibri"/>
                <a:cs typeface="Calibri"/>
              </a:rPr>
              <a:t>Левит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А.Л.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260351"/>
            <a:ext cx="6588125" cy="565150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529637" y="1758951"/>
          <a:ext cx="1662430" cy="2881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480"/>
                <a:gridCol w="827405"/>
              </a:tblGrid>
              <a:tr h="384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90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0,41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KО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1,25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5" dirty="0">
                          <a:latin typeface="Arial"/>
                          <a:cs typeface="Arial"/>
                        </a:rPr>
                        <a:t>ЦПД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95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ВЧД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135" dirty="0">
                          <a:latin typeface="Arial"/>
                          <a:cs typeface="Arial"/>
                        </a:rPr>
                        <a:t>11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ts val="2125"/>
                        </a:lnSpc>
                        <a:spcBef>
                          <a:spcPts val="365"/>
                        </a:spcBef>
                      </a:pPr>
                      <a:r>
                        <a:rPr sz="1800" spc="15" dirty="0">
                          <a:latin typeface="Arial"/>
                          <a:cs typeface="Arial"/>
                        </a:rPr>
                        <a:t>АДср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2125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108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20125" y="203707"/>
            <a:ext cx="1179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03.09.10.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35327" y="4961635"/>
            <a:ext cx="2166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ТКДГ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гиперперфузия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000" y="3141664"/>
            <a:ext cx="542290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800" b="1" spc="-5" dirty="0">
                <a:latin typeface="Calibri"/>
                <a:cs typeface="Calibri"/>
              </a:rPr>
              <a:t>CBF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2038" y="260350"/>
            <a:ext cx="568960" cy="369570"/>
          </a:xfrm>
          <a:custGeom>
            <a:avLst/>
            <a:gdLst/>
            <a:ahLst/>
            <a:cxnLst/>
            <a:rect l="l" t="t" r="r" b="b"/>
            <a:pathLst>
              <a:path w="568960" h="369570">
                <a:moveTo>
                  <a:pt x="568616" y="0"/>
                </a:moveTo>
                <a:lnTo>
                  <a:pt x="0" y="0"/>
                </a:lnTo>
                <a:lnTo>
                  <a:pt x="0" y="369332"/>
                </a:lnTo>
                <a:lnTo>
                  <a:pt x="568616" y="369332"/>
                </a:lnTo>
                <a:lnTo>
                  <a:pt x="568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50778" y="279907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C</a:t>
            </a:r>
            <a:r>
              <a:rPr sz="1800" b="1" spc="-40" dirty="0">
                <a:latin typeface="Calibri"/>
                <a:cs typeface="Calibri"/>
              </a:rPr>
              <a:t>B</a:t>
            </a:r>
            <a:r>
              <a:rPr sz="1800" b="1" dirty="0"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2038" y="3141664"/>
            <a:ext cx="617220" cy="3695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800" b="1" spc="5" dirty="0">
                <a:latin typeface="Calibri"/>
                <a:cs typeface="Calibri"/>
              </a:rPr>
              <a:t>MTT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5953252"/>
            <a:ext cx="12025630" cy="86296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5600" marR="5080" indent="-342900">
              <a:lnSpc>
                <a:spcPts val="1100"/>
              </a:lnSpc>
              <a:spcBef>
                <a:spcPts val="219"/>
              </a:spcBef>
            </a:pPr>
            <a:r>
              <a:rPr sz="1000" dirty="0">
                <a:latin typeface="Calibri"/>
                <a:cs typeface="Calibri"/>
              </a:rPr>
              <a:t>На </a:t>
            </a:r>
            <a:r>
              <a:rPr sz="1000" spc="-5" dirty="0">
                <a:latin typeface="Calibri"/>
                <a:cs typeface="Calibri"/>
              </a:rPr>
              <a:t>нативных срезах патологии </a:t>
            </a:r>
            <a:r>
              <a:rPr sz="1000" dirty="0">
                <a:latin typeface="Calibri"/>
                <a:cs typeface="Calibri"/>
              </a:rPr>
              <a:t>нет. </a:t>
            </a:r>
            <a:r>
              <a:rPr sz="1000" spc="-5" dirty="0">
                <a:latin typeface="Calibri"/>
                <a:cs typeface="Calibri"/>
              </a:rPr>
              <a:t>Желудочки </a:t>
            </a:r>
            <a:r>
              <a:rPr sz="1000" dirty="0">
                <a:latin typeface="Calibri"/>
                <a:cs typeface="Calibri"/>
              </a:rPr>
              <a:t>не </a:t>
            </a:r>
            <a:r>
              <a:rPr sz="1000" spc="-5" dirty="0">
                <a:latin typeface="Calibri"/>
                <a:cs typeface="Calibri"/>
              </a:rPr>
              <a:t>расширены, симметричны. </a:t>
            </a:r>
            <a:r>
              <a:rPr sz="1000" dirty="0">
                <a:latin typeface="Calibri"/>
                <a:cs typeface="Calibri"/>
              </a:rPr>
              <a:t>В </a:t>
            </a:r>
            <a:r>
              <a:rPr sz="1000" spc="-5" dirty="0">
                <a:latin typeface="Calibri"/>
                <a:cs typeface="Calibri"/>
              </a:rPr>
              <a:t>полушариях </a:t>
            </a:r>
            <a:r>
              <a:rPr sz="1000" dirty="0">
                <a:latin typeface="Calibri"/>
                <a:cs typeface="Calibri"/>
              </a:rPr>
              <a:t>в </a:t>
            </a:r>
            <a:r>
              <a:rPr sz="1000" spc="-5" dirty="0">
                <a:latin typeface="Calibri"/>
                <a:cs typeface="Calibri"/>
              </a:rPr>
              <a:t>артериальных бассейнах передней, средней </a:t>
            </a:r>
            <a:r>
              <a:rPr sz="1000" dirty="0">
                <a:latin typeface="Calibri"/>
                <a:cs typeface="Calibri"/>
              </a:rPr>
              <a:t>и </a:t>
            </a:r>
            <a:r>
              <a:rPr sz="1000" spc="-5" dirty="0">
                <a:latin typeface="Calibri"/>
                <a:cs typeface="Calibri"/>
              </a:rPr>
              <a:t>задней мозговых артерий дефектов перфузии </a:t>
            </a:r>
            <a:r>
              <a:rPr sz="1000" dirty="0">
                <a:latin typeface="Calibri"/>
                <a:cs typeface="Calibri"/>
              </a:rPr>
              <a:t>не </a:t>
            </a:r>
            <a:r>
              <a:rPr sz="1000" spc="-5" dirty="0">
                <a:latin typeface="Calibri"/>
                <a:cs typeface="Calibri"/>
              </a:rPr>
              <a:t>выявлено. При сравнительном  анализе показатели мозгового кровотока </a:t>
            </a:r>
            <a:r>
              <a:rPr sz="1000" dirty="0">
                <a:latin typeface="Calibri"/>
                <a:cs typeface="Calibri"/>
              </a:rPr>
              <a:t>(СBF) </a:t>
            </a:r>
            <a:r>
              <a:rPr sz="1000" spc="-5" dirty="0">
                <a:latin typeface="Calibri"/>
                <a:cs typeface="Calibri"/>
              </a:rPr>
              <a:t>кровенаполнения (СBV) симметрично повышены </a:t>
            </a:r>
            <a:r>
              <a:rPr sz="1000" dirty="0">
                <a:latin typeface="Calibri"/>
                <a:cs typeface="Calibri"/>
              </a:rPr>
              <a:t>на </a:t>
            </a:r>
            <a:r>
              <a:rPr sz="1000" spc="-5" dirty="0">
                <a:latin typeface="Calibri"/>
                <a:cs typeface="Calibri"/>
              </a:rPr>
              <a:t>базилярном уровне. </a:t>
            </a:r>
            <a:r>
              <a:rPr sz="1000" dirty="0">
                <a:latin typeface="Calibri"/>
                <a:cs typeface="Calibri"/>
              </a:rPr>
              <a:t>На </a:t>
            </a:r>
            <a:r>
              <a:rPr sz="1000" spc="-5" dirty="0">
                <a:latin typeface="Calibri"/>
                <a:cs typeface="Calibri"/>
              </a:rPr>
              <a:t>вышележащих уровнях показатели повысились </a:t>
            </a:r>
            <a:r>
              <a:rPr sz="1000" dirty="0">
                <a:latin typeface="Calibri"/>
                <a:cs typeface="Calibri"/>
              </a:rPr>
              <a:t>до </a:t>
            </a:r>
            <a:r>
              <a:rPr sz="1000" spc="-5" dirty="0">
                <a:latin typeface="Calibri"/>
                <a:cs typeface="Calibri"/>
              </a:rPr>
              <a:t>нормы при сохраненных местами  участков перфузии.. Повышение показателей кровотока </a:t>
            </a:r>
            <a:r>
              <a:rPr sz="1000" dirty="0">
                <a:latin typeface="Calibri"/>
                <a:cs typeface="Calibri"/>
              </a:rPr>
              <a:t>в </a:t>
            </a:r>
            <a:r>
              <a:rPr sz="1000" spc="-5" dirty="0">
                <a:latin typeface="Calibri"/>
                <a:cs typeface="Calibri"/>
              </a:rPr>
              <a:t>сравнении </a:t>
            </a:r>
            <a:r>
              <a:rPr sz="1000" dirty="0">
                <a:latin typeface="Calibri"/>
                <a:cs typeface="Calibri"/>
              </a:rPr>
              <a:t>с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02.09.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110" dirty="0">
                <a:latin typeface="Calibri"/>
                <a:cs typeface="Calibri"/>
              </a:rPr>
              <a:t>Перфузионно-метаболическое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сопряжение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при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острой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церебральной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недостаточности.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Исследование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ACIPS.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Часть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1.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Оценка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объемного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мозгового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кровотока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Анестезиология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–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реаниматология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80" dirty="0">
                <a:latin typeface="Calibri"/>
                <a:cs typeface="Calibri"/>
              </a:rPr>
              <a:t>2013,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145" dirty="0">
                <a:latin typeface="Calibri"/>
                <a:cs typeface="Calibri"/>
              </a:rPr>
              <a:t>№4,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05" dirty="0">
                <a:latin typeface="Calibri"/>
                <a:cs typeface="Calibri"/>
              </a:rPr>
              <a:t>стр.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37-41.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spc="-140" dirty="0">
                <a:latin typeface="Calibri"/>
                <a:cs typeface="Calibri"/>
              </a:rPr>
              <a:t>Громов </a:t>
            </a:r>
            <a:r>
              <a:rPr sz="1200" spc="-105" dirty="0">
                <a:latin typeface="Calibri"/>
                <a:cs typeface="Calibri"/>
              </a:rPr>
              <a:t>В.С., Агеев </a:t>
            </a:r>
            <a:r>
              <a:rPr sz="1200" spc="-114" dirty="0">
                <a:latin typeface="Calibri"/>
                <a:cs typeface="Calibri"/>
              </a:rPr>
              <a:t>А.Н., </a:t>
            </a:r>
            <a:r>
              <a:rPr sz="1200" spc="-120" dirty="0">
                <a:latin typeface="Calibri"/>
                <a:cs typeface="Calibri"/>
              </a:rPr>
              <a:t>Алашеев </a:t>
            </a:r>
            <a:r>
              <a:rPr sz="1200" spc="-145" dirty="0">
                <a:latin typeface="Calibri"/>
                <a:cs typeface="Calibri"/>
              </a:rPr>
              <a:t>А.М., </a:t>
            </a:r>
            <a:r>
              <a:rPr sz="1200" spc="-120" dirty="0">
                <a:latin typeface="Calibri"/>
                <a:cs typeface="Calibri"/>
              </a:rPr>
              <a:t>Белкин </a:t>
            </a:r>
            <a:r>
              <a:rPr sz="1200" spc="-114" dirty="0">
                <a:latin typeface="Calibri"/>
                <a:cs typeface="Calibri"/>
              </a:rPr>
              <a:t>А.А., </a:t>
            </a:r>
            <a:r>
              <a:rPr sz="1200" spc="-110" dirty="0">
                <a:latin typeface="Calibri"/>
                <a:cs typeface="Calibri"/>
              </a:rPr>
              <a:t>Левит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А.Л.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49276"/>
            <a:ext cx="10668000" cy="5927090"/>
            <a:chOff x="0" y="549276"/>
            <a:chExt cx="10668000" cy="5927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49276"/>
              <a:ext cx="9144000" cy="55467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783719"/>
              <a:ext cx="10525125" cy="692150"/>
            </a:xfrm>
            <a:custGeom>
              <a:avLst/>
              <a:gdLst/>
              <a:ahLst/>
              <a:cxnLst/>
              <a:rect l="l" t="t" r="r" b="b"/>
              <a:pathLst>
                <a:path w="10525125" h="692150">
                  <a:moveTo>
                    <a:pt x="10524617" y="0"/>
                  </a:moveTo>
                  <a:lnTo>
                    <a:pt x="0" y="0"/>
                  </a:lnTo>
                  <a:lnTo>
                    <a:pt x="0" y="277418"/>
                  </a:lnTo>
                  <a:lnTo>
                    <a:pt x="0" y="692150"/>
                  </a:lnTo>
                  <a:lnTo>
                    <a:pt x="10524617" y="692150"/>
                  </a:lnTo>
                  <a:lnTo>
                    <a:pt x="10524617" y="277418"/>
                  </a:lnTo>
                  <a:lnTo>
                    <a:pt x="10524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739" y="5779516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5" dirty="0">
                <a:latin typeface="Calibri"/>
                <a:cs typeface="Calibri"/>
              </a:rPr>
              <a:t>Медикаментозный </a:t>
            </a:r>
            <a:r>
              <a:rPr sz="1000" b="1" spc="-75" dirty="0">
                <a:latin typeface="Calibri"/>
                <a:cs typeface="Calibri"/>
              </a:rPr>
              <a:t>фон</a:t>
            </a:r>
            <a:r>
              <a:rPr sz="1000" b="1" spc="-75" dirty="0">
                <a:latin typeface="Arial Narrow"/>
                <a:cs typeface="Arial Narrow"/>
              </a:rPr>
              <a:t>: </a:t>
            </a:r>
            <a:r>
              <a:rPr sz="1000" spc="-105" dirty="0">
                <a:latin typeface="Calibri"/>
                <a:cs typeface="Calibri"/>
              </a:rPr>
              <a:t>морфин </a:t>
            </a:r>
            <a:r>
              <a:rPr sz="1000" spc="-85" dirty="0">
                <a:latin typeface="Calibri"/>
                <a:cs typeface="Calibri"/>
              </a:rPr>
              <a:t>10мг, </a:t>
            </a:r>
            <a:r>
              <a:rPr sz="1000" spc="-95" dirty="0">
                <a:latin typeface="Calibri"/>
                <a:cs typeface="Calibri"/>
              </a:rPr>
              <a:t>ардуан</a:t>
            </a:r>
            <a:r>
              <a:rPr sz="1000" spc="-145" dirty="0">
                <a:latin typeface="Calibri"/>
                <a:cs typeface="Calibri"/>
              </a:rPr>
              <a:t> </a:t>
            </a:r>
            <a:r>
              <a:rPr sz="1000" spc="-90" dirty="0">
                <a:latin typeface="Calibri"/>
                <a:cs typeface="Calibri"/>
              </a:rPr>
              <a:t>8мг.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b="1" spc="-90" dirty="0">
                <a:latin typeface="Calibri"/>
                <a:cs typeface="Calibri"/>
              </a:rPr>
              <a:t>Клинический уровень сознания</a:t>
            </a:r>
            <a:r>
              <a:rPr sz="1000" spc="-90" dirty="0">
                <a:latin typeface="Calibri"/>
                <a:cs typeface="Calibri"/>
              </a:rPr>
              <a:t>: Ramsay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60" dirty="0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2739" y="20828"/>
            <a:ext cx="984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/>
              <a:t>02/09/2010</a:t>
            </a:r>
            <a:endParaRPr sz="1800"/>
          </a:p>
        </p:txBody>
      </p:sp>
      <p:grpSp>
        <p:nvGrpSpPr>
          <p:cNvPr id="7" name="object 7"/>
          <p:cNvGrpSpPr/>
          <p:nvPr/>
        </p:nvGrpSpPr>
        <p:grpSpPr>
          <a:xfrm>
            <a:off x="2640012" y="0"/>
            <a:ext cx="7564755" cy="4657725"/>
            <a:chOff x="2640012" y="0"/>
            <a:chExt cx="7564755" cy="46577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0012" y="0"/>
              <a:ext cx="7561261" cy="5699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54975" y="260352"/>
              <a:ext cx="114300" cy="288925"/>
            </a:xfrm>
            <a:custGeom>
              <a:avLst/>
              <a:gdLst/>
              <a:ahLst/>
              <a:cxnLst/>
              <a:rect l="l" t="t" r="r" b="b"/>
              <a:pathLst>
                <a:path w="114300" h="288925">
                  <a:moveTo>
                    <a:pt x="38100" y="174624"/>
                  </a:moveTo>
                  <a:lnTo>
                    <a:pt x="0" y="174625"/>
                  </a:lnTo>
                  <a:lnTo>
                    <a:pt x="57150" y="288925"/>
                  </a:lnTo>
                  <a:lnTo>
                    <a:pt x="104774" y="193675"/>
                  </a:lnTo>
                  <a:lnTo>
                    <a:pt x="38100" y="193675"/>
                  </a:lnTo>
                  <a:lnTo>
                    <a:pt x="38100" y="174624"/>
                  </a:lnTo>
                  <a:close/>
                </a:path>
                <a:path w="114300" h="288925">
                  <a:moveTo>
                    <a:pt x="76200" y="174624"/>
                  </a:moveTo>
                  <a:lnTo>
                    <a:pt x="38100" y="174624"/>
                  </a:lnTo>
                  <a:lnTo>
                    <a:pt x="38100" y="193675"/>
                  </a:lnTo>
                  <a:lnTo>
                    <a:pt x="76200" y="193675"/>
                  </a:lnTo>
                  <a:lnTo>
                    <a:pt x="76200" y="174624"/>
                  </a:lnTo>
                  <a:close/>
                </a:path>
                <a:path w="114300" h="288925">
                  <a:moveTo>
                    <a:pt x="114300" y="174623"/>
                  </a:moveTo>
                  <a:lnTo>
                    <a:pt x="76200" y="174624"/>
                  </a:lnTo>
                  <a:lnTo>
                    <a:pt x="76200" y="193675"/>
                  </a:lnTo>
                  <a:lnTo>
                    <a:pt x="104774" y="193675"/>
                  </a:lnTo>
                  <a:lnTo>
                    <a:pt x="114300" y="174623"/>
                  </a:lnTo>
                  <a:close/>
                </a:path>
                <a:path w="114300" h="288925">
                  <a:moveTo>
                    <a:pt x="76200" y="0"/>
                  </a:moveTo>
                  <a:lnTo>
                    <a:pt x="38100" y="0"/>
                  </a:lnTo>
                  <a:lnTo>
                    <a:pt x="38100" y="174624"/>
                  </a:lnTo>
                  <a:lnTo>
                    <a:pt x="76200" y="174624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09114" y="2636838"/>
              <a:ext cx="790575" cy="2016125"/>
            </a:xfrm>
            <a:custGeom>
              <a:avLst/>
              <a:gdLst/>
              <a:ahLst/>
              <a:cxnLst/>
              <a:rect l="l" t="t" r="r" b="b"/>
              <a:pathLst>
                <a:path w="790575" h="2016125">
                  <a:moveTo>
                    <a:pt x="0" y="1008063"/>
                  </a:moveTo>
                  <a:lnTo>
                    <a:pt x="840" y="941782"/>
                  </a:lnTo>
                  <a:lnTo>
                    <a:pt x="3328" y="876646"/>
                  </a:lnTo>
                  <a:lnTo>
                    <a:pt x="7410" y="812788"/>
                  </a:lnTo>
                  <a:lnTo>
                    <a:pt x="13036" y="750341"/>
                  </a:lnTo>
                  <a:lnTo>
                    <a:pt x="20152" y="689437"/>
                  </a:lnTo>
                  <a:lnTo>
                    <a:pt x="28706" y="630208"/>
                  </a:lnTo>
                  <a:lnTo>
                    <a:pt x="38647" y="572789"/>
                  </a:lnTo>
                  <a:lnTo>
                    <a:pt x="49922" y="517312"/>
                  </a:lnTo>
                  <a:lnTo>
                    <a:pt x="62479" y="463909"/>
                  </a:lnTo>
                  <a:lnTo>
                    <a:pt x="76267" y="412714"/>
                  </a:lnTo>
                  <a:lnTo>
                    <a:pt x="91233" y="363858"/>
                  </a:lnTo>
                  <a:lnTo>
                    <a:pt x="107325" y="317476"/>
                  </a:lnTo>
                  <a:lnTo>
                    <a:pt x="124491" y="273700"/>
                  </a:lnTo>
                  <a:lnTo>
                    <a:pt x="142678" y="232663"/>
                  </a:lnTo>
                  <a:lnTo>
                    <a:pt x="161836" y="194497"/>
                  </a:lnTo>
                  <a:lnTo>
                    <a:pt x="181911" y="159336"/>
                  </a:lnTo>
                  <a:lnTo>
                    <a:pt x="202851" y="127312"/>
                  </a:lnTo>
                  <a:lnTo>
                    <a:pt x="247121" y="73207"/>
                  </a:lnTo>
                  <a:lnTo>
                    <a:pt x="294228" y="33244"/>
                  </a:lnTo>
                  <a:lnTo>
                    <a:pt x="343756" y="8488"/>
                  </a:lnTo>
                  <a:lnTo>
                    <a:pt x="395288" y="0"/>
                  </a:lnTo>
                  <a:lnTo>
                    <a:pt x="421278" y="2144"/>
                  </a:lnTo>
                  <a:lnTo>
                    <a:pt x="471860" y="18899"/>
                  </a:lnTo>
                  <a:lnTo>
                    <a:pt x="520229" y="51391"/>
                  </a:lnTo>
                  <a:lnTo>
                    <a:pt x="565970" y="98558"/>
                  </a:lnTo>
                  <a:lnTo>
                    <a:pt x="608664" y="159336"/>
                  </a:lnTo>
                  <a:lnTo>
                    <a:pt x="628739" y="194497"/>
                  </a:lnTo>
                  <a:lnTo>
                    <a:pt x="647897" y="232663"/>
                  </a:lnTo>
                  <a:lnTo>
                    <a:pt x="666084" y="273700"/>
                  </a:lnTo>
                  <a:lnTo>
                    <a:pt x="683250" y="317476"/>
                  </a:lnTo>
                  <a:lnTo>
                    <a:pt x="699342" y="363858"/>
                  </a:lnTo>
                  <a:lnTo>
                    <a:pt x="714308" y="412714"/>
                  </a:lnTo>
                  <a:lnTo>
                    <a:pt x="728096" y="463909"/>
                  </a:lnTo>
                  <a:lnTo>
                    <a:pt x="740653" y="517312"/>
                  </a:lnTo>
                  <a:lnTo>
                    <a:pt x="751928" y="572789"/>
                  </a:lnTo>
                  <a:lnTo>
                    <a:pt x="761869" y="630208"/>
                  </a:lnTo>
                  <a:lnTo>
                    <a:pt x="770423" y="689437"/>
                  </a:lnTo>
                  <a:lnTo>
                    <a:pt x="777539" y="750341"/>
                  </a:lnTo>
                  <a:lnTo>
                    <a:pt x="783165" y="812788"/>
                  </a:lnTo>
                  <a:lnTo>
                    <a:pt x="787247" y="876646"/>
                  </a:lnTo>
                  <a:lnTo>
                    <a:pt x="789735" y="941782"/>
                  </a:lnTo>
                  <a:lnTo>
                    <a:pt x="790576" y="1008063"/>
                  </a:lnTo>
                  <a:lnTo>
                    <a:pt x="789735" y="1074343"/>
                  </a:lnTo>
                  <a:lnTo>
                    <a:pt x="787247" y="1139478"/>
                  </a:lnTo>
                  <a:lnTo>
                    <a:pt x="783165" y="1203336"/>
                  </a:lnTo>
                  <a:lnTo>
                    <a:pt x="777539" y="1265784"/>
                  </a:lnTo>
                  <a:lnTo>
                    <a:pt x="770423" y="1326688"/>
                  </a:lnTo>
                  <a:lnTo>
                    <a:pt x="761869" y="1385916"/>
                  </a:lnTo>
                  <a:lnTo>
                    <a:pt x="751928" y="1443335"/>
                  </a:lnTo>
                  <a:lnTo>
                    <a:pt x="740653" y="1498813"/>
                  </a:lnTo>
                  <a:lnTo>
                    <a:pt x="728096" y="1552215"/>
                  </a:lnTo>
                  <a:lnTo>
                    <a:pt x="714308" y="1603411"/>
                  </a:lnTo>
                  <a:lnTo>
                    <a:pt x="699342" y="1652266"/>
                  </a:lnTo>
                  <a:lnTo>
                    <a:pt x="683250" y="1698648"/>
                  </a:lnTo>
                  <a:lnTo>
                    <a:pt x="666084" y="1742424"/>
                  </a:lnTo>
                  <a:lnTo>
                    <a:pt x="647897" y="1783461"/>
                  </a:lnTo>
                  <a:lnTo>
                    <a:pt x="628739" y="1821627"/>
                  </a:lnTo>
                  <a:lnTo>
                    <a:pt x="608664" y="1856788"/>
                  </a:lnTo>
                  <a:lnTo>
                    <a:pt x="587724" y="1888812"/>
                  </a:lnTo>
                  <a:lnTo>
                    <a:pt x="543454" y="1942917"/>
                  </a:lnTo>
                  <a:lnTo>
                    <a:pt x="496347" y="1982880"/>
                  </a:lnTo>
                  <a:lnTo>
                    <a:pt x="446819" y="2007636"/>
                  </a:lnTo>
                  <a:lnTo>
                    <a:pt x="395288" y="2016125"/>
                  </a:lnTo>
                  <a:lnTo>
                    <a:pt x="369297" y="2013980"/>
                  </a:lnTo>
                  <a:lnTo>
                    <a:pt x="318715" y="1997225"/>
                  </a:lnTo>
                  <a:lnTo>
                    <a:pt x="270346" y="1964733"/>
                  </a:lnTo>
                  <a:lnTo>
                    <a:pt x="224605" y="1917566"/>
                  </a:lnTo>
                  <a:lnTo>
                    <a:pt x="181911" y="1856788"/>
                  </a:lnTo>
                  <a:lnTo>
                    <a:pt x="161836" y="1821627"/>
                  </a:lnTo>
                  <a:lnTo>
                    <a:pt x="142678" y="1783461"/>
                  </a:lnTo>
                  <a:lnTo>
                    <a:pt x="124491" y="1742424"/>
                  </a:lnTo>
                  <a:lnTo>
                    <a:pt x="107325" y="1698648"/>
                  </a:lnTo>
                  <a:lnTo>
                    <a:pt x="91233" y="1652266"/>
                  </a:lnTo>
                  <a:lnTo>
                    <a:pt x="76267" y="1603411"/>
                  </a:lnTo>
                  <a:lnTo>
                    <a:pt x="62479" y="1552215"/>
                  </a:lnTo>
                  <a:lnTo>
                    <a:pt x="49922" y="1498813"/>
                  </a:lnTo>
                  <a:lnTo>
                    <a:pt x="38647" y="1443335"/>
                  </a:lnTo>
                  <a:lnTo>
                    <a:pt x="28706" y="1385916"/>
                  </a:lnTo>
                  <a:lnTo>
                    <a:pt x="20152" y="1326688"/>
                  </a:lnTo>
                  <a:lnTo>
                    <a:pt x="13036" y="1265784"/>
                  </a:lnTo>
                  <a:lnTo>
                    <a:pt x="7410" y="1203336"/>
                  </a:lnTo>
                  <a:lnTo>
                    <a:pt x="3328" y="1139478"/>
                  </a:lnTo>
                  <a:lnTo>
                    <a:pt x="840" y="1074343"/>
                  </a:lnTo>
                  <a:lnTo>
                    <a:pt x="0" y="1008063"/>
                  </a:lnTo>
                  <a:close/>
                </a:path>
              </a:pathLst>
            </a:custGeom>
            <a:ln w="952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23389" y="476251"/>
              <a:ext cx="171450" cy="288925"/>
            </a:xfrm>
            <a:custGeom>
              <a:avLst/>
              <a:gdLst/>
              <a:ahLst/>
              <a:cxnLst/>
              <a:rect l="l" t="t" r="r" b="b"/>
              <a:pathLst>
                <a:path w="171450" h="288925">
                  <a:moveTo>
                    <a:pt x="114300" y="142875"/>
                  </a:moveTo>
                  <a:lnTo>
                    <a:pt x="57150" y="142875"/>
                  </a:lnTo>
                  <a:lnTo>
                    <a:pt x="57148" y="288925"/>
                  </a:lnTo>
                  <a:lnTo>
                    <a:pt x="114298" y="288925"/>
                  </a:lnTo>
                  <a:lnTo>
                    <a:pt x="114300" y="142875"/>
                  </a:lnTo>
                  <a:close/>
                </a:path>
                <a:path w="171450" h="288925">
                  <a:moveTo>
                    <a:pt x="85725" y="0"/>
                  </a:moveTo>
                  <a:lnTo>
                    <a:pt x="0" y="171450"/>
                  </a:lnTo>
                  <a:lnTo>
                    <a:pt x="57149" y="171450"/>
                  </a:lnTo>
                  <a:lnTo>
                    <a:pt x="57150" y="142875"/>
                  </a:lnTo>
                  <a:lnTo>
                    <a:pt x="157162" y="142875"/>
                  </a:lnTo>
                  <a:lnTo>
                    <a:pt x="85725" y="0"/>
                  </a:lnTo>
                  <a:close/>
                </a:path>
                <a:path w="171450" h="288925">
                  <a:moveTo>
                    <a:pt x="157162" y="142875"/>
                  </a:moveTo>
                  <a:lnTo>
                    <a:pt x="114300" y="142875"/>
                  </a:lnTo>
                  <a:lnTo>
                    <a:pt x="114299" y="171450"/>
                  </a:lnTo>
                  <a:lnTo>
                    <a:pt x="171450" y="171450"/>
                  </a:lnTo>
                  <a:lnTo>
                    <a:pt x="157162" y="142875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975725" y="765175"/>
            <a:ext cx="865505" cy="36957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800" spc="-110" dirty="0">
                <a:solidFill>
                  <a:srgbClr val="CC3300"/>
                </a:solidFill>
                <a:latin typeface="Calibri"/>
                <a:cs typeface="Calibri"/>
              </a:rPr>
              <a:t>L/P=35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7575" y="5661024"/>
            <a:ext cx="5940425" cy="400685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000" b="1" spc="-100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000" b="1" spc="-70" dirty="0">
                <a:solidFill>
                  <a:srgbClr val="FFFFFF"/>
                </a:solidFill>
                <a:latin typeface="Calibri"/>
                <a:cs typeface="Calibri"/>
              </a:rPr>
              <a:t>кол</a:t>
            </a:r>
            <a:r>
              <a:rPr sz="1000" b="1" spc="-7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000" b="1" spc="-70" dirty="0">
                <a:solidFill>
                  <a:srgbClr val="FFFFFF"/>
                </a:solidFill>
                <a:latin typeface="Calibri"/>
                <a:cs typeface="Calibri"/>
              </a:rPr>
              <a:t>ва ТРЕФАЗНЫХ </a:t>
            </a:r>
            <a:r>
              <a:rPr sz="1000" b="1" spc="-105" dirty="0">
                <a:solidFill>
                  <a:srgbClr val="FFFFFF"/>
                </a:solidFill>
                <a:latin typeface="Calibri"/>
                <a:cs typeface="Calibri"/>
              </a:rPr>
              <a:t>ВОЛН НА </a:t>
            </a:r>
            <a:r>
              <a:rPr sz="1000" b="1" spc="-85" dirty="0">
                <a:solidFill>
                  <a:srgbClr val="FFFFFF"/>
                </a:solidFill>
                <a:latin typeface="Calibri"/>
                <a:cs typeface="Calibri"/>
              </a:rPr>
              <a:t>ФОНЕ </a:t>
            </a:r>
            <a:r>
              <a:rPr sz="1000" b="1" spc="-114" dirty="0">
                <a:solidFill>
                  <a:srgbClr val="FFFFFF"/>
                </a:solidFill>
                <a:latin typeface="Calibri"/>
                <a:cs typeface="Calibri"/>
              </a:rPr>
              <a:t>ПОВЫШЕНИЯ </a:t>
            </a:r>
            <a:r>
              <a:rPr sz="1000" b="1" spc="-90" dirty="0">
                <a:solidFill>
                  <a:srgbClr val="FFFFFF"/>
                </a:solidFill>
                <a:latin typeface="Calibri"/>
                <a:cs typeface="Calibri"/>
              </a:rPr>
              <a:t>ЦЕРЕБРАЛЬНОЙ </a:t>
            </a:r>
            <a:r>
              <a:rPr sz="1000" b="1" spc="-80" dirty="0">
                <a:solidFill>
                  <a:srgbClr val="FFFFFF"/>
                </a:solidFill>
                <a:latin typeface="Calibri"/>
                <a:cs typeface="Calibri"/>
              </a:rPr>
              <a:t>ПЕРФУЗИИ </a:t>
            </a:r>
            <a:r>
              <a:rPr sz="1000" b="1" spc="-11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000" b="1" spc="-85" dirty="0">
                <a:solidFill>
                  <a:srgbClr val="FFFFFF"/>
                </a:solidFill>
                <a:latin typeface="Calibri"/>
                <a:cs typeface="Calibri"/>
              </a:rPr>
              <a:t>углубления</a:t>
            </a:r>
            <a:r>
              <a:rPr sz="1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95" dirty="0">
                <a:solidFill>
                  <a:srgbClr val="FFFFFF"/>
                </a:solidFill>
                <a:latin typeface="Calibri"/>
                <a:cs typeface="Calibri"/>
              </a:rPr>
              <a:t>седации</a:t>
            </a:r>
            <a:endParaRPr sz="10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000" b="1" spc="-80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sz="1000" b="1" spc="-80" dirty="0">
                <a:solidFill>
                  <a:srgbClr val="FFFFFF"/>
                </a:solidFill>
                <a:latin typeface="Calibri"/>
                <a:cs typeface="Calibri"/>
              </a:rPr>
              <a:t>МАГНЕЗИЯ</a:t>
            </a:r>
            <a:r>
              <a:rPr sz="1000" b="1" spc="-80" dirty="0">
                <a:solidFill>
                  <a:srgbClr val="FFFFFF"/>
                </a:solidFill>
                <a:latin typeface="Arial Narrow"/>
                <a:cs typeface="Arial Narrow"/>
              </a:rPr>
              <a:t>+</a:t>
            </a:r>
            <a:r>
              <a:rPr sz="1000" b="1" spc="-80" dirty="0">
                <a:solidFill>
                  <a:srgbClr val="FFFFFF"/>
                </a:solidFill>
                <a:latin typeface="Calibri"/>
                <a:cs typeface="Calibri"/>
              </a:rPr>
              <a:t>ТИОПЕНТАЛ</a:t>
            </a:r>
            <a:r>
              <a:rPr sz="1000" b="1" spc="-80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409430"/>
            <a:ext cx="2327910" cy="5053330"/>
            <a:chOff x="0" y="409430"/>
            <a:chExt cx="2327910" cy="505333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9430"/>
              <a:ext cx="2113111" cy="22975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93074"/>
              <a:ext cx="2327436" cy="286944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8739" y="6084316"/>
            <a:ext cx="11502390" cy="7315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5600" marR="1327785" indent="-342900">
              <a:lnSpc>
                <a:spcPts val="980"/>
              </a:lnSpc>
              <a:spcBef>
                <a:spcPts val="315"/>
              </a:spcBef>
            </a:pPr>
            <a:r>
              <a:rPr sz="1000" b="1" spc="-85" dirty="0">
                <a:latin typeface="Calibri"/>
                <a:cs typeface="Calibri"/>
              </a:rPr>
              <a:t>Заключение</a:t>
            </a:r>
            <a:r>
              <a:rPr sz="1000" b="1" spc="-85" dirty="0">
                <a:latin typeface="Arial Narrow"/>
                <a:cs typeface="Arial Narrow"/>
              </a:rPr>
              <a:t>: </a:t>
            </a:r>
            <a:r>
              <a:rPr sz="1000" spc="-85" dirty="0">
                <a:latin typeface="Calibri"/>
                <a:cs typeface="Calibri"/>
              </a:rPr>
              <a:t>Корковая активность </a:t>
            </a:r>
            <a:r>
              <a:rPr sz="1000" spc="-90" dirty="0">
                <a:latin typeface="Calibri"/>
                <a:cs typeface="Calibri"/>
              </a:rPr>
              <a:t>представлена </a:t>
            </a:r>
            <a:r>
              <a:rPr sz="1000" spc="-110" dirty="0">
                <a:latin typeface="Calibri"/>
                <a:cs typeface="Calibri"/>
              </a:rPr>
              <a:t>продолженным </a:t>
            </a:r>
            <a:r>
              <a:rPr sz="1000" spc="-105" dirty="0">
                <a:latin typeface="Calibri"/>
                <a:cs typeface="Calibri"/>
              </a:rPr>
              <a:t>замедлением, </a:t>
            </a:r>
            <a:r>
              <a:rPr sz="1000" spc="-95" dirty="0">
                <a:latin typeface="Calibri"/>
                <a:cs typeface="Calibri"/>
              </a:rPr>
              <a:t>диффузные </a:t>
            </a:r>
            <a:r>
              <a:rPr sz="1000" spc="-90" dirty="0">
                <a:latin typeface="Calibri"/>
                <a:cs typeface="Calibri"/>
              </a:rPr>
              <a:t>грубые </a:t>
            </a:r>
            <a:r>
              <a:rPr sz="1000" spc="-105" dirty="0">
                <a:latin typeface="Calibri"/>
                <a:cs typeface="Calibri"/>
              </a:rPr>
              <a:t>изменения </a:t>
            </a:r>
            <a:r>
              <a:rPr sz="1000" spc="-95" dirty="0">
                <a:latin typeface="Calibri"/>
                <a:cs typeface="Calibri"/>
              </a:rPr>
              <a:t>основной БЭА </a:t>
            </a:r>
            <a:r>
              <a:rPr sz="1000" spc="-90" dirty="0">
                <a:latin typeface="Calibri"/>
                <a:cs typeface="Calibri"/>
              </a:rPr>
              <a:t>мозга, </a:t>
            </a:r>
            <a:r>
              <a:rPr sz="1000" spc="-80" dirty="0">
                <a:latin typeface="Calibri"/>
                <a:cs typeface="Calibri"/>
              </a:rPr>
              <a:t>в </a:t>
            </a:r>
            <a:r>
              <a:rPr sz="1000" spc="-105" dirty="0">
                <a:latin typeface="Calibri"/>
                <a:cs typeface="Calibri"/>
              </a:rPr>
              <a:t>динамике </a:t>
            </a:r>
            <a:r>
              <a:rPr sz="1000" spc="-90" dirty="0">
                <a:latin typeface="Calibri"/>
                <a:cs typeface="Calibri"/>
              </a:rPr>
              <a:t>нарастание </a:t>
            </a:r>
            <a:r>
              <a:rPr sz="1000" spc="-85" dirty="0">
                <a:latin typeface="Calibri"/>
                <a:cs typeface="Calibri"/>
              </a:rPr>
              <a:t>количества </a:t>
            </a:r>
            <a:r>
              <a:rPr sz="1000" spc="-90" dirty="0">
                <a:latin typeface="Calibri"/>
                <a:cs typeface="Calibri"/>
              </a:rPr>
              <a:t>альфа </a:t>
            </a:r>
            <a:r>
              <a:rPr sz="1000" spc="-105" dirty="0">
                <a:latin typeface="Calibri"/>
                <a:cs typeface="Calibri"/>
              </a:rPr>
              <a:t>и </a:t>
            </a:r>
            <a:r>
              <a:rPr sz="1000" spc="-85" dirty="0">
                <a:latin typeface="Calibri"/>
                <a:cs typeface="Calibri"/>
              </a:rPr>
              <a:t>бета </a:t>
            </a:r>
            <a:r>
              <a:rPr sz="1000" spc="-95" dirty="0">
                <a:latin typeface="Calibri"/>
                <a:cs typeface="Calibri"/>
              </a:rPr>
              <a:t>волн, сокращение </a:t>
            </a:r>
            <a:r>
              <a:rPr sz="1000" spc="-85" dirty="0">
                <a:latin typeface="Calibri"/>
                <a:cs typeface="Calibri"/>
              </a:rPr>
              <a:t>количества </a:t>
            </a:r>
            <a:r>
              <a:rPr sz="1000" spc="-105" dirty="0">
                <a:latin typeface="Calibri"/>
                <a:cs typeface="Calibri"/>
              </a:rPr>
              <a:t>и амплитуды  </a:t>
            </a:r>
            <a:r>
              <a:rPr sz="1000" spc="-85" dirty="0">
                <a:latin typeface="Calibri"/>
                <a:cs typeface="Calibri"/>
              </a:rPr>
              <a:t>трифазных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волн.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200" spc="-110" dirty="0">
                <a:latin typeface="Calibri"/>
                <a:cs typeface="Calibri"/>
              </a:rPr>
              <a:t>Перфузионно-метаболическое </a:t>
            </a:r>
            <a:r>
              <a:rPr sz="1200" spc="-120" dirty="0">
                <a:latin typeface="Calibri"/>
                <a:cs typeface="Calibri"/>
              </a:rPr>
              <a:t>сопряжение </a:t>
            </a:r>
            <a:r>
              <a:rPr sz="1200" spc="-114" dirty="0">
                <a:latin typeface="Calibri"/>
                <a:cs typeface="Calibri"/>
              </a:rPr>
              <a:t>при </a:t>
            </a:r>
            <a:r>
              <a:rPr sz="1200" spc="-110" dirty="0">
                <a:latin typeface="Calibri"/>
                <a:cs typeface="Calibri"/>
              </a:rPr>
              <a:t>острой </a:t>
            </a:r>
            <a:r>
              <a:rPr sz="1200" spc="-120" dirty="0">
                <a:latin typeface="Calibri"/>
                <a:cs typeface="Calibri"/>
              </a:rPr>
              <a:t>церебральной </a:t>
            </a:r>
            <a:r>
              <a:rPr sz="1200" spc="-110" dirty="0">
                <a:latin typeface="Calibri"/>
                <a:cs typeface="Calibri"/>
              </a:rPr>
              <a:t>недостаточности. </a:t>
            </a:r>
            <a:r>
              <a:rPr sz="1200" spc="-114" dirty="0">
                <a:latin typeface="Calibri"/>
                <a:cs typeface="Calibri"/>
              </a:rPr>
              <a:t>Исследование </a:t>
            </a:r>
            <a:r>
              <a:rPr sz="1200" spc="-85" dirty="0">
                <a:latin typeface="Calibri"/>
                <a:cs typeface="Calibri"/>
              </a:rPr>
              <a:t>ACIPS. </a:t>
            </a:r>
            <a:r>
              <a:rPr sz="1200" spc="-95" dirty="0">
                <a:latin typeface="Calibri"/>
                <a:cs typeface="Calibri"/>
              </a:rPr>
              <a:t>Часть </a:t>
            </a:r>
            <a:r>
              <a:rPr sz="1200" spc="-100" dirty="0">
                <a:latin typeface="Calibri"/>
                <a:cs typeface="Calibri"/>
              </a:rPr>
              <a:t>1. </a:t>
            </a:r>
            <a:r>
              <a:rPr sz="1200" spc="-114" dirty="0">
                <a:latin typeface="Calibri"/>
                <a:cs typeface="Calibri"/>
              </a:rPr>
              <a:t>Оценка </a:t>
            </a:r>
            <a:r>
              <a:rPr sz="1200" spc="-130" dirty="0">
                <a:latin typeface="Calibri"/>
                <a:cs typeface="Calibri"/>
              </a:rPr>
              <a:t>объемного </a:t>
            </a:r>
            <a:r>
              <a:rPr sz="1200" spc="-110" dirty="0">
                <a:latin typeface="Calibri"/>
                <a:cs typeface="Calibri"/>
              </a:rPr>
              <a:t>мозгового </a:t>
            </a:r>
            <a:r>
              <a:rPr sz="1200" spc="-105" dirty="0">
                <a:latin typeface="Calibri"/>
                <a:cs typeface="Calibri"/>
              </a:rPr>
              <a:t>кровотока </a:t>
            </a:r>
            <a:r>
              <a:rPr sz="1200" spc="-120" dirty="0">
                <a:latin typeface="Calibri"/>
                <a:cs typeface="Calibri"/>
              </a:rPr>
              <a:t>Анестезиология </a:t>
            </a:r>
            <a:r>
              <a:rPr sz="1200" spc="35" dirty="0">
                <a:latin typeface="Calibri"/>
                <a:cs typeface="Calibri"/>
              </a:rPr>
              <a:t>– </a:t>
            </a:r>
            <a:r>
              <a:rPr sz="1200" spc="-125" dirty="0">
                <a:latin typeface="Calibri"/>
                <a:cs typeface="Calibri"/>
              </a:rPr>
              <a:t>реаниматология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2013, </a:t>
            </a:r>
            <a:r>
              <a:rPr sz="1200" spc="-150" dirty="0">
                <a:latin typeface="Calibri"/>
                <a:cs typeface="Calibri"/>
              </a:rPr>
              <a:t>№4, </a:t>
            </a:r>
            <a:r>
              <a:rPr sz="1200" spc="-110" dirty="0">
                <a:latin typeface="Calibri"/>
                <a:cs typeface="Calibri"/>
              </a:rPr>
              <a:t>стр. </a:t>
            </a:r>
            <a:r>
              <a:rPr sz="1200" spc="-95" dirty="0">
                <a:latin typeface="Calibri"/>
                <a:cs typeface="Calibri"/>
              </a:rPr>
              <a:t>37-41.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spc="-145" dirty="0">
                <a:latin typeface="Calibri"/>
                <a:cs typeface="Calibri"/>
              </a:rPr>
              <a:t>Громов </a:t>
            </a:r>
            <a:r>
              <a:rPr sz="1200" spc="-105" dirty="0">
                <a:latin typeface="Calibri"/>
                <a:cs typeface="Calibri"/>
              </a:rPr>
              <a:t>В.С., </a:t>
            </a:r>
            <a:r>
              <a:rPr sz="1200" spc="-100" dirty="0">
                <a:latin typeface="Calibri"/>
                <a:cs typeface="Calibri"/>
              </a:rPr>
              <a:t>Агеев </a:t>
            </a:r>
            <a:r>
              <a:rPr sz="1200" spc="-120" dirty="0">
                <a:latin typeface="Calibri"/>
                <a:cs typeface="Calibri"/>
              </a:rPr>
              <a:t>А.Н., Алашеев </a:t>
            </a:r>
            <a:r>
              <a:rPr sz="1200" spc="-150" dirty="0">
                <a:latin typeface="Calibri"/>
                <a:cs typeface="Calibri"/>
              </a:rPr>
              <a:t>А.М., </a:t>
            </a:r>
            <a:r>
              <a:rPr sz="1200" spc="-114" dirty="0">
                <a:latin typeface="Calibri"/>
                <a:cs typeface="Calibri"/>
              </a:rPr>
              <a:t>Белкин </a:t>
            </a:r>
            <a:r>
              <a:rPr sz="1200" spc="-125" dirty="0">
                <a:latin typeface="Calibri"/>
                <a:cs typeface="Calibri"/>
              </a:rPr>
              <a:t>А.А., </a:t>
            </a:r>
            <a:r>
              <a:rPr sz="1200" spc="-110" dirty="0">
                <a:latin typeface="Calibri"/>
                <a:cs typeface="Calibri"/>
              </a:rPr>
              <a:t>Левит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А.Л.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1202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40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4340" y="2245867"/>
            <a:ext cx="57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смерть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90243" y="3187700"/>
            <a:ext cx="9563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стойкий  </a:t>
            </a:r>
            <a:r>
              <a:rPr sz="1200" spc="-110" dirty="0">
                <a:latin typeface="Calibri"/>
                <a:cs typeface="Calibri"/>
              </a:rPr>
              <a:t>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1747" y="6007100"/>
            <a:ext cx="248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194251" y="4171676"/>
            <a:ext cx="1320165" cy="962660"/>
            <a:chOff x="3194251" y="4171676"/>
            <a:chExt cx="1320165" cy="962660"/>
          </a:xfrm>
        </p:grpSpPr>
        <p:sp>
          <p:nvSpPr>
            <p:cNvPr id="27" name="object 27"/>
            <p:cNvSpPr/>
            <p:nvPr/>
          </p:nvSpPr>
          <p:spPr>
            <a:xfrm>
              <a:off x="3206951" y="4184376"/>
              <a:ext cx="1294765" cy="937260"/>
            </a:xfrm>
            <a:custGeom>
              <a:avLst/>
              <a:gdLst/>
              <a:ahLst/>
              <a:cxnLst/>
              <a:rect l="l" t="t" r="r" b="b"/>
              <a:pathLst>
                <a:path w="1294764" h="937260">
                  <a:moveTo>
                    <a:pt x="647161" y="0"/>
                  </a:moveTo>
                  <a:lnTo>
                    <a:pt x="591321" y="1719"/>
                  </a:lnTo>
                  <a:lnTo>
                    <a:pt x="536801" y="6786"/>
                  </a:lnTo>
                  <a:lnTo>
                    <a:pt x="483794" y="15057"/>
                  </a:lnTo>
                  <a:lnTo>
                    <a:pt x="432494" y="26394"/>
                  </a:lnTo>
                  <a:lnTo>
                    <a:pt x="383096" y="40655"/>
                  </a:lnTo>
                  <a:lnTo>
                    <a:pt x="335794" y="57699"/>
                  </a:lnTo>
                  <a:lnTo>
                    <a:pt x="290783" y="77387"/>
                  </a:lnTo>
                  <a:lnTo>
                    <a:pt x="248256" y="99576"/>
                  </a:lnTo>
                  <a:lnTo>
                    <a:pt x="208408" y="124128"/>
                  </a:lnTo>
                  <a:lnTo>
                    <a:pt x="171433" y="150900"/>
                  </a:lnTo>
                  <a:lnTo>
                    <a:pt x="137525" y="179752"/>
                  </a:lnTo>
                  <a:lnTo>
                    <a:pt x="106879" y="210545"/>
                  </a:lnTo>
                  <a:lnTo>
                    <a:pt x="79689" y="243136"/>
                  </a:lnTo>
                  <a:lnTo>
                    <a:pt x="56149" y="277385"/>
                  </a:lnTo>
                  <a:lnTo>
                    <a:pt x="36453" y="313152"/>
                  </a:lnTo>
                  <a:lnTo>
                    <a:pt x="20796" y="350297"/>
                  </a:lnTo>
                  <a:lnTo>
                    <a:pt x="9372" y="388677"/>
                  </a:lnTo>
                  <a:lnTo>
                    <a:pt x="2375" y="428154"/>
                  </a:lnTo>
                  <a:lnTo>
                    <a:pt x="0" y="468585"/>
                  </a:lnTo>
                  <a:lnTo>
                    <a:pt x="2375" y="509016"/>
                  </a:lnTo>
                  <a:lnTo>
                    <a:pt x="9372" y="548493"/>
                  </a:lnTo>
                  <a:lnTo>
                    <a:pt x="20796" y="586873"/>
                  </a:lnTo>
                  <a:lnTo>
                    <a:pt x="36453" y="624018"/>
                  </a:lnTo>
                  <a:lnTo>
                    <a:pt x="56149" y="659785"/>
                  </a:lnTo>
                  <a:lnTo>
                    <a:pt x="79689" y="694034"/>
                  </a:lnTo>
                  <a:lnTo>
                    <a:pt x="106879" y="726626"/>
                  </a:lnTo>
                  <a:lnTo>
                    <a:pt x="137525" y="757418"/>
                  </a:lnTo>
                  <a:lnTo>
                    <a:pt x="171433" y="786270"/>
                  </a:lnTo>
                  <a:lnTo>
                    <a:pt x="208408" y="813042"/>
                  </a:lnTo>
                  <a:lnTo>
                    <a:pt x="248256" y="837594"/>
                  </a:lnTo>
                  <a:lnTo>
                    <a:pt x="290783" y="859783"/>
                  </a:lnTo>
                  <a:lnTo>
                    <a:pt x="335794" y="879471"/>
                  </a:lnTo>
                  <a:lnTo>
                    <a:pt x="383096" y="896515"/>
                  </a:lnTo>
                  <a:lnTo>
                    <a:pt x="432494" y="910776"/>
                  </a:lnTo>
                  <a:lnTo>
                    <a:pt x="483794" y="922113"/>
                  </a:lnTo>
                  <a:lnTo>
                    <a:pt x="536801" y="930384"/>
                  </a:lnTo>
                  <a:lnTo>
                    <a:pt x="591321" y="935451"/>
                  </a:lnTo>
                  <a:lnTo>
                    <a:pt x="647161" y="937171"/>
                  </a:lnTo>
                  <a:lnTo>
                    <a:pt x="703001" y="935451"/>
                  </a:lnTo>
                  <a:lnTo>
                    <a:pt x="757521" y="930384"/>
                  </a:lnTo>
                  <a:lnTo>
                    <a:pt x="810529" y="922113"/>
                  </a:lnTo>
                  <a:lnTo>
                    <a:pt x="861829" y="910776"/>
                  </a:lnTo>
                  <a:lnTo>
                    <a:pt x="911227" y="896515"/>
                  </a:lnTo>
                  <a:lnTo>
                    <a:pt x="958529" y="879471"/>
                  </a:lnTo>
                  <a:lnTo>
                    <a:pt x="1003540" y="859783"/>
                  </a:lnTo>
                  <a:lnTo>
                    <a:pt x="1046067" y="837594"/>
                  </a:lnTo>
                  <a:lnTo>
                    <a:pt x="1085916" y="813042"/>
                  </a:lnTo>
                  <a:lnTo>
                    <a:pt x="1122891" y="786270"/>
                  </a:lnTo>
                  <a:lnTo>
                    <a:pt x="1156798" y="757418"/>
                  </a:lnTo>
                  <a:lnTo>
                    <a:pt x="1187444" y="726626"/>
                  </a:lnTo>
                  <a:lnTo>
                    <a:pt x="1214635" y="694034"/>
                  </a:lnTo>
                  <a:lnTo>
                    <a:pt x="1238175" y="659785"/>
                  </a:lnTo>
                  <a:lnTo>
                    <a:pt x="1257870" y="624018"/>
                  </a:lnTo>
                  <a:lnTo>
                    <a:pt x="1273527" y="586873"/>
                  </a:lnTo>
                  <a:lnTo>
                    <a:pt x="1284951" y="548493"/>
                  </a:lnTo>
                  <a:lnTo>
                    <a:pt x="1291948" y="509016"/>
                  </a:lnTo>
                  <a:lnTo>
                    <a:pt x="1294324" y="468585"/>
                  </a:lnTo>
                  <a:lnTo>
                    <a:pt x="1291948" y="428154"/>
                  </a:lnTo>
                  <a:lnTo>
                    <a:pt x="1284951" y="388677"/>
                  </a:lnTo>
                  <a:lnTo>
                    <a:pt x="1273527" y="350297"/>
                  </a:lnTo>
                  <a:lnTo>
                    <a:pt x="1257870" y="313152"/>
                  </a:lnTo>
                  <a:lnTo>
                    <a:pt x="1238175" y="277385"/>
                  </a:lnTo>
                  <a:lnTo>
                    <a:pt x="1214635" y="243136"/>
                  </a:lnTo>
                  <a:lnTo>
                    <a:pt x="1187444" y="210545"/>
                  </a:lnTo>
                  <a:lnTo>
                    <a:pt x="1156798" y="179752"/>
                  </a:lnTo>
                  <a:lnTo>
                    <a:pt x="1122891" y="150900"/>
                  </a:lnTo>
                  <a:lnTo>
                    <a:pt x="1085916" y="124128"/>
                  </a:lnTo>
                  <a:lnTo>
                    <a:pt x="1046067" y="99576"/>
                  </a:lnTo>
                  <a:lnTo>
                    <a:pt x="1003540" y="77387"/>
                  </a:lnTo>
                  <a:lnTo>
                    <a:pt x="958529" y="57699"/>
                  </a:lnTo>
                  <a:lnTo>
                    <a:pt x="911227" y="40655"/>
                  </a:lnTo>
                  <a:lnTo>
                    <a:pt x="861829" y="26394"/>
                  </a:lnTo>
                  <a:lnTo>
                    <a:pt x="810529" y="15057"/>
                  </a:lnTo>
                  <a:lnTo>
                    <a:pt x="757521" y="6786"/>
                  </a:lnTo>
                  <a:lnTo>
                    <a:pt x="703001" y="1719"/>
                  </a:lnTo>
                  <a:lnTo>
                    <a:pt x="647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6951" y="4184376"/>
              <a:ext cx="1294765" cy="937260"/>
            </a:xfrm>
            <a:custGeom>
              <a:avLst/>
              <a:gdLst/>
              <a:ahLst/>
              <a:cxnLst/>
              <a:rect l="l" t="t" r="r" b="b"/>
              <a:pathLst>
                <a:path w="1294764" h="937260">
                  <a:moveTo>
                    <a:pt x="0" y="468585"/>
                  </a:moveTo>
                  <a:lnTo>
                    <a:pt x="2375" y="428154"/>
                  </a:lnTo>
                  <a:lnTo>
                    <a:pt x="9372" y="388677"/>
                  </a:lnTo>
                  <a:lnTo>
                    <a:pt x="20796" y="350297"/>
                  </a:lnTo>
                  <a:lnTo>
                    <a:pt x="36453" y="313153"/>
                  </a:lnTo>
                  <a:lnTo>
                    <a:pt x="56149" y="277385"/>
                  </a:lnTo>
                  <a:lnTo>
                    <a:pt x="79689" y="243136"/>
                  </a:lnTo>
                  <a:lnTo>
                    <a:pt x="106879" y="210545"/>
                  </a:lnTo>
                  <a:lnTo>
                    <a:pt x="137525" y="179753"/>
                  </a:lnTo>
                  <a:lnTo>
                    <a:pt x="171433" y="150900"/>
                  </a:lnTo>
                  <a:lnTo>
                    <a:pt x="208408" y="124128"/>
                  </a:lnTo>
                  <a:lnTo>
                    <a:pt x="248256" y="99576"/>
                  </a:lnTo>
                  <a:lnTo>
                    <a:pt x="290783" y="77387"/>
                  </a:lnTo>
                  <a:lnTo>
                    <a:pt x="335794" y="57699"/>
                  </a:lnTo>
                  <a:lnTo>
                    <a:pt x="383096" y="40655"/>
                  </a:lnTo>
                  <a:lnTo>
                    <a:pt x="432494" y="26394"/>
                  </a:lnTo>
                  <a:lnTo>
                    <a:pt x="483794" y="15057"/>
                  </a:lnTo>
                  <a:lnTo>
                    <a:pt x="536801" y="6786"/>
                  </a:lnTo>
                  <a:lnTo>
                    <a:pt x="591322" y="1719"/>
                  </a:lnTo>
                  <a:lnTo>
                    <a:pt x="647162" y="0"/>
                  </a:lnTo>
                  <a:lnTo>
                    <a:pt x="703001" y="1719"/>
                  </a:lnTo>
                  <a:lnTo>
                    <a:pt x="757522" y="6786"/>
                  </a:lnTo>
                  <a:lnTo>
                    <a:pt x="810529" y="15057"/>
                  </a:lnTo>
                  <a:lnTo>
                    <a:pt x="861829" y="26394"/>
                  </a:lnTo>
                  <a:lnTo>
                    <a:pt x="911227" y="40655"/>
                  </a:lnTo>
                  <a:lnTo>
                    <a:pt x="958529" y="57699"/>
                  </a:lnTo>
                  <a:lnTo>
                    <a:pt x="1003540" y="77387"/>
                  </a:lnTo>
                  <a:lnTo>
                    <a:pt x="1046067" y="99576"/>
                  </a:lnTo>
                  <a:lnTo>
                    <a:pt x="1085915" y="124128"/>
                  </a:lnTo>
                  <a:lnTo>
                    <a:pt x="1122891" y="150900"/>
                  </a:lnTo>
                  <a:lnTo>
                    <a:pt x="1156798" y="179753"/>
                  </a:lnTo>
                  <a:lnTo>
                    <a:pt x="1187444" y="210545"/>
                  </a:lnTo>
                  <a:lnTo>
                    <a:pt x="1214634" y="243136"/>
                  </a:lnTo>
                  <a:lnTo>
                    <a:pt x="1238174" y="277385"/>
                  </a:lnTo>
                  <a:lnTo>
                    <a:pt x="1257870" y="313153"/>
                  </a:lnTo>
                  <a:lnTo>
                    <a:pt x="1273527" y="350297"/>
                  </a:lnTo>
                  <a:lnTo>
                    <a:pt x="1284951" y="388677"/>
                  </a:lnTo>
                  <a:lnTo>
                    <a:pt x="1291948" y="428154"/>
                  </a:lnTo>
                  <a:lnTo>
                    <a:pt x="1294324" y="468585"/>
                  </a:lnTo>
                  <a:lnTo>
                    <a:pt x="1291948" y="509016"/>
                  </a:lnTo>
                  <a:lnTo>
                    <a:pt x="1284951" y="548493"/>
                  </a:lnTo>
                  <a:lnTo>
                    <a:pt x="1273527" y="586873"/>
                  </a:lnTo>
                  <a:lnTo>
                    <a:pt x="1257870" y="624017"/>
                  </a:lnTo>
                  <a:lnTo>
                    <a:pt x="1238174" y="659785"/>
                  </a:lnTo>
                  <a:lnTo>
                    <a:pt x="1214634" y="694034"/>
                  </a:lnTo>
                  <a:lnTo>
                    <a:pt x="1187444" y="726625"/>
                  </a:lnTo>
                  <a:lnTo>
                    <a:pt x="1156798" y="757418"/>
                  </a:lnTo>
                  <a:lnTo>
                    <a:pt x="1122891" y="786270"/>
                  </a:lnTo>
                  <a:lnTo>
                    <a:pt x="1085915" y="813042"/>
                  </a:lnTo>
                  <a:lnTo>
                    <a:pt x="1046067" y="837594"/>
                  </a:lnTo>
                  <a:lnTo>
                    <a:pt x="1003540" y="859783"/>
                  </a:lnTo>
                  <a:lnTo>
                    <a:pt x="958529" y="879471"/>
                  </a:lnTo>
                  <a:lnTo>
                    <a:pt x="911227" y="896515"/>
                  </a:lnTo>
                  <a:lnTo>
                    <a:pt x="861829" y="910776"/>
                  </a:lnTo>
                  <a:lnTo>
                    <a:pt x="810529" y="922113"/>
                  </a:lnTo>
                  <a:lnTo>
                    <a:pt x="757522" y="930384"/>
                  </a:lnTo>
                  <a:lnTo>
                    <a:pt x="703001" y="935451"/>
                  </a:lnTo>
                  <a:lnTo>
                    <a:pt x="647162" y="937171"/>
                  </a:lnTo>
                  <a:lnTo>
                    <a:pt x="591322" y="935451"/>
                  </a:lnTo>
                  <a:lnTo>
                    <a:pt x="536801" y="930384"/>
                  </a:lnTo>
                  <a:lnTo>
                    <a:pt x="483794" y="922113"/>
                  </a:lnTo>
                  <a:lnTo>
                    <a:pt x="432494" y="910776"/>
                  </a:lnTo>
                  <a:lnTo>
                    <a:pt x="383096" y="896515"/>
                  </a:lnTo>
                  <a:lnTo>
                    <a:pt x="335794" y="879471"/>
                  </a:lnTo>
                  <a:lnTo>
                    <a:pt x="290783" y="859783"/>
                  </a:lnTo>
                  <a:lnTo>
                    <a:pt x="248256" y="837594"/>
                  </a:lnTo>
                  <a:lnTo>
                    <a:pt x="208408" y="813042"/>
                  </a:lnTo>
                  <a:lnTo>
                    <a:pt x="171433" y="786270"/>
                  </a:lnTo>
                  <a:lnTo>
                    <a:pt x="137525" y="757418"/>
                  </a:lnTo>
                  <a:lnTo>
                    <a:pt x="106879" y="726625"/>
                  </a:lnTo>
                  <a:lnTo>
                    <a:pt x="79689" y="694034"/>
                  </a:lnTo>
                  <a:lnTo>
                    <a:pt x="56149" y="659785"/>
                  </a:lnTo>
                  <a:lnTo>
                    <a:pt x="36453" y="624017"/>
                  </a:lnTo>
                  <a:lnTo>
                    <a:pt x="20796" y="586873"/>
                  </a:lnTo>
                  <a:lnTo>
                    <a:pt x="9372" y="548493"/>
                  </a:lnTo>
                  <a:lnTo>
                    <a:pt x="2375" y="509016"/>
                  </a:lnTo>
                  <a:lnTo>
                    <a:pt x="0" y="46858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415963" y="4544567"/>
            <a:ext cx="876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latin typeface="Calibri"/>
                <a:cs typeface="Calibri"/>
              </a:rPr>
              <a:t>Д</a:t>
            </a:r>
            <a:r>
              <a:rPr sz="1100" spc="-95" dirty="0">
                <a:latin typeface="Calibri"/>
                <a:cs typeface="Calibri"/>
              </a:rPr>
              <a:t>еа</a:t>
            </a:r>
            <a:r>
              <a:rPr sz="1100" spc="-90" dirty="0">
                <a:latin typeface="Calibri"/>
                <a:cs typeface="Calibri"/>
              </a:rPr>
              <a:t>фф</a:t>
            </a:r>
            <a:r>
              <a:rPr sz="1100" spc="-100" dirty="0">
                <a:latin typeface="Calibri"/>
                <a:cs typeface="Calibri"/>
              </a:rPr>
              <a:t>е</a:t>
            </a:r>
            <a:r>
              <a:rPr sz="1100" spc="-105" dirty="0">
                <a:latin typeface="Calibri"/>
                <a:cs typeface="Calibri"/>
              </a:rPr>
              <a:t>р</a:t>
            </a:r>
            <a:r>
              <a:rPr sz="1100" spc="-100" dirty="0">
                <a:latin typeface="Calibri"/>
                <a:cs typeface="Calibri"/>
              </a:rPr>
              <a:t>е</a:t>
            </a:r>
            <a:r>
              <a:rPr sz="1100" spc="-120" dirty="0">
                <a:latin typeface="Calibri"/>
                <a:cs typeface="Calibri"/>
              </a:rPr>
              <a:t>н</a:t>
            </a:r>
            <a:r>
              <a:rPr sz="1100" spc="-80" dirty="0">
                <a:latin typeface="Calibri"/>
                <a:cs typeface="Calibri"/>
              </a:rPr>
              <a:t>т</a:t>
            </a:r>
            <a:r>
              <a:rPr sz="1100" spc="-95" dirty="0">
                <a:latin typeface="Calibri"/>
                <a:cs typeface="Calibri"/>
              </a:rPr>
              <a:t>а</a:t>
            </a:r>
            <a:r>
              <a:rPr sz="1100" spc="-110" dirty="0">
                <a:latin typeface="Calibri"/>
                <a:cs typeface="Calibri"/>
              </a:rPr>
              <a:t>ци</a:t>
            </a:r>
            <a:r>
              <a:rPr sz="1100" spc="-100" dirty="0">
                <a:latin typeface="Calibri"/>
                <a:cs typeface="Calibri"/>
              </a:rPr>
              <a:t>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4504" y="3938016"/>
              <a:ext cx="1533144" cy="58521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911685" y="3977132"/>
            <a:ext cx="12700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38784" marR="5080" indent="-426720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Нарушение </a:t>
            </a:r>
            <a:r>
              <a:rPr sz="1200" spc="-114" dirty="0">
                <a:latin typeface="Calibri"/>
                <a:cs typeface="Calibri"/>
              </a:rPr>
              <a:t>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3719" y="4520184"/>
              <a:ext cx="1581912" cy="5852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020938" y="4559300"/>
            <a:ext cx="13462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1935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>
              <a:lnSpc>
                <a:spcPct val="103299"/>
              </a:lnSpc>
              <a:spcBef>
                <a:spcPts val="50"/>
              </a:spcBef>
            </a:pPr>
            <a:r>
              <a:rPr sz="1200" spc="-110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4247" y="3218688"/>
              <a:ext cx="707136" cy="39319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7"/>
              <a:ext cx="1176527" cy="39319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7072" y="5236463"/>
              <a:ext cx="1588008" cy="58521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5" name="object 10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9443412" y="5277611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2" name="object 11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7" name="object 11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9593692" y="1160779"/>
            <a:ext cx="933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4" name="object 12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5" name="object 125"/>
          <p:cNvSpPr txBox="1"/>
          <p:nvPr/>
        </p:nvSpPr>
        <p:spPr>
          <a:xfrm>
            <a:off x="8246672" y="5991859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ПИТ-синдром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6969" y="473963"/>
            <a:ext cx="56718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Феномен </a:t>
            </a:r>
            <a:r>
              <a:rPr sz="4400" spc="-375" dirty="0"/>
              <a:t>«Learned</a:t>
            </a:r>
            <a:r>
              <a:rPr sz="4400" spc="-290" dirty="0"/>
              <a:t> </a:t>
            </a:r>
            <a:r>
              <a:rPr sz="4400" spc="-370" dirty="0"/>
              <a:t>Non-use»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986020" y="1772412"/>
            <a:ext cx="5636895" cy="2466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indent="-342900">
              <a:lnSpc>
                <a:spcPct val="100200"/>
              </a:lnSpc>
              <a:spcBef>
                <a:spcPts val="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комплекс </a:t>
            </a:r>
            <a:r>
              <a:rPr sz="3200" spc="-285" dirty="0">
                <a:latin typeface="Calibri"/>
                <a:cs typeface="Calibri"/>
              </a:rPr>
              <a:t>полиорганных </a:t>
            </a:r>
            <a:r>
              <a:rPr sz="3200" spc="-315" dirty="0">
                <a:latin typeface="Calibri"/>
                <a:cs typeface="Calibri"/>
              </a:rPr>
              <a:t>нарушений,  </a:t>
            </a:r>
            <a:r>
              <a:rPr sz="3200" spc="-265" dirty="0">
                <a:latin typeface="Calibri"/>
                <a:cs typeface="Calibri"/>
              </a:rPr>
              <a:t>связанных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295" dirty="0">
                <a:latin typeface="Calibri"/>
                <a:cs typeface="Calibri"/>
              </a:rPr>
              <a:t>нефизиологическим  </a:t>
            </a:r>
            <a:r>
              <a:rPr sz="3200" spc="-310" dirty="0">
                <a:latin typeface="Calibri"/>
                <a:cs typeface="Calibri"/>
              </a:rPr>
              <a:t>(феномен </a:t>
            </a:r>
            <a:r>
              <a:rPr sz="3200" spc="-275" dirty="0">
                <a:latin typeface="Calibri"/>
                <a:cs typeface="Calibri"/>
              </a:rPr>
              <a:t>«Learned </a:t>
            </a:r>
            <a:r>
              <a:rPr sz="3200" spc="-265" dirty="0">
                <a:latin typeface="Calibri"/>
                <a:cs typeface="Calibri"/>
              </a:rPr>
              <a:t>Non-use»)  </a:t>
            </a:r>
            <a:r>
              <a:rPr sz="3200" spc="-300" dirty="0">
                <a:latin typeface="Calibri"/>
                <a:cs typeface="Calibri"/>
              </a:rPr>
              <a:t>ограничением </a:t>
            </a:r>
            <a:r>
              <a:rPr sz="3200" spc="-290" dirty="0">
                <a:latin typeface="Calibri"/>
                <a:cs typeface="Calibri"/>
              </a:rPr>
              <a:t>двигательной </a:t>
            </a:r>
            <a:r>
              <a:rPr sz="3200" spc="-325" dirty="0">
                <a:latin typeface="Calibri"/>
                <a:cs typeface="Calibri"/>
              </a:rPr>
              <a:t>и  </a:t>
            </a:r>
            <a:r>
              <a:rPr sz="3200" spc="-285" dirty="0">
                <a:latin typeface="Calibri"/>
                <a:cs typeface="Calibri"/>
              </a:rPr>
              <a:t>когнитивной </a:t>
            </a:r>
            <a:r>
              <a:rPr sz="3200" spc="-270" dirty="0">
                <a:latin typeface="Calibri"/>
                <a:cs typeface="Calibri"/>
              </a:rPr>
              <a:t>активности</a:t>
            </a:r>
            <a:r>
              <a:rPr sz="3200" spc="-285" dirty="0">
                <a:latin typeface="Calibri"/>
                <a:cs typeface="Calibri"/>
              </a:rPr>
              <a:t> пациента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6916" y="6003035"/>
            <a:ext cx="8438515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А.А.Белкин. </a:t>
            </a:r>
            <a:r>
              <a:rPr sz="1400" spc="-135" dirty="0">
                <a:latin typeface="Calibri"/>
                <a:cs typeface="Calibri"/>
              </a:rPr>
              <a:t>Алашеев </a:t>
            </a:r>
            <a:r>
              <a:rPr sz="1400" spc="-175" dirty="0">
                <a:latin typeface="Calibri"/>
                <a:cs typeface="Calibri"/>
              </a:rPr>
              <a:t>А.М., </a:t>
            </a:r>
            <a:r>
              <a:rPr sz="1400" spc="-150" dirty="0">
                <a:latin typeface="Calibri"/>
                <a:cs typeface="Calibri"/>
              </a:rPr>
              <a:t>Нейромышечные </a:t>
            </a:r>
            <a:r>
              <a:rPr sz="1400" spc="-114" dirty="0">
                <a:latin typeface="Calibri"/>
                <a:cs typeface="Calibri"/>
              </a:rPr>
              <a:t>расстройства. </a:t>
            </a:r>
            <a:r>
              <a:rPr sz="1400" spc="-135" dirty="0">
                <a:latin typeface="Calibri"/>
                <a:cs typeface="Calibri"/>
              </a:rPr>
              <a:t>Национальное </a:t>
            </a:r>
            <a:r>
              <a:rPr sz="1400" spc="-125" dirty="0">
                <a:latin typeface="Calibri"/>
                <a:cs typeface="Calibri"/>
              </a:rPr>
              <a:t>руководство </a:t>
            </a:r>
            <a:r>
              <a:rPr sz="1400" spc="-135" dirty="0">
                <a:latin typeface="Calibri"/>
                <a:cs typeface="Calibri"/>
              </a:rPr>
              <a:t>по </a:t>
            </a:r>
            <a:r>
              <a:rPr sz="1400" spc="-130" dirty="0">
                <a:latin typeface="Calibri"/>
                <a:cs typeface="Calibri"/>
              </a:rPr>
              <a:t>интенсивной терапии, </a:t>
            </a:r>
            <a:r>
              <a:rPr sz="1400" spc="-140" dirty="0">
                <a:latin typeface="Calibri"/>
                <a:cs typeface="Calibri"/>
              </a:rPr>
              <a:t>Т.1. </a:t>
            </a:r>
            <a:r>
              <a:rPr sz="1400" spc="-135" dirty="0">
                <a:latin typeface="Calibri"/>
                <a:cs typeface="Calibri"/>
              </a:rPr>
              <a:t>М.2009.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с.357-360.;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alibri"/>
              <a:cs typeface="Calibri"/>
            </a:endParaRPr>
          </a:p>
          <a:p>
            <a:pPr marR="131445" algn="ctr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214" y="519941"/>
            <a:ext cx="4240104" cy="31800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31610" y="492518"/>
            <a:ext cx="2484120" cy="167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spc="10" dirty="0">
                <a:latin typeface="Calibri"/>
                <a:cs typeface="Calibri"/>
              </a:rPr>
              <a:t>Патологическая система критического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10" dirty="0">
                <a:latin typeface="Calibri"/>
                <a:cs typeface="Calibri"/>
              </a:rPr>
              <a:t>состояния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7941" y="2392655"/>
            <a:ext cx="1749042" cy="124553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15770" y="2847620"/>
            <a:ext cx="1136650" cy="308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805" marR="5080" indent="-332740">
              <a:lnSpc>
                <a:spcPct val="103000"/>
              </a:lnSpc>
              <a:spcBef>
                <a:spcPts val="95"/>
              </a:spcBef>
            </a:pP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Иммобилиза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ионный  синдром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17562" y="599443"/>
            <a:ext cx="3639820" cy="1625600"/>
            <a:chOff x="917562" y="599443"/>
            <a:chExt cx="3639820" cy="16256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4625" y="599443"/>
              <a:ext cx="1042358" cy="16253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562" y="634777"/>
              <a:ext cx="2579396" cy="124553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06454" y="1146761"/>
            <a:ext cx="3234690" cy="33083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800" spc="15" dirty="0">
                <a:solidFill>
                  <a:srgbClr val="800000"/>
                </a:solidFill>
                <a:latin typeface="Calibri"/>
                <a:cs typeface="Calibri"/>
              </a:rPr>
              <a:t>Перфузионно-метаболическое</a:t>
            </a:r>
            <a:r>
              <a:rPr sz="80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800" spc="15" dirty="0">
                <a:solidFill>
                  <a:srgbClr val="800000"/>
                </a:solidFill>
                <a:latin typeface="Calibri"/>
                <a:cs typeface="Calibri"/>
              </a:rPr>
              <a:t>разобщение</a:t>
            </a:r>
            <a:endParaRPr sz="800">
              <a:latin typeface="Calibri"/>
              <a:cs typeface="Calibri"/>
            </a:endParaRPr>
          </a:p>
          <a:p>
            <a:pPr marL="2442845">
              <a:lnSpc>
                <a:spcPct val="100000"/>
              </a:lnSpc>
              <a:spcBef>
                <a:spcPts val="240"/>
              </a:spcBef>
            </a:pPr>
            <a:r>
              <a:rPr sz="800" spc="15" dirty="0">
                <a:solidFill>
                  <a:srgbClr val="800000"/>
                </a:solidFill>
                <a:latin typeface="Calibri"/>
                <a:cs typeface="Calibri"/>
              </a:rPr>
              <a:t>Деафферентация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382" y="1624137"/>
            <a:ext cx="2173053" cy="161653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97471" y="2279849"/>
            <a:ext cx="781685" cy="2768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90170">
              <a:lnSpc>
                <a:spcPct val="101400"/>
              </a:lnSpc>
              <a:spcBef>
                <a:spcPts val="120"/>
              </a:spcBef>
            </a:pPr>
            <a:r>
              <a:rPr sz="800" spc="15" dirty="0">
                <a:solidFill>
                  <a:srgbClr val="800000"/>
                </a:solidFill>
                <a:latin typeface="Calibri"/>
                <a:cs typeface="Calibri"/>
              </a:rPr>
              <a:t>Пирамидная  недостаточность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86761" y="899784"/>
            <a:ext cx="2129155" cy="2173605"/>
            <a:chOff x="2286761" y="899784"/>
            <a:chExt cx="2129155" cy="217360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2449" y="899784"/>
              <a:ext cx="618348" cy="326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0410" y="926543"/>
              <a:ext cx="539151" cy="2523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90410" y="926543"/>
              <a:ext cx="539750" cy="252729"/>
            </a:xfrm>
            <a:custGeom>
              <a:avLst/>
              <a:gdLst/>
              <a:ahLst/>
              <a:cxnLst/>
              <a:rect l="l" t="t" r="r" b="b"/>
              <a:pathLst>
                <a:path w="539750" h="252730">
                  <a:moveTo>
                    <a:pt x="0" y="126186"/>
                  </a:moveTo>
                  <a:lnTo>
                    <a:pt x="126186" y="0"/>
                  </a:lnTo>
                  <a:lnTo>
                    <a:pt x="126186" y="63093"/>
                  </a:lnTo>
                  <a:lnTo>
                    <a:pt x="412965" y="63093"/>
                  </a:lnTo>
                  <a:lnTo>
                    <a:pt x="412965" y="0"/>
                  </a:lnTo>
                  <a:lnTo>
                    <a:pt x="539152" y="126186"/>
                  </a:lnTo>
                  <a:lnTo>
                    <a:pt x="412965" y="252373"/>
                  </a:lnTo>
                  <a:lnTo>
                    <a:pt x="412965" y="189280"/>
                  </a:lnTo>
                  <a:lnTo>
                    <a:pt x="126186" y="189280"/>
                  </a:lnTo>
                  <a:lnTo>
                    <a:pt x="126186" y="252373"/>
                  </a:lnTo>
                  <a:lnTo>
                    <a:pt x="0" y="126186"/>
                  </a:lnTo>
                  <a:close/>
                </a:path>
              </a:pathLst>
            </a:custGeom>
            <a:ln w="8833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6761" y="2666495"/>
              <a:ext cx="865687" cy="4063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22399" y="2696660"/>
              <a:ext cx="786869" cy="3294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322399" y="2696661"/>
              <a:ext cx="787400" cy="329565"/>
            </a:xfrm>
            <a:custGeom>
              <a:avLst/>
              <a:gdLst/>
              <a:ahLst/>
              <a:cxnLst/>
              <a:rect l="l" t="t" r="r" b="b"/>
              <a:pathLst>
                <a:path w="787400" h="329564">
                  <a:moveTo>
                    <a:pt x="0" y="164743"/>
                  </a:moveTo>
                  <a:lnTo>
                    <a:pt x="164743" y="329486"/>
                  </a:lnTo>
                  <a:lnTo>
                    <a:pt x="164743" y="247115"/>
                  </a:lnTo>
                  <a:lnTo>
                    <a:pt x="622125" y="247115"/>
                  </a:lnTo>
                  <a:lnTo>
                    <a:pt x="622125" y="329486"/>
                  </a:lnTo>
                  <a:lnTo>
                    <a:pt x="786868" y="164743"/>
                  </a:lnTo>
                  <a:lnTo>
                    <a:pt x="622125" y="0"/>
                  </a:lnTo>
                  <a:lnTo>
                    <a:pt x="622125" y="82371"/>
                  </a:lnTo>
                  <a:lnTo>
                    <a:pt x="164743" y="82371"/>
                  </a:lnTo>
                  <a:lnTo>
                    <a:pt x="164743" y="0"/>
                  </a:lnTo>
                  <a:lnTo>
                    <a:pt x="0" y="164743"/>
                  </a:lnTo>
                  <a:close/>
                </a:path>
              </a:pathLst>
            </a:custGeom>
            <a:ln w="8833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88806" y="2003979"/>
              <a:ext cx="326841" cy="618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7940" y="2034246"/>
              <a:ext cx="252373" cy="53915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127940" y="2034246"/>
              <a:ext cx="252729" cy="539750"/>
            </a:xfrm>
            <a:custGeom>
              <a:avLst/>
              <a:gdLst/>
              <a:ahLst/>
              <a:cxnLst/>
              <a:rect l="l" t="t" r="r" b="b"/>
              <a:pathLst>
                <a:path w="252729" h="539750">
                  <a:moveTo>
                    <a:pt x="126186" y="0"/>
                  </a:moveTo>
                  <a:lnTo>
                    <a:pt x="252373" y="126186"/>
                  </a:lnTo>
                  <a:lnTo>
                    <a:pt x="189279" y="126186"/>
                  </a:lnTo>
                  <a:lnTo>
                    <a:pt x="189279" y="412965"/>
                  </a:lnTo>
                  <a:lnTo>
                    <a:pt x="252373" y="412965"/>
                  </a:lnTo>
                  <a:lnTo>
                    <a:pt x="126186" y="539152"/>
                  </a:lnTo>
                  <a:lnTo>
                    <a:pt x="0" y="412965"/>
                  </a:lnTo>
                  <a:lnTo>
                    <a:pt x="63093" y="412965"/>
                  </a:lnTo>
                  <a:lnTo>
                    <a:pt x="63093" y="126186"/>
                  </a:lnTo>
                  <a:lnTo>
                    <a:pt x="0" y="126186"/>
                  </a:lnTo>
                  <a:lnTo>
                    <a:pt x="126186" y="0"/>
                  </a:lnTo>
                  <a:close/>
                </a:path>
              </a:pathLst>
            </a:custGeom>
            <a:ln w="8833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729" y="0"/>
            <a:ext cx="10277475" cy="179070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38455" algn="ctr">
              <a:lnSpc>
                <a:spcPct val="100000"/>
              </a:lnSpc>
              <a:spcBef>
                <a:spcPts val="635"/>
              </a:spcBef>
            </a:pPr>
            <a:r>
              <a:rPr sz="4000" spc="-395" dirty="0"/>
              <a:t>Феномен </a:t>
            </a:r>
            <a:r>
              <a:rPr sz="4000" spc="-315" dirty="0"/>
              <a:t>«learned</a:t>
            </a:r>
            <a:r>
              <a:rPr sz="4000" spc="-225" dirty="0"/>
              <a:t> </a:t>
            </a:r>
            <a:r>
              <a:rPr sz="4000" spc="-365" dirty="0"/>
              <a:t>nonuse»</a:t>
            </a:r>
            <a:endParaRPr sz="4000"/>
          </a:p>
          <a:p>
            <a:pPr marL="12700" marR="5080">
              <a:lnSpc>
                <a:spcPct val="99600"/>
              </a:lnSpc>
              <a:spcBef>
                <a:spcPts val="320"/>
              </a:spcBef>
            </a:pPr>
            <a:r>
              <a:rPr sz="2300" spc="-215" dirty="0"/>
              <a:t>односторонняя </a:t>
            </a:r>
            <a:r>
              <a:rPr sz="2300" spc="-200" dirty="0"/>
              <a:t>сенсорная </a:t>
            </a:r>
            <a:r>
              <a:rPr sz="2300" spc="-235" dirty="0"/>
              <a:t>или </a:t>
            </a:r>
            <a:r>
              <a:rPr sz="2300" spc="-200" dirty="0"/>
              <a:t>двигательная потеря </a:t>
            </a:r>
            <a:r>
              <a:rPr sz="2300" spc="-254" dirty="0"/>
              <a:t>может </a:t>
            </a:r>
            <a:r>
              <a:rPr sz="2300" spc="-195" dirty="0"/>
              <a:t>вызвать </a:t>
            </a:r>
            <a:r>
              <a:rPr sz="2300" spc="-210" dirty="0"/>
              <a:t>"наученное неиспользование"  </a:t>
            </a:r>
            <a:r>
              <a:rPr sz="2300" spc="-220" dirty="0"/>
              <a:t>пораженных </a:t>
            </a:r>
            <a:r>
              <a:rPr sz="2300" spc="-200" dirty="0"/>
              <a:t>конечностей </a:t>
            </a:r>
            <a:r>
              <a:rPr sz="2300" spc="-180" dirty="0"/>
              <a:t>у </a:t>
            </a:r>
            <a:r>
              <a:rPr sz="2300" spc="-210" dirty="0"/>
              <a:t>обезьян </a:t>
            </a:r>
            <a:r>
              <a:rPr sz="2300" spc="-235" dirty="0"/>
              <a:t>или </a:t>
            </a:r>
            <a:r>
              <a:rPr sz="2300" spc="-245" dirty="0"/>
              <a:t>людей, </a:t>
            </a:r>
            <a:r>
              <a:rPr sz="2300" spc="-200" dirty="0"/>
              <a:t>поскольку </a:t>
            </a:r>
            <a:r>
              <a:rPr sz="2300" spc="-235" dirty="0"/>
              <a:t>внимание </a:t>
            </a:r>
            <a:r>
              <a:rPr sz="2300" spc="-210" dirty="0"/>
              <a:t>направлено на </a:t>
            </a:r>
            <a:r>
              <a:rPr sz="2300" spc="-204" dirty="0"/>
              <a:t>незатронутую,  </a:t>
            </a:r>
            <a:r>
              <a:rPr sz="2300" spc="-229" dirty="0"/>
              <a:t>противоположную</a:t>
            </a:r>
            <a:r>
              <a:rPr sz="2300" spc="-40" dirty="0"/>
              <a:t> </a:t>
            </a:r>
            <a:r>
              <a:rPr sz="2300" spc="-200" dirty="0"/>
              <a:t>конечность.</a:t>
            </a:r>
            <a:endParaRPr sz="2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155" y="1816565"/>
            <a:ext cx="10666582" cy="3802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895" y="6104635"/>
            <a:ext cx="1132649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19100" marR="5080" indent="-406400">
              <a:lnSpc>
                <a:spcPct val="102200"/>
              </a:lnSpc>
              <a:spcBef>
                <a:spcPts val="50"/>
              </a:spcBef>
            </a:pPr>
            <a:r>
              <a:rPr sz="1800" spc="-180" dirty="0">
                <a:latin typeface="Calibri"/>
                <a:cs typeface="Calibri"/>
              </a:rPr>
              <a:t>Wolf </a:t>
            </a:r>
            <a:r>
              <a:rPr sz="1800" spc="-75" dirty="0">
                <a:latin typeface="Calibri"/>
                <a:cs typeface="Calibri"/>
              </a:rPr>
              <a:t>SL, </a:t>
            </a:r>
            <a:r>
              <a:rPr sz="1800" spc="-150" dirty="0">
                <a:latin typeface="Calibri"/>
                <a:cs typeface="Calibri"/>
              </a:rPr>
              <a:t>Lecraw </a:t>
            </a:r>
            <a:r>
              <a:rPr sz="1800" spc="-145" dirty="0">
                <a:latin typeface="Calibri"/>
                <a:cs typeface="Calibri"/>
              </a:rPr>
              <a:t>DE, </a:t>
            </a:r>
            <a:r>
              <a:rPr sz="1800" spc="-140" dirty="0">
                <a:latin typeface="Calibri"/>
                <a:cs typeface="Calibri"/>
              </a:rPr>
              <a:t>Barton </a:t>
            </a:r>
            <a:r>
              <a:rPr sz="1800" spc="-150" dirty="0">
                <a:latin typeface="Calibri"/>
                <a:cs typeface="Calibri"/>
              </a:rPr>
              <a:t>LA, Jann BB. Forced </a:t>
            </a:r>
            <a:r>
              <a:rPr sz="1800" spc="-145" dirty="0">
                <a:latin typeface="Calibri"/>
                <a:cs typeface="Calibri"/>
              </a:rPr>
              <a:t>use </a:t>
            </a:r>
            <a:r>
              <a:rPr sz="1800" spc="-140" dirty="0">
                <a:latin typeface="Calibri"/>
                <a:cs typeface="Calibri"/>
              </a:rPr>
              <a:t>of </a:t>
            </a:r>
            <a:r>
              <a:rPr sz="1800" spc="-120" dirty="0">
                <a:latin typeface="Calibri"/>
                <a:cs typeface="Calibri"/>
              </a:rPr>
              <a:t>hemiplegic </a:t>
            </a:r>
            <a:r>
              <a:rPr sz="1800" spc="-160" dirty="0">
                <a:latin typeface="Calibri"/>
                <a:cs typeface="Calibri"/>
              </a:rPr>
              <a:t>upper </a:t>
            </a:r>
            <a:r>
              <a:rPr sz="1800" spc="-125" dirty="0">
                <a:latin typeface="Calibri"/>
                <a:cs typeface="Calibri"/>
              </a:rPr>
              <a:t>extremities </a:t>
            </a:r>
            <a:r>
              <a:rPr sz="1800" spc="-155" dirty="0">
                <a:latin typeface="Calibri"/>
                <a:cs typeface="Calibri"/>
              </a:rPr>
              <a:t>to </a:t>
            </a:r>
            <a:r>
              <a:rPr sz="1800" spc="-145" dirty="0">
                <a:latin typeface="Calibri"/>
                <a:cs typeface="Calibri"/>
              </a:rPr>
              <a:t>reverse </a:t>
            </a:r>
            <a:r>
              <a:rPr sz="1800" spc="-140" dirty="0">
                <a:latin typeface="Calibri"/>
                <a:cs typeface="Calibri"/>
              </a:rPr>
              <a:t>the </a:t>
            </a:r>
            <a:r>
              <a:rPr sz="1800" spc="-130" dirty="0">
                <a:latin typeface="Calibri"/>
                <a:cs typeface="Calibri"/>
              </a:rPr>
              <a:t>effect </a:t>
            </a:r>
            <a:r>
              <a:rPr sz="1800" spc="-140" dirty="0">
                <a:latin typeface="Calibri"/>
                <a:cs typeface="Calibri"/>
              </a:rPr>
              <a:t>of </a:t>
            </a:r>
            <a:r>
              <a:rPr sz="1800" spc="-135" dirty="0">
                <a:latin typeface="Calibri"/>
                <a:cs typeface="Calibri"/>
              </a:rPr>
              <a:t>learned </a:t>
            </a:r>
            <a:r>
              <a:rPr sz="1800" spc="-155" dirty="0">
                <a:latin typeface="Calibri"/>
                <a:cs typeface="Calibri"/>
              </a:rPr>
              <a:t>nonuse </a:t>
            </a:r>
            <a:r>
              <a:rPr sz="1800" spc="-165" dirty="0">
                <a:latin typeface="Calibri"/>
                <a:cs typeface="Calibri"/>
              </a:rPr>
              <a:t>among </a:t>
            </a:r>
            <a:r>
              <a:rPr sz="1800" spc="-135" dirty="0">
                <a:latin typeface="Calibri"/>
                <a:cs typeface="Calibri"/>
              </a:rPr>
              <a:t>chronic </a:t>
            </a:r>
            <a:r>
              <a:rPr sz="1800" spc="-145" dirty="0">
                <a:latin typeface="Calibri"/>
                <a:cs typeface="Calibri"/>
              </a:rPr>
              <a:t>stroke  </a:t>
            </a:r>
            <a:r>
              <a:rPr sz="1800" spc="-155" dirty="0">
                <a:latin typeface="Calibri"/>
                <a:cs typeface="Calibri"/>
              </a:rPr>
              <a:t>and </a:t>
            </a:r>
            <a:r>
              <a:rPr sz="1800" spc="-130" dirty="0">
                <a:latin typeface="Calibri"/>
                <a:cs typeface="Calibri"/>
              </a:rPr>
              <a:t>head-injured patients. </a:t>
            </a:r>
            <a:r>
              <a:rPr sz="1800" spc="-105" dirty="0">
                <a:latin typeface="Calibri"/>
                <a:cs typeface="Calibri"/>
              </a:rPr>
              <a:t>Exp </a:t>
            </a:r>
            <a:r>
              <a:rPr sz="1800" spc="-150" dirty="0">
                <a:latin typeface="Calibri"/>
                <a:cs typeface="Calibri"/>
              </a:rPr>
              <a:t>Neurol. </a:t>
            </a:r>
            <a:r>
              <a:rPr sz="1800" spc="-110" dirty="0">
                <a:latin typeface="Calibri"/>
                <a:cs typeface="Calibri"/>
              </a:rPr>
              <a:t>1989;104(2):125-132.</a:t>
            </a:r>
            <a:r>
              <a:rPr sz="1800" spc="-325" dirty="0">
                <a:latin typeface="Calibri"/>
                <a:cs typeface="Calibri"/>
              </a:rPr>
              <a:t> </a:t>
            </a:r>
            <a:r>
              <a:rPr sz="1800" spc="-110" dirty="0">
                <a:latin typeface="Calibri"/>
                <a:cs typeface="Calibri"/>
              </a:rPr>
              <a:t>doi:10.1016/S0014-4886(89)80005-6.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218" y="78739"/>
            <a:ext cx="1054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9" dirty="0"/>
              <a:t>Принципиальная </a:t>
            </a:r>
            <a:r>
              <a:rPr spc="-200" dirty="0"/>
              <a:t>схема </a:t>
            </a:r>
            <a:r>
              <a:rPr spc="-220" dirty="0"/>
              <a:t>сенсомоторного </a:t>
            </a:r>
            <a:r>
              <a:rPr spc="-229" dirty="0"/>
              <a:t>разобщения </a:t>
            </a:r>
            <a:r>
              <a:rPr spc="-190" dirty="0"/>
              <a:t>как </a:t>
            </a:r>
            <a:r>
              <a:rPr spc="-210" dirty="0"/>
              <a:t>основа </a:t>
            </a:r>
            <a:r>
              <a:rPr spc="-195" dirty="0"/>
              <a:t>ПИТ </a:t>
            </a:r>
            <a:r>
              <a:rPr spc="-245" dirty="0"/>
              <a:t>синдрома </a:t>
            </a:r>
            <a:r>
              <a:rPr spc="-185" dirty="0"/>
              <a:t>у </a:t>
            </a:r>
            <a:r>
              <a:rPr spc="-215" dirty="0"/>
              <a:t>пациента</a:t>
            </a:r>
            <a:r>
              <a:rPr spc="-320" dirty="0"/>
              <a:t> </a:t>
            </a:r>
            <a:r>
              <a:rPr spc="-195" dirty="0"/>
              <a:t>ОРИТ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0392" y="4611623"/>
            <a:ext cx="1719072" cy="1618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65475" y="5208016"/>
            <a:ext cx="995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65" dirty="0">
                <a:latin typeface="Calibri"/>
                <a:cs typeface="Calibri"/>
              </a:rPr>
              <a:t>Э</a:t>
            </a:r>
            <a:r>
              <a:rPr sz="1900" spc="-180" dirty="0">
                <a:latin typeface="Calibri"/>
                <a:cs typeface="Calibri"/>
              </a:rPr>
              <a:t>ф</a:t>
            </a:r>
            <a:r>
              <a:rPr sz="1900" spc="-165" dirty="0">
                <a:latin typeface="Calibri"/>
                <a:cs typeface="Calibri"/>
              </a:rPr>
              <a:t>ф</a:t>
            </a:r>
            <a:r>
              <a:rPr sz="1900" spc="-175" dirty="0">
                <a:latin typeface="Calibri"/>
                <a:cs typeface="Calibri"/>
              </a:rPr>
              <a:t>е</a:t>
            </a:r>
            <a:r>
              <a:rPr sz="1900" spc="-160" dirty="0">
                <a:latin typeface="Calibri"/>
                <a:cs typeface="Calibri"/>
              </a:rPr>
              <a:t>к</a:t>
            </a:r>
            <a:r>
              <a:rPr sz="1900" spc="-165" dirty="0">
                <a:latin typeface="Calibri"/>
                <a:cs typeface="Calibri"/>
              </a:rPr>
              <a:t>т</a:t>
            </a:r>
            <a:r>
              <a:rPr sz="1900" spc="-195" dirty="0">
                <a:latin typeface="Calibri"/>
                <a:cs typeface="Calibri"/>
              </a:rPr>
              <a:t>о</a:t>
            </a:r>
            <a:r>
              <a:rPr sz="1900" spc="-190" dirty="0">
                <a:latin typeface="Calibri"/>
                <a:cs typeface="Calibri"/>
              </a:rPr>
              <a:t>р</a:t>
            </a:r>
            <a:r>
              <a:rPr sz="1900" spc="-245" dirty="0">
                <a:latin typeface="Calibri"/>
                <a:cs typeface="Calibri"/>
              </a:rPr>
              <a:t>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82729" y="1264117"/>
            <a:ext cx="3806825" cy="2607310"/>
            <a:chOff x="4082729" y="1264117"/>
            <a:chExt cx="3806825" cy="2607310"/>
          </a:xfrm>
        </p:grpSpPr>
        <p:sp>
          <p:nvSpPr>
            <p:cNvPr id="6" name="object 6"/>
            <p:cNvSpPr/>
            <p:nvPr/>
          </p:nvSpPr>
          <p:spPr>
            <a:xfrm>
              <a:off x="6652055" y="2172347"/>
              <a:ext cx="1232535" cy="1694180"/>
            </a:xfrm>
            <a:custGeom>
              <a:avLst/>
              <a:gdLst/>
              <a:ahLst/>
              <a:cxnLst/>
              <a:rect l="l" t="t" r="r" b="b"/>
              <a:pathLst>
                <a:path w="1232534" h="1694179">
                  <a:moveTo>
                    <a:pt x="0" y="0"/>
                  </a:moveTo>
                  <a:lnTo>
                    <a:pt x="47160" y="4839"/>
                  </a:lnTo>
                  <a:lnTo>
                    <a:pt x="93770" y="11318"/>
                  </a:lnTo>
                  <a:lnTo>
                    <a:pt x="139805" y="19405"/>
                  </a:lnTo>
                  <a:lnTo>
                    <a:pt x="185241" y="29072"/>
                  </a:lnTo>
                  <a:lnTo>
                    <a:pt x="230054" y="40288"/>
                  </a:lnTo>
                  <a:lnTo>
                    <a:pt x="274219" y="53023"/>
                  </a:lnTo>
                  <a:lnTo>
                    <a:pt x="317713" y="67248"/>
                  </a:lnTo>
                  <a:lnTo>
                    <a:pt x="360510" y="82931"/>
                  </a:lnTo>
                  <a:lnTo>
                    <a:pt x="402586" y="100044"/>
                  </a:lnTo>
                  <a:lnTo>
                    <a:pt x="443918" y="118556"/>
                  </a:lnTo>
                  <a:lnTo>
                    <a:pt x="484480" y="138437"/>
                  </a:lnTo>
                  <a:lnTo>
                    <a:pt x="524248" y="159657"/>
                  </a:lnTo>
                  <a:lnTo>
                    <a:pt x="563199" y="182186"/>
                  </a:lnTo>
                  <a:lnTo>
                    <a:pt x="601307" y="205994"/>
                  </a:lnTo>
                  <a:lnTo>
                    <a:pt x="638548" y="231051"/>
                  </a:lnTo>
                  <a:lnTo>
                    <a:pt x="674899" y="257328"/>
                  </a:lnTo>
                  <a:lnTo>
                    <a:pt x="710334" y="284794"/>
                  </a:lnTo>
                  <a:lnTo>
                    <a:pt x="744829" y="313418"/>
                  </a:lnTo>
                  <a:lnTo>
                    <a:pt x="778361" y="343172"/>
                  </a:lnTo>
                  <a:lnTo>
                    <a:pt x="810904" y="374025"/>
                  </a:lnTo>
                  <a:lnTo>
                    <a:pt x="842435" y="405948"/>
                  </a:lnTo>
                  <a:lnTo>
                    <a:pt x="872928" y="438909"/>
                  </a:lnTo>
                  <a:lnTo>
                    <a:pt x="902361" y="472879"/>
                  </a:lnTo>
                  <a:lnTo>
                    <a:pt x="930707" y="507829"/>
                  </a:lnTo>
                  <a:lnTo>
                    <a:pt x="957944" y="543727"/>
                  </a:lnTo>
                  <a:lnTo>
                    <a:pt x="984046" y="580545"/>
                  </a:lnTo>
                  <a:lnTo>
                    <a:pt x="1008990" y="618252"/>
                  </a:lnTo>
                  <a:lnTo>
                    <a:pt x="1032751" y="656818"/>
                  </a:lnTo>
                  <a:lnTo>
                    <a:pt x="1055304" y="696213"/>
                  </a:lnTo>
                  <a:lnTo>
                    <a:pt x="1076626" y="736407"/>
                  </a:lnTo>
                  <a:lnTo>
                    <a:pt x="1096692" y="777371"/>
                  </a:lnTo>
                  <a:lnTo>
                    <a:pt x="1115477" y="819073"/>
                  </a:lnTo>
                  <a:lnTo>
                    <a:pt x="1132958" y="861484"/>
                  </a:lnTo>
                  <a:lnTo>
                    <a:pt x="1149110" y="904575"/>
                  </a:lnTo>
                  <a:lnTo>
                    <a:pt x="1163908" y="948315"/>
                  </a:lnTo>
                  <a:lnTo>
                    <a:pt x="1177329" y="992673"/>
                  </a:lnTo>
                  <a:lnTo>
                    <a:pt x="1189348" y="1037621"/>
                  </a:lnTo>
                  <a:lnTo>
                    <a:pt x="1199940" y="1083128"/>
                  </a:lnTo>
                  <a:lnTo>
                    <a:pt x="1209082" y="1129164"/>
                  </a:lnTo>
                  <a:lnTo>
                    <a:pt x="1216749" y="1175699"/>
                  </a:lnTo>
                  <a:lnTo>
                    <a:pt x="1222917" y="1222704"/>
                  </a:lnTo>
                  <a:lnTo>
                    <a:pt x="1227561" y="1270147"/>
                  </a:lnTo>
                  <a:lnTo>
                    <a:pt x="1230656" y="1317999"/>
                  </a:lnTo>
                  <a:lnTo>
                    <a:pt x="1232180" y="1366231"/>
                  </a:lnTo>
                  <a:lnTo>
                    <a:pt x="1232107" y="1414811"/>
                  </a:lnTo>
                  <a:lnTo>
                    <a:pt x="1230413" y="1463711"/>
                  </a:lnTo>
                  <a:lnTo>
                    <a:pt x="1227073" y="1512900"/>
                  </a:lnTo>
                  <a:lnTo>
                    <a:pt x="1222505" y="1558422"/>
                  </a:lnTo>
                  <a:lnTo>
                    <a:pt x="1216516" y="1603762"/>
                  </a:lnTo>
                  <a:lnTo>
                    <a:pt x="1209110" y="1648886"/>
                  </a:lnTo>
                  <a:lnTo>
                    <a:pt x="1200293" y="169375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7141" y="2145131"/>
              <a:ext cx="1030605" cy="0"/>
            </a:xfrm>
            <a:custGeom>
              <a:avLst/>
              <a:gdLst/>
              <a:ahLst/>
              <a:cxnLst/>
              <a:rect l="l" t="t" r="r" b="b"/>
              <a:pathLst>
                <a:path w="1030604">
                  <a:moveTo>
                    <a:pt x="0" y="0"/>
                  </a:moveTo>
                  <a:lnTo>
                    <a:pt x="1030287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664" y="1967332"/>
              <a:ext cx="257175" cy="398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427" y="1967332"/>
              <a:ext cx="238125" cy="3984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7491" y="2169544"/>
              <a:ext cx="1154430" cy="1608455"/>
            </a:xfrm>
            <a:custGeom>
              <a:avLst/>
              <a:gdLst/>
              <a:ahLst/>
              <a:cxnLst/>
              <a:rect l="l" t="t" r="r" b="b"/>
              <a:pathLst>
                <a:path w="1154429" h="1608454">
                  <a:moveTo>
                    <a:pt x="0" y="1608068"/>
                  </a:moveTo>
                  <a:lnTo>
                    <a:pt x="12134" y="1546587"/>
                  </a:lnTo>
                  <a:lnTo>
                    <a:pt x="25221" y="1485806"/>
                  </a:lnTo>
                  <a:lnTo>
                    <a:pt x="39235" y="1425759"/>
                  </a:lnTo>
                  <a:lnTo>
                    <a:pt x="54154" y="1366477"/>
                  </a:lnTo>
                  <a:lnTo>
                    <a:pt x="69954" y="1307995"/>
                  </a:lnTo>
                  <a:lnTo>
                    <a:pt x="86611" y="1250345"/>
                  </a:lnTo>
                  <a:lnTo>
                    <a:pt x="104102" y="1193559"/>
                  </a:lnTo>
                  <a:lnTo>
                    <a:pt x="122403" y="1137670"/>
                  </a:lnTo>
                  <a:lnTo>
                    <a:pt x="141491" y="1082712"/>
                  </a:lnTo>
                  <a:lnTo>
                    <a:pt x="161342" y="1028716"/>
                  </a:lnTo>
                  <a:lnTo>
                    <a:pt x="181933" y="975716"/>
                  </a:lnTo>
                  <a:lnTo>
                    <a:pt x="203240" y="923745"/>
                  </a:lnTo>
                  <a:lnTo>
                    <a:pt x="225240" y="872835"/>
                  </a:lnTo>
                  <a:lnTo>
                    <a:pt x="247909" y="823020"/>
                  </a:lnTo>
                  <a:lnTo>
                    <a:pt x="271223" y="774331"/>
                  </a:lnTo>
                  <a:lnTo>
                    <a:pt x="295159" y="726802"/>
                  </a:lnTo>
                  <a:lnTo>
                    <a:pt x="319694" y="680466"/>
                  </a:lnTo>
                  <a:lnTo>
                    <a:pt x="344804" y="635355"/>
                  </a:lnTo>
                  <a:lnTo>
                    <a:pt x="370464" y="591502"/>
                  </a:lnTo>
                  <a:lnTo>
                    <a:pt x="396653" y="548939"/>
                  </a:lnTo>
                  <a:lnTo>
                    <a:pt x="423346" y="507701"/>
                  </a:lnTo>
                  <a:lnTo>
                    <a:pt x="450520" y="467819"/>
                  </a:lnTo>
                  <a:lnTo>
                    <a:pt x="478151" y="429327"/>
                  </a:lnTo>
                  <a:lnTo>
                    <a:pt x="506215" y="392256"/>
                  </a:lnTo>
                  <a:lnTo>
                    <a:pt x="534689" y="356641"/>
                  </a:lnTo>
                  <a:lnTo>
                    <a:pt x="563551" y="322513"/>
                  </a:lnTo>
                  <a:lnTo>
                    <a:pt x="592775" y="289906"/>
                  </a:lnTo>
                  <a:lnTo>
                    <a:pt x="622338" y="258852"/>
                  </a:lnTo>
                  <a:lnTo>
                    <a:pt x="652218" y="229384"/>
                  </a:lnTo>
                  <a:lnTo>
                    <a:pt x="682389" y="201535"/>
                  </a:lnTo>
                  <a:lnTo>
                    <a:pt x="712830" y="175338"/>
                  </a:lnTo>
                  <a:lnTo>
                    <a:pt x="743516" y="150825"/>
                  </a:lnTo>
                  <a:lnTo>
                    <a:pt x="774424" y="128030"/>
                  </a:lnTo>
                  <a:lnTo>
                    <a:pt x="836810" y="87722"/>
                  </a:lnTo>
                  <a:lnTo>
                    <a:pt x="899801" y="54676"/>
                  </a:lnTo>
                  <a:lnTo>
                    <a:pt x="963208" y="29156"/>
                  </a:lnTo>
                  <a:lnTo>
                    <a:pt x="1026843" y="11423"/>
                  </a:lnTo>
                  <a:lnTo>
                    <a:pt x="1090518" y="1740"/>
                  </a:lnTo>
                  <a:lnTo>
                    <a:pt x="1122311" y="0"/>
                  </a:lnTo>
                  <a:lnTo>
                    <a:pt x="1154043" y="37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7440" y="2267222"/>
              <a:ext cx="173684" cy="2118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1777729" y="0"/>
                  </a:moveTo>
                  <a:lnTo>
                    <a:pt x="239983" y="0"/>
                  </a:lnTo>
                  <a:lnTo>
                    <a:pt x="191618" y="4875"/>
                  </a:lnTo>
                  <a:lnTo>
                    <a:pt x="146570" y="18858"/>
                  </a:lnTo>
                  <a:lnTo>
                    <a:pt x="105806" y="40985"/>
                  </a:lnTo>
                  <a:lnTo>
                    <a:pt x="70289" y="70289"/>
                  </a:lnTo>
                  <a:lnTo>
                    <a:pt x="40985" y="105805"/>
                  </a:lnTo>
                  <a:lnTo>
                    <a:pt x="18859" y="146570"/>
                  </a:lnTo>
                  <a:lnTo>
                    <a:pt x="4875" y="191617"/>
                  </a:lnTo>
                  <a:lnTo>
                    <a:pt x="0" y="239983"/>
                  </a:lnTo>
                  <a:lnTo>
                    <a:pt x="0" y="1199879"/>
                  </a:lnTo>
                  <a:lnTo>
                    <a:pt x="4875" y="1248244"/>
                  </a:lnTo>
                  <a:lnTo>
                    <a:pt x="18859" y="1293291"/>
                  </a:lnTo>
                  <a:lnTo>
                    <a:pt x="40985" y="1334056"/>
                  </a:lnTo>
                  <a:lnTo>
                    <a:pt x="70289" y="1369572"/>
                  </a:lnTo>
                  <a:lnTo>
                    <a:pt x="105806" y="1398877"/>
                  </a:lnTo>
                  <a:lnTo>
                    <a:pt x="146570" y="1421003"/>
                  </a:lnTo>
                  <a:lnTo>
                    <a:pt x="191618" y="1434986"/>
                  </a:lnTo>
                  <a:lnTo>
                    <a:pt x="239983" y="1439862"/>
                  </a:lnTo>
                  <a:lnTo>
                    <a:pt x="1777729" y="1439862"/>
                  </a:lnTo>
                  <a:lnTo>
                    <a:pt x="1826094" y="1434986"/>
                  </a:lnTo>
                  <a:lnTo>
                    <a:pt x="1871142" y="1421003"/>
                  </a:lnTo>
                  <a:lnTo>
                    <a:pt x="1911906" y="1398877"/>
                  </a:lnTo>
                  <a:lnTo>
                    <a:pt x="1947423" y="1369572"/>
                  </a:lnTo>
                  <a:lnTo>
                    <a:pt x="1976727" y="1334056"/>
                  </a:lnTo>
                  <a:lnTo>
                    <a:pt x="1998853" y="1293291"/>
                  </a:lnTo>
                  <a:lnTo>
                    <a:pt x="2012836" y="1248244"/>
                  </a:lnTo>
                  <a:lnTo>
                    <a:pt x="2017712" y="1199879"/>
                  </a:lnTo>
                  <a:lnTo>
                    <a:pt x="2017712" y="239983"/>
                  </a:lnTo>
                  <a:lnTo>
                    <a:pt x="2012836" y="191617"/>
                  </a:lnTo>
                  <a:lnTo>
                    <a:pt x="1998853" y="146570"/>
                  </a:lnTo>
                  <a:lnTo>
                    <a:pt x="1976727" y="105805"/>
                  </a:lnTo>
                  <a:lnTo>
                    <a:pt x="1947423" y="70289"/>
                  </a:lnTo>
                  <a:lnTo>
                    <a:pt x="1911906" y="40985"/>
                  </a:lnTo>
                  <a:lnTo>
                    <a:pt x="1871142" y="18858"/>
                  </a:lnTo>
                  <a:lnTo>
                    <a:pt x="1826094" y="4875"/>
                  </a:lnTo>
                  <a:lnTo>
                    <a:pt x="1777729" y="0"/>
                  </a:lnTo>
                  <a:close/>
                </a:path>
              </a:pathLst>
            </a:custGeom>
            <a:solidFill>
              <a:srgbClr val="4F81BD">
                <a:alpha val="5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0" y="239983"/>
                  </a:moveTo>
                  <a:lnTo>
                    <a:pt x="4875" y="191618"/>
                  </a:lnTo>
                  <a:lnTo>
                    <a:pt x="18859" y="146570"/>
                  </a:lnTo>
                  <a:lnTo>
                    <a:pt x="40985" y="105806"/>
                  </a:lnTo>
                  <a:lnTo>
                    <a:pt x="70289" y="70289"/>
                  </a:lnTo>
                  <a:lnTo>
                    <a:pt x="105806" y="40985"/>
                  </a:lnTo>
                  <a:lnTo>
                    <a:pt x="146570" y="18859"/>
                  </a:lnTo>
                  <a:lnTo>
                    <a:pt x="191618" y="4875"/>
                  </a:lnTo>
                  <a:lnTo>
                    <a:pt x="239983" y="0"/>
                  </a:lnTo>
                  <a:lnTo>
                    <a:pt x="1777730" y="0"/>
                  </a:lnTo>
                  <a:lnTo>
                    <a:pt x="1826094" y="4875"/>
                  </a:lnTo>
                  <a:lnTo>
                    <a:pt x="1871142" y="18859"/>
                  </a:lnTo>
                  <a:lnTo>
                    <a:pt x="1911906" y="40985"/>
                  </a:lnTo>
                  <a:lnTo>
                    <a:pt x="1947423" y="70289"/>
                  </a:lnTo>
                  <a:lnTo>
                    <a:pt x="1976727" y="105806"/>
                  </a:lnTo>
                  <a:lnTo>
                    <a:pt x="1998853" y="146570"/>
                  </a:lnTo>
                  <a:lnTo>
                    <a:pt x="2012837" y="191618"/>
                  </a:lnTo>
                  <a:lnTo>
                    <a:pt x="2017713" y="239983"/>
                  </a:lnTo>
                  <a:lnTo>
                    <a:pt x="2017713" y="1199880"/>
                  </a:lnTo>
                  <a:lnTo>
                    <a:pt x="2012837" y="1248244"/>
                  </a:lnTo>
                  <a:lnTo>
                    <a:pt x="1998853" y="1293292"/>
                  </a:lnTo>
                  <a:lnTo>
                    <a:pt x="1976727" y="1334056"/>
                  </a:lnTo>
                  <a:lnTo>
                    <a:pt x="1947423" y="1369573"/>
                  </a:lnTo>
                  <a:lnTo>
                    <a:pt x="1911906" y="1398877"/>
                  </a:lnTo>
                  <a:lnTo>
                    <a:pt x="1871142" y="1421003"/>
                  </a:lnTo>
                  <a:lnTo>
                    <a:pt x="1826094" y="1434987"/>
                  </a:lnTo>
                  <a:lnTo>
                    <a:pt x="1777730" y="1439863"/>
                  </a:lnTo>
                  <a:lnTo>
                    <a:pt x="239983" y="1439863"/>
                  </a:lnTo>
                  <a:lnTo>
                    <a:pt x="191618" y="1434987"/>
                  </a:lnTo>
                  <a:lnTo>
                    <a:pt x="146570" y="1421003"/>
                  </a:lnTo>
                  <a:lnTo>
                    <a:pt x="105806" y="1398877"/>
                  </a:lnTo>
                  <a:lnTo>
                    <a:pt x="70289" y="1369573"/>
                  </a:lnTo>
                  <a:lnTo>
                    <a:pt x="40985" y="1334056"/>
                  </a:lnTo>
                  <a:lnTo>
                    <a:pt x="18859" y="1293292"/>
                  </a:lnTo>
                  <a:lnTo>
                    <a:pt x="4875" y="1248244"/>
                  </a:lnTo>
                  <a:lnTo>
                    <a:pt x="0" y="1199880"/>
                  </a:lnTo>
                  <a:lnTo>
                    <a:pt x="0" y="23998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94359" y="1368044"/>
            <a:ext cx="377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latin typeface="Calibri"/>
                <a:cs typeface="Calibri"/>
              </a:rPr>
              <a:t>ЦН</a:t>
            </a:r>
            <a:r>
              <a:rPr sz="1800" spc="-140" dirty="0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0197" y="2194052"/>
            <a:ext cx="946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процессинг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8488" y="3893784"/>
            <a:ext cx="1395095" cy="369570"/>
          </a:xfrm>
          <a:custGeom>
            <a:avLst/>
            <a:gdLst/>
            <a:ahLst/>
            <a:cxnLst/>
            <a:rect l="l" t="t" r="r" b="b"/>
            <a:pathLst>
              <a:path w="1395095" h="369570">
                <a:moveTo>
                  <a:pt x="0" y="0"/>
                </a:moveTo>
                <a:lnTo>
                  <a:pt x="1394934" y="0"/>
                </a:lnTo>
                <a:lnTo>
                  <a:pt x="139493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58488" y="3893784"/>
            <a:ext cx="1395095" cy="369570"/>
          </a:xfrm>
          <a:prstGeom prst="rect">
            <a:avLst/>
          </a:prstGeom>
          <a:ln w="9525">
            <a:solidFill>
              <a:srgbClr val="C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160" dirty="0">
                <a:solidFill>
                  <a:srgbClr val="FF0000"/>
                </a:solidFill>
                <a:latin typeface="Calibri"/>
                <a:cs typeface="Calibri"/>
              </a:rPr>
              <a:t>Эфферентация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11079" y="3893784"/>
            <a:ext cx="1397000" cy="369570"/>
          </a:xfrm>
          <a:custGeom>
            <a:avLst/>
            <a:gdLst/>
            <a:ahLst/>
            <a:cxnLst/>
            <a:rect l="l" t="t" r="r" b="b"/>
            <a:pathLst>
              <a:path w="1397000" h="369570">
                <a:moveTo>
                  <a:pt x="0" y="0"/>
                </a:moveTo>
                <a:lnTo>
                  <a:pt x="1396536" y="0"/>
                </a:lnTo>
                <a:lnTo>
                  <a:pt x="139653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11079" y="3893784"/>
            <a:ext cx="1397000" cy="369570"/>
          </a:xfrm>
          <a:prstGeom prst="rect">
            <a:avLst/>
          </a:prstGeom>
          <a:ln w="9525">
            <a:solidFill>
              <a:srgbClr val="385D8A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800" spc="-165" dirty="0">
                <a:latin typeface="Calibri"/>
                <a:cs typeface="Calibri"/>
              </a:rPr>
              <a:t>Афферентация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99616" y="2321575"/>
            <a:ext cx="7567930" cy="3945254"/>
            <a:chOff x="1499616" y="2321575"/>
            <a:chExt cx="7567930" cy="3945254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8979" y="4421270"/>
              <a:ext cx="208018" cy="22547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07615" y="4078451"/>
              <a:ext cx="1651000" cy="0"/>
            </a:xfrm>
            <a:custGeom>
              <a:avLst/>
              <a:gdLst/>
              <a:ahLst/>
              <a:cxnLst/>
              <a:rect l="l" t="t" r="r" b="b"/>
              <a:pathLst>
                <a:path w="1651000">
                  <a:moveTo>
                    <a:pt x="0" y="0"/>
                  </a:moveTo>
                  <a:lnTo>
                    <a:pt x="1650874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91630" y="4145803"/>
              <a:ext cx="215265" cy="246379"/>
            </a:xfrm>
            <a:custGeom>
              <a:avLst/>
              <a:gdLst/>
              <a:ahLst/>
              <a:cxnLst/>
              <a:rect l="l" t="t" r="r" b="b"/>
              <a:pathLst>
                <a:path w="215264" h="246379">
                  <a:moveTo>
                    <a:pt x="0" y="0"/>
                  </a:moveTo>
                  <a:lnTo>
                    <a:pt x="214660" y="246088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495" y="4001846"/>
              <a:ext cx="244475" cy="2047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354923" y="2990510"/>
              <a:ext cx="259079" cy="307340"/>
            </a:xfrm>
            <a:custGeom>
              <a:avLst/>
              <a:gdLst/>
              <a:ahLst/>
              <a:cxnLst/>
              <a:rect l="l" t="t" r="r" b="b"/>
              <a:pathLst>
                <a:path w="259079" h="307339">
                  <a:moveTo>
                    <a:pt x="0" y="0"/>
                  </a:moveTo>
                  <a:lnTo>
                    <a:pt x="258640" y="30687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51851" y="2326337"/>
              <a:ext cx="43180" cy="238760"/>
            </a:xfrm>
            <a:custGeom>
              <a:avLst/>
              <a:gdLst/>
              <a:ahLst/>
              <a:cxnLst/>
              <a:rect l="l" t="t" r="r" b="b"/>
              <a:pathLst>
                <a:path w="43179" h="238760">
                  <a:moveTo>
                    <a:pt x="0" y="238567"/>
                  </a:moveTo>
                  <a:lnTo>
                    <a:pt x="43096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9616" y="4553711"/>
              <a:ext cx="1712976" cy="1712976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819530" y="5195823"/>
            <a:ext cx="93789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95" dirty="0">
                <a:latin typeface="Calibri"/>
                <a:cs typeface="Calibri"/>
              </a:rPr>
              <a:t>Рецепторы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505711" y="2859023"/>
            <a:ext cx="7684770" cy="1856739"/>
            <a:chOff x="1505711" y="2859023"/>
            <a:chExt cx="7684770" cy="1856739"/>
          </a:xfrm>
        </p:grpSpPr>
        <p:sp>
          <p:nvSpPr>
            <p:cNvPr id="30" name="object 30"/>
            <p:cNvSpPr/>
            <p:nvPr/>
          </p:nvSpPr>
          <p:spPr>
            <a:xfrm>
              <a:off x="7898662" y="4115898"/>
              <a:ext cx="1062355" cy="376555"/>
            </a:xfrm>
            <a:custGeom>
              <a:avLst/>
              <a:gdLst/>
              <a:ahLst/>
              <a:cxnLst/>
              <a:rect l="l" t="t" r="r" b="b"/>
              <a:pathLst>
                <a:path w="1062354" h="376554">
                  <a:moveTo>
                    <a:pt x="0" y="0"/>
                  </a:moveTo>
                  <a:lnTo>
                    <a:pt x="55787" y="5316"/>
                  </a:lnTo>
                  <a:lnTo>
                    <a:pt x="111121" y="11785"/>
                  </a:lnTo>
                  <a:lnTo>
                    <a:pt x="165942" y="19383"/>
                  </a:lnTo>
                  <a:lnTo>
                    <a:pt x="220189" y="28091"/>
                  </a:lnTo>
                  <a:lnTo>
                    <a:pt x="273803" y="37886"/>
                  </a:lnTo>
                  <a:lnTo>
                    <a:pt x="326723" y="48748"/>
                  </a:lnTo>
                  <a:lnTo>
                    <a:pt x="378889" y="60654"/>
                  </a:lnTo>
                  <a:lnTo>
                    <a:pt x="430242" y="73585"/>
                  </a:lnTo>
                  <a:lnTo>
                    <a:pt x="480721" y="87519"/>
                  </a:lnTo>
                  <a:lnTo>
                    <a:pt x="530267" y="102434"/>
                  </a:lnTo>
                  <a:lnTo>
                    <a:pt x="578820" y="118309"/>
                  </a:lnTo>
                  <a:lnTo>
                    <a:pt x="626319" y="135123"/>
                  </a:lnTo>
                  <a:lnTo>
                    <a:pt x="672704" y="152855"/>
                  </a:lnTo>
                  <a:lnTo>
                    <a:pt x="717916" y="171484"/>
                  </a:lnTo>
                  <a:lnTo>
                    <a:pt x="761894" y="190988"/>
                  </a:lnTo>
                  <a:lnTo>
                    <a:pt x="804579" y="211346"/>
                  </a:lnTo>
                  <a:lnTo>
                    <a:pt x="845910" y="232537"/>
                  </a:lnTo>
                  <a:lnTo>
                    <a:pt x="885828" y="254539"/>
                  </a:lnTo>
                  <a:lnTo>
                    <a:pt x="924273" y="277332"/>
                  </a:lnTo>
                  <a:lnTo>
                    <a:pt x="961184" y="300894"/>
                  </a:lnTo>
                  <a:lnTo>
                    <a:pt x="996501" y="325204"/>
                  </a:lnTo>
                  <a:lnTo>
                    <a:pt x="1030165" y="350240"/>
                  </a:lnTo>
                  <a:lnTo>
                    <a:pt x="1062116" y="375982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17661" y="4003859"/>
              <a:ext cx="661035" cy="645795"/>
            </a:xfrm>
            <a:custGeom>
              <a:avLst/>
              <a:gdLst/>
              <a:ahLst/>
              <a:cxnLst/>
              <a:rect l="l" t="t" r="r" b="b"/>
              <a:pathLst>
                <a:path w="661035" h="645795">
                  <a:moveTo>
                    <a:pt x="0" y="645459"/>
                  </a:moveTo>
                  <a:lnTo>
                    <a:pt x="25264" y="595772"/>
                  </a:lnTo>
                  <a:lnTo>
                    <a:pt x="51865" y="547558"/>
                  </a:lnTo>
                  <a:lnTo>
                    <a:pt x="79751" y="500866"/>
                  </a:lnTo>
                  <a:lnTo>
                    <a:pt x="108875" y="455743"/>
                  </a:lnTo>
                  <a:lnTo>
                    <a:pt x="139186" y="412238"/>
                  </a:lnTo>
                  <a:lnTo>
                    <a:pt x="170635" y="370398"/>
                  </a:lnTo>
                  <a:lnTo>
                    <a:pt x="203174" y="330273"/>
                  </a:lnTo>
                  <a:lnTo>
                    <a:pt x="236752" y="291910"/>
                  </a:lnTo>
                  <a:lnTo>
                    <a:pt x="271320" y="255357"/>
                  </a:lnTo>
                  <a:lnTo>
                    <a:pt x="306830" y="220663"/>
                  </a:lnTo>
                  <a:lnTo>
                    <a:pt x="343231" y="187875"/>
                  </a:lnTo>
                  <a:lnTo>
                    <a:pt x="380475" y="157043"/>
                  </a:lnTo>
                  <a:lnTo>
                    <a:pt x="418512" y="128213"/>
                  </a:lnTo>
                  <a:lnTo>
                    <a:pt x="457292" y="101435"/>
                  </a:lnTo>
                  <a:lnTo>
                    <a:pt x="496767" y="76756"/>
                  </a:lnTo>
                  <a:lnTo>
                    <a:pt x="536888" y="54225"/>
                  </a:lnTo>
                  <a:lnTo>
                    <a:pt x="577604" y="33890"/>
                  </a:lnTo>
                  <a:lnTo>
                    <a:pt x="618867" y="15799"/>
                  </a:lnTo>
                  <a:lnTo>
                    <a:pt x="660627" y="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68152" y="3980045"/>
              <a:ext cx="238219" cy="20620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978726" y="395578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948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41963" y="4204677"/>
              <a:ext cx="141605" cy="160020"/>
            </a:xfrm>
            <a:custGeom>
              <a:avLst/>
              <a:gdLst/>
              <a:ahLst/>
              <a:cxnLst/>
              <a:rect l="l" t="t" r="r" b="b"/>
              <a:pathLst>
                <a:path w="141604" h="160020">
                  <a:moveTo>
                    <a:pt x="0" y="159505"/>
                  </a:moveTo>
                  <a:lnTo>
                    <a:pt x="141407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87825" y="3889750"/>
              <a:ext cx="224790" cy="162560"/>
            </a:xfrm>
            <a:custGeom>
              <a:avLst/>
              <a:gdLst/>
              <a:ahLst/>
              <a:cxnLst/>
              <a:rect l="l" t="t" r="r" b="b"/>
              <a:pathLst>
                <a:path w="224789" h="162560">
                  <a:moveTo>
                    <a:pt x="0" y="162525"/>
                  </a:moveTo>
                  <a:lnTo>
                    <a:pt x="224748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742218" y="4350328"/>
              <a:ext cx="443865" cy="0"/>
            </a:xfrm>
            <a:custGeom>
              <a:avLst/>
              <a:gdLst/>
              <a:ahLst/>
              <a:cxnLst/>
              <a:rect l="l" t="t" r="r" b="b"/>
              <a:pathLst>
                <a:path w="443865">
                  <a:moveTo>
                    <a:pt x="443345" y="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714509" y="4378035"/>
              <a:ext cx="97155" cy="332740"/>
            </a:xfrm>
            <a:custGeom>
              <a:avLst/>
              <a:gdLst/>
              <a:ahLst/>
              <a:cxnLst/>
              <a:rect l="l" t="t" r="r" b="b"/>
              <a:pathLst>
                <a:path w="97154" h="332739">
                  <a:moveTo>
                    <a:pt x="0" y="332509"/>
                  </a:moveTo>
                  <a:lnTo>
                    <a:pt x="96981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20836" y="2990512"/>
              <a:ext cx="374650" cy="140970"/>
            </a:xfrm>
            <a:custGeom>
              <a:avLst/>
              <a:gdLst/>
              <a:ahLst/>
              <a:cxnLst/>
              <a:rect l="l" t="t" r="r" b="b"/>
              <a:pathLst>
                <a:path w="374650" h="140969">
                  <a:moveTo>
                    <a:pt x="0" y="140617"/>
                  </a:moveTo>
                  <a:lnTo>
                    <a:pt x="374072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5711" y="2859023"/>
              <a:ext cx="2176272" cy="7467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8863" y="3023615"/>
              <a:ext cx="2026919" cy="4815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51431" y="2880359"/>
              <a:ext cx="2084832" cy="65836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51710" y="2881745"/>
              <a:ext cx="2083435" cy="656590"/>
            </a:xfrm>
            <a:custGeom>
              <a:avLst/>
              <a:gdLst/>
              <a:ahLst/>
              <a:cxnLst/>
              <a:rect l="l" t="t" r="r" b="b"/>
              <a:pathLst>
                <a:path w="2083435" h="656589">
                  <a:moveTo>
                    <a:pt x="0" y="109360"/>
                  </a:moveTo>
                  <a:lnTo>
                    <a:pt x="8594" y="66792"/>
                  </a:lnTo>
                  <a:lnTo>
                    <a:pt x="32030" y="32030"/>
                  </a:lnTo>
                  <a:lnTo>
                    <a:pt x="66792" y="8594"/>
                  </a:lnTo>
                  <a:lnTo>
                    <a:pt x="109359" y="0"/>
                  </a:lnTo>
                  <a:lnTo>
                    <a:pt x="1973641" y="0"/>
                  </a:lnTo>
                  <a:lnTo>
                    <a:pt x="2016208" y="8594"/>
                  </a:lnTo>
                  <a:lnTo>
                    <a:pt x="2050970" y="32030"/>
                  </a:lnTo>
                  <a:lnTo>
                    <a:pt x="2074406" y="66792"/>
                  </a:lnTo>
                  <a:lnTo>
                    <a:pt x="2083001" y="109360"/>
                  </a:lnTo>
                  <a:lnTo>
                    <a:pt x="2083001" y="546788"/>
                  </a:lnTo>
                  <a:lnTo>
                    <a:pt x="2074406" y="589356"/>
                  </a:lnTo>
                  <a:lnTo>
                    <a:pt x="2050970" y="624118"/>
                  </a:lnTo>
                  <a:lnTo>
                    <a:pt x="2016208" y="647554"/>
                  </a:lnTo>
                  <a:lnTo>
                    <a:pt x="1973641" y="656149"/>
                  </a:lnTo>
                  <a:lnTo>
                    <a:pt x="109359" y="656149"/>
                  </a:lnTo>
                  <a:lnTo>
                    <a:pt x="66792" y="647554"/>
                  </a:lnTo>
                  <a:lnTo>
                    <a:pt x="32030" y="624118"/>
                  </a:lnTo>
                  <a:lnTo>
                    <a:pt x="8594" y="589356"/>
                  </a:lnTo>
                  <a:lnTo>
                    <a:pt x="0" y="546788"/>
                  </a:lnTo>
                  <a:lnTo>
                    <a:pt x="0" y="10936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847861" y="4581127"/>
            <a:ext cx="2091055" cy="369570"/>
          </a:xfrm>
          <a:prstGeom prst="rect">
            <a:avLst/>
          </a:prstGeom>
          <a:ln w="9525">
            <a:solidFill>
              <a:srgbClr val="385D8A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60" dirty="0">
                <a:latin typeface="Calibri"/>
                <a:cs typeface="Calibri"/>
              </a:rPr>
              <a:t>Синаптический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транзит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23260" y="3073400"/>
            <a:ext cx="17405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5" dirty="0">
                <a:solidFill>
                  <a:srgbClr val="800000"/>
                </a:solidFill>
                <a:latin typeface="Calibri"/>
                <a:cs typeface="Calibri"/>
              </a:rPr>
              <a:t>Спиноталамический</a:t>
            </a:r>
            <a:r>
              <a:rPr sz="1500" spc="-5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500" spc="-13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394192" y="2804160"/>
            <a:ext cx="1746885" cy="704215"/>
            <a:chOff x="8394192" y="2804160"/>
            <a:chExt cx="1746885" cy="704215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94192" y="2804160"/>
              <a:ext cx="1746503" cy="67360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08136" y="2831592"/>
              <a:ext cx="1115568" cy="67665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36864" y="2825496"/>
              <a:ext cx="1658112" cy="58521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439150" y="2827845"/>
              <a:ext cx="1654175" cy="580390"/>
            </a:xfrm>
            <a:custGeom>
              <a:avLst/>
              <a:gdLst/>
              <a:ahLst/>
              <a:cxnLst/>
              <a:rect l="l" t="t" r="r" b="b"/>
              <a:pathLst>
                <a:path w="1654175" h="580389">
                  <a:moveTo>
                    <a:pt x="0" y="96731"/>
                  </a:moveTo>
                  <a:lnTo>
                    <a:pt x="7601" y="59079"/>
                  </a:lnTo>
                  <a:lnTo>
                    <a:pt x="28331" y="28331"/>
                  </a:lnTo>
                  <a:lnTo>
                    <a:pt x="59079" y="7601"/>
                  </a:lnTo>
                  <a:lnTo>
                    <a:pt x="96731" y="0"/>
                  </a:lnTo>
                  <a:lnTo>
                    <a:pt x="1557084" y="0"/>
                  </a:lnTo>
                  <a:lnTo>
                    <a:pt x="1594736" y="7601"/>
                  </a:lnTo>
                  <a:lnTo>
                    <a:pt x="1625483" y="28331"/>
                  </a:lnTo>
                  <a:lnTo>
                    <a:pt x="1646213" y="59079"/>
                  </a:lnTo>
                  <a:lnTo>
                    <a:pt x="1653815" y="96731"/>
                  </a:lnTo>
                  <a:lnTo>
                    <a:pt x="1653815" y="483641"/>
                  </a:lnTo>
                  <a:lnTo>
                    <a:pt x="1646213" y="521293"/>
                  </a:lnTo>
                  <a:lnTo>
                    <a:pt x="1625483" y="552041"/>
                  </a:lnTo>
                  <a:lnTo>
                    <a:pt x="1594736" y="572771"/>
                  </a:lnTo>
                  <a:lnTo>
                    <a:pt x="1557084" y="580373"/>
                  </a:lnTo>
                  <a:lnTo>
                    <a:pt x="96731" y="580373"/>
                  </a:lnTo>
                  <a:lnTo>
                    <a:pt x="59079" y="572771"/>
                  </a:lnTo>
                  <a:lnTo>
                    <a:pt x="28331" y="552041"/>
                  </a:lnTo>
                  <a:lnTo>
                    <a:pt x="7601" y="521293"/>
                  </a:lnTo>
                  <a:lnTo>
                    <a:pt x="0" y="483641"/>
                  </a:lnTo>
                  <a:lnTo>
                    <a:pt x="0" y="9673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843781" y="2878835"/>
            <a:ext cx="8451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5904" marR="5080" indent="-243840">
              <a:lnSpc>
                <a:spcPct val="101400"/>
              </a:lnSpc>
              <a:spcBef>
                <a:spcPts val="75"/>
              </a:spcBef>
            </a:pP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П</a:t>
            </a:r>
            <a:r>
              <a:rPr sz="1400" spc="-135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9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75" dirty="0">
                <a:solidFill>
                  <a:srgbClr val="800000"/>
                </a:solidFill>
                <a:latin typeface="Calibri"/>
                <a:cs typeface="Calibri"/>
              </a:rPr>
              <a:t>д</a:t>
            </a:r>
            <a:r>
              <a:rPr sz="1400" spc="-140" dirty="0">
                <a:solidFill>
                  <a:srgbClr val="800000"/>
                </a:solidFill>
                <a:latin typeface="Calibri"/>
                <a:cs typeface="Calibri"/>
              </a:rPr>
              <a:t>н</a:t>
            </a:r>
            <a:r>
              <a:rPr sz="1400" spc="-185" dirty="0">
                <a:solidFill>
                  <a:srgbClr val="800000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800000"/>
                </a:solidFill>
                <a:latin typeface="Calibri"/>
                <a:cs typeface="Calibri"/>
              </a:rPr>
              <a:t>й  </a:t>
            </a:r>
            <a:r>
              <a:rPr sz="1400" spc="-11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898135" y="813816"/>
            <a:ext cx="3142615" cy="527685"/>
            <a:chOff x="4898135" y="813816"/>
            <a:chExt cx="3142615" cy="527685"/>
          </a:xfrm>
        </p:grpSpPr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04231" y="813816"/>
              <a:ext cx="3136391" cy="49377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8135" y="838200"/>
              <a:ext cx="3008375" cy="50292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46903" y="835152"/>
              <a:ext cx="3048000" cy="40538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949864" y="837561"/>
              <a:ext cx="3044825" cy="400050"/>
            </a:xfrm>
            <a:custGeom>
              <a:avLst/>
              <a:gdLst/>
              <a:ahLst/>
              <a:cxnLst/>
              <a:rect l="l" t="t" r="r" b="b"/>
              <a:pathLst>
                <a:path w="3044825" h="400050">
                  <a:moveTo>
                    <a:pt x="0" y="66664"/>
                  </a:moveTo>
                  <a:lnTo>
                    <a:pt x="5238" y="40715"/>
                  </a:lnTo>
                  <a:lnTo>
                    <a:pt x="19525" y="19525"/>
                  </a:lnTo>
                  <a:lnTo>
                    <a:pt x="40715" y="5238"/>
                  </a:lnTo>
                  <a:lnTo>
                    <a:pt x="66663" y="0"/>
                  </a:lnTo>
                  <a:lnTo>
                    <a:pt x="2977545" y="0"/>
                  </a:lnTo>
                  <a:lnTo>
                    <a:pt x="3003493" y="5238"/>
                  </a:lnTo>
                  <a:lnTo>
                    <a:pt x="3024683" y="19525"/>
                  </a:lnTo>
                  <a:lnTo>
                    <a:pt x="3038970" y="40715"/>
                  </a:lnTo>
                  <a:lnTo>
                    <a:pt x="3044209" y="66664"/>
                  </a:lnTo>
                  <a:lnTo>
                    <a:pt x="3044209" y="333303"/>
                  </a:lnTo>
                  <a:lnTo>
                    <a:pt x="3038970" y="359252"/>
                  </a:lnTo>
                  <a:lnTo>
                    <a:pt x="3024683" y="380442"/>
                  </a:lnTo>
                  <a:lnTo>
                    <a:pt x="3003493" y="394729"/>
                  </a:lnTo>
                  <a:lnTo>
                    <a:pt x="2977545" y="399968"/>
                  </a:lnTo>
                  <a:lnTo>
                    <a:pt x="66663" y="399968"/>
                  </a:lnTo>
                  <a:lnTo>
                    <a:pt x="40715" y="394729"/>
                  </a:lnTo>
                  <a:lnTo>
                    <a:pt x="19525" y="380442"/>
                  </a:lnTo>
                  <a:lnTo>
                    <a:pt x="5238" y="359252"/>
                  </a:lnTo>
                  <a:lnTo>
                    <a:pt x="0" y="333303"/>
                  </a:lnTo>
                  <a:lnTo>
                    <a:pt x="0" y="6666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048129" y="890523"/>
            <a:ext cx="27082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solidFill>
                  <a:srgbClr val="C00000"/>
                </a:solidFill>
                <a:latin typeface="Calibri"/>
                <a:cs typeface="Calibri"/>
              </a:rPr>
              <a:t>Центральные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механизмы</a:t>
            </a:r>
            <a:r>
              <a:rPr sz="1600" spc="-1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C00000"/>
                </a:solidFill>
                <a:latin typeface="Calibri"/>
                <a:cs typeface="Calibri"/>
              </a:rPr>
              <a:t>интеграции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7808976" y="6096000"/>
            <a:ext cx="2310765" cy="676910"/>
            <a:chOff x="7808976" y="6096000"/>
            <a:chExt cx="2310765" cy="676910"/>
          </a:xfrm>
        </p:grpSpPr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08976" y="6099048"/>
              <a:ext cx="2310383" cy="6096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36992" y="6096000"/>
              <a:ext cx="2090927" cy="67665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54696" y="6120384"/>
              <a:ext cx="2221992" cy="52120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855527" y="6122385"/>
              <a:ext cx="2218690" cy="517525"/>
            </a:xfrm>
            <a:custGeom>
              <a:avLst/>
              <a:gdLst/>
              <a:ahLst/>
              <a:cxnLst/>
              <a:rect l="l" t="t" r="r" b="b"/>
              <a:pathLst>
                <a:path w="221869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132266" y="0"/>
                  </a:lnTo>
                  <a:lnTo>
                    <a:pt x="2165822" y="6774"/>
                  </a:lnTo>
                  <a:lnTo>
                    <a:pt x="2193225" y="25249"/>
                  </a:lnTo>
                  <a:lnTo>
                    <a:pt x="2211700" y="52652"/>
                  </a:lnTo>
                  <a:lnTo>
                    <a:pt x="2218475" y="86208"/>
                  </a:lnTo>
                  <a:lnTo>
                    <a:pt x="2218475" y="431034"/>
                  </a:lnTo>
                  <a:lnTo>
                    <a:pt x="2211700" y="464590"/>
                  </a:lnTo>
                  <a:lnTo>
                    <a:pt x="2193225" y="491993"/>
                  </a:lnTo>
                  <a:lnTo>
                    <a:pt x="2165822" y="510468"/>
                  </a:lnTo>
                  <a:lnTo>
                    <a:pt x="2132266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8074971" y="6143244"/>
            <a:ext cx="1780539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Исполнительная</a:t>
            </a:r>
            <a:r>
              <a:rPr sz="1400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активность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(мышечная</a:t>
            </a:r>
            <a:r>
              <a:rPr sz="1400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работа)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172455" y="2718816"/>
            <a:ext cx="1774189" cy="512445"/>
            <a:chOff x="5172455" y="2718816"/>
            <a:chExt cx="1774189" cy="512445"/>
          </a:xfrm>
        </p:grpSpPr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72455" y="2718816"/>
              <a:ext cx="1773936" cy="50596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57087" y="2770632"/>
              <a:ext cx="801624" cy="46024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30367" y="2755392"/>
              <a:ext cx="1658112" cy="38709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31904" y="2756924"/>
              <a:ext cx="1654175" cy="384175"/>
            </a:xfrm>
            <a:custGeom>
              <a:avLst/>
              <a:gdLst/>
              <a:ahLst/>
              <a:cxnLst/>
              <a:rect l="l" t="t" r="r" b="b"/>
              <a:pathLst>
                <a:path w="1654175" h="384175">
                  <a:moveTo>
                    <a:pt x="0" y="64007"/>
                  </a:moveTo>
                  <a:lnTo>
                    <a:pt x="5030" y="39093"/>
                  </a:lnTo>
                  <a:lnTo>
                    <a:pt x="18747" y="18747"/>
                  </a:lnTo>
                  <a:lnTo>
                    <a:pt x="39092" y="5030"/>
                  </a:lnTo>
                  <a:lnTo>
                    <a:pt x="64007" y="0"/>
                  </a:lnTo>
                  <a:lnTo>
                    <a:pt x="1589807" y="0"/>
                  </a:lnTo>
                  <a:lnTo>
                    <a:pt x="1614721" y="5030"/>
                  </a:lnTo>
                  <a:lnTo>
                    <a:pt x="1635067" y="18747"/>
                  </a:lnTo>
                  <a:lnTo>
                    <a:pt x="1648785" y="39093"/>
                  </a:lnTo>
                  <a:lnTo>
                    <a:pt x="1653815" y="64007"/>
                  </a:lnTo>
                  <a:lnTo>
                    <a:pt x="1653815" y="320035"/>
                  </a:lnTo>
                  <a:lnTo>
                    <a:pt x="1648785" y="344949"/>
                  </a:lnTo>
                  <a:lnTo>
                    <a:pt x="1635067" y="365295"/>
                  </a:lnTo>
                  <a:lnTo>
                    <a:pt x="1614721" y="379012"/>
                  </a:lnTo>
                  <a:lnTo>
                    <a:pt x="1589807" y="384043"/>
                  </a:lnTo>
                  <a:lnTo>
                    <a:pt x="64007" y="384043"/>
                  </a:lnTo>
                  <a:lnTo>
                    <a:pt x="39092" y="379012"/>
                  </a:lnTo>
                  <a:lnTo>
                    <a:pt x="18747" y="365295"/>
                  </a:lnTo>
                  <a:lnTo>
                    <a:pt x="5030" y="344949"/>
                  </a:lnTo>
                  <a:lnTo>
                    <a:pt x="0" y="320035"/>
                  </a:lnTo>
                  <a:lnTo>
                    <a:pt x="0" y="64007"/>
                  </a:lnTo>
                  <a:close/>
                </a:path>
              </a:pathLst>
            </a:custGeom>
            <a:ln w="381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5795350" y="2817876"/>
            <a:ext cx="527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15" dirty="0">
                <a:solidFill>
                  <a:srgbClr val="800000"/>
                </a:solidFill>
                <a:latin typeface="Calibri"/>
                <a:cs typeface="Calibri"/>
              </a:rPr>
              <a:t>Т</a:t>
            </a:r>
            <a:r>
              <a:rPr sz="1400" spc="-85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5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у</a:t>
            </a:r>
            <a:r>
              <a:rPr sz="1400" spc="-95" dirty="0">
                <a:solidFill>
                  <a:srgbClr val="800000"/>
                </a:solidFill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00657" y="6588759"/>
            <a:ext cx="20002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spc="-110" dirty="0">
                <a:latin typeface="Calibri"/>
                <a:cs typeface="Calibri"/>
              </a:rPr>
              <a:t>Клинический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Института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Мозга</a:t>
            </a:r>
            <a:r>
              <a:rPr sz="1350" spc="-187" baseline="24691" dirty="0">
                <a:latin typeface="Calibri"/>
                <a:cs typeface="Calibri"/>
              </a:rPr>
              <a:t>©</a:t>
            </a:r>
            <a:endParaRPr sz="1350" baseline="24691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331975" y="6163055"/>
            <a:ext cx="2697480" cy="676910"/>
            <a:chOff x="1331975" y="6163055"/>
            <a:chExt cx="2697480" cy="676910"/>
          </a:xfrm>
        </p:grpSpPr>
        <p:pic>
          <p:nvPicPr>
            <p:cNvPr id="71" name="object 7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31975" y="6166103"/>
              <a:ext cx="2697479" cy="6096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02079" y="6163055"/>
              <a:ext cx="2596896" cy="6766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7695" y="6187440"/>
              <a:ext cx="2609088" cy="521208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379227" y="6189497"/>
              <a:ext cx="2604770" cy="517525"/>
            </a:xfrm>
            <a:custGeom>
              <a:avLst/>
              <a:gdLst/>
              <a:ahLst/>
              <a:cxnLst/>
              <a:rect l="l" t="t" r="r" b="b"/>
              <a:pathLst>
                <a:path w="260477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518329" y="0"/>
                  </a:lnTo>
                  <a:lnTo>
                    <a:pt x="2551884" y="6774"/>
                  </a:lnTo>
                  <a:lnTo>
                    <a:pt x="2579287" y="25249"/>
                  </a:lnTo>
                  <a:lnTo>
                    <a:pt x="2597762" y="52652"/>
                  </a:lnTo>
                  <a:lnTo>
                    <a:pt x="2604537" y="86208"/>
                  </a:lnTo>
                  <a:lnTo>
                    <a:pt x="2604537" y="431034"/>
                  </a:lnTo>
                  <a:lnTo>
                    <a:pt x="2597762" y="464590"/>
                  </a:lnTo>
                  <a:lnTo>
                    <a:pt x="2579287" y="491993"/>
                  </a:lnTo>
                  <a:lnTo>
                    <a:pt x="2551884" y="510468"/>
                  </a:lnTo>
                  <a:lnTo>
                    <a:pt x="2518329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1537702" y="6210300"/>
            <a:ext cx="228727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9895" marR="5080" indent="-417830">
              <a:lnSpc>
                <a:spcPct val="101400"/>
              </a:lnSpc>
              <a:spcBef>
                <a:spcPts val="75"/>
              </a:spcBef>
            </a:pPr>
            <a:r>
              <a:rPr sz="1400" spc="-125" dirty="0">
                <a:solidFill>
                  <a:srgbClr val="800000"/>
                </a:solidFill>
                <a:latin typeface="Calibri"/>
                <a:cs typeface="Calibri"/>
              </a:rPr>
              <a:t>Восприятие 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внешних воздействий 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и  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внутренних</a:t>
            </a:r>
            <a:r>
              <a:rPr sz="1400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ощущение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445008" y="807719"/>
            <a:ext cx="10250805" cy="6062980"/>
            <a:chOff x="445008" y="807719"/>
            <a:chExt cx="10250805" cy="6062980"/>
          </a:xfrm>
        </p:grpSpPr>
        <p:pic>
          <p:nvPicPr>
            <p:cNvPr id="77" name="object 7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12400" y="3027822"/>
              <a:ext cx="173684" cy="21183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8791" y="4194047"/>
              <a:ext cx="3596640" cy="227990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152639" y="4226560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38160" y="4175759"/>
              <a:ext cx="2319528" cy="268224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188960" y="4206240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008" y="4041647"/>
              <a:ext cx="3596640" cy="22799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97839" y="4074160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4375" y="4023359"/>
              <a:ext cx="2319528" cy="2755392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534160" y="4053840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2336" y="826007"/>
              <a:ext cx="3599688" cy="2279904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267590" y="857031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51704" y="807719"/>
              <a:ext cx="2322576" cy="275539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303912" y="836711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60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228866" y="1205484"/>
            <a:ext cx="4491990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spc="-125" dirty="0">
                <a:solidFill>
                  <a:srgbClr val="C00000"/>
                </a:solidFill>
                <a:latin typeface="Calibri"/>
                <a:cs typeface="Calibri"/>
              </a:rPr>
              <a:t>Если </a:t>
            </a:r>
            <a:r>
              <a:rPr sz="1400" spc="-135" dirty="0">
                <a:solidFill>
                  <a:srgbClr val="C00000"/>
                </a:solidFill>
                <a:latin typeface="Calibri"/>
                <a:cs typeface="Calibri"/>
              </a:rPr>
              <a:t>нейронная цепь, обеспечивающая двигательную </a:t>
            </a:r>
            <a:r>
              <a:rPr sz="1400" spc="-140" dirty="0">
                <a:solidFill>
                  <a:srgbClr val="C00000"/>
                </a:solidFill>
                <a:latin typeface="Calibri"/>
                <a:cs typeface="Calibri"/>
              </a:rPr>
              <a:t>функцию, </a:t>
            </a:r>
            <a:r>
              <a:rPr sz="1400" spc="-130" dirty="0">
                <a:solidFill>
                  <a:srgbClr val="C00000"/>
                </a:solidFill>
                <a:latin typeface="Calibri"/>
                <a:cs typeface="Calibri"/>
              </a:rPr>
              <a:t>не  </a:t>
            </a:r>
            <a:r>
              <a:rPr sz="1400" spc="-125" dirty="0">
                <a:solidFill>
                  <a:srgbClr val="C00000"/>
                </a:solidFill>
                <a:latin typeface="Calibri"/>
                <a:cs typeface="Calibri"/>
              </a:rPr>
              <a:t>используется, </a:t>
            </a:r>
            <a:r>
              <a:rPr sz="1400" spc="-130" dirty="0">
                <a:solidFill>
                  <a:srgbClr val="C00000"/>
                </a:solidFill>
                <a:latin typeface="Calibri"/>
                <a:cs typeface="Calibri"/>
              </a:rPr>
              <a:t>она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C00000"/>
                </a:solidFill>
                <a:latin typeface="Calibri"/>
                <a:cs typeface="Calibri"/>
              </a:rPr>
              <a:t>выключается.</a:t>
            </a:r>
            <a:endParaRPr sz="14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spc="-125" dirty="0">
                <a:solidFill>
                  <a:srgbClr val="C00000"/>
                </a:solidFill>
                <a:latin typeface="Calibri"/>
                <a:cs typeface="Calibri"/>
              </a:rPr>
              <a:t>Утрачиваются </a:t>
            </a:r>
            <a:r>
              <a:rPr sz="1400" spc="-135" dirty="0">
                <a:solidFill>
                  <a:srgbClr val="C00000"/>
                </a:solidFill>
                <a:latin typeface="Calibri"/>
                <a:cs typeface="Calibri"/>
              </a:rPr>
              <a:t>безусловные рефлекторные процессы</a:t>
            </a:r>
            <a:r>
              <a:rPr sz="1400" spc="-2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C00000"/>
                </a:solidFill>
                <a:latin typeface="Calibri"/>
                <a:cs typeface="Calibri"/>
              </a:rPr>
              <a:t>(глотание,</a:t>
            </a:r>
            <a:endParaRPr sz="140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5"/>
              </a:spcBef>
            </a:pPr>
            <a:r>
              <a:rPr sz="1400" spc="-150" dirty="0">
                <a:solidFill>
                  <a:srgbClr val="C00000"/>
                </a:solidFill>
                <a:latin typeface="Calibri"/>
                <a:cs typeface="Calibri"/>
              </a:rPr>
              <a:t>движение</a:t>
            </a:r>
            <a:r>
              <a:rPr sz="14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C00000"/>
                </a:solidFill>
                <a:latin typeface="Calibri"/>
                <a:cs typeface="Calibri"/>
              </a:rPr>
              <a:t>конечностей)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19672"/>
            <a:ext cx="8229600" cy="49298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535" rIns="0" bIns="0" rtlCol="0">
            <a:spAutoFit/>
          </a:bodyPr>
          <a:lstStyle/>
          <a:p>
            <a:pPr marL="429259" algn="ctr">
              <a:lnSpc>
                <a:spcPct val="100000"/>
              </a:lnSpc>
              <a:spcBef>
                <a:spcPts val="100"/>
              </a:spcBef>
            </a:pPr>
            <a:r>
              <a:rPr sz="4000" spc="-340" dirty="0"/>
              <a:t>Апоптотическая </a:t>
            </a:r>
            <a:r>
              <a:rPr sz="4000" spc="-355" dirty="0"/>
              <a:t>реорганизация </a:t>
            </a:r>
            <a:r>
              <a:rPr sz="4000" spc="-335" dirty="0"/>
              <a:t>ЦНС </a:t>
            </a:r>
            <a:r>
              <a:rPr sz="4000" spc="-305" dirty="0"/>
              <a:t>в </a:t>
            </a:r>
            <a:r>
              <a:rPr sz="4000" spc="-330" dirty="0"/>
              <a:t>исходе </a:t>
            </a:r>
            <a:r>
              <a:rPr sz="4000" spc="-390" dirty="0"/>
              <a:t>ОЦН</a:t>
            </a:r>
            <a:r>
              <a:rPr sz="4000" spc="-385" dirty="0"/>
              <a:t> </a:t>
            </a:r>
            <a:r>
              <a:rPr sz="4000" spc="125" dirty="0"/>
              <a:t>–</a:t>
            </a:r>
            <a:endParaRPr sz="4000"/>
          </a:p>
          <a:p>
            <a:pPr marL="431165" algn="ctr">
              <a:lnSpc>
                <a:spcPct val="100000"/>
              </a:lnSpc>
            </a:pPr>
            <a:r>
              <a:rPr sz="4000" spc="-365" dirty="0"/>
              <a:t>реализация </a:t>
            </a:r>
            <a:r>
              <a:rPr sz="4000" spc="-390" dirty="0"/>
              <a:t>феномена </a:t>
            </a:r>
            <a:r>
              <a:rPr sz="4000" spc="-320" dirty="0"/>
              <a:t>“learned</a:t>
            </a:r>
            <a:r>
              <a:rPr sz="4000" spc="-180" dirty="0"/>
              <a:t> </a:t>
            </a:r>
            <a:r>
              <a:rPr sz="4000" spc="-365" dirty="0"/>
              <a:t>nonuse”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2796" y="1980308"/>
            <a:ext cx="3338870" cy="33607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8631" y="473963"/>
            <a:ext cx="36144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80" dirty="0">
                <a:latin typeface="Calibri"/>
                <a:cs typeface="Calibri"/>
              </a:rPr>
              <a:t>Деафферентация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1924" y="1718564"/>
            <a:ext cx="8021320" cy="1116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20"/>
              </a:spcBef>
            </a:pPr>
            <a:r>
              <a:rPr sz="2400" spc="-220" dirty="0">
                <a:latin typeface="Calibri"/>
                <a:cs typeface="Calibri"/>
              </a:rPr>
              <a:t>состояние </a:t>
            </a:r>
            <a:r>
              <a:rPr sz="2400" spc="-215" dirty="0">
                <a:latin typeface="Calibri"/>
                <a:cs typeface="Calibri"/>
              </a:rPr>
              <a:t>человека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10" dirty="0">
                <a:latin typeface="Calibri"/>
                <a:cs typeface="Calibri"/>
              </a:rPr>
              <a:t>искусственно </a:t>
            </a:r>
            <a:r>
              <a:rPr sz="2400" spc="-270" dirty="0">
                <a:latin typeface="Calibri"/>
                <a:cs typeface="Calibri"/>
              </a:rPr>
              <a:t>сниженным </a:t>
            </a:r>
            <a:r>
              <a:rPr sz="2400" spc="-240" dirty="0">
                <a:latin typeface="Calibri"/>
                <a:cs typeface="Calibri"/>
              </a:rPr>
              <a:t>притоком </a:t>
            </a:r>
            <a:r>
              <a:rPr sz="2400" spc="-225" dirty="0">
                <a:latin typeface="Calibri"/>
                <a:cs typeface="Calibri"/>
              </a:rPr>
              <a:t>сенсорной  </a:t>
            </a:r>
            <a:r>
              <a:rPr sz="2400" spc="-240" dirty="0">
                <a:latin typeface="Calibri"/>
                <a:cs typeface="Calibri"/>
              </a:rPr>
              <a:t>импульсации </a:t>
            </a:r>
            <a:r>
              <a:rPr sz="2400" spc="-215" dirty="0">
                <a:latin typeface="Calibri"/>
                <a:cs typeface="Calibri"/>
              </a:rPr>
              <a:t>от </a:t>
            </a:r>
            <a:r>
              <a:rPr sz="2400" spc="-204" dirty="0">
                <a:latin typeface="Calibri"/>
                <a:cs typeface="Calibri"/>
              </a:rPr>
              <a:t>органов </a:t>
            </a:r>
            <a:r>
              <a:rPr sz="2400" spc="-185" dirty="0">
                <a:latin typeface="Calibri"/>
                <a:cs typeface="Calibri"/>
              </a:rPr>
              <a:t>чувств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90" dirty="0">
                <a:latin typeface="Calibri"/>
                <a:cs typeface="Calibri"/>
              </a:rPr>
              <a:t>иными </a:t>
            </a:r>
            <a:r>
              <a:rPr sz="2400" spc="-250" dirty="0">
                <a:latin typeface="Calibri"/>
                <a:cs typeface="Calibri"/>
              </a:rPr>
              <a:t>нарушениями </a:t>
            </a:r>
            <a:r>
              <a:rPr sz="2400" spc="-229" dirty="0">
                <a:latin typeface="Calibri"/>
                <a:cs typeface="Calibri"/>
              </a:rPr>
              <a:t>проприоцепции </a:t>
            </a:r>
            <a:r>
              <a:rPr sz="2400" spc="-225" dirty="0">
                <a:latin typeface="Calibri"/>
                <a:cs typeface="Calibri"/>
              </a:rPr>
              <a:t>на  </a:t>
            </a:r>
            <a:r>
              <a:rPr sz="2400" spc="-215" dirty="0">
                <a:latin typeface="Calibri"/>
                <a:cs typeface="Calibri"/>
              </a:rPr>
              <a:t>фоне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40" dirty="0">
                <a:latin typeface="Calibri"/>
                <a:cs typeface="Calibri"/>
              </a:rPr>
              <a:t>седации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0916" y="5287264"/>
            <a:ext cx="9429115" cy="4127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499745" marR="5080" indent="-487680">
              <a:lnSpc>
                <a:spcPts val="1490"/>
              </a:lnSpc>
              <a:spcBef>
                <a:spcPts val="204"/>
              </a:spcBef>
            </a:pPr>
            <a:r>
              <a:rPr sz="1300" spc="-20" dirty="0">
                <a:latin typeface="Calibri"/>
                <a:cs typeface="Calibri"/>
              </a:rPr>
              <a:t>Denne </a:t>
            </a:r>
            <a:r>
              <a:rPr sz="1300" spc="-25" dirty="0">
                <a:latin typeface="Calibri"/>
                <a:cs typeface="Calibri"/>
              </a:rPr>
              <a:t>LB, </a:t>
            </a:r>
            <a:r>
              <a:rPr sz="1300" spc="-20" dirty="0">
                <a:latin typeface="Calibri"/>
                <a:cs typeface="Calibri"/>
              </a:rPr>
              <a:t>Clune J, </a:t>
            </a:r>
            <a:r>
              <a:rPr sz="1300" spc="-25" dirty="0">
                <a:latin typeface="Calibri"/>
                <a:cs typeface="Calibri"/>
              </a:rPr>
              <a:t>Archer </a:t>
            </a:r>
            <a:r>
              <a:rPr sz="1300" spc="-20" dirty="0">
                <a:latin typeface="Calibri"/>
                <a:cs typeface="Calibri"/>
              </a:rPr>
              <a:t>KR, </a:t>
            </a:r>
            <a:r>
              <a:rPr sz="1300" spc="-40" dirty="0">
                <a:latin typeface="Calibri"/>
                <a:cs typeface="Calibri"/>
              </a:rPr>
              <a:t>Torres </a:t>
            </a:r>
            <a:r>
              <a:rPr sz="1300" spc="-10" dirty="0">
                <a:latin typeface="Calibri"/>
                <a:cs typeface="Calibri"/>
              </a:rPr>
              <a:t>R, </a:t>
            </a:r>
            <a:r>
              <a:rPr sz="1300" spc="-20" dirty="0">
                <a:latin typeface="Calibri"/>
                <a:cs typeface="Calibri"/>
              </a:rPr>
              <a:t>Janz </a:t>
            </a:r>
            <a:r>
              <a:rPr sz="1300" spc="-30" dirty="0">
                <a:latin typeface="Calibri"/>
                <a:cs typeface="Calibri"/>
              </a:rPr>
              <a:t>D, </a:t>
            </a:r>
            <a:r>
              <a:rPr sz="1300" spc="-20" dirty="0">
                <a:latin typeface="Calibri"/>
                <a:cs typeface="Calibri"/>
              </a:rPr>
              <a:t>Schiro </a:t>
            </a:r>
            <a:r>
              <a:rPr sz="1300" spc="-15" dirty="0">
                <a:latin typeface="Calibri"/>
                <a:cs typeface="Calibri"/>
              </a:rPr>
              <a:t>E. </a:t>
            </a:r>
            <a:r>
              <a:rPr sz="1300" spc="-20" dirty="0">
                <a:latin typeface="Calibri"/>
                <a:cs typeface="Calibri"/>
              </a:rPr>
              <a:t>Cognitive and </a:t>
            </a:r>
            <a:r>
              <a:rPr sz="1300" spc="-25" dirty="0">
                <a:latin typeface="Calibri"/>
                <a:cs typeface="Calibri"/>
              </a:rPr>
              <a:t>Physical Rehabilitation </a:t>
            </a:r>
            <a:r>
              <a:rPr sz="1300" spc="-15" dirty="0">
                <a:latin typeface="Calibri"/>
                <a:cs typeface="Calibri"/>
              </a:rPr>
              <a:t>of ICU </a:t>
            </a:r>
            <a:r>
              <a:rPr sz="1300" spc="-20" dirty="0">
                <a:latin typeface="Calibri"/>
                <a:cs typeface="Calibri"/>
              </a:rPr>
              <a:t>Survivors: results </a:t>
            </a:r>
            <a:r>
              <a:rPr sz="1300" spc="-15" dirty="0">
                <a:latin typeface="Calibri"/>
                <a:cs typeface="Calibri"/>
              </a:rPr>
              <a:t>of the </a:t>
            </a:r>
            <a:r>
              <a:rPr sz="1300" spc="-20" dirty="0">
                <a:latin typeface="Calibri"/>
                <a:cs typeface="Calibri"/>
              </a:rPr>
              <a:t>RETURN </a:t>
            </a:r>
            <a:r>
              <a:rPr sz="1300" spc="-30" dirty="0">
                <a:latin typeface="Calibri"/>
                <a:cs typeface="Calibri"/>
              </a:rPr>
              <a:t>randomized,  </a:t>
            </a:r>
            <a:r>
              <a:rPr sz="1300" spc="-25" dirty="0">
                <a:latin typeface="Calibri"/>
                <a:cs typeface="Calibri"/>
              </a:rPr>
              <a:t>controlled </a:t>
            </a:r>
            <a:r>
              <a:rPr sz="1300" spc="-20" dirty="0">
                <a:latin typeface="Calibri"/>
                <a:cs typeface="Calibri"/>
              </a:rPr>
              <a:t>pilot </a:t>
            </a:r>
            <a:r>
              <a:rPr sz="1300" spc="-25" dirty="0">
                <a:latin typeface="Calibri"/>
                <a:cs typeface="Calibri"/>
              </a:rPr>
              <a:t>investigation.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2013;40(4):1088–1097..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3765" y="373380"/>
            <a:ext cx="676655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75" dirty="0"/>
              <a:t>Проблемы </a:t>
            </a:r>
            <a:r>
              <a:rPr sz="4400" spc="-415" dirty="0"/>
              <a:t>улучшения </a:t>
            </a:r>
            <a:r>
              <a:rPr sz="4400" spc="-365" dirty="0"/>
              <a:t>исходов</a:t>
            </a:r>
            <a:r>
              <a:rPr sz="4400" spc="-455" dirty="0"/>
              <a:t> </a:t>
            </a:r>
            <a:r>
              <a:rPr sz="4400" spc="-310" dirty="0"/>
              <a:t>ИТ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855" y="1219200"/>
            <a:ext cx="10381488" cy="1054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84175" y="1466596"/>
            <a:ext cx="3683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35" dirty="0">
                <a:solidFill>
                  <a:srgbClr val="FFFFFF"/>
                </a:solidFill>
                <a:latin typeface="Calibri"/>
                <a:cs typeface="Calibri"/>
              </a:rPr>
              <a:t>Успехи </a:t>
            </a:r>
            <a:r>
              <a:rPr sz="2800" spc="-260" dirty="0">
                <a:solidFill>
                  <a:srgbClr val="FFFFFF"/>
                </a:solidFill>
                <a:latin typeface="Calibri"/>
                <a:cs typeface="Calibri"/>
              </a:rPr>
              <a:t>интенсивной</a:t>
            </a:r>
            <a:r>
              <a:rPr sz="280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0" dirty="0">
                <a:solidFill>
                  <a:srgbClr val="FFFFFF"/>
                </a:solidFill>
                <a:latin typeface="Calibri"/>
                <a:cs typeface="Calibri"/>
              </a:rPr>
              <a:t>терапии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0808" y="2670048"/>
            <a:ext cx="3791712" cy="17708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06101" y="3129788"/>
            <a:ext cx="2840355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74040" marR="5080" indent="-561975">
              <a:lnSpc>
                <a:spcPts val="2810"/>
              </a:lnSpc>
              <a:spcBef>
                <a:spcPts val="250"/>
              </a:spcBef>
            </a:pPr>
            <a:r>
              <a:rPr sz="2400" spc="-200" dirty="0">
                <a:solidFill>
                  <a:srgbClr val="FFFFFF"/>
                </a:solidFill>
                <a:latin typeface="Calibri"/>
                <a:cs typeface="Calibri"/>
              </a:rPr>
              <a:t>Хроническое </a:t>
            </a:r>
            <a:r>
              <a:rPr sz="2400" spc="-204" dirty="0">
                <a:solidFill>
                  <a:srgbClr val="FFFFFF"/>
                </a:solidFill>
                <a:latin typeface="Calibri"/>
                <a:cs typeface="Calibri"/>
              </a:rPr>
              <a:t>критическое  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состояние </a:t>
            </a:r>
            <a:r>
              <a:rPr sz="2400" spc="-160" dirty="0">
                <a:solidFill>
                  <a:srgbClr val="FFFFFF"/>
                </a:solidFill>
                <a:latin typeface="Calibri"/>
                <a:cs typeface="Calibri"/>
              </a:rPr>
              <a:t>(CCI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3623" y="4751832"/>
            <a:ext cx="1795272" cy="16703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94588" y="5234940"/>
            <a:ext cx="1374140" cy="6197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205740">
              <a:lnSpc>
                <a:spcPts val="2280"/>
              </a:lnSpc>
              <a:spcBef>
                <a:spcPts val="275"/>
              </a:spcBef>
            </a:pP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Страдание  </a:t>
            </a:r>
            <a:r>
              <a:rPr sz="2000" spc="-200" dirty="0">
                <a:solidFill>
                  <a:srgbClr val="FFFFFF"/>
                </a:solidFill>
                <a:latin typeface="Calibri"/>
                <a:cs typeface="Calibri"/>
              </a:rPr>
              <a:t>род</a:t>
            </a:r>
            <a:r>
              <a:rPr sz="2000" spc="-17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000" spc="-180" dirty="0">
                <a:solidFill>
                  <a:srgbClr val="FFFFFF"/>
                </a:solidFill>
                <a:latin typeface="Calibri"/>
                <a:cs typeface="Calibri"/>
              </a:rPr>
              <a:t>твенни</a:t>
            </a:r>
            <a:r>
              <a:rPr sz="2000" spc="-18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000" spc="-175" dirty="0">
                <a:solidFill>
                  <a:srgbClr val="FFFFFF"/>
                </a:solidFill>
                <a:latin typeface="Calibri"/>
                <a:cs typeface="Calibri"/>
              </a:rPr>
              <a:t>ов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84976" y="4730495"/>
            <a:ext cx="2033016" cy="185013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14803" y="4845811"/>
            <a:ext cx="1173480" cy="14579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ct val="97200"/>
              </a:lnSpc>
              <a:spcBef>
                <a:spcPts val="180"/>
              </a:spcBef>
            </a:pPr>
            <a:r>
              <a:rPr sz="2400" spc="-245" dirty="0">
                <a:solidFill>
                  <a:srgbClr val="FFFFFF"/>
                </a:solidFill>
                <a:latin typeface="Calibri"/>
                <a:cs typeface="Calibri"/>
              </a:rPr>
              <a:t>Снижение  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качества  </a:t>
            </a:r>
            <a:r>
              <a:rPr sz="2400" spc="-254" dirty="0">
                <a:solidFill>
                  <a:srgbClr val="FFFFFF"/>
                </a:solidFill>
                <a:latin typeface="Calibri"/>
                <a:cs typeface="Calibri"/>
              </a:rPr>
              <a:t>жизни  </a:t>
            </a:r>
            <a:r>
              <a:rPr sz="2400" spc="-19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31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400" spc="-365" dirty="0">
                <a:solidFill>
                  <a:srgbClr val="FFFFFF"/>
                </a:solidFill>
                <a:latin typeface="Calibri"/>
                <a:cs typeface="Calibri"/>
              </a:rPr>
              <a:t>ж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400" spc="-210" dirty="0">
                <a:solidFill>
                  <a:srgbClr val="FFFFFF"/>
                </a:solidFill>
                <a:latin typeface="Calibri"/>
                <a:cs typeface="Calibri"/>
              </a:rPr>
              <a:t>вших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89576" y="2621279"/>
            <a:ext cx="3489960" cy="16672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382860" y="3029203"/>
            <a:ext cx="270383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38480" marR="5080" indent="-526415">
              <a:lnSpc>
                <a:spcPts val="2810"/>
              </a:lnSpc>
              <a:spcBef>
                <a:spcPts val="250"/>
              </a:spcBef>
            </a:pP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Хроническое 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2400" spc="-215" dirty="0">
                <a:solidFill>
                  <a:srgbClr val="FFFFFF"/>
                </a:solidFill>
                <a:latin typeface="Calibri"/>
                <a:cs typeface="Calibri"/>
              </a:rPr>
              <a:t>сознания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(UAS)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7015" y="4840223"/>
            <a:ext cx="2279904" cy="158496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807805" y="5131308"/>
            <a:ext cx="1774189" cy="9156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64769" algn="just">
              <a:lnSpc>
                <a:spcPts val="2300"/>
              </a:lnSpc>
              <a:spcBef>
                <a:spcPts val="259"/>
              </a:spcBef>
            </a:pP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Увеличение </a:t>
            </a:r>
            <a:r>
              <a:rPr sz="2000" spc="-170" dirty="0">
                <a:solidFill>
                  <a:srgbClr val="FFFFFF"/>
                </a:solidFill>
                <a:latin typeface="Calibri"/>
                <a:cs typeface="Calibri"/>
              </a:rPr>
              <a:t>числа  </a:t>
            </a:r>
            <a:r>
              <a:rPr sz="2000" spc="-190" dirty="0">
                <a:solidFill>
                  <a:srgbClr val="FFFFFF"/>
                </a:solidFill>
                <a:latin typeface="Calibri"/>
                <a:cs typeface="Calibri"/>
              </a:rPr>
              <a:t>инвалидов </a:t>
            </a:r>
            <a:r>
              <a:rPr sz="2000" spc="-204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затрат  </a:t>
            </a:r>
            <a:r>
              <a:rPr sz="2000" spc="-18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2000" spc="-125" dirty="0">
                <a:solidFill>
                  <a:srgbClr val="FFFFFF"/>
                </a:solidFill>
                <a:latin typeface="Calibri"/>
                <a:cs typeface="Calibri"/>
              </a:rPr>
              <a:t>их</a:t>
            </a:r>
            <a:r>
              <a:rPr sz="200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95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2247" y="4806695"/>
            <a:ext cx="1880615" cy="161848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447360" y="5113020"/>
            <a:ext cx="1402715" cy="91566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2300"/>
              </a:lnSpc>
              <a:spcBef>
                <a:spcPts val="259"/>
              </a:spcBef>
            </a:pP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Занятость  </a:t>
            </a:r>
            <a:r>
              <a:rPr sz="2000" spc="-170" dirty="0">
                <a:solidFill>
                  <a:srgbClr val="FFFFFF"/>
                </a:solidFill>
                <a:latin typeface="Calibri"/>
                <a:cs typeface="Calibri"/>
              </a:rPr>
              <a:t>дорогостоящей  </a:t>
            </a:r>
            <a:r>
              <a:rPr sz="2000" spc="-185" dirty="0">
                <a:solidFill>
                  <a:srgbClr val="FFFFFF"/>
                </a:solidFill>
                <a:latin typeface="Calibri"/>
                <a:cs typeface="Calibri"/>
              </a:rPr>
              <a:t>койки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14231" y="2630423"/>
            <a:ext cx="2816352" cy="158800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39524" y="2843784"/>
            <a:ext cx="2305685" cy="10617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97800"/>
              </a:lnSpc>
              <a:spcBef>
                <a:spcPts val="160"/>
              </a:spcBef>
            </a:pPr>
            <a:r>
              <a:rPr sz="2300" spc="-245" dirty="0">
                <a:solidFill>
                  <a:srgbClr val="FFFFFF"/>
                </a:solidFill>
                <a:latin typeface="Calibri"/>
                <a:cs typeface="Calibri"/>
              </a:rPr>
              <a:t>Синдром </a:t>
            </a:r>
            <a:r>
              <a:rPr sz="2300" spc="-204" dirty="0">
                <a:solidFill>
                  <a:srgbClr val="FFFFFF"/>
                </a:solidFill>
                <a:latin typeface="Calibri"/>
                <a:cs typeface="Calibri"/>
              </a:rPr>
              <a:t>последствий  </a:t>
            </a:r>
            <a:r>
              <a:rPr sz="2300" spc="-215" dirty="0">
                <a:solidFill>
                  <a:srgbClr val="FFFFFF"/>
                </a:solidFill>
                <a:latin typeface="Calibri"/>
                <a:cs typeface="Calibri"/>
              </a:rPr>
              <a:t>интенсивной </a:t>
            </a:r>
            <a:r>
              <a:rPr sz="2300" spc="-204" dirty="0">
                <a:solidFill>
                  <a:srgbClr val="FFFFFF"/>
                </a:solidFill>
                <a:latin typeface="Calibri"/>
                <a:cs typeface="Calibri"/>
              </a:rPr>
              <a:t>терапии  </a:t>
            </a:r>
            <a:r>
              <a:rPr sz="2300" spc="-130" dirty="0">
                <a:solidFill>
                  <a:srgbClr val="FFFFFF"/>
                </a:solidFill>
                <a:latin typeface="Calibri"/>
                <a:cs typeface="Calibri"/>
              </a:rPr>
              <a:t>(PICS)</a:t>
            </a:r>
            <a:endParaRPr sz="23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89176" y="4523232"/>
            <a:ext cx="807719" cy="38709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76928" y="4535423"/>
            <a:ext cx="810768" cy="38709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82383" y="4532376"/>
            <a:ext cx="810768" cy="38709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43871" y="4462271"/>
            <a:ext cx="807720" cy="38404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548127" y="1892807"/>
            <a:ext cx="7620000" cy="585470"/>
            <a:chOff x="2548127" y="1892807"/>
            <a:chExt cx="7620000" cy="58547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8127" y="1929383"/>
              <a:ext cx="807720" cy="5486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98463" y="1929383"/>
              <a:ext cx="807719" cy="515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60408" y="1892807"/>
              <a:ext cx="807720" cy="515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569" y="201675"/>
            <a:ext cx="113341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30" dirty="0">
                <a:solidFill>
                  <a:srgbClr val="C00000"/>
                </a:solidFill>
              </a:rPr>
              <a:t>СЕНСОРНО-КОГНИТИВНАЯ </a:t>
            </a:r>
            <a:r>
              <a:rPr sz="4000" spc="-340" dirty="0">
                <a:solidFill>
                  <a:srgbClr val="C00000"/>
                </a:solidFill>
              </a:rPr>
              <a:t>ДЕАФФЕРЕНТАЦИЯ </a:t>
            </a:r>
            <a:r>
              <a:rPr sz="4000" spc="-395" dirty="0">
                <a:solidFill>
                  <a:srgbClr val="C00000"/>
                </a:solidFill>
              </a:rPr>
              <a:t>И</a:t>
            </a:r>
            <a:r>
              <a:rPr sz="4000" spc="-200" dirty="0">
                <a:solidFill>
                  <a:srgbClr val="C00000"/>
                </a:solidFill>
              </a:rPr>
              <a:t> </a:t>
            </a:r>
            <a:r>
              <a:rPr sz="4000" spc="-385" dirty="0">
                <a:solidFill>
                  <a:srgbClr val="C00000"/>
                </a:solidFill>
              </a:rPr>
              <a:t>ДИССОНАНС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4165600" y="6356351"/>
            <a:ext cx="3860800" cy="365125"/>
          </a:xfrm>
          <a:custGeom>
            <a:avLst/>
            <a:gdLst/>
            <a:ahLst/>
            <a:cxnLst/>
            <a:rect l="l" t="t" r="r" b="b"/>
            <a:pathLst>
              <a:path w="3860800" h="365125">
                <a:moveTo>
                  <a:pt x="3860800" y="0"/>
                </a:moveTo>
                <a:lnTo>
                  <a:pt x="0" y="0"/>
                </a:lnTo>
                <a:lnTo>
                  <a:pt x="0" y="365125"/>
                </a:lnTo>
                <a:lnTo>
                  <a:pt x="3860800" y="365125"/>
                </a:lnTo>
                <a:lnTo>
                  <a:pt x="3860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11775" y="6421628"/>
            <a:ext cx="1569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3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2197" y="1919732"/>
            <a:ext cx="10168890" cy="31864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900">
              <a:lnSpc>
                <a:spcPts val="2810"/>
              </a:lnSpc>
              <a:spcBef>
                <a:spcPts val="250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0" dirty="0">
                <a:latin typeface="Calibri"/>
                <a:cs typeface="Calibri"/>
              </a:rPr>
              <a:t>Незнакомая, </a:t>
            </a:r>
            <a:r>
              <a:rPr sz="2400" spc="-215" dirty="0">
                <a:latin typeface="Calibri"/>
                <a:cs typeface="Calibri"/>
              </a:rPr>
              <a:t>недоброжелательная </a:t>
            </a:r>
            <a:r>
              <a:rPr sz="2400" spc="-200" dirty="0">
                <a:latin typeface="Calibri"/>
                <a:cs typeface="Calibri"/>
              </a:rPr>
              <a:t>среда </a:t>
            </a:r>
            <a:r>
              <a:rPr sz="2400" spc="-220" dirty="0">
                <a:latin typeface="Calibri"/>
                <a:cs typeface="Calibri"/>
              </a:rPr>
              <a:t>(обидные </a:t>
            </a:r>
            <a:r>
              <a:rPr sz="2400" spc="-195" dirty="0">
                <a:latin typeface="Calibri"/>
                <a:cs typeface="Calibri"/>
              </a:rPr>
              <a:t>клички, пессимистические </a:t>
            </a:r>
            <a:r>
              <a:rPr sz="2400" spc="-185" dirty="0">
                <a:latin typeface="Calibri"/>
                <a:cs typeface="Calibri"/>
              </a:rPr>
              <a:t>прогнозы),  </a:t>
            </a:r>
            <a:r>
              <a:rPr sz="2400" spc="-200" dirty="0">
                <a:latin typeface="Calibri"/>
                <a:cs typeface="Calibri"/>
              </a:rPr>
              <a:t>раздраженность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90" dirty="0">
                <a:latin typeface="Calibri"/>
                <a:cs typeface="Calibri"/>
              </a:rPr>
              <a:t>персонала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15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5" dirty="0">
                <a:latin typeface="Calibri"/>
                <a:cs typeface="Calibri"/>
              </a:rPr>
              <a:t>Обилие </a:t>
            </a:r>
            <a:r>
              <a:rPr sz="2400" spc="-200" dirty="0">
                <a:latin typeface="Calibri"/>
                <a:cs typeface="Calibri"/>
              </a:rPr>
              <a:t>незнакомых </a:t>
            </a:r>
            <a:r>
              <a:rPr sz="2400" spc="-170" dirty="0">
                <a:latin typeface="Calibri"/>
                <a:cs typeface="Calibri"/>
              </a:rPr>
              <a:t>агрессивных </a:t>
            </a:r>
            <a:r>
              <a:rPr sz="2400" spc="-175" dirty="0">
                <a:latin typeface="Calibri"/>
                <a:cs typeface="Calibri"/>
              </a:rPr>
              <a:t>звуков </a:t>
            </a:r>
            <a:r>
              <a:rPr sz="2400" spc="-200" dirty="0">
                <a:latin typeface="Calibri"/>
                <a:cs typeface="Calibri"/>
              </a:rPr>
              <a:t>(стоны, </a:t>
            </a:r>
            <a:r>
              <a:rPr sz="2400" spc="-215" dirty="0">
                <a:latin typeface="Calibri"/>
                <a:cs typeface="Calibri"/>
              </a:rPr>
              <a:t>работающие</a:t>
            </a:r>
            <a:r>
              <a:rPr sz="2400" spc="-150" dirty="0">
                <a:latin typeface="Calibri"/>
                <a:cs typeface="Calibri"/>
              </a:rPr>
              <a:t> </a:t>
            </a:r>
            <a:r>
              <a:rPr sz="2400" spc="-180" dirty="0">
                <a:latin typeface="Calibri"/>
                <a:cs typeface="Calibri"/>
              </a:rPr>
              <a:t>аппараты)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845"/>
              </a:lnSpc>
              <a:spcBef>
                <a:spcPts val="1225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80" dirty="0">
                <a:latin typeface="Calibri"/>
                <a:cs typeface="Calibri"/>
              </a:rPr>
              <a:t>Отсутствие </a:t>
            </a:r>
            <a:r>
              <a:rPr sz="2400" spc="-190" dirty="0">
                <a:latin typeface="Calibri"/>
                <a:cs typeface="Calibri"/>
              </a:rPr>
              <a:t>вербального </a:t>
            </a:r>
            <a:r>
              <a:rPr sz="2400" spc="-225" dirty="0">
                <a:latin typeface="Calibri"/>
                <a:cs typeface="Calibri"/>
              </a:rPr>
              <a:t>общения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возможности </a:t>
            </a:r>
            <a:r>
              <a:rPr sz="2400" spc="-190" dirty="0">
                <a:latin typeface="Calibri"/>
                <a:cs typeface="Calibri"/>
              </a:rPr>
              <a:t>выразить </a:t>
            </a:r>
            <a:r>
              <a:rPr sz="2400" spc="-195" dirty="0">
                <a:latin typeface="Calibri"/>
                <a:cs typeface="Calibri"/>
              </a:rPr>
              <a:t>состояние</a:t>
            </a:r>
            <a:r>
              <a:rPr sz="2400" spc="-30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дискомфорт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ts val="2845"/>
              </a:lnSpc>
            </a:pPr>
            <a:r>
              <a:rPr sz="2400" spc="-204" dirty="0">
                <a:latin typeface="Calibri"/>
                <a:cs typeface="Calibri"/>
              </a:rPr>
              <a:t>(неудобное </a:t>
            </a:r>
            <a:r>
              <a:rPr sz="2400" spc="-225" dirty="0">
                <a:latin typeface="Calibri"/>
                <a:cs typeface="Calibri"/>
              </a:rPr>
              <a:t>положение </a:t>
            </a:r>
            <a:r>
              <a:rPr sz="2400" spc="-200" dirty="0">
                <a:latin typeface="Calibri"/>
                <a:cs typeface="Calibri"/>
              </a:rPr>
              <a:t>тела, </a:t>
            </a:r>
            <a:r>
              <a:rPr sz="2400" spc="-210" dirty="0">
                <a:latin typeface="Calibri"/>
                <a:cs typeface="Calibri"/>
              </a:rPr>
              <a:t>болезненные </a:t>
            </a:r>
            <a:r>
              <a:rPr sz="2400" spc="-215" dirty="0">
                <a:latin typeface="Calibri"/>
                <a:cs typeface="Calibri"/>
              </a:rPr>
              <a:t>процедуры </a:t>
            </a:r>
            <a:r>
              <a:rPr sz="2400" spc="-245" dirty="0">
                <a:latin typeface="Calibri"/>
                <a:cs typeface="Calibri"/>
              </a:rPr>
              <a:t>и</a:t>
            </a:r>
            <a:r>
              <a:rPr sz="2400" spc="-27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т.д.)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25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80" dirty="0">
                <a:latin typeface="Calibri"/>
                <a:cs typeface="Calibri"/>
              </a:rPr>
              <a:t>Отсутствие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80" dirty="0">
                <a:latin typeface="Calibri"/>
                <a:cs typeface="Calibri"/>
              </a:rPr>
              <a:t>близких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25"/>
              </a:spcBef>
              <a:buClr>
                <a:srgbClr val="1F497D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85" dirty="0">
                <a:latin typeface="Calibri"/>
                <a:cs typeface="Calibri"/>
              </a:rPr>
              <a:t>Нефизиологический </a:t>
            </a:r>
            <a:r>
              <a:rPr sz="2400" spc="-265" dirty="0">
                <a:latin typeface="Calibri"/>
                <a:cs typeface="Calibri"/>
              </a:rPr>
              <a:t>режим </a:t>
            </a:r>
            <a:r>
              <a:rPr sz="2400" spc="-190" dirty="0">
                <a:latin typeface="Calibri"/>
                <a:cs typeface="Calibri"/>
              </a:rPr>
              <a:t>(ночное </a:t>
            </a:r>
            <a:r>
              <a:rPr sz="2400" spc="-195" dirty="0">
                <a:latin typeface="Calibri"/>
                <a:cs typeface="Calibri"/>
              </a:rPr>
              <a:t>питание, </a:t>
            </a:r>
            <a:r>
              <a:rPr sz="2400" spc="-204" dirty="0">
                <a:latin typeface="Calibri"/>
                <a:cs typeface="Calibri"/>
              </a:rPr>
              <a:t>постоянный</a:t>
            </a:r>
            <a:r>
              <a:rPr sz="2400" spc="-190" dirty="0">
                <a:latin typeface="Calibri"/>
                <a:cs typeface="Calibri"/>
              </a:rPr>
              <a:t> </a:t>
            </a:r>
            <a:r>
              <a:rPr sz="2400" spc="-150" dirty="0">
                <a:latin typeface="Calibri"/>
                <a:cs typeface="Calibri"/>
              </a:rPr>
              <a:t>свет)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4443" y="1556793"/>
            <a:ext cx="9144000" cy="3405504"/>
            <a:chOff x="1544443" y="1556793"/>
            <a:chExt cx="9144000" cy="34055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4443" y="1556793"/>
              <a:ext cx="9144000" cy="34053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3952" y="4413504"/>
              <a:ext cx="6574535" cy="307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9672" y="4434839"/>
              <a:ext cx="6483096" cy="2194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11624" y="4437112"/>
              <a:ext cx="6480810" cy="216535"/>
            </a:xfrm>
            <a:custGeom>
              <a:avLst/>
              <a:gdLst/>
              <a:ahLst/>
              <a:cxnLst/>
              <a:rect l="l" t="t" r="r" b="b"/>
              <a:pathLst>
                <a:path w="6480809" h="216535">
                  <a:moveTo>
                    <a:pt x="0" y="36004"/>
                  </a:moveTo>
                  <a:lnTo>
                    <a:pt x="2829" y="21989"/>
                  </a:lnTo>
                  <a:lnTo>
                    <a:pt x="10545" y="10545"/>
                  </a:lnTo>
                  <a:lnTo>
                    <a:pt x="21989" y="2829"/>
                  </a:lnTo>
                  <a:lnTo>
                    <a:pt x="36004" y="0"/>
                  </a:lnTo>
                  <a:lnTo>
                    <a:pt x="6444716" y="0"/>
                  </a:lnTo>
                  <a:lnTo>
                    <a:pt x="6458730" y="2829"/>
                  </a:lnTo>
                  <a:lnTo>
                    <a:pt x="6470174" y="10545"/>
                  </a:lnTo>
                  <a:lnTo>
                    <a:pt x="6477890" y="21989"/>
                  </a:lnTo>
                  <a:lnTo>
                    <a:pt x="6480720" y="36004"/>
                  </a:lnTo>
                  <a:lnTo>
                    <a:pt x="6480720" y="180020"/>
                  </a:lnTo>
                  <a:lnTo>
                    <a:pt x="6477890" y="194034"/>
                  </a:lnTo>
                  <a:lnTo>
                    <a:pt x="6470174" y="205478"/>
                  </a:lnTo>
                  <a:lnTo>
                    <a:pt x="6458730" y="213194"/>
                  </a:lnTo>
                  <a:lnTo>
                    <a:pt x="6444716" y="216024"/>
                  </a:lnTo>
                  <a:lnTo>
                    <a:pt x="36004" y="216024"/>
                  </a:lnTo>
                  <a:lnTo>
                    <a:pt x="21989" y="213194"/>
                  </a:lnTo>
                  <a:lnTo>
                    <a:pt x="10545" y="205478"/>
                  </a:lnTo>
                  <a:lnTo>
                    <a:pt x="2829" y="194034"/>
                  </a:lnTo>
                  <a:lnTo>
                    <a:pt x="0" y="180020"/>
                  </a:lnTo>
                  <a:lnTo>
                    <a:pt x="0" y="3600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0980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35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30025" y="3324514"/>
            <a:ext cx="1469390" cy="873125"/>
            <a:chOff x="3130025" y="3324514"/>
            <a:chExt cx="1469390" cy="873125"/>
          </a:xfrm>
        </p:grpSpPr>
        <p:sp>
          <p:nvSpPr>
            <p:cNvPr id="6" name="object 6"/>
            <p:cNvSpPr/>
            <p:nvPr/>
          </p:nvSpPr>
          <p:spPr>
            <a:xfrm>
              <a:off x="3142725" y="3337214"/>
              <a:ext cx="1443990" cy="847725"/>
            </a:xfrm>
            <a:custGeom>
              <a:avLst/>
              <a:gdLst/>
              <a:ahLst/>
              <a:cxnLst/>
              <a:rect l="l" t="t" r="r" b="b"/>
              <a:pathLst>
                <a:path w="1443989" h="847725">
                  <a:moveTo>
                    <a:pt x="721832" y="0"/>
                  </a:moveTo>
                  <a:lnTo>
                    <a:pt x="662630" y="1404"/>
                  </a:lnTo>
                  <a:lnTo>
                    <a:pt x="604747" y="5543"/>
                  </a:lnTo>
                  <a:lnTo>
                    <a:pt x="548367" y="12310"/>
                  </a:lnTo>
                  <a:lnTo>
                    <a:pt x="493677" y="21594"/>
                  </a:lnTo>
                  <a:lnTo>
                    <a:pt x="440862" y="33287"/>
                  </a:lnTo>
                  <a:lnTo>
                    <a:pt x="390108" y="47279"/>
                  </a:lnTo>
                  <a:lnTo>
                    <a:pt x="341602" y="63462"/>
                  </a:lnTo>
                  <a:lnTo>
                    <a:pt x="295527" y="81726"/>
                  </a:lnTo>
                  <a:lnTo>
                    <a:pt x="252071" y="101963"/>
                  </a:lnTo>
                  <a:lnTo>
                    <a:pt x="211419" y="124064"/>
                  </a:lnTo>
                  <a:lnTo>
                    <a:pt x="173758" y="147919"/>
                  </a:lnTo>
                  <a:lnTo>
                    <a:pt x="139271" y="173419"/>
                  </a:lnTo>
                  <a:lnTo>
                    <a:pt x="108147" y="200456"/>
                  </a:lnTo>
                  <a:lnTo>
                    <a:pt x="80569" y="228921"/>
                  </a:lnTo>
                  <a:lnTo>
                    <a:pt x="56725" y="258704"/>
                  </a:lnTo>
                  <a:lnTo>
                    <a:pt x="20978" y="321790"/>
                  </a:lnTo>
                  <a:lnTo>
                    <a:pt x="2392" y="388841"/>
                  </a:lnTo>
                  <a:lnTo>
                    <a:pt x="0" y="423581"/>
                  </a:lnTo>
                  <a:lnTo>
                    <a:pt x="2392" y="458321"/>
                  </a:lnTo>
                  <a:lnTo>
                    <a:pt x="20978" y="525372"/>
                  </a:lnTo>
                  <a:lnTo>
                    <a:pt x="56725" y="588458"/>
                  </a:lnTo>
                  <a:lnTo>
                    <a:pt x="80569" y="618241"/>
                  </a:lnTo>
                  <a:lnTo>
                    <a:pt x="108147" y="646705"/>
                  </a:lnTo>
                  <a:lnTo>
                    <a:pt x="139271" y="673742"/>
                  </a:lnTo>
                  <a:lnTo>
                    <a:pt x="173758" y="699243"/>
                  </a:lnTo>
                  <a:lnTo>
                    <a:pt x="211419" y="723098"/>
                  </a:lnTo>
                  <a:lnTo>
                    <a:pt x="252071" y="745198"/>
                  </a:lnTo>
                  <a:lnTo>
                    <a:pt x="295527" y="765435"/>
                  </a:lnTo>
                  <a:lnTo>
                    <a:pt x="341602" y="783700"/>
                  </a:lnTo>
                  <a:lnTo>
                    <a:pt x="390108" y="799882"/>
                  </a:lnTo>
                  <a:lnTo>
                    <a:pt x="440862" y="813875"/>
                  </a:lnTo>
                  <a:lnTo>
                    <a:pt x="493677" y="825567"/>
                  </a:lnTo>
                  <a:lnTo>
                    <a:pt x="548367" y="834851"/>
                  </a:lnTo>
                  <a:lnTo>
                    <a:pt x="604747" y="841618"/>
                  </a:lnTo>
                  <a:lnTo>
                    <a:pt x="662630" y="845758"/>
                  </a:lnTo>
                  <a:lnTo>
                    <a:pt x="721832" y="847162"/>
                  </a:lnTo>
                  <a:lnTo>
                    <a:pt x="781034" y="845758"/>
                  </a:lnTo>
                  <a:lnTo>
                    <a:pt x="838917" y="841618"/>
                  </a:lnTo>
                  <a:lnTo>
                    <a:pt x="895297" y="834851"/>
                  </a:lnTo>
                  <a:lnTo>
                    <a:pt x="949987" y="825567"/>
                  </a:lnTo>
                  <a:lnTo>
                    <a:pt x="1002802" y="813875"/>
                  </a:lnTo>
                  <a:lnTo>
                    <a:pt x="1053556" y="799882"/>
                  </a:lnTo>
                  <a:lnTo>
                    <a:pt x="1102063" y="783700"/>
                  </a:lnTo>
                  <a:lnTo>
                    <a:pt x="1148138" y="765435"/>
                  </a:lnTo>
                  <a:lnTo>
                    <a:pt x="1191594" y="745198"/>
                  </a:lnTo>
                  <a:lnTo>
                    <a:pt x="1232246" y="723098"/>
                  </a:lnTo>
                  <a:lnTo>
                    <a:pt x="1269907" y="699243"/>
                  </a:lnTo>
                  <a:lnTo>
                    <a:pt x="1304394" y="673742"/>
                  </a:lnTo>
                  <a:lnTo>
                    <a:pt x="1335518" y="646705"/>
                  </a:lnTo>
                  <a:lnTo>
                    <a:pt x="1363096" y="618241"/>
                  </a:lnTo>
                  <a:lnTo>
                    <a:pt x="1386940" y="588458"/>
                  </a:lnTo>
                  <a:lnTo>
                    <a:pt x="1422687" y="525372"/>
                  </a:lnTo>
                  <a:lnTo>
                    <a:pt x="1441273" y="458321"/>
                  </a:lnTo>
                  <a:lnTo>
                    <a:pt x="1443666" y="423581"/>
                  </a:lnTo>
                  <a:lnTo>
                    <a:pt x="1441273" y="388841"/>
                  </a:lnTo>
                  <a:lnTo>
                    <a:pt x="1422687" y="321790"/>
                  </a:lnTo>
                  <a:lnTo>
                    <a:pt x="1386940" y="258704"/>
                  </a:lnTo>
                  <a:lnTo>
                    <a:pt x="1363096" y="228921"/>
                  </a:lnTo>
                  <a:lnTo>
                    <a:pt x="1335518" y="200456"/>
                  </a:lnTo>
                  <a:lnTo>
                    <a:pt x="1304394" y="173419"/>
                  </a:lnTo>
                  <a:lnTo>
                    <a:pt x="1269907" y="147919"/>
                  </a:lnTo>
                  <a:lnTo>
                    <a:pt x="1232246" y="124064"/>
                  </a:lnTo>
                  <a:lnTo>
                    <a:pt x="1191594" y="101963"/>
                  </a:lnTo>
                  <a:lnTo>
                    <a:pt x="1148138" y="81726"/>
                  </a:lnTo>
                  <a:lnTo>
                    <a:pt x="1102063" y="63462"/>
                  </a:lnTo>
                  <a:lnTo>
                    <a:pt x="1053556" y="47279"/>
                  </a:lnTo>
                  <a:lnTo>
                    <a:pt x="1002802" y="33287"/>
                  </a:lnTo>
                  <a:lnTo>
                    <a:pt x="949987" y="21594"/>
                  </a:lnTo>
                  <a:lnTo>
                    <a:pt x="895297" y="12310"/>
                  </a:lnTo>
                  <a:lnTo>
                    <a:pt x="838917" y="5543"/>
                  </a:lnTo>
                  <a:lnTo>
                    <a:pt x="781034" y="1404"/>
                  </a:lnTo>
                  <a:lnTo>
                    <a:pt x="721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42725" y="3337214"/>
              <a:ext cx="1443990" cy="847725"/>
            </a:xfrm>
            <a:custGeom>
              <a:avLst/>
              <a:gdLst/>
              <a:ahLst/>
              <a:cxnLst/>
              <a:rect l="l" t="t" r="r" b="b"/>
              <a:pathLst>
                <a:path w="1443989" h="847725">
                  <a:moveTo>
                    <a:pt x="0" y="423581"/>
                  </a:moveTo>
                  <a:lnTo>
                    <a:pt x="9447" y="354873"/>
                  </a:lnTo>
                  <a:lnTo>
                    <a:pt x="36799" y="289696"/>
                  </a:lnTo>
                  <a:lnTo>
                    <a:pt x="80569" y="228921"/>
                  </a:lnTo>
                  <a:lnTo>
                    <a:pt x="108147" y="200456"/>
                  </a:lnTo>
                  <a:lnTo>
                    <a:pt x="139271" y="173419"/>
                  </a:lnTo>
                  <a:lnTo>
                    <a:pt x="173757" y="147919"/>
                  </a:lnTo>
                  <a:lnTo>
                    <a:pt x="211419" y="124064"/>
                  </a:lnTo>
                  <a:lnTo>
                    <a:pt x="252071" y="101963"/>
                  </a:lnTo>
                  <a:lnTo>
                    <a:pt x="295527" y="81726"/>
                  </a:lnTo>
                  <a:lnTo>
                    <a:pt x="341601" y="63462"/>
                  </a:lnTo>
                  <a:lnTo>
                    <a:pt x="390108" y="47279"/>
                  </a:lnTo>
                  <a:lnTo>
                    <a:pt x="440862" y="33287"/>
                  </a:lnTo>
                  <a:lnTo>
                    <a:pt x="493677" y="21594"/>
                  </a:lnTo>
                  <a:lnTo>
                    <a:pt x="548367" y="12310"/>
                  </a:lnTo>
                  <a:lnTo>
                    <a:pt x="604747" y="5543"/>
                  </a:lnTo>
                  <a:lnTo>
                    <a:pt x="662631" y="1404"/>
                  </a:lnTo>
                  <a:lnTo>
                    <a:pt x="721832" y="0"/>
                  </a:lnTo>
                  <a:lnTo>
                    <a:pt x="781034" y="1404"/>
                  </a:lnTo>
                  <a:lnTo>
                    <a:pt x="838917" y="5543"/>
                  </a:lnTo>
                  <a:lnTo>
                    <a:pt x="895297" y="12310"/>
                  </a:lnTo>
                  <a:lnTo>
                    <a:pt x="949987" y="21594"/>
                  </a:lnTo>
                  <a:lnTo>
                    <a:pt x="1002802" y="33287"/>
                  </a:lnTo>
                  <a:lnTo>
                    <a:pt x="1053556" y="47279"/>
                  </a:lnTo>
                  <a:lnTo>
                    <a:pt x="1102063" y="63462"/>
                  </a:lnTo>
                  <a:lnTo>
                    <a:pt x="1148137" y="81726"/>
                  </a:lnTo>
                  <a:lnTo>
                    <a:pt x="1191593" y="101963"/>
                  </a:lnTo>
                  <a:lnTo>
                    <a:pt x="1232245" y="124064"/>
                  </a:lnTo>
                  <a:lnTo>
                    <a:pt x="1269907" y="147919"/>
                  </a:lnTo>
                  <a:lnTo>
                    <a:pt x="1304393" y="173419"/>
                  </a:lnTo>
                  <a:lnTo>
                    <a:pt x="1335518" y="200456"/>
                  </a:lnTo>
                  <a:lnTo>
                    <a:pt x="1363095" y="228921"/>
                  </a:lnTo>
                  <a:lnTo>
                    <a:pt x="1386939" y="258704"/>
                  </a:lnTo>
                  <a:lnTo>
                    <a:pt x="1422686" y="321789"/>
                  </a:lnTo>
                  <a:lnTo>
                    <a:pt x="1441272" y="388840"/>
                  </a:lnTo>
                  <a:lnTo>
                    <a:pt x="1443665" y="423581"/>
                  </a:lnTo>
                  <a:lnTo>
                    <a:pt x="1441272" y="458321"/>
                  </a:lnTo>
                  <a:lnTo>
                    <a:pt x="1422686" y="525372"/>
                  </a:lnTo>
                  <a:lnTo>
                    <a:pt x="1386939" y="588457"/>
                  </a:lnTo>
                  <a:lnTo>
                    <a:pt x="1363095" y="618240"/>
                  </a:lnTo>
                  <a:lnTo>
                    <a:pt x="1335518" y="646705"/>
                  </a:lnTo>
                  <a:lnTo>
                    <a:pt x="1304393" y="673742"/>
                  </a:lnTo>
                  <a:lnTo>
                    <a:pt x="1269907" y="699242"/>
                  </a:lnTo>
                  <a:lnTo>
                    <a:pt x="1232245" y="723097"/>
                  </a:lnTo>
                  <a:lnTo>
                    <a:pt x="1191593" y="745198"/>
                  </a:lnTo>
                  <a:lnTo>
                    <a:pt x="1148137" y="765435"/>
                  </a:lnTo>
                  <a:lnTo>
                    <a:pt x="1102063" y="783699"/>
                  </a:lnTo>
                  <a:lnTo>
                    <a:pt x="1053556" y="799882"/>
                  </a:lnTo>
                  <a:lnTo>
                    <a:pt x="1002802" y="813874"/>
                  </a:lnTo>
                  <a:lnTo>
                    <a:pt x="949987" y="825567"/>
                  </a:lnTo>
                  <a:lnTo>
                    <a:pt x="895297" y="834851"/>
                  </a:lnTo>
                  <a:lnTo>
                    <a:pt x="838917" y="841618"/>
                  </a:lnTo>
                  <a:lnTo>
                    <a:pt x="781034" y="845757"/>
                  </a:lnTo>
                  <a:lnTo>
                    <a:pt x="721832" y="847162"/>
                  </a:lnTo>
                  <a:lnTo>
                    <a:pt x="662631" y="845757"/>
                  </a:lnTo>
                  <a:lnTo>
                    <a:pt x="604747" y="841618"/>
                  </a:lnTo>
                  <a:lnTo>
                    <a:pt x="548367" y="834851"/>
                  </a:lnTo>
                  <a:lnTo>
                    <a:pt x="493677" y="825567"/>
                  </a:lnTo>
                  <a:lnTo>
                    <a:pt x="440862" y="813874"/>
                  </a:lnTo>
                  <a:lnTo>
                    <a:pt x="390108" y="799882"/>
                  </a:lnTo>
                  <a:lnTo>
                    <a:pt x="341601" y="783699"/>
                  </a:lnTo>
                  <a:lnTo>
                    <a:pt x="295527" y="765435"/>
                  </a:lnTo>
                  <a:lnTo>
                    <a:pt x="252071" y="745198"/>
                  </a:lnTo>
                  <a:lnTo>
                    <a:pt x="211419" y="723097"/>
                  </a:lnTo>
                  <a:lnTo>
                    <a:pt x="173757" y="699242"/>
                  </a:lnTo>
                  <a:lnTo>
                    <a:pt x="139271" y="673742"/>
                  </a:lnTo>
                  <a:lnTo>
                    <a:pt x="108147" y="646705"/>
                  </a:lnTo>
                  <a:lnTo>
                    <a:pt x="80569" y="618240"/>
                  </a:lnTo>
                  <a:lnTo>
                    <a:pt x="56725" y="588457"/>
                  </a:lnTo>
                  <a:lnTo>
                    <a:pt x="20978" y="525372"/>
                  </a:lnTo>
                  <a:lnTo>
                    <a:pt x="2392" y="458321"/>
                  </a:lnTo>
                  <a:lnTo>
                    <a:pt x="0" y="42358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94340" y="2245867"/>
            <a:ext cx="57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смерть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490243" y="3187700"/>
            <a:ext cx="9563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стойкий  </a:t>
            </a:r>
            <a:r>
              <a:rPr sz="1200" spc="-110" dirty="0">
                <a:latin typeface="Calibri"/>
                <a:cs typeface="Calibri"/>
              </a:rPr>
              <a:t>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780286" y="6007100"/>
            <a:ext cx="249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414376" y="4544567"/>
            <a:ext cx="880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1456" y="3938016"/>
              <a:ext cx="1539239" cy="58521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909304" y="3977132"/>
            <a:ext cx="12712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Нарушение 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3719" y="4520184"/>
              <a:ext cx="1581912" cy="5852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020938" y="4559300"/>
            <a:ext cx="13462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1935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5431" y="3538728"/>
              <a:ext cx="1652016" cy="58521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004622" y="3565651"/>
            <a:ext cx="138303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marR="5080" indent="-36068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>
              <a:lnSpc>
                <a:spcPct val="103299"/>
              </a:lnSpc>
              <a:spcBef>
                <a:spcPts val="50"/>
              </a:spcBef>
            </a:pPr>
            <a:r>
              <a:rPr sz="1200" spc="-110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84247" y="3218688"/>
              <a:ext cx="707136" cy="39319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52599" y="4696967"/>
              <a:ext cx="1170432" cy="39319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767072" y="5236463"/>
              <a:ext cx="1588008" cy="58521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5" name="object 10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9441031" y="5277611"/>
            <a:ext cx="1054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2" name="object 11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7175708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7" name="object 11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9593691" y="1160779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4" name="object 12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5" name="object 125"/>
          <p:cNvSpPr txBox="1"/>
          <p:nvPr/>
        </p:nvSpPr>
        <p:spPr>
          <a:xfrm>
            <a:off x="8246672" y="5991859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ПИТ-синдром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57616" y="1600847"/>
            <a:ext cx="836294" cy="4557395"/>
          </a:xfrm>
          <a:custGeom>
            <a:avLst/>
            <a:gdLst/>
            <a:ahLst/>
            <a:cxnLst/>
            <a:rect l="l" t="t" r="r" b="b"/>
            <a:pathLst>
              <a:path w="836295" h="4557395">
                <a:moveTo>
                  <a:pt x="0" y="0"/>
                </a:moveTo>
                <a:lnTo>
                  <a:pt x="0" y="4556997"/>
                </a:lnTo>
                <a:lnTo>
                  <a:pt x="836260" y="4556997"/>
                </a:lnTo>
              </a:path>
              <a:path w="836295" h="4557395">
                <a:moveTo>
                  <a:pt x="0" y="0"/>
                </a:moveTo>
                <a:lnTo>
                  <a:pt x="0" y="3859417"/>
                </a:lnTo>
                <a:lnTo>
                  <a:pt x="830922" y="3859417"/>
                </a:lnTo>
              </a:path>
              <a:path w="836295" h="4557395">
                <a:moveTo>
                  <a:pt x="0" y="0"/>
                </a:moveTo>
                <a:lnTo>
                  <a:pt x="0" y="2966590"/>
                </a:lnTo>
                <a:lnTo>
                  <a:pt x="758903" y="2966590"/>
                </a:lnTo>
              </a:path>
              <a:path w="836295" h="4557395">
                <a:moveTo>
                  <a:pt x="0" y="0"/>
                </a:moveTo>
                <a:lnTo>
                  <a:pt x="0" y="2152922"/>
                </a:lnTo>
                <a:lnTo>
                  <a:pt x="686897" y="2152922"/>
                </a:lnTo>
              </a:path>
              <a:path w="836295" h="4557395">
                <a:moveTo>
                  <a:pt x="0" y="0"/>
                </a:moveTo>
                <a:lnTo>
                  <a:pt x="0" y="1330662"/>
                </a:lnTo>
                <a:lnTo>
                  <a:pt x="686897" y="1330662"/>
                </a:lnTo>
              </a:path>
              <a:path w="836295" h="4557395">
                <a:moveTo>
                  <a:pt x="0" y="0"/>
                </a:moveTo>
                <a:lnTo>
                  <a:pt x="0" y="524288"/>
                </a:lnTo>
                <a:lnTo>
                  <a:pt x="686897" y="524288"/>
                </a:lnTo>
              </a:path>
            </a:pathLst>
          </a:custGeom>
          <a:ln w="25400">
            <a:solidFill>
              <a:srgbClr val="47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08960" y="85343"/>
            <a:ext cx="4681855" cy="981710"/>
            <a:chOff x="3108960" y="85343"/>
            <a:chExt cx="4681855" cy="981710"/>
          </a:xfrm>
        </p:grpSpPr>
        <p:sp>
          <p:nvSpPr>
            <p:cNvPr id="4" name="object 4"/>
            <p:cNvSpPr/>
            <p:nvPr/>
          </p:nvSpPr>
          <p:spPr>
            <a:xfrm>
              <a:off x="6069539" y="707599"/>
              <a:ext cx="1578610" cy="307975"/>
            </a:xfrm>
            <a:custGeom>
              <a:avLst/>
              <a:gdLst/>
              <a:ahLst/>
              <a:cxnLst/>
              <a:rect l="l" t="t" r="r" b="b"/>
              <a:pathLst>
                <a:path w="1578609" h="307975">
                  <a:moveTo>
                    <a:pt x="0" y="0"/>
                  </a:moveTo>
                  <a:lnTo>
                    <a:pt x="0" y="185003"/>
                  </a:lnTo>
                  <a:lnTo>
                    <a:pt x="1578413" y="185003"/>
                  </a:lnTo>
                  <a:lnTo>
                    <a:pt x="1578413" y="307922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0872" y="701039"/>
              <a:ext cx="1463039" cy="268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60" y="701039"/>
              <a:ext cx="2968752" cy="2621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9536" y="85343"/>
              <a:ext cx="3121152" cy="9814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29397" y="288035"/>
            <a:ext cx="228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40" dirty="0">
                <a:solidFill>
                  <a:srgbClr val="FFFFFF"/>
                </a:solidFill>
                <a:latin typeface="Calibri"/>
                <a:cs typeface="Calibri"/>
              </a:rPr>
              <a:t>Нейрореанимационные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0" dirty="0">
                <a:solidFill>
                  <a:srgbClr val="FFFFFF"/>
                </a:solidFill>
                <a:latin typeface="Calibri"/>
                <a:cs typeface="Calibri"/>
              </a:rPr>
              <a:t>синдромы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3744" y="947927"/>
            <a:ext cx="1185671" cy="6004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02943" y="1038859"/>
            <a:ext cx="426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180" dirty="0">
                <a:solidFill>
                  <a:srgbClr val="FFFFFF"/>
                </a:solidFill>
                <a:latin typeface="Calibri"/>
                <a:cs typeface="Calibri"/>
              </a:rPr>
              <a:t>Ч</a:t>
            </a:r>
            <a:r>
              <a:rPr sz="2400" spc="-17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11167" y="954024"/>
            <a:ext cx="1371600" cy="6004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53281" y="1076960"/>
            <a:ext cx="6883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0">
              <a:lnSpc>
                <a:spcPct val="111100"/>
              </a:lnSpc>
              <a:spcBef>
                <a:spcPts val="100"/>
              </a:spcBef>
            </a:pP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Инфекционно-  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пал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900" spc="-12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3455" y="947927"/>
            <a:ext cx="1185672" cy="6004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751476" y="1017523"/>
            <a:ext cx="78803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4310">
              <a:lnSpc>
                <a:spcPct val="1117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Острая  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вто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9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33616" y="990600"/>
            <a:ext cx="1627631" cy="68884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125442" y="1121664"/>
            <a:ext cx="10483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marR="5080" indent="-306070">
              <a:lnSpc>
                <a:spcPct val="100000"/>
              </a:lnSpc>
              <a:spcBef>
                <a:spcPts val="100"/>
              </a:spcBef>
            </a:pPr>
            <a:r>
              <a:rPr sz="1100" spc="-170" dirty="0">
                <a:solidFill>
                  <a:srgbClr val="FFFFFF"/>
                </a:solidFill>
                <a:latin typeface="Calibri"/>
                <a:cs typeface="Calibri"/>
              </a:rPr>
              <a:t>Им</a:t>
            </a:r>
            <a:r>
              <a:rPr sz="1100" spc="-2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би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100" spc="-17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100" spc="-7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91016" y="1798320"/>
            <a:ext cx="1277112" cy="75895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114834" y="1853184"/>
            <a:ext cx="831215" cy="5378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270" algn="ctr">
              <a:lnSpc>
                <a:spcPct val="102699"/>
              </a:lnSpc>
              <a:spcBef>
                <a:spcPts val="65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Нарушение  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го 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градиента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91016" y="2615183"/>
            <a:ext cx="1277112" cy="68884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9121532" y="2831591"/>
            <a:ext cx="8197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Полинейропатия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54440" y="3438144"/>
            <a:ext cx="1350263" cy="68884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983548" y="3569208"/>
            <a:ext cx="10953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43510" marR="5080" indent="-131445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Сенсорно-когнитивная 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18447" y="4251959"/>
            <a:ext cx="1395983" cy="68884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045807" y="4383023"/>
            <a:ext cx="111442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5445" marR="5080" indent="-373380">
              <a:lnSpc>
                <a:spcPts val="1300"/>
              </a:lnSpc>
              <a:spcBef>
                <a:spcPts val="160"/>
              </a:spcBef>
            </a:pP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Нарушение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циркадных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37319" y="5141976"/>
            <a:ext cx="1274064" cy="6918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364047" y="5276088"/>
            <a:ext cx="62357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2065">
              <a:lnSpc>
                <a:spcPts val="1300"/>
              </a:lnSpc>
              <a:spcBef>
                <a:spcPts val="160"/>
              </a:spcBef>
            </a:pP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Пролежни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100" spc="-14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40368" y="5839967"/>
            <a:ext cx="1277112" cy="691896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316172" y="5981191"/>
            <a:ext cx="7505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765">
              <a:lnSpc>
                <a:spcPct val="111100"/>
              </a:lnSpc>
              <a:spcBef>
                <a:spcPts val="100"/>
              </a:spcBef>
            </a:pP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Тромбоэмболия  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легочной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артерии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858065" y="2416126"/>
            <a:ext cx="3836035" cy="677545"/>
            <a:chOff x="2858065" y="2416126"/>
            <a:chExt cx="3836035" cy="677545"/>
          </a:xfrm>
        </p:grpSpPr>
        <p:sp>
          <p:nvSpPr>
            <p:cNvPr id="30" name="object 30"/>
            <p:cNvSpPr/>
            <p:nvPr/>
          </p:nvSpPr>
          <p:spPr>
            <a:xfrm>
              <a:off x="2862827" y="2420889"/>
              <a:ext cx="3826510" cy="668020"/>
            </a:xfrm>
            <a:custGeom>
              <a:avLst/>
              <a:gdLst/>
              <a:ahLst/>
              <a:cxnLst/>
              <a:rect l="l" t="t" r="r" b="b"/>
              <a:pathLst>
                <a:path w="3826509" h="668019">
                  <a:moveTo>
                    <a:pt x="3715216" y="0"/>
                  </a:moveTo>
                  <a:lnTo>
                    <a:pt x="111279" y="0"/>
                  </a:lnTo>
                  <a:lnTo>
                    <a:pt x="67964" y="8744"/>
                  </a:lnTo>
                  <a:lnTo>
                    <a:pt x="32593" y="32593"/>
                  </a:lnTo>
                  <a:lnTo>
                    <a:pt x="8744" y="67964"/>
                  </a:lnTo>
                  <a:lnTo>
                    <a:pt x="0" y="111279"/>
                  </a:lnTo>
                  <a:lnTo>
                    <a:pt x="0" y="556383"/>
                  </a:lnTo>
                  <a:lnTo>
                    <a:pt x="8744" y="599698"/>
                  </a:lnTo>
                  <a:lnTo>
                    <a:pt x="32593" y="635070"/>
                  </a:lnTo>
                  <a:lnTo>
                    <a:pt x="67964" y="658919"/>
                  </a:lnTo>
                  <a:lnTo>
                    <a:pt x="111279" y="667664"/>
                  </a:lnTo>
                  <a:lnTo>
                    <a:pt x="3715216" y="667664"/>
                  </a:lnTo>
                  <a:lnTo>
                    <a:pt x="3758530" y="658919"/>
                  </a:lnTo>
                  <a:lnTo>
                    <a:pt x="3793902" y="635070"/>
                  </a:lnTo>
                  <a:lnTo>
                    <a:pt x="3817749" y="599698"/>
                  </a:lnTo>
                  <a:lnTo>
                    <a:pt x="3826494" y="556383"/>
                  </a:lnTo>
                  <a:lnTo>
                    <a:pt x="3826494" y="111279"/>
                  </a:lnTo>
                  <a:lnTo>
                    <a:pt x="3817749" y="67964"/>
                  </a:lnTo>
                  <a:lnTo>
                    <a:pt x="3793902" y="32593"/>
                  </a:lnTo>
                  <a:lnTo>
                    <a:pt x="3758530" y="8744"/>
                  </a:lnTo>
                  <a:lnTo>
                    <a:pt x="37152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62827" y="2420889"/>
              <a:ext cx="3826510" cy="668020"/>
            </a:xfrm>
            <a:custGeom>
              <a:avLst/>
              <a:gdLst/>
              <a:ahLst/>
              <a:cxnLst/>
              <a:rect l="l" t="t" r="r" b="b"/>
              <a:pathLst>
                <a:path w="3826509" h="668019">
                  <a:moveTo>
                    <a:pt x="0" y="111280"/>
                  </a:moveTo>
                  <a:lnTo>
                    <a:pt x="8744" y="67964"/>
                  </a:lnTo>
                  <a:lnTo>
                    <a:pt x="32593" y="32593"/>
                  </a:lnTo>
                  <a:lnTo>
                    <a:pt x="67964" y="8744"/>
                  </a:lnTo>
                  <a:lnTo>
                    <a:pt x="111279" y="0"/>
                  </a:lnTo>
                  <a:lnTo>
                    <a:pt x="3715215" y="0"/>
                  </a:lnTo>
                  <a:lnTo>
                    <a:pt x="3758530" y="8744"/>
                  </a:lnTo>
                  <a:lnTo>
                    <a:pt x="3793901" y="32593"/>
                  </a:lnTo>
                  <a:lnTo>
                    <a:pt x="3817750" y="67964"/>
                  </a:lnTo>
                  <a:lnTo>
                    <a:pt x="3826495" y="111280"/>
                  </a:lnTo>
                  <a:lnTo>
                    <a:pt x="3826495" y="556383"/>
                  </a:lnTo>
                  <a:lnTo>
                    <a:pt x="3817750" y="599699"/>
                  </a:lnTo>
                  <a:lnTo>
                    <a:pt x="3793901" y="635070"/>
                  </a:lnTo>
                  <a:lnTo>
                    <a:pt x="3758530" y="658919"/>
                  </a:lnTo>
                  <a:lnTo>
                    <a:pt x="3715215" y="667664"/>
                  </a:lnTo>
                  <a:lnTo>
                    <a:pt x="111279" y="667664"/>
                  </a:lnTo>
                  <a:lnTo>
                    <a:pt x="67964" y="658919"/>
                  </a:lnTo>
                  <a:lnTo>
                    <a:pt x="32593" y="635070"/>
                  </a:lnTo>
                  <a:lnTo>
                    <a:pt x="8744" y="599699"/>
                  </a:lnTo>
                  <a:lnTo>
                    <a:pt x="0" y="556383"/>
                  </a:lnTo>
                  <a:lnTo>
                    <a:pt x="0" y="11128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041062" y="2473452"/>
            <a:ext cx="14712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20" dirty="0">
                <a:solidFill>
                  <a:srgbClr val="1F497D"/>
                </a:solidFill>
                <a:latin typeface="Calibri"/>
                <a:cs typeface="Calibri"/>
              </a:rPr>
              <a:t>С</a:t>
            </a:r>
            <a:r>
              <a:rPr sz="3200" b="1" spc="-204" dirty="0">
                <a:solidFill>
                  <a:srgbClr val="1F497D"/>
                </a:solidFill>
                <a:latin typeface="Calibri"/>
                <a:cs typeface="Calibri"/>
              </a:rPr>
              <a:t>Е</a:t>
            </a:r>
            <a:r>
              <a:rPr sz="3200" b="1" spc="-320" dirty="0">
                <a:solidFill>
                  <a:srgbClr val="1F497D"/>
                </a:solidFill>
                <a:latin typeface="Calibri"/>
                <a:cs typeface="Calibri"/>
              </a:rPr>
              <a:t>Д</a:t>
            </a:r>
            <a:r>
              <a:rPr sz="3200" b="1" spc="-345" dirty="0">
                <a:solidFill>
                  <a:srgbClr val="1F497D"/>
                </a:solidFill>
                <a:latin typeface="Calibri"/>
                <a:cs typeface="Calibri"/>
              </a:rPr>
              <a:t>А</a:t>
            </a:r>
            <a:r>
              <a:rPr sz="3200" b="1" spc="-310" dirty="0">
                <a:solidFill>
                  <a:srgbClr val="1F497D"/>
                </a:solidFill>
                <a:latin typeface="Calibri"/>
                <a:cs typeface="Calibri"/>
              </a:rPr>
              <a:t>Ц</a:t>
            </a:r>
            <a:r>
              <a:rPr sz="3200" b="1" spc="-345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3200" b="1" spc="-285" dirty="0">
                <a:solidFill>
                  <a:srgbClr val="1F497D"/>
                </a:solidFill>
                <a:latin typeface="Calibri"/>
                <a:cs typeface="Calibri"/>
              </a:rPr>
              <a:t>Я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776840" y="3544130"/>
            <a:ext cx="3811904" cy="677545"/>
            <a:chOff x="2776840" y="3544130"/>
            <a:chExt cx="3811904" cy="677545"/>
          </a:xfrm>
        </p:grpSpPr>
        <p:sp>
          <p:nvSpPr>
            <p:cNvPr id="34" name="object 34"/>
            <p:cNvSpPr/>
            <p:nvPr/>
          </p:nvSpPr>
          <p:spPr>
            <a:xfrm>
              <a:off x="2781603" y="3548893"/>
              <a:ext cx="3802379" cy="668020"/>
            </a:xfrm>
            <a:custGeom>
              <a:avLst/>
              <a:gdLst/>
              <a:ahLst/>
              <a:cxnLst/>
              <a:rect l="l" t="t" r="r" b="b"/>
              <a:pathLst>
                <a:path w="3802379" h="668020">
                  <a:moveTo>
                    <a:pt x="3691100" y="0"/>
                  </a:moveTo>
                  <a:lnTo>
                    <a:pt x="111281" y="0"/>
                  </a:lnTo>
                  <a:lnTo>
                    <a:pt x="67965" y="8745"/>
                  </a:lnTo>
                  <a:lnTo>
                    <a:pt x="32593" y="32593"/>
                  </a:lnTo>
                  <a:lnTo>
                    <a:pt x="8745" y="67965"/>
                  </a:lnTo>
                  <a:lnTo>
                    <a:pt x="0" y="111281"/>
                  </a:lnTo>
                  <a:lnTo>
                    <a:pt x="0" y="556381"/>
                  </a:lnTo>
                  <a:lnTo>
                    <a:pt x="8745" y="599697"/>
                  </a:lnTo>
                  <a:lnTo>
                    <a:pt x="32593" y="635070"/>
                  </a:lnTo>
                  <a:lnTo>
                    <a:pt x="67965" y="658919"/>
                  </a:lnTo>
                  <a:lnTo>
                    <a:pt x="111281" y="667664"/>
                  </a:lnTo>
                  <a:lnTo>
                    <a:pt x="3691100" y="667664"/>
                  </a:lnTo>
                  <a:lnTo>
                    <a:pt x="3734415" y="658919"/>
                  </a:lnTo>
                  <a:lnTo>
                    <a:pt x="3769787" y="635070"/>
                  </a:lnTo>
                  <a:lnTo>
                    <a:pt x="3793636" y="599697"/>
                  </a:lnTo>
                  <a:lnTo>
                    <a:pt x="3802381" y="556381"/>
                  </a:lnTo>
                  <a:lnTo>
                    <a:pt x="3802381" y="111281"/>
                  </a:lnTo>
                  <a:lnTo>
                    <a:pt x="3793636" y="67965"/>
                  </a:lnTo>
                  <a:lnTo>
                    <a:pt x="3769787" y="32593"/>
                  </a:lnTo>
                  <a:lnTo>
                    <a:pt x="3734415" y="8745"/>
                  </a:lnTo>
                  <a:lnTo>
                    <a:pt x="369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781603" y="3548893"/>
              <a:ext cx="3802379" cy="668020"/>
            </a:xfrm>
            <a:custGeom>
              <a:avLst/>
              <a:gdLst/>
              <a:ahLst/>
              <a:cxnLst/>
              <a:rect l="l" t="t" r="r" b="b"/>
              <a:pathLst>
                <a:path w="3802379" h="668020">
                  <a:moveTo>
                    <a:pt x="0" y="111281"/>
                  </a:moveTo>
                  <a:lnTo>
                    <a:pt x="8745" y="67965"/>
                  </a:lnTo>
                  <a:lnTo>
                    <a:pt x="32593" y="32593"/>
                  </a:lnTo>
                  <a:lnTo>
                    <a:pt x="67965" y="8745"/>
                  </a:lnTo>
                  <a:lnTo>
                    <a:pt x="111281" y="0"/>
                  </a:lnTo>
                  <a:lnTo>
                    <a:pt x="3691100" y="0"/>
                  </a:lnTo>
                  <a:lnTo>
                    <a:pt x="3734415" y="8745"/>
                  </a:lnTo>
                  <a:lnTo>
                    <a:pt x="3769787" y="32593"/>
                  </a:lnTo>
                  <a:lnTo>
                    <a:pt x="3793636" y="67965"/>
                  </a:lnTo>
                  <a:lnTo>
                    <a:pt x="3802381" y="111281"/>
                  </a:lnTo>
                  <a:lnTo>
                    <a:pt x="3802381" y="556382"/>
                  </a:lnTo>
                  <a:lnTo>
                    <a:pt x="3793636" y="599698"/>
                  </a:lnTo>
                  <a:lnTo>
                    <a:pt x="3769787" y="635070"/>
                  </a:lnTo>
                  <a:lnTo>
                    <a:pt x="3734415" y="658918"/>
                  </a:lnTo>
                  <a:lnTo>
                    <a:pt x="3691100" y="667664"/>
                  </a:lnTo>
                  <a:lnTo>
                    <a:pt x="111281" y="667664"/>
                  </a:lnTo>
                  <a:lnTo>
                    <a:pt x="67965" y="658918"/>
                  </a:lnTo>
                  <a:lnTo>
                    <a:pt x="32593" y="635070"/>
                  </a:lnTo>
                  <a:lnTo>
                    <a:pt x="8745" y="599698"/>
                  </a:lnTo>
                  <a:lnTo>
                    <a:pt x="0" y="556382"/>
                  </a:lnTo>
                  <a:lnTo>
                    <a:pt x="0" y="1112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843007" y="3630676"/>
            <a:ext cx="16795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05" dirty="0">
                <a:solidFill>
                  <a:srgbClr val="1F497D"/>
                </a:solidFill>
                <a:latin typeface="Calibri"/>
                <a:cs typeface="Calibri"/>
              </a:rPr>
              <a:t>М</a:t>
            </a:r>
            <a:r>
              <a:rPr sz="2800" b="1" spc="-375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2800" b="1" spc="-350" dirty="0">
                <a:solidFill>
                  <a:srgbClr val="1F497D"/>
                </a:solidFill>
                <a:latin typeface="Calibri"/>
                <a:cs typeface="Calibri"/>
              </a:rPr>
              <a:t>О</a:t>
            </a:r>
            <a:r>
              <a:rPr sz="2800" b="1" spc="-305" dirty="0">
                <a:solidFill>
                  <a:srgbClr val="1F497D"/>
                </a:solidFill>
                <a:latin typeface="Calibri"/>
                <a:cs typeface="Calibri"/>
              </a:rPr>
              <a:t>П</a:t>
            </a:r>
            <a:r>
              <a:rPr sz="2800" b="1" spc="-270" dirty="0">
                <a:solidFill>
                  <a:srgbClr val="1F497D"/>
                </a:solidFill>
                <a:latin typeface="Calibri"/>
                <a:cs typeface="Calibri"/>
              </a:rPr>
              <a:t>Л</a:t>
            </a:r>
            <a:r>
              <a:rPr sz="2800" b="1" spc="-215" dirty="0">
                <a:solidFill>
                  <a:srgbClr val="1F497D"/>
                </a:solidFill>
                <a:latin typeface="Calibri"/>
                <a:cs typeface="Calibri"/>
              </a:rPr>
              <a:t>Е</a:t>
            </a:r>
            <a:r>
              <a:rPr sz="2800" b="1" spc="-150" dirty="0">
                <a:solidFill>
                  <a:srgbClr val="1F497D"/>
                </a:solidFill>
                <a:latin typeface="Calibri"/>
                <a:cs typeface="Calibri"/>
              </a:rPr>
              <a:t>Г</a:t>
            </a:r>
            <a:r>
              <a:rPr sz="2800" b="1" spc="-290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2800" b="1" spc="-250" dirty="0">
                <a:solidFill>
                  <a:srgbClr val="1F497D"/>
                </a:solidFill>
                <a:latin typeface="Calibri"/>
                <a:cs typeface="Calibri"/>
              </a:rPr>
              <a:t>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923346" y="4877687"/>
            <a:ext cx="3865245" cy="677545"/>
            <a:chOff x="2923346" y="4877687"/>
            <a:chExt cx="3865245" cy="677545"/>
          </a:xfrm>
        </p:grpSpPr>
        <p:sp>
          <p:nvSpPr>
            <p:cNvPr id="38" name="object 38"/>
            <p:cNvSpPr/>
            <p:nvPr/>
          </p:nvSpPr>
          <p:spPr>
            <a:xfrm>
              <a:off x="2928109" y="4882450"/>
              <a:ext cx="3855720" cy="668020"/>
            </a:xfrm>
            <a:custGeom>
              <a:avLst/>
              <a:gdLst/>
              <a:ahLst/>
              <a:cxnLst/>
              <a:rect l="l" t="t" r="r" b="b"/>
              <a:pathLst>
                <a:path w="3855720" h="668020">
                  <a:moveTo>
                    <a:pt x="3743853" y="0"/>
                  </a:moveTo>
                  <a:lnTo>
                    <a:pt x="111278" y="0"/>
                  </a:lnTo>
                  <a:lnTo>
                    <a:pt x="67963" y="8744"/>
                  </a:lnTo>
                  <a:lnTo>
                    <a:pt x="32592" y="32592"/>
                  </a:lnTo>
                  <a:lnTo>
                    <a:pt x="8744" y="67963"/>
                  </a:lnTo>
                  <a:lnTo>
                    <a:pt x="0" y="111277"/>
                  </a:lnTo>
                  <a:lnTo>
                    <a:pt x="0" y="556385"/>
                  </a:lnTo>
                  <a:lnTo>
                    <a:pt x="8744" y="599699"/>
                  </a:lnTo>
                  <a:lnTo>
                    <a:pt x="32592" y="635070"/>
                  </a:lnTo>
                  <a:lnTo>
                    <a:pt x="67963" y="658918"/>
                  </a:lnTo>
                  <a:lnTo>
                    <a:pt x="111278" y="667663"/>
                  </a:lnTo>
                  <a:lnTo>
                    <a:pt x="3743853" y="667663"/>
                  </a:lnTo>
                  <a:lnTo>
                    <a:pt x="3787167" y="658918"/>
                  </a:lnTo>
                  <a:lnTo>
                    <a:pt x="3822538" y="635070"/>
                  </a:lnTo>
                  <a:lnTo>
                    <a:pt x="3846385" y="599699"/>
                  </a:lnTo>
                  <a:lnTo>
                    <a:pt x="3855130" y="556385"/>
                  </a:lnTo>
                  <a:lnTo>
                    <a:pt x="3855130" y="111277"/>
                  </a:lnTo>
                  <a:lnTo>
                    <a:pt x="3846385" y="67963"/>
                  </a:lnTo>
                  <a:lnTo>
                    <a:pt x="3822538" y="32592"/>
                  </a:lnTo>
                  <a:lnTo>
                    <a:pt x="3787167" y="8744"/>
                  </a:lnTo>
                  <a:lnTo>
                    <a:pt x="37438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28109" y="4882450"/>
              <a:ext cx="3855720" cy="668020"/>
            </a:xfrm>
            <a:custGeom>
              <a:avLst/>
              <a:gdLst/>
              <a:ahLst/>
              <a:cxnLst/>
              <a:rect l="l" t="t" r="r" b="b"/>
              <a:pathLst>
                <a:path w="3855720" h="668020">
                  <a:moveTo>
                    <a:pt x="0" y="111278"/>
                  </a:moveTo>
                  <a:lnTo>
                    <a:pt x="8744" y="67963"/>
                  </a:lnTo>
                  <a:lnTo>
                    <a:pt x="32592" y="32592"/>
                  </a:lnTo>
                  <a:lnTo>
                    <a:pt x="67963" y="8744"/>
                  </a:lnTo>
                  <a:lnTo>
                    <a:pt x="111277" y="0"/>
                  </a:lnTo>
                  <a:lnTo>
                    <a:pt x="3743852" y="0"/>
                  </a:lnTo>
                  <a:lnTo>
                    <a:pt x="3787166" y="8744"/>
                  </a:lnTo>
                  <a:lnTo>
                    <a:pt x="3822537" y="32592"/>
                  </a:lnTo>
                  <a:lnTo>
                    <a:pt x="3846385" y="67963"/>
                  </a:lnTo>
                  <a:lnTo>
                    <a:pt x="3855130" y="111278"/>
                  </a:lnTo>
                  <a:lnTo>
                    <a:pt x="3855130" y="556386"/>
                  </a:lnTo>
                  <a:lnTo>
                    <a:pt x="3846385" y="599700"/>
                  </a:lnTo>
                  <a:lnTo>
                    <a:pt x="3822537" y="635071"/>
                  </a:lnTo>
                  <a:lnTo>
                    <a:pt x="3787166" y="658919"/>
                  </a:lnTo>
                  <a:lnTo>
                    <a:pt x="3743852" y="667664"/>
                  </a:lnTo>
                  <a:lnTo>
                    <a:pt x="111277" y="667664"/>
                  </a:lnTo>
                  <a:lnTo>
                    <a:pt x="67963" y="658919"/>
                  </a:lnTo>
                  <a:lnTo>
                    <a:pt x="32592" y="635071"/>
                  </a:lnTo>
                  <a:lnTo>
                    <a:pt x="8744" y="599700"/>
                  </a:lnTo>
                  <a:lnTo>
                    <a:pt x="0" y="556386"/>
                  </a:lnTo>
                  <a:lnTo>
                    <a:pt x="0" y="11127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938893" y="4965700"/>
            <a:ext cx="18338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80" dirty="0">
                <a:solidFill>
                  <a:srgbClr val="1F497D"/>
                </a:solidFill>
                <a:latin typeface="Calibri"/>
                <a:cs typeface="Calibri"/>
              </a:rPr>
              <a:t>Г</a:t>
            </a:r>
            <a:r>
              <a:rPr sz="2800" b="1" spc="-260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2800" b="1" spc="-315" dirty="0">
                <a:solidFill>
                  <a:srgbClr val="1F497D"/>
                </a:solidFill>
                <a:latin typeface="Calibri"/>
                <a:cs typeface="Calibri"/>
              </a:rPr>
              <a:t>П</a:t>
            </a:r>
            <a:r>
              <a:rPr sz="2800" b="1" spc="-335" dirty="0">
                <a:solidFill>
                  <a:srgbClr val="1F497D"/>
                </a:solidFill>
                <a:latin typeface="Calibri"/>
                <a:cs typeface="Calibri"/>
              </a:rPr>
              <a:t>О</a:t>
            </a:r>
            <a:r>
              <a:rPr sz="2800" b="1" spc="-65" dirty="0">
                <a:solidFill>
                  <a:srgbClr val="1F497D"/>
                </a:solidFill>
                <a:latin typeface="Calibri"/>
                <a:cs typeface="Calibri"/>
              </a:rPr>
              <a:t>Т</a:t>
            </a:r>
            <a:r>
              <a:rPr sz="2800" b="1" spc="-160" dirty="0">
                <a:solidFill>
                  <a:srgbClr val="1F497D"/>
                </a:solidFill>
                <a:latin typeface="Calibri"/>
                <a:cs typeface="Calibri"/>
              </a:rPr>
              <a:t>Е</a:t>
            </a:r>
            <a:r>
              <a:rPr sz="2800" b="1" spc="-170" dirty="0">
                <a:solidFill>
                  <a:srgbClr val="1F497D"/>
                </a:solidFill>
                <a:latin typeface="Calibri"/>
                <a:cs typeface="Calibri"/>
              </a:rPr>
              <a:t>Р</a:t>
            </a:r>
            <a:r>
              <a:rPr sz="2800" b="1" spc="-590" dirty="0">
                <a:solidFill>
                  <a:srgbClr val="1F497D"/>
                </a:solidFill>
                <a:latin typeface="Calibri"/>
                <a:cs typeface="Calibri"/>
              </a:rPr>
              <a:t>М</a:t>
            </a:r>
            <a:r>
              <a:rPr sz="2800" b="1" spc="-290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2800" b="1" spc="-250" dirty="0">
                <a:solidFill>
                  <a:srgbClr val="1F497D"/>
                </a:solidFill>
                <a:latin typeface="Calibri"/>
                <a:cs typeface="Calibri"/>
              </a:rPr>
              <a:t>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130971" y="1663493"/>
            <a:ext cx="5282565" cy="1456055"/>
            <a:chOff x="3130971" y="1663493"/>
            <a:chExt cx="5282565" cy="1456055"/>
          </a:xfrm>
        </p:grpSpPr>
        <p:sp>
          <p:nvSpPr>
            <p:cNvPr id="42" name="object 42"/>
            <p:cNvSpPr/>
            <p:nvPr/>
          </p:nvSpPr>
          <p:spPr>
            <a:xfrm>
              <a:off x="3143671" y="1700809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324036" y="0"/>
                  </a:moveTo>
                  <a:lnTo>
                    <a:pt x="108012" y="0"/>
                  </a:lnTo>
                  <a:lnTo>
                    <a:pt x="108012" y="504055"/>
                  </a:lnTo>
                  <a:lnTo>
                    <a:pt x="0" y="504055"/>
                  </a:lnTo>
                  <a:lnTo>
                    <a:pt x="216024" y="720079"/>
                  </a:lnTo>
                  <a:lnTo>
                    <a:pt x="432047" y="504055"/>
                  </a:lnTo>
                  <a:lnTo>
                    <a:pt x="324036" y="504055"/>
                  </a:lnTo>
                  <a:lnTo>
                    <a:pt x="32403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43671" y="1700809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0" y="504056"/>
                  </a:moveTo>
                  <a:lnTo>
                    <a:pt x="108012" y="504056"/>
                  </a:lnTo>
                  <a:lnTo>
                    <a:pt x="108012" y="0"/>
                  </a:lnTo>
                  <a:lnTo>
                    <a:pt x="324036" y="0"/>
                  </a:lnTo>
                  <a:lnTo>
                    <a:pt x="324036" y="504056"/>
                  </a:lnTo>
                  <a:lnTo>
                    <a:pt x="432048" y="504056"/>
                  </a:lnTo>
                  <a:lnTo>
                    <a:pt x="216024" y="720080"/>
                  </a:lnTo>
                  <a:lnTo>
                    <a:pt x="0" y="50405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639650" y="1700809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324036" y="0"/>
                  </a:moveTo>
                  <a:lnTo>
                    <a:pt x="108012" y="0"/>
                  </a:lnTo>
                  <a:lnTo>
                    <a:pt x="108012" y="504055"/>
                  </a:lnTo>
                  <a:lnTo>
                    <a:pt x="0" y="504055"/>
                  </a:lnTo>
                  <a:lnTo>
                    <a:pt x="216024" y="720079"/>
                  </a:lnTo>
                  <a:lnTo>
                    <a:pt x="432048" y="504055"/>
                  </a:lnTo>
                  <a:lnTo>
                    <a:pt x="324036" y="504055"/>
                  </a:lnTo>
                  <a:lnTo>
                    <a:pt x="32403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639650" y="1700809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0" y="504056"/>
                  </a:moveTo>
                  <a:lnTo>
                    <a:pt x="108012" y="504056"/>
                  </a:lnTo>
                  <a:lnTo>
                    <a:pt x="108012" y="0"/>
                  </a:lnTo>
                  <a:lnTo>
                    <a:pt x="324036" y="0"/>
                  </a:lnTo>
                  <a:lnTo>
                    <a:pt x="324036" y="504056"/>
                  </a:lnTo>
                  <a:lnTo>
                    <a:pt x="432048" y="504056"/>
                  </a:lnTo>
                  <a:lnTo>
                    <a:pt x="216024" y="720080"/>
                  </a:lnTo>
                  <a:lnTo>
                    <a:pt x="0" y="50405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07967" y="1676193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324036" y="0"/>
                  </a:moveTo>
                  <a:lnTo>
                    <a:pt x="108012" y="0"/>
                  </a:lnTo>
                  <a:lnTo>
                    <a:pt x="108012" y="504055"/>
                  </a:lnTo>
                  <a:lnTo>
                    <a:pt x="0" y="504055"/>
                  </a:lnTo>
                  <a:lnTo>
                    <a:pt x="216024" y="720079"/>
                  </a:lnTo>
                  <a:lnTo>
                    <a:pt x="432047" y="504055"/>
                  </a:lnTo>
                  <a:lnTo>
                    <a:pt x="324036" y="504055"/>
                  </a:lnTo>
                  <a:lnTo>
                    <a:pt x="32403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07967" y="1676193"/>
              <a:ext cx="432434" cy="720090"/>
            </a:xfrm>
            <a:custGeom>
              <a:avLst/>
              <a:gdLst/>
              <a:ahLst/>
              <a:cxnLst/>
              <a:rect l="l" t="t" r="r" b="b"/>
              <a:pathLst>
                <a:path w="432435" h="720089">
                  <a:moveTo>
                    <a:pt x="0" y="504056"/>
                  </a:moveTo>
                  <a:lnTo>
                    <a:pt x="108012" y="504056"/>
                  </a:lnTo>
                  <a:lnTo>
                    <a:pt x="108012" y="0"/>
                  </a:lnTo>
                  <a:lnTo>
                    <a:pt x="324036" y="0"/>
                  </a:lnTo>
                  <a:lnTo>
                    <a:pt x="324036" y="504056"/>
                  </a:lnTo>
                  <a:lnTo>
                    <a:pt x="432048" y="504056"/>
                  </a:lnTo>
                  <a:lnTo>
                    <a:pt x="216024" y="720080"/>
                  </a:lnTo>
                  <a:lnTo>
                    <a:pt x="0" y="50405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89321" y="2439122"/>
              <a:ext cx="1711325" cy="668020"/>
            </a:xfrm>
            <a:custGeom>
              <a:avLst/>
              <a:gdLst/>
              <a:ahLst/>
              <a:cxnLst/>
              <a:rect l="l" t="t" r="r" b="b"/>
              <a:pathLst>
                <a:path w="1711325" h="668019">
                  <a:moveTo>
                    <a:pt x="1377104" y="0"/>
                  </a:moveTo>
                  <a:lnTo>
                    <a:pt x="1377104" y="166916"/>
                  </a:lnTo>
                  <a:lnTo>
                    <a:pt x="0" y="166916"/>
                  </a:lnTo>
                  <a:lnTo>
                    <a:pt x="0" y="500748"/>
                  </a:lnTo>
                  <a:lnTo>
                    <a:pt x="1377104" y="500748"/>
                  </a:lnTo>
                  <a:lnTo>
                    <a:pt x="1377104" y="667664"/>
                  </a:lnTo>
                  <a:lnTo>
                    <a:pt x="1710935" y="333833"/>
                  </a:lnTo>
                  <a:lnTo>
                    <a:pt x="137710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689321" y="2439122"/>
              <a:ext cx="1711325" cy="668020"/>
            </a:xfrm>
            <a:custGeom>
              <a:avLst/>
              <a:gdLst/>
              <a:ahLst/>
              <a:cxnLst/>
              <a:rect l="l" t="t" r="r" b="b"/>
              <a:pathLst>
                <a:path w="1711325" h="668019">
                  <a:moveTo>
                    <a:pt x="0" y="166915"/>
                  </a:moveTo>
                  <a:lnTo>
                    <a:pt x="1377104" y="166915"/>
                  </a:lnTo>
                  <a:lnTo>
                    <a:pt x="1377104" y="0"/>
                  </a:lnTo>
                  <a:lnTo>
                    <a:pt x="1710934" y="333832"/>
                  </a:lnTo>
                  <a:lnTo>
                    <a:pt x="1377104" y="667664"/>
                  </a:lnTo>
                  <a:lnTo>
                    <a:pt x="1377104" y="500748"/>
                  </a:lnTo>
                  <a:lnTo>
                    <a:pt x="0" y="500748"/>
                  </a:lnTo>
                  <a:lnTo>
                    <a:pt x="0" y="166915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6571284" y="3536193"/>
            <a:ext cx="1842135" cy="693420"/>
            <a:chOff x="6571284" y="3536193"/>
            <a:chExt cx="1842135" cy="693420"/>
          </a:xfrm>
        </p:grpSpPr>
        <p:sp>
          <p:nvSpPr>
            <p:cNvPr id="51" name="object 51"/>
            <p:cNvSpPr/>
            <p:nvPr/>
          </p:nvSpPr>
          <p:spPr>
            <a:xfrm>
              <a:off x="6583984" y="3548893"/>
              <a:ext cx="1816735" cy="668020"/>
            </a:xfrm>
            <a:custGeom>
              <a:avLst/>
              <a:gdLst/>
              <a:ahLst/>
              <a:cxnLst/>
              <a:rect l="l" t="t" r="r" b="b"/>
              <a:pathLst>
                <a:path w="1816734" h="668020">
                  <a:moveTo>
                    <a:pt x="1482440" y="0"/>
                  </a:moveTo>
                  <a:lnTo>
                    <a:pt x="1482440" y="166917"/>
                  </a:lnTo>
                  <a:lnTo>
                    <a:pt x="0" y="166917"/>
                  </a:lnTo>
                  <a:lnTo>
                    <a:pt x="0" y="500748"/>
                  </a:lnTo>
                  <a:lnTo>
                    <a:pt x="1482440" y="500748"/>
                  </a:lnTo>
                  <a:lnTo>
                    <a:pt x="1482440" y="667664"/>
                  </a:lnTo>
                  <a:lnTo>
                    <a:pt x="1816271" y="333832"/>
                  </a:lnTo>
                  <a:lnTo>
                    <a:pt x="148244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83984" y="3548893"/>
              <a:ext cx="1816735" cy="668020"/>
            </a:xfrm>
            <a:custGeom>
              <a:avLst/>
              <a:gdLst/>
              <a:ahLst/>
              <a:cxnLst/>
              <a:rect l="l" t="t" r="r" b="b"/>
              <a:pathLst>
                <a:path w="1816734" h="668020">
                  <a:moveTo>
                    <a:pt x="0" y="166917"/>
                  </a:moveTo>
                  <a:lnTo>
                    <a:pt x="1482441" y="166917"/>
                  </a:lnTo>
                  <a:lnTo>
                    <a:pt x="1482441" y="0"/>
                  </a:lnTo>
                  <a:lnTo>
                    <a:pt x="1816272" y="333832"/>
                  </a:lnTo>
                  <a:lnTo>
                    <a:pt x="1482441" y="667664"/>
                  </a:lnTo>
                  <a:lnTo>
                    <a:pt x="1482441" y="500749"/>
                  </a:lnTo>
                  <a:lnTo>
                    <a:pt x="0" y="500749"/>
                  </a:lnTo>
                  <a:lnTo>
                    <a:pt x="0" y="16691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6779027" y="4869750"/>
            <a:ext cx="1634489" cy="693420"/>
            <a:chOff x="6779027" y="4869750"/>
            <a:chExt cx="1634489" cy="693420"/>
          </a:xfrm>
        </p:grpSpPr>
        <p:sp>
          <p:nvSpPr>
            <p:cNvPr id="54" name="object 54"/>
            <p:cNvSpPr/>
            <p:nvPr/>
          </p:nvSpPr>
          <p:spPr>
            <a:xfrm>
              <a:off x="6791727" y="4882450"/>
              <a:ext cx="1609090" cy="668020"/>
            </a:xfrm>
            <a:custGeom>
              <a:avLst/>
              <a:gdLst/>
              <a:ahLst/>
              <a:cxnLst/>
              <a:rect l="l" t="t" r="r" b="b"/>
              <a:pathLst>
                <a:path w="1609090" h="668020">
                  <a:moveTo>
                    <a:pt x="1274697" y="0"/>
                  </a:moveTo>
                  <a:lnTo>
                    <a:pt x="1274697" y="166916"/>
                  </a:lnTo>
                  <a:lnTo>
                    <a:pt x="0" y="166916"/>
                  </a:lnTo>
                  <a:lnTo>
                    <a:pt x="0" y="500747"/>
                  </a:lnTo>
                  <a:lnTo>
                    <a:pt x="1274697" y="500747"/>
                  </a:lnTo>
                  <a:lnTo>
                    <a:pt x="1274697" y="667663"/>
                  </a:lnTo>
                  <a:lnTo>
                    <a:pt x="1608528" y="333832"/>
                  </a:lnTo>
                  <a:lnTo>
                    <a:pt x="127469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791727" y="4882450"/>
              <a:ext cx="1609090" cy="668020"/>
            </a:xfrm>
            <a:custGeom>
              <a:avLst/>
              <a:gdLst/>
              <a:ahLst/>
              <a:cxnLst/>
              <a:rect l="l" t="t" r="r" b="b"/>
              <a:pathLst>
                <a:path w="1609090" h="668020">
                  <a:moveTo>
                    <a:pt x="0" y="166916"/>
                  </a:moveTo>
                  <a:lnTo>
                    <a:pt x="1274697" y="166916"/>
                  </a:lnTo>
                  <a:lnTo>
                    <a:pt x="1274697" y="0"/>
                  </a:lnTo>
                  <a:lnTo>
                    <a:pt x="1608528" y="333832"/>
                  </a:lnTo>
                  <a:lnTo>
                    <a:pt x="1274697" y="667664"/>
                  </a:lnTo>
                  <a:lnTo>
                    <a:pt x="1274697" y="500747"/>
                  </a:lnTo>
                  <a:lnTo>
                    <a:pt x="0" y="500747"/>
                  </a:lnTo>
                  <a:lnTo>
                    <a:pt x="0" y="16691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43782" y="6189979"/>
            <a:ext cx="794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60" dirty="0">
                <a:latin typeface="Calibri"/>
                <a:cs typeface="Calibri"/>
              </a:rPr>
              <a:t>Иммобилизационный </a:t>
            </a:r>
            <a:r>
              <a:rPr sz="2400" spc="-254" dirty="0">
                <a:latin typeface="Calibri"/>
                <a:cs typeface="Calibri"/>
              </a:rPr>
              <a:t>синдром </a:t>
            </a:r>
            <a:r>
              <a:rPr sz="2400" spc="75" dirty="0">
                <a:latin typeface="Calibri"/>
                <a:cs typeface="Calibri"/>
              </a:rPr>
              <a:t>– </a:t>
            </a:r>
            <a:r>
              <a:rPr sz="2400" spc="-235" dirty="0">
                <a:latin typeface="Calibri"/>
                <a:cs typeface="Calibri"/>
              </a:rPr>
              <a:t>неизбежная реанимационная</a:t>
            </a:r>
            <a:r>
              <a:rPr sz="2400" spc="-20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ятрогения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9756" y="473963"/>
            <a:ext cx="33921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40" dirty="0"/>
              <a:t>BED-REST</a:t>
            </a:r>
            <a:r>
              <a:rPr sz="4400" spc="-270" dirty="0"/>
              <a:t> </a:t>
            </a:r>
            <a:r>
              <a:rPr sz="4400" spc="-520" dirty="0"/>
              <a:t>режим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947260" y="2066035"/>
            <a:ext cx="3961129" cy="326262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spc="-190" dirty="0">
                <a:latin typeface="Calibri"/>
                <a:cs typeface="Calibri"/>
              </a:rPr>
              <a:t>Чем </a:t>
            </a:r>
            <a:r>
              <a:rPr sz="1800" spc="-170" dirty="0">
                <a:latin typeface="Calibri"/>
                <a:cs typeface="Calibri"/>
              </a:rPr>
              <a:t>хорош </a:t>
            </a:r>
            <a:r>
              <a:rPr sz="1800" spc="-180" dirty="0">
                <a:latin typeface="Calibri"/>
                <a:cs typeface="Calibri"/>
              </a:rPr>
              <a:t>постельный</a:t>
            </a:r>
            <a:r>
              <a:rPr sz="1800" spc="-165" dirty="0">
                <a:latin typeface="Calibri"/>
                <a:cs typeface="Calibri"/>
              </a:rPr>
              <a:t> </a:t>
            </a:r>
            <a:r>
              <a:rPr sz="1800" spc="-204" dirty="0">
                <a:latin typeface="Calibri"/>
                <a:cs typeface="Calibri"/>
              </a:rPr>
              <a:t>режим: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5" dirty="0">
                <a:latin typeface="Calibri"/>
                <a:cs typeface="Calibri"/>
              </a:rPr>
              <a:t>Уменьшение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боли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Облегчение </a:t>
            </a:r>
            <a:r>
              <a:rPr sz="1800" spc="-165" dirty="0">
                <a:latin typeface="Calibri"/>
                <a:cs typeface="Calibri"/>
              </a:rPr>
              <a:t>мозгового</a:t>
            </a:r>
            <a:r>
              <a:rPr sz="1800" spc="-125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кровообращения</a:t>
            </a:r>
            <a:endParaRPr sz="1800">
              <a:latin typeface="Calibri"/>
              <a:cs typeface="Calibri"/>
            </a:endParaRPr>
          </a:p>
          <a:p>
            <a:pPr marL="355600" marR="134620" indent="-342900">
              <a:lnSpc>
                <a:spcPts val="209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5" dirty="0">
                <a:latin typeface="Calibri"/>
                <a:cs typeface="Calibri"/>
              </a:rPr>
              <a:t>Сохранение </a:t>
            </a:r>
            <a:r>
              <a:rPr sz="1800" spc="-160" dirty="0">
                <a:latin typeface="Calibri"/>
                <a:cs typeface="Calibri"/>
              </a:rPr>
              <a:t>энергии </a:t>
            </a:r>
            <a:r>
              <a:rPr sz="1800" spc="-190" dirty="0">
                <a:latin typeface="Calibri"/>
                <a:cs typeface="Calibri"/>
              </a:rPr>
              <a:t>для </a:t>
            </a:r>
            <a:r>
              <a:rPr sz="1800" spc="-165" dirty="0">
                <a:latin typeface="Calibri"/>
                <a:cs typeface="Calibri"/>
              </a:rPr>
              <a:t>восстановления </a:t>
            </a:r>
            <a:r>
              <a:rPr sz="1800" spc="-185" dirty="0">
                <a:latin typeface="Calibri"/>
                <a:cs typeface="Calibri"/>
              </a:rPr>
              <a:t>и  </a:t>
            </a:r>
            <a:r>
              <a:rPr sz="1800" spc="-175" dirty="0">
                <a:latin typeface="Calibri"/>
                <a:cs typeface="Calibri"/>
              </a:rPr>
              <a:t>выздоровления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0" dirty="0">
                <a:latin typeface="Calibri"/>
                <a:cs typeface="Calibri"/>
              </a:rPr>
              <a:t>Снижение </a:t>
            </a:r>
            <a:r>
              <a:rPr sz="1800" spc="-185" dirty="0">
                <a:latin typeface="Calibri"/>
                <a:cs typeface="Calibri"/>
              </a:rPr>
              <a:t>минутной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вентиляции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5" dirty="0">
                <a:latin typeface="Calibri"/>
                <a:cs typeface="Calibri"/>
              </a:rPr>
              <a:t>Уменьшение </a:t>
            </a:r>
            <a:r>
              <a:rPr sz="1800" spc="-185" dirty="0">
                <a:latin typeface="Calibri"/>
                <a:cs typeface="Calibri"/>
              </a:rPr>
              <a:t>повреждения </a:t>
            </a:r>
            <a:r>
              <a:rPr sz="1800" spc="-135" dirty="0">
                <a:latin typeface="Calibri"/>
                <a:cs typeface="Calibri"/>
              </a:rPr>
              <a:t>легких </a:t>
            </a:r>
            <a:r>
              <a:rPr sz="1800" spc="-170" dirty="0">
                <a:latin typeface="Calibri"/>
                <a:cs typeface="Calibri"/>
              </a:rPr>
              <a:t>при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ИВЛ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0" dirty="0">
                <a:latin typeface="Calibri"/>
                <a:cs typeface="Calibri"/>
              </a:rPr>
              <a:t>Снижение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10" dirty="0">
                <a:latin typeface="Calibri"/>
                <a:cs typeface="Calibri"/>
              </a:rPr>
              <a:t>FiO2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5" dirty="0">
                <a:latin typeface="Calibri"/>
                <a:cs typeface="Calibri"/>
              </a:rPr>
              <a:t>Уменьшение </a:t>
            </a:r>
            <a:r>
              <a:rPr sz="1800" spc="-165" dirty="0">
                <a:latin typeface="Calibri"/>
                <a:cs typeface="Calibri"/>
              </a:rPr>
              <a:t>коронарного </a:t>
            </a:r>
            <a:r>
              <a:rPr sz="1800" spc="-150" dirty="0">
                <a:latin typeface="Calibri"/>
                <a:cs typeface="Calibri"/>
              </a:rPr>
              <a:t>стресса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10" dirty="0">
                <a:latin typeface="Calibri"/>
                <a:cs typeface="Calibri"/>
              </a:rPr>
              <a:t>ишемии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0" dirty="0">
                <a:latin typeface="Calibri"/>
                <a:cs typeface="Calibri"/>
              </a:rPr>
              <a:t>Профилактика </a:t>
            </a:r>
            <a:r>
              <a:rPr sz="1800" spc="-180" dirty="0">
                <a:latin typeface="Calibri"/>
                <a:cs typeface="Calibri"/>
              </a:rPr>
              <a:t>падений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15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экстубации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1825244"/>
            <a:ext cx="4817745" cy="164401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2900">
              <a:lnSpc>
                <a:spcPts val="1900"/>
              </a:lnSpc>
              <a:spcBef>
                <a:spcPts val="3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5" dirty="0">
                <a:latin typeface="Calibri"/>
                <a:cs typeface="Calibri"/>
              </a:rPr>
              <a:t>1862 </a:t>
            </a:r>
            <a:r>
              <a:rPr sz="1800" spc="55" dirty="0">
                <a:latin typeface="Calibri"/>
                <a:cs typeface="Calibri"/>
              </a:rPr>
              <a:t>– </a:t>
            </a:r>
            <a:r>
              <a:rPr sz="1800" spc="-140" dirty="0">
                <a:latin typeface="Calibri"/>
                <a:cs typeface="Calibri"/>
              </a:rPr>
              <a:t>хирург </a:t>
            </a:r>
            <a:r>
              <a:rPr sz="1800" spc="-160" dirty="0">
                <a:latin typeface="Calibri"/>
                <a:cs typeface="Calibri"/>
              </a:rPr>
              <a:t>John </a:t>
            </a:r>
            <a:r>
              <a:rPr sz="1800" spc="-110" dirty="0">
                <a:latin typeface="Calibri"/>
                <a:cs typeface="Calibri"/>
              </a:rPr>
              <a:t>Hilton </a:t>
            </a:r>
            <a:r>
              <a:rPr sz="1800" spc="-160" dirty="0">
                <a:latin typeface="Calibri"/>
                <a:cs typeface="Calibri"/>
              </a:rPr>
              <a:t>провозгласил </a:t>
            </a:r>
            <a:r>
              <a:rPr sz="1800" spc="-180" dirty="0">
                <a:latin typeface="Calibri"/>
                <a:cs typeface="Calibri"/>
              </a:rPr>
              <a:t>постельный  </a:t>
            </a:r>
            <a:r>
              <a:rPr sz="1800" spc="-215" dirty="0">
                <a:latin typeface="Calibri"/>
                <a:cs typeface="Calibri"/>
              </a:rPr>
              <a:t>режим </a:t>
            </a:r>
            <a:r>
              <a:rPr sz="1800" spc="-140" dirty="0">
                <a:latin typeface="Calibri"/>
                <a:cs typeface="Calibri"/>
              </a:rPr>
              <a:t>как </a:t>
            </a:r>
            <a:r>
              <a:rPr sz="1800" spc="-165" dirty="0">
                <a:latin typeface="Calibri"/>
                <a:cs typeface="Calibri"/>
              </a:rPr>
              <a:t>физиологическую </a:t>
            </a:r>
            <a:r>
              <a:rPr sz="1800" spc="-160" dirty="0">
                <a:latin typeface="Calibri"/>
                <a:cs typeface="Calibri"/>
              </a:rPr>
              <a:t>основу </a:t>
            </a:r>
            <a:r>
              <a:rPr sz="1800" spc="-170" dirty="0">
                <a:latin typeface="Calibri"/>
                <a:cs typeface="Calibri"/>
              </a:rPr>
              <a:t>лечения</a:t>
            </a:r>
            <a:r>
              <a:rPr sz="1800" spc="-21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болезней</a:t>
            </a:r>
            <a:endParaRPr sz="1800">
              <a:latin typeface="Calibri"/>
              <a:cs typeface="Calibri"/>
            </a:endParaRPr>
          </a:p>
          <a:p>
            <a:pPr marL="355600" marR="256540" indent="-342900">
              <a:lnSpc>
                <a:spcPts val="190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5" dirty="0">
                <a:latin typeface="Calibri"/>
                <a:cs typeface="Calibri"/>
              </a:rPr>
              <a:t>1944 </a:t>
            </a:r>
            <a:r>
              <a:rPr sz="1800" spc="55" dirty="0">
                <a:latin typeface="Calibri"/>
                <a:cs typeface="Calibri"/>
              </a:rPr>
              <a:t>– </a:t>
            </a:r>
            <a:r>
              <a:rPr sz="1800" spc="-110" dirty="0">
                <a:latin typeface="Calibri"/>
                <a:cs typeface="Calibri"/>
              </a:rPr>
              <a:t>Deitrick </a:t>
            </a:r>
            <a:r>
              <a:rPr sz="1800" spc="-155" dirty="0">
                <a:latin typeface="Calibri"/>
                <a:cs typeface="Calibri"/>
              </a:rPr>
              <a:t>показал, </a:t>
            </a:r>
            <a:r>
              <a:rPr sz="1800" spc="-180" dirty="0">
                <a:latin typeface="Calibri"/>
                <a:cs typeface="Calibri"/>
              </a:rPr>
              <a:t>постельный </a:t>
            </a:r>
            <a:r>
              <a:rPr sz="1800" spc="-215" dirty="0">
                <a:latin typeface="Calibri"/>
                <a:cs typeface="Calibri"/>
              </a:rPr>
              <a:t>режим </a:t>
            </a:r>
            <a:r>
              <a:rPr sz="1800" spc="-190" dirty="0">
                <a:latin typeface="Calibri"/>
                <a:cs typeface="Calibri"/>
              </a:rPr>
              <a:t>имеет  </a:t>
            </a:r>
            <a:r>
              <a:rPr sz="1800" spc="-180" dirty="0">
                <a:latin typeface="Calibri"/>
                <a:cs typeface="Calibri"/>
              </a:rPr>
              <a:t>побочные </a:t>
            </a:r>
            <a:r>
              <a:rPr sz="1800" spc="-155" dirty="0">
                <a:latin typeface="Calibri"/>
                <a:cs typeface="Calibri"/>
              </a:rPr>
              <a:t>эффекты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75" dirty="0">
                <a:latin typeface="Calibri"/>
                <a:cs typeface="Calibri"/>
              </a:rPr>
              <a:t>большинство систем</a:t>
            </a:r>
            <a:r>
              <a:rPr sz="1800" spc="-130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органов</a:t>
            </a:r>
            <a:endParaRPr sz="1800">
              <a:latin typeface="Calibri"/>
              <a:cs typeface="Calibri"/>
            </a:endParaRPr>
          </a:p>
          <a:p>
            <a:pPr marL="355600" marR="11430" indent="-342900">
              <a:lnSpc>
                <a:spcPts val="1989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5" dirty="0">
                <a:latin typeface="Calibri"/>
                <a:cs typeface="Calibri"/>
              </a:rPr>
              <a:t>1963 </a:t>
            </a:r>
            <a:r>
              <a:rPr sz="1800" spc="55" dirty="0">
                <a:latin typeface="Calibri"/>
                <a:cs typeface="Calibri"/>
              </a:rPr>
              <a:t>– </a:t>
            </a:r>
            <a:r>
              <a:rPr sz="1800" spc="-175" dirty="0">
                <a:latin typeface="Calibri"/>
                <a:cs typeface="Calibri"/>
              </a:rPr>
              <a:t>исследования </a:t>
            </a:r>
            <a:r>
              <a:rPr sz="1800" spc="-155" dirty="0">
                <a:latin typeface="Calibri"/>
                <a:cs typeface="Calibri"/>
              </a:rPr>
              <a:t>астронавтов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65" dirty="0">
                <a:latin typeface="Calibri"/>
                <a:cs typeface="Calibri"/>
              </a:rPr>
              <a:t>восстановлении  </a:t>
            </a:r>
            <a:r>
              <a:rPr sz="1800" spc="-170" dirty="0">
                <a:latin typeface="Calibri"/>
                <a:cs typeface="Calibri"/>
              </a:rPr>
              <a:t>после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невесомости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2140" y="4245188"/>
            <a:ext cx="5921375" cy="1936750"/>
            <a:chOff x="342140" y="4245188"/>
            <a:chExt cx="5921375" cy="19367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840" y="4257888"/>
              <a:ext cx="5895833" cy="19108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4840" y="4257888"/>
              <a:ext cx="5895975" cy="1911350"/>
            </a:xfrm>
            <a:custGeom>
              <a:avLst/>
              <a:gdLst/>
              <a:ahLst/>
              <a:cxnLst/>
              <a:rect l="l" t="t" r="r" b="b"/>
              <a:pathLst>
                <a:path w="5895975" h="1911350">
                  <a:moveTo>
                    <a:pt x="0" y="191092"/>
                  </a:moveTo>
                  <a:lnTo>
                    <a:pt x="5046" y="147276"/>
                  </a:lnTo>
                  <a:lnTo>
                    <a:pt x="19422" y="107054"/>
                  </a:lnTo>
                  <a:lnTo>
                    <a:pt x="41980" y="71573"/>
                  </a:lnTo>
                  <a:lnTo>
                    <a:pt x="71573" y="41980"/>
                  </a:lnTo>
                  <a:lnTo>
                    <a:pt x="107054" y="19422"/>
                  </a:lnTo>
                  <a:lnTo>
                    <a:pt x="147276" y="5046"/>
                  </a:lnTo>
                  <a:lnTo>
                    <a:pt x="191092" y="0"/>
                  </a:lnTo>
                  <a:lnTo>
                    <a:pt x="5704742" y="0"/>
                  </a:lnTo>
                  <a:lnTo>
                    <a:pt x="5748557" y="5046"/>
                  </a:lnTo>
                  <a:lnTo>
                    <a:pt x="5788779" y="19422"/>
                  </a:lnTo>
                  <a:lnTo>
                    <a:pt x="5824260" y="41980"/>
                  </a:lnTo>
                  <a:lnTo>
                    <a:pt x="5853853" y="71573"/>
                  </a:lnTo>
                  <a:lnTo>
                    <a:pt x="5876411" y="107054"/>
                  </a:lnTo>
                  <a:lnTo>
                    <a:pt x="5890787" y="147276"/>
                  </a:lnTo>
                  <a:lnTo>
                    <a:pt x="5895834" y="191092"/>
                  </a:lnTo>
                  <a:lnTo>
                    <a:pt x="5895834" y="1719807"/>
                  </a:lnTo>
                  <a:lnTo>
                    <a:pt x="5890787" y="1763622"/>
                  </a:lnTo>
                  <a:lnTo>
                    <a:pt x="5876411" y="1803844"/>
                  </a:lnTo>
                  <a:lnTo>
                    <a:pt x="5853853" y="1839326"/>
                  </a:lnTo>
                  <a:lnTo>
                    <a:pt x="5824260" y="1868919"/>
                  </a:lnTo>
                  <a:lnTo>
                    <a:pt x="5788779" y="1891477"/>
                  </a:lnTo>
                  <a:lnTo>
                    <a:pt x="5748557" y="1905853"/>
                  </a:lnTo>
                  <a:lnTo>
                    <a:pt x="5704742" y="1910900"/>
                  </a:lnTo>
                  <a:lnTo>
                    <a:pt x="191092" y="1910900"/>
                  </a:lnTo>
                  <a:lnTo>
                    <a:pt x="147276" y="1905853"/>
                  </a:lnTo>
                  <a:lnTo>
                    <a:pt x="107054" y="1891477"/>
                  </a:lnTo>
                  <a:lnTo>
                    <a:pt x="71573" y="1868919"/>
                  </a:lnTo>
                  <a:lnTo>
                    <a:pt x="41980" y="1839326"/>
                  </a:lnTo>
                  <a:lnTo>
                    <a:pt x="19422" y="1803844"/>
                  </a:lnTo>
                  <a:lnTo>
                    <a:pt x="5046" y="1763622"/>
                  </a:lnTo>
                  <a:lnTo>
                    <a:pt x="0" y="1719807"/>
                  </a:lnTo>
                  <a:lnTo>
                    <a:pt x="0" y="1910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992787" y="5893308"/>
            <a:ext cx="42500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spc="-140" dirty="0">
                <a:latin typeface="Calibri"/>
                <a:cs typeface="Calibri"/>
              </a:rPr>
              <a:t>Needham, </a:t>
            </a:r>
            <a:r>
              <a:rPr sz="1400" spc="-135" dirty="0">
                <a:latin typeface="Calibri"/>
                <a:cs typeface="Calibri"/>
              </a:rPr>
              <a:t>D. </a:t>
            </a:r>
            <a:r>
              <a:rPr sz="1400" spc="-225" dirty="0">
                <a:latin typeface="Calibri"/>
                <a:cs typeface="Calibri"/>
              </a:rPr>
              <a:t>M. </a:t>
            </a:r>
            <a:r>
              <a:rPr sz="1400" spc="-100" dirty="0">
                <a:latin typeface="Calibri"/>
                <a:cs typeface="Calibri"/>
              </a:rPr>
              <a:t>(2008). </a:t>
            </a:r>
            <a:r>
              <a:rPr sz="1400" spc="-90" dirty="0">
                <a:latin typeface="Calibri"/>
                <a:cs typeface="Calibri"/>
              </a:rPr>
              <a:t>Mobilizing </a:t>
            </a:r>
            <a:r>
              <a:rPr sz="1400" spc="-95" dirty="0">
                <a:latin typeface="Calibri"/>
                <a:cs typeface="Calibri"/>
              </a:rPr>
              <a:t>patients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90" dirty="0">
                <a:latin typeface="Calibri"/>
                <a:cs typeface="Calibri"/>
              </a:rPr>
              <a:t>intensive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95" dirty="0">
                <a:latin typeface="Calibri"/>
                <a:cs typeface="Calibri"/>
              </a:rPr>
              <a:t>unit:  </a:t>
            </a:r>
            <a:r>
              <a:rPr sz="1400" spc="-105" dirty="0">
                <a:latin typeface="Calibri"/>
                <a:cs typeface="Calibri"/>
              </a:rPr>
              <a:t>improving </a:t>
            </a:r>
            <a:r>
              <a:rPr sz="1400" spc="-114" dirty="0">
                <a:latin typeface="Calibri"/>
                <a:cs typeface="Calibri"/>
              </a:rPr>
              <a:t>neuromuscular weakness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85" dirty="0">
                <a:latin typeface="Calibri"/>
                <a:cs typeface="Calibri"/>
              </a:rPr>
              <a:t>physical </a:t>
            </a:r>
            <a:r>
              <a:rPr sz="1400" spc="-105" dirty="0">
                <a:latin typeface="Calibri"/>
                <a:cs typeface="Calibri"/>
              </a:rPr>
              <a:t>function. </a:t>
            </a:r>
            <a:r>
              <a:rPr sz="1400" spc="-180" dirty="0">
                <a:latin typeface="Calibri"/>
                <a:cs typeface="Calibri"/>
              </a:rPr>
              <a:t>JAMA </a:t>
            </a:r>
            <a:r>
              <a:rPr sz="1400" spc="-110" dirty="0">
                <a:latin typeface="Calibri"/>
                <a:cs typeface="Calibri"/>
              </a:rPr>
              <a:t>: </a:t>
            </a:r>
            <a:r>
              <a:rPr sz="1400" spc="-114" dirty="0">
                <a:latin typeface="Calibri"/>
                <a:cs typeface="Calibri"/>
              </a:rPr>
              <a:t>the  </a:t>
            </a:r>
            <a:r>
              <a:rPr sz="1400" spc="-95" dirty="0">
                <a:latin typeface="Calibri"/>
                <a:cs typeface="Calibri"/>
              </a:rPr>
              <a:t>journal </a:t>
            </a:r>
            <a:r>
              <a:rPr sz="1400" spc="-110" dirty="0">
                <a:latin typeface="Calibri"/>
                <a:cs typeface="Calibri"/>
              </a:rPr>
              <a:t>of the </a:t>
            </a:r>
            <a:r>
              <a:rPr sz="1400" spc="-120" dirty="0">
                <a:latin typeface="Calibri"/>
                <a:cs typeface="Calibri"/>
              </a:rPr>
              <a:t>American </a:t>
            </a:r>
            <a:r>
              <a:rPr sz="1400" spc="-114" dirty="0">
                <a:latin typeface="Calibri"/>
                <a:cs typeface="Calibri"/>
              </a:rPr>
              <a:t>Medical </a:t>
            </a:r>
            <a:r>
              <a:rPr sz="1400" spc="-100" dirty="0">
                <a:latin typeface="Calibri"/>
                <a:cs typeface="Calibri"/>
              </a:rPr>
              <a:t>Association, 300(14),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80" dirty="0">
                <a:latin typeface="Calibri"/>
                <a:cs typeface="Calibri"/>
              </a:rPr>
              <a:t>1685–90.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2768" y="95535"/>
            <a:ext cx="1641995" cy="218932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310" y="11779"/>
            <a:ext cx="11302998" cy="4470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9744" y="1706879"/>
            <a:ext cx="10137775" cy="1533525"/>
            <a:chOff x="999744" y="1706879"/>
            <a:chExt cx="10137775" cy="1533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4288" y="1706879"/>
              <a:ext cx="5023104" cy="1246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744" y="1886711"/>
              <a:ext cx="5221224" cy="13533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71328" y="2031491"/>
            <a:ext cx="1717039" cy="8972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20" dirty="0">
                <a:solidFill>
                  <a:srgbClr val="FF0000"/>
                </a:solidFill>
                <a:latin typeface="Calibri"/>
                <a:cs typeface="Calibri"/>
              </a:rPr>
              <a:t>Суставы</a:t>
            </a:r>
            <a:endParaRPr sz="1400">
              <a:latin typeface="Calibri"/>
              <a:cs typeface="Calibri"/>
            </a:endParaRPr>
          </a:p>
          <a:p>
            <a:pPr marL="196215" marR="5080">
              <a:lnSpc>
                <a:spcPts val="2300"/>
              </a:lnSpc>
              <a:spcBef>
                <a:spcPts val="160"/>
              </a:spcBef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Контрактуры 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(через 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8 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ч) 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Остеопороз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08888" y="1899094"/>
            <a:ext cx="5255260" cy="4578350"/>
            <a:chOff x="1008888" y="1899094"/>
            <a:chExt cx="5255260" cy="45783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988" y="1911795"/>
              <a:ext cx="1398606" cy="123802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52988" y="1911794"/>
              <a:ext cx="1398905" cy="1238250"/>
            </a:xfrm>
            <a:custGeom>
              <a:avLst/>
              <a:gdLst/>
              <a:ahLst/>
              <a:cxnLst/>
              <a:rect l="l" t="t" r="r" b="b"/>
              <a:pathLst>
                <a:path w="1398905" h="1238250">
                  <a:moveTo>
                    <a:pt x="0" y="123802"/>
                  </a:moveTo>
                  <a:lnTo>
                    <a:pt x="9728" y="75612"/>
                  </a:lnTo>
                  <a:lnTo>
                    <a:pt x="36260" y="36260"/>
                  </a:lnTo>
                  <a:lnTo>
                    <a:pt x="75612" y="9728"/>
                  </a:lnTo>
                  <a:lnTo>
                    <a:pt x="123802" y="0"/>
                  </a:lnTo>
                  <a:lnTo>
                    <a:pt x="1274805" y="0"/>
                  </a:lnTo>
                  <a:lnTo>
                    <a:pt x="1322994" y="9728"/>
                  </a:lnTo>
                  <a:lnTo>
                    <a:pt x="1362346" y="36260"/>
                  </a:lnTo>
                  <a:lnTo>
                    <a:pt x="1388878" y="75612"/>
                  </a:lnTo>
                  <a:lnTo>
                    <a:pt x="1398607" y="123802"/>
                  </a:lnTo>
                  <a:lnTo>
                    <a:pt x="1398607" y="1114220"/>
                  </a:lnTo>
                  <a:lnTo>
                    <a:pt x="1388878" y="1162409"/>
                  </a:lnTo>
                  <a:lnTo>
                    <a:pt x="1362346" y="1201761"/>
                  </a:lnTo>
                  <a:lnTo>
                    <a:pt x="1322994" y="1228293"/>
                  </a:lnTo>
                  <a:lnTo>
                    <a:pt x="1274805" y="1238022"/>
                  </a:lnTo>
                  <a:lnTo>
                    <a:pt x="123802" y="1238022"/>
                  </a:lnTo>
                  <a:lnTo>
                    <a:pt x="75612" y="1228293"/>
                  </a:lnTo>
                  <a:lnTo>
                    <a:pt x="36260" y="1201761"/>
                  </a:lnTo>
                  <a:lnTo>
                    <a:pt x="9728" y="1162409"/>
                  </a:lnTo>
                  <a:lnTo>
                    <a:pt x="0" y="1114220"/>
                  </a:lnTo>
                  <a:lnTo>
                    <a:pt x="0" y="123802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936" y="3169920"/>
              <a:ext cx="5218176" cy="15849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084" y="3204993"/>
              <a:ext cx="1452063" cy="13822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41084" y="3204993"/>
              <a:ext cx="1452245" cy="1382395"/>
            </a:xfrm>
            <a:custGeom>
              <a:avLst/>
              <a:gdLst/>
              <a:ahLst/>
              <a:cxnLst/>
              <a:rect l="l" t="t" r="r" b="b"/>
              <a:pathLst>
                <a:path w="1452245" h="1382395">
                  <a:moveTo>
                    <a:pt x="0" y="138225"/>
                  </a:moveTo>
                  <a:lnTo>
                    <a:pt x="7046" y="94535"/>
                  </a:lnTo>
                  <a:lnTo>
                    <a:pt x="26669" y="56591"/>
                  </a:lnTo>
                  <a:lnTo>
                    <a:pt x="56591" y="26669"/>
                  </a:lnTo>
                  <a:lnTo>
                    <a:pt x="94535" y="7046"/>
                  </a:lnTo>
                  <a:lnTo>
                    <a:pt x="138225" y="0"/>
                  </a:lnTo>
                  <a:lnTo>
                    <a:pt x="1313838" y="0"/>
                  </a:lnTo>
                  <a:lnTo>
                    <a:pt x="1357527" y="7046"/>
                  </a:lnTo>
                  <a:lnTo>
                    <a:pt x="1395471" y="26669"/>
                  </a:lnTo>
                  <a:lnTo>
                    <a:pt x="1425393" y="56591"/>
                  </a:lnTo>
                  <a:lnTo>
                    <a:pt x="1445016" y="94535"/>
                  </a:lnTo>
                  <a:lnTo>
                    <a:pt x="1452063" y="138225"/>
                  </a:lnTo>
                  <a:lnTo>
                    <a:pt x="1452063" y="1244024"/>
                  </a:lnTo>
                  <a:lnTo>
                    <a:pt x="1445016" y="1287714"/>
                  </a:lnTo>
                  <a:lnTo>
                    <a:pt x="1425393" y="1325658"/>
                  </a:lnTo>
                  <a:lnTo>
                    <a:pt x="1395471" y="1355580"/>
                  </a:lnTo>
                  <a:lnTo>
                    <a:pt x="1357527" y="1375203"/>
                  </a:lnTo>
                  <a:lnTo>
                    <a:pt x="1313838" y="1382250"/>
                  </a:lnTo>
                  <a:lnTo>
                    <a:pt x="138225" y="1382250"/>
                  </a:lnTo>
                  <a:lnTo>
                    <a:pt x="94535" y="1375203"/>
                  </a:lnTo>
                  <a:lnTo>
                    <a:pt x="56591" y="1355580"/>
                  </a:lnTo>
                  <a:lnTo>
                    <a:pt x="26669" y="1325658"/>
                  </a:lnTo>
                  <a:lnTo>
                    <a:pt x="7046" y="1287714"/>
                  </a:lnTo>
                  <a:lnTo>
                    <a:pt x="0" y="1244024"/>
                  </a:lnTo>
                  <a:lnTo>
                    <a:pt x="0" y="138225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888" y="4584191"/>
              <a:ext cx="5254752" cy="189280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583232" y="3159252"/>
            <a:ext cx="3515995" cy="314198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400" spc="-120" dirty="0">
                <a:solidFill>
                  <a:srgbClr val="FF0000"/>
                </a:solidFill>
                <a:latin typeface="Calibri"/>
                <a:cs typeface="Calibri"/>
              </a:rPr>
              <a:t>Легкие</a:t>
            </a:r>
            <a:endParaRPr sz="1400">
              <a:latin typeface="Calibri"/>
              <a:cs typeface="Calibri"/>
            </a:endParaRPr>
          </a:p>
          <a:p>
            <a:pPr marL="196215">
              <a:lnSpc>
                <a:spcPct val="100000"/>
              </a:lnSpc>
              <a:spcBef>
                <a:spcPts val="625"/>
              </a:spcBef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Ателектазы</a:t>
            </a:r>
            <a:endParaRPr sz="1400">
              <a:latin typeface="Calibri"/>
              <a:cs typeface="Calibri"/>
            </a:endParaRPr>
          </a:p>
          <a:p>
            <a:pPr marL="196215">
              <a:lnSpc>
                <a:spcPct val="100000"/>
              </a:lnSpc>
              <a:spcBef>
                <a:spcPts val="625"/>
              </a:spcBef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Повышение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риска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пневмонии</a:t>
            </a:r>
            <a:endParaRPr sz="1400">
              <a:latin typeface="Calibri"/>
              <a:cs typeface="Calibri"/>
            </a:endParaRPr>
          </a:p>
          <a:p>
            <a:pPr marL="196215" marR="525780">
              <a:lnSpc>
                <a:spcPct val="101400"/>
              </a:lnSpc>
              <a:spcBef>
                <a:spcPts val="480"/>
              </a:spcBef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максимального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давления 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вдоха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формированной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жизненной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емкости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легких</a:t>
            </a:r>
            <a:endParaRPr sz="14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894"/>
              </a:spcBef>
            </a:pPr>
            <a:r>
              <a:rPr sz="1200" spc="-120" dirty="0">
                <a:solidFill>
                  <a:srgbClr val="FF0000"/>
                </a:solidFill>
                <a:latin typeface="Calibri"/>
                <a:cs typeface="Calibri"/>
              </a:rPr>
              <a:t>Сердце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170"/>
              </a:spcBef>
            </a:pP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Уменьшение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размера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сердца</a:t>
            </a:r>
            <a:endParaRPr sz="1200">
              <a:latin typeface="Calibri"/>
              <a:cs typeface="Calibri"/>
            </a:endParaRPr>
          </a:p>
          <a:p>
            <a:pPr marL="184785" marR="706120">
              <a:lnSpc>
                <a:spcPct val="110800"/>
              </a:lnSpc>
              <a:spcBef>
                <a:spcPts val="110"/>
              </a:spcBef>
            </a:pP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УО, 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тахикардия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удар 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/2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дня  Снижение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экстракции О2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27%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за 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20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дней  Снижение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толерантности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физической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нагрузке</a:t>
            </a:r>
            <a:endParaRPr sz="1200">
              <a:latin typeface="Calibri"/>
              <a:cs typeface="Calibri"/>
            </a:endParaRPr>
          </a:p>
          <a:p>
            <a:pPr marL="184785" marR="5080">
              <a:lnSpc>
                <a:spcPct val="110000"/>
              </a:lnSpc>
              <a:spcBef>
                <a:spcPts val="120"/>
              </a:spcBef>
            </a:pP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Уменьшение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емкости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венозных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сосудов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нижних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конечностей,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периферического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сопротивления,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165"/>
              </a:spcBef>
            </a:pP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чувствительности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каротидного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синуса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31935" y="2834639"/>
            <a:ext cx="10106025" cy="3540125"/>
            <a:chOff x="1031935" y="2834639"/>
            <a:chExt cx="10106025" cy="354012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4635" y="4659947"/>
              <a:ext cx="1437854" cy="17020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44635" y="4659947"/>
              <a:ext cx="1438275" cy="1702435"/>
            </a:xfrm>
            <a:custGeom>
              <a:avLst/>
              <a:gdLst/>
              <a:ahLst/>
              <a:cxnLst/>
              <a:rect l="l" t="t" r="r" b="b"/>
              <a:pathLst>
                <a:path w="1438275" h="1702435">
                  <a:moveTo>
                    <a:pt x="0" y="143785"/>
                  </a:moveTo>
                  <a:lnTo>
                    <a:pt x="7330" y="98338"/>
                  </a:lnTo>
                  <a:lnTo>
                    <a:pt x="27742" y="58867"/>
                  </a:lnTo>
                  <a:lnTo>
                    <a:pt x="58867" y="27742"/>
                  </a:lnTo>
                  <a:lnTo>
                    <a:pt x="98338" y="7330"/>
                  </a:lnTo>
                  <a:lnTo>
                    <a:pt x="143786" y="0"/>
                  </a:lnTo>
                  <a:lnTo>
                    <a:pt x="1294069" y="0"/>
                  </a:lnTo>
                  <a:lnTo>
                    <a:pt x="1339516" y="7330"/>
                  </a:lnTo>
                  <a:lnTo>
                    <a:pt x="1378987" y="27742"/>
                  </a:lnTo>
                  <a:lnTo>
                    <a:pt x="1410112" y="58867"/>
                  </a:lnTo>
                  <a:lnTo>
                    <a:pt x="1430524" y="98338"/>
                  </a:lnTo>
                  <a:lnTo>
                    <a:pt x="1437855" y="143785"/>
                  </a:lnTo>
                  <a:lnTo>
                    <a:pt x="1437855" y="1558237"/>
                  </a:lnTo>
                  <a:lnTo>
                    <a:pt x="1430524" y="1603684"/>
                  </a:lnTo>
                  <a:lnTo>
                    <a:pt x="1410112" y="1643155"/>
                  </a:lnTo>
                  <a:lnTo>
                    <a:pt x="1378987" y="1674280"/>
                  </a:lnTo>
                  <a:lnTo>
                    <a:pt x="1339516" y="1694692"/>
                  </a:lnTo>
                  <a:lnTo>
                    <a:pt x="1294069" y="1702023"/>
                  </a:lnTo>
                  <a:lnTo>
                    <a:pt x="143786" y="1702023"/>
                  </a:lnTo>
                  <a:lnTo>
                    <a:pt x="98338" y="1694692"/>
                  </a:lnTo>
                  <a:lnTo>
                    <a:pt x="58867" y="1674280"/>
                  </a:lnTo>
                  <a:lnTo>
                    <a:pt x="27742" y="1643155"/>
                  </a:lnTo>
                  <a:lnTo>
                    <a:pt x="7330" y="1603684"/>
                  </a:lnTo>
                  <a:lnTo>
                    <a:pt x="0" y="1558237"/>
                  </a:lnTo>
                  <a:lnTo>
                    <a:pt x="0" y="143785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7439" y="2834639"/>
              <a:ext cx="4949952" cy="10881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99537" y="3073378"/>
              <a:ext cx="1135127" cy="52158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99537" y="3073378"/>
              <a:ext cx="1135380" cy="521970"/>
            </a:xfrm>
            <a:custGeom>
              <a:avLst/>
              <a:gdLst/>
              <a:ahLst/>
              <a:cxnLst/>
              <a:rect l="l" t="t" r="r" b="b"/>
              <a:pathLst>
                <a:path w="1135379" h="521970">
                  <a:moveTo>
                    <a:pt x="0" y="52158"/>
                  </a:moveTo>
                  <a:lnTo>
                    <a:pt x="4098" y="31855"/>
                  </a:lnTo>
                  <a:lnTo>
                    <a:pt x="15276" y="15276"/>
                  </a:lnTo>
                  <a:lnTo>
                    <a:pt x="31855" y="4098"/>
                  </a:lnTo>
                  <a:lnTo>
                    <a:pt x="52158" y="0"/>
                  </a:lnTo>
                  <a:lnTo>
                    <a:pt x="1082969" y="0"/>
                  </a:lnTo>
                  <a:lnTo>
                    <a:pt x="1103271" y="4098"/>
                  </a:lnTo>
                  <a:lnTo>
                    <a:pt x="1119850" y="15276"/>
                  </a:lnTo>
                  <a:lnTo>
                    <a:pt x="1131028" y="31855"/>
                  </a:lnTo>
                  <a:lnTo>
                    <a:pt x="1135127" y="52158"/>
                  </a:lnTo>
                  <a:lnTo>
                    <a:pt x="1135127" y="469425"/>
                  </a:lnTo>
                  <a:lnTo>
                    <a:pt x="1131028" y="489728"/>
                  </a:lnTo>
                  <a:lnTo>
                    <a:pt x="1119850" y="506307"/>
                  </a:lnTo>
                  <a:lnTo>
                    <a:pt x="1103271" y="517485"/>
                  </a:lnTo>
                  <a:lnTo>
                    <a:pt x="1082969" y="521584"/>
                  </a:lnTo>
                  <a:lnTo>
                    <a:pt x="52158" y="521584"/>
                  </a:lnTo>
                  <a:lnTo>
                    <a:pt x="31855" y="517485"/>
                  </a:lnTo>
                  <a:lnTo>
                    <a:pt x="15276" y="506307"/>
                  </a:lnTo>
                  <a:lnTo>
                    <a:pt x="4098" y="489728"/>
                  </a:lnTo>
                  <a:lnTo>
                    <a:pt x="0" y="469425"/>
                  </a:lnTo>
                  <a:lnTo>
                    <a:pt x="0" y="52158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87439" y="3727703"/>
              <a:ext cx="4949952" cy="9479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1162" y="3819958"/>
              <a:ext cx="1104374" cy="61422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251162" y="3819958"/>
              <a:ext cx="1104900" cy="614680"/>
            </a:xfrm>
            <a:custGeom>
              <a:avLst/>
              <a:gdLst/>
              <a:ahLst/>
              <a:cxnLst/>
              <a:rect l="l" t="t" r="r" b="b"/>
              <a:pathLst>
                <a:path w="1104900" h="614679">
                  <a:moveTo>
                    <a:pt x="0" y="61423"/>
                  </a:moveTo>
                  <a:lnTo>
                    <a:pt x="4826" y="37514"/>
                  </a:lnTo>
                  <a:lnTo>
                    <a:pt x="17990" y="17990"/>
                  </a:lnTo>
                  <a:lnTo>
                    <a:pt x="37514" y="4826"/>
                  </a:lnTo>
                  <a:lnTo>
                    <a:pt x="61423" y="0"/>
                  </a:lnTo>
                  <a:lnTo>
                    <a:pt x="1042952" y="0"/>
                  </a:lnTo>
                  <a:lnTo>
                    <a:pt x="1066860" y="4826"/>
                  </a:lnTo>
                  <a:lnTo>
                    <a:pt x="1086384" y="17990"/>
                  </a:lnTo>
                  <a:lnTo>
                    <a:pt x="1099548" y="37514"/>
                  </a:lnTo>
                  <a:lnTo>
                    <a:pt x="1104375" y="61423"/>
                  </a:lnTo>
                  <a:lnTo>
                    <a:pt x="1104375" y="552806"/>
                  </a:lnTo>
                  <a:lnTo>
                    <a:pt x="1099548" y="576714"/>
                  </a:lnTo>
                  <a:lnTo>
                    <a:pt x="1086384" y="596238"/>
                  </a:lnTo>
                  <a:lnTo>
                    <a:pt x="1066860" y="609402"/>
                  </a:lnTo>
                  <a:lnTo>
                    <a:pt x="1042952" y="614229"/>
                  </a:lnTo>
                  <a:lnTo>
                    <a:pt x="61423" y="614229"/>
                  </a:lnTo>
                  <a:lnTo>
                    <a:pt x="37514" y="609402"/>
                  </a:lnTo>
                  <a:lnTo>
                    <a:pt x="17990" y="596238"/>
                  </a:lnTo>
                  <a:lnTo>
                    <a:pt x="4826" y="576714"/>
                  </a:lnTo>
                  <a:lnTo>
                    <a:pt x="0" y="552806"/>
                  </a:lnTo>
                  <a:lnTo>
                    <a:pt x="0" y="61423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87439" y="4474463"/>
              <a:ext cx="4949952" cy="9052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82087" y="4658959"/>
              <a:ext cx="977528" cy="54974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282087" y="4658959"/>
              <a:ext cx="977900" cy="549910"/>
            </a:xfrm>
            <a:custGeom>
              <a:avLst/>
              <a:gdLst/>
              <a:ahLst/>
              <a:cxnLst/>
              <a:rect l="l" t="t" r="r" b="b"/>
              <a:pathLst>
                <a:path w="977900" h="549910">
                  <a:moveTo>
                    <a:pt x="0" y="54975"/>
                  </a:moveTo>
                  <a:lnTo>
                    <a:pt x="4320" y="33576"/>
                  </a:lnTo>
                  <a:lnTo>
                    <a:pt x="16101" y="16101"/>
                  </a:lnTo>
                  <a:lnTo>
                    <a:pt x="33576" y="4320"/>
                  </a:lnTo>
                  <a:lnTo>
                    <a:pt x="54975" y="0"/>
                  </a:lnTo>
                  <a:lnTo>
                    <a:pt x="922552" y="0"/>
                  </a:lnTo>
                  <a:lnTo>
                    <a:pt x="943951" y="4320"/>
                  </a:lnTo>
                  <a:lnTo>
                    <a:pt x="961426" y="16101"/>
                  </a:lnTo>
                  <a:lnTo>
                    <a:pt x="973207" y="33576"/>
                  </a:lnTo>
                  <a:lnTo>
                    <a:pt x="977528" y="54975"/>
                  </a:lnTo>
                  <a:lnTo>
                    <a:pt x="977528" y="494773"/>
                  </a:lnTo>
                  <a:lnTo>
                    <a:pt x="973207" y="516172"/>
                  </a:lnTo>
                  <a:lnTo>
                    <a:pt x="961426" y="533647"/>
                  </a:lnTo>
                  <a:lnTo>
                    <a:pt x="943951" y="545428"/>
                  </a:lnTo>
                  <a:lnTo>
                    <a:pt x="922552" y="549749"/>
                  </a:lnTo>
                  <a:lnTo>
                    <a:pt x="54975" y="549749"/>
                  </a:lnTo>
                  <a:lnTo>
                    <a:pt x="33576" y="545428"/>
                  </a:lnTo>
                  <a:lnTo>
                    <a:pt x="16101" y="533647"/>
                  </a:lnTo>
                  <a:lnTo>
                    <a:pt x="4320" y="516172"/>
                  </a:lnTo>
                  <a:lnTo>
                    <a:pt x="0" y="494773"/>
                  </a:lnTo>
                  <a:lnTo>
                    <a:pt x="0" y="54975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38876" y="5348484"/>
              <a:ext cx="4846320" cy="940435"/>
            </a:xfrm>
            <a:custGeom>
              <a:avLst/>
              <a:gdLst/>
              <a:ahLst/>
              <a:cxnLst/>
              <a:rect l="l" t="t" r="r" b="b"/>
              <a:pathLst>
                <a:path w="4846320" h="940435">
                  <a:moveTo>
                    <a:pt x="4751915" y="0"/>
                  </a:moveTo>
                  <a:lnTo>
                    <a:pt x="94002" y="0"/>
                  </a:lnTo>
                  <a:lnTo>
                    <a:pt x="57412" y="7387"/>
                  </a:lnTo>
                  <a:lnTo>
                    <a:pt x="27532" y="27533"/>
                  </a:lnTo>
                  <a:lnTo>
                    <a:pt x="7387" y="57413"/>
                  </a:lnTo>
                  <a:lnTo>
                    <a:pt x="0" y="94004"/>
                  </a:lnTo>
                  <a:lnTo>
                    <a:pt x="0" y="846030"/>
                  </a:lnTo>
                  <a:lnTo>
                    <a:pt x="7387" y="882621"/>
                  </a:lnTo>
                  <a:lnTo>
                    <a:pt x="27532" y="912501"/>
                  </a:lnTo>
                  <a:lnTo>
                    <a:pt x="57412" y="932647"/>
                  </a:lnTo>
                  <a:lnTo>
                    <a:pt x="94002" y="940034"/>
                  </a:lnTo>
                  <a:lnTo>
                    <a:pt x="4751915" y="940034"/>
                  </a:lnTo>
                  <a:lnTo>
                    <a:pt x="4788506" y="932647"/>
                  </a:lnTo>
                  <a:lnTo>
                    <a:pt x="4818386" y="912501"/>
                  </a:lnTo>
                  <a:lnTo>
                    <a:pt x="4838532" y="882621"/>
                  </a:lnTo>
                  <a:lnTo>
                    <a:pt x="4845919" y="846030"/>
                  </a:lnTo>
                  <a:lnTo>
                    <a:pt x="4845919" y="94004"/>
                  </a:lnTo>
                  <a:lnTo>
                    <a:pt x="4838532" y="57413"/>
                  </a:lnTo>
                  <a:lnTo>
                    <a:pt x="4818386" y="27533"/>
                  </a:lnTo>
                  <a:lnTo>
                    <a:pt x="4788506" y="7387"/>
                  </a:lnTo>
                  <a:lnTo>
                    <a:pt x="4751915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38876" y="5348484"/>
              <a:ext cx="4846320" cy="940435"/>
            </a:xfrm>
            <a:custGeom>
              <a:avLst/>
              <a:gdLst/>
              <a:ahLst/>
              <a:cxnLst/>
              <a:rect l="l" t="t" r="r" b="b"/>
              <a:pathLst>
                <a:path w="4846320" h="940435">
                  <a:moveTo>
                    <a:pt x="0" y="94003"/>
                  </a:moveTo>
                  <a:lnTo>
                    <a:pt x="7387" y="57413"/>
                  </a:lnTo>
                  <a:lnTo>
                    <a:pt x="27533" y="27533"/>
                  </a:lnTo>
                  <a:lnTo>
                    <a:pt x="57413" y="7387"/>
                  </a:lnTo>
                  <a:lnTo>
                    <a:pt x="94003" y="0"/>
                  </a:lnTo>
                  <a:lnTo>
                    <a:pt x="4751916" y="0"/>
                  </a:lnTo>
                  <a:lnTo>
                    <a:pt x="4788506" y="7387"/>
                  </a:lnTo>
                  <a:lnTo>
                    <a:pt x="4818386" y="27533"/>
                  </a:lnTo>
                  <a:lnTo>
                    <a:pt x="4838532" y="57413"/>
                  </a:lnTo>
                  <a:lnTo>
                    <a:pt x="4845920" y="94003"/>
                  </a:lnTo>
                  <a:lnTo>
                    <a:pt x="4845920" y="846030"/>
                  </a:lnTo>
                  <a:lnTo>
                    <a:pt x="4838532" y="882620"/>
                  </a:lnTo>
                  <a:lnTo>
                    <a:pt x="4818386" y="912500"/>
                  </a:lnTo>
                  <a:lnTo>
                    <a:pt x="4788506" y="932646"/>
                  </a:lnTo>
                  <a:lnTo>
                    <a:pt x="4751916" y="940034"/>
                  </a:lnTo>
                  <a:lnTo>
                    <a:pt x="94003" y="940034"/>
                  </a:lnTo>
                  <a:lnTo>
                    <a:pt x="57413" y="932646"/>
                  </a:lnTo>
                  <a:lnTo>
                    <a:pt x="27533" y="912500"/>
                  </a:lnTo>
                  <a:lnTo>
                    <a:pt x="7387" y="882620"/>
                  </a:lnTo>
                  <a:lnTo>
                    <a:pt x="0" y="846030"/>
                  </a:lnTo>
                  <a:lnTo>
                    <a:pt x="0" y="94003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330936" y="5466588"/>
            <a:ext cx="3524885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85"/>
              </a:lnSpc>
              <a:spcBef>
                <a:spcPts val="100"/>
              </a:spcBef>
            </a:pPr>
            <a:r>
              <a:rPr sz="1400" spc="-140" dirty="0">
                <a:solidFill>
                  <a:srgbClr val="FF0000"/>
                </a:solidFill>
                <a:latin typeface="Calibri"/>
                <a:cs typeface="Calibri"/>
              </a:rPr>
              <a:t>Эндокринные: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чувствительности 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инсулину,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420"/>
              </a:lnSpc>
              <a:spcBef>
                <a:spcPts val="120"/>
              </a:spcBef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активности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ренин-ангиотензиновой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системы, 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увеличение выработки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натрийуретического</a:t>
            </a:r>
            <a:r>
              <a:rPr sz="1400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пептида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69263" y="762000"/>
            <a:ext cx="6556375" cy="2192020"/>
            <a:chOff x="969263" y="762000"/>
            <a:chExt cx="6556375" cy="219202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0863" y="1706880"/>
              <a:ext cx="1374647" cy="12466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9263" y="762000"/>
              <a:ext cx="5233416" cy="1231391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655582" y="703199"/>
            <a:ext cx="3444240" cy="6883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00" spc="-200" dirty="0">
                <a:solidFill>
                  <a:srgbClr val="FF0000"/>
                </a:solidFill>
                <a:latin typeface="Calibri"/>
                <a:cs typeface="Calibri"/>
              </a:rPr>
              <a:t>Кожа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Пролежни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(давление </a:t>
            </a:r>
            <a:r>
              <a:rPr sz="1600" spc="-90" dirty="0">
                <a:solidFill>
                  <a:srgbClr val="FFFFFF"/>
                </a:solidFill>
                <a:latin typeface="Calibri"/>
                <a:cs typeface="Calibri"/>
              </a:rPr>
              <a:t>32 </a:t>
            </a:r>
            <a:r>
              <a:rPr sz="1600" spc="-250" dirty="0">
                <a:solidFill>
                  <a:srgbClr val="FFFFFF"/>
                </a:solidFill>
                <a:latin typeface="Calibri"/>
                <a:cs typeface="Calibri"/>
              </a:rPr>
              <a:t>мм </a:t>
            </a:r>
            <a:r>
              <a:rPr sz="1600" spc="-180" dirty="0">
                <a:solidFill>
                  <a:srgbClr val="FFFFFF"/>
                </a:solidFill>
                <a:latin typeface="Calibri"/>
                <a:cs typeface="Calibri"/>
              </a:rPr>
              <a:t>рт. 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ст. 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течение 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Calibri"/>
                <a:cs typeface="Calibri"/>
              </a:rPr>
              <a:t>ч)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14983" y="762000"/>
            <a:ext cx="10122535" cy="1201420"/>
            <a:chOff x="1014983" y="762000"/>
            <a:chExt cx="10122535" cy="120142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4983" y="807719"/>
              <a:ext cx="1231392" cy="11551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54495" y="762000"/>
              <a:ext cx="4882896" cy="103632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598003" y="781376"/>
            <a:ext cx="3391535" cy="439420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12090">
              <a:lnSpc>
                <a:spcPct val="100000"/>
              </a:lnSpc>
              <a:spcBef>
                <a:spcPts val="765"/>
              </a:spcBef>
            </a:pPr>
            <a:r>
              <a:rPr sz="1600" spc="-140" dirty="0">
                <a:solidFill>
                  <a:srgbClr val="FF0000"/>
                </a:solidFill>
                <a:latin typeface="Calibri"/>
                <a:cs typeface="Calibri"/>
              </a:rPr>
              <a:t>Кости</a:t>
            </a:r>
            <a:endParaRPr sz="1600">
              <a:latin typeface="Calibri"/>
              <a:cs typeface="Calibri"/>
            </a:endParaRPr>
          </a:p>
          <a:p>
            <a:pPr marL="212090" marR="5080">
              <a:lnSpc>
                <a:spcPct val="124300"/>
              </a:lnSpc>
              <a:spcBef>
                <a:spcPts val="175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Резорбция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кости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гиперкальциемия 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1% 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неделю 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плотности костной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ткани</a:t>
            </a:r>
            <a:endParaRPr sz="1400">
              <a:latin typeface="Calibri"/>
              <a:cs typeface="Calibri"/>
            </a:endParaRPr>
          </a:p>
          <a:p>
            <a:pPr marL="226060">
              <a:lnSpc>
                <a:spcPct val="100000"/>
              </a:lnSpc>
              <a:spcBef>
                <a:spcPts val="580"/>
              </a:spcBef>
            </a:pPr>
            <a:r>
              <a:rPr sz="1400" spc="-200" dirty="0">
                <a:solidFill>
                  <a:srgbClr val="FF0000"/>
                </a:solidFill>
                <a:latin typeface="Calibri"/>
                <a:cs typeface="Calibri"/>
              </a:rPr>
              <a:t>Мышцы</a:t>
            </a:r>
            <a:endParaRPr sz="1400">
              <a:latin typeface="Calibri"/>
              <a:cs typeface="Calibri"/>
            </a:endParaRPr>
          </a:p>
          <a:p>
            <a:pPr marL="226060" indent="-172085">
              <a:lnSpc>
                <a:spcPct val="100000"/>
              </a:lnSpc>
              <a:spcBef>
                <a:spcPts val="439"/>
              </a:spcBef>
              <a:buFont typeface="Arial"/>
              <a:buChar char="•"/>
              <a:tabLst>
                <a:tab pos="226695" algn="l"/>
              </a:tabLst>
            </a:pP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мышечной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массы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 силы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уже 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через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24ч</a:t>
            </a:r>
            <a:endParaRPr sz="1200">
              <a:latin typeface="Calibri"/>
              <a:cs typeface="Calibri"/>
            </a:endParaRPr>
          </a:p>
          <a:p>
            <a:pPr marL="226060" marR="518795" indent="-171450">
              <a:lnSpc>
                <a:spcPts val="1300"/>
              </a:lnSpc>
              <a:spcBef>
                <a:spcPts val="204"/>
              </a:spcBef>
              <a:buFont typeface="Arial"/>
              <a:buChar char="•"/>
              <a:tabLst>
                <a:tab pos="226695" algn="l"/>
              </a:tabLst>
            </a:pP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Мышечная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атрофия,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снижение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мышечной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силы и 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толерантности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  <a:p>
            <a:pPr marL="226060" indent="-172085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26695" algn="l"/>
              </a:tabLst>
            </a:pP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укорочение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связочного аппарата,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мышечные</a:t>
            </a:r>
            <a:r>
              <a:rPr sz="12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контрактуры,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 marR="1593215" indent="95250">
              <a:lnSpc>
                <a:spcPct val="92100"/>
              </a:lnSpc>
              <a:spcBef>
                <a:spcPts val="5"/>
              </a:spcBef>
            </a:pPr>
            <a:r>
              <a:rPr sz="1400" spc="-120" dirty="0">
                <a:solidFill>
                  <a:srgbClr val="FF0000"/>
                </a:solidFill>
                <a:latin typeface="Calibri"/>
                <a:cs typeface="Calibri"/>
              </a:rPr>
              <a:t>Кровь </a:t>
            </a:r>
            <a:r>
              <a:rPr sz="1400" spc="-145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1400" spc="-150" dirty="0">
                <a:solidFill>
                  <a:srgbClr val="FF0000"/>
                </a:solidFill>
                <a:latin typeface="Calibri"/>
                <a:cs typeface="Calibri"/>
              </a:rPr>
              <a:t>Сосуды 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Ортостатическая 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гипотензия  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ТГВ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ТЭЛА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0"/>
              </a:lnSpc>
            </a:pP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Анемия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2-4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неделе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ct val="100000"/>
              </a:lnSpc>
              <a:spcBef>
                <a:spcPts val="740"/>
              </a:spcBef>
            </a:pPr>
            <a:r>
              <a:rPr sz="1400" spc="-120" dirty="0">
                <a:solidFill>
                  <a:srgbClr val="FF0000"/>
                </a:solidFill>
                <a:latin typeface="Calibri"/>
                <a:cs typeface="Calibri"/>
              </a:rPr>
              <a:t>ЖКТ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ct val="100000"/>
              </a:lnSpc>
              <a:spcBef>
                <a:spcPts val="25"/>
              </a:spcBef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Нарушение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перистальтики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ct val="100000"/>
              </a:lnSpc>
              <a:spcBef>
                <a:spcPts val="12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Констипация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ts val="1585"/>
              </a:lnSpc>
              <a:spcBef>
                <a:spcPts val="695"/>
              </a:spcBef>
            </a:pPr>
            <a:r>
              <a:rPr sz="1400" spc="-185" dirty="0">
                <a:solidFill>
                  <a:srgbClr val="FF0000"/>
                </a:solidFill>
                <a:latin typeface="Calibri"/>
                <a:cs typeface="Calibri"/>
              </a:rPr>
              <a:t>МПС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ts val="1550"/>
              </a:lnSpc>
            </a:pP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Уролитиаз</a:t>
            </a:r>
            <a:endParaRPr sz="1400">
              <a:latin typeface="Calibri"/>
              <a:cs typeface="Calibri"/>
            </a:endParaRPr>
          </a:p>
          <a:p>
            <a:pPr marL="107314">
              <a:lnSpc>
                <a:spcPts val="1645"/>
              </a:lnSpc>
            </a:pP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Повышение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риска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инфекции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187440" y="762000"/>
            <a:ext cx="1247140" cy="5430520"/>
            <a:chOff x="6187440" y="762000"/>
            <a:chExt cx="1247140" cy="5430520"/>
          </a:xfrm>
        </p:grpSpPr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7440" y="762000"/>
              <a:ext cx="1246632" cy="9387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10195" y="5468596"/>
              <a:ext cx="994584" cy="723545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717798" y="91947"/>
            <a:ext cx="6469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0" dirty="0"/>
              <a:t>Основные побочные </a:t>
            </a:r>
            <a:r>
              <a:rPr sz="2800" spc="-235" dirty="0"/>
              <a:t>эффекты </a:t>
            </a:r>
            <a:r>
              <a:rPr sz="2800" spc="-245" dirty="0"/>
              <a:t>постельного</a:t>
            </a:r>
            <a:r>
              <a:rPr sz="2800" spc="-150" dirty="0"/>
              <a:t> </a:t>
            </a:r>
            <a:r>
              <a:rPr sz="2800" spc="-315" dirty="0"/>
              <a:t>режима</a:t>
            </a:r>
            <a:endParaRPr sz="2800"/>
          </a:p>
        </p:txBody>
      </p:sp>
      <p:sp>
        <p:nvSpPr>
          <p:cNvPr id="41" name="object 41"/>
          <p:cNvSpPr txBox="1"/>
          <p:nvPr/>
        </p:nvSpPr>
        <p:spPr>
          <a:xfrm>
            <a:off x="1144787" y="6396606"/>
            <a:ext cx="9308465" cy="4521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125" dirty="0">
                <a:latin typeface="Calibri"/>
                <a:cs typeface="Calibri"/>
              </a:rPr>
              <a:t>Белкин </a:t>
            </a:r>
            <a:r>
              <a:rPr sz="1300" spc="-114" dirty="0">
                <a:latin typeface="Calibri"/>
                <a:cs typeface="Calibri"/>
              </a:rPr>
              <a:t>АА, </a:t>
            </a:r>
            <a:r>
              <a:rPr sz="1300" spc="-120" dirty="0">
                <a:latin typeface="Calibri"/>
                <a:cs typeface="Calibri"/>
              </a:rPr>
              <a:t>Давыдова </a:t>
            </a:r>
            <a:r>
              <a:rPr sz="1300" spc="-105" dirty="0">
                <a:latin typeface="Calibri"/>
                <a:cs typeface="Calibri"/>
              </a:rPr>
              <a:t>НС, </a:t>
            </a:r>
            <a:r>
              <a:rPr sz="1300" spc="-130" dirty="0">
                <a:latin typeface="Calibri"/>
                <a:cs typeface="Calibri"/>
              </a:rPr>
              <a:t>Лейдерман </a:t>
            </a:r>
            <a:r>
              <a:rPr sz="1300" spc="-114" dirty="0">
                <a:latin typeface="Calibri"/>
                <a:cs typeface="Calibri"/>
              </a:rPr>
              <a:t>ИН, </a:t>
            </a:r>
            <a:r>
              <a:rPr sz="1300" spc="-100" dirty="0">
                <a:latin typeface="Calibri"/>
                <a:cs typeface="Calibri"/>
              </a:rPr>
              <a:t>Боровских СВ, </a:t>
            </a:r>
            <a:r>
              <a:rPr sz="1300" spc="-105" dirty="0">
                <a:latin typeface="Calibri"/>
                <a:cs typeface="Calibri"/>
              </a:rPr>
              <a:t>Халин </a:t>
            </a:r>
            <a:r>
              <a:rPr sz="1300" spc="-114" dirty="0">
                <a:latin typeface="Calibri"/>
                <a:cs typeface="Calibri"/>
              </a:rPr>
              <a:t>АВ. </a:t>
            </a:r>
            <a:r>
              <a:rPr sz="1300" spc="-80" dirty="0">
                <a:latin typeface="Calibri"/>
                <a:cs typeface="Calibri"/>
              </a:rPr>
              <a:t>Bed-rest </a:t>
            </a:r>
            <a:r>
              <a:rPr sz="1300" spc="-150" dirty="0">
                <a:latin typeface="Calibri"/>
                <a:cs typeface="Calibri"/>
              </a:rPr>
              <a:t>режим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114" dirty="0">
                <a:latin typeface="Calibri"/>
                <a:cs typeface="Calibri"/>
              </a:rPr>
              <a:t>интенсивной терапии </a:t>
            </a:r>
            <a:r>
              <a:rPr sz="1300" spc="-135" dirty="0">
                <a:latin typeface="Calibri"/>
                <a:cs typeface="Calibri"/>
              </a:rPr>
              <a:t>и </a:t>
            </a:r>
            <a:r>
              <a:rPr sz="1300" spc="-130" dirty="0">
                <a:latin typeface="Calibri"/>
                <a:cs typeface="Calibri"/>
              </a:rPr>
              <a:t>реанимации. </a:t>
            </a:r>
            <a:r>
              <a:rPr sz="1350" i="1" spc="-155" dirty="0">
                <a:latin typeface="Calibri"/>
                <a:cs typeface="Calibri"/>
              </a:rPr>
              <a:t>Медицина-Урал</a:t>
            </a:r>
            <a:r>
              <a:rPr sz="1300" spc="-155" dirty="0">
                <a:latin typeface="Calibri"/>
                <a:cs typeface="Calibri"/>
              </a:rPr>
              <a:t>.</a:t>
            </a:r>
            <a:r>
              <a:rPr sz="1300" spc="-215" dirty="0">
                <a:latin typeface="Calibri"/>
                <a:cs typeface="Calibri"/>
              </a:rPr>
              <a:t> </a:t>
            </a:r>
            <a:r>
              <a:rPr sz="1300" spc="-70" dirty="0">
                <a:latin typeface="Calibri"/>
                <a:cs typeface="Calibri"/>
              </a:rPr>
              <a:t>2014;8(188):15-21.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-130" dirty="0">
                <a:latin typeface="Calibri"/>
                <a:cs typeface="Calibri"/>
              </a:rPr>
              <a:t>Brower </a:t>
            </a:r>
            <a:r>
              <a:rPr sz="1400" spc="-155" dirty="0">
                <a:latin typeface="Calibri"/>
                <a:cs typeface="Calibri"/>
              </a:rPr>
              <a:t>RG. </a:t>
            </a:r>
            <a:r>
              <a:rPr sz="1400" spc="-125" dirty="0">
                <a:latin typeface="Calibri"/>
                <a:cs typeface="Calibri"/>
              </a:rPr>
              <a:t>Consequences </a:t>
            </a:r>
            <a:r>
              <a:rPr sz="1400" spc="-114" dirty="0">
                <a:latin typeface="Calibri"/>
                <a:cs typeface="Calibri"/>
              </a:rPr>
              <a:t>of </a:t>
            </a:r>
            <a:r>
              <a:rPr sz="1400" spc="-130" dirty="0">
                <a:latin typeface="Calibri"/>
                <a:cs typeface="Calibri"/>
              </a:rPr>
              <a:t>bed </a:t>
            </a:r>
            <a:r>
              <a:rPr sz="1400" spc="-105" dirty="0">
                <a:latin typeface="Calibri"/>
                <a:cs typeface="Calibri"/>
              </a:rPr>
              <a:t>rest.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75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2009;37(10 </a:t>
            </a:r>
            <a:r>
              <a:rPr sz="1400" spc="-85" dirty="0">
                <a:latin typeface="Calibri"/>
                <a:cs typeface="Calibri"/>
              </a:rPr>
              <a:t>Suppl):S422–8. </a:t>
            </a:r>
            <a:r>
              <a:rPr sz="1400" spc="-110" dirty="0">
                <a:latin typeface="Calibri"/>
                <a:cs typeface="Calibri"/>
              </a:rPr>
              <a:t>doi:10.1097/CCM.0b013e3181b6e30a.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9263" y="762000"/>
            <a:ext cx="5233416" cy="12313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55582" y="703199"/>
            <a:ext cx="3444240" cy="6883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00" spc="-200" dirty="0">
                <a:solidFill>
                  <a:srgbClr val="FF0000"/>
                </a:solidFill>
                <a:latin typeface="Calibri"/>
                <a:cs typeface="Calibri"/>
              </a:rPr>
              <a:t>Кожа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Пролежни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(давление </a:t>
            </a:r>
            <a:r>
              <a:rPr sz="1600" spc="-90" dirty="0">
                <a:solidFill>
                  <a:srgbClr val="FFFFFF"/>
                </a:solidFill>
                <a:latin typeface="Calibri"/>
                <a:cs typeface="Calibri"/>
              </a:rPr>
              <a:t>32 </a:t>
            </a:r>
            <a:r>
              <a:rPr sz="1600" spc="-250" dirty="0">
                <a:solidFill>
                  <a:srgbClr val="FFFFFF"/>
                </a:solidFill>
                <a:latin typeface="Calibri"/>
                <a:cs typeface="Calibri"/>
              </a:rPr>
              <a:t>мм </a:t>
            </a:r>
            <a:r>
              <a:rPr sz="1600" spc="-180" dirty="0">
                <a:solidFill>
                  <a:srgbClr val="FFFFFF"/>
                </a:solidFill>
                <a:latin typeface="Calibri"/>
                <a:cs typeface="Calibri"/>
              </a:rPr>
              <a:t>рт. 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ст. 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течение 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Calibri"/>
                <a:cs typeface="Calibri"/>
              </a:rPr>
              <a:t>ч)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983" y="807719"/>
            <a:ext cx="1231392" cy="115519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8117" y="91947"/>
            <a:ext cx="644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0" dirty="0"/>
              <a:t>Основные побочные </a:t>
            </a:r>
            <a:r>
              <a:rPr sz="2800" spc="-235" dirty="0"/>
              <a:t>эффекты </a:t>
            </a:r>
            <a:r>
              <a:rPr sz="2800" spc="-254" dirty="0"/>
              <a:t>постельного</a:t>
            </a:r>
            <a:r>
              <a:rPr sz="2800" spc="-165" dirty="0"/>
              <a:t> </a:t>
            </a:r>
            <a:r>
              <a:rPr sz="2800" spc="-320" dirty="0"/>
              <a:t>режима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144787" y="6396606"/>
            <a:ext cx="9333230" cy="4521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120" dirty="0">
                <a:latin typeface="Calibri"/>
                <a:cs typeface="Calibri"/>
              </a:rPr>
              <a:t>Белкин </a:t>
            </a:r>
            <a:r>
              <a:rPr sz="1300" spc="-125" dirty="0">
                <a:latin typeface="Calibri"/>
                <a:cs typeface="Calibri"/>
              </a:rPr>
              <a:t>АА, </a:t>
            </a:r>
            <a:r>
              <a:rPr sz="1300" spc="-120" dirty="0">
                <a:latin typeface="Calibri"/>
                <a:cs typeface="Calibri"/>
              </a:rPr>
              <a:t>Давыдова </a:t>
            </a:r>
            <a:r>
              <a:rPr sz="1300" spc="-105" dirty="0">
                <a:latin typeface="Calibri"/>
                <a:cs typeface="Calibri"/>
              </a:rPr>
              <a:t>НС, </a:t>
            </a:r>
            <a:r>
              <a:rPr sz="1300" spc="-130" dirty="0">
                <a:latin typeface="Calibri"/>
                <a:cs typeface="Calibri"/>
              </a:rPr>
              <a:t>Лейдерман </a:t>
            </a:r>
            <a:r>
              <a:rPr sz="1300" spc="-114" dirty="0">
                <a:latin typeface="Calibri"/>
                <a:cs typeface="Calibri"/>
              </a:rPr>
              <a:t>ИН, </a:t>
            </a:r>
            <a:r>
              <a:rPr sz="1300" spc="-100" dirty="0">
                <a:latin typeface="Calibri"/>
                <a:cs typeface="Calibri"/>
              </a:rPr>
              <a:t>Боровских СВ, </a:t>
            </a:r>
            <a:r>
              <a:rPr sz="1300" spc="-105" dirty="0">
                <a:latin typeface="Calibri"/>
                <a:cs typeface="Calibri"/>
              </a:rPr>
              <a:t>Халин </a:t>
            </a:r>
            <a:r>
              <a:rPr sz="1300" spc="-114" dirty="0">
                <a:latin typeface="Calibri"/>
                <a:cs typeface="Calibri"/>
              </a:rPr>
              <a:t>АВ. </a:t>
            </a:r>
            <a:r>
              <a:rPr sz="1300" spc="-85" dirty="0">
                <a:latin typeface="Calibri"/>
                <a:cs typeface="Calibri"/>
              </a:rPr>
              <a:t>Bed-rest </a:t>
            </a:r>
            <a:r>
              <a:rPr sz="1300" spc="-150" dirty="0">
                <a:latin typeface="Calibri"/>
                <a:cs typeface="Calibri"/>
              </a:rPr>
              <a:t>режим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114" dirty="0">
                <a:latin typeface="Calibri"/>
                <a:cs typeface="Calibri"/>
              </a:rPr>
              <a:t>интенсивной терапии </a:t>
            </a:r>
            <a:r>
              <a:rPr sz="1300" spc="-135" dirty="0">
                <a:latin typeface="Calibri"/>
                <a:cs typeface="Calibri"/>
              </a:rPr>
              <a:t>и</a:t>
            </a:r>
            <a:r>
              <a:rPr sz="1300" spc="-18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реанимации. </a:t>
            </a:r>
            <a:r>
              <a:rPr sz="1350" i="1" spc="-155" dirty="0">
                <a:latin typeface="Calibri"/>
                <a:cs typeface="Calibri"/>
              </a:rPr>
              <a:t>Медицина-Урал</a:t>
            </a:r>
            <a:r>
              <a:rPr sz="1300" spc="-155" dirty="0">
                <a:latin typeface="Calibri"/>
                <a:cs typeface="Calibri"/>
              </a:rPr>
              <a:t>. </a:t>
            </a:r>
            <a:r>
              <a:rPr sz="1300" spc="-70" dirty="0">
                <a:latin typeface="Calibri"/>
                <a:cs typeface="Calibri"/>
              </a:rPr>
              <a:t>2014;8(188):15-21.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-130" dirty="0">
                <a:latin typeface="Calibri"/>
                <a:cs typeface="Calibri"/>
              </a:rPr>
              <a:t>Brower </a:t>
            </a:r>
            <a:r>
              <a:rPr sz="1400" spc="-145" dirty="0">
                <a:latin typeface="Calibri"/>
                <a:cs typeface="Calibri"/>
              </a:rPr>
              <a:t>RG. </a:t>
            </a:r>
            <a:r>
              <a:rPr sz="1400" spc="-120" dirty="0">
                <a:latin typeface="Calibri"/>
                <a:cs typeface="Calibri"/>
              </a:rPr>
              <a:t>Consequences </a:t>
            </a:r>
            <a:r>
              <a:rPr sz="1400" spc="-110" dirty="0">
                <a:latin typeface="Calibri"/>
                <a:cs typeface="Calibri"/>
              </a:rPr>
              <a:t>of </a:t>
            </a:r>
            <a:r>
              <a:rPr sz="1400" spc="-130" dirty="0">
                <a:latin typeface="Calibri"/>
                <a:cs typeface="Calibri"/>
              </a:rPr>
              <a:t>bed </a:t>
            </a:r>
            <a:r>
              <a:rPr sz="1400" spc="-105" dirty="0">
                <a:latin typeface="Calibri"/>
                <a:cs typeface="Calibri"/>
              </a:rPr>
              <a:t>rest.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85" dirty="0">
                <a:latin typeface="Calibri"/>
                <a:cs typeface="Calibri"/>
              </a:rPr>
              <a:t>2009;37(10 Suppl):S422–8.</a:t>
            </a:r>
            <a:r>
              <a:rPr sz="1400" spc="-25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doi:10.1097/CCM.0b013e3181b6e30a.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002" y="2294635"/>
            <a:ext cx="10537825" cy="1485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  <a:tabLst>
                <a:tab pos="1069975" algn="l"/>
                <a:tab pos="2989580" algn="l"/>
              </a:tabLst>
            </a:pPr>
            <a:r>
              <a:rPr sz="2400" spc="-245" dirty="0">
                <a:solidFill>
                  <a:srgbClr val="C00000"/>
                </a:solidFill>
                <a:latin typeface="Calibri"/>
                <a:cs typeface="Calibri"/>
              </a:rPr>
              <a:t>Пролежень  </a:t>
            </a:r>
            <a:r>
              <a:rPr sz="2400" spc="-170" dirty="0">
                <a:latin typeface="Calibri"/>
                <a:cs typeface="Calibri"/>
              </a:rPr>
              <a:t>(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54" dirty="0">
                <a:latin typeface="Calibri"/>
                <a:cs typeface="Calibri"/>
              </a:rPr>
              <a:t>лат.-</a:t>
            </a:r>
            <a:r>
              <a:rPr sz="2400" spc="-175" dirty="0">
                <a:latin typeface="Calibri"/>
                <a:cs typeface="Calibri"/>
              </a:rPr>
              <a:t> </a:t>
            </a:r>
            <a:r>
              <a:rPr sz="2400" spc="-204" dirty="0">
                <a:latin typeface="Calibri"/>
                <a:cs typeface="Calibri"/>
              </a:rPr>
              <a:t>decubare	</a:t>
            </a:r>
            <a:r>
              <a:rPr sz="2400" spc="-210" dirty="0">
                <a:latin typeface="Calibri"/>
                <a:cs typeface="Calibri"/>
              </a:rPr>
              <a:t>обозначает </a:t>
            </a:r>
            <a:r>
              <a:rPr sz="2400" spc="-229" dirty="0">
                <a:latin typeface="Calibri"/>
                <a:cs typeface="Calibri"/>
              </a:rPr>
              <a:t>лежать) </a:t>
            </a:r>
            <a:r>
              <a:rPr sz="2400" spc="-195" dirty="0">
                <a:latin typeface="Calibri"/>
                <a:cs typeface="Calibri"/>
              </a:rPr>
              <a:t>язва </a:t>
            </a:r>
            <a:r>
              <a:rPr sz="2400" spc="-200" dirty="0">
                <a:latin typeface="Calibri"/>
                <a:cs typeface="Calibri"/>
              </a:rPr>
              <a:t>от </a:t>
            </a:r>
            <a:r>
              <a:rPr sz="2400" spc="-229" dirty="0">
                <a:latin typeface="Calibri"/>
                <a:cs typeface="Calibri"/>
              </a:rPr>
              <a:t>давления, </a:t>
            </a:r>
            <a:r>
              <a:rPr sz="2400" spc="-235" dirty="0">
                <a:latin typeface="Calibri"/>
                <a:cs typeface="Calibri"/>
              </a:rPr>
              <a:t>возникающая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25" dirty="0">
                <a:latin typeface="Calibri"/>
                <a:cs typeface="Calibri"/>
              </a:rPr>
              <a:t>определенных  </a:t>
            </a:r>
            <a:r>
              <a:rPr sz="2400" spc="-165" dirty="0">
                <a:latin typeface="Calibri"/>
                <a:cs typeface="Calibri"/>
              </a:rPr>
              <a:t>участках	</a:t>
            </a:r>
            <a:r>
              <a:rPr sz="2400" spc="-204" dirty="0">
                <a:latin typeface="Calibri"/>
                <a:cs typeface="Calibri"/>
              </a:rPr>
              <a:t>тела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5" dirty="0">
                <a:latin typeface="Calibri"/>
                <a:cs typeface="Calibri"/>
              </a:rPr>
              <a:t>при определенных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условиях.</a:t>
            </a:r>
            <a:endParaRPr sz="2400">
              <a:latin typeface="Calibri"/>
              <a:cs typeface="Calibri"/>
            </a:endParaRPr>
          </a:p>
          <a:p>
            <a:pPr marL="12700" marR="543560">
              <a:lnSpc>
                <a:spcPts val="2900"/>
              </a:lnSpc>
              <a:spcBef>
                <a:spcPts val="20"/>
              </a:spcBef>
            </a:pPr>
            <a:r>
              <a:rPr sz="2400" spc="-245" dirty="0">
                <a:latin typeface="Calibri"/>
                <a:cs typeface="Calibri"/>
              </a:rPr>
              <a:t>Пролежень </a:t>
            </a:r>
            <a:r>
              <a:rPr sz="2400" spc="-204" dirty="0">
                <a:latin typeface="Calibri"/>
                <a:cs typeface="Calibri"/>
              </a:rPr>
              <a:t>возникает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04" dirty="0">
                <a:latin typeface="Calibri"/>
                <a:cs typeface="Calibri"/>
              </a:rPr>
              <a:t>результате </a:t>
            </a:r>
            <a:r>
              <a:rPr sz="2400" spc="-229" dirty="0">
                <a:latin typeface="Calibri"/>
                <a:cs typeface="Calibri"/>
              </a:rPr>
              <a:t>локальной </a:t>
            </a:r>
            <a:r>
              <a:rPr sz="2400" spc="-210" dirty="0">
                <a:latin typeface="Calibri"/>
                <a:cs typeface="Calibri"/>
              </a:rPr>
              <a:t>недостаточности </a:t>
            </a:r>
            <a:r>
              <a:rPr sz="2400" spc="-229" dirty="0">
                <a:latin typeface="Calibri"/>
                <a:cs typeface="Calibri"/>
              </a:rPr>
              <a:t>кровоснабжения </a:t>
            </a:r>
            <a:r>
              <a:rPr sz="2400" spc="-250" dirty="0">
                <a:latin typeface="Calibri"/>
                <a:cs typeface="Calibri"/>
              </a:rPr>
              <a:t>(ишемии)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25" dirty="0">
                <a:latin typeface="Calibri"/>
                <a:cs typeface="Calibri"/>
              </a:rPr>
              <a:t>обусловленной </a:t>
            </a:r>
            <a:r>
              <a:rPr sz="2400" spc="-245" dirty="0">
                <a:latin typeface="Calibri"/>
                <a:cs typeface="Calibri"/>
              </a:rPr>
              <a:t>этим смертью </a:t>
            </a:r>
            <a:r>
              <a:rPr sz="2400" spc="-210" dirty="0">
                <a:latin typeface="Calibri"/>
                <a:cs typeface="Calibri"/>
              </a:rPr>
              <a:t>клеток</a:t>
            </a:r>
            <a:r>
              <a:rPr sz="2400" spc="-335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(некрозом).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1303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200" spc="-340" dirty="0"/>
              <a:t>Пролежни</a:t>
            </a:r>
            <a:endParaRPr sz="3200"/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500" spc="-270" dirty="0"/>
              <a:t>Места</a:t>
            </a:r>
            <a:r>
              <a:rPr sz="2500" spc="-155" dirty="0"/>
              <a:t> </a:t>
            </a:r>
            <a:r>
              <a:rPr sz="2500" spc="-240" dirty="0"/>
              <a:t>локализации</a:t>
            </a:r>
            <a:r>
              <a:rPr sz="3200" spc="-240" dirty="0">
                <a:solidFill>
                  <a:srgbClr val="990000"/>
                </a:solidFill>
              </a:rPr>
              <a:t>.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203778" y="1512295"/>
            <a:ext cx="7400925" cy="4824730"/>
            <a:chOff x="2203778" y="1512295"/>
            <a:chExt cx="7400925" cy="48247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1" y="1643063"/>
              <a:ext cx="4899025" cy="4622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03767" y="1512303"/>
              <a:ext cx="7400925" cy="4824730"/>
            </a:xfrm>
            <a:custGeom>
              <a:avLst/>
              <a:gdLst/>
              <a:ahLst/>
              <a:cxnLst/>
              <a:rect l="l" t="t" r="r" b="b"/>
              <a:pathLst>
                <a:path w="7400925" h="4824730">
                  <a:moveTo>
                    <a:pt x="1665846" y="1846821"/>
                  </a:moveTo>
                  <a:lnTo>
                    <a:pt x="1617980" y="1846821"/>
                  </a:lnTo>
                  <a:lnTo>
                    <a:pt x="1605216" y="1846821"/>
                  </a:lnTo>
                  <a:lnTo>
                    <a:pt x="1602816" y="1870837"/>
                  </a:lnTo>
                  <a:lnTo>
                    <a:pt x="1665846" y="1846821"/>
                  </a:lnTo>
                  <a:close/>
                </a:path>
                <a:path w="7400925" h="4824730">
                  <a:moveTo>
                    <a:pt x="1682432" y="1840496"/>
                  </a:moveTo>
                  <a:lnTo>
                    <a:pt x="1610398" y="1795005"/>
                  </a:lnTo>
                  <a:lnTo>
                    <a:pt x="1607870" y="1820278"/>
                  </a:lnTo>
                  <a:lnTo>
                    <a:pt x="159689" y="1675460"/>
                  </a:lnTo>
                  <a:lnTo>
                    <a:pt x="157162" y="1700733"/>
                  </a:lnTo>
                  <a:lnTo>
                    <a:pt x="1605343" y="1845564"/>
                  </a:lnTo>
                  <a:lnTo>
                    <a:pt x="1618094" y="1845564"/>
                  </a:lnTo>
                  <a:lnTo>
                    <a:pt x="1669161" y="1845564"/>
                  </a:lnTo>
                  <a:lnTo>
                    <a:pt x="1682432" y="1840496"/>
                  </a:lnTo>
                  <a:close/>
                </a:path>
                <a:path w="7400925" h="4824730">
                  <a:moveTo>
                    <a:pt x="1834832" y="1230909"/>
                  </a:moveTo>
                  <a:lnTo>
                    <a:pt x="1758632" y="1192809"/>
                  </a:lnTo>
                  <a:lnTo>
                    <a:pt x="1758632" y="1218209"/>
                  </a:lnTo>
                  <a:lnTo>
                    <a:pt x="996632" y="1218196"/>
                  </a:lnTo>
                  <a:lnTo>
                    <a:pt x="996632" y="1243596"/>
                  </a:lnTo>
                  <a:lnTo>
                    <a:pt x="1758632" y="1243609"/>
                  </a:lnTo>
                  <a:lnTo>
                    <a:pt x="1758632" y="1269009"/>
                  </a:lnTo>
                  <a:lnTo>
                    <a:pt x="1809432" y="1243609"/>
                  </a:lnTo>
                  <a:lnTo>
                    <a:pt x="1771332" y="1243609"/>
                  </a:lnTo>
                  <a:lnTo>
                    <a:pt x="1809432" y="1243596"/>
                  </a:lnTo>
                  <a:lnTo>
                    <a:pt x="1834832" y="1230909"/>
                  </a:lnTo>
                  <a:close/>
                </a:path>
                <a:path w="7400925" h="4824730">
                  <a:moveTo>
                    <a:pt x="1987232" y="1992896"/>
                  </a:moveTo>
                  <a:lnTo>
                    <a:pt x="1902066" y="1995487"/>
                  </a:lnTo>
                  <a:lnTo>
                    <a:pt x="1914118" y="2017852"/>
                  </a:lnTo>
                  <a:lnTo>
                    <a:pt x="0" y="3048520"/>
                  </a:lnTo>
                  <a:lnTo>
                    <a:pt x="12052" y="3070885"/>
                  </a:lnTo>
                  <a:lnTo>
                    <a:pt x="1926158" y="2040216"/>
                  </a:lnTo>
                  <a:lnTo>
                    <a:pt x="1938197" y="2062568"/>
                  </a:lnTo>
                  <a:lnTo>
                    <a:pt x="1973910" y="2011819"/>
                  </a:lnTo>
                  <a:lnTo>
                    <a:pt x="1987232" y="1992896"/>
                  </a:lnTo>
                  <a:close/>
                </a:path>
                <a:path w="7400925" h="4824730">
                  <a:moveTo>
                    <a:pt x="2063432" y="621296"/>
                  </a:moveTo>
                  <a:lnTo>
                    <a:pt x="2052332" y="608368"/>
                  </a:lnTo>
                  <a:lnTo>
                    <a:pt x="2007984" y="556615"/>
                  </a:lnTo>
                  <a:lnTo>
                    <a:pt x="1998129" y="580034"/>
                  </a:lnTo>
                  <a:lnTo>
                    <a:pt x="620560" y="0"/>
                  </a:lnTo>
                  <a:lnTo>
                    <a:pt x="610692" y="23406"/>
                  </a:lnTo>
                  <a:lnTo>
                    <a:pt x="1988273" y="603440"/>
                  </a:lnTo>
                  <a:lnTo>
                    <a:pt x="1978418" y="626846"/>
                  </a:lnTo>
                  <a:lnTo>
                    <a:pt x="2063432" y="621296"/>
                  </a:lnTo>
                  <a:close/>
                </a:path>
                <a:path w="7400925" h="4824730">
                  <a:moveTo>
                    <a:pt x="2139632" y="4202696"/>
                  </a:moveTo>
                  <a:lnTo>
                    <a:pt x="2054453" y="4200677"/>
                  </a:lnTo>
                  <a:lnTo>
                    <a:pt x="2065274" y="4223651"/>
                  </a:lnTo>
                  <a:lnTo>
                    <a:pt x="838822" y="4800816"/>
                  </a:lnTo>
                  <a:lnTo>
                    <a:pt x="849630" y="4823790"/>
                  </a:lnTo>
                  <a:lnTo>
                    <a:pt x="2076081" y="4246638"/>
                  </a:lnTo>
                  <a:lnTo>
                    <a:pt x="2086902" y="4269625"/>
                  </a:lnTo>
                  <a:lnTo>
                    <a:pt x="2127377" y="4218254"/>
                  </a:lnTo>
                  <a:lnTo>
                    <a:pt x="2139632" y="4202696"/>
                  </a:lnTo>
                  <a:close/>
                </a:path>
                <a:path w="7400925" h="4824730">
                  <a:moveTo>
                    <a:pt x="2139632" y="3135896"/>
                  </a:moveTo>
                  <a:lnTo>
                    <a:pt x="2055050" y="3125647"/>
                  </a:lnTo>
                  <a:lnTo>
                    <a:pt x="2063597" y="3149574"/>
                  </a:lnTo>
                  <a:lnTo>
                    <a:pt x="1068552" y="3504946"/>
                  </a:lnTo>
                  <a:lnTo>
                    <a:pt x="1077099" y="3528860"/>
                  </a:lnTo>
                  <a:lnTo>
                    <a:pt x="2072132" y="3173488"/>
                  </a:lnTo>
                  <a:lnTo>
                    <a:pt x="2080679" y="3197415"/>
                  </a:lnTo>
                  <a:lnTo>
                    <a:pt x="2130615" y="3145294"/>
                  </a:lnTo>
                  <a:lnTo>
                    <a:pt x="2139632" y="3135896"/>
                  </a:lnTo>
                  <a:close/>
                </a:path>
                <a:path w="7400925" h="4824730">
                  <a:moveTo>
                    <a:pt x="6561315" y="252831"/>
                  </a:moveTo>
                  <a:lnTo>
                    <a:pt x="6557137" y="227774"/>
                  </a:lnTo>
                  <a:lnTo>
                    <a:pt x="4346295" y="596252"/>
                  </a:lnTo>
                  <a:lnTo>
                    <a:pt x="4342130" y="571195"/>
                  </a:lnTo>
                  <a:lnTo>
                    <a:pt x="4273232" y="621296"/>
                  </a:lnTo>
                  <a:lnTo>
                    <a:pt x="4354652" y="646353"/>
                  </a:lnTo>
                  <a:lnTo>
                    <a:pt x="4350829" y="623392"/>
                  </a:lnTo>
                  <a:lnTo>
                    <a:pt x="4350474" y="621296"/>
                  </a:lnTo>
                  <a:lnTo>
                    <a:pt x="6561315" y="252831"/>
                  </a:lnTo>
                  <a:close/>
                </a:path>
                <a:path w="7400925" h="4824730">
                  <a:moveTo>
                    <a:pt x="6790576" y="786104"/>
                  </a:moveTo>
                  <a:lnTo>
                    <a:pt x="6787820" y="773709"/>
                  </a:lnTo>
                  <a:lnTo>
                    <a:pt x="6785927" y="761149"/>
                  </a:lnTo>
                  <a:lnTo>
                    <a:pt x="4346664" y="1130731"/>
                  </a:lnTo>
                  <a:lnTo>
                    <a:pt x="4342854" y="1105611"/>
                  </a:lnTo>
                  <a:lnTo>
                    <a:pt x="4273232" y="1154696"/>
                  </a:lnTo>
                  <a:lnTo>
                    <a:pt x="4354271" y="1180960"/>
                  </a:lnTo>
                  <a:lnTo>
                    <a:pt x="4350753" y="1157744"/>
                  </a:lnTo>
                  <a:lnTo>
                    <a:pt x="4350474" y="1155839"/>
                  </a:lnTo>
                  <a:lnTo>
                    <a:pt x="6422187" y="841946"/>
                  </a:lnTo>
                  <a:lnTo>
                    <a:pt x="4116260" y="1354378"/>
                  </a:lnTo>
                  <a:lnTo>
                    <a:pt x="4110748" y="1329575"/>
                  </a:lnTo>
                  <a:lnTo>
                    <a:pt x="4044632" y="1383296"/>
                  </a:lnTo>
                  <a:lnTo>
                    <a:pt x="4127271" y="1403959"/>
                  </a:lnTo>
                  <a:lnTo>
                    <a:pt x="4122382" y="1381925"/>
                  </a:lnTo>
                  <a:lnTo>
                    <a:pt x="4121772" y="1379169"/>
                  </a:lnTo>
                  <a:lnTo>
                    <a:pt x="6790576" y="786104"/>
                  </a:lnTo>
                  <a:close/>
                </a:path>
                <a:path w="7400925" h="4824730">
                  <a:moveTo>
                    <a:pt x="6943141" y="4799939"/>
                  </a:moveTo>
                  <a:lnTo>
                    <a:pt x="4426509" y="4207789"/>
                  </a:lnTo>
                  <a:lnTo>
                    <a:pt x="4427194" y="4204881"/>
                  </a:lnTo>
                  <a:lnTo>
                    <a:pt x="4432325" y="4183062"/>
                  </a:lnTo>
                  <a:lnTo>
                    <a:pt x="4349432" y="4202696"/>
                  </a:lnTo>
                  <a:lnTo>
                    <a:pt x="4414875" y="4257243"/>
                  </a:lnTo>
                  <a:lnTo>
                    <a:pt x="4420692" y="4232516"/>
                  </a:lnTo>
                  <a:lnTo>
                    <a:pt x="6937311" y="4824666"/>
                  </a:lnTo>
                  <a:lnTo>
                    <a:pt x="6943141" y="4799939"/>
                  </a:lnTo>
                  <a:close/>
                </a:path>
                <a:path w="7400925" h="4824730">
                  <a:moveTo>
                    <a:pt x="7018515" y="1472031"/>
                  </a:moveTo>
                  <a:lnTo>
                    <a:pt x="7014337" y="1446974"/>
                  </a:lnTo>
                  <a:lnTo>
                    <a:pt x="4803495" y="1815452"/>
                  </a:lnTo>
                  <a:lnTo>
                    <a:pt x="4799330" y="1790395"/>
                  </a:lnTo>
                  <a:lnTo>
                    <a:pt x="4730432" y="1840496"/>
                  </a:lnTo>
                  <a:lnTo>
                    <a:pt x="4811852" y="1865553"/>
                  </a:lnTo>
                  <a:lnTo>
                    <a:pt x="4808029" y="1842592"/>
                  </a:lnTo>
                  <a:lnTo>
                    <a:pt x="4807674" y="1840496"/>
                  </a:lnTo>
                  <a:lnTo>
                    <a:pt x="7018515" y="1472031"/>
                  </a:lnTo>
                  <a:close/>
                </a:path>
                <a:path w="7400925" h="4824730">
                  <a:moveTo>
                    <a:pt x="7400798" y="2818854"/>
                  </a:moveTo>
                  <a:lnTo>
                    <a:pt x="4426267" y="2000859"/>
                  </a:lnTo>
                  <a:lnTo>
                    <a:pt x="4427194" y="1997494"/>
                  </a:lnTo>
                  <a:lnTo>
                    <a:pt x="4432998" y="1976374"/>
                  </a:lnTo>
                  <a:lnTo>
                    <a:pt x="4349432" y="1992896"/>
                  </a:lnTo>
                  <a:lnTo>
                    <a:pt x="4412793" y="2049843"/>
                  </a:lnTo>
                  <a:lnTo>
                    <a:pt x="4419536" y="2025357"/>
                  </a:lnTo>
                  <a:lnTo>
                    <a:pt x="7394054" y="2843352"/>
                  </a:lnTo>
                  <a:lnTo>
                    <a:pt x="7400798" y="28188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59939" y="1240028"/>
            <a:ext cx="1346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Calibri"/>
                <a:cs typeface="Calibri"/>
              </a:rPr>
              <a:t>Ушная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раковина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2739" y="2501900"/>
            <a:ext cx="1362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latin typeface="Calibri"/>
                <a:cs typeface="Calibri"/>
              </a:rPr>
              <a:t>Плечевой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35" dirty="0">
                <a:latin typeface="Calibri"/>
                <a:cs typeface="Calibri"/>
              </a:rPr>
              <a:t>сустав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0666" y="3006852"/>
            <a:ext cx="14725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85" dirty="0">
                <a:latin typeface="Calibri"/>
                <a:cs typeface="Calibri"/>
              </a:rPr>
              <a:t>Локтевой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сустав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2739" y="4384548"/>
            <a:ext cx="164083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Calibri"/>
                <a:cs typeface="Calibri"/>
              </a:rPr>
              <a:t>Бедренный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сустав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0664" y="5140452"/>
            <a:ext cx="15297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Calibri"/>
                <a:cs typeface="Calibri"/>
              </a:rPr>
              <a:t>Коленный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сустав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44064" y="6283452"/>
            <a:ext cx="8470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solidFill>
                  <a:srgbClr val="000066"/>
                </a:solidFill>
                <a:latin typeface="Calibri"/>
                <a:cs typeface="Calibri"/>
              </a:rPr>
              <a:t>Ло</a:t>
            </a:r>
            <a:r>
              <a:rPr sz="2000" spc="-245" dirty="0">
                <a:solidFill>
                  <a:srgbClr val="000066"/>
                </a:solidFill>
                <a:latin typeface="Calibri"/>
                <a:cs typeface="Calibri"/>
              </a:rPr>
              <a:t>д</a:t>
            </a:r>
            <a:r>
              <a:rPr sz="2000" spc="-260" dirty="0">
                <a:solidFill>
                  <a:srgbClr val="000066"/>
                </a:solidFill>
                <a:latin typeface="Calibri"/>
                <a:cs typeface="Calibri"/>
              </a:rPr>
              <a:t>ы</a:t>
            </a:r>
            <a:r>
              <a:rPr sz="2000" spc="-305" dirty="0">
                <a:solidFill>
                  <a:srgbClr val="000066"/>
                </a:solidFill>
                <a:latin typeface="Calibri"/>
                <a:cs typeface="Calibri"/>
              </a:rPr>
              <a:t>ж</a:t>
            </a:r>
            <a:r>
              <a:rPr sz="2000" spc="-155" dirty="0">
                <a:solidFill>
                  <a:srgbClr val="000066"/>
                </a:solidFill>
                <a:latin typeface="Calibri"/>
                <a:cs typeface="Calibri"/>
              </a:rPr>
              <a:t>к</a:t>
            </a:r>
            <a:r>
              <a:rPr sz="2000" spc="-160" dirty="0">
                <a:solidFill>
                  <a:srgbClr val="000066"/>
                </a:solidFill>
                <a:latin typeface="Calibri"/>
                <a:cs typeface="Calibri"/>
              </a:rPr>
              <a:t>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49665" y="1581403"/>
            <a:ext cx="993140" cy="917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Затылок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2000" spc="-225" dirty="0">
                <a:latin typeface="Calibri"/>
                <a:cs typeface="Calibri"/>
              </a:rPr>
              <a:t>Л</a:t>
            </a:r>
            <a:r>
              <a:rPr sz="2000" spc="-200" dirty="0">
                <a:latin typeface="Calibri"/>
                <a:cs typeface="Calibri"/>
              </a:rPr>
              <a:t>о</a:t>
            </a:r>
            <a:r>
              <a:rPr sz="2000" spc="-185" dirty="0">
                <a:latin typeface="Calibri"/>
                <a:cs typeface="Calibri"/>
              </a:rPr>
              <a:t>п</a:t>
            </a:r>
            <a:r>
              <a:rPr sz="2000" spc="-165" dirty="0">
                <a:latin typeface="Calibri"/>
                <a:cs typeface="Calibri"/>
              </a:rPr>
              <a:t>а</a:t>
            </a:r>
            <a:r>
              <a:rPr sz="2000" spc="-140" dirty="0">
                <a:latin typeface="Calibri"/>
                <a:cs typeface="Calibri"/>
              </a:rPr>
              <a:t>т</a:t>
            </a:r>
            <a:r>
              <a:rPr sz="2000" spc="-155" dirty="0">
                <a:latin typeface="Calibri"/>
                <a:cs typeface="Calibri"/>
              </a:rPr>
              <a:t>к</a:t>
            </a:r>
            <a:r>
              <a:rPr sz="2000" spc="-204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30665" y="2778252"/>
            <a:ext cx="5530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Calibri"/>
                <a:cs typeface="Calibri"/>
              </a:rPr>
              <a:t>Ло</a:t>
            </a:r>
            <a:r>
              <a:rPr sz="2000" spc="-155" dirty="0">
                <a:latin typeface="Calibri"/>
                <a:cs typeface="Calibri"/>
              </a:rPr>
              <a:t>к</a:t>
            </a:r>
            <a:r>
              <a:rPr sz="2000" spc="-140" dirty="0">
                <a:latin typeface="Calibri"/>
                <a:cs typeface="Calibri"/>
              </a:rPr>
              <a:t>т</a:t>
            </a:r>
            <a:r>
              <a:rPr sz="2000" spc="-204" dirty="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02065" y="4226052"/>
            <a:ext cx="7556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>
                <a:latin typeface="Calibri"/>
                <a:cs typeface="Calibri"/>
              </a:rPr>
              <a:t>К</a:t>
            </a:r>
            <a:r>
              <a:rPr sz="2000" spc="-135" dirty="0">
                <a:latin typeface="Calibri"/>
                <a:cs typeface="Calibri"/>
              </a:rPr>
              <a:t>р</a:t>
            </a:r>
            <a:r>
              <a:rPr sz="2000" spc="-175" dirty="0">
                <a:latin typeface="Calibri"/>
                <a:cs typeface="Calibri"/>
              </a:rPr>
              <a:t>е</a:t>
            </a:r>
            <a:r>
              <a:rPr sz="2000" spc="-140" dirty="0">
                <a:latin typeface="Calibri"/>
                <a:cs typeface="Calibri"/>
              </a:rPr>
              <a:t>ст</a:t>
            </a:r>
            <a:r>
              <a:rPr sz="2000" spc="-175" dirty="0">
                <a:latin typeface="Calibri"/>
                <a:cs typeface="Calibri"/>
              </a:rPr>
              <a:t>е</a:t>
            </a:r>
            <a:r>
              <a:rPr sz="2000" spc="-200" dirty="0">
                <a:latin typeface="Calibri"/>
                <a:cs typeface="Calibri"/>
              </a:rPr>
              <a:t>ц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54465" y="6153403"/>
            <a:ext cx="497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Пятки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49665" y="4911852"/>
            <a:ext cx="11690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Calibri"/>
                <a:cs typeface="Calibri"/>
              </a:rPr>
              <a:t>С</a:t>
            </a:r>
            <a:r>
              <a:rPr sz="2000" spc="-200" dirty="0">
                <a:latin typeface="Calibri"/>
                <a:cs typeface="Calibri"/>
              </a:rPr>
              <a:t>е</a:t>
            </a:r>
            <a:r>
              <a:rPr sz="2000" spc="-245" dirty="0">
                <a:latin typeface="Calibri"/>
                <a:cs typeface="Calibri"/>
              </a:rPr>
              <a:t>д</a:t>
            </a:r>
            <a:r>
              <a:rPr sz="2000" spc="-180" dirty="0">
                <a:latin typeface="Calibri"/>
                <a:cs typeface="Calibri"/>
              </a:rPr>
              <a:t>а</a:t>
            </a:r>
            <a:r>
              <a:rPr sz="2000" spc="-195" dirty="0">
                <a:latin typeface="Calibri"/>
                <a:cs typeface="Calibri"/>
              </a:rPr>
              <a:t>л</a:t>
            </a:r>
            <a:r>
              <a:rPr sz="2000" spc="-210" dirty="0">
                <a:latin typeface="Calibri"/>
                <a:cs typeface="Calibri"/>
              </a:rPr>
              <a:t>и</a:t>
            </a:r>
            <a:r>
              <a:rPr sz="2000" spc="-290" dirty="0">
                <a:latin typeface="Calibri"/>
                <a:cs typeface="Calibri"/>
              </a:rPr>
              <a:t>щ</a:t>
            </a:r>
            <a:r>
              <a:rPr sz="2000" spc="-215" dirty="0">
                <a:latin typeface="Calibri"/>
                <a:cs typeface="Calibri"/>
              </a:rPr>
              <a:t>н</a:t>
            </a:r>
            <a:r>
              <a:rPr sz="2000" spc="-265" dirty="0">
                <a:latin typeface="Calibri"/>
                <a:cs typeface="Calibri"/>
              </a:rPr>
              <a:t>ы</a:t>
            </a:r>
            <a:r>
              <a:rPr sz="2000" spc="-110" dirty="0">
                <a:latin typeface="Calibri"/>
                <a:cs typeface="Calibri"/>
              </a:rPr>
              <a:t>е  </a:t>
            </a:r>
            <a:r>
              <a:rPr sz="2000" spc="-185" dirty="0">
                <a:latin typeface="Calibri"/>
                <a:cs typeface="Calibri"/>
              </a:rPr>
              <a:t>бугры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24562" y="2911614"/>
            <a:ext cx="3126105" cy="2205355"/>
          </a:xfrm>
          <a:custGeom>
            <a:avLst/>
            <a:gdLst/>
            <a:ahLst/>
            <a:cxnLst/>
            <a:rect l="l" t="t" r="r" b="b"/>
            <a:pathLst>
              <a:path w="3126104" h="2205354">
                <a:moveTo>
                  <a:pt x="2667762" y="2182355"/>
                </a:moveTo>
                <a:lnTo>
                  <a:pt x="374154" y="1072553"/>
                </a:lnTo>
                <a:lnTo>
                  <a:pt x="376834" y="1067015"/>
                </a:lnTo>
                <a:lnTo>
                  <a:pt x="385216" y="1049680"/>
                </a:lnTo>
                <a:lnTo>
                  <a:pt x="300037" y="1050785"/>
                </a:lnTo>
                <a:lnTo>
                  <a:pt x="352031" y="1118273"/>
                </a:lnTo>
                <a:lnTo>
                  <a:pt x="363093" y="1095413"/>
                </a:lnTo>
                <a:lnTo>
                  <a:pt x="2656700" y="2205228"/>
                </a:lnTo>
                <a:lnTo>
                  <a:pt x="2667762" y="2182355"/>
                </a:lnTo>
                <a:close/>
              </a:path>
              <a:path w="3126104" h="2205354">
                <a:moveTo>
                  <a:pt x="2668435" y="2106511"/>
                </a:moveTo>
                <a:lnTo>
                  <a:pt x="829919" y="1076947"/>
                </a:lnTo>
                <a:lnTo>
                  <a:pt x="833399" y="1070737"/>
                </a:lnTo>
                <a:lnTo>
                  <a:pt x="842327" y="1054785"/>
                </a:lnTo>
                <a:lnTo>
                  <a:pt x="757237" y="1050785"/>
                </a:lnTo>
                <a:lnTo>
                  <a:pt x="805103" y="1121270"/>
                </a:lnTo>
                <a:lnTo>
                  <a:pt x="817511" y="1099108"/>
                </a:lnTo>
                <a:lnTo>
                  <a:pt x="2656027" y="2128672"/>
                </a:lnTo>
                <a:lnTo>
                  <a:pt x="2668435" y="2106511"/>
                </a:lnTo>
                <a:close/>
              </a:path>
              <a:path w="3126104" h="2205354">
                <a:moveTo>
                  <a:pt x="3126028" y="25133"/>
                </a:moveTo>
                <a:lnTo>
                  <a:pt x="3122358" y="0"/>
                </a:lnTo>
                <a:lnTo>
                  <a:pt x="73558" y="446163"/>
                </a:lnTo>
                <a:lnTo>
                  <a:pt x="69875" y="421030"/>
                </a:lnTo>
                <a:lnTo>
                  <a:pt x="0" y="469760"/>
                </a:lnTo>
                <a:lnTo>
                  <a:pt x="80911" y="496430"/>
                </a:lnTo>
                <a:lnTo>
                  <a:pt x="77495" y="473138"/>
                </a:lnTo>
                <a:lnTo>
                  <a:pt x="77228" y="471297"/>
                </a:lnTo>
                <a:lnTo>
                  <a:pt x="3126028" y="251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269740" y="6481571"/>
            <a:ext cx="21964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20" dirty="0">
                <a:latin typeface="Calibri"/>
                <a:cs typeface="Calibri"/>
              </a:rPr>
              <a:t>Места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90" dirty="0">
                <a:latin typeface="Calibri"/>
                <a:cs typeface="Calibri"/>
              </a:rPr>
              <a:t>соприкосновений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72000" y="4648200"/>
            <a:ext cx="2133600" cy="1986280"/>
          </a:xfrm>
          <a:custGeom>
            <a:avLst/>
            <a:gdLst/>
            <a:ahLst/>
            <a:cxnLst/>
            <a:rect l="l" t="t" r="r" b="b"/>
            <a:pathLst>
              <a:path w="2133600" h="1986279">
                <a:moveTo>
                  <a:pt x="469049" y="1976653"/>
                </a:moveTo>
                <a:lnTo>
                  <a:pt x="115404" y="1057173"/>
                </a:lnTo>
                <a:lnTo>
                  <a:pt x="139103" y="1048054"/>
                </a:lnTo>
                <a:lnTo>
                  <a:pt x="136118" y="1045311"/>
                </a:lnTo>
                <a:lnTo>
                  <a:pt x="76200" y="990600"/>
                </a:lnTo>
                <a:lnTo>
                  <a:pt x="67983" y="1075397"/>
                </a:lnTo>
                <a:lnTo>
                  <a:pt x="91694" y="1066292"/>
                </a:lnTo>
                <a:lnTo>
                  <a:pt x="445338" y="1985759"/>
                </a:lnTo>
                <a:lnTo>
                  <a:pt x="469049" y="1976653"/>
                </a:lnTo>
                <a:close/>
              </a:path>
              <a:path w="2133600" h="1986279">
                <a:moveTo>
                  <a:pt x="1153883" y="1898472"/>
                </a:moveTo>
                <a:lnTo>
                  <a:pt x="50088" y="58813"/>
                </a:lnTo>
                <a:lnTo>
                  <a:pt x="68249" y="47917"/>
                </a:lnTo>
                <a:lnTo>
                  <a:pt x="71869" y="45745"/>
                </a:lnTo>
                <a:lnTo>
                  <a:pt x="0" y="0"/>
                </a:lnTo>
                <a:lnTo>
                  <a:pt x="6527" y="84950"/>
                </a:lnTo>
                <a:lnTo>
                  <a:pt x="28308" y="71882"/>
                </a:lnTo>
                <a:lnTo>
                  <a:pt x="1132103" y="1911540"/>
                </a:lnTo>
                <a:lnTo>
                  <a:pt x="1153883" y="1898472"/>
                </a:lnTo>
                <a:close/>
              </a:path>
              <a:path w="2133600" h="1986279">
                <a:moveTo>
                  <a:pt x="2133600" y="0"/>
                </a:moveTo>
                <a:lnTo>
                  <a:pt x="2063800" y="48856"/>
                </a:lnTo>
                <a:lnTo>
                  <a:pt x="2086140" y="60960"/>
                </a:lnTo>
                <a:lnTo>
                  <a:pt x="1131824" y="1822754"/>
                </a:lnTo>
                <a:lnTo>
                  <a:pt x="1154163" y="1834857"/>
                </a:lnTo>
                <a:lnTo>
                  <a:pt x="2108466" y="73063"/>
                </a:lnTo>
                <a:lnTo>
                  <a:pt x="2130806" y="85153"/>
                </a:lnTo>
                <a:lnTo>
                  <a:pt x="2131961" y="49784"/>
                </a:lnTo>
                <a:lnTo>
                  <a:pt x="21336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81527" y="70103"/>
            <a:ext cx="6227445" cy="1122045"/>
            <a:chOff x="3081527" y="70103"/>
            <a:chExt cx="6227445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1527" y="70103"/>
              <a:ext cx="2505455" cy="1121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200" y="70103"/>
              <a:ext cx="886968" cy="1121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8383" y="70103"/>
              <a:ext cx="3950208" cy="11216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83727" y="192531"/>
            <a:ext cx="55867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15" dirty="0">
                <a:solidFill>
                  <a:srgbClr val="C00000"/>
                </a:solidFill>
              </a:rPr>
              <a:t>Пролежни </a:t>
            </a:r>
            <a:r>
              <a:rPr sz="4000" spc="-409" dirty="0">
                <a:solidFill>
                  <a:srgbClr val="C00000"/>
                </a:solidFill>
              </a:rPr>
              <a:t>и </a:t>
            </a:r>
            <a:r>
              <a:rPr sz="4000" spc="-340" dirty="0">
                <a:solidFill>
                  <a:srgbClr val="C00000"/>
                </a:solidFill>
              </a:rPr>
              <a:t>трофические</a:t>
            </a:r>
            <a:r>
              <a:rPr sz="4000" spc="-395" dirty="0">
                <a:solidFill>
                  <a:srgbClr val="C00000"/>
                </a:solidFill>
              </a:rPr>
              <a:t> </a:t>
            </a:r>
            <a:r>
              <a:rPr sz="4000" spc="-365" dirty="0">
                <a:solidFill>
                  <a:srgbClr val="C00000"/>
                </a:solidFill>
              </a:rPr>
              <a:t>язвы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535938" y="1468628"/>
            <a:ext cx="11099165" cy="28936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715" indent="-342900" algn="just">
              <a:lnSpc>
                <a:spcPct val="100800"/>
              </a:lnSpc>
              <a:spcBef>
                <a:spcPts val="7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Arial Narrow"/>
                <a:cs typeface="Arial Narrow"/>
              </a:rPr>
              <a:t>занимают </a:t>
            </a:r>
            <a:r>
              <a:rPr sz="2400" dirty="0">
                <a:latin typeface="Arial Narrow"/>
                <a:cs typeface="Arial Narrow"/>
              </a:rPr>
              <a:t>одно </a:t>
            </a:r>
            <a:r>
              <a:rPr sz="2400" spc="-5" dirty="0">
                <a:latin typeface="Arial Narrow"/>
                <a:cs typeface="Arial Narrow"/>
              </a:rPr>
              <a:t>из </a:t>
            </a:r>
            <a:r>
              <a:rPr sz="2400" dirty="0">
                <a:latin typeface="Arial Narrow"/>
                <a:cs typeface="Arial Narrow"/>
              </a:rPr>
              <a:t>ведущих мест </a:t>
            </a:r>
            <a:r>
              <a:rPr sz="2400" spc="-5" dirty="0">
                <a:latin typeface="Arial Narrow"/>
                <a:cs typeface="Arial Narrow"/>
              </a:rPr>
              <a:t>по частоте </a:t>
            </a:r>
            <a:r>
              <a:rPr sz="2400" dirty="0">
                <a:latin typeface="Arial Narrow"/>
                <a:cs typeface="Arial Narrow"/>
              </a:rPr>
              <a:t>и </a:t>
            </a:r>
            <a:r>
              <a:rPr sz="2400" spc="-5" dirty="0">
                <a:latin typeface="Arial Narrow"/>
                <a:cs typeface="Arial Narrow"/>
              </a:rPr>
              <a:t>быстроте развития, длительности течения,  </a:t>
            </a:r>
            <a:r>
              <a:rPr sz="2400" dirty="0">
                <a:latin typeface="Arial Narrow"/>
                <a:cs typeface="Arial Narrow"/>
              </a:rPr>
              <a:t>малой эффективности </a:t>
            </a:r>
            <a:r>
              <a:rPr sz="2400" spc="-5" dirty="0">
                <a:latin typeface="Arial Narrow"/>
                <a:cs typeface="Arial Narrow"/>
              </a:rPr>
              <a:t>лечения, большому количеству</a:t>
            </a:r>
            <a:r>
              <a:rPr sz="2400" spc="25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рецидивов;</a:t>
            </a:r>
            <a:endParaRPr sz="2400">
              <a:latin typeface="Arial Narrow"/>
              <a:cs typeface="Arial Narrow"/>
            </a:endParaRPr>
          </a:p>
          <a:p>
            <a:pPr marL="355600" marR="5080" indent="-342900" algn="just">
              <a:lnSpc>
                <a:spcPct val="1008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Arial Narrow"/>
                <a:cs typeface="Arial Narrow"/>
              </a:rPr>
              <a:t>входные ворота </a:t>
            </a:r>
            <a:r>
              <a:rPr sz="2400" spc="-5" dirty="0">
                <a:latin typeface="Arial Narrow"/>
                <a:cs typeface="Arial Narrow"/>
              </a:rPr>
              <a:t>инфекции, источник септических </a:t>
            </a:r>
            <a:r>
              <a:rPr sz="2400" dirty="0">
                <a:latin typeface="Arial Narrow"/>
                <a:cs typeface="Arial Narrow"/>
              </a:rPr>
              <a:t>осложнений </a:t>
            </a:r>
            <a:r>
              <a:rPr sz="2400" spc="-5" dirty="0">
                <a:latin typeface="Arial Narrow"/>
                <a:cs typeface="Arial Narrow"/>
              </a:rPr>
              <a:t>значительно удлиняют </a:t>
            </a:r>
            <a:r>
              <a:rPr sz="2400" dirty="0">
                <a:latin typeface="Arial Narrow"/>
                <a:cs typeface="Arial Narrow"/>
              </a:rPr>
              <a:t>и  </a:t>
            </a:r>
            <a:r>
              <a:rPr sz="2400" spc="-5" dirty="0">
                <a:latin typeface="Arial Narrow"/>
                <a:cs typeface="Arial Narrow"/>
              </a:rPr>
              <a:t>утяжеляют </a:t>
            </a:r>
            <a:r>
              <a:rPr sz="2400" dirty="0">
                <a:latin typeface="Arial Narrow"/>
                <a:cs typeface="Arial Narrow"/>
              </a:rPr>
              <a:t>лечение </a:t>
            </a:r>
            <a:r>
              <a:rPr sz="2400" spc="-5" dirty="0">
                <a:latin typeface="Arial Narrow"/>
                <a:cs typeface="Arial Narrow"/>
              </a:rPr>
              <a:t>спинальных больных, могут быть </a:t>
            </a:r>
            <a:r>
              <a:rPr sz="2400" dirty="0">
                <a:latin typeface="Arial Narrow"/>
                <a:cs typeface="Arial Narrow"/>
              </a:rPr>
              <a:t>причиной </a:t>
            </a:r>
            <a:r>
              <a:rPr sz="2400" spc="-5" dirty="0">
                <a:latin typeface="Arial Narrow"/>
                <a:cs typeface="Arial Narrow"/>
              </a:rPr>
              <a:t>летальных</a:t>
            </a:r>
            <a:r>
              <a:rPr sz="2400" spc="65" dirty="0">
                <a:latin typeface="Arial Narrow"/>
                <a:cs typeface="Arial Narrow"/>
              </a:rPr>
              <a:t> </a:t>
            </a:r>
            <a:r>
              <a:rPr sz="2400" dirty="0">
                <a:latin typeface="Arial Narrow"/>
                <a:cs typeface="Arial Narrow"/>
              </a:rPr>
              <a:t>исходов;</a:t>
            </a:r>
            <a:endParaRPr sz="2400">
              <a:latin typeface="Arial Narrow"/>
              <a:cs typeface="Arial Narrow"/>
            </a:endParaRPr>
          </a:p>
          <a:p>
            <a:pPr marL="355600" marR="5080" indent="-342900" algn="just">
              <a:lnSpc>
                <a:spcPct val="98800"/>
              </a:lnSpc>
              <a:spcBef>
                <a:spcPts val="126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Arial Narrow"/>
                <a:cs typeface="Arial Narrow"/>
              </a:rPr>
              <a:t>длительное </a:t>
            </a:r>
            <a:r>
              <a:rPr sz="2400" dirty="0">
                <a:latin typeface="Arial Narrow"/>
                <a:cs typeface="Arial Narrow"/>
              </a:rPr>
              <a:t>лечение пролежней, присоединение </a:t>
            </a:r>
            <a:r>
              <a:rPr sz="2400" spc="-5" dirty="0">
                <a:latin typeface="Arial Narrow"/>
                <a:cs typeface="Arial Narrow"/>
              </a:rPr>
              <a:t>вторичной инфекции, постоянная  сенсибилизация организма продуктами жизнедеятельности бактерий </a:t>
            </a:r>
            <a:r>
              <a:rPr sz="2400" dirty="0">
                <a:latin typeface="Arial Narrow"/>
                <a:cs typeface="Arial Narrow"/>
              </a:rPr>
              <a:t>и распада тканей  приводят к поражению </a:t>
            </a:r>
            <a:r>
              <a:rPr sz="2400" spc="-5" dirty="0">
                <a:latin typeface="Arial Narrow"/>
                <a:cs typeface="Arial Narrow"/>
              </a:rPr>
              <a:t>всего</a:t>
            </a:r>
            <a:r>
              <a:rPr sz="240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организма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8680" y="282955"/>
            <a:ext cx="724027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22250" marR="5080" indent="-209550">
              <a:lnSpc>
                <a:spcPts val="4300"/>
              </a:lnSpc>
              <a:spcBef>
                <a:spcPts val="260"/>
              </a:spcBef>
            </a:pPr>
            <a:r>
              <a:rPr sz="3600" spc="-350" dirty="0"/>
              <a:t>Стандартные </a:t>
            </a:r>
            <a:r>
              <a:rPr sz="3600" spc="-315" dirty="0"/>
              <a:t>практики </a:t>
            </a:r>
            <a:r>
              <a:rPr sz="3600" spc="-310" dirty="0"/>
              <a:t>интенсивнои</a:t>
            </a:r>
            <a:r>
              <a:rPr sz="3600" spc="-310" dirty="0">
                <a:latin typeface="Arial"/>
                <a:cs typeface="Arial"/>
              </a:rPr>
              <a:t>̆ </a:t>
            </a:r>
            <a:r>
              <a:rPr sz="3600" spc="-325" dirty="0"/>
              <a:t>терапии  </a:t>
            </a:r>
            <a:r>
              <a:rPr sz="3600" spc="-285" dirty="0"/>
              <a:t>как </a:t>
            </a:r>
            <a:r>
              <a:rPr sz="3600" spc="-330" dirty="0"/>
              <a:t>источники </a:t>
            </a:r>
            <a:r>
              <a:rPr sz="3600" spc="-345" dirty="0"/>
              <a:t>вреда </a:t>
            </a:r>
            <a:r>
              <a:rPr sz="3600" spc="-350" dirty="0"/>
              <a:t>состоянию</a:t>
            </a:r>
            <a:r>
              <a:rPr sz="3600" spc="-210" dirty="0"/>
              <a:t> </a:t>
            </a:r>
            <a:r>
              <a:rPr sz="3600" spc="-320" dirty="0"/>
              <a:t>пациента: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5662" y="1865884"/>
            <a:ext cx="10189210" cy="364997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55600" marR="54610" indent="-342900">
              <a:lnSpc>
                <a:spcPct val="7940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  <a:tab pos="355600" algn="l"/>
                <a:tab pos="5422265" algn="l"/>
              </a:tabLst>
            </a:pPr>
            <a:r>
              <a:rPr sz="2200" spc="-190" dirty="0">
                <a:latin typeface="Calibri"/>
                <a:cs typeface="Calibri"/>
              </a:rPr>
              <a:t>искусственная </a:t>
            </a:r>
            <a:r>
              <a:rPr sz="2200" spc="-204" dirty="0">
                <a:latin typeface="Calibri"/>
                <a:cs typeface="Calibri"/>
              </a:rPr>
              <a:t>вентиляция </a:t>
            </a:r>
            <a:r>
              <a:rPr sz="2200" spc="-165" dirty="0">
                <a:latin typeface="Calibri"/>
                <a:cs typeface="Calibri"/>
              </a:rPr>
              <a:t>легких </a:t>
            </a:r>
            <a:r>
              <a:rPr sz="2200" spc="-190" dirty="0">
                <a:latin typeface="Calibri"/>
                <a:cs typeface="Calibri"/>
              </a:rPr>
              <a:t>(ИВЛ) активирует </a:t>
            </a:r>
            <a:r>
              <a:rPr sz="2200" spc="-204" dirty="0">
                <a:latin typeface="Calibri"/>
                <a:cs typeface="Calibri"/>
              </a:rPr>
              <a:t>транскрипцию </a:t>
            </a:r>
            <a:r>
              <a:rPr sz="2200" spc="-190" dirty="0">
                <a:latin typeface="Calibri"/>
                <a:cs typeface="Calibri"/>
              </a:rPr>
              <a:t>факторов экспрессии  </a:t>
            </a:r>
            <a:r>
              <a:rPr sz="2200" spc="-200" dirty="0">
                <a:latin typeface="Calibri"/>
                <a:cs typeface="Calibri"/>
              </a:rPr>
              <a:t>провоспалительных </a:t>
            </a:r>
            <a:r>
              <a:rPr sz="2200" spc="-190" dirty="0">
                <a:latin typeface="Calibri"/>
                <a:cs typeface="Calibri"/>
              </a:rPr>
              <a:t>генов,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190" dirty="0">
                <a:latin typeface="Calibri"/>
                <a:cs typeface="Calibri"/>
              </a:rPr>
              <a:t>частности, </a:t>
            </a:r>
            <a:r>
              <a:rPr sz="2200" spc="-200" dirty="0">
                <a:latin typeface="Calibri"/>
                <a:cs typeface="Calibri"/>
              </a:rPr>
              <a:t>механическое </a:t>
            </a:r>
            <a:r>
              <a:rPr sz="2200" spc="-210" dirty="0">
                <a:latin typeface="Calibri"/>
                <a:cs typeface="Calibri"/>
              </a:rPr>
              <a:t>растяжение </a:t>
            </a:r>
            <a:r>
              <a:rPr sz="2200" spc="-195" dirty="0">
                <a:latin typeface="Calibri"/>
                <a:cs typeface="Calibri"/>
              </a:rPr>
              <a:t>легочного </a:t>
            </a:r>
            <a:r>
              <a:rPr sz="2200" spc="-210" dirty="0">
                <a:latin typeface="Calibri"/>
                <a:cs typeface="Calibri"/>
              </a:rPr>
              <a:t>микрососудистого  </a:t>
            </a:r>
            <a:r>
              <a:rPr sz="2200" spc="-220" dirty="0">
                <a:latin typeface="Calibri"/>
                <a:cs typeface="Calibri"/>
              </a:rPr>
              <a:t>эндотелия  </a:t>
            </a:r>
            <a:r>
              <a:rPr sz="2200" spc="-210" dirty="0">
                <a:latin typeface="Calibri"/>
                <a:cs typeface="Calibri"/>
              </a:rPr>
              <a:t>инициирует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выделение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45" dirty="0">
                <a:latin typeface="Calibri"/>
                <a:cs typeface="Calibri"/>
              </a:rPr>
              <a:t>интерлеикина-8</a:t>
            </a:r>
            <a:r>
              <a:rPr sz="2200" spc="-245" dirty="0">
                <a:latin typeface="Arial"/>
                <a:cs typeface="Arial"/>
              </a:rPr>
              <a:t>̆	</a:t>
            </a:r>
            <a:r>
              <a:rPr sz="2200" spc="-225" dirty="0">
                <a:latin typeface="Calibri"/>
                <a:cs typeface="Calibri"/>
              </a:rPr>
              <a:t>и повышение </a:t>
            </a:r>
            <a:r>
              <a:rPr sz="2200" spc="-190" dirty="0">
                <a:latin typeface="Calibri"/>
                <a:cs typeface="Calibri"/>
              </a:rPr>
              <a:t>чувствительности </a:t>
            </a:r>
            <a:r>
              <a:rPr sz="2200" spc="-170" dirty="0">
                <a:latin typeface="Calibri"/>
                <a:cs typeface="Calibri"/>
              </a:rPr>
              <a:t>к </a:t>
            </a:r>
            <a:r>
              <a:rPr sz="2200" spc="-220" dirty="0">
                <a:latin typeface="Calibri"/>
                <a:cs typeface="Calibri"/>
              </a:rPr>
              <a:t>эндотоксинам 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200" dirty="0">
                <a:latin typeface="Calibri"/>
                <a:cs typeface="Calibri"/>
              </a:rPr>
              <a:t>процессе </a:t>
            </a:r>
            <a:r>
              <a:rPr sz="2200" spc="-140" dirty="0">
                <a:latin typeface="Calibri"/>
                <a:cs typeface="Calibri"/>
              </a:rPr>
              <a:t>их </a:t>
            </a:r>
            <a:r>
              <a:rPr sz="2200" spc="-204" dirty="0">
                <a:latin typeface="Calibri"/>
                <a:cs typeface="Calibri"/>
              </a:rPr>
              <a:t>появления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180" dirty="0">
                <a:latin typeface="Calibri"/>
                <a:cs typeface="Calibri"/>
              </a:rPr>
              <a:t>ответ </a:t>
            </a:r>
            <a:r>
              <a:rPr sz="2200" spc="-204" dirty="0">
                <a:latin typeface="Calibri"/>
                <a:cs typeface="Calibri"/>
              </a:rPr>
              <a:t>на </a:t>
            </a:r>
            <a:r>
              <a:rPr sz="2200" spc="-190" dirty="0">
                <a:latin typeface="Calibri"/>
                <a:cs typeface="Calibri"/>
              </a:rPr>
              <a:t>тканевое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повреждение.</a:t>
            </a:r>
            <a:endParaRPr sz="2200">
              <a:latin typeface="Calibri"/>
              <a:cs typeface="Calibri"/>
            </a:endParaRPr>
          </a:p>
          <a:p>
            <a:pPr marL="355600" marR="5080" indent="-342900">
              <a:lnSpc>
                <a:spcPct val="791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4" dirty="0">
                <a:latin typeface="Calibri"/>
                <a:cs typeface="Calibri"/>
              </a:rPr>
              <a:t>Инфузионная </a:t>
            </a:r>
            <a:r>
              <a:rPr sz="2200" spc="-195" dirty="0">
                <a:latin typeface="Calibri"/>
                <a:cs typeface="Calibri"/>
              </a:rPr>
              <a:t>терапия </a:t>
            </a:r>
            <a:r>
              <a:rPr sz="2200" spc="-190" dirty="0">
                <a:latin typeface="Calibri"/>
                <a:cs typeface="Calibri"/>
              </a:rPr>
              <a:t>увеличивает </a:t>
            </a:r>
            <a:r>
              <a:rPr sz="2200" spc="-204" dirty="0">
                <a:latin typeface="Calibri"/>
                <a:cs typeface="Calibri"/>
              </a:rPr>
              <a:t>транскапиллярную </a:t>
            </a:r>
            <a:r>
              <a:rPr sz="2200" spc="-215" dirty="0">
                <a:latin typeface="Calibri"/>
                <a:cs typeface="Calibri"/>
              </a:rPr>
              <a:t>проницаемость, </a:t>
            </a:r>
            <a:r>
              <a:rPr sz="2200" spc="-220" dirty="0">
                <a:latin typeface="Calibri"/>
                <a:cs typeface="Calibri"/>
              </a:rPr>
              <a:t>повышая </a:t>
            </a:r>
            <a:r>
              <a:rPr sz="2200" spc="-265" dirty="0">
                <a:latin typeface="Calibri"/>
                <a:cs typeface="Calibri"/>
              </a:rPr>
              <a:t>объем  </a:t>
            </a:r>
            <a:r>
              <a:rPr sz="2200" spc="-190" dirty="0">
                <a:latin typeface="Calibri"/>
                <a:cs typeface="Calibri"/>
              </a:rPr>
              <a:t>экстраваскулярной </a:t>
            </a:r>
            <a:r>
              <a:rPr sz="2200" spc="-235" dirty="0">
                <a:latin typeface="Calibri"/>
                <a:cs typeface="Calibri"/>
              </a:rPr>
              <a:t>воды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204" dirty="0">
                <a:latin typeface="Calibri"/>
                <a:cs typeface="Calibri"/>
              </a:rPr>
              <a:t>сопротивление диффузии </a:t>
            </a:r>
            <a:r>
              <a:rPr sz="2200" spc="-210" dirty="0">
                <a:latin typeface="Calibri"/>
                <a:cs typeface="Calibri"/>
              </a:rPr>
              <a:t>кислорода, </a:t>
            </a:r>
            <a:r>
              <a:rPr sz="2200" spc="-185" dirty="0">
                <a:latin typeface="Calibri"/>
                <a:cs typeface="Calibri"/>
              </a:rPr>
              <a:t>что </a:t>
            </a:r>
            <a:r>
              <a:rPr sz="2200" spc="-204" dirty="0">
                <a:latin typeface="Calibri"/>
                <a:cs typeface="Calibri"/>
              </a:rPr>
              <a:t>приводит </a:t>
            </a:r>
            <a:r>
              <a:rPr sz="2200" spc="-170" dirty="0">
                <a:latin typeface="Calibri"/>
                <a:cs typeface="Calibri"/>
              </a:rPr>
              <a:t>к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spc="-175" dirty="0">
                <a:latin typeface="Calibri"/>
                <a:cs typeface="Calibri"/>
              </a:rPr>
              <a:t>тканевои</a:t>
            </a:r>
            <a:r>
              <a:rPr sz="2200" spc="-175" dirty="0">
                <a:latin typeface="Arial"/>
                <a:cs typeface="Arial"/>
              </a:rPr>
              <a:t>̆ </a:t>
            </a:r>
            <a:r>
              <a:rPr sz="2200" spc="-195" dirty="0">
                <a:latin typeface="Calibri"/>
                <a:cs typeface="Calibri"/>
              </a:rPr>
              <a:t>гипоксии.</a:t>
            </a:r>
            <a:endParaRPr sz="2200">
              <a:latin typeface="Calibri"/>
              <a:cs typeface="Calibri"/>
            </a:endParaRPr>
          </a:p>
          <a:p>
            <a:pPr marL="355600" marR="1547495" indent="-342900">
              <a:lnSpc>
                <a:spcPct val="791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4" dirty="0">
                <a:latin typeface="Calibri"/>
                <a:cs typeface="Calibri"/>
              </a:rPr>
              <a:t>Парентеральное питание </a:t>
            </a:r>
            <a:r>
              <a:rPr sz="2200" spc="-185" dirty="0">
                <a:latin typeface="Calibri"/>
                <a:cs typeface="Calibri"/>
              </a:rPr>
              <a:t>способствует </a:t>
            </a:r>
            <a:r>
              <a:rPr sz="2200" spc="-204" dirty="0">
                <a:latin typeface="Calibri"/>
                <a:cs typeface="Calibri"/>
              </a:rPr>
              <a:t>печеночной </a:t>
            </a:r>
            <a:r>
              <a:rPr sz="2200" spc="-215" dirty="0">
                <a:latin typeface="Calibri"/>
                <a:cs typeface="Calibri"/>
              </a:rPr>
              <a:t>дисфункции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190" dirty="0">
                <a:latin typeface="Calibri"/>
                <a:cs typeface="Calibri"/>
              </a:rPr>
              <a:t>увеличивает </a:t>
            </a:r>
            <a:r>
              <a:rPr sz="2200" spc="-185" dirty="0">
                <a:latin typeface="Calibri"/>
                <a:cs typeface="Calibri"/>
              </a:rPr>
              <a:t>риск  </a:t>
            </a:r>
            <a:r>
              <a:rPr sz="2200" spc="-220" dirty="0">
                <a:latin typeface="Calibri"/>
                <a:cs typeface="Calibri"/>
              </a:rPr>
              <a:t>нозокомиальной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10" dirty="0">
                <a:latin typeface="Calibri"/>
                <a:cs typeface="Calibri"/>
              </a:rPr>
              <a:t>инфекции.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615"/>
              </a:lnSpc>
              <a:spcBef>
                <a:spcPts val="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25" dirty="0">
                <a:latin typeface="Calibri"/>
                <a:cs typeface="Calibri"/>
              </a:rPr>
              <a:t>Свежезамороженная </a:t>
            </a:r>
            <a:r>
              <a:rPr sz="2200" spc="-215" dirty="0">
                <a:latin typeface="Calibri"/>
                <a:cs typeface="Calibri"/>
              </a:rPr>
              <a:t>плазма </a:t>
            </a:r>
            <a:r>
              <a:rPr sz="2200" spc="-195" dirty="0">
                <a:latin typeface="Calibri"/>
                <a:cs typeface="Calibri"/>
              </a:rPr>
              <a:t>увеличивает </a:t>
            </a:r>
            <a:r>
              <a:rPr sz="2200" spc="-190" dirty="0">
                <a:latin typeface="Calibri"/>
                <a:cs typeface="Calibri"/>
              </a:rPr>
              <a:t>риск </a:t>
            </a:r>
            <a:r>
              <a:rPr sz="2200" spc="-204" dirty="0">
                <a:latin typeface="Calibri"/>
                <a:cs typeface="Calibri"/>
              </a:rPr>
              <a:t>полиорганной</a:t>
            </a:r>
            <a:r>
              <a:rPr sz="2200" spc="-295" dirty="0">
                <a:latin typeface="Calibri"/>
                <a:cs typeface="Calibri"/>
              </a:rPr>
              <a:t> </a:t>
            </a:r>
            <a:r>
              <a:rPr sz="2200" spc="-200" dirty="0">
                <a:latin typeface="Calibri"/>
                <a:cs typeface="Calibri"/>
              </a:rPr>
              <a:t>недостаточности.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59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0" dirty="0">
                <a:latin typeface="Calibri"/>
                <a:cs typeface="Calibri"/>
              </a:rPr>
              <a:t>Использование </a:t>
            </a:r>
            <a:r>
              <a:rPr sz="2200" spc="-195" dirty="0">
                <a:latin typeface="Calibri"/>
                <a:cs typeface="Calibri"/>
              </a:rPr>
              <a:t>вазопрессоров представляет </a:t>
            </a:r>
            <a:r>
              <a:rPr sz="2200" spc="-190" dirty="0">
                <a:latin typeface="Calibri"/>
                <a:cs typeface="Calibri"/>
              </a:rPr>
              <a:t>фактор </a:t>
            </a:r>
            <a:r>
              <a:rPr sz="2200" spc="-185" dirty="0">
                <a:latin typeface="Calibri"/>
                <a:cs typeface="Calibri"/>
              </a:rPr>
              <a:t>риска </a:t>
            </a:r>
            <a:r>
              <a:rPr sz="2200" spc="-190" dirty="0">
                <a:latin typeface="Calibri"/>
                <a:cs typeface="Calibri"/>
              </a:rPr>
              <a:t>развития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90" dirty="0">
                <a:latin typeface="Calibri"/>
                <a:cs typeface="Calibri"/>
              </a:rPr>
              <a:t>венозных </a:t>
            </a:r>
            <a:r>
              <a:rPr sz="2200" spc="-210" dirty="0">
                <a:latin typeface="Calibri"/>
                <a:cs typeface="Calibri"/>
              </a:rPr>
              <a:t>тромбозов.</a:t>
            </a:r>
            <a:endParaRPr sz="2200">
              <a:latin typeface="Calibri"/>
              <a:cs typeface="Calibri"/>
            </a:endParaRPr>
          </a:p>
          <a:p>
            <a:pPr marL="355600" marR="237490" indent="-342900">
              <a:lnSpc>
                <a:spcPts val="221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200" dirty="0">
                <a:latin typeface="Calibri"/>
                <a:cs typeface="Calibri"/>
              </a:rPr>
              <a:t>Использование </a:t>
            </a:r>
            <a:r>
              <a:rPr sz="2200" spc="-195" dirty="0">
                <a:latin typeface="Calibri"/>
                <a:cs typeface="Calibri"/>
              </a:rPr>
              <a:t>анальгетиков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190" dirty="0">
                <a:latin typeface="Calibri"/>
                <a:cs typeface="Calibri"/>
              </a:rPr>
              <a:t>средств </a:t>
            </a:r>
            <a:r>
              <a:rPr sz="2200" spc="-220" dirty="0">
                <a:latin typeface="Calibri"/>
                <a:cs typeface="Calibri"/>
              </a:rPr>
              <a:t>седации </a:t>
            </a:r>
            <a:r>
              <a:rPr sz="2200" spc="-200" dirty="0">
                <a:latin typeface="Calibri"/>
                <a:cs typeface="Calibri"/>
              </a:rPr>
              <a:t>пролонгирует </a:t>
            </a:r>
            <a:r>
              <a:rPr sz="2200" spc="-204" dirty="0">
                <a:latin typeface="Calibri"/>
                <a:cs typeface="Calibri"/>
              </a:rPr>
              <a:t>ИВЛ, </a:t>
            </a:r>
            <a:r>
              <a:rPr sz="2200" spc="-210" dirty="0">
                <a:latin typeface="Calibri"/>
                <a:cs typeface="Calibri"/>
              </a:rPr>
              <a:t>снижает </a:t>
            </a:r>
            <a:r>
              <a:rPr sz="2200" spc="-220" dirty="0">
                <a:latin typeface="Calibri"/>
                <a:cs typeface="Calibri"/>
              </a:rPr>
              <a:t>защитные </a:t>
            </a:r>
            <a:r>
              <a:rPr sz="2200" spc="-200" dirty="0">
                <a:latin typeface="Calibri"/>
                <a:cs typeface="Calibri"/>
              </a:rPr>
              <a:t>рефлексы  дыхательных </a:t>
            </a:r>
            <a:r>
              <a:rPr sz="2200" spc="-195" dirty="0">
                <a:latin typeface="Calibri"/>
                <a:cs typeface="Calibri"/>
              </a:rPr>
              <a:t>путей, </a:t>
            </a:r>
            <a:r>
              <a:rPr sz="2200" spc="-185" dirty="0">
                <a:latin typeface="Calibri"/>
                <a:cs typeface="Calibri"/>
              </a:rPr>
              <a:t>что </a:t>
            </a:r>
            <a:r>
              <a:rPr sz="2200" spc="-210" dirty="0">
                <a:latin typeface="Calibri"/>
                <a:cs typeface="Calibri"/>
              </a:rPr>
              <a:t>повышает </a:t>
            </a:r>
            <a:r>
              <a:rPr sz="2200" spc="-185" dirty="0">
                <a:latin typeface="Calibri"/>
                <a:cs typeface="Calibri"/>
              </a:rPr>
              <a:t>риск </a:t>
            </a:r>
            <a:r>
              <a:rPr sz="2200" spc="-140" dirty="0">
                <a:latin typeface="Calibri"/>
                <a:cs typeface="Calibri"/>
              </a:rPr>
              <a:t>их </a:t>
            </a:r>
            <a:r>
              <a:rPr sz="2200" spc="-210" dirty="0">
                <a:latin typeface="Calibri"/>
                <a:cs typeface="Calibri"/>
              </a:rPr>
              <a:t>инфицирования.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31647"/>
            <a:ext cx="4450080" cy="2148840"/>
            <a:chOff x="0" y="231647"/>
            <a:chExt cx="4450080" cy="21488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25295"/>
              <a:ext cx="4450080" cy="1155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" y="231647"/>
              <a:ext cx="4431792" cy="1130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25" y="297897"/>
              <a:ext cx="4300692" cy="99966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53384" y="6244844"/>
            <a:ext cx="10408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latin typeface="Calibri"/>
                <a:cs typeface="Calibri"/>
              </a:rPr>
              <a:t>Marshall </a:t>
            </a:r>
            <a:r>
              <a:rPr sz="1800" spc="-155" dirty="0">
                <a:latin typeface="Calibri"/>
                <a:cs typeface="Calibri"/>
              </a:rPr>
              <a:t>JC. </a:t>
            </a:r>
            <a:r>
              <a:rPr sz="1800" spc="-95" dirty="0">
                <a:latin typeface="Calibri"/>
                <a:cs typeface="Calibri"/>
              </a:rPr>
              <a:t>Critical </a:t>
            </a:r>
            <a:r>
              <a:rPr sz="1800" spc="-75" dirty="0">
                <a:latin typeface="Calibri"/>
                <a:cs typeface="Calibri"/>
              </a:rPr>
              <a:t>illness </a:t>
            </a:r>
            <a:r>
              <a:rPr sz="1800" spc="-65" dirty="0">
                <a:latin typeface="Calibri"/>
                <a:cs typeface="Calibri"/>
              </a:rPr>
              <a:t>is </a:t>
            </a:r>
            <a:r>
              <a:rPr sz="1800" spc="-150" dirty="0">
                <a:latin typeface="Calibri"/>
                <a:cs typeface="Calibri"/>
              </a:rPr>
              <a:t>an </a:t>
            </a:r>
            <a:r>
              <a:rPr sz="1800" spc="-114" dirty="0">
                <a:latin typeface="Calibri"/>
                <a:cs typeface="Calibri"/>
              </a:rPr>
              <a:t>iatrogenic </a:t>
            </a:r>
            <a:r>
              <a:rPr sz="1800" spc="-155" dirty="0">
                <a:latin typeface="Calibri"/>
                <a:cs typeface="Calibri"/>
              </a:rPr>
              <a:t>disorder. </a:t>
            </a:r>
            <a:r>
              <a:rPr sz="1800" spc="-110" dirty="0">
                <a:latin typeface="Calibri"/>
                <a:cs typeface="Calibri"/>
              </a:rPr>
              <a:t>Crit </a:t>
            </a:r>
            <a:r>
              <a:rPr sz="1800" spc="-150" dirty="0">
                <a:latin typeface="Calibri"/>
                <a:cs typeface="Calibri"/>
              </a:rPr>
              <a:t>Care </a:t>
            </a:r>
            <a:r>
              <a:rPr sz="1800" spc="-229" dirty="0">
                <a:latin typeface="Calibri"/>
                <a:cs typeface="Calibri"/>
              </a:rPr>
              <a:t>Med. </a:t>
            </a:r>
            <a:r>
              <a:rPr sz="1800" spc="-105" dirty="0">
                <a:latin typeface="Calibri"/>
                <a:cs typeface="Calibri"/>
              </a:rPr>
              <a:t>2010;38(10 </a:t>
            </a:r>
            <a:r>
              <a:rPr sz="1800" spc="-110" dirty="0">
                <a:latin typeface="Calibri"/>
                <a:cs typeface="Calibri"/>
              </a:rPr>
              <a:t>Suppl):S582-9.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35" dirty="0">
                <a:latin typeface="Calibri"/>
                <a:cs typeface="Calibri"/>
              </a:rPr>
              <a:t>doi:10.1097/CCM.0b013e3181f2002a.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3789" y="142239"/>
            <a:ext cx="8005445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ts val="2995"/>
              </a:lnSpc>
              <a:spcBef>
                <a:spcPts val="100"/>
              </a:spcBef>
            </a:pPr>
            <a:r>
              <a:rPr sz="2500" spc="-220" dirty="0">
                <a:latin typeface="Calibri"/>
                <a:cs typeface="Calibri"/>
              </a:rPr>
              <a:t>Приказ  </a:t>
            </a:r>
            <a:r>
              <a:rPr sz="2500" spc="-145" dirty="0">
                <a:latin typeface="Calibri"/>
                <a:cs typeface="Calibri"/>
              </a:rPr>
              <a:t>17 </a:t>
            </a:r>
            <a:r>
              <a:rPr sz="2500" spc="-235" dirty="0">
                <a:latin typeface="Calibri"/>
                <a:cs typeface="Calibri"/>
              </a:rPr>
              <a:t>апреля  </a:t>
            </a:r>
            <a:r>
              <a:rPr sz="2500" spc="-145" dirty="0">
                <a:latin typeface="Calibri"/>
                <a:cs typeface="Calibri"/>
              </a:rPr>
              <a:t>2002 </a:t>
            </a:r>
            <a:r>
              <a:rPr sz="2500" spc="-265" dirty="0">
                <a:latin typeface="Calibri"/>
                <a:cs typeface="Calibri"/>
              </a:rPr>
              <a:t>г.</a:t>
            </a:r>
            <a:r>
              <a:rPr sz="2500" spc="-450" dirty="0">
                <a:latin typeface="Calibri"/>
                <a:cs typeface="Calibri"/>
              </a:rPr>
              <a:t> </a:t>
            </a:r>
            <a:r>
              <a:rPr sz="2500" spc="-235" dirty="0">
                <a:latin typeface="Calibri"/>
                <a:cs typeface="Calibri"/>
              </a:rPr>
              <a:t>№123</a:t>
            </a:r>
            <a:endParaRPr sz="2500">
              <a:latin typeface="Calibri"/>
              <a:cs typeface="Calibri"/>
            </a:endParaRPr>
          </a:p>
          <a:p>
            <a:pPr marR="5080" algn="r">
              <a:lnSpc>
                <a:spcPts val="2635"/>
              </a:lnSpc>
            </a:pPr>
            <a:r>
              <a:rPr sz="2200" spc="-195" dirty="0">
                <a:latin typeface="Calibri"/>
                <a:cs typeface="Calibri"/>
              </a:rPr>
              <a:t>Выписка  из</a:t>
            </a:r>
            <a:r>
              <a:rPr sz="2200" spc="-260" dirty="0">
                <a:latin typeface="Calibri"/>
                <a:cs typeface="Calibri"/>
              </a:rPr>
              <a:t> </a:t>
            </a:r>
            <a:r>
              <a:rPr sz="2200" spc="-190" dirty="0">
                <a:latin typeface="Calibri"/>
                <a:cs typeface="Calibri"/>
              </a:rPr>
              <a:t>приказа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50" dirty="0">
                <a:latin typeface="Calibri"/>
                <a:cs typeface="Calibri"/>
              </a:rPr>
              <a:t>Внутренние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50" dirty="0">
                <a:latin typeface="Calibri"/>
                <a:cs typeface="Calibri"/>
              </a:rPr>
              <a:t>факторы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35" dirty="0">
                <a:latin typeface="Calibri"/>
                <a:cs typeface="Calibri"/>
              </a:rPr>
              <a:t>риска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40" dirty="0">
                <a:latin typeface="Calibri"/>
                <a:cs typeface="Calibri"/>
              </a:rPr>
              <a:t>развития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85" dirty="0">
                <a:latin typeface="Calibri"/>
                <a:cs typeface="Calibri"/>
              </a:rPr>
              <a:t>пролежней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9828" y="2467356"/>
            <a:ext cx="3923029" cy="3818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0" dirty="0">
                <a:latin typeface="Calibri"/>
                <a:cs typeface="Calibri"/>
              </a:rPr>
              <a:t>Обратимые</a:t>
            </a:r>
            <a:endParaRPr sz="3200">
              <a:latin typeface="Calibri"/>
              <a:cs typeface="Calibri"/>
            </a:endParaRPr>
          </a:p>
          <a:p>
            <a:pPr marL="12700" marR="749300">
              <a:lnSpc>
                <a:spcPct val="101099"/>
              </a:lnSpc>
              <a:spcBef>
                <a:spcPts val="55"/>
              </a:spcBef>
            </a:pPr>
            <a:r>
              <a:rPr sz="1800" spc="-175" dirty="0">
                <a:latin typeface="Calibri"/>
                <a:cs typeface="Calibri"/>
              </a:rPr>
              <a:t>Истощение </a:t>
            </a:r>
            <a:r>
              <a:rPr sz="1800" spc="-190" dirty="0">
                <a:latin typeface="Calibri"/>
                <a:cs typeface="Calibri"/>
              </a:rPr>
              <a:t>или </a:t>
            </a:r>
            <a:r>
              <a:rPr sz="1800" spc="-170" dirty="0">
                <a:latin typeface="Calibri"/>
                <a:cs typeface="Calibri"/>
              </a:rPr>
              <a:t>избыточная </a:t>
            </a:r>
            <a:r>
              <a:rPr sz="1800" spc="-165" dirty="0">
                <a:latin typeface="Calibri"/>
                <a:cs typeface="Calibri"/>
              </a:rPr>
              <a:t>масса </a:t>
            </a:r>
            <a:r>
              <a:rPr sz="1800" spc="-155" dirty="0">
                <a:latin typeface="Calibri"/>
                <a:cs typeface="Calibri"/>
              </a:rPr>
              <a:t>тела  </a:t>
            </a:r>
            <a:r>
              <a:rPr sz="1800" spc="-165" dirty="0">
                <a:latin typeface="Calibri"/>
                <a:cs typeface="Calibri"/>
              </a:rPr>
              <a:t>Ограниченная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подвижность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  <a:spcBef>
                <a:spcPts val="50"/>
              </a:spcBef>
            </a:pPr>
            <a:r>
              <a:rPr sz="1800" spc="-200" dirty="0">
                <a:latin typeface="Calibri"/>
                <a:cs typeface="Calibri"/>
              </a:rPr>
              <a:t>Анемия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spc="-160" dirty="0">
                <a:latin typeface="Calibri"/>
                <a:cs typeface="Calibri"/>
              </a:rPr>
              <a:t>Недостаточное </a:t>
            </a:r>
            <a:r>
              <a:rPr sz="1800" spc="-170" dirty="0">
                <a:latin typeface="Calibri"/>
                <a:cs typeface="Calibri"/>
              </a:rPr>
              <a:t>употребление </a:t>
            </a:r>
            <a:r>
              <a:rPr sz="1800" spc="-165" dirty="0">
                <a:latin typeface="Calibri"/>
                <a:cs typeface="Calibri"/>
              </a:rPr>
              <a:t>белка, </a:t>
            </a:r>
            <a:r>
              <a:rPr sz="1800" spc="-180" dirty="0">
                <a:latin typeface="Calibri"/>
                <a:cs typeface="Calibri"/>
              </a:rPr>
              <a:t>витамина</a:t>
            </a:r>
            <a:r>
              <a:rPr sz="1800" spc="-195" dirty="0">
                <a:latin typeface="Calibri"/>
                <a:cs typeface="Calibri"/>
              </a:rPr>
              <a:t> </a:t>
            </a:r>
            <a:r>
              <a:rPr sz="1800" spc="-140" dirty="0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  <a:spcBef>
                <a:spcPts val="45"/>
              </a:spcBef>
            </a:pPr>
            <a:r>
              <a:rPr sz="1800" spc="-180" dirty="0">
                <a:latin typeface="Calibri"/>
                <a:cs typeface="Calibri"/>
              </a:rPr>
              <a:t>Гипотензия</a:t>
            </a:r>
            <a:endParaRPr sz="1800">
              <a:latin typeface="Calibri"/>
              <a:cs typeface="Calibri"/>
            </a:endParaRPr>
          </a:p>
          <a:p>
            <a:pPr marL="12700" marR="1375410">
              <a:lnSpc>
                <a:spcPts val="2180"/>
              </a:lnSpc>
              <a:spcBef>
                <a:spcPts val="35"/>
              </a:spcBef>
            </a:pPr>
            <a:r>
              <a:rPr sz="1800" spc="-185" dirty="0">
                <a:latin typeface="Calibri"/>
                <a:cs typeface="Calibri"/>
              </a:rPr>
              <a:t>Недержание </a:t>
            </a:r>
            <a:r>
              <a:rPr sz="1800" spc="-195" dirty="0">
                <a:latin typeface="Calibri"/>
                <a:cs typeface="Calibri"/>
              </a:rPr>
              <a:t>мочи </a:t>
            </a:r>
            <a:r>
              <a:rPr sz="1800" spc="-190" dirty="0">
                <a:latin typeface="Calibri"/>
                <a:cs typeface="Calibri"/>
              </a:rPr>
              <a:t>или </a:t>
            </a:r>
            <a:r>
              <a:rPr sz="1800" spc="-155" dirty="0">
                <a:latin typeface="Calibri"/>
                <a:cs typeface="Calibri"/>
              </a:rPr>
              <a:t>кала  </a:t>
            </a:r>
            <a:r>
              <a:rPr sz="1800" spc="-160" dirty="0">
                <a:latin typeface="Calibri"/>
                <a:cs typeface="Calibri"/>
              </a:rPr>
              <a:t>Неврологические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расстройства</a:t>
            </a:r>
            <a:endParaRPr sz="1800">
              <a:latin typeface="Calibri"/>
              <a:cs typeface="Calibri"/>
            </a:endParaRPr>
          </a:p>
          <a:p>
            <a:pPr marL="12700" marR="63500">
              <a:lnSpc>
                <a:spcPts val="209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Нарушение </a:t>
            </a:r>
            <a:r>
              <a:rPr sz="1800" spc="-160" dirty="0">
                <a:latin typeface="Calibri"/>
                <a:cs typeface="Calibri"/>
              </a:rPr>
              <a:t>периферического </a:t>
            </a:r>
            <a:r>
              <a:rPr sz="1800" spc="-175" dirty="0">
                <a:latin typeface="Calibri"/>
                <a:cs typeface="Calibri"/>
              </a:rPr>
              <a:t>кровообращения  </a:t>
            </a:r>
            <a:r>
              <a:rPr sz="1800" spc="-165" dirty="0">
                <a:latin typeface="Calibri"/>
                <a:cs typeface="Calibri"/>
              </a:rPr>
              <a:t>Истонченная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90" dirty="0">
                <a:latin typeface="Calibri"/>
                <a:cs typeface="Calibri"/>
              </a:rPr>
              <a:t>кожа</a:t>
            </a:r>
            <a:endParaRPr sz="1800">
              <a:latin typeface="Calibri"/>
              <a:cs typeface="Calibri"/>
            </a:endParaRPr>
          </a:p>
          <a:p>
            <a:pPr marL="12700" marR="2266315">
              <a:lnSpc>
                <a:spcPct val="99400"/>
              </a:lnSpc>
              <a:spcBef>
                <a:spcPts val="5"/>
              </a:spcBef>
            </a:pPr>
            <a:r>
              <a:rPr sz="1800" spc="-160" dirty="0">
                <a:latin typeface="Calibri"/>
                <a:cs typeface="Calibri"/>
              </a:rPr>
              <a:t>Беспокойство  Спутанное </a:t>
            </a:r>
            <a:r>
              <a:rPr sz="1800" spc="-165" dirty="0">
                <a:latin typeface="Calibri"/>
                <a:cs typeface="Calibri"/>
              </a:rPr>
              <a:t>сознание  </a:t>
            </a:r>
            <a:r>
              <a:rPr sz="1800" spc="-200" dirty="0">
                <a:latin typeface="Calibri"/>
                <a:cs typeface="Calibri"/>
              </a:rPr>
              <a:t>Кома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16275" y="1689647"/>
            <a:ext cx="1518920" cy="1019175"/>
          </a:xfrm>
          <a:custGeom>
            <a:avLst/>
            <a:gdLst/>
            <a:ahLst/>
            <a:cxnLst/>
            <a:rect l="l" t="t" r="r" b="b"/>
            <a:pathLst>
              <a:path w="1518920" h="1019175">
                <a:moveTo>
                  <a:pt x="42250" y="944647"/>
                </a:moveTo>
                <a:lnTo>
                  <a:pt x="0" y="1018627"/>
                </a:lnTo>
                <a:lnTo>
                  <a:pt x="84533" y="1008039"/>
                </a:lnTo>
                <a:lnTo>
                  <a:pt x="75140" y="993956"/>
                </a:lnTo>
                <a:lnTo>
                  <a:pt x="59874" y="993956"/>
                </a:lnTo>
                <a:lnTo>
                  <a:pt x="45779" y="972826"/>
                </a:lnTo>
                <a:lnTo>
                  <a:pt x="56345" y="965778"/>
                </a:lnTo>
                <a:lnTo>
                  <a:pt x="42250" y="944647"/>
                </a:lnTo>
                <a:close/>
              </a:path>
              <a:path w="1518920" h="1019175">
                <a:moveTo>
                  <a:pt x="56345" y="965778"/>
                </a:moveTo>
                <a:lnTo>
                  <a:pt x="45779" y="972826"/>
                </a:lnTo>
                <a:lnTo>
                  <a:pt x="59874" y="993956"/>
                </a:lnTo>
                <a:lnTo>
                  <a:pt x="70439" y="986909"/>
                </a:lnTo>
                <a:lnTo>
                  <a:pt x="56345" y="965778"/>
                </a:lnTo>
                <a:close/>
              </a:path>
              <a:path w="1518920" h="1019175">
                <a:moveTo>
                  <a:pt x="70439" y="986909"/>
                </a:moveTo>
                <a:lnTo>
                  <a:pt x="59874" y="993956"/>
                </a:lnTo>
                <a:lnTo>
                  <a:pt x="75140" y="993956"/>
                </a:lnTo>
                <a:lnTo>
                  <a:pt x="70439" y="986909"/>
                </a:lnTo>
                <a:close/>
              </a:path>
              <a:path w="1518920" h="1019175">
                <a:moveTo>
                  <a:pt x="1504252" y="0"/>
                </a:moveTo>
                <a:lnTo>
                  <a:pt x="56345" y="965778"/>
                </a:lnTo>
                <a:lnTo>
                  <a:pt x="70439" y="986909"/>
                </a:lnTo>
                <a:lnTo>
                  <a:pt x="1518347" y="21131"/>
                </a:lnTo>
                <a:lnTo>
                  <a:pt x="15042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27265" y="2573019"/>
            <a:ext cx="1772285" cy="761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80" dirty="0">
                <a:latin typeface="Calibri"/>
                <a:cs typeface="Calibri"/>
              </a:rPr>
              <a:t>Необратимые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00" spc="-180" dirty="0">
                <a:latin typeface="Calibri"/>
                <a:cs typeface="Calibri"/>
              </a:rPr>
              <a:t>Старческий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возраст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4225" y="1690688"/>
            <a:ext cx="1232535" cy="1089025"/>
          </a:xfrm>
          <a:custGeom>
            <a:avLst/>
            <a:gdLst/>
            <a:ahLst/>
            <a:cxnLst/>
            <a:rect l="l" t="t" r="r" b="b"/>
            <a:pathLst>
              <a:path w="1232534" h="1089025">
                <a:moveTo>
                  <a:pt x="1166814" y="1048145"/>
                </a:moveTo>
                <a:lnTo>
                  <a:pt x="1150012" y="1067194"/>
                </a:lnTo>
                <a:lnTo>
                  <a:pt x="1232363" y="1089023"/>
                </a:lnTo>
                <a:lnTo>
                  <a:pt x="1219225" y="1056544"/>
                </a:lnTo>
                <a:lnTo>
                  <a:pt x="1176337" y="1056544"/>
                </a:lnTo>
                <a:lnTo>
                  <a:pt x="1166814" y="1048145"/>
                </a:lnTo>
                <a:close/>
              </a:path>
              <a:path w="1232534" h="1089025">
                <a:moveTo>
                  <a:pt x="1183615" y="1029095"/>
                </a:moveTo>
                <a:lnTo>
                  <a:pt x="1166814" y="1048145"/>
                </a:lnTo>
                <a:lnTo>
                  <a:pt x="1176337" y="1056544"/>
                </a:lnTo>
                <a:lnTo>
                  <a:pt x="1193138" y="1037494"/>
                </a:lnTo>
                <a:lnTo>
                  <a:pt x="1183615" y="1029095"/>
                </a:lnTo>
                <a:close/>
              </a:path>
              <a:path w="1232534" h="1089025">
                <a:moveTo>
                  <a:pt x="1200416" y="1010046"/>
                </a:moveTo>
                <a:lnTo>
                  <a:pt x="1183615" y="1029095"/>
                </a:lnTo>
                <a:lnTo>
                  <a:pt x="1193138" y="1037494"/>
                </a:lnTo>
                <a:lnTo>
                  <a:pt x="1176337" y="1056544"/>
                </a:lnTo>
                <a:lnTo>
                  <a:pt x="1219225" y="1056544"/>
                </a:lnTo>
                <a:lnTo>
                  <a:pt x="1200416" y="1010046"/>
                </a:lnTo>
                <a:close/>
              </a:path>
              <a:path w="1232534" h="1089025">
                <a:moveTo>
                  <a:pt x="16800" y="0"/>
                </a:moveTo>
                <a:lnTo>
                  <a:pt x="0" y="19048"/>
                </a:lnTo>
                <a:lnTo>
                  <a:pt x="1166814" y="1048145"/>
                </a:lnTo>
                <a:lnTo>
                  <a:pt x="1183615" y="1029095"/>
                </a:lnTo>
                <a:lnTo>
                  <a:pt x="168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9752" y="176784"/>
            <a:ext cx="5547359" cy="1121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2014" y="299211"/>
            <a:ext cx="49079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0" dirty="0">
                <a:solidFill>
                  <a:srgbClr val="C00000"/>
                </a:solidFill>
              </a:rPr>
              <a:t>Классификация</a:t>
            </a:r>
            <a:r>
              <a:rPr sz="4000" spc="-100" dirty="0">
                <a:solidFill>
                  <a:srgbClr val="C00000"/>
                </a:solidFill>
              </a:rPr>
              <a:t> </a:t>
            </a:r>
            <a:r>
              <a:rPr sz="4000" spc="-405" dirty="0">
                <a:solidFill>
                  <a:srgbClr val="C00000"/>
                </a:solidFill>
              </a:rPr>
              <a:t>пролежней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06536" y="1450340"/>
            <a:ext cx="9867265" cy="331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2245">
              <a:lnSpc>
                <a:spcPct val="100000"/>
              </a:lnSpc>
              <a:spcBef>
                <a:spcPts val="100"/>
              </a:spcBef>
            </a:pPr>
            <a:r>
              <a:rPr sz="2400" u="sng" spc="-2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Международная </a:t>
            </a: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классификация </a:t>
            </a:r>
            <a:r>
              <a:rPr sz="2400" u="sng" spc="-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(J. </a:t>
            </a:r>
            <a:r>
              <a:rPr sz="2400" u="sng" spc="-2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D. </a:t>
            </a:r>
            <a:r>
              <a:rPr sz="2400" u="sng" spc="-1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Shea,</a:t>
            </a:r>
            <a:r>
              <a:rPr sz="2400" u="sng" spc="-3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spc="-1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1975)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25" dirty="0">
                <a:latin typeface="Calibri"/>
                <a:cs typeface="Calibri"/>
              </a:rPr>
              <a:t>зависимости </a:t>
            </a:r>
            <a:r>
              <a:rPr sz="2400" spc="-210" dirty="0">
                <a:latin typeface="Calibri"/>
                <a:cs typeface="Calibri"/>
              </a:rPr>
              <a:t>от </a:t>
            </a:r>
            <a:r>
              <a:rPr sz="2400" spc="-240" dirty="0">
                <a:latin typeface="Calibri"/>
                <a:cs typeface="Calibri"/>
              </a:rPr>
              <a:t>глубины </a:t>
            </a:r>
            <a:r>
              <a:rPr sz="2400" spc="-229" dirty="0">
                <a:latin typeface="Calibri"/>
                <a:cs typeface="Calibri"/>
              </a:rPr>
              <a:t>пораженных</a:t>
            </a:r>
            <a:r>
              <a:rPr sz="2400" spc="-40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тканей: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libri"/>
              <a:cs typeface="Calibri"/>
            </a:endParaRPr>
          </a:p>
          <a:p>
            <a:pPr marL="12700" marR="1525270">
              <a:lnSpc>
                <a:spcPct val="100800"/>
              </a:lnSpc>
            </a:pPr>
            <a:r>
              <a:rPr sz="24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 </a:t>
            </a: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степень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50" dirty="0">
                <a:latin typeface="Calibri"/>
                <a:cs typeface="Calibri"/>
              </a:rPr>
              <a:t>пролежни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глубиной </a:t>
            </a:r>
            <a:r>
              <a:rPr sz="2400" spc="-235" dirty="0">
                <a:latin typeface="Calibri"/>
                <a:cs typeface="Calibri"/>
              </a:rPr>
              <a:t>поражения, </a:t>
            </a:r>
            <a:r>
              <a:rPr sz="2400" spc="-225" dirty="0">
                <a:latin typeface="Calibri"/>
                <a:cs typeface="Calibri"/>
              </a:rPr>
              <a:t>соответствующей </a:t>
            </a:r>
            <a:r>
              <a:rPr sz="2400" spc="-245" dirty="0">
                <a:latin typeface="Calibri"/>
                <a:cs typeface="Calibri"/>
              </a:rPr>
              <a:t>толщине </a:t>
            </a:r>
            <a:r>
              <a:rPr sz="2400" spc="-240" dirty="0">
                <a:latin typeface="Calibri"/>
                <a:cs typeface="Calibri"/>
              </a:rPr>
              <a:t>кожи;  </a:t>
            </a:r>
            <a:r>
              <a:rPr sz="24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II </a:t>
            </a: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степень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50" dirty="0">
                <a:latin typeface="Calibri"/>
                <a:cs typeface="Calibri"/>
              </a:rPr>
              <a:t>пролежни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глубиной </a:t>
            </a:r>
            <a:r>
              <a:rPr sz="2400" spc="-240" dirty="0">
                <a:latin typeface="Calibri"/>
                <a:cs typeface="Calibri"/>
              </a:rPr>
              <a:t>поражения </a:t>
            </a:r>
            <a:r>
              <a:rPr sz="2400" spc="-260" dirty="0">
                <a:latin typeface="Calibri"/>
                <a:cs typeface="Calibri"/>
              </a:rPr>
              <a:t>до </a:t>
            </a:r>
            <a:r>
              <a:rPr sz="2400" spc="-254" dirty="0">
                <a:latin typeface="Calibri"/>
                <a:cs typeface="Calibri"/>
              </a:rPr>
              <a:t>подкожной</a:t>
            </a:r>
            <a:r>
              <a:rPr sz="2400" spc="-330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клетчатки;</a:t>
            </a:r>
            <a:endParaRPr sz="2400">
              <a:latin typeface="Calibri"/>
              <a:cs typeface="Calibri"/>
            </a:endParaRPr>
          </a:p>
          <a:p>
            <a:pPr marL="292100" indent="-279400">
              <a:lnSpc>
                <a:spcPts val="2785"/>
              </a:lnSpc>
              <a:buAutoNum type="romanUcPeriod" startAt="3"/>
              <a:tabLst>
                <a:tab pos="292100" algn="l"/>
              </a:tabLst>
            </a:pP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степень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глубиной </a:t>
            </a:r>
            <a:r>
              <a:rPr sz="2400" spc="-240" dirty="0">
                <a:latin typeface="Calibri"/>
                <a:cs typeface="Calibri"/>
              </a:rPr>
              <a:t>поражения </a:t>
            </a:r>
            <a:r>
              <a:rPr sz="2400" spc="-260" dirty="0">
                <a:latin typeface="Calibri"/>
                <a:cs typeface="Calibri"/>
              </a:rPr>
              <a:t>до </a:t>
            </a:r>
            <a:r>
              <a:rPr sz="2400" spc="-220" dirty="0">
                <a:latin typeface="Calibri"/>
                <a:cs typeface="Calibri"/>
              </a:rPr>
              <a:t>глубокой</a:t>
            </a:r>
            <a:r>
              <a:rPr sz="2400" spc="-290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фасции;</a:t>
            </a:r>
            <a:endParaRPr sz="2400">
              <a:latin typeface="Calibri"/>
              <a:cs typeface="Calibri"/>
            </a:endParaRPr>
          </a:p>
          <a:p>
            <a:pPr marL="282575" indent="-269875">
              <a:lnSpc>
                <a:spcPct val="100000"/>
              </a:lnSpc>
              <a:spcBef>
                <a:spcPts val="25"/>
              </a:spcBef>
              <a:buAutoNum type="romanUcPeriod" startAt="3"/>
              <a:tabLst>
                <a:tab pos="282575" algn="l"/>
              </a:tabLst>
            </a:pP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степень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глубиной </a:t>
            </a:r>
            <a:r>
              <a:rPr sz="2400" spc="-240" dirty="0">
                <a:latin typeface="Calibri"/>
                <a:cs typeface="Calibri"/>
              </a:rPr>
              <a:t>поражения </a:t>
            </a:r>
            <a:r>
              <a:rPr sz="2400" spc="-260" dirty="0">
                <a:latin typeface="Calibri"/>
                <a:cs typeface="Calibri"/>
              </a:rPr>
              <a:t>до</a:t>
            </a:r>
            <a:r>
              <a:rPr sz="2400" spc="-235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кости;</a:t>
            </a:r>
            <a:endParaRPr sz="2400">
              <a:latin typeface="Calibri"/>
              <a:cs typeface="Calibri"/>
            </a:endParaRPr>
          </a:p>
          <a:p>
            <a:pPr marL="210820" indent="-198755">
              <a:lnSpc>
                <a:spcPct val="100000"/>
              </a:lnSpc>
              <a:spcBef>
                <a:spcPts val="25"/>
              </a:spcBef>
              <a:buAutoNum type="romanUcPeriod" startAt="3"/>
              <a:tabLst>
                <a:tab pos="211454" algn="l"/>
              </a:tabLst>
            </a:pPr>
            <a:r>
              <a:rPr sz="2400" u="sng" spc="-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степень</a:t>
            </a:r>
            <a:r>
              <a:rPr sz="2400" spc="-21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25" dirty="0">
                <a:latin typeface="Calibri"/>
                <a:cs typeface="Calibri"/>
              </a:rPr>
              <a:t>закрытые </a:t>
            </a:r>
            <a:r>
              <a:rPr sz="2400" spc="-250" dirty="0">
                <a:latin typeface="Calibri"/>
                <a:cs typeface="Calibri"/>
              </a:rPr>
              <a:t>пролежни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5" dirty="0">
                <a:latin typeface="Calibri"/>
                <a:cs typeface="Calibri"/>
              </a:rPr>
              <a:t>анатомической </a:t>
            </a:r>
            <a:r>
              <a:rPr sz="2400" spc="-229" dirty="0">
                <a:latin typeface="Calibri"/>
                <a:cs typeface="Calibri"/>
              </a:rPr>
              <a:t>глубиной </a:t>
            </a:r>
            <a:r>
              <a:rPr sz="2400" spc="-240" dirty="0">
                <a:latin typeface="Calibri"/>
                <a:cs typeface="Calibri"/>
              </a:rPr>
              <a:t>поражения </a:t>
            </a:r>
            <a:r>
              <a:rPr sz="2400" spc="-260" dirty="0">
                <a:latin typeface="Calibri"/>
                <a:cs typeface="Calibri"/>
              </a:rPr>
              <a:t>до </a:t>
            </a:r>
            <a:r>
              <a:rPr sz="2400" spc="-210" dirty="0">
                <a:latin typeface="Calibri"/>
                <a:cs typeface="Calibri"/>
              </a:rPr>
              <a:t>фасции </a:t>
            </a:r>
            <a:r>
              <a:rPr sz="2400" spc="-250" dirty="0">
                <a:latin typeface="Calibri"/>
                <a:cs typeface="Calibri"/>
              </a:rPr>
              <a:t>или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кости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7666" y="326643"/>
            <a:ext cx="49237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0" dirty="0"/>
              <a:t>Классификация</a:t>
            </a:r>
            <a:r>
              <a:rPr sz="4000" spc="-110" dirty="0"/>
              <a:t> </a:t>
            </a:r>
            <a:r>
              <a:rPr sz="4000" spc="-405" dirty="0"/>
              <a:t>пролежней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047730" y="1017117"/>
            <a:ext cx="6981190" cy="183896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841500">
              <a:lnSpc>
                <a:spcPct val="100000"/>
              </a:lnSpc>
              <a:spcBef>
                <a:spcPts val="1175"/>
              </a:spcBef>
            </a:pPr>
            <a:r>
              <a:rPr sz="3200" spc="-320" dirty="0">
                <a:latin typeface="Calibri"/>
                <a:cs typeface="Calibri"/>
              </a:rPr>
              <a:t>Стадия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65" dirty="0">
                <a:latin typeface="Calibri"/>
                <a:cs typeface="Calibri"/>
              </a:rPr>
              <a:t>I</a:t>
            </a:r>
            <a:endParaRPr sz="3200">
              <a:latin typeface="Calibri"/>
              <a:cs typeface="Calibri"/>
            </a:endParaRPr>
          </a:p>
          <a:p>
            <a:pPr marL="12700" marR="712470">
              <a:lnSpc>
                <a:spcPts val="3100"/>
              </a:lnSpc>
              <a:spcBef>
                <a:spcPts val="190"/>
              </a:spcBef>
            </a:pPr>
            <a:r>
              <a:rPr sz="2000" spc="-180" dirty="0">
                <a:latin typeface="Calibri"/>
                <a:cs typeface="Calibri"/>
              </a:rPr>
              <a:t>Устойчивая </a:t>
            </a:r>
            <a:r>
              <a:rPr sz="2000" spc="-190" dirty="0">
                <a:latin typeface="Calibri"/>
                <a:cs typeface="Calibri"/>
              </a:rPr>
              <a:t>гиперемия, не </a:t>
            </a:r>
            <a:r>
              <a:rPr sz="2000" spc="-185" dirty="0">
                <a:latin typeface="Calibri"/>
                <a:cs typeface="Calibri"/>
              </a:rPr>
              <a:t>проходящая </a:t>
            </a:r>
            <a:r>
              <a:rPr sz="2000" spc="-180" dirty="0">
                <a:latin typeface="Calibri"/>
                <a:cs typeface="Calibri"/>
              </a:rPr>
              <a:t>после </a:t>
            </a:r>
            <a:r>
              <a:rPr sz="2000" spc="-190" dirty="0">
                <a:latin typeface="Calibri"/>
                <a:cs typeface="Calibri"/>
              </a:rPr>
              <a:t>прекращения </a:t>
            </a:r>
            <a:r>
              <a:rPr sz="2000" spc="-195" dirty="0">
                <a:latin typeface="Calibri"/>
                <a:cs typeface="Calibri"/>
              </a:rPr>
              <a:t>давления.  </a:t>
            </a:r>
            <a:r>
              <a:rPr sz="2000" spc="-225" dirty="0">
                <a:latin typeface="Calibri"/>
                <a:cs typeface="Calibri"/>
              </a:rPr>
              <a:t>Кожные </a:t>
            </a:r>
            <a:r>
              <a:rPr sz="2000" spc="-190" dirty="0">
                <a:latin typeface="Calibri"/>
                <a:cs typeface="Calibri"/>
              </a:rPr>
              <a:t>покровы </a:t>
            </a:r>
            <a:r>
              <a:rPr sz="2000" spc="-195" dirty="0">
                <a:latin typeface="Calibri"/>
                <a:cs typeface="Calibri"/>
              </a:rPr>
              <a:t>не</a:t>
            </a:r>
            <a:r>
              <a:rPr sz="2000" spc="-170" dirty="0">
                <a:latin typeface="Calibri"/>
                <a:cs typeface="Calibri"/>
              </a:rPr>
              <a:t> </a:t>
            </a:r>
            <a:r>
              <a:rPr sz="2000" spc="-204" dirty="0">
                <a:latin typeface="Calibri"/>
                <a:cs typeface="Calibri"/>
              </a:rPr>
              <a:t>нарушены.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  <a:tabLst>
                <a:tab pos="5179060" algn="l"/>
              </a:tabLst>
            </a:pPr>
            <a:r>
              <a:rPr sz="2000" spc="-170" dirty="0">
                <a:latin typeface="Calibri"/>
                <a:cs typeface="Calibri"/>
              </a:rPr>
              <a:t>Если </a:t>
            </a:r>
            <a:r>
              <a:rPr sz="2000" spc="-180" dirty="0">
                <a:latin typeface="Calibri"/>
                <a:cs typeface="Calibri"/>
              </a:rPr>
              <a:t>покраснение  </a:t>
            </a:r>
            <a:r>
              <a:rPr sz="2000" spc="-195" dirty="0">
                <a:latin typeface="Calibri"/>
                <a:cs typeface="Calibri"/>
              </a:rPr>
              <a:t>не  </a:t>
            </a:r>
            <a:r>
              <a:rPr sz="2000" spc="-165" dirty="0">
                <a:latin typeface="Calibri"/>
                <a:cs typeface="Calibri"/>
              </a:rPr>
              <a:t>исчезает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80" dirty="0">
                <a:latin typeface="Calibri"/>
                <a:cs typeface="Calibri"/>
              </a:rPr>
              <a:t>течение  </a:t>
            </a:r>
            <a:r>
              <a:rPr sz="2000" spc="-114" dirty="0">
                <a:latin typeface="Calibri"/>
                <a:cs typeface="Calibri"/>
              </a:rPr>
              <a:t>5 </a:t>
            </a:r>
            <a:r>
              <a:rPr sz="2000" spc="-225" dirty="0">
                <a:latin typeface="Calibri"/>
                <a:cs typeface="Calibri"/>
              </a:rPr>
              <a:t>минут, </a:t>
            </a:r>
            <a:r>
              <a:rPr sz="2000" spc="-145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то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это	</a:t>
            </a:r>
            <a:r>
              <a:rPr sz="2000" spc="-204" dirty="0">
                <a:latin typeface="Calibri"/>
                <a:cs typeface="Calibri"/>
              </a:rPr>
              <a:t>пролежень </a:t>
            </a:r>
            <a:r>
              <a:rPr sz="2000" spc="-40" dirty="0">
                <a:latin typeface="Calibri"/>
                <a:cs typeface="Calibri"/>
              </a:rPr>
              <a:t>I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стадии</a:t>
            </a:r>
            <a:r>
              <a:rPr sz="1600" spc="-180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0237" y="3611563"/>
            <a:ext cx="5029200" cy="324643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1981" y="164083"/>
            <a:ext cx="441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15" dirty="0"/>
              <a:t>Классификация</a:t>
            </a:r>
            <a:r>
              <a:rPr sz="3600" spc="-110" dirty="0"/>
              <a:t> </a:t>
            </a:r>
            <a:r>
              <a:rPr sz="3600" spc="-365" dirty="0"/>
              <a:t>пролежней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309419" y="1247140"/>
            <a:ext cx="1191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5" dirty="0">
                <a:latin typeface="Calibri"/>
                <a:cs typeface="Calibri"/>
              </a:rPr>
              <a:t>I I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Стадия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1944" y="1721611"/>
            <a:ext cx="10643235" cy="134874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404495" indent="-39243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z="1800" spc="-165" dirty="0">
                <a:latin typeface="Calibri"/>
                <a:cs typeface="Calibri"/>
              </a:rPr>
              <a:t>Стойкая </a:t>
            </a:r>
            <a:r>
              <a:rPr sz="1800" spc="-175" dirty="0">
                <a:latin typeface="Calibri"/>
                <a:cs typeface="Calibri"/>
              </a:rPr>
              <a:t>гиперемия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-195" dirty="0">
                <a:latin typeface="Calibri"/>
                <a:cs typeface="Calibri"/>
              </a:rPr>
              <a:t>кожи.</a:t>
            </a:r>
            <a:endParaRPr sz="1800">
              <a:latin typeface="Calibri"/>
              <a:cs typeface="Calibri"/>
            </a:endParaRPr>
          </a:p>
          <a:p>
            <a:pPr marL="404495" indent="-39243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z="1800" spc="-165" dirty="0">
                <a:latin typeface="Calibri"/>
                <a:cs typeface="Calibri"/>
              </a:rPr>
              <a:t>Отслойка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эпидермиса.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5" dirty="0">
                <a:latin typeface="Calibri"/>
                <a:cs typeface="Calibri"/>
              </a:rPr>
              <a:t>Поверхностное (неглубокое) </a:t>
            </a:r>
            <a:r>
              <a:rPr sz="1800" spc="-175" dirty="0">
                <a:latin typeface="Calibri"/>
                <a:cs typeface="Calibri"/>
              </a:rPr>
              <a:t>нарушение </a:t>
            </a:r>
            <a:r>
              <a:rPr sz="1800" spc="-160" dirty="0">
                <a:latin typeface="Calibri"/>
                <a:cs typeface="Calibri"/>
              </a:rPr>
              <a:t>целостности </a:t>
            </a:r>
            <a:r>
              <a:rPr sz="1800" spc="-180" dirty="0">
                <a:latin typeface="Calibri"/>
                <a:cs typeface="Calibri"/>
              </a:rPr>
              <a:t>кожных </a:t>
            </a:r>
            <a:r>
              <a:rPr sz="1800" spc="-160" dirty="0">
                <a:latin typeface="Calibri"/>
                <a:cs typeface="Calibri"/>
              </a:rPr>
              <a:t>покровов </a:t>
            </a:r>
            <a:r>
              <a:rPr sz="1800" spc="-150" dirty="0">
                <a:latin typeface="Calibri"/>
                <a:cs typeface="Calibri"/>
              </a:rPr>
              <a:t>(некроз)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165" dirty="0">
                <a:latin typeface="Calibri"/>
                <a:cs typeface="Calibri"/>
              </a:rPr>
              <a:t>распространением </a:t>
            </a:r>
            <a:r>
              <a:rPr sz="1800" spc="-170" dirty="0">
                <a:latin typeface="Calibri"/>
                <a:cs typeface="Calibri"/>
              </a:rPr>
              <a:t>на</a:t>
            </a:r>
            <a:r>
              <a:rPr sz="1800" spc="-245" dirty="0">
                <a:latin typeface="Calibri"/>
                <a:cs typeface="Calibri"/>
              </a:rPr>
              <a:t> </a:t>
            </a:r>
            <a:r>
              <a:rPr sz="1800" spc="-195" dirty="0">
                <a:latin typeface="Calibri"/>
                <a:cs typeface="Calibri"/>
              </a:rPr>
              <a:t>подкожную </a:t>
            </a:r>
            <a:r>
              <a:rPr sz="1800" spc="-160" dirty="0">
                <a:latin typeface="Calibri"/>
                <a:cs typeface="Calibri"/>
              </a:rPr>
              <a:t>клетчатку.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5" dirty="0">
                <a:latin typeface="Calibri"/>
                <a:cs typeface="Calibri"/>
              </a:rPr>
              <a:t>На </a:t>
            </a:r>
            <a:r>
              <a:rPr sz="1800" spc="-130" dirty="0">
                <a:latin typeface="Calibri"/>
                <a:cs typeface="Calibri"/>
              </a:rPr>
              <a:t>участках, </a:t>
            </a:r>
            <a:r>
              <a:rPr sz="1800" spc="-195" dirty="0">
                <a:latin typeface="Calibri"/>
                <a:cs typeface="Calibri"/>
              </a:rPr>
              <a:t>имеющих </a:t>
            </a:r>
            <a:r>
              <a:rPr sz="1800" spc="-170" dirty="0">
                <a:latin typeface="Calibri"/>
                <a:cs typeface="Calibri"/>
              </a:rPr>
              <a:t>толстый </a:t>
            </a:r>
            <a:r>
              <a:rPr sz="1800" spc="-160" dirty="0">
                <a:latin typeface="Calibri"/>
                <a:cs typeface="Calibri"/>
              </a:rPr>
              <a:t>роговой </a:t>
            </a:r>
            <a:r>
              <a:rPr sz="1800" spc="-170" dirty="0">
                <a:latin typeface="Calibri"/>
                <a:cs typeface="Calibri"/>
              </a:rPr>
              <a:t>слой </a:t>
            </a:r>
            <a:r>
              <a:rPr sz="1800" spc="-150" dirty="0">
                <a:latin typeface="Calibri"/>
                <a:cs typeface="Calibri"/>
              </a:rPr>
              <a:t>(пятки) </a:t>
            </a:r>
            <a:r>
              <a:rPr sz="1800" spc="-165" dirty="0">
                <a:latin typeface="Calibri"/>
                <a:cs typeface="Calibri"/>
              </a:rPr>
              <a:t>образование пузыря </a:t>
            </a:r>
            <a:r>
              <a:rPr sz="1800" spc="-204" dirty="0">
                <a:latin typeface="Calibri"/>
                <a:cs typeface="Calibri"/>
              </a:rPr>
              <a:t>может </a:t>
            </a:r>
            <a:r>
              <a:rPr sz="1800" spc="-155" dirty="0">
                <a:latin typeface="Calibri"/>
                <a:cs typeface="Calibri"/>
              </a:rPr>
              <a:t>протекать </a:t>
            </a:r>
            <a:r>
              <a:rPr sz="1800" spc="-170" dirty="0">
                <a:latin typeface="Calibri"/>
                <a:cs typeface="Calibri"/>
              </a:rPr>
              <a:t>незаметно,в</a:t>
            </a:r>
            <a:r>
              <a:rPr sz="1800" spc="-12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глубине.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775" y="3910014"/>
            <a:ext cx="4191000" cy="271938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4990" y="265683"/>
            <a:ext cx="49237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0" dirty="0"/>
              <a:t>Классификация</a:t>
            </a:r>
            <a:r>
              <a:rPr sz="4000" spc="-110" dirty="0"/>
              <a:t> </a:t>
            </a:r>
            <a:r>
              <a:rPr sz="4000" spc="-405" dirty="0"/>
              <a:t>пролежней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288539" y="874267"/>
            <a:ext cx="6395085" cy="2811780"/>
          </a:xfrm>
          <a:prstGeom prst="rect">
            <a:avLst/>
          </a:prstGeom>
        </p:spPr>
        <p:txBody>
          <a:bodyPr vert="horz" wrap="square" lIns="0" tIns="262255" rIns="0" bIns="0" rtlCol="0">
            <a:spAutoFit/>
          </a:bodyPr>
          <a:lstStyle/>
          <a:p>
            <a:pPr marL="471170" algn="ctr">
              <a:lnSpc>
                <a:spcPct val="100000"/>
              </a:lnSpc>
              <a:spcBef>
                <a:spcPts val="2065"/>
              </a:spcBef>
            </a:pPr>
            <a:r>
              <a:rPr sz="3600" spc="-75" dirty="0">
                <a:latin typeface="Calibri"/>
                <a:cs typeface="Calibri"/>
              </a:rPr>
              <a:t>III</a:t>
            </a:r>
            <a:r>
              <a:rPr sz="3600" spc="-60" dirty="0">
                <a:latin typeface="Calibri"/>
                <a:cs typeface="Calibri"/>
              </a:rPr>
              <a:t> </a:t>
            </a:r>
            <a:r>
              <a:rPr sz="3600" spc="-355" dirty="0">
                <a:latin typeface="Calibri"/>
                <a:cs typeface="Calibri"/>
              </a:rPr>
              <a:t>Стадия</a:t>
            </a:r>
            <a:endParaRPr sz="3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95" dirty="0">
                <a:latin typeface="Calibri"/>
                <a:cs typeface="Calibri"/>
              </a:rPr>
              <a:t>Поражены </a:t>
            </a:r>
            <a:r>
              <a:rPr sz="1800" spc="-150" dirty="0">
                <a:latin typeface="Calibri"/>
                <a:cs typeface="Calibri"/>
              </a:rPr>
              <a:t>все </a:t>
            </a:r>
            <a:r>
              <a:rPr sz="1800" spc="-180" dirty="0">
                <a:latin typeface="Calibri"/>
                <a:cs typeface="Calibri"/>
              </a:rPr>
              <a:t>слои </a:t>
            </a:r>
            <a:r>
              <a:rPr sz="1800" spc="-195" dirty="0">
                <a:latin typeface="Calibri"/>
                <a:cs typeface="Calibri"/>
              </a:rPr>
              <a:t>кожи, </a:t>
            </a:r>
            <a:r>
              <a:rPr sz="1800" spc="-160" dirty="0">
                <a:latin typeface="Calibri"/>
                <a:cs typeface="Calibri"/>
              </a:rPr>
              <a:t>дефект </a:t>
            </a:r>
            <a:r>
              <a:rPr sz="1800" spc="-155" dirty="0">
                <a:latin typeface="Calibri"/>
                <a:cs typeface="Calibri"/>
              </a:rPr>
              <a:t>простирается </a:t>
            </a:r>
            <a:r>
              <a:rPr sz="1800" spc="-165" dirty="0">
                <a:latin typeface="Calibri"/>
                <a:cs typeface="Calibri"/>
              </a:rPr>
              <a:t>вплоть </a:t>
            </a:r>
            <a:r>
              <a:rPr sz="1800" spc="-200" dirty="0">
                <a:latin typeface="Calibri"/>
                <a:cs typeface="Calibri"/>
              </a:rPr>
              <a:t>до</a:t>
            </a:r>
            <a:r>
              <a:rPr sz="1800" spc="-23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фасций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45" dirty="0">
                <a:latin typeface="Calibri"/>
                <a:cs typeface="Calibri"/>
              </a:rPr>
              <a:t>Язва </a:t>
            </a:r>
            <a:r>
              <a:rPr sz="1800" spc="-160" dirty="0">
                <a:latin typeface="Calibri"/>
                <a:cs typeface="Calibri"/>
              </a:rPr>
              <a:t>проявляется </a:t>
            </a:r>
            <a:r>
              <a:rPr sz="1800" spc="-140" dirty="0">
                <a:latin typeface="Calibri"/>
                <a:cs typeface="Calibri"/>
              </a:rPr>
              <a:t>как </a:t>
            </a:r>
            <a:r>
              <a:rPr sz="1800" spc="-170" dirty="0">
                <a:latin typeface="Calibri"/>
                <a:cs typeface="Calibri"/>
              </a:rPr>
              <a:t>глубокий </a:t>
            </a:r>
            <a:r>
              <a:rPr sz="1800" spc="-155" dirty="0">
                <a:latin typeface="Calibri"/>
                <a:cs typeface="Calibri"/>
              </a:rPr>
              <a:t>кратер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200" dirty="0">
                <a:latin typeface="Calibri"/>
                <a:cs typeface="Calibri"/>
              </a:rPr>
              <a:t>подрытыми </a:t>
            </a:r>
            <a:r>
              <a:rPr sz="1800" spc="-190" dirty="0">
                <a:latin typeface="Calibri"/>
                <a:cs typeface="Calibri"/>
              </a:rPr>
              <a:t>или </a:t>
            </a:r>
            <a:r>
              <a:rPr sz="1800" spc="-185" dirty="0">
                <a:latin typeface="Calibri"/>
                <a:cs typeface="Calibri"/>
              </a:rPr>
              <a:t>плоскими</a:t>
            </a:r>
            <a:r>
              <a:rPr sz="1800" spc="-27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краями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20" dirty="0">
                <a:latin typeface="Calibri"/>
                <a:cs typeface="Calibri"/>
              </a:rPr>
              <a:t>Из-за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выхода </a:t>
            </a:r>
            <a:r>
              <a:rPr sz="1800" spc="-190" dirty="0">
                <a:latin typeface="Calibri"/>
                <a:cs typeface="Calibri"/>
              </a:rPr>
              <a:t>плазмы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60" dirty="0">
                <a:latin typeface="Calibri"/>
                <a:cs typeface="Calibri"/>
              </a:rPr>
              <a:t>ткани </a:t>
            </a:r>
            <a:r>
              <a:rPr sz="1800" spc="-155" dirty="0">
                <a:latin typeface="Calibri"/>
                <a:cs typeface="Calibri"/>
              </a:rPr>
              <a:t>образуется</a:t>
            </a:r>
            <a:r>
              <a:rPr sz="1800" spc="-245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экссудат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5" dirty="0">
                <a:latin typeface="Calibri"/>
                <a:cs typeface="Calibri"/>
              </a:rPr>
              <a:t>Кровоснабжение </a:t>
            </a:r>
            <a:r>
              <a:rPr sz="1800" spc="-160" dirty="0">
                <a:latin typeface="Calibri"/>
                <a:cs typeface="Calibri"/>
              </a:rPr>
              <a:t>тканей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прекращено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5" dirty="0">
                <a:latin typeface="Calibri"/>
                <a:cs typeface="Calibri"/>
              </a:rPr>
              <a:t>Белки </a:t>
            </a:r>
            <a:r>
              <a:rPr sz="1800" spc="-170" dirty="0">
                <a:latin typeface="Calibri"/>
                <a:cs typeface="Calibri"/>
              </a:rPr>
              <a:t>разрушаются </a:t>
            </a:r>
            <a:r>
              <a:rPr sz="1800" spc="-200" dirty="0">
                <a:latin typeface="Calibri"/>
                <a:cs typeface="Calibri"/>
              </a:rPr>
              <a:t>до </a:t>
            </a:r>
            <a:r>
              <a:rPr sz="1800" spc="-160" dirty="0">
                <a:latin typeface="Calibri"/>
                <a:cs typeface="Calibri"/>
              </a:rPr>
              <a:t>казеозной</a:t>
            </a:r>
            <a:r>
              <a:rPr sz="1800" spc="-265" dirty="0">
                <a:latin typeface="Calibri"/>
                <a:cs typeface="Calibri"/>
              </a:rPr>
              <a:t> </a:t>
            </a:r>
            <a:r>
              <a:rPr sz="1800" spc="-190" dirty="0">
                <a:latin typeface="Calibri"/>
                <a:cs typeface="Calibri"/>
              </a:rPr>
              <a:t>массы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0" y="3810000"/>
            <a:ext cx="4343400" cy="271462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0252" y="405891"/>
            <a:ext cx="49079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0" dirty="0"/>
              <a:t>Классификация</a:t>
            </a:r>
            <a:r>
              <a:rPr sz="4000" spc="-100" dirty="0"/>
              <a:t> </a:t>
            </a:r>
            <a:r>
              <a:rPr sz="4000" spc="-405" dirty="0"/>
              <a:t>пролежней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74774" y="1311711"/>
            <a:ext cx="9069705" cy="218503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2557145">
              <a:lnSpc>
                <a:spcPct val="100000"/>
              </a:lnSpc>
              <a:spcBef>
                <a:spcPts val="1350"/>
              </a:spcBef>
            </a:pPr>
            <a:r>
              <a:rPr sz="4400" spc="-275" dirty="0">
                <a:latin typeface="Calibri"/>
                <a:cs typeface="Calibri"/>
              </a:rPr>
              <a:t>IV</a:t>
            </a:r>
            <a:r>
              <a:rPr sz="4400" spc="-165" dirty="0">
                <a:latin typeface="Calibri"/>
                <a:cs typeface="Calibri"/>
              </a:rPr>
              <a:t> </a:t>
            </a:r>
            <a:r>
              <a:rPr sz="4400" spc="-425" dirty="0">
                <a:latin typeface="Calibri"/>
                <a:cs typeface="Calibri"/>
              </a:rPr>
              <a:t>Стадия</a:t>
            </a:r>
            <a:endParaRPr sz="4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Потеря </a:t>
            </a:r>
            <a:r>
              <a:rPr sz="1800" spc="-200" dirty="0">
                <a:latin typeface="Calibri"/>
                <a:cs typeface="Calibri"/>
              </a:rPr>
              <a:t>кожи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75" dirty="0">
                <a:latin typeface="Calibri"/>
                <a:cs typeface="Calibri"/>
              </a:rPr>
              <a:t>всю </a:t>
            </a:r>
            <a:r>
              <a:rPr sz="1800" spc="-185" dirty="0">
                <a:latin typeface="Calibri"/>
                <a:cs typeface="Calibri"/>
              </a:rPr>
              <a:t>толщину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204" dirty="0">
                <a:latin typeface="Calibri"/>
                <a:cs typeface="Calibri"/>
              </a:rPr>
              <a:t>обширными </a:t>
            </a:r>
            <a:r>
              <a:rPr sz="1800" spc="-175" dirty="0">
                <a:latin typeface="Calibri"/>
                <a:cs typeface="Calibri"/>
              </a:rPr>
              <a:t>некрозам </a:t>
            </a:r>
            <a:r>
              <a:rPr sz="1800" spc="-155" dirty="0">
                <a:latin typeface="Calibri"/>
                <a:cs typeface="Calibri"/>
              </a:rPr>
              <a:t>тканей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90" dirty="0">
                <a:latin typeface="Calibri"/>
                <a:cs typeface="Calibri"/>
              </a:rPr>
              <a:t>повреждениями </a:t>
            </a:r>
            <a:r>
              <a:rPr sz="1800" spc="-220" dirty="0">
                <a:latin typeface="Calibri"/>
                <a:cs typeface="Calibri"/>
              </a:rPr>
              <a:t>мышц, </a:t>
            </a:r>
            <a:r>
              <a:rPr sz="1800" spc="-175" dirty="0">
                <a:latin typeface="Calibri"/>
                <a:cs typeface="Calibri"/>
              </a:rPr>
              <a:t>сухожилий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54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костей.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0" dirty="0">
                <a:latin typeface="Calibri"/>
                <a:cs typeface="Calibri"/>
              </a:rPr>
              <a:t>Некротические ткани </a:t>
            </a:r>
            <a:r>
              <a:rPr sz="1800" spc="-210" dirty="0">
                <a:latin typeface="Calibri"/>
                <a:cs typeface="Calibri"/>
              </a:rPr>
              <a:t>имеют </a:t>
            </a:r>
            <a:r>
              <a:rPr sz="1800" spc="-160" dirty="0">
                <a:latin typeface="Calibri"/>
                <a:cs typeface="Calibri"/>
              </a:rPr>
              <a:t>сине-чёрный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цвет.</a:t>
            </a:r>
            <a:endParaRPr sz="1800">
              <a:latin typeface="Calibri"/>
              <a:cs typeface="Calibri"/>
            </a:endParaRPr>
          </a:p>
          <a:p>
            <a:pPr marL="404495" indent="-39243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z="1800" spc="-175" dirty="0">
                <a:latin typeface="Calibri"/>
                <a:cs typeface="Calibri"/>
              </a:rPr>
              <a:t>При </a:t>
            </a:r>
            <a:r>
              <a:rPr sz="1800" spc="-190" dirty="0">
                <a:latin typeface="Calibri"/>
                <a:cs typeface="Calibri"/>
              </a:rPr>
              <a:t>этом </a:t>
            </a:r>
            <a:r>
              <a:rPr sz="1800" spc="-160" dirty="0">
                <a:latin typeface="Calibri"/>
                <a:cs typeface="Calibri"/>
              </a:rPr>
              <a:t>некроз </a:t>
            </a:r>
            <a:r>
              <a:rPr sz="1800" spc="-210" dirty="0">
                <a:latin typeface="Calibri"/>
                <a:cs typeface="Calibri"/>
              </a:rPr>
              <a:t>может </a:t>
            </a:r>
            <a:r>
              <a:rPr sz="1800" spc="-180" dirty="0">
                <a:latin typeface="Calibri"/>
                <a:cs typeface="Calibri"/>
              </a:rPr>
              <a:t>выделять </a:t>
            </a:r>
            <a:r>
              <a:rPr sz="1800" spc="-165" dirty="0">
                <a:latin typeface="Calibri"/>
                <a:cs typeface="Calibri"/>
              </a:rPr>
              <a:t>раневой </a:t>
            </a:r>
            <a:r>
              <a:rPr sz="1800" spc="-150" dirty="0">
                <a:latin typeface="Calibri"/>
                <a:cs typeface="Calibri"/>
              </a:rPr>
              <a:t>секрет </a:t>
            </a:r>
            <a:r>
              <a:rPr sz="1800" spc="-190" dirty="0">
                <a:latin typeface="Calibri"/>
                <a:cs typeface="Calibri"/>
              </a:rPr>
              <a:t>или </a:t>
            </a:r>
            <a:r>
              <a:rPr sz="1800" spc="-180" dirty="0">
                <a:latin typeface="Calibri"/>
                <a:cs typeface="Calibri"/>
              </a:rPr>
              <a:t>быть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сухим</a:t>
            </a:r>
            <a:endParaRPr sz="1800">
              <a:latin typeface="Calibri"/>
              <a:cs typeface="Calibri"/>
            </a:endParaRPr>
          </a:p>
          <a:p>
            <a:pPr marL="404495" indent="-39243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z="1800" spc="-135" dirty="0">
                <a:latin typeface="Calibri"/>
                <a:cs typeface="Calibri"/>
              </a:rPr>
              <a:t>В </a:t>
            </a:r>
            <a:r>
              <a:rPr sz="1800" spc="-150" dirty="0">
                <a:latin typeface="Calibri"/>
                <a:cs typeface="Calibri"/>
              </a:rPr>
              <a:t>глубоких </a:t>
            </a:r>
            <a:r>
              <a:rPr sz="1800" spc="-145" dirty="0">
                <a:latin typeface="Calibri"/>
                <a:cs typeface="Calibri"/>
              </a:rPr>
              <a:t>слоях </a:t>
            </a:r>
            <a:r>
              <a:rPr sz="1800" spc="-160" dirty="0">
                <a:latin typeface="Calibri"/>
                <a:cs typeface="Calibri"/>
              </a:rPr>
              <a:t>тканей </a:t>
            </a:r>
            <a:r>
              <a:rPr sz="1800" spc="-195" dirty="0">
                <a:latin typeface="Calibri"/>
                <a:cs typeface="Calibri"/>
              </a:rPr>
              <a:t>возможно </a:t>
            </a:r>
            <a:r>
              <a:rPr sz="1800" spc="-165" dirty="0">
                <a:latin typeface="Calibri"/>
                <a:cs typeface="Calibri"/>
              </a:rPr>
              <a:t>образование</a:t>
            </a:r>
            <a:r>
              <a:rPr sz="1800" spc="-145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«карманов».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2550" y="3883025"/>
            <a:ext cx="42672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3018" y="422655"/>
            <a:ext cx="361251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-500" dirty="0">
                <a:solidFill>
                  <a:srgbClr val="C00000"/>
                </a:solidFill>
              </a:rPr>
              <a:t>Шкала</a:t>
            </a:r>
            <a:r>
              <a:rPr sz="4900" spc="-114" dirty="0">
                <a:solidFill>
                  <a:srgbClr val="C00000"/>
                </a:solidFill>
              </a:rPr>
              <a:t> </a:t>
            </a:r>
            <a:r>
              <a:rPr sz="4900" spc="-415" dirty="0">
                <a:solidFill>
                  <a:srgbClr val="C00000"/>
                </a:solidFill>
              </a:rPr>
              <a:t>Ватерлоу</a:t>
            </a:r>
            <a:endParaRPr sz="4900"/>
          </a:p>
        </p:txBody>
      </p:sp>
      <p:sp>
        <p:nvSpPr>
          <p:cNvPr id="3" name="object 3"/>
          <p:cNvSpPr txBox="1"/>
          <p:nvPr/>
        </p:nvSpPr>
        <p:spPr>
          <a:xfrm>
            <a:off x="1375276" y="2178812"/>
            <a:ext cx="8650605" cy="321373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5" dirty="0">
                <a:latin typeface="Calibri"/>
                <a:cs typeface="Calibri"/>
              </a:rPr>
              <a:t>Разработана </a:t>
            </a:r>
            <a:r>
              <a:rPr sz="3600" spc="-254" dirty="0">
                <a:latin typeface="Calibri"/>
                <a:cs typeface="Calibri"/>
              </a:rPr>
              <a:t>Judith </a:t>
            </a:r>
            <a:r>
              <a:rPr sz="3600" spc="-335" dirty="0">
                <a:latin typeface="Calibri"/>
                <a:cs typeface="Calibri"/>
              </a:rPr>
              <a:t>Waterlow </a:t>
            </a:r>
            <a:r>
              <a:rPr sz="3600" spc="-275" dirty="0">
                <a:latin typeface="Calibri"/>
                <a:cs typeface="Calibri"/>
              </a:rPr>
              <a:t>в</a:t>
            </a:r>
            <a:r>
              <a:rPr sz="3600" spc="-310" dirty="0">
                <a:latin typeface="Calibri"/>
                <a:cs typeface="Calibri"/>
              </a:rPr>
              <a:t> </a:t>
            </a:r>
            <a:r>
              <a:rPr sz="3600" spc="-265" dirty="0">
                <a:latin typeface="Calibri"/>
                <a:cs typeface="Calibri"/>
              </a:rPr>
              <a:t>1985г.</a:t>
            </a:r>
            <a:endParaRPr sz="3600">
              <a:latin typeface="Calibri"/>
              <a:cs typeface="Calibri"/>
            </a:endParaRPr>
          </a:p>
          <a:p>
            <a:pPr marL="355600" marR="450215" indent="-342900">
              <a:lnSpc>
                <a:spcPts val="4300"/>
              </a:lnSpc>
              <a:spcBef>
                <a:spcPts val="105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50" dirty="0">
                <a:latin typeface="Calibri"/>
                <a:cs typeface="Calibri"/>
              </a:rPr>
              <a:t>Быстрый, </a:t>
            </a:r>
            <a:r>
              <a:rPr sz="3600" spc="-315" dirty="0">
                <a:latin typeface="Calibri"/>
                <a:cs typeface="Calibri"/>
              </a:rPr>
              <a:t>простой </a:t>
            </a:r>
            <a:r>
              <a:rPr sz="3600" spc="-310" dirty="0">
                <a:latin typeface="Calibri"/>
                <a:cs typeface="Calibri"/>
              </a:rPr>
              <a:t>способ </a:t>
            </a:r>
            <a:r>
              <a:rPr sz="3600" spc="-335" dirty="0">
                <a:latin typeface="Calibri"/>
                <a:cs typeface="Calibri"/>
              </a:rPr>
              <a:t>оценить </a:t>
            </a:r>
            <a:r>
              <a:rPr sz="3600" spc="-305" dirty="0">
                <a:latin typeface="Calibri"/>
                <a:cs typeface="Calibri"/>
              </a:rPr>
              <a:t>риск </a:t>
            </a:r>
            <a:r>
              <a:rPr sz="3600" spc="-310" dirty="0">
                <a:latin typeface="Calibri"/>
                <a:cs typeface="Calibri"/>
              </a:rPr>
              <a:t>развития  </a:t>
            </a:r>
            <a:r>
              <a:rPr sz="3600" spc="-365" dirty="0">
                <a:latin typeface="Calibri"/>
                <a:cs typeface="Calibri"/>
              </a:rPr>
              <a:t>пролежней</a:t>
            </a:r>
            <a:endParaRPr sz="3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55" dirty="0">
                <a:latin typeface="Calibri"/>
                <a:cs typeface="Calibri"/>
              </a:rPr>
              <a:t>Системный </a:t>
            </a:r>
            <a:r>
              <a:rPr sz="3600" spc="-330" dirty="0">
                <a:latin typeface="Calibri"/>
                <a:cs typeface="Calibri"/>
              </a:rPr>
              <a:t>подход </a:t>
            </a:r>
            <a:r>
              <a:rPr sz="3600" spc="-280" dirty="0">
                <a:latin typeface="Calibri"/>
                <a:cs typeface="Calibri"/>
              </a:rPr>
              <a:t>к </a:t>
            </a:r>
            <a:r>
              <a:rPr sz="3600" spc="-330" dirty="0">
                <a:latin typeface="Calibri"/>
                <a:cs typeface="Calibri"/>
              </a:rPr>
              <a:t>оценке</a:t>
            </a:r>
            <a:r>
              <a:rPr sz="3600" spc="-220" dirty="0">
                <a:latin typeface="Calibri"/>
                <a:cs typeface="Calibri"/>
              </a:rPr>
              <a:t> </a:t>
            </a:r>
            <a:r>
              <a:rPr sz="3600" spc="-305" dirty="0">
                <a:latin typeface="Calibri"/>
                <a:cs typeface="Calibri"/>
              </a:rPr>
              <a:t>риска</a:t>
            </a:r>
            <a:endParaRPr sz="3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55" dirty="0">
                <a:latin typeface="Calibri"/>
                <a:cs typeface="Calibri"/>
              </a:rPr>
              <a:t>Возможность </a:t>
            </a:r>
            <a:r>
              <a:rPr sz="3600" spc="-315" dirty="0">
                <a:latin typeface="Calibri"/>
                <a:cs typeface="Calibri"/>
              </a:rPr>
              <a:t>постоянного </a:t>
            </a:r>
            <a:r>
              <a:rPr sz="3600" spc="-375" dirty="0">
                <a:latin typeface="Calibri"/>
                <a:cs typeface="Calibri"/>
              </a:rPr>
              <a:t>наблюдения </a:t>
            </a:r>
            <a:r>
              <a:rPr sz="3600" spc="-275" dirty="0">
                <a:latin typeface="Calibri"/>
                <a:cs typeface="Calibri"/>
              </a:rPr>
              <a:t>в</a:t>
            </a:r>
            <a:r>
              <a:rPr sz="3600" spc="-540" dirty="0">
                <a:latin typeface="Calibri"/>
                <a:cs typeface="Calibri"/>
              </a:rPr>
              <a:t> </a:t>
            </a:r>
            <a:r>
              <a:rPr sz="3600" spc="-375" dirty="0">
                <a:latin typeface="Calibri"/>
                <a:cs typeface="Calibri"/>
              </a:rPr>
              <a:t>динамике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125" y="11683"/>
            <a:ext cx="5212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solidFill>
                  <a:srgbClr val="C00000"/>
                </a:solidFill>
              </a:rPr>
              <a:t>Шкала </a:t>
            </a:r>
            <a:r>
              <a:rPr sz="1800" spc="-160" dirty="0">
                <a:solidFill>
                  <a:srgbClr val="C00000"/>
                </a:solidFill>
              </a:rPr>
              <a:t>Ватерлоу </a:t>
            </a:r>
            <a:r>
              <a:rPr sz="1800" spc="-190" dirty="0">
                <a:solidFill>
                  <a:srgbClr val="C00000"/>
                </a:solidFill>
              </a:rPr>
              <a:t>для </a:t>
            </a:r>
            <a:r>
              <a:rPr sz="1800" spc="-170" dirty="0">
                <a:solidFill>
                  <a:srgbClr val="C00000"/>
                </a:solidFill>
              </a:rPr>
              <a:t>оценки </a:t>
            </a:r>
            <a:r>
              <a:rPr sz="1800" spc="-165" dirty="0">
                <a:solidFill>
                  <a:srgbClr val="C00000"/>
                </a:solidFill>
              </a:rPr>
              <a:t>степени </a:t>
            </a:r>
            <a:r>
              <a:rPr sz="1800" spc="-155" dirty="0">
                <a:solidFill>
                  <a:srgbClr val="C00000"/>
                </a:solidFill>
              </a:rPr>
              <a:t>риска развития</a:t>
            </a:r>
            <a:r>
              <a:rPr sz="1800" spc="-135" dirty="0">
                <a:solidFill>
                  <a:srgbClr val="C00000"/>
                </a:solidFill>
              </a:rPr>
              <a:t> </a:t>
            </a:r>
            <a:r>
              <a:rPr sz="1800" spc="-185" dirty="0">
                <a:solidFill>
                  <a:srgbClr val="C00000"/>
                </a:solidFill>
              </a:rPr>
              <a:t>пролежней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159223" y="405119"/>
            <a:ext cx="12033250" cy="5873115"/>
            <a:chOff x="159223" y="405119"/>
            <a:chExt cx="12033250" cy="5873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23" y="405119"/>
              <a:ext cx="8788400" cy="4025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9894" y="1050499"/>
              <a:ext cx="3412105" cy="522747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4524" y="4559808"/>
            <a:ext cx="6722109" cy="147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ts val="1260"/>
              </a:lnSpc>
              <a:spcBef>
                <a:spcPts val="100"/>
              </a:spcBef>
            </a:pPr>
            <a:r>
              <a:rPr sz="1100" spc="-25" dirty="0">
                <a:latin typeface="Calibri"/>
                <a:cs typeface="Calibri"/>
              </a:rPr>
              <a:t>Баллы </a:t>
            </a:r>
            <a:r>
              <a:rPr sz="1100" spc="-15" dirty="0">
                <a:latin typeface="Calibri"/>
                <a:cs typeface="Calibri"/>
              </a:rPr>
              <a:t>по </a:t>
            </a:r>
            <a:r>
              <a:rPr sz="1100" spc="-25" dirty="0">
                <a:latin typeface="Calibri"/>
                <a:cs typeface="Calibri"/>
              </a:rPr>
              <a:t>шкале Ватерлоу суммируются, </a:t>
            </a:r>
            <a:r>
              <a:rPr sz="1100" dirty="0">
                <a:latin typeface="Calibri"/>
                <a:cs typeface="Calibri"/>
              </a:rPr>
              <a:t>и </a:t>
            </a:r>
            <a:r>
              <a:rPr sz="1100" spc="-20" dirty="0">
                <a:latin typeface="Calibri"/>
                <a:cs typeface="Calibri"/>
              </a:rPr>
              <a:t>степень </a:t>
            </a:r>
            <a:r>
              <a:rPr sz="1100" spc="-25" dirty="0">
                <a:latin typeface="Calibri"/>
                <a:cs typeface="Calibri"/>
              </a:rPr>
              <a:t>риска определяется </a:t>
            </a:r>
            <a:r>
              <a:rPr sz="1100" spc="-15" dirty="0">
                <a:latin typeface="Calibri"/>
                <a:cs typeface="Calibri"/>
              </a:rPr>
              <a:t>по </a:t>
            </a:r>
            <a:r>
              <a:rPr sz="1100" spc="-30" dirty="0">
                <a:latin typeface="Calibri"/>
                <a:cs typeface="Calibri"/>
              </a:rPr>
              <a:t>следующим </a:t>
            </a:r>
            <a:r>
              <a:rPr sz="1100" spc="-25" dirty="0">
                <a:latin typeface="Calibri"/>
                <a:cs typeface="Calibri"/>
              </a:rPr>
              <a:t>итоговым</a:t>
            </a:r>
            <a:r>
              <a:rPr sz="1100" spc="-14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значениям:</a:t>
            </a:r>
            <a:endParaRPr sz="1100">
              <a:latin typeface="Calibri"/>
              <a:cs typeface="Calibri"/>
            </a:endParaRPr>
          </a:p>
          <a:p>
            <a:pPr marL="204470" indent="-71755">
              <a:lnSpc>
                <a:spcPts val="1250"/>
              </a:lnSpc>
              <a:buChar char="-"/>
              <a:tabLst>
                <a:tab pos="205104" algn="l"/>
                <a:tab pos="1382395" algn="l"/>
              </a:tabLst>
            </a:pPr>
            <a:r>
              <a:rPr sz="1100" spc="-20" dirty="0">
                <a:latin typeface="Calibri"/>
                <a:cs typeface="Calibri"/>
              </a:rPr>
              <a:t>нет </a:t>
            </a:r>
            <a:r>
              <a:rPr sz="1100" spc="-25" dirty="0">
                <a:latin typeface="Calibri"/>
                <a:cs typeface="Calibri"/>
              </a:rPr>
              <a:t>риска	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spc="-15" dirty="0">
                <a:latin typeface="Calibri"/>
                <a:cs typeface="Calibri"/>
              </a:rPr>
              <a:t>1-9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баллов,</a:t>
            </a:r>
            <a:endParaRPr sz="1100">
              <a:latin typeface="Calibri"/>
              <a:cs typeface="Calibri"/>
            </a:endParaRPr>
          </a:p>
          <a:p>
            <a:pPr marL="204470" indent="-71755">
              <a:lnSpc>
                <a:spcPts val="1295"/>
              </a:lnSpc>
              <a:buChar char="-"/>
              <a:tabLst>
                <a:tab pos="205104" algn="l"/>
                <a:tab pos="1366520" algn="l"/>
              </a:tabLst>
            </a:pPr>
            <a:r>
              <a:rPr sz="1100" spc="-15" dirty="0">
                <a:latin typeface="Calibri"/>
                <a:cs typeface="Calibri"/>
              </a:rPr>
              <a:t>есть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риск	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spc="-10" dirty="0">
                <a:latin typeface="Calibri"/>
                <a:cs typeface="Calibri"/>
              </a:rPr>
              <a:t>10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баллов,</a:t>
            </a:r>
            <a:endParaRPr sz="1100">
              <a:latin typeface="Calibri"/>
              <a:cs typeface="Calibri"/>
            </a:endParaRPr>
          </a:p>
          <a:p>
            <a:pPr marL="204470" indent="-71755">
              <a:lnSpc>
                <a:spcPts val="1250"/>
              </a:lnSpc>
              <a:buChar char="-"/>
              <a:tabLst>
                <a:tab pos="205104" algn="l"/>
                <a:tab pos="1774189" algn="l"/>
              </a:tabLst>
            </a:pPr>
            <a:r>
              <a:rPr sz="1100" spc="-25" dirty="0">
                <a:latin typeface="Calibri"/>
                <a:cs typeface="Calibri"/>
              </a:rPr>
              <a:t>высокая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степень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риска	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spc="-10" dirty="0">
                <a:latin typeface="Calibri"/>
                <a:cs typeface="Calibri"/>
              </a:rPr>
              <a:t>15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баллов,</a:t>
            </a:r>
            <a:endParaRPr sz="1100">
              <a:latin typeface="Calibri"/>
              <a:cs typeface="Calibri"/>
            </a:endParaRPr>
          </a:p>
          <a:p>
            <a:pPr marL="204470" indent="-71755">
              <a:lnSpc>
                <a:spcPts val="1260"/>
              </a:lnSpc>
              <a:buChar char="-"/>
              <a:tabLst>
                <a:tab pos="205104" algn="l"/>
              </a:tabLst>
            </a:pPr>
            <a:r>
              <a:rPr sz="1100" spc="-25" dirty="0">
                <a:latin typeface="Calibri"/>
                <a:cs typeface="Calibri"/>
              </a:rPr>
              <a:t>очень высокая </a:t>
            </a:r>
            <a:r>
              <a:rPr sz="1100" spc="-20" dirty="0">
                <a:latin typeface="Calibri"/>
                <a:cs typeface="Calibri"/>
              </a:rPr>
              <a:t>степень </a:t>
            </a:r>
            <a:r>
              <a:rPr sz="1100" spc="-25" dirty="0">
                <a:latin typeface="Calibri"/>
                <a:cs typeface="Calibri"/>
              </a:rPr>
              <a:t>риска 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spc="-10" dirty="0">
                <a:latin typeface="Calibri"/>
                <a:cs typeface="Calibri"/>
              </a:rPr>
              <a:t>20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баллов.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140"/>
              </a:spcBef>
            </a:pPr>
            <a:r>
              <a:rPr sz="1100" dirty="0">
                <a:latin typeface="Calibri"/>
                <a:cs typeface="Calibri"/>
              </a:rPr>
              <a:t>У </a:t>
            </a:r>
            <a:r>
              <a:rPr sz="1100" spc="-30" dirty="0">
                <a:latin typeface="Calibri"/>
                <a:cs typeface="Calibri"/>
              </a:rPr>
              <a:t>неподвижных пациентов </a:t>
            </a:r>
            <a:r>
              <a:rPr sz="1100" spc="-25" dirty="0">
                <a:latin typeface="Calibri"/>
                <a:cs typeface="Calibri"/>
              </a:rPr>
              <a:t>оценку </a:t>
            </a:r>
            <a:r>
              <a:rPr sz="1100" spc="-20" dirty="0">
                <a:latin typeface="Calibri"/>
                <a:cs typeface="Calibri"/>
              </a:rPr>
              <a:t>степени </a:t>
            </a:r>
            <a:r>
              <a:rPr sz="1100" spc="-25" dirty="0">
                <a:latin typeface="Calibri"/>
                <a:cs typeface="Calibri"/>
              </a:rPr>
              <a:t>риска развития </a:t>
            </a:r>
            <a:r>
              <a:rPr sz="1100" spc="-30" dirty="0">
                <a:latin typeface="Calibri"/>
                <a:cs typeface="Calibri"/>
              </a:rPr>
              <a:t>пролежней </a:t>
            </a:r>
            <a:r>
              <a:rPr sz="1100" spc="-25" dirty="0">
                <a:latin typeface="Calibri"/>
                <a:cs typeface="Calibri"/>
              </a:rPr>
              <a:t>следует </a:t>
            </a:r>
            <a:r>
              <a:rPr sz="1100" spc="-30" dirty="0">
                <a:latin typeface="Calibri"/>
                <a:cs typeface="Calibri"/>
              </a:rPr>
              <a:t>проводить ежедневно, </a:t>
            </a:r>
            <a:r>
              <a:rPr sz="1100" spc="-25" dirty="0">
                <a:latin typeface="Calibri"/>
                <a:cs typeface="Calibri"/>
              </a:rPr>
              <a:t>даже </a:t>
            </a:r>
            <a:r>
              <a:rPr sz="1100" dirty="0">
                <a:latin typeface="Calibri"/>
                <a:cs typeface="Calibri"/>
              </a:rPr>
              <a:t>в </a:t>
            </a:r>
            <a:r>
              <a:rPr sz="1100" spc="-25" dirty="0">
                <a:latin typeface="Calibri"/>
                <a:cs typeface="Calibri"/>
              </a:rPr>
              <a:t>случае,  </a:t>
            </a:r>
            <a:r>
              <a:rPr sz="1100" spc="-20" dirty="0">
                <a:latin typeface="Calibri"/>
                <a:cs typeface="Calibri"/>
              </a:rPr>
              <a:t>если при </a:t>
            </a:r>
            <a:r>
              <a:rPr sz="1100" spc="-30" dirty="0">
                <a:latin typeface="Calibri"/>
                <a:cs typeface="Calibri"/>
              </a:rPr>
              <a:t>первичном </a:t>
            </a:r>
            <a:r>
              <a:rPr sz="1100" spc="-25" dirty="0">
                <a:latin typeface="Calibri"/>
                <a:cs typeface="Calibri"/>
              </a:rPr>
              <a:t>осмотре </a:t>
            </a:r>
            <a:r>
              <a:rPr sz="1100" spc="-20" dirty="0">
                <a:latin typeface="Calibri"/>
                <a:cs typeface="Calibri"/>
              </a:rPr>
              <a:t>степень </a:t>
            </a:r>
            <a:r>
              <a:rPr sz="1100" spc="-25" dirty="0">
                <a:latin typeface="Calibri"/>
                <a:cs typeface="Calibri"/>
              </a:rPr>
              <a:t>риска </a:t>
            </a:r>
            <a:r>
              <a:rPr sz="1100" spc="-30" dirty="0">
                <a:latin typeface="Calibri"/>
                <a:cs typeface="Calibri"/>
              </a:rPr>
              <a:t>оценивалась </a:t>
            </a:r>
            <a:r>
              <a:rPr sz="1100" dirty="0">
                <a:latin typeface="Calibri"/>
                <a:cs typeface="Calibri"/>
              </a:rPr>
              <a:t>в</a:t>
            </a:r>
            <a:r>
              <a:rPr sz="1100" spc="-18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1-9 </a:t>
            </a:r>
            <a:r>
              <a:rPr sz="1100" spc="-25" dirty="0">
                <a:latin typeface="Calibri"/>
                <a:cs typeface="Calibri"/>
              </a:rPr>
              <a:t>баллов.</a:t>
            </a:r>
            <a:endParaRPr sz="1100">
              <a:latin typeface="Calibri"/>
              <a:cs typeface="Calibri"/>
            </a:endParaRPr>
          </a:p>
          <a:p>
            <a:pPr marL="12700" marR="723900">
              <a:lnSpc>
                <a:spcPts val="1300"/>
              </a:lnSpc>
              <a:spcBef>
                <a:spcPts val="15"/>
              </a:spcBef>
            </a:pPr>
            <a:r>
              <a:rPr sz="1100" spc="-25" dirty="0">
                <a:latin typeface="Calibri"/>
                <a:cs typeface="Calibri"/>
              </a:rPr>
              <a:t>Результаты оценки регистрируются </a:t>
            </a:r>
            <a:r>
              <a:rPr sz="1100" dirty="0">
                <a:latin typeface="Calibri"/>
                <a:cs typeface="Calibri"/>
              </a:rPr>
              <a:t>в </a:t>
            </a:r>
            <a:r>
              <a:rPr sz="1100" spc="-20" dirty="0">
                <a:latin typeface="Calibri"/>
                <a:cs typeface="Calibri"/>
              </a:rPr>
              <a:t>карте </a:t>
            </a:r>
            <a:r>
              <a:rPr sz="1100" spc="-25" dirty="0">
                <a:latin typeface="Calibri"/>
                <a:cs typeface="Calibri"/>
              </a:rPr>
              <a:t>сестринского </a:t>
            </a:r>
            <a:r>
              <a:rPr sz="1100" spc="-30" dirty="0">
                <a:latin typeface="Calibri"/>
                <a:cs typeface="Calibri"/>
              </a:rPr>
              <a:t>наблюдения </a:t>
            </a:r>
            <a:r>
              <a:rPr sz="1100" spc="-10" dirty="0">
                <a:latin typeface="Calibri"/>
                <a:cs typeface="Calibri"/>
              </a:rPr>
              <a:t>за </a:t>
            </a:r>
            <a:r>
              <a:rPr sz="1100" spc="-30" dirty="0">
                <a:latin typeface="Calibri"/>
                <a:cs typeface="Calibri"/>
              </a:rPr>
              <a:t>больным </a:t>
            </a:r>
            <a:r>
              <a:rPr sz="1100" spc="-20" dirty="0">
                <a:latin typeface="Calibri"/>
                <a:cs typeface="Calibri"/>
              </a:rPr>
              <a:t>(см. </a:t>
            </a:r>
            <a:r>
              <a:rPr sz="1100" spc="-30" dirty="0">
                <a:latin typeface="Calibri"/>
                <a:cs typeface="Calibri"/>
              </a:rPr>
              <a:t>приложение </a:t>
            </a:r>
            <a:r>
              <a:rPr sz="1100" dirty="0">
                <a:latin typeface="Calibri"/>
                <a:cs typeface="Calibri"/>
              </a:rPr>
              <a:t>N </a:t>
            </a:r>
            <a:r>
              <a:rPr sz="1100" spc="-20" dirty="0">
                <a:latin typeface="Calibri"/>
                <a:cs typeface="Calibri"/>
              </a:rPr>
              <a:t>2).  </a:t>
            </a:r>
            <a:r>
              <a:rPr sz="1100" spc="-30" dirty="0">
                <a:latin typeface="Calibri"/>
                <a:cs typeface="Calibri"/>
              </a:rPr>
              <a:t>Противопролежневые мероприятия </a:t>
            </a:r>
            <a:r>
              <a:rPr sz="1100" spc="-25" dirty="0">
                <a:latin typeface="Calibri"/>
                <a:cs typeface="Calibri"/>
              </a:rPr>
              <a:t>начинаются немедленно </a:t>
            </a:r>
            <a:r>
              <a:rPr sz="1100" dirty="0">
                <a:latin typeface="Calibri"/>
                <a:cs typeface="Calibri"/>
              </a:rPr>
              <a:t>в </a:t>
            </a:r>
            <a:r>
              <a:rPr sz="1100" spc="-25" dirty="0">
                <a:latin typeface="Calibri"/>
                <a:cs typeface="Calibri"/>
              </a:rPr>
              <a:t>соответствии </a:t>
            </a:r>
            <a:r>
              <a:rPr sz="1100" dirty="0">
                <a:latin typeface="Calibri"/>
                <a:cs typeface="Calibri"/>
              </a:rPr>
              <a:t>с </a:t>
            </a:r>
            <a:r>
              <a:rPr sz="1100" spc="-30" dirty="0">
                <a:latin typeface="Calibri"/>
                <a:cs typeface="Calibri"/>
              </a:rPr>
              <a:t>рекомендуемым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планом.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62600" y="0"/>
            <a:ext cx="5806440" cy="1603375"/>
            <a:chOff x="5562600" y="0"/>
            <a:chExt cx="5806440" cy="1603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2600" y="0"/>
              <a:ext cx="5806440" cy="9936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4408" y="481583"/>
              <a:ext cx="2676144" cy="11216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99555" marR="5080" indent="-1510030">
              <a:lnSpc>
                <a:spcPct val="100000"/>
              </a:lnSpc>
              <a:spcBef>
                <a:spcPts val="100"/>
              </a:spcBef>
            </a:pPr>
            <a:r>
              <a:rPr sz="4000" spc="-355" dirty="0">
                <a:solidFill>
                  <a:srgbClr val="C00000"/>
                </a:solidFill>
              </a:rPr>
              <a:t>Профилактика </a:t>
            </a:r>
            <a:r>
              <a:rPr sz="4000" spc="-315" dirty="0">
                <a:solidFill>
                  <a:srgbClr val="C00000"/>
                </a:solidFill>
              </a:rPr>
              <a:t>трофических  </a:t>
            </a:r>
            <a:r>
              <a:rPr sz="4000" spc="-390" dirty="0">
                <a:solidFill>
                  <a:srgbClr val="C00000"/>
                </a:solidFill>
              </a:rPr>
              <a:t>нарушений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761129" y="2794508"/>
            <a:ext cx="10650855" cy="36804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4965" marR="5080" indent="-342900" algn="just">
              <a:lnSpc>
                <a:spcPct val="99200"/>
              </a:lnSpc>
              <a:spcBef>
                <a:spcPts val="120"/>
              </a:spcBef>
              <a:buClr>
                <a:srgbClr val="3397BA"/>
              </a:buClr>
              <a:buFont typeface="Arial"/>
              <a:buChar char="•"/>
              <a:tabLst>
                <a:tab pos="355600" algn="l"/>
              </a:tabLst>
            </a:pPr>
            <a:r>
              <a:rPr sz="2400" spc="-229" dirty="0">
                <a:latin typeface="Calibri"/>
                <a:cs typeface="Calibri"/>
              </a:rPr>
              <a:t>комплексное,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9" dirty="0">
                <a:latin typeface="Calibri"/>
                <a:cs typeface="Calibri"/>
              </a:rPr>
              <a:t>учетом </a:t>
            </a:r>
            <a:r>
              <a:rPr sz="2400" spc="-225" dirty="0">
                <a:latin typeface="Calibri"/>
                <a:cs typeface="Calibri"/>
              </a:rPr>
              <a:t>стадии </a:t>
            </a:r>
            <a:r>
              <a:rPr sz="2400" spc="-210" dirty="0">
                <a:latin typeface="Calibri"/>
                <a:cs typeface="Calibri"/>
              </a:rPr>
              <a:t>развития, </a:t>
            </a:r>
            <a:r>
              <a:rPr sz="2400" spc="-225" dirty="0">
                <a:latin typeface="Calibri"/>
                <a:cs typeface="Calibri"/>
              </a:rPr>
              <a:t>локализации </a:t>
            </a:r>
            <a:r>
              <a:rPr sz="2400" spc="-210" dirty="0">
                <a:latin typeface="Calibri"/>
                <a:cs typeface="Calibri"/>
              </a:rPr>
              <a:t>процесса , </a:t>
            </a:r>
            <a:r>
              <a:rPr sz="2400" spc="-215" dirty="0">
                <a:latin typeface="Calibri"/>
                <a:cs typeface="Calibri"/>
              </a:rPr>
              <a:t>включает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20" dirty="0">
                <a:latin typeface="Calibri"/>
                <a:cs typeface="Calibri"/>
              </a:rPr>
              <a:t>себя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270" dirty="0">
                <a:latin typeface="Calibri"/>
                <a:cs typeface="Calibri"/>
              </a:rPr>
              <a:t>методы  </a:t>
            </a:r>
            <a:r>
              <a:rPr sz="2400" spc="-210" dirty="0">
                <a:latin typeface="Calibri"/>
                <a:cs typeface="Calibri"/>
              </a:rPr>
              <a:t>консервативного </a:t>
            </a:r>
            <a:r>
              <a:rPr sz="2400" spc="-204" dirty="0">
                <a:latin typeface="Calibri"/>
                <a:cs typeface="Calibri"/>
              </a:rPr>
              <a:t>(физиотерапевтического </a:t>
            </a:r>
            <a:r>
              <a:rPr sz="2400" spc="-245" dirty="0">
                <a:latin typeface="Calibri"/>
                <a:cs typeface="Calibri"/>
              </a:rPr>
              <a:t>и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spc="-240" dirty="0">
                <a:latin typeface="Calibri"/>
                <a:cs typeface="Calibri"/>
              </a:rPr>
              <a:t>медикаментозного </a:t>
            </a:r>
            <a:r>
              <a:rPr sz="2400" spc="-210" dirty="0">
                <a:latin typeface="Calibri"/>
                <a:cs typeface="Calibri"/>
              </a:rPr>
              <a:t>воздействия)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10" dirty="0">
                <a:latin typeface="Calibri"/>
                <a:cs typeface="Calibri"/>
              </a:rPr>
              <a:t>оперативного  </a:t>
            </a:r>
            <a:r>
              <a:rPr sz="2400" spc="-225" dirty="0">
                <a:latin typeface="Calibri"/>
                <a:cs typeface="Calibri"/>
              </a:rPr>
              <a:t>вмешательства: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Clr>
                <a:srgbClr val="3397BA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5" dirty="0">
                <a:latin typeface="Calibri"/>
                <a:cs typeface="Calibri"/>
              </a:rPr>
              <a:t>устранение </a:t>
            </a:r>
            <a:r>
              <a:rPr sz="2400" spc="-220" dirty="0">
                <a:latin typeface="Calibri"/>
                <a:cs typeface="Calibri"/>
              </a:rPr>
              <a:t>корригируемых </a:t>
            </a:r>
            <a:r>
              <a:rPr sz="2400" spc="-200" dirty="0">
                <a:latin typeface="Calibri"/>
                <a:cs typeface="Calibri"/>
              </a:rPr>
              <a:t>факторов</a:t>
            </a:r>
            <a:r>
              <a:rPr sz="2400" spc="-375" dirty="0">
                <a:latin typeface="Calibri"/>
                <a:cs typeface="Calibri"/>
              </a:rPr>
              <a:t> </a:t>
            </a:r>
            <a:r>
              <a:rPr sz="2400" spc="-190" dirty="0">
                <a:latin typeface="Calibri"/>
                <a:cs typeface="Calibri"/>
              </a:rPr>
              <a:t>риска;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30"/>
              </a:spcBef>
              <a:buClr>
                <a:srgbClr val="3397BA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0" dirty="0">
                <a:latin typeface="Calibri"/>
                <a:cs typeface="Calibri"/>
              </a:rPr>
              <a:t>правильная укладка </a:t>
            </a:r>
            <a:r>
              <a:rPr sz="2400" spc="-225" dirty="0">
                <a:latin typeface="Calibri"/>
                <a:cs typeface="Calibri"/>
              </a:rPr>
              <a:t>больного, </a:t>
            </a:r>
            <a:r>
              <a:rPr sz="2400" spc="-220" dirty="0">
                <a:latin typeface="Calibri"/>
                <a:cs typeface="Calibri"/>
              </a:rPr>
              <a:t>ранняя</a:t>
            </a:r>
            <a:r>
              <a:rPr sz="2400" spc="-290" dirty="0">
                <a:latin typeface="Calibri"/>
                <a:cs typeface="Calibri"/>
              </a:rPr>
              <a:t> </a:t>
            </a:r>
            <a:r>
              <a:rPr sz="2400" spc="-204" dirty="0">
                <a:latin typeface="Calibri"/>
                <a:cs typeface="Calibri"/>
              </a:rPr>
              <a:t>активизация;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30"/>
              </a:spcBef>
              <a:buClr>
                <a:srgbClr val="3397BA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90" dirty="0">
                <a:latin typeface="Calibri"/>
                <a:cs typeface="Calibri"/>
              </a:rPr>
              <a:t>частая </a:t>
            </a:r>
            <a:r>
              <a:rPr sz="2400" spc="-240" dirty="0">
                <a:latin typeface="Calibri"/>
                <a:cs typeface="Calibri"/>
              </a:rPr>
              <a:t>смена </a:t>
            </a:r>
            <a:r>
              <a:rPr sz="2400" spc="-250" dirty="0">
                <a:latin typeface="Calibri"/>
                <a:cs typeface="Calibri"/>
              </a:rPr>
              <a:t>положения </a:t>
            </a:r>
            <a:r>
              <a:rPr sz="2400" spc="-225" dirty="0">
                <a:latin typeface="Calibri"/>
                <a:cs typeface="Calibri"/>
              </a:rPr>
              <a:t>тела </a:t>
            </a:r>
            <a:r>
              <a:rPr sz="2400" spc="-220" dirty="0">
                <a:latin typeface="Calibri"/>
                <a:cs typeface="Calibri"/>
              </a:rPr>
              <a:t>(повороты </a:t>
            </a:r>
            <a:r>
              <a:rPr sz="2400" spc="-265" dirty="0">
                <a:latin typeface="Calibri"/>
                <a:cs typeface="Calibri"/>
              </a:rPr>
              <a:t>каждые</a:t>
            </a:r>
            <a:r>
              <a:rPr sz="2400" spc="-315" dirty="0">
                <a:latin typeface="Calibri"/>
                <a:cs typeface="Calibri"/>
              </a:rPr>
              <a:t> </a:t>
            </a:r>
            <a:r>
              <a:rPr sz="2400" spc="-155" dirty="0">
                <a:latin typeface="Calibri"/>
                <a:cs typeface="Calibri"/>
              </a:rPr>
              <a:t>2ч);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20"/>
              </a:spcBef>
              <a:buClr>
                <a:srgbClr val="3397BA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5" dirty="0">
                <a:latin typeface="Calibri"/>
                <a:cs typeface="Calibri"/>
              </a:rPr>
              <a:t>обеспечение </a:t>
            </a:r>
            <a:r>
              <a:rPr sz="2400" spc="-190" dirty="0">
                <a:latin typeface="Calibri"/>
                <a:cs typeface="Calibri"/>
              </a:rPr>
              <a:t>сухости </a:t>
            </a:r>
            <a:r>
              <a:rPr sz="2400" spc="-270" dirty="0">
                <a:latin typeface="Calibri"/>
                <a:cs typeface="Calibri"/>
              </a:rPr>
              <a:t>кожи </a:t>
            </a:r>
            <a:r>
              <a:rPr sz="2400" spc="-225" dirty="0">
                <a:latin typeface="Calibri"/>
                <a:cs typeface="Calibri"/>
              </a:rPr>
              <a:t>при </a:t>
            </a:r>
            <a:r>
              <a:rPr sz="2400" spc="-254" dirty="0">
                <a:latin typeface="Calibri"/>
                <a:cs typeface="Calibri"/>
              </a:rPr>
              <a:t>недержании </a:t>
            </a:r>
            <a:r>
              <a:rPr sz="2400" spc="-220" dirty="0">
                <a:latin typeface="Calibri"/>
                <a:cs typeface="Calibri"/>
              </a:rPr>
              <a:t>(прокладки, </a:t>
            </a:r>
            <a:r>
              <a:rPr sz="2400" spc="-204" dirty="0">
                <a:latin typeface="Calibri"/>
                <a:cs typeface="Calibri"/>
              </a:rPr>
              <a:t>гигиенические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35" dirty="0">
                <a:latin typeface="Calibri"/>
                <a:cs typeface="Calibri"/>
              </a:rPr>
              <a:t>лечебные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средства);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Clr>
                <a:srgbClr val="3397BA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0" dirty="0">
                <a:latin typeface="Calibri"/>
                <a:cs typeface="Calibri"/>
              </a:rPr>
              <a:t>использование </a:t>
            </a:r>
            <a:r>
              <a:rPr sz="2400" spc="-225" dirty="0">
                <a:latin typeface="Calibri"/>
                <a:cs typeface="Calibri"/>
              </a:rPr>
              <a:t>противопролежневых </a:t>
            </a:r>
            <a:r>
              <a:rPr sz="2400" spc="-210" dirty="0">
                <a:latin typeface="Calibri"/>
                <a:cs typeface="Calibri"/>
              </a:rPr>
              <a:t>матрасов;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51248" cy="29626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5681" y="41193"/>
            <a:ext cx="3940175" cy="6045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04139">
              <a:lnSpc>
                <a:spcPct val="103800"/>
              </a:lnSpc>
              <a:spcBef>
                <a:spcPts val="45"/>
              </a:spcBef>
              <a:tabLst>
                <a:tab pos="3205480" algn="l"/>
              </a:tabLst>
            </a:pPr>
            <a:r>
              <a:rPr sz="1850" spc="-130" dirty="0">
                <a:latin typeface="Calibri"/>
                <a:cs typeface="Calibri"/>
              </a:rPr>
              <a:t>ПРИКАЗ </a:t>
            </a:r>
            <a:r>
              <a:rPr sz="1850" spc="-145" dirty="0">
                <a:latin typeface="Calibri"/>
                <a:cs typeface="Calibri"/>
              </a:rPr>
              <a:t>от </a:t>
            </a:r>
            <a:r>
              <a:rPr sz="1850" spc="-95" dirty="0">
                <a:latin typeface="Calibri"/>
                <a:cs typeface="Calibri"/>
              </a:rPr>
              <a:t>17 </a:t>
            </a:r>
            <a:r>
              <a:rPr sz="1850" spc="-155" dirty="0">
                <a:latin typeface="Calibri"/>
                <a:cs typeface="Calibri"/>
              </a:rPr>
              <a:t>апреля  </a:t>
            </a:r>
            <a:r>
              <a:rPr sz="1850" spc="-125" dirty="0">
                <a:latin typeface="Calibri"/>
                <a:cs typeface="Calibri"/>
              </a:rPr>
              <a:t>2002г.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spc="-185" dirty="0">
                <a:latin typeface="Calibri"/>
                <a:cs typeface="Calibri"/>
              </a:rPr>
              <a:t>N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spc="-95" dirty="0">
                <a:latin typeface="Calibri"/>
                <a:cs typeface="Calibri"/>
              </a:rPr>
              <a:t>123	</a:t>
            </a:r>
            <a:r>
              <a:rPr sz="1850" spc="-229" dirty="0">
                <a:latin typeface="Calibri"/>
                <a:cs typeface="Calibri"/>
              </a:rPr>
              <a:t>МЗ </a:t>
            </a:r>
            <a:r>
              <a:rPr sz="1850" spc="-105" dirty="0">
                <a:latin typeface="Calibri"/>
                <a:cs typeface="Calibri"/>
              </a:rPr>
              <a:t>РФ  </a:t>
            </a:r>
            <a:r>
              <a:rPr sz="1850" spc="-180" dirty="0">
                <a:latin typeface="Calibri"/>
                <a:cs typeface="Calibri"/>
              </a:rPr>
              <a:t>ОБ </a:t>
            </a:r>
            <a:r>
              <a:rPr sz="1850" spc="-150" dirty="0">
                <a:latin typeface="Calibri"/>
                <a:cs typeface="Calibri"/>
              </a:rPr>
              <a:t>УТВЕРЖДЕНИИ </a:t>
            </a:r>
            <a:r>
              <a:rPr sz="1850" spc="-165" dirty="0">
                <a:latin typeface="Calibri"/>
                <a:cs typeface="Calibri"/>
              </a:rPr>
              <a:t>ОТРАСЛЕВОГО</a:t>
            </a:r>
            <a:r>
              <a:rPr sz="1850" spc="-254" dirty="0">
                <a:latin typeface="Calibri"/>
                <a:cs typeface="Calibri"/>
              </a:rPr>
              <a:t> </a:t>
            </a:r>
            <a:r>
              <a:rPr sz="1850" spc="-165" dirty="0">
                <a:latin typeface="Calibri"/>
                <a:cs typeface="Calibri"/>
              </a:rPr>
              <a:t>СТАНДАРТА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5989" y="903498"/>
            <a:ext cx="2915920" cy="828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2020"/>
              </a:lnSpc>
              <a:spcBef>
                <a:spcPts val="130"/>
              </a:spcBef>
            </a:pPr>
            <a:r>
              <a:rPr sz="1850" spc="-165" dirty="0">
                <a:latin typeface="Calibri"/>
                <a:cs typeface="Calibri"/>
              </a:rPr>
              <a:t>"ПРОТОКОЛ </a:t>
            </a:r>
            <a:r>
              <a:rPr sz="1850" spc="-140" dirty="0">
                <a:latin typeface="Calibri"/>
                <a:cs typeface="Calibri"/>
              </a:rPr>
              <a:t>ВЕДЕНИЯ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spc="-165" dirty="0">
                <a:latin typeface="Calibri"/>
                <a:cs typeface="Calibri"/>
              </a:rPr>
              <a:t>БОЛЬНЫХ.</a:t>
            </a:r>
            <a:endParaRPr sz="1850">
              <a:latin typeface="Calibri"/>
              <a:cs typeface="Calibri"/>
            </a:endParaRPr>
          </a:p>
          <a:p>
            <a:pPr marL="1019810">
              <a:lnSpc>
                <a:spcPts val="2020"/>
              </a:lnSpc>
            </a:pPr>
            <a:r>
              <a:rPr sz="1850" spc="-175" dirty="0">
                <a:latin typeface="Calibri"/>
                <a:cs typeface="Calibri"/>
              </a:rPr>
              <a:t>ПРОЛЕЖНИ"</a:t>
            </a:r>
            <a:endParaRPr sz="1850">
              <a:latin typeface="Calibri"/>
              <a:cs typeface="Calibri"/>
            </a:endParaRPr>
          </a:p>
          <a:p>
            <a:pPr marR="8890" algn="ctr">
              <a:lnSpc>
                <a:spcPct val="100000"/>
              </a:lnSpc>
              <a:spcBef>
                <a:spcPts val="20"/>
              </a:spcBef>
            </a:pPr>
            <a:r>
              <a:rPr sz="1850" spc="-130" dirty="0">
                <a:latin typeface="Calibri"/>
                <a:cs typeface="Calibri"/>
              </a:rPr>
              <a:t>ОСТ</a:t>
            </a:r>
            <a:r>
              <a:rPr sz="1850" spc="-25" dirty="0">
                <a:latin typeface="Calibri"/>
                <a:cs typeface="Calibri"/>
              </a:rPr>
              <a:t> </a:t>
            </a:r>
            <a:r>
              <a:rPr sz="1850" spc="-110" dirty="0">
                <a:latin typeface="Calibri"/>
                <a:cs typeface="Calibri"/>
              </a:rPr>
              <a:t>91500.11.0001-2002г.;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0093" y="1881289"/>
            <a:ext cx="1971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-120" dirty="0">
                <a:latin typeface="Calibri"/>
                <a:cs typeface="Calibri"/>
              </a:rPr>
              <a:t>Учетная </a:t>
            </a:r>
            <a:r>
              <a:rPr sz="1600" spc="-145" dirty="0">
                <a:latin typeface="Calibri"/>
                <a:cs typeface="Calibri"/>
              </a:rPr>
              <a:t>форма </a:t>
            </a:r>
            <a:r>
              <a:rPr sz="1600" spc="-290" dirty="0">
                <a:latin typeface="Calibri"/>
                <a:cs typeface="Calibri"/>
              </a:rPr>
              <a:t>№</a:t>
            </a:r>
            <a:r>
              <a:rPr sz="1600" spc="-254" dirty="0">
                <a:latin typeface="Calibri"/>
                <a:cs typeface="Calibri"/>
              </a:rPr>
              <a:t> </a:t>
            </a:r>
            <a:r>
              <a:rPr sz="1600" spc="-85" dirty="0">
                <a:latin typeface="Calibri"/>
                <a:cs typeface="Calibri"/>
              </a:rPr>
              <a:t>003-2/у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0008" y="1996777"/>
            <a:ext cx="3652520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600" spc="-120" dirty="0">
                <a:latin typeface="Calibri"/>
                <a:cs typeface="Calibri"/>
              </a:rPr>
              <a:t>«Карта </a:t>
            </a:r>
            <a:r>
              <a:rPr sz="1600" spc="-375" dirty="0">
                <a:latin typeface="Calibri"/>
                <a:cs typeface="Calibri"/>
              </a:rPr>
              <a:t>сестринског</a:t>
            </a:r>
            <a:r>
              <a:rPr sz="2400" spc="-562" baseline="-31250" dirty="0">
                <a:latin typeface="Calibri"/>
                <a:cs typeface="Calibri"/>
              </a:rPr>
              <a:t>п</a:t>
            </a:r>
            <a:r>
              <a:rPr sz="1600" spc="-375" dirty="0">
                <a:latin typeface="Calibri"/>
                <a:cs typeface="Calibri"/>
              </a:rPr>
              <a:t>о</a:t>
            </a:r>
            <a:r>
              <a:rPr sz="2400" spc="-562" baseline="-31250" dirty="0">
                <a:latin typeface="Calibri"/>
                <a:cs typeface="Calibri"/>
              </a:rPr>
              <a:t>р</a:t>
            </a:r>
            <a:r>
              <a:rPr sz="1600" spc="-375" dirty="0">
                <a:latin typeface="Calibri"/>
                <a:cs typeface="Calibri"/>
              </a:rPr>
              <a:t>н</a:t>
            </a:r>
            <a:r>
              <a:rPr sz="2400" spc="-562" baseline="-31250" dirty="0">
                <a:latin typeface="Calibri"/>
                <a:cs typeface="Calibri"/>
              </a:rPr>
              <a:t>о</a:t>
            </a:r>
            <a:r>
              <a:rPr sz="1600" spc="-375" dirty="0">
                <a:latin typeface="Calibri"/>
                <a:cs typeface="Calibri"/>
              </a:rPr>
              <a:t>а</a:t>
            </a:r>
            <a:r>
              <a:rPr sz="2400" spc="-562" baseline="-31250" dirty="0">
                <a:latin typeface="Calibri"/>
                <a:cs typeface="Calibri"/>
              </a:rPr>
              <a:t>л</a:t>
            </a:r>
            <a:r>
              <a:rPr sz="1600" spc="-375" dirty="0">
                <a:latin typeface="Calibri"/>
                <a:cs typeface="Calibri"/>
              </a:rPr>
              <a:t>б</a:t>
            </a:r>
            <a:r>
              <a:rPr sz="2400" spc="-562" baseline="-31250" dirty="0">
                <a:latin typeface="Calibri"/>
                <a:cs typeface="Calibri"/>
              </a:rPr>
              <a:t>еж</a:t>
            </a:r>
            <a:r>
              <a:rPr sz="1600" spc="-375" dirty="0">
                <a:latin typeface="Calibri"/>
                <a:cs typeface="Calibri"/>
              </a:rPr>
              <a:t>лю</a:t>
            </a:r>
            <a:r>
              <a:rPr sz="2400" spc="-562" baseline="-31250" dirty="0">
                <a:latin typeface="Calibri"/>
                <a:cs typeface="Calibri"/>
              </a:rPr>
              <a:t>ня</a:t>
            </a:r>
            <a:r>
              <a:rPr sz="1600" spc="-375" dirty="0">
                <a:latin typeface="Calibri"/>
                <a:cs typeface="Calibri"/>
              </a:rPr>
              <a:t>д</a:t>
            </a:r>
            <a:r>
              <a:rPr sz="2400" spc="-562" baseline="-31250" dirty="0">
                <a:latin typeface="Calibri"/>
                <a:cs typeface="Calibri"/>
              </a:rPr>
              <a:t>м</a:t>
            </a:r>
            <a:r>
              <a:rPr sz="1600" spc="-375" dirty="0">
                <a:latin typeface="Calibri"/>
                <a:cs typeface="Calibri"/>
              </a:rPr>
              <a:t>ен</a:t>
            </a:r>
            <a:r>
              <a:rPr sz="2400" spc="-562" baseline="-31250" dirty="0">
                <a:latin typeface="Calibri"/>
                <a:cs typeface="Calibri"/>
              </a:rPr>
              <a:t>и</a:t>
            </a:r>
            <a:r>
              <a:rPr sz="1600" spc="-375" dirty="0">
                <a:latin typeface="Calibri"/>
                <a:cs typeface="Calibri"/>
              </a:rPr>
              <a:t>и</a:t>
            </a:r>
            <a:r>
              <a:rPr sz="2775" spc="-562" baseline="-27027" dirty="0">
                <a:latin typeface="Calibri"/>
                <a:cs typeface="Calibri"/>
              </a:rPr>
              <a:t>»</a:t>
            </a:r>
            <a:r>
              <a:rPr sz="1600" spc="-375" dirty="0">
                <a:latin typeface="Calibri"/>
                <a:cs typeface="Calibri"/>
              </a:rPr>
              <a:t>я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за </a:t>
            </a:r>
            <a:r>
              <a:rPr sz="1600" spc="-165" dirty="0">
                <a:latin typeface="Calibri"/>
                <a:cs typeface="Calibri"/>
              </a:rPr>
              <a:t>больными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с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2128" y="780287"/>
            <a:ext cx="5218176" cy="10881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20098" y="769619"/>
            <a:ext cx="1717039" cy="9036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400" spc="-125" dirty="0">
                <a:solidFill>
                  <a:srgbClr val="FF0000"/>
                </a:solidFill>
                <a:latin typeface="Calibri"/>
                <a:cs typeface="Calibri"/>
              </a:rPr>
              <a:t>Суставы</a:t>
            </a:r>
            <a:endParaRPr sz="1400">
              <a:latin typeface="Calibri"/>
              <a:cs typeface="Calibri"/>
            </a:endParaRPr>
          </a:p>
          <a:p>
            <a:pPr marL="196215" marR="5080">
              <a:lnSpc>
                <a:spcPct val="137100"/>
              </a:lnSpc>
            </a:pP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Контрактуры 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(через 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8 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ч) 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Остеопороз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74170" y="932292"/>
            <a:ext cx="1404620" cy="679450"/>
            <a:chOff x="4174170" y="932292"/>
            <a:chExt cx="1404620" cy="679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870" y="944992"/>
              <a:ext cx="1378649" cy="6538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86870" y="944992"/>
              <a:ext cx="1379220" cy="654050"/>
            </a:xfrm>
            <a:custGeom>
              <a:avLst/>
              <a:gdLst/>
              <a:ahLst/>
              <a:cxnLst/>
              <a:rect l="l" t="t" r="r" b="b"/>
              <a:pathLst>
                <a:path w="1379220" h="654050">
                  <a:moveTo>
                    <a:pt x="0" y="65380"/>
                  </a:moveTo>
                  <a:lnTo>
                    <a:pt x="5137" y="39931"/>
                  </a:lnTo>
                  <a:lnTo>
                    <a:pt x="19149" y="19149"/>
                  </a:lnTo>
                  <a:lnTo>
                    <a:pt x="39931" y="5137"/>
                  </a:lnTo>
                  <a:lnTo>
                    <a:pt x="65380" y="0"/>
                  </a:lnTo>
                  <a:lnTo>
                    <a:pt x="1313270" y="0"/>
                  </a:lnTo>
                  <a:lnTo>
                    <a:pt x="1338718" y="5137"/>
                  </a:lnTo>
                  <a:lnTo>
                    <a:pt x="1359500" y="19149"/>
                  </a:lnTo>
                  <a:lnTo>
                    <a:pt x="1373512" y="39931"/>
                  </a:lnTo>
                  <a:lnTo>
                    <a:pt x="1378650" y="65380"/>
                  </a:lnTo>
                  <a:lnTo>
                    <a:pt x="1378650" y="588423"/>
                  </a:lnTo>
                  <a:lnTo>
                    <a:pt x="1373512" y="613872"/>
                  </a:lnTo>
                  <a:lnTo>
                    <a:pt x="1359500" y="634654"/>
                  </a:lnTo>
                  <a:lnTo>
                    <a:pt x="1338718" y="648666"/>
                  </a:lnTo>
                  <a:lnTo>
                    <a:pt x="1313270" y="653804"/>
                  </a:lnTo>
                  <a:lnTo>
                    <a:pt x="65380" y="653804"/>
                  </a:lnTo>
                  <a:lnTo>
                    <a:pt x="39931" y="648666"/>
                  </a:lnTo>
                  <a:lnTo>
                    <a:pt x="19149" y="634654"/>
                  </a:lnTo>
                  <a:lnTo>
                    <a:pt x="5137" y="613872"/>
                  </a:lnTo>
                  <a:lnTo>
                    <a:pt x="0" y="588423"/>
                  </a:lnTo>
                  <a:lnTo>
                    <a:pt x="0" y="65380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28117" y="91947"/>
            <a:ext cx="644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0" dirty="0"/>
              <a:t>Основные побочные </a:t>
            </a:r>
            <a:r>
              <a:rPr sz="2800" spc="-235" dirty="0"/>
              <a:t>эффекты </a:t>
            </a:r>
            <a:r>
              <a:rPr sz="2800" spc="-254" dirty="0"/>
              <a:t>постельного</a:t>
            </a:r>
            <a:r>
              <a:rPr sz="2800" spc="-165" dirty="0"/>
              <a:t> </a:t>
            </a:r>
            <a:r>
              <a:rPr sz="2800" spc="-320" dirty="0"/>
              <a:t>режима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843013" y="2255011"/>
            <a:ext cx="10584180" cy="368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30"/>
              </a:lnSpc>
              <a:spcBef>
                <a:spcPts val="100"/>
              </a:spcBef>
            </a:pPr>
            <a:r>
              <a:rPr sz="2400" spc="-190" dirty="0">
                <a:solidFill>
                  <a:srgbClr val="C00000"/>
                </a:solidFill>
                <a:latin typeface="Calibri"/>
                <a:cs typeface="Calibri"/>
              </a:rPr>
              <a:t>Контракту́ра </a:t>
            </a:r>
            <a:r>
              <a:rPr sz="2400" spc="-235" dirty="0">
                <a:solidFill>
                  <a:srgbClr val="222222"/>
                </a:solidFill>
                <a:latin typeface="Calibri"/>
                <a:cs typeface="Calibri"/>
              </a:rPr>
              <a:t>(</a:t>
            </a:r>
            <a:r>
              <a:rPr sz="2400" u="sng" spc="-2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лат.</a:t>
            </a:r>
            <a:r>
              <a:rPr sz="2400" spc="-2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spc="-190" dirty="0">
                <a:solidFill>
                  <a:srgbClr val="222222"/>
                </a:solidFill>
                <a:latin typeface="Calibri"/>
                <a:cs typeface="Calibri"/>
              </a:rPr>
              <a:t>contractura </a:t>
            </a:r>
            <a:r>
              <a:rPr sz="2400" spc="-585" dirty="0">
                <a:solidFill>
                  <a:srgbClr val="222222"/>
                </a:solidFill>
                <a:latin typeface="Calibri"/>
                <a:cs typeface="Calibri"/>
              </a:rPr>
              <a:t>—</a:t>
            </a:r>
            <a:r>
              <a:rPr sz="2400" spc="-18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стягивание, </a:t>
            </a:r>
            <a:r>
              <a:rPr sz="2400" spc="-229" dirty="0">
                <a:solidFill>
                  <a:srgbClr val="222222"/>
                </a:solidFill>
                <a:latin typeface="Calibri"/>
                <a:cs typeface="Calibri"/>
              </a:rPr>
              <a:t>сужение) </a:t>
            </a:r>
            <a:r>
              <a:rPr sz="2400" spc="-585" dirty="0">
                <a:solidFill>
                  <a:srgbClr val="222222"/>
                </a:solidFill>
                <a:latin typeface="Calibri"/>
                <a:cs typeface="Calibri"/>
              </a:rPr>
              <a:t>—</a:t>
            </a:r>
            <a:r>
              <a:rPr sz="2400" spc="-18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ограничение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пассивных</a:t>
            </a:r>
            <a:r>
              <a:rPr sz="2400" spc="-14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60" dirty="0">
                <a:solidFill>
                  <a:srgbClr val="222222"/>
                </a:solidFill>
                <a:latin typeface="Calibri"/>
                <a:cs typeface="Calibri"/>
              </a:rPr>
              <a:t>движений</a:t>
            </a:r>
            <a:endParaRPr sz="2400">
              <a:latin typeface="Calibri"/>
              <a:cs typeface="Calibri"/>
            </a:endParaRPr>
          </a:p>
          <a:p>
            <a:pPr marL="12700" marR="118110" algn="just">
              <a:lnSpc>
                <a:spcPts val="2900"/>
              </a:lnSpc>
              <a:spcBef>
                <a:spcPts val="30"/>
              </a:spcBef>
            </a:pPr>
            <a:r>
              <a:rPr sz="2400" spc="-185" dirty="0">
                <a:solidFill>
                  <a:srgbClr val="222222"/>
                </a:solidFill>
                <a:latin typeface="Calibri"/>
                <a:cs typeface="Calibri"/>
              </a:rPr>
              <a:t>в </a:t>
            </a:r>
            <a:r>
              <a:rPr sz="2400" u="sng" spc="-19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суставе</a:t>
            </a:r>
            <a:r>
              <a:rPr sz="2400" spc="-195" dirty="0">
                <a:solidFill>
                  <a:srgbClr val="222222"/>
                </a:solidFill>
                <a:latin typeface="Calibri"/>
                <a:cs typeface="Calibri"/>
              </a:rPr>
              <a:t>,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то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есть </a:t>
            </a:r>
            <a:r>
              <a:rPr sz="2400" spc="-200" dirty="0">
                <a:solidFill>
                  <a:srgbClr val="222222"/>
                </a:solidFill>
                <a:latin typeface="Calibri"/>
                <a:cs typeface="Calibri"/>
              </a:rPr>
              <a:t>такое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состояние,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при </a:t>
            </a:r>
            <a:r>
              <a:rPr sz="2400" spc="-245" dirty="0">
                <a:solidFill>
                  <a:srgbClr val="222222"/>
                </a:solidFill>
                <a:latin typeface="Calibri"/>
                <a:cs typeface="Calibri"/>
              </a:rPr>
              <a:t>котором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конечность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не </a:t>
            </a:r>
            <a:r>
              <a:rPr sz="2400" spc="-275" dirty="0">
                <a:solidFill>
                  <a:srgbClr val="222222"/>
                </a:solidFill>
                <a:latin typeface="Calibri"/>
                <a:cs typeface="Calibri"/>
              </a:rPr>
              <a:t>может </a:t>
            </a:r>
            <a:r>
              <a:rPr sz="2400" spc="-240" dirty="0">
                <a:solidFill>
                  <a:srgbClr val="222222"/>
                </a:solidFill>
                <a:latin typeface="Calibri"/>
                <a:cs typeface="Calibri"/>
              </a:rPr>
              <a:t>быть </a:t>
            </a:r>
            <a:r>
              <a:rPr sz="2400" spc="-235" dirty="0">
                <a:solidFill>
                  <a:srgbClr val="222222"/>
                </a:solidFill>
                <a:latin typeface="Calibri"/>
                <a:cs typeface="Calibri"/>
              </a:rPr>
              <a:t>полностью </a:t>
            </a:r>
            <a:r>
              <a:rPr sz="2400" spc="-195" dirty="0">
                <a:solidFill>
                  <a:srgbClr val="222222"/>
                </a:solidFill>
                <a:latin typeface="Calibri"/>
                <a:cs typeface="Calibri"/>
              </a:rPr>
              <a:t>согнута </a:t>
            </a:r>
            <a:r>
              <a:rPr sz="2400" spc="-250" dirty="0">
                <a:solidFill>
                  <a:srgbClr val="222222"/>
                </a:solidFill>
                <a:latin typeface="Calibri"/>
                <a:cs typeface="Calibri"/>
              </a:rPr>
              <a:t>или  </a:t>
            </a:r>
            <a:r>
              <a:rPr sz="2400" spc="-195" dirty="0">
                <a:solidFill>
                  <a:srgbClr val="222222"/>
                </a:solidFill>
                <a:latin typeface="Calibri"/>
                <a:cs typeface="Calibri"/>
              </a:rPr>
              <a:t>разогнута </a:t>
            </a:r>
            <a:r>
              <a:rPr sz="2400" spc="-185" dirty="0">
                <a:solidFill>
                  <a:srgbClr val="222222"/>
                </a:solidFill>
                <a:latin typeface="Calibri"/>
                <a:cs typeface="Calibri"/>
              </a:rPr>
              <a:t>в </a:t>
            </a:r>
            <a:r>
              <a:rPr sz="2400" spc="-275" dirty="0">
                <a:solidFill>
                  <a:srgbClr val="222222"/>
                </a:solidFill>
                <a:latin typeface="Calibri"/>
                <a:cs typeface="Calibri"/>
              </a:rPr>
              <a:t>одном </a:t>
            </a:r>
            <a:r>
              <a:rPr sz="2400" spc="-250" dirty="0">
                <a:solidFill>
                  <a:srgbClr val="222222"/>
                </a:solidFill>
                <a:latin typeface="Calibri"/>
                <a:cs typeface="Calibri"/>
              </a:rPr>
              <a:t>или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нескольких </a:t>
            </a:r>
            <a:r>
              <a:rPr sz="2400" spc="-180" dirty="0">
                <a:solidFill>
                  <a:srgbClr val="222222"/>
                </a:solidFill>
                <a:latin typeface="Calibri"/>
                <a:cs typeface="Calibri"/>
              </a:rPr>
              <a:t>суставах,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вызванное </a:t>
            </a:r>
            <a:r>
              <a:rPr sz="2400" u="sng" spc="-25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рубцовым</a:t>
            </a:r>
            <a:r>
              <a:rPr sz="2400" spc="-25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стягиванием </a:t>
            </a:r>
            <a:r>
              <a:rPr sz="2400" u="sng" spc="-2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кожи</a:t>
            </a:r>
            <a:r>
              <a:rPr sz="2400" spc="-260" dirty="0">
                <a:solidFill>
                  <a:srgbClr val="222222"/>
                </a:solidFill>
                <a:latin typeface="Calibri"/>
                <a:cs typeface="Calibri"/>
              </a:rPr>
              <a:t>, </a:t>
            </a:r>
            <a:r>
              <a:rPr sz="2400" u="sng" spc="-22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сухожилий</a:t>
            </a:r>
            <a:r>
              <a:rPr sz="2400" spc="-229" dirty="0">
                <a:solidFill>
                  <a:srgbClr val="222222"/>
                </a:solidFill>
                <a:latin typeface="Calibri"/>
                <a:cs typeface="Calibri"/>
              </a:rPr>
              <a:t>,  </a:t>
            </a:r>
            <a:r>
              <a:rPr sz="2400" spc="-235" dirty="0">
                <a:solidFill>
                  <a:srgbClr val="222222"/>
                </a:solidFill>
                <a:latin typeface="Calibri"/>
                <a:cs typeface="Calibri"/>
              </a:rPr>
              <a:t>заболеваниями </a:t>
            </a:r>
            <a:r>
              <a:rPr sz="2400" spc="-295" dirty="0">
                <a:solidFill>
                  <a:srgbClr val="222222"/>
                </a:solidFill>
                <a:latin typeface="Calibri"/>
                <a:cs typeface="Calibri"/>
              </a:rPr>
              <a:t>мышц, </a:t>
            </a:r>
            <a:r>
              <a:rPr sz="2400" spc="-195" dirty="0">
                <a:solidFill>
                  <a:srgbClr val="222222"/>
                </a:solidFill>
                <a:latin typeface="Calibri"/>
                <a:cs typeface="Calibri"/>
              </a:rPr>
              <a:t>сустава, </a:t>
            </a:r>
            <a:r>
              <a:rPr sz="2400" spc="-260" dirty="0">
                <a:solidFill>
                  <a:srgbClr val="222222"/>
                </a:solidFill>
                <a:latin typeface="Calibri"/>
                <a:cs typeface="Calibri"/>
              </a:rPr>
              <a:t>болевым </a:t>
            </a:r>
            <a:r>
              <a:rPr sz="2400" u="sng" spc="-2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рефлексом</a:t>
            </a:r>
            <a:r>
              <a:rPr sz="2400" spc="-2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spc="-245" dirty="0">
                <a:solidFill>
                  <a:srgbClr val="222222"/>
                </a:solidFill>
                <a:latin typeface="Calibri"/>
                <a:cs typeface="Calibri"/>
              </a:rPr>
              <a:t>и другими</a:t>
            </a:r>
            <a:r>
              <a:rPr sz="2400" spc="-35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40" dirty="0">
                <a:solidFill>
                  <a:srgbClr val="222222"/>
                </a:solidFill>
                <a:latin typeface="Calibri"/>
                <a:cs typeface="Calibri"/>
              </a:rPr>
              <a:t>причинами.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ts val="2810"/>
              </a:lnSpc>
            </a:pP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Контрактуры</a:t>
            </a:r>
            <a:r>
              <a:rPr sz="2400" spc="-4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принято</a:t>
            </a:r>
            <a:r>
              <a:rPr sz="2400" spc="-8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40" dirty="0">
                <a:solidFill>
                  <a:srgbClr val="222222"/>
                </a:solidFill>
                <a:latin typeface="Calibri"/>
                <a:cs typeface="Calibri"/>
              </a:rPr>
              <a:t>делить</a:t>
            </a:r>
            <a:r>
              <a:rPr sz="2400" spc="-10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на</a:t>
            </a:r>
            <a:r>
              <a:rPr sz="2400" spc="-8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9" dirty="0">
                <a:solidFill>
                  <a:srgbClr val="222222"/>
                </a:solidFill>
                <a:latin typeface="Calibri"/>
                <a:cs typeface="Calibri"/>
              </a:rPr>
              <a:t>две</a:t>
            </a:r>
            <a:r>
              <a:rPr sz="2400" spc="-3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9" dirty="0">
                <a:solidFill>
                  <a:srgbClr val="222222"/>
                </a:solidFill>
                <a:latin typeface="Calibri"/>
                <a:cs typeface="Calibri"/>
              </a:rPr>
              <a:t>основные</a:t>
            </a:r>
            <a:r>
              <a:rPr sz="2400" spc="-3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10" dirty="0">
                <a:solidFill>
                  <a:srgbClr val="222222"/>
                </a:solidFill>
                <a:latin typeface="Calibri"/>
                <a:cs typeface="Calibri"/>
              </a:rPr>
              <a:t>группы:</a:t>
            </a:r>
            <a:r>
              <a:rPr sz="2400" spc="-4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180" dirty="0">
                <a:solidFill>
                  <a:srgbClr val="222222"/>
                </a:solidFill>
                <a:latin typeface="Calibri"/>
                <a:cs typeface="Calibri"/>
              </a:rPr>
              <a:t>а)</a:t>
            </a:r>
            <a:r>
              <a:rPr sz="2400" spc="-3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пассивные</a:t>
            </a:r>
            <a:r>
              <a:rPr sz="2400" spc="-3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(структурные)</a:t>
            </a:r>
            <a:r>
              <a:rPr sz="2400" spc="-3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45" dirty="0">
                <a:solidFill>
                  <a:srgbClr val="222222"/>
                </a:solidFill>
                <a:latin typeface="Calibri"/>
                <a:cs typeface="Calibri"/>
              </a:rPr>
              <a:t>и</a:t>
            </a:r>
            <a:r>
              <a:rPr sz="2400" spc="-35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б)</a:t>
            </a:r>
            <a:r>
              <a:rPr sz="2400" spc="-3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активные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(неврогенные).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5"/>
              </a:spcBef>
            </a:pPr>
            <a:r>
              <a:rPr sz="2400" spc="-254" dirty="0">
                <a:solidFill>
                  <a:srgbClr val="C00000"/>
                </a:solidFill>
                <a:latin typeface="Calibri"/>
                <a:cs typeface="Calibri"/>
              </a:rPr>
              <a:t>Иммобилизационные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контрактуры </a:t>
            </a:r>
            <a:r>
              <a:rPr sz="2400" spc="75" dirty="0">
                <a:solidFill>
                  <a:srgbClr val="222222"/>
                </a:solidFill>
                <a:latin typeface="Calibri"/>
                <a:cs typeface="Calibri"/>
              </a:rPr>
              <a:t>–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ограничения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пассивных </a:t>
            </a:r>
            <a:r>
              <a:rPr sz="2400" spc="-260" dirty="0">
                <a:solidFill>
                  <a:srgbClr val="222222"/>
                </a:solidFill>
                <a:latin typeface="Calibri"/>
                <a:cs typeface="Calibri"/>
              </a:rPr>
              <a:t>движений </a:t>
            </a:r>
            <a:r>
              <a:rPr sz="2400" spc="-185" dirty="0">
                <a:solidFill>
                  <a:srgbClr val="222222"/>
                </a:solidFill>
                <a:latin typeface="Calibri"/>
                <a:cs typeface="Calibri"/>
              </a:rPr>
              <a:t>в </a:t>
            </a:r>
            <a:r>
              <a:rPr sz="2400" spc="-175" dirty="0">
                <a:solidFill>
                  <a:srgbClr val="222222"/>
                </a:solidFill>
                <a:latin typeface="Calibri"/>
                <a:cs typeface="Calibri"/>
              </a:rPr>
              <a:t>суставах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из </a:t>
            </a:r>
            <a:r>
              <a:rPr sz="2400" spc="-235" dirty="0">
                <a:solidFill>
                  <a:srgbClr val="222222"/>
                </a:solidFill>
                <a:latin typeface="Calibri"/>
                <a:cs typeface="Calibri"/>
              </a:rPr>
              <a:t>длительного 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бездействия.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Наиболее </a:t>
            </a:r>
            <a:r>
              <a:rPr sz="2400" spc="-200" dirty="0">
                <a:solidFill>
                  <a:srgbClr val="222222"/>
                </a:solidFill>
                <a:latin typeface="Calibri"/>
                <a:cs typeface="Calibri"/>
              </a:rPr>
              <a:t>часто </a:t>
            </a:r>
            <a:r>
              <a:rPr sz="2400" spc="-210" dirty="0">
                <a:solidFill>
                  <a:srgbClr val="222222"/>
                </a:solidFill>
                <a:latin typeface="Calibri"/>
                <a:cs typeface="Calibri"/>
              </a:rPr>
              <a:t>встречаются </a:t>
            </a:r>
            <a:r>
              <a:rPr sz="2400" spc="-225" dirty="0">
                <a:solidFill>
                  <a:srgbClr val="222222"/>
                </a:solidFill>
                <a:latin typeface="Calibri"/>
                <a:cs typeface="Calibri"/>
              </a:rPr>
              <a:t>сгибательные </a:t>
            </a:r>
            <a:r>
              <a:rPr sz="2400" spc="-215" dirty="0">
                <a:solidFill>
                  <a:srgbClr val="222222"/>
                </a:solidFill>
                <a:latin typeface="Calibri"/>
                <a:cs typeface="Calibri"/>
              </a:rPr>
              <a:t>контрактуры </a:t>
            </a:r>
            <a:r>
              <a:rPr sz="2400" spc="-185" dirty="0">
                <a:solidFill>
                  <a:srgbClr val="222222"/>
                </a:solidFill>
                <a:latin typeface="Calibri"/>
                <a:cs typeface="Calibri"/>
              </a:rPr>
              <a:t>в </a:t>
            </a:r>
            <a:r>
              <a:rPr sz="2400" spc="-220" dirty="0">
                <a:solidFill>
                  <a:srgbClr val="222222"/>
                </a:solidFill>
                <a:latin typeface="Calibri"/>
                <a:cs typeface="Calibri"/>
              </a:rPr>
              <a:t>коленных </a:t>
            </a:r>
            <a:r>
              <a:rPr sz="2400" spc="-245" dirty="0">
                <a:solidFill>
                  <a:srgbClr val="222222"/>
                </a:solidFill>
                <a:latin typeface="Calibri"/>
                <a:cs typeface="Calibri"/>
              </a:rPr>
              <a:t>и </a:t>
            </a:r>
            <a:r>
              <a:rPr sz="2400" spc="-204" dirty="0">
                <a:solidFill>
                  <a:srgbClr val="222222"/>
                </a:solidFill>
                <a:latin typeface="Calibri"/>
                <a:cs typeface="Calibri"/>
              </a:rPr>
              <a:t>локтевых  </a:t>
            </a:r>
            <a:r>
              <a:rPr sz="2400" spc="-175" dirty="0">
                <a:solidFill>
                  <a:srgbClr val="222222"/>
                </a:solidFill>
                <a:latin typeface="Calibri"/>
                <a:cs typeface="Calibri"/>
              </a:rPr>
              <a:t>суставах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1683" y="378459"/>
            <a:ext cx="811085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325" dirty="0"/>
              <a:t>Траектория </a:t>
            </a:r>
            <a:r>
              <a:rPr sz="3400" spc="-295" dirty="0"/>
              <a:t>саногенеза </a:t>
            </a:r>
            <a:r>
              <a:rPr sz="3400" spc="-315" dirty="0"/>
              <a:t>после </a:t>
            </a:r>
            <a:r>
              <a:rPr sz="3400" spc="-340" dirty="0"/>
              <a:t>неотложного</a:t>
            </a:r>
            <a:r>
              <a:rPr sz="3400" spc="-265" dirty="0"/>
              <a:t> </a:t>
            </a:r>
            <a:r>
              <a:rPr sz="3400" spc="-305" dirty="0"/>
              <a:t>состояния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68" y="1031964"/>
            <a:ext cx="8647610" cy="532438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807" y="0"/>
            <a:ext cx="6099048" cy="10485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37530" y="49275"/>
            <a:ext cx="54603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85" dirty="0">
                <a:solidFill>
                  <a:srgbClr val="C00000"/>
                </a:solidFill>
              </a:rPr>
              <a:t>Гемиплегические</a:t>
            </a:r>
            <a:r>
              <a:rPr sz="4000" spc="-90" dirty="0">
                <a:solidFill>
                  <a:srgbClr val="C00000"/>
                </a:solidFill>
              </a:rPr>
              <a:t> </a:t>
            </a:r>
            <a:r>
              <a:rPr sz="4000" spc="-350" dirty="0">
                <a:solidFill>
                  <a:srgbClr val="C00000"/>
                </a:solidFill>
              </a:rPr>
              <a:t>контрактуры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993141" y="1444244"/>
            <a:ext cx="10692765" cy="40487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8800"/>
              </a:lnSpc>
              <a:spcBef>
                <a:spcPts val="135"/>
              </a:spcBef>
            </a:pPr>
            <a:r>
              <a:rPr sz="2400" b="1" spc="-210" dirty="0">
                <a:latin typeface="Calibri"/>
                <a:cs typeface="Calibri"/>
              </a:rPr>
              <a:t>Ранняя </a:t>
            </a:r>
            <a:r>
              <a:rPr sz="2400" spc="75" dirty="0">
                <a:latin typeface="Calibri"/>
                <a:cs typeface="Calibri"/>
              </a:rPr>
              <a:t>– </a:t>
            </a:r>
            <a:r>
              <a:rPr sz="2400" spc="-220" dirty="0">
                <a:latin typeface="Calibri"/>
                <a:cs typeface="Calibri"/>
              </a:rPr>
              <a:t>(острый </a:t>
            </a:r>
            <a:r>
              <a:rPr sz="2400" spc="-235" dirty="0">
                <a:latin typeface="Calibri"/>
                <a:cs typeface="Calibri"/>
              </a:rPr>
              <a:t>период, </a:t>
            </a:r>
            <a:r>
              <a:rPr sz="2400" spc="-229" dirty="0">
                <a:latin typeface="Calibri"/>
                <a:cs typeface="Calibri"/>
              </a:rPr>
              <a:t>массивное </a:t>
            </a:r>
            <a:r>
              <a:rPr sz="2400" spc="-240" dirty="0">
                <a:latin typeface="Calibri"/>
                <a:cs typeface="Calibri"/>
              </a:rPr>
              <a:t>поражение </a:t>
            </a:r>
            <a:r>
              <a:rPr sz="2400" spc="-215" dirty="0">
                <a:latin typeface="Calibri"/>
                <a:cs typeface="Calibri"/>
              </a:rPr>
              <a:t>головного мозга), </a:t>
            </a:r>
            <a:r>
              <a:rPr sz="2400" spc="-220" dirty="0">
                <a:latin typeface="Calibri"/>
                <a:cs typeface="Calibri"/>
              </a:rPr>
              <a:t>приступы </a:t>
            </a:r>
            <a:r>
              <a:rPr sz="2400" spc="-210" dirty="0">
                <a:latin typeface="Calibri"/>
                <a:cs typeface="Calibri"/>
              </a:rPr>
              <a:t>тонического </a:t>
            </a:r>
            <a:r>
              <a:rPr sz="2400" spc="-220" dirty="0">
                <a:latin typeface="Calibri"/>
                <a:cs typeface="Calibri"/>
              </a:rPr>
              <a:t>спазма  </a:t>
            </a:r>
            <a:r>
              <a:rPr sz="2400" spc="-245" dirty="0">
                <a:latin typeface="Calibri"/>
                <a:cs typeface="Calibri"/>
              </a:rPr>
              <a:t>под </a:t>
            </a:r>
            <a:r>
              <a:rPr sz="2400" spc="-250" dirty="0">
                <a:latin typeface="Calibri"/>
                <a:cs typeface="Calibri"/>
              </a:rPr>
              <a:t>влиянием </a:t>
            </a:r>
            <a:r>
              <a:rPr sz="2400" spc="-210" dirty="0">
                <a:latin typeface="Calibri"/>
                <a:cs typeface="Calibri"/>
              </a:rPr>
              <a:t>различных </a:t>
            </a:r>
            <a:r>
              <a:rPr sz="2400" spc="-235" dirty="0">
                <a:latin typeface="Calibri"/>
                <a:cs typeface="Calibri"/>
              </a:rPr>
              <a:t>раздражений, </a:t>
            </a:r>
            <a:r>
              <a:rPr sz="2400" spc="-229" dirty="0">
                <a:latin typeface="Calibri"/>
                <a:cs typeface="Calibri"/>
              </a:rPr>
              <a:t>сопровождается </a:t>
            </a:r>
            <a:r>
              <a:rPr sz="2400" spc="-254" dirty="0">
                <a:latin typeface="Calibri"/>
                <a:cs typeface="Calibri"/>
              </a:rPr>
              <a:t>изменениями </a:t>
            </a:r>
            <a:r>
              <a:rPr sz="2400" spc="-215" dirty="0">
                <a:latin typeface="Calibri"/>
                <a:cs typeface="Calibri"/>
              </a:rPr>
              <a:t>пульса, </a:t>
            </a:r>
            <a:r>
              <a:rPr sz="2400" spc="-225" dirty="0">
                <a:latin typeface="Calibri"/>
                <a:cs typeface="Calibri"/>
              </a:rPr>
              <a:t>дыхания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40" dirty="0">
                <a:latin typeface="Calibri"/>
                <a:cs typeface="Calibri"/>
              </a:rPr>
              <a:t>величины </a:t>
            </a:r>
            <a:r>
              <a:rPr sz="2400" spc="-200" dirty="0">
                <a:latin typeface="Calibri"/>
                <a:cs typeface="Calibri"/>
              </a:rPr>
              <a:t>зрачков, </a:t>
            </a:r>
            <a:r>
              <a:rPr sz="2400" spc="-225" dirty="0">
                <a:latin typeface="Calibri"/>
                <a:cs typeface="Calibri"/>
              </a:rPr>
              <a:t>при </a:t>
            </a:r>
            <a:r>
              <a:rPr sz="2400" spc="-229" dirty="0">
                <a:latin typeface="Calibri"/>
                <a:cs typeface="Calibri"/>
              </a:rPr>
              <a:t>благоприятном </a:t>
            </a:r>
            <a:r>
              <a:rPr sz="2400" spc="-220" dirty="0">
                <a:latin typeface="Calibri"/>
                <a:cs typeface="Calibri"/>
              </a:rPr>
              <a:t>течении</a:t>
            </a:r>
            <a:r>
              <a:rPr sz="2400" spc="-380" dirty="0">
                <a:latin typeface="Calibri"/>
                <a:cs typeface="Calibri"/>
              </a:rPr>
              <a:t> </a:t>
            </a:r>
            <a:r>
              <a:rPr sz="2400" spc="-204" dirty="0">
                <a:latin typeface="Calibri"/>
                <a:cs typeface="Calibri"/>
              </a:rPr>
              <a:t>регрессирует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99400"/>
              </a:lnSpc>
            </a:pPr>
            <a:r>
              <a:rPr sz="2400" b="1" spc="-220" dirty="0">
                <a:latin typeface="Calibri"/>
                <a:cs typeface="Calibri"/>
              </a:rPr>
              <a:t>Поздняя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10" dirty="0">
                <a:latin typeface="Calibri"/>
                <a:cs typeface="Calibri"/>
              </a:rPr>
              <a:t>от </a:t>
            </a:r>
            <a:r>
              <a:rPr sz="2400" spc="-140" dirty="0">
                <a:latin typeface="Calibri"/>
                <a:cs typeface="Calibri"/>
              </a:rPr>
              <a:t>3 </a:t>
            </a:r>
            <a:r>
              <a:rPr sz="2400" spc="-254" dirty="0">
                <a:latin typeface="Calibri"/>
                <a:cs typeface="Calibri"/>
              </a:rPr>
              <a:t>недель </a:t>
            </a:r>
            <a:r>
              <a:rPr sz="2400" spc="-260" dirty="0">
                <a:latin typeface="Calibri"/>
                <a:cs typeface="Calibri"/>
              </a:rPr>
              <a:t>до </a:t>
            </a:r>
            <a:r>
              <a:rPr sz="2400" spc="-204" dirty="0">
                <a:latin typeface="Calibri"/>
                <a:cs typeface="Calibri"/>
              </a:rPr>
              <a:t>нескольких </a:t>
            </a:r>
            <a:r>
              <a:rPr sz="2400" spc="-235" dirty="0">
                <a:latin typeface="Calibri"/>
                <a:cs typeface="Calibri"/>
              </a:rPr>
              <a:t>месяцев </a:t>
            </a:r>
            <a:r>
              <a:rPr sz="2400" spc="-225" dirty="0">
                <a:latin typeface="Calibri"/>
                <a:cs typeface="Calibri"/>
              </a:rPr>
              <a:t>после </a:t>
            </a:r>
            <a:r>
              <a:rPr sz="2400" spc="-229" dirty="0">
                <a:latin typeface="Calibri"/>
                <a:cs typeface="Calibri"/>
              </a:rPr>
              <a:t>инсульта </a:t>
            </a:r>
            <a:r>
              <a:rPr sz="2400" spc="-204" dirty="0">
                <a:latin typeface="Calibri"/>
                <a:cs typeface="Calibri"/>
              </a:rPr>
              <a:t>(сгибание </a:t>
            </a:r>
            <a:r>
              <a:rPr sz="2400" spc="-225" dirty="0">
                <a:latin typeface="Calibri"/>
                <a:cs typeface="Calibri"/>
              </a:rPr>
              <a:t>предплечья, пронация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10" dirty="0">
                <a:latin typeface="Calibri"/>
                <a:cs typeface="Calibri"/>
              </a:rPr>
              <a:t>сгибание </a:t>
            </a:r>
            <a:r>
              <a:rPr sz="2400" spc="-215" dirty="0">
                <a:latin typeface="Calibri"/>
                <a:cs typeface="Calibri"/>
              </a:rPr>
              <a:t>кисти, </a:t>
            </a:r>
            <a:r>
              <a:rPr sz="2400" spc="-210" dirty="0">
                <a:latin typeface="Calibri"/>
                <a:cs typeface="Calibri"/>
              </a:rPr>
              <a:t>сгибание </a:t>
            </a:r>
            <a:r>
              <a:rPr sz="2400" spc="-220" dirty="0">
                <a:latin typeface="Calibri"/>
                <a:cs typeface="Calibri"/>
              </a:rPr>
              <a:t>пальцев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185" dirty="0">
                <a:latin typeface="Calibri"/>
                <a:cs typeface="Calibri"/>
              </a:rPr>
              <a:t>к </a:t>
            </a:r>
            <a:r>
              <a:rPr sz="2400" spc="-210" dirty="0">
                <a:latin typeface="Calibri"/>
                <a:cs typeface="Calibri"/>
              </a:rPr>
              <a:t>разгибание </a:t>
            </a:r>
            <a:r>
              <a:rPr sz="2400" spc="-240" dirty="0">
                <a:latin typeface="Calibri"/>
                <a:cs typeface="Calibri"/>
              </a:rPr>
              <a:t>бедра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5" dirty="0">
                <a:latin typeface="Calibri"/>
                <a:cs typeface="Calibri"/>
              </a:rPr>
              <a:t>голени),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40" dirty="0">
                <a:latin typeface="Calibri"/>
                <a:cs typeface="Calibri"/>
              </a:rPr>
              <a:t>преобладанием </a:t>
            </a:r>
            <a:r>
              <a:rPr sz="2400" spc="-235" dirty="0">
                <a:latin typeface="Calibri"/>
                <a:cs typeface="Calibri"/>
              </a:rPr>
              <a:t>чрезмерной  </a:t>
            </a:r>
            <a:r>
              <a:rPr sz="2400" spc="-229" dirty="0">
                <a:latin typeface="Calibri"/>
                <a:cs typeface="Calibri"/>
              </a:rPr>
              <a:t>пронации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25" dirty="0">
                <a:latin typeface="Calibri"/>
                <a:cs typeface="Calibri"/>
              </a:rPr>
              <a:t>супинации </a:t>
            </a:r>
            <a:r>
              <a:rPr sz="2400" spc="-210" dirty="0">
                <a:latin typeface="Calibri"/>
                <a:cs typeface="Calibri"/>
              </a:rPr>
              <a:t>кисти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25" dirty="0">
                <a:latin typeface="Calibri"/>
                <a:cs typeface="Calibri"/>
              </a:rPr>
              <a:t>ротацией </a:t>
            </a:r>
            <a:r>
              <a:rPr sz="2400" spc="-229" dirty="0">
                <a:latin typeface="Calibri"/>
                <a:cs typeface="Calibri"/>
              </a:rPr>
              <a:t>стопы </a:t>
            </a:r>
            <a:r>
              <a:rPr sz="2400" spc="-204" dirty="0">
                <a:latin typeface="Calibri"/>
                <a:cs typeface="Calibri"/>
              </a:rPr>
              <a:t>внутрь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54" dirty="0">
                <a:latin typeface="Calibri"/>
                <a:cs typeface="Calibri"/>
              </a:rPr>
              <a:t>наружу, </a:t>
            </a:r>
            <a:r>
              <a:rPr sz="2400" spc="-190" dirty="0">
                <a:latin typeface="Calibri"/>
                <a:cs typeface="Calibri"/>
              </a:rPr>
              <a:t>а </a:t>
            </a:r>
            <a:r>
              <a:rPr sz="2400" spc="-229" dirty="0">
                <a:latin typeface="Calibri"/>
                <a:cs typeface="Calibri"/>
              </a:rPr>
              <a:t>также </a:t>
            </a:r>
            <a:r>
              <a:rPr sz="2400" spc="-220" dirty="0">
                <a:latin typeface="Calibri"/>
                <a:cs typeface="Calibri"/>
              </a:rPr>
              <a:t>со сгибательной  </a:t>
            </a:r>
            <a:r>
              <a:rPr sz="2400" spc="-210" dirty="0">
                <a:latin typeface="Calibri"/>
                <a:cs typeface="Calibri"/>
              </a:rPr>
              <a:t>установкой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15" dirty="0">
                <a:latin typeface="Calibri"/>
                <a:cs typeface="Calibri"/>
              </a:rPr>
              <a:t>стороне </a:t>
            </a:r>
            <a:r>
              <a:rPr sz="2400" spc="-210" dirty="0">
                <a:latin typeface="Calibri"/>
                <a:cs typeface="Calibri"/>
              </a:rPr>
              <a:t>паралича </a:t>
            </a:r>
            <a:r>
              <a:rPr sz="2400" spc="-225" dirty="0">
                <a:latin typeface="Calibri"/>
                <a:cs typeface="Calibri"/>
              </a:rPr>
              <a:t>не только </a:t>
            </a:r>
            <a:r>
              <a:rPr sz="2400" spc="-215" dirty="0">
                <a:latin typeface="Calibri"/>
                <a:cs typeface="Calibri"/>
              </a:rPr>
              <a:t>руки, </a:t>
            </a:r>
            <a:r>
              <a:rPr sz="2400" spc="-240" dirty="0">
                <a:latin typeface="Calibri"/>
                <a:cs typeface="Calibri"/>
              </a:rPr>
              <a:t>но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0" dirty="0">
                <a:latin typeface="Calibri"/>
                <a:cs typeface="Calibri"/>
              </a:rPr>
              <a:t>ноги </a:t>
            </a:r>
            <a:r>
              <a:rPr sz="2400" spc="-195" dirty="0">
                <a:latin typeface="Calibri"/>
                <a:cs typeface="Calibri"/>
              </a:rPr>
              <a:t>(связана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60" dirty="0">
                <a:latin typeface="Calibri"/>
                <a:cs typeface="Calibri"/>
              </a:rPr>
              <a:t>болевыми</a:t>
            </a:r>
            <a:r>
              <a:rPr sz="2400" spc="-160" dirty="0">
                <a:latin typeface="Calibri"/>
                <a:cs typeface="Calibri"/>
              </a:rPr>
              <a:t> </a:t>
            </a:r>
            <a:r>
              <a:rPr sz="2400" spc="-254" dirty="0">
                <a:latin typeface="Calibri"/>
                <a:cs typeface="Calibri"/>
              </a:rPr>
              <a:t>ощущениями)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libri"/>
              <a:cs typeface="Calibri"/>
            </a:endParaRPr>
          </a:p>
          <a:p>
            <a:pPr marL="12700" marR="5715" algn="just">
              <a:lnSpc>
                <a:spcPct val="100800"/>
              </a:lnSpc>
            </a:pPr>
            <a:r>
              <a:rPr sz="2400" spc="-220" dirty="0">
                <a:latin typeface="Calibri"/>
                <a:cs typeface="Calibri"/>
              </a:rPr>
              <a:t>Неврогенные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контрактуры </a:t>
            </a:r>
            <a:r>
              <a:rPr sz="2400" spc="-229" dirty="0">
                <a:latin typeface="Calibri"/>
                <a:cs typeface="Calibri"/>
              </a:rPr>
              <a:t>чаще </a:t>
            </a:r>
            <a:r>
              <a:rPr sz="2400" spc="-195" dirty="0">
                <a:latin typeface="Calibri"/>
                <a:cs typeface="Calibri"/>
              </a:rPr>
              <a:t>всего </a:t>
            </a:r>
            <a:r>
              <a:rPr sz="2400" spc="-245" dirty="0">
                <a:latin typeface="Calibri"/>
                <a:cs typeface="Calibri"/>
              </a:rPr>
              <a:t>миогенные, </a:t>
            </a:r>
            <a:r>
              <a:rPr sz="2400" spc="-215" dirty="0">
                <a:latin typeface="Calibri"/>
                <a:cs typeface="Calibri"/>
              </a:rPr>
              <a:t>связаны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50" dirty="0">
                <a:latin typeface="Calibri"/>
                <a:cs typeface="Calibri"/>
              </a:rPr>
              <a:t>нарушением </a:t>
            </a:r>
            <a:r>
              <a:rPr sz="2400" spc="-235" dirty="0">
                <a:latin typeface="Calibri"/>
                <a:cs typeface="Calibri"/>
              </a:rPr>
              <a:t>нормального  </a:t>
            </a:r>
            <a:r>
              <a:rPr sz="2400" spc="-254" dirty="0">
                <a:latin typeface="Calibri"/>
                <a:cs typeface="Calibri"/>
              </a:rPr>
              <a:t>мышечного </a:t>
            </a:r>
            <a:r>
              <a:rPr sz="2400" spc="-215" dirty="0">
                <a:latin typeface="Calibri"/>
                <a:cs typeface="Calibri"/>
              </a:rPr>
              <a:t>баланса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вследствие </a:t>
            </a:r>
            <a:r>
              <a:rPr sz="2400" spc="-204" dirty="0">
                <a:latin typeface="Calibri"/>
                <a:cs typeface="Calibri"/>
              </a:rPr>
              <a:t>этого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65" dirty="0">
                <a:latin typeface="Calibri"/>
                <a:cs typeface="Calibri"/>
              </a:rPr>
              <a:t>длительным </a:t>
            </a:r>
            <a:r>
              <a:rPr sz="2400" spc="-275" dirty="0">
                <a:latin typeface="Calibri"/>
                <a:cs typeface="Calibri"/>
              </a:rPr>
              <a:t>вынужденным </a:t>
            </a:r>
            <a:r>
              <a:rPr sz="2400" spc="-260" dirty="0">
                <a:latin typeface="Calibri"/>
                <a:cs typeface="Calibri"/>
              </a:rPr>
              <a:t>положением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суставов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5344" y="585216"/>
            <a:ext cx="4949952" cy="13655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3593" y="973835"/>
            <a:ext cx="1116965" cy="4279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95250">
              <a:lnSpc>
                <a:spcPts val="1490"/>
              </a:lnSpc>
              <a:spcBef>
                <a:spcPts val="305"/>
              </a:spcBef>
            </a:pPr>
            <a:r>
              <a:rPr sz="1400" spc="-120" dirty="0">
                <a:solidFill>
                  <a:srgbClr val="FF0000"/>
                </a:solidFill>
                <a:latin typeface="Calibri"/>
                <a:cs typeface="Calibri"/>
              </a:rPr>
              <a:t>Кровь </a:t>
            </a:r>
            <a:r>
              <a:rPr sz="1400" spc="-145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1400" spc="-135" dirty="0">
                <a:solidFill>
                  <a:srgbClr val="FF0000"/>
                </a:solidFill>
                <a:latin typeface="Calibri"/>
                <a:cs typeface="Calibri"/>
              </a:rPr>
              <a:t>Сосуды  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ТГВ 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ТЭЛА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42426" y="820685"/>
            <a:ext cx="1160780" cy="856615"/>
            <a:chOff x="4042426" y="820685"/>
            <a:chExt cx="1160780" cy="8566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5126" y="833386"/>
              <a:ext cx="1135128" cy="8309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55126" y="833385"/>
              <a:ext cx="1135380" cy="831215"/>
            </a:xfrm>
            <a:custGeom>
              <a:avLst/>
              <a:gdLst/>
              <a:ahLst/>
              <a:cxnLst/>
              <a:rect l="l" t="t" r="r" b="b"/>
              <a:pathLst>
                <a:path w="1135379" h="831214">
                  <a:moveTo>
                    <a:pt x="0" y="83097"/>
                  </a:moveTo>
                  <a:lnTo>
                    <a:pt x="6530" y="50752"/>
                  </a:lnTo>
                  <a:lnTo>
                    <a:pt x="24338" y="24338"/>
                  </a:lnTo>
                  <a:lnTo>
                    <a:pt x="50752" y="6530"/>
                  </a:lnTo>
                  <a:lnTo>
                    <a:pt x="83097" y="0"/>
                  </a:lnTo>
                  <a:lnTo>
                    <a:pt x="1052031" y="0"/>
                  </a:lnTo>
                  <a:lnTo>
                    <a:pt x="1084376" y="6530"/>
                  </a:lnTo>
                  <a:lnTo>
                    <a:pt x="1110789" y="24338"/>
                  </a:lnTo>
                  <a:lnTo>
                    <a:pt x="1128597" y="50752"/>
                  </a:lnTo>
                  <a:lnTo>
                    <a:pt x="1135128" y="83097"/>
                  </a:lnTo>
                  <a:lnTo>
                    <a:pt x="1135127" y="747872"/>
                  </a:lnTo>
                  <a:lnTo>
                    <a:pt x="1128596" y="780218"/>
                  </a:lnTo>
                  <a:lnTo>
                    <a:pt x="1110788" y="806631"/>
                  </a:lnTo>
                  <a:lnTo>
                    <a:pt x="1084375" y="824440"/>
                  </a:lnTo>
                  <a:lnTo>
                    <a:pt x="1052030" y="830970"/>
                  </a:lnTo>
                  <a:lnTo>
                    <a:pt x="83097" y="830969"/>
                  </a:lnTo>
                  <a:lnTo>
                    <a:pt x="50752" y="824438"/>
                  </a:lnTo>
                  <a:lnTo>
                    <a:pt x="24338" y="806630"/>
                  </a:lnTo>
                  <a:lnTo>
                    <a:pt x="6530" y="780216"/>
                  </a:lnTo>
                  <a:lnTo>
                    <a:pt x="0" y="747871"/>
                  </a:lnTo>
                  <a:lnTo>
                    <a:pt x="0" y="83097"/>
                  </a:lnTo>
                  <a:close/>
                </a:path>
              </a:pathLst>
            </a:custGeom>
            <a:ln w="25400">
              <a:solidFill>
                <a:srgbClr val="EEE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0083" y="91947"/>
            <a:ext cx="8005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0" dirty="0"/>
              <a:t>Основные побочные </a:t>
            </a:r>
            <a:r>
              <a:rPr sz="2800" spc="-235" dirty="0"/>
              <a:t>эффекты </a:t>
            </a:r>
            <a:r>
              <a:rPr sz="2800" spc="-245" dirty="0"/>
              <a:t>постельного </a:t>
            </a:r>
            <a:r>
              <a:rPr sz="2800" spc="-310" dirty="0"/>
              <a:t>режима. </a:t>
            </a:r>
            <a:r>
              <a:rPr sz="2800" spc="-245" dirty="0"/>
              <a:t>ТЭЛА </a:t>
            </a:r>
            <a:r>
              <a:rPr sz="2800" spc="-285" dirty="0"/>
              <a:t>и</a:t>
            </a:r>
            <a:r>
              <a:rPr sz="2800" spc="25" dirty="0"/>
              <a:t> </a:t>
            </a:r>
            <a:r>
              <a:rPr sz="2800" spc="-180" dirty="0"/>
              <a:t>ТГВ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1144787" y="6396606"/>
            <a:ext cx="9308465" cy="4521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125" dirty="0">
                <a:latin typeface="Calibri"/>
                <a:cs typeface="Calibri"/>
              </a:rPr>
              <a:t>Белкин </a:t>
            </a:r>
            <a:r>
              <a:rPr sz="1300" spc="-114" dirty="0">
                <a:latin typeface="Calibri"/>
                <a:cs typeface="Calibri"/>
              </a:rPr>
              <a:t>АА, </a:t>
            </a:r>
            <a:r>
              <a:rPr sz="1300" spc="-120" dirty="0">
                <a:latin typeface="Calibri"/>
                <a:cs typeface="Calibri"/>
              </a:rPr>
              <a:t>Давыдова </a:t>
            </a:r>
            <a:r>
              <a:rPr sz="1300" spc="-105" dirty="0">
                <a:latin typeface="Calibri"/>
                <a:cs typeface="Calibri"/>
              </a:rPr>
              <a:t>НС, </a:t>
            </a:r>
            <a:r>
              <a:rPr sz="1300" spc="-130" dirty="0">
                <a:latin typeface="Calibri"/>
                <a:cs typeface="Calibri"/>
              </a:rPr>
              <a:t>Лейдерман </a:t>
            </a:r>
            <a:r>
              <a:rPr sz="1300" spc="-114" dirty="0">
                <a:latin typeface="Calibri"/>
                <a:cs typeface="Calibri"/>
              </a:rPr>
              <a:t>ИН, </a:t>
            </a:r>
            <a:r>
              <a:rPr sz="1300" spc="-100" dirty="0">
                <a:latin typeface="Calibri"/>
                <a:cs typeface="Calibri"/>
              </a:rPr>
              <a:t>Боровских СВ, </a:t>
            </a:r>
            <a:r>
              <a:rPr sz="1300" spc="-105" dirty="0">
                <a:latin typeface="Calibri"/>
                <a:cs typeface="Calibri"/>
              </a:rPr>
              <a:t>Халин </a:t>
            </a:r>
            <a:r>
              <a:rPr sz="1300" spc="-114" dirty="0">
                <a:latin typeface="Calibri"/>
                <a:cs typeface="Calibri"/>
              </a:rPr>
              <a:t>АВ. </a:t>
            </a:r>
            <a:r>
              <a:rPr sz="1300" spc="-80" dirty="0">
                <a:latin typeface="Calibri"/>
                <a:cs typeface="Calibri"/>
              </a:rPr>
              <a:t>Bed-rest </a:t>
            </a:r>
            <a:r>
              <a:rPr sz="1300" spc="-150" dirty="0">
                <a:latin typeface="Calibri"/>
                <a:cs typeface="Calibri"/>
              </a:rPr>
              <a:t>режим </a:t>
            </a:r>
            <a:r>
              <a:rPr sz="1300" spc="-100" dirty="0">
                <a:latin typeface="Calibri"/>
                <a:cs typeface="Calibri"/>
              </a:rPr>
              <a:t>в </a:t>
            </a:r>
            <a:r>
              <a:rPr sz="1300" spc="-114" dirty="0">
                <a:latin typeface="Calibri"/>
                <a:cs typeface="Calibri"/>
              </a:rPr>
              <a:t>интенсивной терапии </a:t>
            </a:r>
            <a:r>
              <a:rPr sz="1300" spc="-135" dirty="0">
                <a:latin typeface="Calibri"/>
                <a:cs typeface="Calibri"/>
              </a:rPr>
              <a:t>и </a:t>
            </a:r>
            <a:r>
              <a:rPr sz="1300" spc="-130" dirty="0">
                <a:latin typeface="Calibri"/>
                <a:cs typeface="Calibri"/>
              </a:rPr>
              <a:t>реанимации. </a:t>
            </a:r>
            <a:r>
              <a:rPr sz="1350" i="1" spc="-155" dirty="0">
                <a:latin typeface="Calibri"/>
                <a:cs typeface="Calibri"/>
              </a:rPr>
              <a:t>Медицина-Урал</a:t>
            </a:r>
            <a:r>
              <a:rPr sz="1300" spc="-155" dirty="0">
                <a:latin typeface="Calibri"/>
                <a:cs typeface="Calibri"/>
              </a:rPr>
              <a:t>.</a:t>
            </a:r>
            <a:r>
              <a:rPr sz="1300" spc="-215" dirty="0">
                <a:latin typeface="Calibri"/>
                <a:cs typeface="Calibri"/>
              </a:rPr>
              <a:t> </a:t>
            </a:r>
            <a:r>
              <a:rPr sz="1300" spc="-70" dirty="0">
                <a:latin typeface="Calibri"/>
                <a:cs typeface="Calibri"/>
              </a:rPr>
              <a:t>2014;8(188):15-21.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-130" dirty="0">
                <a:latin typeface="Calibri"/>
                <a:cs typeface="Calibri"/>
              </a:rPr>
              <a:t>Brower </a:t>
            </a:r>
            <a:r>
              <a:rPr sz="1400" spc="-155" dirty="0">
                <a:latin typeface="Calibri"/>
                <a:cs typeface="Calibri"/>
              </a:rPr>
              <a:t>RG. </a:t>
            </a:r>
            <a:r>
              <a:rPr sz="1400" spc="-125" dirty="0">
                <a:latin typeface="Calibri"/>
                <a:cs typeface="Calibri"/>
              </a:rPr>
              <a:t>Consequences </a:t>
            </a:r>
            <a:r>
              <a:rPr sz="1400" spc="-114" dirty="0">
                <a:latin typeface="Calibri"/>
                <a:cs typeface="Calibri"/>
              </a:rPr>
              <a:t>of </a:t>
            </a:r>
            <a:r>
              <a:rPr sz="1400" spc="-130" dirty="0">
                <a:latin typeface="Calibri"/>
                <a:cs typeface="Calibri"/>
              </a:rPr>
              <a:t>bed </a:t>
            </a:r>
            <a:r>
              <a:rPr sz="1400" spc="-105" dirty="0">
                <a:latin typeface="Calibri"/>
                <a:cs typeface="Calibri"/>
              </a:rPr>
              <a:t>rest.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75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2009;37(10 </a:t>
            </a:r>
            <a:r>
              <a:rPr sz="1400" spc="-85" dirty="0">
                <a:latin typeface="Calibri"/>
                <a:cs typeface="Calibri"/>
              </a:rPr>
              <a:t>Suppl):S422–8. </a:t>
            </a:r>
            <a:r>
              <a:rPr sz="1400" spc="-110" dirty="0">
                <a:latin typeface="Calibri"/>
                <a:cs typeface="Calibri"/>
              </a:rPr>
              <a:t>doi:10.1097/CCM.0b013e3181b6e30a.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195" y="1972563"/>
            <a:ext cx="11456035" cy="360997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60" dirty="0">
                <a:latin typeface="Calibri"/>
                <a:cs typeface="Calibri"/>
              </a:rPr>
              <a:t>парезы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54" dirty="0">
                <a:latin typeface="Calibri"/>
                <a:cs typeface="Calibri"/>
              </a:rPr>
              <a:t>параличи</a:t>
            </a:r>
            <a:r>
              <a:rPr sz="2800" spc="-32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конечностей;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95" dirty="0">
                <a:latin typeface="Calibri"/>
                <a:cs typeface="Calibri"/>
              </a:rPr>
              <a:t>длительный </a:t>
            </a:r>
            <a:r>
              <a:rPr sz="2800" spc="-275" dirty="0">
                <a:latin typeface="Calibri"/>
                <a:cs typeface="Calibri"/>
              </a:rPr>
              <a:t>постельный</a:t>
            </a:r>
            <a:r>
              <a:rPr sz="2800" spc="-150" dirty="0">
                <a:latin typeface="Calibri"/>
                <a:cs typeface="Calibri"/>
              </a:rPr>
              <a:t> </a:t>
            </a:r>
            <a:r>
              <a:rPr sz="2800" spc="-305" dirty="0">
                <a:latin typeface="Calibri"/>
                <a:cs typeface="Calibri"/>
              </a:rPr>
              <a:t>режим;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90" dirty="0">
                <a:latin typeface="Calibri"/>
                <a:cs typeface="Calibri"/>
              </a:rPr>
              <a:t>длительные </a:t>
            </a:r>
            <a:r>
              <a:rPr sz="2800" spc="-260" dirty="0">
                <a:latin typeface="Calibri"/>
                <a:cs typeface="Calibri"/>
              </a:rPr>
              <a:t>операции, </a:t>
            </a:r>
            <a:r>
              <a:rPr sz="2800" spc="-254" dirty="0">
                <a:latin typeface="Calibri"/>
                <a:cs typeface="Calibri"/>
              </a:rPr>
              <a:t>нефизиологичное </a:t>
            </a:r>
            <a:r>
              <a:rPr sz="2800" spc="-290" dirty="0">
                <a:latin typeface="Calibri"/>
                <a:cs typeface="Calibri"/>
              </a:rPr>
              <a:t>положение </a:t>
            </a:r>
            <a:r>
              <a:rPr sz="2800" spc="-265" dirty="0">
                <a:latin typeface="Calibri"/>
                <a:cs typeface="Calibri"/>
              </a:rPr>
              <a:t>больного </a:t>
            </a:r>
            <a:r>
              <a:rPr sz="2800" spc="-254" dirty="0">
                <a:latin typeface="Calibri"/>
                <a:cs typeface="Calibri"/>
              </a:rPr>
              <a:t>на </a:t>
            </a:r>
            <a:r>
              <a:rPr sz="2800" spc="-280" dirty="0">
                <a:latin typeface="Calibri"/>
                <a:cs typeface="Calibri"/>
              </a:rPr>
              <a:t>операционном</a:t>
            </a:r>
            <a:r>
              <a:rPr sz="2800" spc="-270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столе;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80400"/>
              </a:lnSpc>
              <a:spcBef>
                <a:spcPts val="190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40" dirty="0">
                <a:latin typeface="Calibri"/>
                <a:cs typeface="Calibri"/>
              </a:rPr>
              <a:t>активация </a:t>
            </a:r>
            <a:r>
              <a:rPr sz="2800" spc="-280" dirty="0">
                <a:latin typeface="Calibri"/>
                <a:cs typeface="Calibri"/>
              </a:rPr>
              <a:t>системы </a:t>
            </a:r>
            <a:r>
              <a:rPr sz="2800" spc="-240" dirty="0">
                <a:latin typeface="Calibri"/>
                <a:cs typeface="Calibri"/>
              </a:rPr>
              <a:t>гемостаза, </a:t>
            </a:r>
            <a:r>
              <a:rPr sz="2800" spc="-250" dirty="0">
                <a:latin typeface="Calibri"/>
                <a:cs typeface="Calibri"/>
              </a:rPr>
              <a:t>вызванная </a:t>
            </a:r>
            <a:r>
              <a:rPr sz="2800" spc="-260" dirty="0">
                <a:latin typeface="Calibri"/>
                <a:cs typeface="Calibri"/>
              </a:rPr>
              <a:t>основной </a:t>
            </a:r>
            <a:r>
              <a:rPr sz="2800" spc="-245" dirty="0">
                <a:latin typeface="Calibri"/>
                <a:cs typeface="Calibri"/>
              </a:rPr>
              <a:t>нейрохирургической  </a:t>
            </a:r>
            <a:r>
              <a:rPr sz="2800" spc="-250" dirty="0">
                <a:latin typeface="Calibri"/>
                <a:cs typeface="Calibri"/>
              </a:rPr>
              <a:t>патологией  </a:t>
            </a:r>
            <a:r>
              <a:rPr sz="2800" spc="-290" dirty="0">
                <a:latin typeface="Calibri"/>
                <a:cs typeface="Calibri"/>
              </a:rPr>
              <a:t>(менингеомы, </a:t>
            </a:r>
            <a:r>
              <a:rPr sz="2800" spc="-245" dirty="0">
                <a:latin typeface="Calibri"/>
                <a:cs typeface="Calibri"/>
              </a:rPr>
              <a:t>опухоли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хиазмально-селлярной области, </a:t>
            </a:r>
            <a:r>
              <a:rPr sz="2800" spc="-300" dirty="0">
                <a:latin typeface="Calibri"/>
                <a:cs typeface="Calibri"/>
              </a:rPr>
              <a:t>глиомы, </a:t>
            </a:r>
            <a:r>
              <a:rPr sz="2800" spc="-254" dirty="0">
                <a:latin typeface="Calibri"/>
                <a:cs typeface="Calibri"/>
              </a:rPr>
              <a:t>метастазы, </a:t>
            </a:r>
            <a:r>
              <a:rPr sz="2800" spc="-260" dirty="0">
                <a:latin typeface="Calibri"/>
                <a:cs typeface="Calibri"/>
              </a:rPr>
              <a:t>спинальная  </a:t>
            </a:r>
            <a:r>
              <a:rPr sz="2800" spc="-250" dirty="0">
                <a:latin typeface="Calibri"/>
                <a:cs typeface="Calibri"/>
              </a:rPr>
              <a:t>патология </a:t>
            </a:r>
            <a:r>
              <a:rPr sz="2800" spc="-190" dirty="0">
                <a:latin typeface="Calibri"/>
                <a:cs typeface="Calibri"/>
              </a:rPr>
              <a:t>с </a:t>
            </a:r>
            <a:r>
              <a:rPr sz="2800" spc="-295" dirty="0">
                <a:latin typeface="Calibri"/>
                <a:cs typeface="Calibri"/>
              </a:rPr>
              <a:t>повреждением </a:t>
            </a:r>
            <a:r>
              <a:rPr sz="2800" spc="-254" dirty="0">
                <a:latin typeface="Calibri"/>
                <a:cs typeface="Calibri"/>
              </a:rPr>
              <a:t>спинного</a:t>
            </a:r>
            <a:r>
              <a:rPr sz="2800" spc="-155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мозга);</a:t>
            </a:r>
            <a:endParaRPr sz="28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54" dirty="0">
                <a:latin typeface="Calibri"/>
                <a:cs typeface="Calibri"/>
              </a:rPr>
              <a:t>наследственная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70" dirty="0">
                <a:latin typeface="Calibri"/>
                <a:cs typeface="Calibri"/>
              </a:rPr>
              <a:t>предрасположенность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7576" y="103631"/>
            <a:ext cx="3813048" cy="11247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29931" y="229107"/>
            <a:ext cx="3171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90" dirty="0"/>
              <a:t>ТГВ.</a:t>
            </a:r>
            <a:r>
              <a:rPr sz="4000" spc="-480" dirty="0"/>
              <a:t> </a:t>
            </a:r>
            <a:r>
              <a:rPr sz="4000" spc="-350" dirty="0"/>
              <a:t>Актуальность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2071052" y="1490979"/>
            <a:ext cx="8071484" cy="28905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0140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29" dirty="0">
                <a:latin typeface="Calibri"/>
                <a:cs typeface="Calibri"/>
              </a:rPr>
              <a:t>частота </a:t>
            </a:r>
            <a:r>
              <a:rPr sz="2800" spc="-180" dirty="0">
                <a:latin typeface="Calibri"/>
                <a:cs typeface="Calibri"/>
              </a:rPr>
              <a:t>ТГВ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250" dirty="0">
                <a:latin typeface="Calibri"/>
                <a:cs typeface="Calibri"/>
              </a:rPr>
              <a:t>от </a:t>
            </a:r>
            <a:r>
              <a:rPr sz="2800" spc="-160" dirty="0">
                <a:latin typeface="Calibri"/>
                <a:cs typeface="Calibri"/>
              </a:rPr>
              <a:t>5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60" dirty="0">
                <a:latin typeface="Calibri"/>
                <a:cs typeface="Calibri"/>
              </a:rPr>
              <a:t>7 </a:t>
            </a:r>
            <a:r>
              <a:rPr sz="2800" spc="-220" dirty="0">
                <a:latin typeface="Calibri"/>
                <a:cs typeface="Calibri"/>
              </a:rPr>
              <a:t>%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260" dirty="0">
                <a:latin typeface="Calibri"/>
                <a:cs typeface="Calibri"/>
              </a:rPr>
              <a:t>офтальмохирургии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305" dirty="0">
                <a:latin typeface="Calibri"/>
                <a:cs typeface="Calibri"/>
              </a:rPr>
              <a:t>до </a:t>
            </a:r>
            <a:r>
              <a:rPr sz="2800" spc="-160" dirty="0">
                <a:latin typeface="Calibri"/>
                <a:cs typeface="Calibri"/>
              </a:rPr>
              <a:t>80 </a:t>
            </a:r>
            <a:r>
              <a:rPr sz="2800" spc="-220" dirty="0">
                <a:latin typeface="Calibri"/>
                <a:cs typeface="Calibri"/>
              </a:rPr>
              <a:t>% </a:t>
            </a:r>
            <a:r>
              <a:rPr sz="2800" spc="-215" dirty="0">
                <a:latin typeface="Calibri"/>
                <a:cs typeface="Calibri"/>
              </a:rPr>
              <a:t>в  </a:t>
            </a:r>
            <a:r>
              <a:rPr sz="2800" spc="-254" dirty="0">
                <a:latin typeface="Calibri"/>
                <a:cs typeface="Calibri"/>
              </a:rPr>
              <a:t>травматологии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80" dirty="0">
                <a:latin typeface="Calibri"/>
                <a:cs typeface="Calibri"/>
              </a:rPr>
              <a:t>ортопедии </a:t>
            </a:r>
            <a:r>
              <a:rPr sz="2800" spc="-240" dirty="0">
                <a:latin typeface="Calibri"/>
                <a:cs typeface="Calibri"/>
              </a:rPr>
              <a:t>(В.С.Савельев,</a:t>
            </a:r>
            <a:r>
              <a:rPr sz="2800" spc="-260" dirty="0">
                <a:latin typeface="Calibri"/>
                <a:cs typeface="Calibri"/>
              </a:rPr>
              <a:t> </a:t>
            </a:r>
            <a:r>
              <a:rPr sz="2800" spc="-170" dirty="0">
                <a:latin typeface="Calibri"/>
                <a:cs typeface="Calibri"/>
              </a:rPr>
              <a:t>2001)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  <a:tab pos="3157220" algn="l"/>
              </a:tabLst>
            </a:pPr>
            <a:r>
              <a:rPr sz="2800" spc="-215" dirty="0">
                <a:latin typeface="Calibri"/>
                <a:cs typeface="Calibri"/>
              </a:rPr>
              <a:t>в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50" dirty="0">
                <a:latin typeface="Calibri"/>
                <a:cs typeface="Calibri"/>
              </a:rPr>
              <a:t>нейрохирургии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80" dirty="0">
                <a:latin typeface="Calibri"/>
                <a:cs typeface="Calibri"/>
              </a:rPr>
              <a:t>ТГВ	</a:t>
            </a:r>
            <a:r>
              <a:rPr sz="2800" spc="-160" dirty="0">
                <a:latin typeface="Calibri"/>
                <a:cs typeface="Calibri"/>
              </a:rPr>
              <a:t>25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60" dirty="0">
                <a:latin typeface="Calibri"/>
                <a:cs typeface="Calibri"/>
              </a:rPr>
              <a:t>40 </a:t>
            </a:r>
            <a:r>
              <a:rPr sz="2800" spc="-235" dirty="0">
                <a:latin typeface="Calibri"/>
                <a:cs typeface="Calibri"/>
              </a:rPr>
              <a:t>%, </a:t>
            </a:r>
            <a:r>
              <a:rPr sz="2800" spc="-245" dirty="0">
                <a:latin typeface="Calibri"/>
                <a:cs typeface="Calibri"/>
              </a:rPr>
              <a:t>ТЭЛА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90" dirty="0">
                <a:latin typeface="Calibri"/>
                <a:cs typeface="Calibri"/>
              </a:rPr>
              <a:t>1,5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60" dirty="0">
                <a:latin typeface="Calibri"/>
                <a:cs typeface="Calibri"/>
              </a:rPr>
              <a:t>7</a:t>
            </a:r>
            <a:r>
              <a:rPr sz="2800" spc="-360" dirty="0">
                <a:latin typeface="Calibri"/>
                <a:cs typeface="Calibri"/>
              </a:rPr>
              <a:t> </a:t>
            </a:r>
            <a:r>
              <a:rPr sz="2800" spc="-220" dirty="0"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3550">
              <a:latin typeface="Calibri"/>
              <a:cs typeface="Calibri"/>
            </a:endParaRPr>
          </a:p>
          <a:p>
            <a:pPr marL="355600" marR="5715" indent="-342900">
              <a:lnSpc>
                <a:spcPct val="11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45" dirty="0">
                <a:latin typeface="Calibri"/>
                <a:cs typeface="Calibri"/>
              </a:rPr>
              <a:t>неврологические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45" dirty="0">
                <a:latin typeface="Calibri"/>
                <a:cs typeface="Calibri"/>
              </a:rPr>
              <a:t>нейрохирургические </a:t>
            </a:r>
            <a:r>
              <a:rPr sz="2800" spc="-265" dirty="0">
                <a:latin typeface="Calibri"/>
                <a:cs typeface="Calibri"/>
              </a:rPr>
              <a:t>пациенты </a:t>
            </a:r>
            <a:r>
              <a:rPr sz="2800" spc="-240" dirty="0">
                <a:latin typeface="Calibri"/>
                <a:cs typeface="Calibri"/>
              </a:rPr>
              <a:t>относятся  </a:t>
            </a:r>
            <a:r>
              <a:rPr sz="2800" spc="-220" dirty="0">
                <a:latin typeface="Calibri"/>
                <a:cs typeface="Calibri"/>
              </a:rPr>
              <a:t>к </a:t>
            </a:r>
            <a:r>
              <a:rPr sz="2800" spc="-240" dirty="0">
                <a:latin typeface="Calibri"/>
                <a:cs typeface="Calibri"/>
              </a:rPr>
              <a:t>категории </a:t>
            </a:r>
            <a:r>
              <a:rPr sz="2800" spc="-254" dirty="0">
                <a:latin typeface="Calibri"/>
                <a:cs typeface="Calibri"/>
              </a:rPr>
              <a:t>высокого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40" dirty="0">
                <a:latin typeface="Calibri"/>
                <a:cs typeface="Calibri"/>
              </a:rPr>
              <a:t>риска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3208" y="103631"/>
            <a:ext cx="2353056" cy="11247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3531" y="229107"/>
            <a:ext cx="17125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5" dirty="0"/>
              <a:t>Скрининг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993139" y="1262379"/>
            <a:ext cx="6562090" cy="157734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80" dirty="0">
                <a:latin typeface="Calibri"/>
                <a:cs typeface="Calibri"/>
              </a:rPr>
              <a:t>ТГВ </a:t>
            </a:r>
            <a:r>
              <a:rPr sz="2800" spc="-229" dirty="0">
                <a:latin typeface="Calibri"/>
                <a:cs typeface="Calibri"/>
              </a:rPr>
              <a:t>часто </a:t>
            </a:r>
            <a:r>
              <a:rPr sz="2800" spc="-240" dirty="0">
                <a:latin typeface="Calibri"/>
                <a:cs typeface="Calibri"/>
              </a:rPr>
              <a:t>протекает</a:t>
            </a:r>
            <a:r>
              <a:rPr sz="2800" spc="-195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бессимптомно;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10" dirty="0">
                <a:latin typeface="Calibri"/>
                <a:cs typeface="Calibri"/>
              </a:rPr>
              <a:t>УЗИ </a:t>
            </a:r>
            <a:r>
              <a:rPr sz="2800" spc="-235" dirty="0">
                <a:latin typeface="Calibri"/>
                <a:cs typeface="Calibri"/>
              </a:rPr>
              <a:t>эффективно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270" dirty="0">
                <a:latin typeface="Calibri"/>
                <a:cs typeface="Calibri"/>
              </a:rPr>
              <a:t>выявлении </a:t>
            </a:r>
            <a:r>
              <a:rPr sz="2800" spc="-235" dirty="0">
                <a:latin typeface="Calibri"/>
                <a:cs typeface="Calibri"/>
              </a:rPr>
              <a:t>скрытых</a:t>
            </a:r>
            <a:r>
              <a:rPr sz="2800" spc="-200" dirty="0">
                <a:latin typeface="Calibri"/>
                <a:cs typeface="Calibri"/>
              </a:rPr>
              <a:t> </a:t>
            </a:r>
            <a:r>
              <a:rPr sz="2800" spc="-170" dirty="0">
                <a:latin typeface="Calibri"/>
                <a:cs typeface="Calibri"/>
              </a:rPr>
              <a:t>ТГВ;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  <a:tab pos="2263140" algn="l"/>
                <a:tab pos="3399154" algn="l"/>
                <a:tab pos="4881245" algn="l"/>
              </a:tabLst>
            </a:pPr>
            <a:r>
              <a:rPr sz="2800" spc="-280" dirty="0">
                <a:latin typeface="Calibri"/>
                <a:cs typeface="Calibri"/>
              </a:rPr>
              <a:t>определение	</a:t>
            </a:r>
            <a:r>
              <a:rPr sz="2800" spc="-250" dirty="0">
                <a:latin typeface="Calibri"/>
                <a:cs typeface="Calibri"/>
              </a:rPr>
              <a:t>уровня	</a:t>
            </a:r>
            <a:r>
              <a:rPr sz="2800" spc="-270" dirty="0">
                <a:latin typeface="Calibri"/>
                <a:cs typeface="Calibri"/>
              </a:rPr>
              <a:t>D-димера	</a:t>
            </a:r>
            <a:r>
              <a:rPr sz="2800" spc="-260" dirty="0">
                <a:latin typeface="Calibri"/>
                <a:cs typeface="Calibri"/>
              </a:rPr>
              <a:t>фибриногена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0370" y="2387091"/>
            <a:ext cx="2176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660" algn="l"/>
                <a:tab pos="2059305" algn="l"/>
              </a:tabLst>
            </a:pPr>
            <a:r>
              <a:rPr sz="2800" spc="-315" dirty="0">
                <a:latin typeface="Calibri"/>
                <a:cs typeface="Calibri"/>
              </a:rPr>
              <a:t>д</a:t>
            </a:r>
            <a:r>
              <a:rPr sz="2800" spc="-295" dirty="0">
                <a:latin typeface="Calibri"/>
                <a:cs typeface="Calibri"/>
              </a:rPr>
              <a:t>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70" dirty="0">
                <a:latin typeface="Calibri"/>
                <a:cs typeface="Calibri"/>
              </a:rPr>
              <a:t>о</a:t>
            </a:r>
            <a:r>
              <a:rPr sz="2800" spc="-260" dirty="0">
                <a:latin typeface="Calibri"/>
                <a:cs typeface="Calibri"/>
              </a:rPr>
              <a:t>п</a:t>
            </a:r>
            <a:r>
              <a:rPr sz="2800" spc="-250" dirty="0">
                <a:latin typeface="Calibri"/>
                <a:cs typeface="Calibri"/>
              </a:rPr>
              <a:t>е</a:t>
            </a:r>
            <a:r>
              <a:rPr sz="2800" spc="-265" dirty="0">
                <a:latin typeface="Calibri"/>
                <a:cs typeface="Calibri"/>
              </a:rPr>
              <a:t>р</a:t>
            </a:r>
            <a:r>
              <a:rPr sz="2800" spc="-220" dirty="0">
                <a:latin typeface="Calibri"/>
                <a:cs typeface="Calibri"/>
              </a:rPr>
              <a:t>а</a:t>
            </a:r>
            <a:r>
              <a:rPr sz="2800" spc="-285" dirty="0">
                <a:latin typeface="Calibri"/>
                <a:cs typeface="Calibri"/>
              </a:rPr>
              <a:t>ц</a:t>
            </a:r>
            <a:r>
              <a:rPr sz="2800" spc="-290" dirty="0">
                <a:latin typeface="Calibri"/>
                <a:cs typeface="Calibri"/>
              </a:rPr>
              <a:t>и</a:t>
            </a:r>
            <a:r>
              <a:rPr sz="2800" spc="-285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45" dirty="0">
                <a:latin typeface="Calibri"/>
                <a:cs typeface="Calibri"/>
              </a:rPr>
              <a:t>-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6039" y="2819907"/>
            <a:ext cx="8608060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600"/>
              </a:lnSpc>
              <a:spcBef>
                <a:spcPts val="110"/>
              </a:spcBef>
            </a:pPr>
            <a:r>
              <a:rPr sz="2800" spc="-235" dirty="0">
                <a:latin typeface="Calibri"/>
                <a:cs typeface="Calibri"/>
              </a:rPr>
              <a:t>прогностическая </a:t>
            </a:r>
            <a:r>
              <a:rPr sz="2800" spc="-260" dirty="0">
                <a:latin typeface="Calibri"/>
                <a:cs typeface="Calibri"/>
              </a:rPr>
              <a:t>значимость </a:t>
            </a:r>
            <a:r>
              <a:rPr sz="2800" spc="-165" dirty="0">
                <a:latin typeface="Calibri"/>
                <a:cs typeface="Calibri"/>
              </a:rPr>
              <a:t>98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85" dirty="0">
                <a:latin typeface="Calibri"/>
                <a:cs typeface="Calibri"/>
              </a:rPr>
              <a:t>100%: </a:t>
            </a:r>
            <a:r>
              <a:rPr sz="2800" spc="-285" dirty="0">
                <a:latin typeface="Calibri"/>
                <a:cs typeface="Calibri"/>
              </a:rPr>
              <a:t>повышение </a:t>
            </a:r>
            <a:r>
              <a:rPr sz="2800" spc="-275" dirty="0">
                <a:latin typeface="Calibri"/>
                <a:cs typeface="Calibri"/>
              </a:rPr>
              <a:t>свыше </a:t>
            </a:r>
            <a:r>
              <a:rPr sz="2800" spc="-190" dirty="0">
                <a:latin typeface="Calibri"/>
                <a:cs typeface="Calibri"/>
              </a:rPr>
              <a:t>0,5  </a:t>
            </a:r>
            <a:r>
              <a:rPr sz="2800" spc="-340" dirty="0">
                <a:latin typeface="Calibri"/>
                <a:cs typeface="Calibri"/>
              </a:rPr>
              <a:t>нм/мл </a:t>
            </a:r>
            <a:r>
              <a:rPr sz="2800" spc="-290" dirty="0">
                <a:latin typeface="Calibri"/>
                <a:cs typeface="Calibri"/>
              </a:rPr>
              <a:t>или </a:t>
            </a:r>
            <a:r>
              <a:rPr sz="2800" spc="-260" dirty="0">
                <a:latin typeface="Calibri"/>
                <a:cs typeface="Calibri"/>
              </a:rPr>
              <a:t>пограничные </a:t>
            </a:r>
            <a:r>
              <a:rPr sz="2800" spc="-250" dirty="0">
                <a:latin typeface="Calibri"/>
                <a:cs typeface="Calibri"/>
              </a:rPr>
              <a:t>значения </a:t>
            </a:r>
            <a:r>
              <a:rPr sz="2800" spc="-260" dirty="0">
                <a:latin typeface="Calibri"/>
                <a:cs typeface="Calibri"/>
              </a:rPr>
              <a:t>(более </a:t>
            </a:r>
            <a:r>
              <a:rPr sz="2800" spc="-195" dirty="0">
                <a:latin typeface="Calibri"/>
                <a:cs typeface="Calibri"/>
              </a:rPr>
              <a:t>0,45, </a:t>
            </a:r>
            <a:r>
              <a:rPr sz="2800" spc="-280" dirty="0">
                <a:latin typeface="Calibri"/>
                <a:cs typeface="Calibri"/>
              </a:rPr>
              <a:t>но </a:t>
            </a:r>
            <a:r>
              <a:rPr sz="2800" spc="-290" dirty="0">
                <a:latin typeface="Calibri"/>
                <a:cs typeface="Calibri"/>
              </a:rPr>
              <a:t>менее </a:t>
            </a:r>
            <a:r>
              <a:rPr sz="2800" spc="-190" dirty="0">
                <a:latin typeface="Calibri"/>
                <a:cs typeface="Calibri"/>
              </a:rPr>
              <a:t>0,5 </a:t>
            </a:r>
            <a:r>
              <a:rPr sz="2800" spc="-320" dirty="0">
                <a:latin typeface="Calibri"/>
                <a:cs typeface="Calibri"/>
              </a:rPr>
              <a:t>нм/мл)  </a:t>
            </a:r>
            <a:r>
              <a:rPr sz="2800" spc="-190" dirty="0">
                <a:latin typeface="Calibri"/>
                <a:cs typeface="Calibri"/>
              </a:rPr>
              <a:t>с </a:t>
            </a:r>
            <a:r>
              <a:rPr sz="2800" spc="-270" dirty="0">
                <a:latin typeface="Calibri"/>
                <a:cs typeface="Calibri"/>
              </a:rPr>
              <a:t>высокой </a:t>
            </a:r>
            <a:r>
              <a:rPr sz="2800" spc="-254" dirty="0">
                <a:latin typeface="Calibri"/>
                <a:cs typeface="Calibri"/>
              </a:rPr>
              <a:t>вероятностью </a:t>
            </a:r>
            <a:r>
              <a:rPr sz="2800" spc="-260" dirty="0">
                <a:latin typeface="Calibri"/>
                <a:cs typeface="Calibri"/>
              </a:rPr>
              <a:t>свидетельствуют </a:t>
            </a:r>
            <a:r>
              <a:rPr sz="2800" spc="-275" dirty="0">
                <a:latin typeface="Calibri"/>
                <a:cs typeface="Calibri"/>
              </a:rPr>
              <a:t>об </a:t>
            </a:r>
            <a:r>
              <a:rPr sz="2800" spc="-305" dirty="0">
                <a:latin typeface="Calibri"/>
                <a:cs typeface="Calibri"/>
              </a:rPr>
              <a:t>уже </a:t>
            </a:r>
            <a:r>
              <a:rPr sz="2800" spc="-320" dirty="0">
                <a:latin typeface="Calibri"/>
                <a:cs typeface="Calibri"/>
              </a:rPr>
              <a:t>имеющемся</a:t>
            </a:r>
            <a:r>
              <a:rPr sz="2800" spc="-280" dirty="0">
                <a:latin typeface="Calibri"/>
                <a:cs typeface="Calibri"/>
              </a:rPr>
              <a:t> </a:t>
            </a:r>
            <a:r>
              <a:rPr sz="2800" spc="-180" dirty="0">
                <a:latin typeface="Calibri"/>
                <a:cs typeface="Calibri"/>
              </a:rPr>
              <a:t>ТГВ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8138159" cy="10850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8072" y="85851"/>
            <a:ext cx="74987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30" dirty="0">
                <a:solidFill>
                  <a:srgbClr val="C00000"/>
                </a:solidFill>
              </a:rPr>
              <a:t>Тромбоэмболия </a:t>
            </a:r>
            <a:r>
              <a:rPr sz="4000" spc="-355" dirty="0">
                <a:solidFill>
                  <a:srgbClr val="C00000"/>
                </a:solidFill>
              </a:rPr>
              <a:t>легочной </a:t>
            </a:r>
            <a:r>
              <a:rPr sz="4000" spc="-360" dirty="0">
                <a:solidFill>
                  <a:srgbClr val="C00000"/>
                </a:solidFill>
              </a:rPr>
              <a:t>артерии</a:t>
            </a:r>
            <a:r>
              <a:rPr sz="4000" spc="-470" dirty="0">
                <a:solidFill>
                  <a:srgbClr val="C00000"/>
                </a:solidFill>
              </a:rPr>
              <a:t> </a:t>
            </a:r>
            <a:r>
              <a:rPr sz="4000" spc="-320" dirty="0">
                <a:solidFill>
                  <a:srgbClr val="C00000"/>
                </a:solidFill>
              </a:rPr>
              <a:t>(ТЭЛА)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211503" y="1375155"/>
            <a:ext cx="9611360" cy="30156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4965" marR="29209" indent="-342900" algn="just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15" dirty="0">
                <a:latin typeface="Calibri"/>
                <a:cs typeface="Calibri"/>
              </a:rPr>
              <a:t>встречается в </a:t>
            </a:r>
            <a:r>
              <a:rPr sz="2800" spc="-180" dirty="0">
                <a:latin typeface="Calibri"/>
                <a:cs typeface="Calibri"/>
              </a:rPr>
              <a:t>43% </a:t>
            </a:r>
            <a:r>
              <a:rPr sz="2800" spc="-225" dirty="0">
                <a:latin typeface="Calibri"/>
                <a:cs typeface="Calibri"/>
              </a:rPr>
              <a:t>случаев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45" dirty="0">
                <a:latin typeface="Calibri"/>
                <a:cs typeface="Calibri"/>
              </a:rPr>
              <a:t>обусловливает </a:t>
            </a:r>
            <a:r>
              <a:rPr sz="2800" spc="-270" dirty="0">
                <a:latin typeface="Calibri"/>
                <a:cs typeface="Calibri"/>
              </a:rPr>
              <a:t>летальный </a:t>
            </a:r>
            <a:r>
              <a:rPr sz="2800" spc="-229" dirty="0">
                <a:latin typeface="Calibri"/>
                <a:cs typeface="Calibri"/>
              </a:rPr>
              <a:t>исход </a:t>
            </a:r>
            <a:r>
              <a:rPr sz="2800" spc="-215" dirty="0">
                <a:latin typeface="Calibri"/>
                <a:cs typeface="Calibri"/>
              </a:rPr>
              <a:t>у </a:t>
            </a:r>
            <a:r>
              <a:rPr sz="2800" spc="-270" dirty="0">
                <a:latin typeface="Calibri"/>
                <a:cs typeface="Calibri"/>
              </a:rPr>
              <a:t>каждого  </a:t>
            </a:r>
            <a:r>
              <a:rPr sz="2800" spc="-229" dirty="0">
                <a:latin typeface="Calibri"/>
                <a:cs typeface="Calibri"/>
              </a:rPr>
              <a:t>пятого </a:t>
            </a:r>
            <a:r>
              <a:rPr sz="2800" spc="-250" dirty="0">
                <a:latin typeface="Calibri"/>
                <a:cs typeface="Calibri"/>
              </a:rPr>
              <a:t>пациента </a:t>
            </a:r>
            <a:r>
              <a:rPr sz="2800" spc="-190" dirty="0">
                <a:latin typeface="Calibri"/>
                <a:cs typeface="Calibri"/>
              </a:rPr>
              <a:t>с </a:t>
            </a:r>
            <a:r>
              <a:rPr sz="2800" spc="-285" dirty="0">
                <a:latin typeface="Calibri"/>
                <a:cs typeface="Calibri"/>
              </a:rPr>
              <a:t>острым нарушением </a:t>
            </a:r>
            <a:r>
              <a:rPr sz="2800" spc="-250" dirty="0">
                <a:latin typeface="Calibri"/>
                <a:cs typeface="Calibri"/>
              </a:rPr>
              <a:t>мозгового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265" dirty="0">
                <a:latin typeface="Calibri"/>
                <a:cs typeface="Calibri"/>
              </a:rPr>
              <a:t>кровообращения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2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800" spc="-245" dirty="0">
                <a:solidFill>
                  <a:srgbClr val="C00000"/>
                </a:solidFill>
                <a:latin typeface="Calibri"/>
                <a:cs typeface="Calibri"/>
              </a:rPr>
              <a:t>Факторы</a:t>
            </a:r>
            <a:r>
              <a:rPr sz="28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235" dirty="0">
                <a:solidFill>
                  <a:srgbClr val="C00000"/>
                </a:solidFill>
                <a:latin typeface="Calibri"/>
                <a:cs typeface="Calibri"/>
              </a:rPr>
              <a:t>риска:</a:t>
            </a:r>
            <a:endParaRPr sz="28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907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270" dirty="0">
                <a:latin typeface="Calibri"/>
                <a:cs typeface="Calibri"/>
              </a:rPr>
              <a:t>нарушение </a:t>
            </a:r>
            <a:r>
              <a:rPr sz="2800" spc="-250" dirty="0">
                <a:latin typeface="Calibri"/>
                <a:cs typeface="Calibri"/>
              </a:rPr>
              <a:t>сознания, </a:t>
            </a:r>
            <a:r>
              <a:rPr sz="2800" spc="-260" dirty="0">
                <a:latin typeface="Calibri"/>
                <a:cs typeface="Calibri"/>
              </a:rPr>
              <a:t>двигательный </a:t>
            </a:r>
            <a:r>
              <a:rPr sz="2800" spc="-285" dirty="0">
                <a:latin typeface="Calibri"/>
                <a:cs typeface="Calibri"/>
              </a:rPr>
              <a:t>дефицит, </a:t>
            </a:r>
            <a:r>
              <a:rPr sz="2800" spc="-280" dirty="0">
                <a:latin typeface="Calibri"/>
                <a:cs typeface="Calibri"/>
              </a:rPr>
              <a:t>гиподинамия, </a:t>
            </a:r>
            <a:r>
              <a:rPr sz="2800" spc="-220" dirty="0">
                <a:latin typeface="Calibri"/>
                <a:cs typeface="Calibri"/>
              </a:rPr>
              <a:t>возраст  </a:t>
            </a:r>
            <a:r>
              <a:rPr sz="2800" spc="-245" dirty="0">
                <a:latin typeface="Calibri"/>
                <a:cs typeface="Calibri"/>
              </a:rPr>
              <a:t>старше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160" dirty="0">
                <a:latin typeface="Calibri"/>
                <a:cs typeface="Calibri"/>
              </a:rPr>
              <a:t>60 </a:t>
            </a:r>
            <a:r>
              <a:rPr sz="2800" spc="-285" dirty="0">
                <a:latin typeface="Calibri"/>
                <a:cs typeface="Calibri"/>
              </a:rPr>
              <a:t>лет, </a:t>
            </a:r>
            <a:r>
              <a:rPr sz="2800" spc="-254" dirty="0">
                <a:latin typeface="Calibri"/>
                <a:cs typeface="Calibri"/>
              </a:rPr>
              <a:t>увеличение </a:t>
            </a:r>
            <a:r>
              <a:rPr sz="2800" spc="-225" dirty="0">
                <a:latin typeface="Calibri"/>
                <a:cs typeface="Calibri"/>
              </a:rPr>
              <a:t>вязкости </a:t>
            </a:r>
            <a:r>
              <a:rPr sz="2800" spc="-250" dirty="0">
                <a:latin typeface="Calibri"/>
                <a:cs typeface="Calibri"/>
              </a:rPr>
              <a:t>крови, </a:t>
            </a:r>
            <a:r>
              <a:rPr sz="2800" spc="-260" dirty="0">
                <a:latin typeface="Calibri"/>
                <a:cs typeface="Calibri"/>
              </a:rPr>
              <a:t>инфекции, </a:t>
            </a:r>
            <a:r>
              <a:rPr sz="2800" spc="-285" dirty="0">
                <a:latin typeface="Calibri"/>
                <a:cs typeface="Calibri"/>
              </a:rPr>
              <a:t>ожирение, </a:t>
            </a:r>
            <a:r>
              <a:rPr sz="2800" spc="-190" dirty="0">
                <a:latin typeface="Calibri"/>
                <a:cs typeface="Calibri"/>
              </a:rPr>
              <a:t>ХВН,  </a:t>
            </a:r>
            <a:r>
              <a:rPr sz="2800" spc="-225" dirty="0">
                <a:latin typeface="Calibri"/>
                <a:cs typeface="Calibri"/>
              </a:rPr>
              <a:t>хроническая </a:t>
            </a:r>
            <a:r>
              <a:rPr sz="2800" spc="-245" dirty="0">
                <a:latin typeface="Calibri"/>
                <a:cs typeface="Calibri"/>
              </a:rPr>
              <a:t>патология</a:t>
            </a:r>
            <a:r>
              <a:rPr sz="2800" spc="-275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сердца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0847" y="0"/>
            <a:ext cx="3758184" cy="10485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62600" y="49275"/>
            <a:ext cx="30105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0" dirty="0">
                <a:solidFill>
                  <a:srgbClr val="C00000"/>
                </a:solidFill>
              </a:rPr>
              <a:t>Инфаркт</a:t>
            </a:r>
            <a:r>
              <a:rPr sz="4000" spc="-295" dirty="0">
                <a:solidFill>
                  <a:srgbClr val="C00000"/>
                </a:solidFill>
              </a:rPr>
              <a:t> </a:t>
            </a:r>
            <a:r>
              <a:rPr sz="4000" spc="-335" dirty="0">
                <a:solidFill>
                  <a:srgbClr val="C00000"/>
                </a:solidFill>
              </a:rPr>
              <a:t>легкого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979491" y="3051555"/>
            <a:ext cx="10343515" cy="26746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0"/>
              </a:spcBef>
            </a:pPr>
            <a:r>
              <a:rPr sz="2800" spc="-229" dirty="0">
                <a:latin typeface="Calibri"/>
                <a:cs typeface="Calibri"/>
              </a:rPr>
              <a:t>развивается </a:t>
            </a:r>
            <a:r>
              <a:rPr sz="2800" spc="-275" dirty="0">
                <a:latin typeface="Calibri"/>
                <a:cs typeface="Calibri"/>
              </a:rPr>
              <a:t>преимущественно </a:t>
            </a:r>
            <a:r>
              <a:rPr sz="2800" spc="-270" dirty="0">
                <a:latin typeface="Calibri"/>
                <a:cs typeface="Calibri"/>
              </a:rPr>
              <a:t>при </a:t>
            </a:r>
            <a:r>
              <a:rPr sz="2800" spc="-290" dirty="0">
                <a:latin typeface="Calibri"/>
                <a:cs typeface="Calibri"/>
              </a:rPr>
              <a:t>тромбоэмболии </a:t>
            </a:r>
            <a:r>
              <a:rPr sz="2800" spc="-254" dirty="0">
                <a:latin typeface="Calibri"/>
                <a:cs typeface="Calibri"/>
              </a:rPr>
              <a:t>долевых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45" dirty="0">
                <a:latin typeface="Calibri"/>
                <a:cs typeface="Calibri"/>
              </a:rPr>
              <a:t>сегментарных  </a:t>
            </a:r>
            <a:r>
              <a:rPr sz="2800" spc="-229" dirty="0">
                <a:latin typeface="Calibri"/>
                <a:cs typeface="Calibri"/>
              </a:rPr>
              <a:t>ветвей </a:t>
            </a:r>
            <a:r>
              <a:rPr sz="2800" spc="-254" dirty="0">
                <a:latin typeface="Calibri"/>
                <a:cs typeface="Calibri"/>
              </a:rPr>
              <a:t>легочной </a:t>
            </a:r>
            <a:r>
              <a:rPr sz="2800" spc="-260" dirty="0">
                <a:latin typeface="Calibri"/>
                <a:cs typeface="Calibri"/>
              </a:rPr>
              <a:t>артерии, </a:t>
            </a:r>
            <a:r>
              <a:rPr sz="2800" spc="-235" dirty="0">
                <a:latin typeface="Calibri"/>
                <a:cs typeface="Calibri"/>
              </a:rPr>
              <a:t>что </a:t>
            </a:r>
            <a:r>
              <a:rPr sz="2800" spc="-229" dirty="0">
                <a:latin typeface="Calibri"/>
                <a:cs typeface="Calibri"/>
              </a:rPr>
              <a:t>зависит </a:t>
            </a:r>
            <a:r>
              <a:rPr sz="2800" spc="-265" dirty="0">
                <a:latin typeface="Calibri"/>
                <a:cs typeface="Calibri"/>
              </a:rPr>
              <a:t>не </a:t>
            </a:r>
            <a:r>
              <a:rPr sz="2800" spc="-260" dirty="0">
                <a:latin typeface="Calibri"/>
                <a:cs typeface="Calibri"/>
              </a:rPr>
              <a:t>только </a:t>
            </a:r>
            <a:r>
              <a:rPr sz="2800" spc="-250" dirty="0">
                <a:latin typeface="Calibri"/>
                <a:cs typeface="Calibri"/>
              </a:rPr>
              <a:t>от </a:t>
            </a:r>
            <a:r>
              <a:rPr sz="2800" spc="-254" dirty="0">
                <a:latin typeface="Calibri"/>
                <a:cs typeface="Calibri"/>
              </a:rPr>
              <a:t>калибра обтурированного  </a:t>
            </a:r>
            <a:r>
              <a:rPr sz="2800" spc="-260" dirty="0">
                <a:latin typeface="Calibri"/>
                <a:cs typeface="Calibri"/>
              </a:rPr>
              <a:t>сосуда, </a:t>
            </a:r>
            <a:r>
              <a:rPr sz="2800" spc="-280" dirty="0">
                <a:latin typeface="Calibri"/>
                <a:cs typeface="Calibri"/>
              </a:rPr>
              <a:t>но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50" dirty="0">
                <a:latin typeface="Calibri"/>
                <a:cs typeface="Calibri"/>
              </a:rPr>
              <a:t>от </a:t>
            </a:r>
            <a:r>
              <a:rPr sz="2800" spc="-254" dirty="0">
                <a:latin typeface="Calibri"/>
                <a:cs typeface="Calibri"/>
              </a:rPr>
              <a:t>состояния коллатерального </a:t>
            </a:r>
            <a:r>
              <a:rPr sz="2800" spc="-265" dirty="0">
                <a:latin typeface="Calibri"/>
                <a:cs typeface="Calibri"/>
              </a:rPr>
              <a:t>кровообращения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45" dirty="0">
                <a:latin typeface="Calibri"/>
                <a:cs typeface="Calibri"/>
              </a:rPr>
              <a:t>бронхолегочного  </a:t>
            </a:r>
            <a:r>
              <a:rPr sz="2800" spc="-220" dirty="0">
                <a:latin typeface="Calibri"/>
                <a:cs typeface="Calibri"/>
              </a:rPr>
              <a:t>аппарата;</a:t>
            </a:r>
            <a:endParaRPr sz="2800">
              <a:latin typeface="Calibri"/>
              <a:cs typeface="Calibri"/>
            </a:endParaRPr>
          </a:p>
          <a:p>
            <a:pPr marL="12700" marR="12700" algn="just">
              <a:lnSpc>
                <a:spcPts val="3290"/>
              </a:lnSpc>
              <a:spcBef>
                <a:spcPts val="915"/>
              </a:spcBef>
            </a:pPr>
            <a:r>
              <a:rPr sz="2800" spc="-275" dirty="0">
                <a:latin typeface="Calibri"/>
                <a:cs typeface="Calibri"/>
              </a:rPr>
              <a:t>формирование </a:t>
            </a:r>
            <a:r>
              <a:rPr sz="2800" spc="-240" dirty="0">
                <a:latin typeface="Calibri"/>
                <a:cs typeface="Calibri"/>
              </a:rPr>
              <a:t>инфаркта </a:t>
            </a:r>
            <a:r>
              <a:rPr sz="2800" spc="-235" dirty="0">
                <a:latin typeface="Calibri"/>
                <a:cs typeface="Calibri"/>
              </a:rPr>
              <a:t>легкого </a:t>
            </a:r>
            <a:r>
              <a:rPr sz="2800" spc="-280" dirty="0">
                <a:latin typeface="Calibri"/>
                <a:cs typeface="Calibri"/>
              </a:rPr>
              <a:t>обычно </a:t>
            </a:r>
            <a:r>
              <a:rPr sz="2800" spc="-240" dirty="0">
                <a:latin typeface="Calibri"/>
                <a:cs typeface="Calibri"/>
              </a:rPr>
              <a:t>начинается </a:t>
            </a:r>
            <a:r>
              <a:rPr sz="2800" spc="-254" dirty="0">
                <a:latin typeface="Calibri"/>
                <a:cs typeface="Calibri"/>
              </a:rPr>
              <a:t>на </a:t>
            </a:r>
            <a:r>
              <a:rPr sz="2800" spc="-160" dirty="0">
                <a:latin typeface="Calibri"/>
                <a:cs typeface="Calibri"/>
              </a:rPr>
              <a:t>2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60" dirty="0">
                <a:latin typeface="Calibri"/>
                <a:cs typeface="Calibri"/>
              </a:rPr>
              <a:t>3 </a:t>
            </a:r>
            <a:r>
              <a:rPr sz="2800" spc="-225" dirty="0">
                <a:latin typeface="Calibri"/>
                <a:cs typeface="Calibri"/>
              </a:rPr>
              <a:t>сутки </a:t>
            </a:r>
            <a:r>
              <a:rPr sz="2800" spc="-265" dirty="0">
                <a:latin typeface="Calibri"/>
                <a:cs typeface="Calibri"/>
              </a:rPr>
              <a:t>после  </a:t>
            </a:r>
            <a:r>
              <a:rPr sz="2800" spc="-290" dirty="0">
                <a:latin typeface="Calibri"/>
                <a:cs typeface="Calibri"/>
              </a:rPr>
              <a:t>эмболии, </a:t>
            </a:r>
            <a:r>
              <a:rPr sz="2800" spc="-225" dirty="0">
                <a:latin typeface="Calibri"/>
                <a:cs typeface="Calibri"/>
              </a:rPr>
              <a:t>а </a:t>
            </a:r>
            <a:r>
              <a:rPr sz="2800" spc="-270" dirty="0">
                <a:latin typeface="Calibri"/>
                <a:cs typeface="Calibri"/>
              </a:rPr>
              <a:t>полное </a:t>
            </a:r>
            <a:r>
              <a:rPr sz="2800" spc="-225" dirty="0">
                <a:latin typeface="Calibri"/>
                <a:cs typeface="Calibri"/>
              </a:rPr>
              <a:t>его </a:t>
            </a:r>
            <a:r>
              <a:rPr sz="2800" spc="-240" dirty="0">
                <a:latin typeface="Calibri"/>
                <a:cs typeface="Calibri"/>
              </a:rPr>
              <a:t>развитие </a:t>
            </a:r>
            <a:r>
              <a:rPr sz="2800" spc="-250" dirty="0">
                <a:latin typeface="Calibri"/>
                <a:cs typeface="Calibri"/>
              </a:rPr>
              <a:t>происходит </a:t>
            </a:r>
            <a:r>
              <a:rPr sz="2800" spc="-215" dirty="0">
                <a:latin typeface="Calibri"/>
                <a:cs typeface="Calibri"/>
              </a:rPr>
              <a:t>за </a:t>
            </a:r>
            <a:r>
              <a:rPr sz="2800" spc="-160" dirty="0">
                <a:latin typeface="Calibri"/>
                <a:cs typeface="Calibri"/>
              </a:rPr>
              <a:t>1 </a:t>
            </a:r>
            <a:r>
              <a:rPr sz="2800" spc="-45" dirty="0">
                <a:latin typeface="Calibri"/>
                <a:cs typeface="Calibri"/>
              </a:rPr>
              <a:t>- </a:t>
            </a:r>
            <a:r>
              <a:rPr sz="2800" spc="-160" dirty="0">
                <a:latin typeface="Calibri"/>
                <a:cs typeface="Calibri"/>
              </a:rPr>
              <a:t>3</a:t>
            </a:r>
            <a:r>
              <a:rPr sz="2800" spc="265" dirty="0">
                <a:latin typeface="Calibri"/>
                <a:cs typeface="Calibri"/>
              </a:rPr>
              <a:t> </a:t>
            </a:r>
            <a:r>
              <a:rPr sz="2800" spc="-300" dirty="0">
                <a:latin typeface="Calibri"/>
                <a:cs typeface="Calibri"/>
              </a:rPr>
              <a:t>недели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8514" y="350793"/>
            <a:ext cx="2286000" cy="210502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1202" y="174243"/>
            <a:ext cx="4566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40" dirty="0"/>
              <a:t> </a:t>
            </a:r>
            <a:r>
              <a:rPr sz="2800" spc="-270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5928" y="2245867"/>
            <a:ext cx="575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Calibri"/>
                <a:cs typeface="Calibri"/>
              </a:rPr>
              <a:t>см</a:t>
            </a:r>
            <a:r>
              <a:rPr sz="1800" spc="-160" dirty="0">
                <a:latin typeface="Calibri"/>
                <a:cs typeface="Calibri"/>
              </a:rPr>
              <a:t>е</a:t>
            </a:r>
            <a:r>
              <a:rPr sz="1800" spc="-190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7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89450" y="3187700"/>
            <a:ext cx="95821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0" dirty="0">
                <a:latin typeface="Calibri"/>
                <a:cs typeface="Calibri"/>
              </a:rPr>
              <a:t>стойкий  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00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0286" y="6007100"/>
            <a:ext cx="249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1560" y="2679192"/>
              <a:ext cx="1368552" cy="5364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1516137" y="0"/>
                  </a:moveTo>
                  <a:lnTo>
                    <a:pt x="92783" y="0"/>
                  </a:lnTo>
                  <a:lnTo>
                    <a:pt x="56667" y="7291"/>
                  </a:lnTo>
                  <a:lnTo>
                    <a:pt x="27175" y="27176"/>
                  </a:lnTo>
                  <a:lnTo>
                    <a:pt x="7291" y="56669"/>
                  </a:lnTo>
                  <a:lnTo>
                    <a:pt x="0" y="92784"/>
                  </a:lnTo>
                  <a:lnTo>
                    <a:pt x="0" y="463911"/>
                  </a:lnTo>
                  <a:lnTo>
                    <a:pt x="7291" y="500027"/>
                  </a:lnTo>
                  <a:lnTo>
                    <a:pt x="27175" y="529520"/>
                  </a:lnTo>
                  <a:lnTo>
                    <a:pt x="56667" y="549405"/>
                  </a:lnTo>
                  <a:lnTo>
                    <a:pt x="92783" y="556696"/>
                  </a:lnTo>
                  <a:lnTo>
                    <a:pt x="1516137" y="556696"/>
                  </a:lnTo>
                  <a:lnTo>
                    <a:pt x="1552253" y="549405"/>
                  </a:lnTo>
                  <a:lnTo>
                    <a:pt x="1581745" y="529520"/>
                  </a:lnTo>
                  <a:lnTo>
                    <a:pt x="1601629" y="500027"/>
                  </a:lnTo>
                  <a:lnTo>
                    <a:pt x="1608921" y="463911"/>
                  </a:lnTo>
                  <a:lnTo>
                    <a:pt x="1608921" y="92784"/>
                  </a:lnTo>
                  <a:lnTo>
                    <a:pt x="1601629" y="56669"/>
                  </a:lnTo>
                  <a:lnTo>
                    <a:pt x="1581745" y="27176"/>
                  </a:lnTo>
                  <a:lnTo>
                    <a:pt x="1552253" y="7291"/>
                  </a:lnTo>
                  <a:lnTo>
                    <a:pt x="1516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72805" y="2712720"/>
            <a:ext cx="11461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57785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100" dirty="0">
                <a:latin typeface="Calibri"/>
                <a:cs typeface="Calibri"/>
              </a:rPr>
              <a:t>критических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5963" y="4544567"/>
            <a:ext cx="876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еа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фф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56048" y="3172967"/>
              <a:ext cx="1207008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5199" y="3212084"/>
            <a:ext cx="94106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120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75" dirty="0">
                <a:latin typeface="Calibri"/>
                <a:cs typeface="Calibri"/>
              </a:rPr>
              <a:t>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1456" y="3938016"/>
              <a:ext cx="1539239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09304" y="3977132"/>
            <a:ext cx="12712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Нарушение 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03719" y="4520184"/>
              <a:ext cx="1578864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2524" y="4559300"/>
            <a:ext cx="13442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0029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8419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63039"/>
            <a:ext cx="6894830" cy="5072380"/>
            <a:chOff x="1648967" y="1463039"/>
            <a:chExt cx="6894830" cy="507238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7617" y="1485899"/>
              <a:ext cx="2540" cy="4974590"/>
            </a:xfrm>
            <a:custGeom>
              <a:avLst/>
              <a:gdLst/>
              <a:ahLst/>
              <a:cxnLst/>
              <a:rect l="l" t="t" r="r" b="b"/>
              <a:pathLst>
                <a:path w="2539" h="4974590">
                  <a:moveTo>
                    <a:pt x="0" y="0"/>
                  </a:moveTo>
                  <a:lnTo>
                    <a:pt x="1942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3387" y="1485899"/>
              <a:ext cx="10160" cy="4974590"/>
            </a:xfrm>
            <a:custGeom>
              <a:avLst/>
              <a:gdLst/>
              <a:ahLst/>
              <a:cxnLst/>
              <a:rect l="l" t="t" r="r" b="b"/>
              <a:pathLst>
                <a:path w="10160" h="4974590">
                  <a:moveTo>
                    <a:pt x="0" y="0"/>
                  </a:moveTo>
                  <a:lnTo>
                    <a:pt x="9979" y="49742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4247" y="3218688"/>
              <a:ext cx="707136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7"/>
              <a:ext cx="1176527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70120" y="5236463"/>
              <a:ext cx="1581912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7080" y="5272532"/>
            <a:ext cx="131635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120" dirty="0">
                <a:latin typeface="Calibri"/>
                <a:cs typeface="Calibri"/>
              </a:rPr>
              <a:t>Гнойно-воспалительные  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5" y="1468460"/>
              <a:ext cx="0" cy="4991735"/>
            </a:xfrm>
            <a:custGeom>
              <a:avLst/>
              <a:gdLst/>
              <a:ahLst/>
              <a:cxnLst/>
              <a:rect l="l" t="t" r="r" b="b"/>
              <a:pathLst>
                <a:path h="4991735">
                  <a:moveTo>
                    <a:pt x="0" y="0"/>
                  </a:moveTo>
                  <a:lnTo>
                    <a:pt x="1" y="499166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3412" y="5277611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2" y="1160779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5212" y="5991859"/>
            <a:ext cx="1114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П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254" dirty="0">
                <a:latin typeface="Calibri"/>
                <a:cs typeface="Calibri"/>
              </a:rPr>
              <a:t>Т</a:t>
            </a:r>
            <a:r>
              <a:rPr sz="1800" spc="-30" dirty="0">
                <a:latin typeface="Calibri"/>
                <a:cs typeface="Calibri"/>
              </a:rPr>
              <a:t>-</a:t>
            </a:r>
            <a:r>
              <a:rPr sz="1800" spc="-165" dirty="0">
                <a:latin typeface="Calibri"/>
                <a:cs typeface="Calibri"/>
              </a:rPr>
              <a:t>си</a:t>
            </a:r>
            <a:r>
              <a:rPr sz="1800" spc="-170" dirty="0">
                <a:latin typeface="Calibri"/>
                <a:cs typeface="Calibri"/>
              </a:rPr>
              <a:t>н</a:t>
            </a:r>
            <a:r>
              <a:rPr sz="1800" spc="-200" dirty="0">
                <a:latin typeface="Calibri"/>
                <a:cs typeface="Calibri"/>
              </a:rPr>
              <a:t>д</a:t>
            </a:r>
            <a:r>
              <a:rPr sz="1800" spc="-185" dirty="0">
                <a:latin typeface="Calibri"/>
                <a:cs typeface="Calibri"/>
              </a:rPr>
              <a:t>р</a:t>
            </a:r>
            <a:r>
              <a:rPr sz="1800" spc="-229" dirty="0">
                <a:latin typeface="Calibri"/>
                <a:cs typeface="Calibri"/>
              </a:rPr>
              <a:t>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546" y="248412"/>
            <a:ext cx="79292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35" dirty="0"/>
              <a:t>Общая </a:t>
            </a:r>
            <a:r>
              <a:rPr sz="3200" spc="-275" dirty="0"/>
              <a:t>слабость </a:t>
            </a:r>
            <a:r>
              <a:rPr sz="3200" spc="-290" dirty="0"/>
              <a:t>пациентов </a:t>
            </a:r>
            <a:r>
              <a:rPr sz="3200" spc="-260" dirty="0"/>
              <a:t>ОРИТ </a:t>
            </a:r>
            <a:r>
              <a:rPr spc="-204" dirty="0"/>
              <a:t>(по </a:t>
            </a:r>
            <a:r>
              <a:rPr spc="-150" dirty="0"/>
              <a:t>Eelco</a:t>
            </a:r>
            <a:r>
              <a:rPr spc="-70" dirty="0"/>
              <a:t> </a:t>
            </a:r>
            <a:r>
              <a:rPr spc="-204" dirty="0"/>
              <a:t>F.M.Wijdicks, </a:t>
            </a:r>
            <a:r>
              <a:rPr spc="-145" dirty="0"/>
              <a:t>1996)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125663" y="1079501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8760">
              <a:lnSpc>
                <a:spcPts val="4515"/>
              </a:lnSpc>
            </a:pPr>
            <a:r>
              <a:rPr sz="4000" spc="-875" dirty="0">
                <a:latin typeface="Calibri"/>
                <a:cs typeface="Calibri"/>
              </a:rPr>
              <a:t>М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36776" y="1954213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15"/>
              </a:lnSpc>
            </a:pPr>
            <a:r>
              <a:rPr sz="4000" spc="-484" dirty="0">
                <a:latin typeface="Calibri"/>
                <a:cs typeface="Calibri"/>
              </a:rPr>
              <a:t>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35188" y="2768601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10"/>
              </a:lnSpc>
            </a:pPr>
            <a:r>
              <a:rPr sz="4000" spc="-130" dirty="0">
                <a:latin typeface="Calibri"/>
                <a:cs typeface="Calibri"/>
              </a:rPr>
              <a:t>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3600" y="3594101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15"/>
              </a:lnSpc>
            </a:pPr>
            <a:r>
              <a:rPr sz="4000" spc="-305" dirty="0">
                <a:latin typeface="Calibri"/>
                <a:cs typeface="Calibri"/>
              </a:rPr>
              <a:t>C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2013" y="4443415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25"/>
              </a:lnSpc>
            </a:pPr>
            <a:r>
              <a:rPr sz="4000" spc="-25" dirty="0">
                <a:latin typeface="Calibri"/>
                <a:cs typeface="Calibri"/>
              </a:rPr>
              <a:t>L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888" y="5300665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20"/>
              </a:lnSpc>
            </a:pPr>
            <a:r>
              <a:rPr sz="4000" spc="-240" dirty="0">
                <a:latin typeface="Calibri"/>
                <a:cs typeface="Calibri"/>
              </a:rPr>
              <a:t>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6301" y="6107114"/>
            <a:ext cx="802005" cy="587375"/>
          </a:xfrm>
          <a:prstGeom prst="rect">
            <a:avLst/>
          </a:prstGeom>
          <a:solidFill>
            <a:srgbClr val="C0504D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05"/>
              </a:lnSpc>
            </a:pPr>
            <a:r>
              <a:rPr sz="4000" spc="-130" dirty="0">
                <a:latin typeface="Calibri"/>
                <a:cs typeface="Calibri"/>
              </a:rPr>
              <a:t>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8690" y="1093723"/>
            <a:ext cx="5266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latin typeface="Calibri"/>
                <a:cs typeface="Calibri"/>
              </a:rPr>
              <a:t>(Medication) </a:t>
            </a:r>
            <a:r>
              <a:rPr sz="1800" spc="-200" dirty="0">
                <a:latin typeface="Calibri"/>
                <a:cs typeface="Calibri"/>
              </a:rPr>
              <a:t>Медикаменты: </a:t>
            </a:r>
            <a:r>
              <a:rPr sz="1800" spc="-175" dirty="0">
                <a:latin typeface="Calibri"/>
                <a:cs typeface="Calibri"/>
              </a:rPr>
              <a:t>стероиды, </a:t>
            </a:r>
            <a:r>
              <a:rPr sz="1800" spc="-160" dirty="0">
                <a:latin typeface="Calibri"/>
                <a:cs typeface="Calibri"/>
              </a:rPr>
              <a:t>релаксанты,</a:t>
            </a:r>
            <a:r>
              <a:rPr sz="1800" spc="-295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метронидазол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7578" y="1819147"/>
            <a:ext cx="669798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-140" dirty="0">
                <a:latin typeface="Calibri"/>
                <a:cs typeface="Calibri"/>
              </a:rPr>
              <a:t>(Undiagnosed) </a:t>
            </a:r>
            <a:r>
              <a:rPr sz="1800" spc="-170" dirty="0">
                <a:latin typeface="Calibri"/>
                <a:cs typeface="Calibri"/>
              </a:rPr>
              <a:t>Недиагностированные </a:t>
            </a:r>
            <a:r>
              <a:rPr sz="1800" spc="-195" dirty="0">
                <a:latin typeface="Calibri"/>
                <a:cs typeface="Calibri"/>
              </a:rPr>
              <a:t>нейромышечные </a:t>
            </a:r>
            <a:r>
              <a:rPr sz="1800" spc="-165" dirty="0">
                <a:latin typeface="Calibri"/>
                <a:cs typeface="Calibri"/>
              </a:rPr>
              <a:t>заболевания: </a:t>
            </a:r>
            <a:r>
              <a:rPr sz="1800" spc="-190" dirty="0">
                <a:latin typeface="Calibri"/>
                <a:cs typeface="Calibri"/>
              </a:rPr>
              <a:t>полимоиозит,  </a:t>
            </a:r>
            <a:r>
              <a:rPr sz="1800" spc="-175" dirty="0">
                <a:latin typeface="Calibri"/>
                <a:cs typeface="Calibri"/>
              </a:rPr>
              <a:t>БАС, </a:t>
            </a:r>
            <a:r>
              <a:rPr sz="1800" spc="-180" dirty="0">
                <a:latin typeface="Calibri"/>
                <a:cs typeface="Calibri"/>
              </a:rPr>
              <a:t>миастения, </a:t>
            </a:r>
            <a:r>
              <a:rPr sz="1800" spc="-190" dirty="0">
                <a:latin typeface="Calibri"/>
                <a:cs typeface="Calibri"/>
              </a:rPr>
              <a:t>синдром </a:t>
            </a:r>
            <a:r>
              <a:rPr sz="1800" spc="-165" dirty="0">
                <a:latin typeface="Calibri"/>
                <a:cs typeface="Calibri"/>
              </a:rPr>
              <a:t>Ламберта-Итона, </a:t>
            </a:r>
            <a:r>
              <a:rPr sz="1800" spc="-190" dirty="0">
                <a:latin typeface="Calibri"/>
                <a:cs typeface="Calibri"/>
              </a:rPr>
              <a:t>синдром </a:t>
            </a:r>
            <a:r>
              <a:rPr sz="1800" spc="-165" dirty="0">
                <a:latin typeface="Calibri"/>
                <a:cs typeface="Calibri"/>
              </a:rPr>
              <a:t>Гийена-Барре,</a:t>
            </a:r>
            <a:r>
              <a:rPr sz="1800" spc="-175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дерматомиозит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1228" y="2806700"/>
            <a:ext cx="511492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-100" dirty="0">
                <a:latin typeface="Calibri"/>
                <a:cs typeface="Calibri"/>
              </a:rPr>
              <a:t>(Spinal) </a:t>
            </a:r>
            <a:r>
              <a:rPr sz="1800" spc="-170" dirty="0">
                <a:latin typeface="Calibri"/>
                <a:cs typeface="Calibri"/>
              </a:rPr>
              <a:t>Спинальное </a:t>
            </a:r>
            <a:r>
              <a:rPr sz="1800" spc="-185" dirty="0">
                <a:latin typeface="Calibri"/>
                <a:cs typeface="Calibri"/>
              </a:rPr>
              <a:t>повреждение </a:t>
            </a:r>
            <a:r>
              <a:rPr sz="1800" spc="55" dirty="0">
                <a:latin typeface="Calibri"/>
                <a:cs typeface="Calibri"/>
              </a:rPr>
              <a:t>– </a:t>
            </a:r>
            <a:r>
              <a:rPr sz="1800" spc="-180" dirty="0">
                <a:latin typeface="Calibri"/>
                <a:cs typeface="Calibri"/>
              </a:rPr>
              <a:t>ишемические миелопатия,  </a:t>
            </a:r>
            <a:r>
              <a:rPr sz="1800" spc="-175" dirty="0">
                <a:latin typeface="Calibri"/>
                <a:cs typeface="Calibri"/>
              </a:rPr>
              <a:t>компрессия </a:t>
            </a:r>
            <a:r>
              <a:rPr sz="1800" spc="-185" dirty="0">
                <a:latin typeface="Calibri"/>
                <a:cs typeface="Calibri"/>
              </a:rPr>
              <a:t>гематомой,</a:t>
            </a:r>
            <a:r>
              <a:rPr sz="1800" spc="-220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травма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35288" y="1116012"/>
            <a:ext cx="447675" cy="523875"/>
            <a:chOff x="2935288" y="1116012"/>
            <a:chExt cx="447675" cy="523875"/>
          </a:xfrm>
        </p:grpSpPr>
        <p:sp>
          <p:nvSpPr>
            <p:cNvPr id="14" name="object 14"/>
            <p:cNvSpPr/>
            <p:nvPr/>
          </p:nvSpPr>
          <p:spPr>
            <a:xfrm>
              <a:off x="2940051" y="1120775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328612" y="0"/>
                  </a:moveTo>
                  <a:lnTo>
                    <a:pt x="32861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28612" y="385762"/>
                  </a:lnTo>
                  <a:lnTo>
                    <a:pt x="328612" y="514350"/>
                  </a:lnTo>
                  <a:lnTo>
                    <a:pt x="438149" y="257175"/>
                  </a:lnTo>
                  <a:lnTo>
                    <a:pt x="32861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40051" y="1120775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0" y="128587"/>
                  </a:moveTo>
                  <a:lnTo>
                    <a:pt x="328612" y="128587"/>
                  </a:lnTo>
                  <a:lnTo>
                    <a:pt x="328612" y="0"/>
                  </a:lnTo>
                  <a:lnTo>
                    <a:pt x="438150" y="257175"/>
                  </a:lnTo>
                  <a:lnTo>
                    <a:pt x="328612" y="514350"/>
                  </a:lnTo>
                  <a:lnTo>
                    <a:pt x="32861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922587" y="1990726"/>
            <a:ext cx="447675" cy="523875"/>
            <a:chOff x="2922587" y="1990726"/>
            <a:chExt cx="447675" cy="523875"/>
          </a:xfrm>
        </p:grpSpPr>
        <p:sp>
          <p:nvSpPr>
            <p:cNvPr id="17" name="object 17"/>
            <p:cNvSpPr/>
            <p:nvPr/>
          </p:nvSpPr>
          <p:spPr>
            <a:xfrm>
              <a:off x="2927350" y="1995488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328612" y="0"/>
                  </a:moveTo>
                  <a:lnTo>
                    <a:pt x="32861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28612" y="385762"/>
                  </a:lnTo>
                  <a:lnTo>
                    <a:pt x="328612" y="514350"/>
                  </a:lnTo>
                  <a:lnTo>
                    <a:pt x="438150" y="257175"/>
                  </a:lnTo>
                  <a:lnTo>
                    <a:pt x="32861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27350" y="1995488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0" y="128587"/>
                  </a:moveTo>
                  <a:lnTo>
                    <a:pt x="328612" y="128587"/>
                  </a:lnTo>
                  <a:lnTo>
                    <a:pt x="328612" y="0"/>
                  </a:lnTo>
                  <a:lnTo>
                    <a:pt x="438150" y="257175"/>
                  </a:lnTo>
                  <a:lnTo>
                    <a:pt x="328612" y="514350"/>
                  </a:lnTo>
                  <a:lnTo>
                    <a:pt x="32861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935288" y="2814638"/>
            <a:ext cx="447675" cy="523875"/>
            <a:chOff x="2935288" y="2814638"/>
            <a:chExt cx="447675" cy="523875"/>
          </a:xfrm>
        </p:grpSpPr>
        <p:sp>
          <p:nvSpPr>
            <p:cNvPr id="20" name="object 20"/>
            <p:cNvSpPr/>
            <p:nvPr/>
          </p:nvSpPr>
          <p:spPr>
            <a:xfrm>
              <a:off x="2940051" y="2819401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328612" y="0"/>
                  </a:moveTo>
                  <a:lnTo>
                    <a:pt x="32861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28612" y="385762"/>
                  </a:lnTo>
                  <a:lnTo>
                    <a:pt x="328612" y="514350"/>
                  </a:lnTo>
                  <a:lnTo>
                    <a:pt x="438149" y="257175"/>
                  </a:lnTo>
                  <a:lnTo>
                    <a:pt x="32861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40051" y="2819401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0" y="128587"/>
                  </a:moveTo>
                  <a:lnTo>
                    <a:pt x="328612" y="128587"/>
                  </a:lnTo>
                  <a:lnTo>
                    <a:pt x="328612" y="0"/>
                  </a:lnTo>
                  <a:lnTo>
                    <a:pt x="438150" y="257175"/>
                  </a:lnTo>
                  <a:lnTo>
                    <a:pt x="328612" y="514350"/>
                  </a:lnTo>
                  <a:lnTo>
                    <a:pt x="32861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935288" y="4476750"/>
            <a:ext cx="447675" cy="523875"/>
            <a:chOff x="2935288" y="4476750"/>
            <a:chExt cx="447675" cy="523875"/>
          </a:xfrm>
        </p:grpSpPr>
        <p:sp>
          <p:nvSpPr>
            <p:cNvPr id="23" name="object 23"/>
            <p:cNvSpPr/>
            <p:nvPr/>
          </p:nvSpPr>
          <p:spPr>
            <a:xfrm>
              <a:off x="2940051" y="4481512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328612" y="0"/>
                  </a:moveTo>
                  <a:lnTo>
                    <a:pt x="32861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28612" y="385762"/>
                  </a:lnTo>
                  <a:lnTo>
                    <a:pt x="328612" y="514350"/>
                  </a:lnTo>
                  <a:lnTo>
                    <a:pt x="438149" y="257175"/>
                  </a:lnTo>
                  <a:lnTo>
                    <a:pt x="32861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40051" y="4481512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0" y="128587"/>
                  </a:moveTo>
                  <a:lnTo>
                    <a:pt x="328612" y="128587"/>
                  </a:lnTo>
                  <a:lnTo>
                    <a:pt x="328612" y="0"/>
                  </a:lnTo>
                  <a:lnTo>
                    <a:pt x="438150" y="257175"/>
                  </a:lnTo>
                  <a:lnTo>
                    <a:pt x="328612" y="514350"/>
                  </a:lnTo>
                  <a:lnTo>
                    <a:pt x="32861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933700" y="6113463"/>
            <a:ext cx="434975" cy="523875"/>
            <a:chOff x="2933700" y="6113463"/>
            <a:chExt cx="434975" cy="523875"/>
          </a:xfrm>
        </p:grpSpPr>
        <p:sp>
          <p:nvSpPr>
            <p:cNvPr id="26" name="object 26"/>
            <p:cNvSpPr/>
            <p:nvPr/>
          </p:nvSpPr>
          <p:spPr>
            <a:xfrm>
              <a:off x="2938462" y="6118225"/>
              <a:ext cx="425450" cy="514350"/>
            </a:xfrm>
            <a:custGeom>
              <a:avLst/>
              <a:gdLst/>
              <a:ahLst/>
              <a:cxnLst/>
              <a:rect l="l" t="t" r="r" b="b"/>
              <a:pathLst>
                <a:path w="425450" h="514350">
                  <a:moveTo>
                    <a:pt x="319087" y="0"/>
                  </a:moveTo>
                  <a:lnTo>
                    <a:pt x="319087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19087" y="385762"/>
                  </a:lnTo>
                  <a:lnTo>
                    <a:pt x="319087" y="514350"/>
                  </a:lnTo>
                  <a:lnTo>
                    <a:pt x="425450" y="257175"/>
                  </a:lnTo>
                  <a:lnTo>
                    <a:pt x="31908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38462" y="6118225"/>
              <a:ext cx="425450" cy="514350"/>
            </a:xfrm>
            <a:custGeom>
              <a:avLst/>
              <a:gdLst/>
              <a:ahLst/>
              <a:cxnLst/>
              <a:rect l="l" t="t" r="r" b="b"/>
              <a:pathLst>
                <a:path w="425450" h="514350">
                  <a:moveTo>
                    <a:pt x="0" y="128587"/>
                  </a:moveTo>
                  <a:lnTo>
                    <a:pt x="319087" y="128587"/>
                  </a:lnTo>
                  <a:lnTo>
                    <a:pt x="319087" y="0"/>
                  </a:lnTo>
                  <a:lnTo>
                    <a:pt x="425450" y="257175"/>
                  </a:lnTo>
                  <a:lnTo>
                    <a:pt x="319087" y="514350"/>
                  </a:lnTo>
                  <a:lnTo>
                    <a:pt x="319087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946400" y="5302251"/>
            <a:ext cx="422275" cy="523875"/>
            <a:chOff x="2946400" y="5302251"/>
            <a:chExt cx="422275" cy="523875"/>
          </a:xfrm>
        </p:grpSpPr>
        <p:sp>
          <p:nvSpPr>
            <p:cNvPr id="29" name="object 29"/>
            <p:cNvSpPr/>
            <p:nvPr/>
          </p:nvSpPr>
          <p:spPr>
            <a:xfrm>
              <a:off x="2951162" y="5307013"/>
              <a:ext cx="412750" cy="514350"/>
            </a:xfrm>
            <a:custGeom>
              <a:avLst/>
              <a:gdLst/>
              <a:ahLst/>
              <a:cxnLst/>
              <a:rect l="l" t="t" r="r" b="b"/>
              <a:pathLst>
                <a:path w="412750" h="514350">
                  <a:moveTo>
                    <a:pt x="309562" y="0"/>
                  </a:moveTo>
                  <a:lnTo>
                    <a:pt x="30956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09562" y="385762"/>
                  </a:lnTo>
                  <a:lnTo>
                    <a:pt x="309562" y="514350"/>
                  </a:lnTo>
                  <a:lnTo>
                    <a:pt x="412750" y="257175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951162" y="5307013"/>
              <a:ext cx="412750" cy="514350"/>
            </a:xfrm>
            <a:custGeom>
              <a:avLst/>
              <a:gdLst/>
              <a:ahLst/>
              <a:cxnLst/>
              <a:rect l="l" t="t" r="r" b="b"/>
              <a:pathLst>
                <a:path w="412750" h="514350">
                  <a:moveTo>
                    <a:pt x="0" y="128587"/>
                  </a:moveTo>
                  <a:lnTo>
                    <a:pt x="309562" y="128587"/>
                  </a:lnTo>
                  <a:lnTo>
                    <a:pt x="309562" y="0"/>
                  </a:lnTo>
                  <a:lnTo>
                    <a:pt x="412750" y="257175"/>
                  </a:lnTo>
                  <a:lnTo>
                    <a:pt x="309562" y="514350"/>
                  </a:lnTo>
                  <a:lnTo>
                    <a:pt x="30956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935288" y="3638550"/>
            <a:ext cx="7493000" cy="523875"/>
            <a:chOff x="2935288" y="3638550"/>
            <a:chExt cx="7493000" cy="523875"/>
          </a:xfrm>
        </p:grpSpPr>
        <p:sp>
          <p:nvSpPr>
            <p:cNvPr id="32" name="object 32"/>
            <p:cNvSpPr/>
            <p:nvPr/>
          </p:nvSpPr>
          <p:spPr>
            <a:xfrm>
              <a:off x="2940051" y="3643312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328612" y="0"/>
                  </a:moveTo>
                  <a:lnTo>
                    <a:pt x="328612" y="128587"/>
                  </a:lnTo>
                  <a:lnTo>
                    <a:pt x="0" y="128587"/>
                  </a:lnTo>
                  <a:lnTo>
                    <a:pt x="0" y="385762"/>
                  </a:lnTo>
                  <a:lnTo>
                    <a:pt x="328612" y="385762"/>
                  </a:lnTo>
                  <a:lnTo>
                    <a:pt x="328612" y="514350"/>
                  </a:lnTo>
                  <a:lnTo>
                    <a:pt x="438149" y="257175"/>
                  </a:lnTo>
                  <a:lnTo>
                    <a:pt x="32861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40051" y="3643312"/>
              <a:ext cx="438150" cy="514350"/>
            </a:xfrm>
            <a:custGeom>
              <a:avLst/>
              <a:gdLst/>
              <a:ahLst/>
              <a:cxnLst/>
              <a:rect l="l" t="t" r="r" b="b"/>
              <a:pathLst>
                <a:path w="438150" h="514350">
                  <a:moveTo>
                    <a:pt x="0" y="128587"/>
                  </a:moveTo>
                  <a:lnTo>
                    <a:pt x="328612" y="128587"/>
                  </a:lnTo>
                  <a:lnTo>
                    <a:pt x="328612" y="0"/>
                  </a:lnTo>
                  <a:lnTo>
                    <a:pt x="438150" y="257175"/>
                  </a:lnTo>
                  <a:lnTo>
                    <a:pt x="328612" y="514350"/>
                  </a:lnTo>
                  <a:lnTo>
                    <a:pt x="328612" y="385762"/>
                  </a:lnTo>
                  <a:lnTo>
                    <a:pt x="0" y="385762"/>
                  </a:lnTo>
                  <a:lnTo>
                    <a:pt x="0" y="1285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381375" y="3714751"/>
              <a:ext cx="7042150" cy="369570"/>
            </a:xfrm>
            <a:custGeom>
              <a:avLst/>
              <a:gdLst/>
              <a:ahLst/>
              <a:cxnLst/>
              <a:rect l="l" t="t" r="r" b="b"/>
              <a:pathLst>
                <a:path w="7042150" h="369570">
                  <a:moveTo>
                    <a:pt x="0" y="0"/>
                  </a:moveTo>
                  <a:lnTo>
                    <a:pt x="7042150" y="0"/>
                  </a:lnTo>
                  <a:lnTo>
                    <a:pt x="7042150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507740" y="3736340"/>
            <a:ext cx="6051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latin typeface="Arial Narrow"/>
                <a:cs typeface="Arial Narrow"/>
              </a:rPr>
              <a:t>(Critical </a:t>
            </a:r>
            <a:r>
              <a:rPr sz="1800" b="1" spc="-75" dirty="0">
                <a:latin typeface="Arial Narrow"/>
                <a:cs typeface="Arial Narrow"/>
              </a:rPr>
              <a:t>illness </a:t>
            </a:r>
            <a:r>
              <a:rPr sz="1800" b="1" spc="-70" dirty="0">
                <a:latin typeface="Arial Narrow"/>
                <a:cs typeface="Arial Narrow"/>
              </a:rPr>
              <a:t>polyneuropathy) </a:t>
            </a:r>
            <a:r>
              <a:rPr sz="1800" b="1" spc="-170" dirty="0">
                <a:latin typeface="Calibri"/>
                <a:cs typeface="Calibri"/>
              </a:rPr>
              <a:t>Полинейропатия </a:t>
            </a:r>
            <a:r>
              <a:rPr sz="1800" b="1" spc="-145" dirty="0">
                <a:latin typeface="Calibri"/>
                <a:cs typeface="Calibri"/>
              </a:rPr>
              <a:t>критических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состояний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58527" y="4434332"/>
            <a:ext cx="5541645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-120" dirty="0">
                <a:latin typeface="Calibri"/>
                <a:cs typeface="Calibri"/>
              </a:rPr>
              <a:t>(Loss </a:t>
            </a:r>
            <a:r>
              <a:rPr sz="1800" spc="-140" dirty="0">
                <a:latin typeface="Calibri"/>
                <a:cs typeface="Calibri"/>
              </a:rPr>
              <a:t>of </a:t>
            </a:r>
            <a:r>
              <a:rPr sz="1800" spc="-135" dirty="0">
                <a:latin typeface="Calibri"/>
                <a:cs typeface="Calibri"/>
              </a:rPr>
              <a:t>muscle </a:t>
            </a:r>
            <a:r>
              <a:rPr sz="1800" spc="-145" dirty="0">
                <a:latin typeface="Calibri"/>
                <a:cs typeface="Calibri"/>
              </a:rPr>
              <a:t>mass) </a:t>
            </a:r>
            <a:r>
              <a:rPr sz="1800" spc="-170" dirty="0">
                <a:latin typeface="Calibri"/>
                <a:cs typeface="Calibri"/>
              </a:rPr>
              <a:t>Потеря </a:t>
            </a:r>
            <a:r>
              <a:rPr sz="1800" spc="-200" dirty="0">
                <a:latin typeface="Calibri"/>
                <a:cs typeface="Calibri"/>
              </a:rPr>
              <a:t>мышечной </a:t>
            </a:r>
            <a:r>
              <a:rPr sz="1800" spc="-180" dirty="0">
                <a:latin typeface="Calibri"/>
                <a:cs typeface="Calibri"/>
              </a:rPr>
              <a:t>массы: </a:t>
            </a:r>
            <a:r>
              <a:rPr sz="1800" spc="-165" dirty="0">
                <a:latin typeface="Calibri"/>
                <a:cs typeface="Calibri"/>
              </a:rPr>
              <a:t>диффузная </a:t>
            </a:r>
            <a:r>
              <a:rPr sz="1800" spc="-155" dirty="0">
                <a:latin typeface="Calibri"/>
                <a:cs typeface="Calibri"/>
              </a:rPr>
              <a:t>атрофия,  </a:t>
            </a:r>
            <a:r>
              <a:rPr sz="1800" spc="-165" dirty="0">
                <a:latin typeface="Calibri"/>
                <a:cs typeface="Calibri"/>
              </a:rPr>
              <a:t>гиперкатаболизм,</a:t>
            </a:r>
            <a:r>
              <a:rPr sz="1800" spc="-140" dirty="0">
                <a:latin typeface="Calibri"/>
                <a:cs typeface="Calibri"/>
              </a:rPr>
              <a:t> </a:t>
            </a:r>
            <a:r>
              <a:rPr sz="1800" spc="-190" dirty="0">
                <a:latin typeface="Calibri"/>
                <a:cs typeface="Calibri"/>
              </a:rPr>
              <a:t>рабдомиолиз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58527" y="5235955"/>
            <a:ext cx="665480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-110" dirty="0">
                <a:latin typeface="Calibri"/>
                <a:cs typeface="Calibri"/>
              </a:rPr>
              <a:t>(Electrolyte </a:t>
            </a:r>
            <a:r>
              <a:rPr sz="1800" spc="-135" dirty="0">
                <a:latin typeface="Calibri"/>
                <a:cs typeface="Calibri"/>
              </a:rPr>
              <a:t>disorders) </a:t>
            </a:r>
            <a:r>
              <a:rPr sz="1800" spc="-170" dirty="0">
                <a:latin typeface="Calibri"/>
                <a:cs typeface="Calibri"/>
              </a:rPr>
              <a:t>Электролитные </a:t>
            </a:r>
            <a:r>
              <a:rPr sz="1800" spc="-175" dirty="0">
                <a:latin typeface="Calibri"/>
                <a:cs typeface="Calibri"/>
              </a:rPr>
              <a:t>нарушения: гипокалиемия, гипермагниемия,  </a:t>
            </a:r>
            <a:r>
              <a:rPr sz="1800" spc="-165" dirty="0">
                <a:latin typeface="Calibri"/>
                <a:cs typeface="Calibri"/>
              </a:rPr>
              <a:t>гипофосфатемия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58527" y="6037579"/>
            <a:ext cx="6541134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-125" dirty="0">
                <a:latin typeface="Calibri"/>
                <a:cs typeface="Calibri"/>
              </a:rPr>
              <a:t>(Systemic </a:t>
            </a:r>
            <a:r>
              <a:rPr sz="1800" spc="-85" dirty="0">
                <a:latin typeface="Calibri"/>
                <a:cs typeface="Calibri"/>
              </a:rPr>
              <a:t>illness) </a:t>
            </a:r>
            <a:r>
              <a:rPr sz="1800" spc="-185" dirty="0">
                <a:latin typeface="Calibri"/>
                <a:cs typeface="Calibri"/>
              </a:rPr>
              <a:t>Системные </a:t>
            </a:r>
            <a:r>
              <a:rPr sz="1800" spc="-165" dirty="0">
                <a:latin typeface="Calibri"/>
                <a:cs typeface="Calibri"/>
              </a:rPr>
              <a:t>заболевания: </a:t>
            </a:r>
            <a:r>
              <a:rPr sz="1800" spc="-150" dirty="0">
                <a:latin typeface="Calibri"/>
                <a:cs typeface="Calibri"/>
              </a:rPr>
              <a:t>острая </a:t>
            </a:r>
            <a:r>
              <a:rPr sz="1800" spc="-170" dirty="0">
                <a:latin typeface="Calibri"/>
                <a:cs typeface="Calibri"/>
              </a:rPr>
              <a:t>порфирия, СПИД, эндокринная  </a:t>
            </a:r>
            <a:r>
              <a:rPr sz="1800" spc="-180" dirty="0">
                <a:latin typeface="Calibri"/>
                <a:cs typeface="Calibri"/>
              </a:rPr>
              <a:t>миопатия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2629" y="165800"/>
            <a:ext cx="6488910" cy="10257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795025" y="1470586"/>
            <a:ext cx="4010660" cy="1670685"/>
            <a:chOff x="3795025" y="1470586"/>
            <a:chExt cx="4010660" cy="16706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0705" y="2531195"/>
              <a:ext cx="1460569" cy="6097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7725" y="1483286"/>
              <a:ext cx="3985260" cy="1546860"/>
            </a:xfrm>
            <a:custGeom>
              <a:avLst/>
              <a:gdLst/>
              <a:ahLst/>
              <a:cxnLst/>
              <a:rect l="l" t="t" r="r" b="b"/>
              <a:pathLst>
                <a:path w="3985259" h="1546860">
                  <a:moveTo>
                    <a:pt x="3727389" y="0"/>
                  </a:moveTo>
                  <a:lnTo>
                    <a:pt x="257756" y="0"/>
                  </a:lnTo>
                  <a:lnTo>
                    <a:pt x="211424" y="4152"/>
                  </a:lnTo>
                  <a:lnTo>
                    <a:pt x="167816" y="16126"/>
                  </a:lnTo>
                  <a:lnTo>
                    <a:pt x="127661" y="35191"/>
                  </a:lnTo>
                  <a:lnTo>
                    <a:pt x="91687" y="60621"/>
                  </a:lnTo>
                  <a:lnTo>
                    <a:pt x="60620" y="91687"/>
                  </a:lnTo>
                  <a:lnTo>
                    <a:pt x="35191" y="127662"/>
                  </a:lnTo>
                  <a:lnTo>
                    <a:pt x="16125" y="167817"/>
                  </a:lnTo>
                  <a:lnTo>
                    <a:pt x="4152" y="211425"/>
                  </a:lnTo>
                  <a:lnTo>
                    <a:pt x="0" y="257757"/>
                  </a:lnTo>
                  <a:lnTo>
                    <a:pt x="0" y="1288759"/>
                  </a:lnTo>
                  <a:lnTo>
                    <a:pt x="4152" y="1335091"/>
                  </a:lnTo>
                  <a:lnTo>
                    <a:pt x="16125" y="1378699"/>
                  </a:lnTo>
                  <a:lnTo>
                    <a:pt x="35191" y="1418854"/>
                  </a:lnTo>
                  <a:lnTo>
                    <a:pt x="60620" y="1454829"/>
                  </a:lnTo>
                  <a:lnTo>
                    <a:pt x="91687" y="1485895"/>
                  </a:lnTo>
                  <a:lnTo>
                    <a:pt x="127661" y="1511325"/>
                  </a:lnTo>
                  <a:lnTo>
                    <a:pt x="167816" y="1530391"/>
                  </a:lnTo>
                  <a:lnTo>
                    <a:pt x="211424" y="1542364"/>
                  </a:lnTo>
                  <a:lnTo>
                    <a:pt x="257756" y="1546517"/>
                  </a:lnTo>
                  <a:lnTo>
                    <a:pt x="3727389" y="1546517"/>
                  </a:lnTo>
                  <a:lnTo>
                    <a:pt x="3773721" y="1542364"/>
                  </a:lnTo>
                  <a:lnTo>
                    <a:pt x="3817329" y="1530391"/>
                  </a:lnTo>
                  <a:lnTo>
                    <a:pt x="3857484" y="1511325"/>
                  </a:lnTo>
                  <a:lnTo>
                    <a:pt x="3893459" y="1485895"/>
                  </a:lnTo>
                  <a:lnTo>
                    <a:pt x="3924525" y="1454829"/>
                  </a:lnTo>
                  <a:lnTo>
                    <a:pt x="3949955" y="1418854"/>
                  </a:lnTo>
                  <a:lnTo>
                    <a:pt x="3969020" y="1378699"/>
                  </a:lnTo>
                  <a:lnTo>
                    <a:pt x="3980994" y="1335091"/>
                  </a:lnTo>
                  <a:lnTo>
                    <a:pt x="3985146" y="1288759"/>
                  </a:lnTo>
                  <a:lnTo>
                    <a:pt x="3985146" y="257757"/>
                  </a:lnTo>
                  <a:lnTo>
                    <a:pt x="3980994" y="211425"/>
                  </a:lnTo>
                  <a:lnTo>
                    <a:pt x="3969020" y="167817"/>
                  </a:lnTo>
                  <a:lnTo>
                    <a:pt x="3949955" y="127662"/>
                  </a:lnTo>
                  <a:lnTo>
                    <a:pt x="3924525" y="91687"/>
                  </a:lnTo>
                  <a:lnTo>
                    <a:pt x="3893459" y="60621"/>
                  </a:lnTo>
                  <a:lnTo>
                    <a:pt x="3857484" y="35191"/>
                  </a:lnTo>
                  <a:lnTo>
                    <a:pt x="3817329" y="16126"/>
                  </a:lnTo>
                  <a:lnTo>
                    <a:pt x="3773721" y="4152"/>
                  </a:lnTo>
                  <a:lnTo>
                    <a:pt x="372738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07725" y="1483286"/>
              <a:ext cx="3985260" cy="1546860"/>
            </a:xfrm>
            <a:custGeom>
              <a:avLst/>
              <a:gdLst/>
              <a:ahLst/>
              <a:cxnLst/>
              <a:rect l="l" t="t" r="r" b="b"/>
              <a:pathLst>
                <a:path w="3985259" h="1546860">
                  <a:moveTo>
                    <a:pt x="0" y="257757"/>
                  </a:moveTo>
                  <a:lnTo>
                    <a:pt x="4152" y="211425"/>
                  </a:lnTo>
                  <a:lnTo>
                    <a:pt x="16125" y="167817"/>
                  </a:lnTo>
                  <a:lnTo>
                    <a:pt x="35191" y="127662"/>
                  </a:lnTo>
                  <a:lnTo>
                    <a:pt x="60621" y="91687"/>
                  </a:lnTo>
                  <a:lnTo>
                    <a:pt x="91687" y="60621"/>
                  </a:lnTo>
                  <a:lnTo>
                    <a:pt x="127662" y="35191"/>
                  </a:lnTo>
                  <a:lnTo>
                    <a:pt x="167817" y="16125"/>
                  </a:lnTo>
                  <a:lnTo>
                    <a:pt x="211425" y="4152"/>
                  </a:lnTo>
                  <a:lnTo>
                    <a:pt x="257757" y="0"/>
                  </a:lnTo>
                  <a:lnTo>
                    <a:pt x="3727389" y="0"/>
                  </a:lnTo>
                  <a:lnTo>
                    <a:pt x="3773721" y="4152"/>
                  </a:lnTo>
                  <a:lnTo>
                    <a:pt x="3817329" y="16125"/>
                  </a:lnTo>
                  <a:lnTo>
                    <a:pt x="3857484" y="35191"/>
                  </a:lnTo>
                  <a:lnTo>
                    <a:pt x="3893459" y="60621"/>
                  </a:lnTo>
                  <a:lnTo>
                    <a:pt x="3924525" y="91687"/>
                  </a:lnTo>
                  <a:lnTo>
                    <a:pt x="3949955" y="127662"/>
                  </a:lnTo>
                  <a:lnTo>
                    <a:pt x="3969021" y="167817"/>
                  </a:lnTo>
                  <a:lnTo>
                    <a:pt x="3980994" y="211425"/>
                  </a:lnTo>
                  <a:lnTo>
                    <a:pt x="3985147" y="257757"/>
                  </a:lnTo>
                  <a:lnTo>
                    <a:pt x="3985147" y="1288759"/>
                  </a:lnTo>
                  <a:lnTo>
                    <a:pt x="3980994" y="1335091"/>
                  </a:lnTo>
                  <a:lnTo>
                    <a:pt x="3969021" y="1378699"/>
                  </a:lnTo>
                  <a:lnTo>
                    <a:pt x="3949955" y="1418854"/>
                  </a:lnTo>
                  <a:lnTo>
                    <a:pt x="3924525" y="1454829"/>
                  </a:lnTo>
                  <a:lnTo>
                    <a:pt x="3893459" y="1485895"/>
                  </a:lnTo>
                  <a:lnTo>
                    <a:pt x="3857484" y="1511325"/>
                  </a:lnTo>
                  <a:lnTo>
                    <a:pt x="3817329" y="1530391"/>
                  </a:lnTo>
                  <a:lnTo>
                    <a:pt x="3773721" y="1542364"/>
                  </a:lnTo>
                  <a:lnTo>
                    <a:pt x="3727389" y="1546517"/>
                  </a:lnTo>
                  <a:lnTo>
                    <a:pt x="257757" y="1546517"/>
                  </a:lnTo>
                  <a:lnTo>
                    <a:pt x="211425" y="1542364"/>
                  </a:lnTo>
                  <a:lnTo>
                    <a:pt x="167817" y="1530391"/>
                  </a:lnTo>
                  <a:lnTo>
                    <a:pt x="127662" y="1511325"/>
                  </a:lnTo>
                  <a:lnTo>
                    <a:pt x="91687" y="1485895"/>
                  </a:lnTo>
                  <a:lnTo>
                    <a:pt x="60621" y="1454829"/>
                  </a:lnTo>
                  <a:lnTo>
                    <a:pt x="35191" y="1418854"/>
                  </a:lnTo>
                  <a:lnTo>
                    <a:pt x="16125" y="1378699"/>
                  </a:lnTo>
                  <a:lnTo>
                    <a:pt x="4152" y="1335091"/>
                  </a:lnTo>
                  <a:lnTo>
                    <a:pt x="0" y="1288759"/>
                  </a:lnTo>
                  <a:lnTo>
                    <a:pt x="0" y="25775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32629" y="1748535"/>
            <a:ext cx="3337560" cy="9677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70180">
              <a:lnSpc>
                <a:spcPts val="3700"/>
              </a:lnSpc>
              <a:spcBef>
                <a:spcPts val="240"/>
              </a:spcBef>
            </a:pPr>
            <a:r>
              <a:rPr sz="3100" b="1" spc="-355" dirty="0">
                <a:latin typeface="Calibri"/>
                <a:cs typeface="Calibri"/>
              </a:rPr>
              <a:t>Мышечная </a:t>
            </a:r>
            <a:r>
              <a:rPr sz="3100" b="1" spc="-235" dirty="0">
                <a:latin typeface="Calibri"/>
                <a:cs typeface="Calibri"/>
              </a:rPr>
              <a:t>слабость</a:t>
            </a:r>
            <a:r>
              <a:rPr sz="3100" b="1" spc="-235" dirty="0">
                <a:latin typeface="Arial Narrow"/>
                <a:cs typeface="Arial Narrow"/>
              </a:rPr>
              <a:t>,  </a:t>
            </a:r>
            <a:r>
              <a:rPr sz="3100" b="1" spc="-280" dirty="0">
                <a:latin typeface="Calibri"/>
                <a:cs typeface="Calibri"/>
              </a:rPr>
              <a:t>приобретенная </a:t>
            </a:r>
            <a:r>
              <a:rPr sz="3100" b="1" spc="-240" dirty="0">
                <a:latin typeface="Calibri"/>
                <a:cs typeface="Calibri"/>
              </a:rPr>
              <a:t>в</a:t>
            </a:r>
            <a:r>
              <a:rPr sz="3100" b="1" spc="-360" dirty="0">
                <a:latin typeface="Calibri"/>
                <a:cs typeface="Calibri"/>
              </a:rPr>
              <a:t> </a:t>
            </a:r>
            <a:r>
              <a:rPr sz="3100" b="1" spc="-250" dirty="0">
                <a:latin typeface="Calibri"/>
                <a:cs typeface="Calibri"/>
              </a:rPr>
              <a:t>ОРИТ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3778" y="3699492"/>
            <a:ext cx="2578100" cy="776605"/>
            <a:chOff x="123778" y="3699492"/>
            <a:chExt cx="2578100" cy="776605"/>
          </a:xfrm>
        </p:grpSpPr>
        <p:sp>
          <p:nvSpPr>
            <p:cNvPr id="9" name="object 9"/>
            <p:cNvSpPr/>
            <p:nvPr/>
          </p:nvSpPr>
          <p:spPr>
            <a:xfrm>
              <a:off x="136478" y="3712192"/>
              <a:ext cx="2552700" cy="751205"/>
            </a:xfrm>
            <a:custGeom>
              <a:avLst/>
              <a:gdLst/>
              <a:ahLst/>
              <a:cxnLst/>
              <a:rect l="l" t="t" r="r" b="b"/>
              <a:pathLst>
                <a:path w="2552700" h="751204">
                  <a:moveTo>
                    <a:pt x="2427024" y="0"/>
                  </a:moveTo>
                  <a:lnTo>
                    <a:pt x="125105" y="0"/>
                  </a:lnTo>
                  <a:lnTo>
                    <a:pt x="76408" y="9831"/>
                  </a:lnTo>
                  <a:lnTo>
                    <a:pt x="36642" y="36642"/>
                  </a:lnTo>
                  <a:lnTo>
                    <a:pt x="9831" y="76408"/>
                  </a:lnTo>
                  <a:lnTo>
                    <a:pt x="0" y="125105"/>
                  </a:lnTo>
                  <a:lnTo>
                    <a:pt x="0" y="625520"/>
                  </a:lnTo>
                  <a:lnTo>
                    <a:pt x="9831" y="674217"/>
                  </a:lnTo>
                  <a:lnTo>
                    <a:pt x="36642" y="713984"/>
                  </a:lnTo>
                  <a:lnTo>
                    <a:pt x="76408" y="740795"/>
                  </a:lnTo>
                  <a:lnTo>
                    <a:pt x="125105" y="750627"/>
                  </a:lnTo>
                  <a:lnTo>
                    <a:pt x="2427024" y="750627"/>
                  </a:lnTo>
                  <a:lnTo>
                    <a:pt x="2475721" y="740795"/>
                  </a:lnTo>
                  <a:lnTo>
                    <a:pt x="2515488" y="713984"/>
                  </a:lnTo>
                  <a:lnTo>
                    <a:pt x="2542299" y="674217"/>
                  </a:lnTo>
                  <a:lnTo>
                    <a:pt x="2552131" y="625520"/>
                  </a:lnTo>
                  <a:lnTo>
                    <a:pt x="2552131" y="125105"/>
                  </a:lnTo>
                  <a:lnTo>
                    <a:pt x="2542299" y="76408"/>
                  </a:lnTo>
                  <a:lnTo>
                    <a:pt x="2515488" y="36642"/>
                  </a:lnTo>
                  <a:lnTo>
                    <a:pt x="2475721" y="9831"/>
                  </a:lnTo>
                  <a:lnTo>
                    <a:pt x="242702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478" y="3712192"/>
              <a:ext cx="2552700" cy="751205"/>
            </a:xfrm>
            <a:custGeom>
              <a:avLst/>
              <a:gdLst/>
              <a:ahLst/>
              <a:cxnLst/>
              <a:rect l="l" t="t" r="r" b="b"/>
              <a:pathLst>
                <a:path w="2552700" h="751204">
                  <a:moveTo>
                    <a:pt x="0" y="125105"/>
                  </a:moveTo>
                  <a:lnTo>
                    <a:pt x="9831" y="76409"/>
                  </a:lnTo>
                  <a:lnTo>
                    <a:pt x="36642" y="36642"/>
                  </a:lnTo>
                  <a:lnTo>
                    <a:pt x="76408" y="9831"/>
                  </a:lnTo>
                  <a:lnTo>
                    <a:pt x="125105" y="0"/>
                  </a:lnTo>
                  <a:lnTo>
                    <a:pt x="2427025" y="0"/>
                  </a:lnTo>
                  <a:lnTo>
                    <a:pt x="2475721" y="9831"/>
                  </a:lnTo>
                  <a:lnTo>
                    <a:pt x="2515488" y="36642"/>
                  </a:lnTo>
                  <a:lnTo>
                    <a:pt x="2542299" y="76409"/>
                  </a:lnTo>
                  <a:lnTo>
                    <a:pt x="2552131" y="125105"/>
                  </a:lnTo>
                  <a:lnTo>
                    <a:pt x="2552131" y="625521"/>
                  </a:lnTo>
                  <a:lnTo>
                    <a:pt x="2542299" y="674217"/>
                  </a:lnTo>
                  <a:lnTo>
                    <a:pt x="2515488" y="713984"/>
                  </a:lnTo>
                  <a:lnTo>
                    <a:pt x="2475721" y="740795"/>
                  </a:lnTo>
                  <a:lnTo>
                    <a:pt x="2427025" y="750627"/>
                  </a:lnTo>
                  <a:lnTo>
                    <a:pt x="125105" y="750627"/>
                  </a:lnTo>
                  <a:lnTo>
                    <a:pt x="76408" y="740795"/>
                  </a:lnTo>
                  <a:lnTo>
                    <a:pt x="36642" y="713984"/>
                  </a:lnTo>
                  <a:lnTo>
                    <a:pt x="9831" y="674217"/>
                  </a:lnTo>
                  <a:lnTo>
                    <a:pt x="0" y="625521"/>
                  </a:lnTo>
                  <a:lnTo>
                    <a:pt x="0" y="125105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0018" y="3815079"/>
            <a:ext cx="230695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300" dirty="0">
                <a:latin typeface="Calibri"/>
                <a:cs typeface="Calibri"/>
              </a:rPr>
              <a:t>полинейропатия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775124" y="3699490"/>
            <a:ext cx="1977389" cy="776605"/>
            <a:chOff x="2775124" y="3699490"/>
            <a:chExt cx="1977389" cy="776605"/>
          </a:xfrm>
        </p:grpSpPr>
        <p:sp>
          <p:nvSpPr>
            <p:cNvPr id="13" name="object 13"/>
            <p:cNvSpPr/>
            <p:nvPr/>
          </p:nvSpPr>
          <p:spPr>
            <a:xfrm>
              <a:off x="2787824" y="3712190"/>
              <a:ext cx="1951989" cy="751205"/>
            </a:xfrm>
            <a:custGeom>
              <a:avLst/>
              <a:gdLst/>
              <a:ahLst/>
              <a:cxnLst/>
              <a:rect l="l" t="t" r="r" b="b"/>
              <a:pathLst>
                <a:path w="1951989" h="751204">
                  <a:moveTo>
                    <a:pt x="1826521" y="0"/>
                  </a:moveTo>
                  <a:lnTo>
                    <a:pt x="125107" y="0"/>
                  </a:lnTo>
                  <a:lnTo>
                    <a:pt x="76409" y="9831"/>
                  </a:lnTo>
                  <a:lnTo>
                    <a:pt x="36642" y="36642"/>
                  </a:lnTo>
                  <a:lnTo>
                    <a:pt x="9831" y="76409"/>
                  </a:lnTo>
                  <a:lnTo>
                    <a:pt x="0" y="125107"/>
                  </a:lnTo>
                  <a:lnTo>
                    <a:pt x="0" y="625518"/>
                  </a:lnTo>
                  <a:lnTo>
                    <a:pt x="9831" y="674216"/>
                  </a:lnTo>
                  <a:lnTo>
                    <a:pt x="36642" y="713983"/>
                  </a:lnTo>
                  <a:lnTo>
                    <a:pt x="76409" y="740795"/>
                  </a:lnTo>
                  <a:lnTo>
                    <a:pt x="125107" y="750627"/>
                  </a:lnTo>
                  <a:lnTo>
                    <a:pt x="1826521" y="750627"/>
                  </a:lnTo>
                  <a:lnTo>
                    <a:pt x="1875218" y="740795"/>
                  </a:lnTo>
                  <a:lnTo>
                    <a:pt x="1914985" y="713983"/>
                  </a:lnTo>
                  <a:lnTo>
                    <a:pt x="1941797" y="674216"/>
                  </a:lnTo>
                  <a:lnTo>
                    <a:pt x="1951629" y="625518"/>
                  </a:lnTo>
                  <a:lnTo>
                    <a:pt x="1951629" y="125107"/>
                  </a:lnTo>
                  <a:lnTo>
                    <a:pt x="1941797" y="76409"/>
                  </a:lnTo>
                  <a:lnTo>
                    <a:pt x="1914985" y="36642"/>
                  </a:lnTo>
                  <a:lnTo>
                    <a:pt x="1875218" y="9831"/>
                  </a:lnTo>
                  <a:lnTo>
                    <a:pt x="182652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7824" y="3712190"/>
              <a:ext cx="1951989" cy="751205"/>
            </a:xfrm>
            <a:custGeom>
              <a:avLst/>
              <a:gdLst/>
              <a:ahLst/>
              <a:cxnLst/>
              <a:rect l="l" t="t" r="r" b="b"/>
              <a:pathLst>
                <a:path w="1951989" h="751204">
                  <a:moveTo>
                    <a:pt x="0" y="125108"/>
                  </a:moveTo>
                  <a:lnTo>
                    <a:pt x="9831" y="76410"/>
                  </a:lnTo>
                  <a:lnTo>
                    <a:pt x="36643" y="36643"/>
                  </a:lnTo>
                  <a:lnTo>
                    <a:pt x="76410" y="9831"/>
                  </a:lnTo>
                  <a:lnTo>
                    <a:pt x="125107" y="0"/>
                  </a:lnTo>
                  <a:lnTo>
                    <a:pt x="1826521" y="0"/>
                  </a:lnTo>
                  <a:lnTo>
                    <a:pt x="1875218" y="9831"/>
                  </a:lnTo>
                  <a:lnTo>
                    <a:pt x="1914985" y="36643"/>
                  </a:lnTo>
                  <a:lnTo>
                    <a:pt x="1941797" y="76410"/>
                  </a:lnTo>
                  <a:lnTo>
                    <a:pt x="1951629" y="125108"/>
                  </a:lnTo>
                  <a:lnTo>
                    <a:pt x="1951629" y="625518"/>
                  </a:lnTo>
                  <a:lnTo>
                    <a:pt x="1941797" y="674216"/>
                  </a:lnTo>
                  <a:lnTo>
                    <a:pt x="1914985" y="713983"/>
                  </a:lnTo>
                  <a:lnTo>
                    <a:pt x="1875218" y="740795"/>
                  </a:lnTo>
                  <a:lnTo>
                    <a:pt x="1826521" y="750627"/>
                  </a:lnTo>
                  <a:lnTo>
                    <a:pt x="125107" y="750627"/>
                  </a:lnTo>
                  <a:lnTo>
                    <a:pt x="76410" y="740795"/>
                  </a:lnTo>
                  <a:lnTo>
                    <a:pt x="36643" y="713983"/>
                  </a:lnTo>
                  <a:lnTo>
                    <a:pt x="9831" y="674216"/>
                  </a:lnTo>
                  <a:lnTo>
                    <a:pt x="0" y="625518"/>
                  </a:lnTo>
                  <a:lnTo>
                    <a:pt x="0" y="12510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093713" y="3815079"/>
            <a:ext cx="134112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465" dirty="0">
                <a:latin typeface="Calibri"/>
                <a:cs typeface="Calibri"/>
              </a:rPr>
              <a:t>м</a:t>
            </a:r>
            <a:r>
              <a:rPr sz="3100" spc="-370" dirty="0">
                <a:latin typeface="Calibri"/>
                <a:cs typeface="Calibri"/>
              </a:rPr>
              <a:t>и</a:t>
            </a:r>
            <a:r>
              <a:rPr sz="3100" spc="-320" dirty="0">
                <a:latin typeface="Calibri"/>
                <a:cs typeface="Calibri"/>
              </a:rPr>
              <a:t>о</a:t>
            </a:r>
            <a:r>
              <a:rPr sz="3100" spc="-295" dirty="0">
                <a:latin typeface="Calibri"/>
                <a:cs typeface="Calibri"/>
              </a:rPr>
              <a:t>п</a:t>
            </a:r>
            <a:r>
              <a:rPr sz="3100" spc="-265" dirty="0">
                <a:latin typeface="Calibri"/>
                <a:cs typeface="Calibri"/>
              </a:rPr>
              <a:t>а</a:t>
            </a:r>
            <a:r>
              <a:rPr sz="3100" spc="-220" dirty="0">
                <a:latin typeface="Calibri"/>
                <a:cs typeface="Calibri"/>
              </a:rPr>
              <a:t>т</a:t>
            </a:r>
            <a:r>
              <a:rPr sz="3100" spc="-330" dirty="0">
                <a:latin typeface="Calibri"/>
                <a:cs typeface="Calibri"/>
              </a:rPr>
              <a:t>и</a:t>
            </a:r>
            <a:r>
              <a:rPr sz="3100" spc="-275" dirty="0">
                <a:latin typeface="Calibri"/>
                <a:cs typeface="Calibri"/>
              </a:rPr>
              <a:t>я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64766" y="3680433"/>
            <a:ext cx="2556510" cy="776605"/>
            <a:chOff x="5664766" y="3680433"/>
            <a:chExt cx="2556510" cy="776605"/>
          </a:xfrm>
        </p:grpSpPr>
        <p:sp>
          <p:nvSpPr>
            <p:cNvPr id="17" name="object 17"/>
            <p:cNvSpPr/>
            <p:nvPr/>
          </p:nvSpPr>
          <p:spPr>
            <a:xfrm>
              <a:off x="5677466" y="3693133"/>
              <a:ext cx="2531110" cy="751205"/>
            </a:xfrm>
            <a:custGeom>
              <a:avLst/>
              <a:gdLst/>
              <a:ahLst/>
              <a:cxnLst/>
              <a:rect l="l" t="t" r="r" b="b"/>
              <a:pathLst>
                <a:path w="2531109" h="751204">
                  <a:moveTo>
                    <a:pt x="2405659" y="0"/>
                  </a:moveTo>
                  <a:lnTo>
                    <a:pt x="125107" y="0"/>
                  </a:lnTo>
                  <a:lnTo>
                    <a:pt x="76410" y="9831"/>
                  </a:lnTo>
                  <a:lnTo>
                    <a:pt x="36643" y="36642"/>
                  </a:lnTo>
                  <a:lnTo>
                    <a:pt x="9831" y="76409"/>
                  </a:lnTo>
                  <a:lnTo>
                    <a:pt x="0" y="125107"/>
                  </a:lnTo>
                  <a:lnTo>
                    <a:pt x="0" y="625519"/>
                  </a:lnTo>
                  <a:lnTo>
                    <a:pt x="9831" y="674216"/>
                  </a:lnTo>
                  <a:lnTo>
                    <a:pt x="36643" y="713983"/>
                  </a:lnTo>
                  <a:lnTo>
                    <a:pt x="76410" y="740795"/>
                  </a:lnTo>
                  <a:lnTo>
                    <a:pt x="125107" y="750627"/>
                  </a:lnTo>
                  <a:lnTo>
                    <a:pt x="2405659" y="750627"/>
                  </a:lnTo>
                  <a:lnTo>
                    <a:pt x="2454357" y="740795"/>
                  </a:lnTo>
                  <a:lnTo>
                    <a:pt x="2494124" y="713983"/>
                  </a:lnTo>
                  <a:lnTo>
                    <a:pt x="2520935" y="674216"/>
                  </a:lnTo>
                  <a:lnTo>
                    <a:pt x="2530767" y="625519"/>
                  </a:lnTo>
                  <a:lnTo>
                    <a:pt x="2530767" y="125107"/>
                  </a:lnTo>
                  <a:lnTo>
                    <a:pt x="2520935" y="76409"/>
                  </a:lnTo>
                  <a:lnTo>
                    <a:pt x="2494124" y="36642"/>
                  </a:lnTo>
                  <a:lnTo>
                    <a:pt x="2454357" y="9831"/>
                  </a:lnTo>
                  <a:lnTo>
                    <a:pt x="240565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77466" y="3693133"/>
              <a:ext cx="2531110" cy="751205"/>
            </a:xfrm>
            <a:custGeom>
              <a:avLst/>
              <a:gdLst/>
              <a:ahLst/>
              <a:cxnLst/>
              <a:rect l="l" t="t" r="r" b="b"/>
              <a:pathLst>
                <a:path w="2531109" h="751204">
                  <a:moveTo>
                    <a:pt x="0" y="125107"/>
                  </a:moveTo>
                  <a:lnTo>
                    <a:pt x="9831" y="76410"/>
                  </a:lnTo>
                  <a:lnTo>
                    <a:pt x="36643" y="36643"/>
                  </a:lnTo>
                  <a:lnTo>
                    <a:pt x="76410" y="9831"/>
                  </a:lnTo>
                  <a:lnTo>
                    <a:pt x="125107" y="0"/>
                  </a:lnTo>
                  <a:lnTo>
                    <a:pt x="2405660" y="0"/>
                  </a:lnTo>
                  <a:lnTo>
                    <a:pt x="2454357" y="9831"/>
                  </a:lnTo>
                  <a:lnTo>
                    <a:pt x="2494123" y="36643"/>
                  </a:lnTo>
                  <a:lnTo>
                    <a:pt x="2520935" y="76410"/>
                  </a:lnTo>
                  <a:lnTo>
                    <a:pt x="2530767" y="125107"/>
                  </a:lnTo>
                  <a:lnTo>
                    <a:pt x="2530767" y="625519"/>
                  </a:lnTo>
                  <a:lnTo>
                    <a:pt x="2520935" y="674216"/>
                  </a:lnTo>
                  <a:lnTo>
                    <a:pt x="2494123" y="713983"/>
                  </a:lnTo>
                  <a:lnTo>
                    <a:pt x="2454357" y="740795"/>
                  </a:lnTo>
                  <a:lnTo>
                    <a:pt x="2405660" y="750627"/>
                  </a:lnTo>
                  <a:lnTo>
                    <a:pt x="125107" y="750627"/>
                  </a:lnTo>
                  <a:lnTo>
                    <a:pt x="76410" y="740795"/>
                  </a:lnTo>
                  <a:lnTo>
                    <a:pt x="36643" y="713983"/>
                  </a:lnTo>
                  <a:lnTo>
                    <a:pt x="9831" y="674216"/>
                  </a:lnTo>
                  <a:lnTo>
                    <a:pt x="0" y="625519"/>
                  </a:lnTo>
                  <a:lnTo>
                    <a:pt x="0" y="12510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911768" y="3757167"/>
            <a:ext cx="2063114" cy="5956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629920" marR="5080" indent="-617855">
              <a:lnSpc>
                <a:spcPts val="2210"/>
              </a:lnSpc>
              <a:spcBef>
                <a:spcPts val="229"/>
              </a:spcBef>
            </a:pPr>
            <a:r>
              <a:rPr sz="1900" spc="-235" dirty="0">
                <a:latin typeface="Calibri"/>
                <a:cs typeface="Calibri"/>
              </a:rPr>
              <a:t>С</a:t>
            </a:r>
            <a:r>
              <a:rPr sz="1900" spc="-160" dirty="0">
                <a:latin typeface="Calibri"/>
                <a:cs typeface="Calibri"/>
              </a:rPr>
              <a:t>е</a:t>
            </a:r>
            <a:r>
              <a:rPr sz="1900" spc="-195" dirty="0">
                <a:latin typeface="Calibri"/>
                <a:cs typeface="Calibri"/>
              </a:rPr>
              <a:t>п</a:t>
            </a:r>
            <a:r>
              <a:rPr sz="1900" spc="-145" dirty="0">
                <a:latin typeface="Calibri"/>
                <a:cs typeface="Calibri"/>
              </a:rPr>
              <a:t>с</a:t>
            </a:r>
            <a:r>
              <a:rPr sz="1900" spc="-204" dirty="0">
                <a:latin typeface="Calibri"/>
                <a:cs typeface="Calibri"/>
              </a:rPr>
              <a:t>и</a:t>
            </a:r>
            <a:r>
              <a:rPr sz="1900" spc="-210" dirty="0">
                <a:latin typeface="Calibri"/>
                <a:cs typeface="Calibri"/>
              </a:rPr>
              <a:t>с</a:t>
            </a:r>
            <a:r>
              <a:rPr sz="1900" spc="-50" dirty="0">
                <a:latin typeface="Calibri"/>
                <a:cs typeface="Calibri"/>
              </a:rPr>
              <a:t>-</a:t>
            </a:r>
            <a:r>
              <a:rPr sz="1900" spc="-204" dirty="0">
                <a:latin typeface="Calibri"/>
                <a:cs typeface="Calibri"/>
              </a:rPr>
              <a:t>и</a:t>
            </a:r>
            <a:r>
              <a:rPr sz="1900" spc="-210" dirty="0">
                <a:latin typeface="Calibri"/>
                <a:cs typeface="Calibri"/>
              </a:rPr>
              <a:t>н</a:t>
            </a:r>
            <a:r>
              <a:rPr sz="1900" spc="-220" dirty="0">
                <a:latin typeface="Calibri"/>
                <a:cs typeface="Calibri"/>
              </a:rPr>
              <a:t>д</a:t>
            </a:r>
            <a:r>
              <a:rPr sz="1900" spc="-185" dirty="0">
                <a:latin typeface="Calibri"/>
                <a:cs typeface="Calibri"/>
              </a:rPr>
              <a:t>у</a:t>
            </a:r>
            <a:r>
              <a:rPr sz="1900" spc="-204" dirty="0">
                <a:latin typeface="Calibri"/>
                <a:cs typeface="Calibri"/>
              </a:rPr>
              <a:t>ц</a:t>
            </a:r>
            <a:r>
              <a:rPr sz="1900" spc="-195" dirty="0">
                <a:latin typeface="Calibri"/>
                <a:cs typeface="Calibri"/>
              </a:rPr>
              <a:t>ир</a:t>
            </a:r>
            <a:r>
              <a:rPr sz="1900" spc="-185" dirty="0">
                <a:latin typeface="Calibri"/>
                <a:cs typeface="Calibri"/>
              </a:rPr>
              <a:t>о</a:t>
            </a:r>
            <a:r>
              <a:rPr sz="1900" spc="-175" dirty="0">
                <a:latin typeface="Calibri"/>
                <a:cs typeface="Calibri"/>
              </a:rPr>
              <a:t>в</a:t>
            </a:r>
            <a:r>
              <a:rPr sz="1900" spc="-170" dirty="0">
                <a:latin typeface="Calibri"/>
                <a:cs typeface="Calibri"/>
              </a:rPr>
              <a:t>а</a:t>
            </a:r>
            <a:r>
              <a:rPr sz="1900" spc="-210" dirty="0">
                <a:latin typeface="Calibri"/>
                <a:cs typeface="Calibri"/>
              </a:rPr>
              <a:t>нн</a:t>
            </a:r>
            <a:r>
              <a:rPr sz="1900" spc="-170" dirty="0">
                <a:latin typeface="Calibri"/>
                <a:cs typeface="Calibri"/>
              </a:rPr>
              <a:t>а</a:t>
            </a:r>
            <a:r>
              <a:rPr sz="1900" spc="-110" dirty="0">
                <a:latin typeface="Calibri"/>
                <a:cs typeface="Calibri"/>
              </a:rPr>
              <a:t>я  </a:t>
            </a:r>
            <a:r>
              <a:rPr sz="1900" spc="-200" dirty="0">
                <a:latin typeface="Calibri"/>
                <a:cs typeface="Calibri"/>
              </a:rPr>
              <a:t>миопатия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751436" y="3680431"/>
            <a:ext cx="1977389" cy="776605"/>
            <a:chOff x="8751436" y="3680431"/>
            <a:chExt cx="1977389" cy="776605"/>
          </a:xfrm>
        </p:grpSpPr>
        <p:sp>
          <p:nvSpPr>
            <p:cNvPr id="21" name="object 21"/>
            <p:cNvSpPr/>
            <p:nvPr/>
          </p:nvSpPr>
          <p:spPr>
            <a:xfrm>
              <a:off x="8764136" y="3693131"/>
              <a:ext cx="1951989" cy="751205"/>
            </a:xfrm>
            <a:custGeom>
              <a:avLst/>
              <a:gdLst/>
              <a:ahLst/>
              <a:cxnLst/>
              <a:rect l="l" t="t" r="r" b="b"/>
              <a:pathLst>
                <a:path w="1951990" h="751204">
                  <a:moveTo>
                    <a:pt x="1826520" y="0"/>
                  </a:moveTo>
                  <a:lnTo>
                    <a:pt x="125107" y="0"/>
                  </a:lnTo>
                  <a:lnTo>
                    <a:pt x="76409" y="9831"/>
                  </a:lnTo>
                  <a:lnTo>
                    <a:pt x="36642" y="36642"/>
                  </a:lnTo>
                  <a:lnTo>
                    <a:pt x="9831" y="76409"/>
                  </a:lnTo>
                  <a:lnTo>
                    <a:pt x="0" y="125107"/>
                  </a:lnTo>
                  <a:lnTo>
                    <a:pt x="0" y="625518"/>
                  </a:lnTo>
                  <a:lnTo>
                    <a:pt x="9831" y="674216"/>
                  </a:lnTo>
                  <a:lnTo>
                    <a:pt x="36642" y="713983"/>
                  </a:lnTo>
                  <a:lnTo>
                    <a:pt x="76409" y="740795"/>
                  </a:lnTo>
                  <a:lnTo>
                    <a:pt x="125107" y="750627"/>
                  </a:lnTo>
                  <a:lnTo>
                    <a:pt x="1826520" y="750627"/>
                  </a:lnTo>
                  <a:lnTo>
                    <a:pt x="1875218" y="740795"/>
                  </a:lnTo>
                  <a:lnTo>
                    <a:pt x="1914985" y="713983"/>
                  </a:lnTo>
                  <a:lnTo>
                    <a:pt x="1941796" y="674216"/>
                  </a:lnTo>
                  <a:lnTo>
                    <a:pt x="1951628" y="625518"/>
                  </a:lnTo>
                  <a:lnTo>
                    <a:pt x="1951628" y="125107"/>
                  </a:lnTo>
                  <a:lnTo>
                    <a:pt x="1941796" y="76409"/>
                  </a:lnTo>
                  <a:lnTo>
                    <a:pt x="1914985" y="36642"/>
                  </a:lnTo>
                  <a:lnTo>
                    <a:pt x="1875218" y="9831"/>
                  </a:lnTo>
                  <a:lnTo>
                    <a:pt x="182652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64136" y="3693131"/>
              <a:ext cx="1951989" cy="751205"/>
            </a:xfrm>
            <a:custGeom>
              <a:avLst/>
              <a:gdLst/>
              <a:ahLst/>
              <a:cxnLst/>
              <a:rect l="l" t="t" r="r" b="b"/>
              <a:pathLst>
                <a:path w="1951990" h="751204">
                  <a:moveTo>
                    <a:pt x="0" y="125108"/>
                  </a:moveTo>
                  <a:lnTo>
                    <a:pt x="9831" y="76410"/>
                  </a:lnTo>
                  <a:lnTo>
                    <a:pt x="36643" y="36643"/>
                  </a:lnTo>
                  <a:lnTo>
                    <a:pt x="76410" y="9831"/>
                  </a:lnTo>
                  <a:lnTo>
                    <a:pt x="125107" y="0"/>
                  </a:lnTo>
                  <a:lnTo>
                    <a:pt x="1826521" y="0"/>
                  </a:lnTo>
                  <a:lnTo>
                    <a:pt x="1875218" y="9831"/>
                  </a:lnTo>
                  <a:lnTo>
                    <a:pt x="1914985" y="36643"/>
                  </a:lnTo>
                  <a:lnTo>
                    <a:pt x="1941797" y="76410"/>
                  </a:lnTo>
                  <a:lnTo>
                    <a:pt x="1951629" y="125108"/>
                  </a:lnTo>
                  <a:lnTo>
                    <a:pt x="1951629" y="625518"/>
                  </a:lnTo>
                  <a:lnTo>
                    <a:pt x="1941797" y="674216"/>
                  </a:lnTo>
                  <a:lnTo>
                    <a:pt x="1914985" y="713983"/>
                  </a:lnTo>
                  <a:lnTo>
                    <a:pt x="1875218" y="740795"/>
                  </a:lnTo>
                  <a:lnTo>
                    <a:pt x="1826521" y="750627"/>
                  </a:lnTo>
                  <a:lnTo>
                    <a:pt x="125107" y="750627"/>
                  </a:lnTo>
                  <a:lnTo>
                    <a:pt x="76410" y="740795"/>
                  </a:lnTo>
                  <a:lnTo>
                    <a:pt x="36643" y="713983"/>
                  </a:lnTo>
                  <a:lnTo>
                    <a:pt x="9831" y="674216"/>
                  </a:lnTo>
                  <a:lnTo>
                    <a:pt x="0" y="625518"/>
                  </a:lnTo>
                  <a:lnTo>
                    <a:pt x="0" y="12510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927943" y="3562095"/>
            <a:ext cx="1624965" cy="9677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54305" marR="5080" indent="-142240">
              <a:lnSpc>
                <a:spcPts val="3700"/>
              </a:lnSpc>
              <a:spcBef>
                <a:spcPts val="240"/>
              </a:spcBef>
            </a:pPr>
            <a:r>
              <a:rPr sz="3100" spc="-430" dirty="0">
                <a:latin typeface="Calibri"/>
                <a:cs typeface="Calibri"/>
              </a:rPr>
              <a:t>С</a:t>
            </a:r>
            <a:r>
              <a:rPr sz="3100" spc="-235" dirty="0">
                <a:latin typeface="Calibri"/>
                <a:cs typeface="Calibri"/>
              </a:rPr>
              <a:t>т</a:t>
            </a:r>
            <a:r>
              <a:rPr sz="3100" spc="-275" dirty="0">
                <a:latin typeface="Calibri"/>
                <a:cs typeface="Calibri"/>
              </a:rPr>
              <a:t>е</a:t>
            </a:r>
            <a:r>
              <a:rPr sz="3100" spc="-300" dirty="0">
                <a:latin typeface="Calibri"/>
                <a:cs typeface="Calibri"/>
              </a:rPr>
              <a:t>р</a:t>
            </a:r>
            <a:r>
              <a:rPr sz="3100" spc="-315" dirty="0">
                <a:latin typeface="Calibri"/>
                <a:cs typeface="Calibri"/>
              </a:rPr>
              <a:t>о</a:t>
            </a:r>
            <a:r>
              <a:rPr sz="3100" spc="-330" dirty="0">
                <a:latin typeface="Calibri"/>
                <a:cs typeface="Calibri"/>
              </a:rPr>
              <a:t>и</a:t>
            </a:r>
            <a:r>
              <a:rPr sz="3100" spc="-385" dirty="0">
                <a:latin typeface="Calibri"/>
                <a:cs typeface="Calibri"/>
              </a:rPr>
              <a:t>д</a:t>
            </a:r>
            <a:r>
              <a:rPr sz="3100" spc="-325" dirty="0">
                <a:latin typeface="Calibri"/>
                <a:cs typeface="Calibri"/>
              </a:rPr>
              <a:t>н</a:t>
            </a:r>
            <a:r>
              <a:rPr sz="3100" spc="-260" dirty="0">
                <a:latin typeface="Calibri"/>
                <a:cs typeface="Calibri"/>
              </a:rPr>
              <a:t>а</a:t>
            </a:r>
            <a:r>
              <a:rPr sz="3100" spc="-180" dirty="0">
                <a:latin typeface="Calibri"/>
                <a:cs typeface="Calibri"/>
              </a:rPr>
              <a:t>я  </a:t>
            </a:r>
            <a:r>
              <a:rPr sz="3100" spc="-315" dirty="0">
                <a:latin typeface="Calibri"/>
                <a:cs typeface="Calibri"/>
              </a:rPr>
              <a:t>миопатия</a:t>
            </a:r>
            <a:endParaRPr sz="31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312" y="4443765"/>
            <a:ext cx="1447742" cy="60974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6877" y="4462818"/>
            <a:ext cx="1447742" cy="6351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5843" y="4443758"/>
            <a:ext cx="1371773" cy="62245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30267" y="4462818"/>
            <a:ext cx="1460569" cy="63515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410512" y="2529052"/>
            <a:ext cx="3530600" cy="1188085"/>
          </a:xfrm>
          <a:custGeom>
            <a:avLst/>
            <a:gdLst/>
            <a:ahLst/>
            <a:cxnLst/>
            <a:rect l="l" t="t" r="r" b="b"/>
            <a:pathLst>
              <a:path w="3530600" h="1188085">
                <a:moveTo>
                  <a:pt x="2520035" y="2146"/>
                </a:moveTo>
                <a:lnTo>
                  <a:pt x="2434869" y="0"/>
                </a:lnTo>
                <a:lnTo>
                  <a:pt x="2449030" y="30187"/>
                </a:lnTo>
                <a:lnTo>
                  <a:pt x="0" y="1178839"/>
                </a:lnTo>
                <a:lnTo>
                  <a:pt x="4051" y="1187462"/>
                </a:lnTo>
                <a:lnTo>
                  <a:pt x="2453068" y="38811"/>
                </a:lnTo>
                <a:lnTo>
                  <a:pt x="2467229" y="68999"/>
                </a:lnTo>
                <a:lnTo>
                  <a:pt x="2502141" y="24790"/>
                </a:lnTo>
                <a:lnTo>
                  <a:pt x="2520035" y="2146"/>
                </a:lnTo>
                <a:close/>
              </a:path>
              <a:path w="3530600" h="1188085">
                <a:moveTo>
                  <a:pt x="3530193" y="2146"/>
                </a:moveTo>
                <a:lnTo>
                  <a:pt x="3449409" y="29222"/>
                </a:lnTo>
                <a:lnTo>
                  <a:pt x="3473018" y="52755"/>
                </a:lnTo>
                <a:lnTo>
                  <a:pt x="2349741" y="1179779"/>
                </a:lnTo>
                <a:lnTo>
                  <a:pt x="2356497" y="1186510"/>
                </a:lnTo>
                <a:lnTo>
                  <a:pt x="3479774" y="59474"/>
                </a:lnTo>
                <a:lnTo>
                  <a:pt x="3503384" y="83007"/>
                </a:lnTo>
                <a:lnTo>
                  <a:pt x="3516388" y="43751"/>
                </a:lnTo>
                <a:lnTo>
                  <a:pt x="3530193" y="2146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14224" y="2527477"/>
            <a:ext cx="3328035" cy="1170305"/>
          </a:xfrm>
          <a:custGeom>
            <a:avLst/>
            <a:gdLst/>
            <a:ahLst/>
            <a:cxnLst/>
            <a:rect l="l" t="t" r="r" b="b"/>
            <a:pathLst>
              <a:path w="3328034" h="1170304">
                <a:moveTo>
                  <a:pt x="1218158" y="1162215"/>
                </a:moveTo>
                <a:lnTo>
                  <a:pt x="58356" y="52946"/>
                </a:lnTo>
                <a:lnTo>
                  <a:pt x="66751" y="44157"/>
                </a:lnTo>
                <a:lnTo>
                  <a:pt x="81407" y="28854"/>
                </a:lnTo>
                <a:lnTo>
                  <a:pt x="0" y="3708"/>
                </a:lnTo>
                <a:lnTo>
                  <a:pt x="28727" y="83921"/>
                </a:lnTo>
                <a:lnTo>
                  <a:pt x="51777" y="59829"/>
                </a:lnTo>
                <a:lnTo>
                  <a:pt x="1211580" y="1169098"/>
                </a:lnTo>
                <a:lnTo>
                  <a:pt x="1218158" y="1162215"/>
                </a:lnTo>
                <a:close/>
              </a:path>
              <a:path w="3328034" h="1170304">
                <a:moveTo>
                  <a:pt x="3327666" y="1161313"/>
                </a:moveTo>
                <a:lnTo>
                  <a:pt x="795070" y="30441"/>
                </a:lnTo>
                <a:lnTo>
                  <a:pt x="797382" y="25260"/>
                </a:lnTo>
                <a:lnTo>
                  <a:pt x="808659" y="0"/>
                </a:lnTo>
                <a:lnTo>
                  <a:pt x="723544" y="3708"/>
                </a:lnTo>
                <a:lnTo>
                  <a:pt x="777595" y="69570"/>
                </a:lnTo>
                <a:lnTo>
                  <a:pt x="791184" y="39128"/>
                </a:lnTo>
                <a:lnTo>
                  <a:pt x="3323780" y="1170012"/>
                </a:lnTo>
                <a:lnTo>
                  <a:pt x="3327666" y="116131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5356" y="473963"/>
            <a:ext cx="26816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40" dirty="0"/>
              <a:t>Определение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82293" y="1519935"/>
            <a:ext cx="10589895" cy="335407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4965" marR="5080" indent="-342900">
              <a:lnSpc>
                <a:spcPct val="79800"/>
              </a:lnSpc>
              <a:spcBef>
                <a:spcPts val="850"/>
              </a:spcBef>
              <a:buFont typeface="Wingdings"/>
              <a:buChar char=""/>
              <a:tabLst>
                <a:tab pos="355600" algn="l"/>
              </a:tabLst>
            </a:pPr>
            <a:r>
              <a:rPr sz="3100" spc="-365" dirty="0">
                <a:latin typeface="Calibri"/>
                <a:cs typeface="Calibri"/>
              </a:rPr>
              <a:t>Мышечная </a:t>
            </a:r>
            <a:r>
              <a:rPr sz="3100" spc="-275" dirty="0">
                <a:latin typeface="Calibri"/>
                <a:cs typeface="Calibri"/>
              </a:rPr>
              <a:t>слабость, </a:t>
            </a:r>
            <a:r>
              <a:rPr sz="3100" spc="-295" dirty="0">
                <a:latin typeface="Calibri"/>
                <a:cs typeface="Calibri"/>
              </a:rPr>
              <a:t>приобретенная </a:t>
            </a:r>
            <a:r>
              <a:rPr sz="3100" spc="-240" dirty="0">
                <a:latin typeface="Calibri"/>
                <a:cs typeface="Calibri"/>
              </a:rPr>
              <a:t>в </a:t>
            </a:r>
            <a:r>
              <a:rPr sz="3100" spc="-310" dirty="0">
                <a:latin typeface="Calibri"/>
                <a:cs typeface="Calibri"/>
              </a:rPr>
              <a:t>отделении </a:t>
            </a:r>
            <a:r>
              <a:rPr sz="3100" spc="-325" dirty="0">
                <a:latin typeface="Calibri"/>
                <a:cs typeface="Calibri"/>
              </a:rPr>
              <a:t>реанимации </a:t>
            </a:r>
            <a:r>
              <a:rPr sz="3100" spc="-315" dirty="0">
                <a:latin typeface="Calibri"/>
                <a:cs typeface="Calibri"/>
              </a:rPr>
              <a:t>и  </a:t>
            </a:r>
            <a:r>
              <a:rPr sz="3100" spc="-295" dirty="0">
                <a:latin typeface="Calibri"/>
                <a:cs typeface="Calibri"/>
              </a:rPr>
              <a:t>интенсивной </a:t>
            </a:r>
            <a:r>
              <a:rPr sz="3100" spc="-285" dirty="0">
                <a:latin typeface="Calibri"/>
                <a:cs typeface="Calibri"/>
              </a:rPr>
              <a:t>терапии </a:t>
            </a:r>
            <a:r>
              <a:rPr sz="3100" spc="-340" dirty="0">
                <a:latin typeface="Calibri"/>
                <a:cs typeface="Calibri"/>
              </a:rPr>
              <a:t>(</a:t>
            </a:r>
            <a:r>
              <a:rPr sz="3100" spc="-340" dirty="0">
                <a:solidFill>
                  <a:srgbClr val="FF0000"/>
                </a:solidFill>
                <a:latin typeface="Calibri"/>
                <a:cs typeface="Calibri"/>
              </a:rPr>
              <a:t>МСПОРИТ, </a:t>
            </a:r>
            <a:r>
              <a:rPr sz="3100" spc="-330" dirty="0">
                <a:solidFill>
                  <a:srgbClr val="FF0000"/>
                </a:solidFill>
                <a:latin typeface="Calibri"/>
                <a:cs typeface="Calibri"/>
              </a:rPr>
              <a:t>ICUAW</a:t>
            </a:r>
            <a:r>
              <a:rPr sz="3100" spc="-330" dirty="0">
                <a:latin typeface="Calibri"/>
                <a:cs typeface="Calibri"/>
              </a:rPr>
              <a:t>) </a:t>
            </a:r>
            <a:r>
              <a:rPr sz="3100" spc="95" dirty="0">
                <a:latin typeface="Calibri"/>
                <a:cs typeface="Calibri"/>
              </a:rPr>
              <a:t>– </a:t>
            </a:r>
            <a:r>
              <a:rPr sz="3100" spc="-290" dirty="0">
                <a:latin typeface="Calibri"/>
                <a:cs typeface="Calibri"/>
              </a:rPr>
              <a:t>клинически </a:t>
            </a:r>
            <a:r>
              <a:rPr sz="3100" spc="-315" dirty="0">
                <a:latin typeface="Calibri"/>
                <a:cs typeface="Calibri"/>
              </a:rPr>
              <a:t>определяемая  </a:t>
            </a:r>
            <a:r>
              <a:rPr sz="3100" spc="-345" dirty="0">
                <a:latin typeface="Calibri"/>
                <a:cs typeface="Calibri"/>
              </a:rPr>
              <a:t>мышечная </a:t>
            </a:r>
            <a:r>
              <a:rPr sz="3100" spc="-275" dirty="0">
                <a:latin typeface="Calibri"/>
                <a:cs typeface="Calibri"/>
              </a:rPr>
              <a:t>слабость </a:t>
            </a:r>
            <a:r>
              <a:rPr sz="3100" spc="-240" dirty="0">
                <a:latin typeface="Calibri"/>
                <a:cs typeface="Calibri"/>
              </a:rPr>
              <a:t>у </a:t>
            </a:r>
            <a:r>
              <a:rPr sz="3100" spc="-300" dirty="0">
                <a:latin typeface="Calibri"/>
                <a:cs typeface="Calibri"/>
              </a:rPr>
              <a:t>больного </a:t>
            </a:r>
            <a:r>
              <a:rPr sz="3100" spc="-240" dirty="0">
                <a:latin typeface="Calibri"/>
                <a:cs typeface="Calibri"/>
              </a:rPr>
              <a:t>в </a:t>
            </a:r>
            <a:r>
              <a:rPr sz="3100" spc="-295" dirty="0">
                <a:latin typeface="Calibri"/>
                <a:cs typeface="Calibri"/>
              </a:rPr>
              <a:t>критическом </a:t>
            </a:r>
            <a:r>
              <a:rPr sz="3100" spc="-285" dirty="0">
                <a:latin typeface="Calibri"/>
                <a:cs typeface="Calibri"/>
              </a:rPr>
              <a:t>состоянии, </a:t>
            </a:r>
            <a:r>
              <a:rPr sz="3100" spc="-330" dirty="0">
                <a:latin typeface="Calibri"/>
                <a:cs typeface="Calibri"/>
              </a:rPr>
              <a:t>для </a:t>
            </a:r>
            <a:r>
              <a:rPr sz="3100" spc="-290" dirty="0">
                <a:latin typeface="Calibri"/>
                <a:cs typeface="Calibri"/>
              </a:rPr>
              <a:t>которой </a:t>
            </a:r>
            <a:r>
              <a:rPr sz="3100" spc="-270" dirty="0">
                <a:latin typeface="Calibri"/>
                <a:cs typeface="Calibri"/>
              </a:rPr>
              <a:t>нет  </a:t>
            </a:r>
            <a:r>
              <a:rPr sz="3100" spc="-320" dirty="0">
                <a:latin typeface="Calibri"/>
                <a:cs typeface="Calibri"/>
              </a:rPr>
              <a:t>иной </a:t>
            </a:r>
            <a:r>
              <a:rPr sz="3100" spc="-305" dirty="0">
                <a:latin typeface="Calibri"/>
                <a:cs typeface="Calibri"/>
              </a:rPr>
              <a:t>убедительной </a:t>
            </a:r>
            <a:r>
              <a:rPr sz="3100" spc="-315" dirty="0">
                <a:latin typeface="Calibri"/>
                <a:cs typeface="Calibri"/>
              </a:rPr>
              <a:t>причины </a:t>
            </a:r>
            <a:r>
              <a:rPr sz="3100" spc="-325" dirty="0">
                <a:latin typeface="Calibri"/>
                <a:cs typeface="Calibri"/>
              </a:rPr>
              <a:t>кроме </a:t>
            </a:r>
            <a:r>
              <a:rPr sz="3100" spc="-290" dirty="0">
                <a:latin typeface="Calibri"/>
                <a:cs typeface="Calibri"/>
              </a:rPr>
              <a:t>самого </a:t>
            </a:r>
            <a:r>
              <a:rPr sz="3100" spc="-265" dirty="0">
                <a:latin typeface="Calibri"/>
                <a:cs typeface="Calibri"/>
              </a:rPr>
              <a:t>критического</a:t>
            </a:r>
            <a:r>
              <a:rPr sz="3100" spc="-375" dirty="0">
                <a:latin typeface="Calibri"/>
                <a:cs typeface="Calibri"/>
              </a:rPr>
              <a:t> </a:t>
            </a:r>
            <a:r>
              <a:rPr sz="3100" spc="-280" dirty="0">
                <a:latin typeface="Calibri"/>
                <a:cs typeface="Calibri"/>
              </a:rPr>
              <a:t>состояния</a:t>
            </a:r>
            <a:endParaRPr sz="3100">
              <a:latin typeface="Calibri"/>
              <a:cs typeface="Calibri"/>
            </a:endParaRPr>
          </a:p>
          <a:p>
            <a:pPr marL="355600" indent="-342900">
              <a:lnSpc>
                <a:spcPts val="3120"/>
              </a:lnSpc>
              <a:buFont typeface="Wingdings"/>
              <a:buChar char=""/>
              <a:tabLst>
                <a:tab pos="355600" algn="l"/>
              </a:tabLst>
            </a:pPr>
            <a:r>
              <a:rPr sz="3100" spc="-295" dirty="0">
                <a:latin typeface="Calibri"/>
                <a:cs typeface="Calibri"/>
              </a:rPr>
              <a:t>Полиневропатия </a:t>
            </a:r>
            <a:r>
              <a:rPr sz="3100" spc="-265" dirty="0">
                <a:latin typeface="Calibri"/>
                <a:cs typeface="Calibri"/>
              </a:rPr>
              <a:t>критического </a:t>
            </a:r>
            <a:r>
              <a:rPr sz="3100" spc="-275" dirty="0">
                <a:latin typeface="Calibri"/>
                <a:cs typeface="Calibri"/>
              </a:rPr>
              <a:t>состояния </a:t>
            </a:r>
            <a:r>
              <a:rPr sz="3100" spc="-250" dirty="0">
                <a:latin typeface="Calibri"/>
                <a:cs typeface="Calibri"/>
              </a:rPr>
              <a:t>(ПКС, </a:t>
            </a:r>
            <a:r>
              <a:rPr sz="3100" spc="-190" dirty="0">
                <a:latin typeface="Calibri"/>
                <a:cs typeface="Calibri"/>
              </a:rPr>
              <a:t>CIP) </a:t>
            </a:r>
            <a:r>
              <a:rPr sz="3100" spc="-260" dirty="0">
                <a:latin typeface="Calibri"/>
                <a:cs typeface="Calibri"/>
              </a:rPr>
              <a:t>= </a:t>
            </a:r>
            <a:r>
              <a:rPr sz="3100" spc="-330" dirty="0">
                <a:latin typeface="Calibri"/>
                <a:cs typeface="Calibri"/>
              </a:rPr>
              <a:t>МСПОРИТ</a:t>
            </a:r>
            <a:r>
              <a:rPr sz="3100" spc="-305" dirty="0">
                <a:latin typeface="Calibri"/>
                <a:cs typeface="Calibri"/>
              </a:rPr>
              <a:t> </a:t>
            </a:r>
            <a:r>
              <a:rPr sz="3100" spc="-260" dirty="0">
                <a:latin typeface="Calibri"/>
                <a:cs typeface="Calibri"/>
              </a:rPr>
              <a:t>+</a:t>
            </a:r>
            <a:endParaRPr sz="3100">
              <a:latin typeface="Calibri"/>
              <a:cs typeface="Calibri"/>
            </a:endParaRPr>
          </a:p>
          <a:p>
            <a:pPr marL="354965">
              <a:lnSpc>
                <a:spcPts val="3250"/>
              </a:lnSpc>
            </a:pPr>
            <a:r>
              <a:rPr sz="3100" spc="-295" dirty="0">
                <a:latin typeface="Calibri"/>
                <a:cs typeface="Calibri"/>
              </a:rPr>
              <a:t>полиневропатия</a:t>
            </a:r>
            <a:endParaRPr sz="3100">
              <a:latin typeface="Calibri"/>
              <a:cs typeface="Calibri"/>
            </a:endParaRPr>
          </a:p>
          <a:p>
            <a:pPr marL="355600" indent="-342900">
              <a:lnSpc>
                <a:spcPts val="3550"/>
              </a:lnSpc>
              <a:buFont typeface="Wingdings"/>
              <a:buChar char=""/>
              <a:tabLst>
                <a:tab pos="355600" algn="l"/>
              </a:tabLst>
            </a:pPr>
            <a:r>
              <a:rPr sz="3100" spc="-340" dirty="0">
                <a:latin typeface="Calibri"/>
                <a:cs typeface="Calibri"/>
              </a:rPr>
              <a:t>Миопатия </a:t>
            </a:r>
            <a:r>
              <a:rPr sz="3100" spc="-270" dirty="0">
                <a:latin typeface="Calibri"/>
                <a:cs typeface="Calibri"/>
              </a:rPr>
              <a:t>критического </a:t>
            </a:r>
            <a:r>
              <a:rPr sz="3100" spc="-280" dirty="0">
                <a:latin typeface="Calibri"/>
                <a:cs typeface="Calibri"/>
              </a:rPr>
              <a:t>состояния </a:t>
            </a:r>
            <a:r>
              <a:rPr sz="3100" spc="-320" dirty="0">
                <a:latin typeface="Calibri"/>
                <a:cs typeface="Calibri"/>
              </a:rPr>
              <a:t>(МКС, </a:t>
            </a:r>
            <a:r>
              <a:rPr sz="3100" spc="-305" dirty="0">
                <a:latin typeface="Calibri"/>
                <a:cs typeface="Calibri"/>
              </a:rPr>
              <a:t>CIM) </a:t>
            </a:r>
            <a:r>
              <a:rPr sz="3100" spc="-260" dirty="0">
                <a:latin typeface="Calibri"/>
                <a:cs typeface="Calibri"/>
              </a:rPr>
              <a:t>= </a:t>
            </a:r>
            <a:r>
              <a:rPr sz="3100" spc="-330" dirty="0">
                <a:latin typeface="Calibri"/>
                <a:cs typeface="Calibri"/>
              </a:rPr>
              <a:t>МСПОРИТ </a:t>
            </a:r>
            <a:r>
              <a:rPr sz="3100" spc="-260" dirty="0">
                <a:latin typeface="Calibri"/>
                <a:cs typeface="Calibri"/>
              </a:rPr>
              <a:t>+</a:t>
            </a:r>
            <a:r>
              <a:rPr sz="3100" spc="-125" dirty="0">
                <a:latin typeface="Calibri"/>
                <a:cs typeface="Calibri"/>
              </a:rPr>
              <a:t> </a:t>
            </a:r>
            <a:r>
              <a:rPr sz="3100" spc="-320" dirty="0">
                <a:latin typeface="Calibri"/>
                <a:cs typeface="Calibri"/>
              </a:rPr>
              <a:t>миопатия</a:t>
            </a:r>
            <a:endParaRPr sz="3100">
              <a:latin typeface="Calibri"/>
              <a:cs typeface="Calibri"/>
            </a:endParaRPr>
          </a:p>
          <a:p>
            <a:pPr marL="355600" indent="-342900">
              <a:lnSpc>
                <a:spcPts val="3660"/>
              </a:lnSpc>
              <a:buFont typeface="Wingdings"/>
              <a:buChar char=""/>
              <a:tabLst>
                <a:tab pos="355600" algn="l"/>
              </a:tabLst>
            </a:pPr>
            <a:r>
              <a:rPr sz="3100" spc="-310" dirty="0">
                <a:latin typeface="Calibri"/>
                <a:cs typeface="Calibri"/>
              </a:rPr>
              <a:t>Полиневромиопатия </a:t>
            </a:r>
            <a:r>
              <a:rPr sz="3100" spc="-265" dirty="0">
                <a:latin typeface="Calibri"/>
                <a:cs typeface="Calibri"/>
              </a:rPr>
              <a:t>критического </a:t>
            </a:r>
            <a:r>
              <a:rPr sz="3100" spc="-275" dirty="0">
                <a:latin typeface="Calibri"/>
                <a:cs typeface="Calibri"/>
              </a:rPr>
              <a:t>состояния </a:t>
            </a:r>
            <a:r>
              <a:rPr sz="3100" spc="-320" dirty="0">
                <a:latin typeface="Calibri"/>
                <a:cs typeface="Calibri"/>
              </a:rPr>
              <a:t>(ПМКС, </a:t>
            </a:r>
            <a:r>
              <a:rPr sz="3100" spc="-290" dirty="0">
                <a:latin typeface="Calibri"/>
                <a:cs typeface="Calibri"/>
              </a:rPr>
              <a:t>CIPM) </a:t>
            </a:r>
            <a:r>
              <a:rPr sz="3100" spc="-260" dirty="0">
                <a:latin typeface="Calibri"/>
                <a:cs typeface="Calibri"/>
              </a:rPr>
              <a:t>= </a:t>
            </a:r>
            <a:r>
              <a:rPr sz="3100" spc="-240" dirty="0">
                <a:latin typeface="Calibri"/>
                <a:cs typeface="Calibri"/>
              </a:rPr>
              <a:t>ПКС </a:t>
            </a:r>
            <a:r>
              <a:rPr sz="3100" spc="-260" dirty="0">
                <a:latin typeface="Calibri"/>
                <a:cs typeface="Calibri"/>
              </a:rPr>
              <a:t>+</a:t>
            </a:r>
            <a:r>
              <a:rPr sz="3100" spc="-15" dirty="0">
                <a:latin typeface="Calibri"/>
                <a:cs typeface="Calibri"/>
              </a:rPr>
              <a:t> </a:t>
            </a:r>
            <a:r>
              <a:rPr sz="3100" spc="-365" dirty="0">
                <a:latin typeface="Calibri"/>
                <a:cs typeface="Calibri"/>
              </a:rPr>
              <a:t>МКС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algn="ctr">
              <a:lnSpc>
                <a:spcPts val="2845"/>
              </a:lnSpc>
              <a:spcBef>
                <a:spcPts val="100"/>
              </a:spcBef>
            </a:pPr>
            <a:r>
              <a:rPr spc="-229" dirty="0"/>
              <a:t>Влияние </a:t>
            </a:r>
            <a:r>
              <a:rPr spc="-235" dirty="0"/>
              <a:t>ПИТ-синдрома </a:t>
            </a:r>
            <a:r>
              <a:rPr spc="-220" dirty="0"/>
              <a:t>на траекторию </a:t>
            </a:r>
            <a:r>
              <a:rPr spc="-200" dirty="0"/>
              <a:t>саногенеза </a:t>
            </a:r>
            <a:r>
              <a:rPr spc="-215" dirty="0"/>
              <a:t>после </a:t>
            </a:r>
            <a:r>
              <a:rPr spc="-229" dirty="0"/>
              <a:t>неотложного </a:t>
            </a:r>
            <a:r>
              <a:rPr spc="-210" dirty="0"/>
              <a:t>состояния</a:t>
            </a:r>
            <a:r>
              <a:rPr spc="-260" dirty="0"/>
              <a:t> </a:t>
            </a:r>
            <a:r>
              <a:rPr spc="75" dirty="0"/>
              <a:t>–</a:t>
            </a:r>
          </a:p>
          <a:p>
            <a:pPr marL="19050" marR="10160" algn="ctr">
              <a:lnSpc>
                <a:spcPts val="2845"/>
              </a:lnSpc>
            </a:pPr>
            <a:r>
              <a:rPr spc="-220" dirty="0"/>
              <a:t>Отрицательная</a:t>
            </a:r>
            <a:r>
              <a:rPr spc="-40" dirty="0"/>
              <a:t> </a:t>
            </a:r>
            <a:r>
              <a:rPr spc="-254" dirty="0"/>
              <a:t>модуляция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2274" y="1053279"/>
            <a:ext cx="9514389" cy="52462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87244" y="727455"/>
            <a:ext cx="10085705" cy="62928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65"/>
              </a:spcBef>
            </a:pPr>
            <a:r>
              <a:rPr sz="1300" b="1" spc="-145" dirty="0">
                <a:solidFill>
                  <a:srgbClr val="C00000"/>
                </a:solidFill>
                <a:latin typeface="Arial Narrow"/>
                <a:cs typeface="Arial Narrow"/>
              </a:rPr>
              <a:t>C</a:t>
            </a:r>
            <a:r>
              <a:rPr sz="1300" b="1" spc="-145" dirty="0">
                <a:solidFill>
                  <a:srgbClr val="C00000"/>
                </a:solidFill>
                <a:latin typeface="Calibri"/>
                <a:cs typeface="Calibri"/>
              </a:rPr>
              <a:t>индром </a:t>
            </a:r>
            <a:r>
              <a:rPr sz="1300" b="1" spc="-100" dirty="0">
                <a:solidFill>
                  <a:srgbClr val="C00000"/>
                </a:solidFill>
                <a:latin typeface="Arial Narrow"/>
                <a:cs typeface="Arial Narrow"/>
              </a:rPr>
              <a:t>«</a:t>
            </a:r>
            <a:r>
              <a:rPr sz="1300" b="1" spc="-100" dirty="0">
                <a:solidFill>
                  <a:srgbClr val="C00000"/>
                </a:solidFill>
                <a:latin typeface="Calibri"/>
                <a:cs typeface="Calibri"/>
              </a:rPr>
              <a:t>После </a:t>
            </a:r>
            <a:r>
              <a:rPr sz="1300" b="1" spc="-114" dirty="0">
                <a:solidFill>
                  <a:srgbClr val="C00000"/>
                </a:solidFill>
                <a:latin typeface="Calibri"/>
                <a:cs typeface="Calibri"/>
              </a:rPr>
              <a:t>Интенсивной </a:t>
            </a:r>
            <a:r>
              <a:rPr sz="1300" b="1" spc="-100" dirty="0">
                <a:solidFill>
                  <a:srgbClr val="C00000"/>
                </a:solidFill>
                <a:latin typeface="Calibri"/>
                <a:cs typeface="Calibri"/>
              </a:rPr>
              <a:t>Терапии</a:t>
            </a:r>
            <a:r>
              <a:rPr sz="1300" b="1" spc="-100" dirty="0">
                <a:solidFill>
                  <a:srgbClr val="C00000"/>
                </a:solidFill>
                <a:latin typeface="Arial Narrow"/>
                <a:cs typeface="Arial Narrow"/>
              </a:rPr>
              <a:t>*» </a:t>
            </a:r>
            <a:r>
              <a:rPr sz="1300" b="1" spc="-55" dirty="0">
                <a:solidFill>
                  <a:srgbClr val="C00000"/>
                </a:solidFill>
                <a:latin typeface="Arial Narrow"/>
                <a:cs typeface="Arial Narrow"/>
              </a:rPr>
              <a:t>(</a:t>
            </a:r>
            <a:r>
              <a:rPr sz="1300" b="1" spc="-55" dirty="0">
                <a:solidFill>
                  <a:srgbClr val="C00000"/>
                </a:solidFill>
                <a:latin typeface="Calibri"/>
                <a:cs typeface="Calibri"/>
              </a:rPr>
              <a:t>рус</a:t>
            </a:r>
            <a:r>
              <a:rPr sz="1300" b="1" spc="-55" dirty="0">
                <a:solidFill>
                  <a:srgbClr val="C00000"/>
                </a:solidFill>
                <a:latin typeface="Arial Narrow"/>
                <a:cs typeface="Arial Narrow"/>
              </a:rPr>
              <a:t>.) </a:t>
            </a:r>
            <a:r>
              <a:rPr sz="1300" b="1" spc="-130" dirty="0">
                <a:solidFill>
                  <a:srgbClr val="C00000"/>
                </a:solidFill>
                <a:latin typeface="Calibri"/>
                <a:cs typeface="Calibri"/>
              </a:rPr>
              <a:t>или </a:t>
            </a:r>
            <a:r>
              <a:rPr sz="1300" b="1" spc="-65" dirty="0">
                <a:solidFill>
                  <a:srgbClr val="C00000"/>
                </a:solidFill>
                <a:latin typeface="Arial Narrow"/>
                <a:cs typeface="Arial Narrow"/>
              </a:rPr>
              <a:t>PICS** </a:t>
            </a:r>
            <a:r>
              <a:rPr sz="1300" b="1" spc="110" dirty="0">
                <a:solidFill>
                  <a:srgbClr val="C00000"/>
                </a:solidFill>
                <a:latin typeface="Arial Narrow"/>
                <a:cs typeface="Arial Narrow"/>
              </a:rPr>
              <a:t>– </a:t>
            </a:r>
            <a:r>
              <a:rPr sz="1300" b="1" spc="-70" dirty="0">
                <a:solidFill>
                  <a:srgbClr val="C00000"/>
                </a:solidFill>
                <a:latin typeface="Arial Narrow"/>
                <a:cs typeface="Arial Narrow"/>
              </a:rPr>
              <a:t>Post </a:t>
            </a:r>
            <a:r>
              <a:rPr sz="1300" b="1" spc="-45" dirty="0">
                <a:solidFill>
                  <a:srgbClr val="C00000"/>
                </a:solidFill>
                <a:latin typeface="Arial Narrow"/>
                <a:cs typeface="Arial Narrow"/>
              </a:rPr>
              <a:t>Intensive </a:t>
            </a:r>
            <a:r>
              <a:rPr sz="1300" b="1" spc="-75" dirty="0">
                <a:solidFill>
                  <a:srgbClr val="C00000"/>
                </a:solidFill>
                <a:latin typeface="Arial Narrow"/>
                <a:cs typeface="Arial Narrow"/>
              </a:rPr>
              <a:t>Care </a:t>
            </a:r>
            <a:r>
              <a:rPr sz="1300" b="1" spc="-70" dirty="0">
                <a:solidFill>
                  <a:srgbClr val="C00000"/>
                </a:solidFill>
                <a:latin typeface="Arial Narrow"/>
                <a:cs typeface="Arial Narrow"/>
              </a:rPr>
              <a:t>Syndrome </a:t>
            </a:r>
            <a:r>
              <a:rPr sz="1300" b="1" spc="-60" dirty="0">
                <a:solidFill>
                  <a:srgbClr val="C00000"/>
                </a:solidFill>
                <a:latin typeface="Arial Narrow"/>
                <a:cs typeface="Arial Narrow"/>
              </a:rPr>
              <a:t>(</a:t>
            </a:r>
            <a:r>
              <a:rPr sz="1300" b="1" spc="-60" dirty="0">
                <a:solidFill>
                  <a:srgbClr val="C00000"/>
                </a:solidFill>
                <a:latin typeface="Calibri"/>
                <a:cs typeface="Calibri"/>
              </a:rPr>
              <a:t>англ</a:t>
            </a:r>
            <a:r>
              <a:rPr sz="1300" b="1" spc="-60" dirty="0">
                <a:solidFill>
                  <a:srgbClr val="C00000"/>
                </a:solidFill>
                <a:latin typeface="Arial Narrow"/>
                <a:cs typeface="Arial Narrow"/>
              </a:rPr>
              <a:t>.) </a:t>
            </a:r>
            <a:r>
              <a:rPr sz="1300" b="1" spc="30" dirty="0">
                <a:solidFill>
                  <a:srgbClr val="C00000"/>
                </a:solidFill>
                <a:latin typeface="Arial Narrow"/>
                <a:cs typeface="Arial Narrow"/>
              </a:rPr>
              <a:t>- </a:t>
            </a:r>
            <a:r>
              <a:rPr sz="1300" b="1" spc="-120" dirty="0">
                <a:latin typeface="Calibri"/>
                <a:cs typeface="Calibri"/>
              </a:rPr>
              <a:t>новые </a:t>
            </a:r>
            <a:r>
              <a:rPr sz="1300" b="1" spc="-125" dirty="0">
                <a:latin typeface="Calibri"/>
                <a:cs typeface="Calibri"/>
              </a:rPr>
              <a:t>или </a:t>
            </a:r>
            <a:r>
              <a:rPr sz="1300" b="1" spc="-110" dirty="0">
                <a:latin typeface="Calibri"/>
                <a:cs typeface="Calibri"/>
              </a:rPr>
              <a:t>прогредиентно развившиеся </a:t>
            </a:r>
            <a:r>
              <a:rPr sz="1300" b="1" spc="-125" dirty="0">
                <a:latin typeface="Calibri"/>
                <a:cs typeface="Calibri"/>
              </a:rPr>
              <a:t>преморбидные  </a:t>
            </a:r>
            <a:r>
              <a:rPr sz="1300" b="1" spc="-100" dirty="0">
                <a:latin typeface="Calibri"/>
                <a:cs typeface="Calibri"/>
              </a:rPr>
              <a:t>патологические </a:t>
            </a:r>
            <a:r>
              <a:rPr sz="1300" b="1" spc="-95" dirty="0">
                <a:latin typeface="Calibri"/>
                <a:cs typeface="Calibri"/>
              </a:rPr>
              <a:t>состояния</a:t>
            </a:r>
            <a:r>
              <a:rPr sz="1300" b="1" spc="-95" dirty="0">
                <a:latin typeface="Arial Narrow"/>
                <a:cs typeface="Arial Narrow"/>
              </a:rPr>
              <a:t>, </a:t>
            </a:r>
            <a:r>
              <a:rPr sz="1300" b="1" spc="-114" dirty="0">
                <a:latin typeface="Calibri"/>
                <a:cs typeface="Calibri"/>
              </a:rPr>
              <a:t>являющиеся </a:t>
            </a:r>
            <a:r>
              <a:rPr sz="1300" b="1" spc="-110" dirty="0">
                <a:latin typeface="Calibri"/>
                <a:cs typeface="Calibri"/>
              </a:rPr>
              <a:t>следствием использования </a:t>
            </a:r>
            <a:r>
              <a:rPr sz="1300" b="1" spc="-120" dirty="0">
                <a:latin typeface="Calibri"/>
                <a:cs typeface="Calibri"/>
              </a:rPr>
              <a:t>методов </a:t>
            </a:r>
            <a:r>
              <a:rPr sz="1300" b="1" spc="-110" dirty="0">
                <a:latin typeface="Calibri"/>
                <a:cs typeface="Calibri"/>
              </a:rPr>
              <a:t>интенсивной терапии </a:t>
            </a:r>
            <a:r>
              <a:rPr sz="1300" b="1" spc="-140" dirty="0">
                <a:latin typeface="Calibri"/>
                <a:cs typeface="Calibri"/>
              </a:rPr>
              <a:t>и </a:t>
            </a:r>
            <a:r>
              <a:rPr sz="1300" b="1" spc="-114" dirty="0">
                <a:latin typeface="Calibri"/>
                <a:cs typeface="Calibri"/>
              </a:rPr>
              <a:t>пребывания </a:t>
            </a:r>
            <a:r>
              <a:rPr sz="1300" b="1" spc="-100" dirty="0">
                <a:latin typeface="Calibri"/>
                <a:cs typeface="Calibri"/>
              </a:rPr>
              <a:t>в </a:t>
            </a:r>
            <a:r>
              <a:rPr sz="1300" b="1" spc="-95" dirty="0">
                <a:latin typeface="Calibri"/>
                <a:cs typeface="Calibri"/>
              </a:rPr>
              <a:t>условиях </a:t>
            </a:r>
            <a:r>
              <a:rPr sz="1300" b="1" spc="-110" dirty="0">
                <a:latin typeface="Calibri"/>
                <a:cs typeface="Calibri"/>
              </a:rPr>
              <a:t>ОРИТ</a:t>
            </a:r>
            <a:r>
              <a:rPr sz="1300" b="1" spc="-110" dirty="0">
                <a:latin typeface="Arial Narrow"/>
                <a:cs typeface="Arial Narrow"/>
              </a:rPr>
              <a:t>, </a:t>
            </a:r>
            <a:r>
              <a:rPr sz="1300" b="1" spc="-114" dirty="0">
                <a:latin typeface="Calibri"/>
                <a:cs typeface="Calibri"/>
              </a:rPr>
              <a:t>ограничивающие повседневную  </a:t>
            </a:r>
            <a:r>
              <a:rPr sz="1300" b="1" spc="-135" dirty="0">
                <a:latin typeface="Calibri"/>
                <a:cs typeface="Calibri"/>
              </a:rPr>
              <a:t>жизнь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spc="-100" dirty="0">
                <a:latin typeface="Calibri"/>
                <a:cs typeface="Calibri"/>
              </a:rPr>
              <a:t>пациента</a:t>
            </a:r>
            <a:r>
              <a:rPr sz="1300" b="1" spc="-100" dirty="0">
                <a:latin typeface="Arial Narrow"/>
                <a:cs typeface="Arial Narrow"/>
              </a:rPr>
              <a:t>.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162" y="6443979"/>
            <a:ext cx="111163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latin typeface="Calibri"/>
                <a:cs typeface="Calibri"/>
              </a:rPr>
              <a:t>Белкин АА. </a:t>
            </a:r>
            <a:r>
              <a:rPr sz="1600" spc="-180" dirty="0">
                <a:latin typeface="Calibri"/>
                <a:cs typeface="Calibri"/>
              </a:rPr>
              <a:t>СИНДРОМ </a:t>
            </a:r>
            <a:r>
              <a:rPr sz="1600" spc="-135" dirty="0">
                <a:latin typeface="Calibri"/>
                <a:cs typeface="Calibri"/>
              </a:rPr>
              <a:t>ПОСЛЕДСТВИИ</a:t>
            </a:r>
            <a:r>
              <a:rPr sz="1600" spc="-135" dirty="0">
                <a:latin typeface="Arial"/>
                <a:cs typeface="Arial"/>
              </a:rPr>
              <a:t>̆ </a:t>
            </a:r>
            <a:r>
              <a:rPr sz="1600" spc="-125" dirty="0">
                <a:latin typeface="Calibri"/>
                <a:cs typeface="Calibri"/>
              </a:rPr>
              <a:t>ИНТЕНСИВНОИ</a:t>
            </a:r>
            <a:r>
              <a:rPr sz="1600" spc="-125" dirty="0">
                <a:latin typeface="Arial"/>
                <a:cs typeface="Arial"/>
              </a:rPr>
              <a:t>̆ </a:t>
            </a:r>
            <a:r>
              <a:rPr sz="1600" spc="-145" dirty="0">
                <a:latin typeface="Calibri"/>
                <a:cs typeface="Calibri"/>
              </a:rPr>
              <a:t>ТЕРАПИИ </a:t>
            </a:r>
            <a:r>
              <a:rPr sz="1600" spc="-160" dirty="0">
                <a:latin typeface="Calibri"/>
                <a:cs typeface="Calibri"/>
              </a:rPr>
              <a:t>(ПИТ-СИНДРОМ). </a:t>
            </a:r>
            <a:r>
              <a:rPr sz="1600" spc="-140" dirty="0">
                <a:latin typeface="Calibri"/>
                <a:cs typeface="Calibri"/>
              </a:rPr>
              <a:t>Вестник </a:t>
            </a:r>
            <a:r>
              <a:rPr sz="1600" spc="-150" dirty="0">
                <a:latin typeface="Calibri"/>
                <a:cs typeface="Calibri"/>
              </a:rPr>
              <a:t>интенсивной терапии </a:t>
            </a:r>
            <a:r>
              <a:rPr sz="1600" spc="-195" dirty="0">
                <a:latin typeface="Calibri"/>
                <a:cs typeface="Calibri"/>
              </a:rPr>
              <a:t>им. </a:t>
            </a:r>
            <a:r>
              <a:rPr sz="1600" spc="-160" dirty="0">
                <a:latin typeface="Calibri"/>
                <a:cs typeface="Calibri"/>
              </a:rPr>
              <a:t>А.И.САЛТАНОВА, </a:t>
            </a:r>
            <a:r>
              <a:rPr sz="1600" spc="-95" dirty="0">
                <a:latin typeface="Calibri"/>
                <a:cs typeface="Calibri"/>
              </a:rPr>
              <a:t>2018 </a:t>
            </a:r>
            <a:r>
              <a:rPr sz="1600" spc="-190" dirty="0">
                <a:latin typeface="Calibri"/>
                <a:cs typeface="Calibri"/>
              </a:rPr>
              <a:t>Г., </a:t>
            </a:r>
            <a:r>
              <a:rPr sz="1600" spc="-165" dirty="0">
                <a:latin typeface="Calibri"/>
                <a:cs typeface="Calibri"/>
              </a:rPr>
              <a:t>No </a:t>
            </a:r>
            <a:r>
              <a:rPr sz="1600" spc="-120" dirty="0">
                <a:latin typeface="Calibri"/>
                <a:cs typeface="Calibri"/>
              </a:rPr>
              <a:t>2,</a:t>
            </a:r>
            <a:r>
              <a:rPr sz="1600" spc="-240" dirty="0">
                <a:latin typeface="Calibri"/>
                <a:cs typeface="Calibri"/>
              </a:rPr>
              <a:t> </a:t>
            </a:r>
            <a:r>
              <a:rPr sz="1600" spc="-100" dirty="0">
                <a:latin typeface="Calibri"/>
                <a:cs typeface="Calibri"/>
              </a:rPr>
              <a:t>с.12-23.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4718" y="471423"/>
            <a:ext cx="272478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450" dirty="0"/>
              <a:t>Терминология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2361881" y="1415732"/>
            <a:ext cx="5247640" cy="4526915"/>
            <a:chOff x="2361881" y="1415732"/>
            <a:chExt cx="5247640" cy="4526915"/>
          </a:xfrm>
        </p:grpSpPr>
        <p:sp>
          <p:nvSpPr>
            <p:cNvPr id="4" name="object 4"/>
            <p:cNvSpPr/>
            <p:nvPr/>
          </p:nvSpPr>
          <p:spPr>
            <a:xfrm>
              <a:off x="5824537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885825" y="0"/>
                  </a:moveTo>
                  <a:lnTo>
                    <a:pt x="837222" y="1321"/>
                  </a:lnTo>
                  <a:lnTo>
                    <a:pt x="789304" y="5239"/>
                  </a:lnTo>
                  <a:lnTo>
                    <a:pt x="742139" y="11687"/>
                  </a:lnTo>
                  <a:lnTo>
                    <a:pt x="695794" y="20596"/>
                  </a:lnTo>
                  <a:lnTo>
                    <a:pt x="650337" y="31897"/>
                  </a:lnTo>
                  <a:lnTo>
                    <a:pt x="605836" y="45524"/>
                  </a:lnTo>
                  <a:lnTo>
                    <a:pt x="562357" y="61407"/>
                  </a:lnTo>
                  <a:lnTo>
                    <a:pt x="519968" y="79479"/>
                  </a:lnTo>
                  <a:lnTo>
                    <a:pt x="478737" y="99671"/>
                  </a:lnTo>
                  <a:lnTo>
                    <a:pt x="438732" y="121916"/>
                  </a:lnTo>
                  <a:lnTo>
                    <a:pt x="400020" y="146145"/>
                  </a:lnTo>
                  <a:lnTo>
                    <a:pt x="362668" y="172291"/>
                  </a:lnTo>
                  <a:lnTo>
                    <a:pt x="326745" y="200285"/>
                  </a:lnTo>
                  <a:lnTo>
                    <a:pt x="292317" y="230058"/>
                  </a:lnTo>
                  <a:lnTo>
                    <a:pt x="259452" y="261544"/>
                  </a:lnTo>
                  <a:lnTo>
                    <a:pt x="228218" y="294674"/>
                  </a:lnTo>
                  <a:lnTo>
                    <a:pt x="198682" y="329380"/>
                  </a:lnTo>
                  <a:lnTo>
                    <a:pt x="170913" y="365593"/>
                  </a:lnTo>
                  <a:lnTo>
                    <a:pt x="144976" y="403246"/>
                  </a:lnTo>
                  <a:lnTo>
                    <a:pt x="120941" y="442270"/>
                  </a:lnTo>
                  <a:lnTo>
                    <a:pt x="98874" y="482598"/>
                  </a:lnTo>
                  <a:lnTo>
                    <a:pt x="78843" y="524162"/>
                  </a:lnTo>
                  <a:lnTo>
                    <a:pt x="60916" y="566892"/>
                  </a:lnTo>
                  <a:lnTo>
                    <a:pt x="45160" y="610722"/>
                  </a:lnTo>
                  <a:lnTo>
                    <a:pt x="31642" y="655583"/>
                  </a:lnTo>
                  <a:lnTo>
                    <a:pt x="20431" y="701406"/>
                  </a:lnTo>
                  <a:lnTo>
                    <a:pt x="11593" y="748125"/>
                  </a:lnTo>
                  <a:lnTo>
                    <a:pt x="5197" y="795671"/>
                  </a:lnTo>
                  <a:lnTo>
                    <a:pt x="1310" y="843975"/>
                  </a:lnTo>
                  <a:lnTo>
                    <a:pt x="0" y="892970"/>
                  </a:lnTo>
                  <a:lnTo>
                    <a:pt x="1310" y="941964"/>
                  </a:lnTo>
                  <a:lnTo>
                    <a:pt x="5197" y="990268"/>
                  </a:lnTo>
                  <a:lnTo>
                    <a:pt x="11593" y="1037814"/>
                  </a:lnTo>
                  <a:lnTo>
                    <a:pt x="20431" y="1084532"/>
                  </a:lnTo>
                  <a:lnTo>
                    <a:pt x="31642" y="1130356"/>
                  </a:lnTo>
                  <a:lnTo>
                    <a:pt x="45160" y="1175217"/>
                  </a:lnTo>
                  <a:lnTo>
                    <a:pt x="60916" y="1219046"/>
                  </a:lnTo>
                  <a:lnTo>
                    <a:pt x="78843" y="1261777"/>
                  </a:lnTo>
                  <a:lnTo>
                    <a:pt x="98874" y="1303340"/>
                  </a:lnTo>
                  <a:lnTo>
                    <a:pt x="120941" y="1343668"/>
                  </a:lnTo>
                  <a:lnTo>
                    <a:pt x="144976" y="1382692"/>
                  </a:lnTo>
                  <a:lnTo>
                    <a:pt x="170913" y="1420345"/>
                  </a:lnTo>
                  <a:lnTo>
                    <a:pt x="198682" y="1456558"/>
                  </a:lnTo>
                  <a:lnTo>
                    <a:pt x="228218" y="1491264"/>
                  </a:lnTo>
                  <a:lnTo>
                    <a:pt x="259452" y="1524394"/>
                  </a:lnTo>
                  <a:lnTo>
                    <a:pt x="292317" y="1555879"/>
                  </a:lnTo>
                  <a:lnTo>
                    <a:pt x="326745" y="1585653"/>
                  </a:lnTo>
                  <a:lnTo>
                    <a:pt x="362668" y="1613647"/>
                  </a:lnTo>
                  <a:lnTo>
                    <a:pt x="400020" y="1639793"/>
                  </a:lnTo>
                  <a:lnTo>
                    <a:pt x="438732" y="1664022"/>
                  </a:lnTo>
                  <a:lnTo>
                    <a:pt x="478737" y="1686267"/>
                  </a:lnTo>
                  <a:lnTo>
                    <a:pt x="519968" y="1706459"/>
                  </a:lnTo>
                  <a:lnTo>
                    <a:pt x="562357" y="1724531"/>
                  </a:lnTo>
                  <a:lnTo>
                    <a:pt x="605836" y="1740414"/>
                  </a:lnTo>
                  <a:lnTo>
                    <a:pt x="650337" y="1754041"/>
                  </a:lnTo>
                  <a:lnTo>
                    <a:pt x="695794" y="1765342"/>
                  </a:lnTo>
                  <a:lnTo>
                    <a:pt x="742139" y="1774251"/>
                  </a:lnTo>
                  <a:lnTo>
                    <a:pt x="789304" y="1780698"/>
                  </a:lnTo>
                  <a:lnTo>
                    <a:pt x="837222" y="1784617"/>
                  </a:lnTo>
                  <a:lnTo>
                    <a:pt x="885825" y="1785938"/>
                  </a:lnTo>
                  <a:lnTo>
                    <a:pt x="934427" y="1784617"/>
                  </a:lnTo>
                  <a:lnTo>
                    <a:pt x="982345" y="1780698"/>
                  </a:lnTo>
                  <a:lnTo>
                    <a:pt x="1029510" y="1774251"/>
                  </a:lnTo>
                  <a:lnTo>
                    <a:pt x="1075855" y="1765342"/>
                  </a:lnTo>
                  <a:lnTo>
                    <a:pt x="1121312" y="1754041"/>
                  </a:lnTo>
                  <a:lnTo>
                    <a:pt x="1165814" y="1740414"/>
                  </a:lnTo>
                  <a:lnTo>
                    <a:pt x="1209293" y="1724531"/>
                  </a:lnTo>
                  <a:lnTo>
                    <a:pt x="1251682" y="1706459"/>
                  </a:lnTo>
                  <a:lnTo>
                    <a:pt x="1292912" y="1686267"/>
                  </a:lnTo>
                  <a:lnTo>
                    <a:pt x="1332918" y="1664022"/>
                  </a:lnTo>
                  <a:lnTo>
                    <a:pt x="1371630" y="1639793"/>
                  </a:lnTo>
                  <a:lnTo>
                    <a:pt x="1408981" y="1613647"/>
                  </a:lnTo>
                  <a:lnTo>
                    <a:pt x="1444905" y="1585653"/>
                  </a:lnTo>
                  <a:lnTo>
                    <a:pt x="1479333" y="1555879"/>
                  </a:lnTo>
                  <a:lnTo>
                    <a:pt x="1512198" y="1524394"/>
                  </a:lnTo>
                  <a:lnTo>
                    <a:pt x="1543431" y="1491264"/>
                  </a:lnTo>
                  <a:lnTo>
                    <a:pt x="1572967" y="1456558"/>
                  </a:lnTo>
                  <a:lnTo>
                    <a:pt x="1600737" y="1420345"/>
                  </a:lnTo>
                  <a:lnTo>
                    <a:pt x="1626673" y="1382692"/>
                  </a:lnTo>
                  <a:lnTo>
                    <a:pt x="1650709" y="1343668"/>
                  </a:lnTo>
                  <a:lnTo>
                    <a:pt x="1672775" y="1303340"/>
                  </a:lnTo>
                  <a:lnTo>
                    <a:pt x="1692806" y="1261777"/>
                  </a:lnTo>
                  <a:lnTo>
                    <a:pt x="1710734" y="1219046"/>
                  </a:lnTo>
                  <a:lnTo>
                    <a:pt x="1726490" y="1175217"/>
                  </a:lnTo>
                  <a:lnTo>
                    <a:pt x="1740007" y="1130356"/>
                  </a:lnTo>
                  <a:lnTo>
                    <a:pt x="1751218" y="1084532"/>
                  </a:lnTo>
                  <a:lnTo>
                    <a:pt x="1760056" y="1037814"/>
                  </a:lnTo>
                  <a:lnTo>
                    <a:pt x="1766452" y="990268"/>
                  </a:lnTo>
                  <a:lnTo>
                    <a:pt x="1770339" y="941964"/>
                  </a:lnTo>
                  <a:lnTo>
                    <a:pt x="1771650" y="892970"/>
                  </a:lnTo>
                  <a:lnTo>
                    <a:pt x="1770339" y="843975"/>
                  </a:lnTo>
                  <a:lnTo>
                    <a:pt x="1766452" y="795671"/>
                  </a:lnTo>
                  <a:lnTo>
                    <a:pt x="1760056" y="748125"/>
                  </a:lnTo>
                  <a:lnTo>
                    <a:pt x="1751218" y="701406"/>
                  </a:lnTo>
                  <a:lnTo>
                    <a:pt x="1740007" y="655583"/>
                  </a:lnTo>
                  <a:lnTo>
                    <a:pt x="1726490" y="610722"/>
                  </a:lnTo>
                  <a:lnTo>
                    <a:pt x="1710734" y="566892"/>
                  </a:lnTo>
                  <a:lnTo>
                    <a:pt x="1692806" y="524162"/>
                  </a:lnTo>
                  <a:lnTo>
                    <a:pt x="1672775" y="482598"/>
                  </a:lnTo>
                  <a:lnTo>
                    <a:pt x="1650709" y="442270"/>
                  </a:lnTo>
                  <a:lnTo>
                    <a:pt x="1626673" y="403246"/>
                  </a:lnTo>
                  <a:lnTo>
                    <a:pt x="1600737" y="365593"/>
                  </a:lnTo>
                  <a:lnTo>
                    <a:pt x="1572967" y="329380"/>
                  </a:lnTo>
                  <a:lnTo>
                    <a:pt x="1543431" y="294674"/>
                  </a:lnTo>
                  <a:lnTo>
                    <a:pt x="1512198" y="261544"/>
                  </a:lnTo>
                  <a:lnTo>
                    <a:pt x="1479333" y="230058"/>
                  </a:lnTo>
                  <a:lnTo>
                    <a:pt x="1444905" y="200285"/>
                  </a:lnTo>
                  <a:lnTo>
                    <a:pt x="1408981" y="172291"/>
                  </a:lnTo>
                  <a:lnTo>
                    <a:pt x="1371630" y="146145"/>
                  </a:lnTo>
                  <a:lnTo>
                    <a:pt x="1332918" y="121916"/>
                  </a:lnTo>
                  <a:lnTo>
                    <a:pt x="1292912" y="99671"/>
                  </a:lnTo>
                  <a:lnTo>
                    <a:pt x="1251682" y="79479"/>
                  </a:lnTo>
                  <a:lnTo>
                    <a:pt x="1209293" y="61407"/>
                  </a:lnTo>
                  <a:lnTo>
                    <a:pt x="1165814" y="45524"/>
                  </a:lnTo>
                  <a:lnTo>
                    <a:pt x="1121312" y="31897"/>
                  </a:lnTo>
                  <a:lnTo>
                    <a:pt x="1075855" y="20596"/>
                  </a:lnTo>
                  <a:lnTo>
                    <a:pt x="1029510" y="11687"/>
                  </a:lnTo>
                  <a:lnTo>
                    <a:pt x="982345" y="5239"/>
                  </a:lnTo>
                  <a:lnTo>
                    <a:pt x="934427" y="1321"/>
                  </a:lnTo>
                  <a:lnTo>
                    <a:pt x="885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24537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0" y="892969"/>
                  </a:moveTo>
                  <a:lnTo>
                    <a:pt x="1310" y="843974"/>
                  </a:lnTo>
                  <a:lnTo>
                    <a:pt x="5197" y="795670"/>
                  </a:lnTo>
                  <a:lnTo>
                    <a:pt x="11593" y="748125"/>
                  </a:lnTo>
                  <a:lnTo>
                    <a:pt x="20431" y="701406"/>
                  </a:lnTo>
                  <a:lnTo>
                    <a:pt x="31642" y="655582"/>
                  </a:lnTo>
                  <a:lnTo>
                    <a:pt x="45159" y="610722"/>
                  </a:lnTo>
                  <a:lnTo>
                    <a:pt x="60916" y="566892"/>
                  </a:lnTo>
                  <a:lnTo>
                    <a:pt x="78843" y="524161"/>
                  </a:lnTo>
                  <a:lnTo>
                    <a:pt x="98874" y="482598"/>
                  </a:lnTo>
                  <a:lnTo>
                    <a:pt x="120941" y="442270"/>
                  </a:lnTo>
                  <a:lnTo>
                    <a:pt x="144976" y="403246"/>
                  </a:lnTo>
                  <a:lnTo>
                    <a:pt x="170912" y="365593"/>
                  </a:lnTo>
                  <a:lnTo>
                    <a:pt x="198682" y="329380"/>
                  </a:lnTo>
                  <a:lnTo>
                    <a:pt x="228218" y="294674"/>
                  </a:lnTo>
                  <a:lnTo>
                    <a:pt x="259452" y="261544"/>
                  </a:lnTo>
                  <a:lnTo>
                    <a:pt x="292316" y="230058"/>
                  </a:lnTo>
                  <a:lnTo>
                    <a:pt x="326744" y="200285"/>
                  </a:lnTo>
                  <a:lnTo>
                    <a:pt x="362668" y="172291"/>
                  </a:lnTo>
                  <a:lnTo>
                    <a:pt x="400019" y="146145"/>
                  </a:lnTo>
                  <a:lnTo>
                    <a:pt x="438732" y="121916"/>
                  </a:lnTo>
                  <a:lnTo>
                    <a:pt x="478737" y="99671"/>
                  </a:lnTo>
                  <a:lnTo>
                    <a:pt x="519968" y="79479"/>
                  </a:lnTo>
                  <a:lnTo>
                    <a:pt x="562356" y="61407"/>
                  </a:lnTo>
                  <a:lnTo>
                    <a:pt x="605835" y="45524"/>
                  </a:lnTo>
                  <a:lnTo>
                    <a:pt x="650337" y="31897"/>
                  </a:lnTo>
                  <a:lnTo>
                    <a:pt x="695794" y="20596"/>
                  </a:lnTo>
                  <a:lnTo>
                    <a:pt x="742139" y="11687"/>
                  </a:lnTo>
                  <a:lnTo>
                    <a:pt x="789304" y="5239"/>
                  </a:lnTo>
                  <a:lnTo>
                    <a:pt x="837222" y="1321"/>
                  </a:lnTo>
                  <a:lnTo>
                    <a:pt x="885825" y="0"/>
                  </a:lnTo>
                  <a:lnTo>
                    <a:pt x="934427" y="1321"/>
                  </a:lnTo>
                  <a:lnTo>
                    <a:pt x="982345" y="5239"/>
                  </a:lnTo>
                  <a:lnTo>
                    <a:pt x="1029510" y="11687"/>
                  </a:lnTo>
                  <a:lnTo>
                    <a:pt x="1075855" y="20596"/>
                  </a:lnTo>
                  <a:lnTo>
                    <a:pt x="1121312" y="31897"/>
                  </a:lnTo>
                  <a:lnTo>
                    <a:pt x="1165814" y="45524"/>
                  </a:lnTo>
                  <a:lnTo>
                    <a:pt x="1209293" y="61407"/>
                  </a:lnTo>
                  <a:lnTo>
                    <a:pt x="1251682" y="79479"/>
                  </a:lnTo>
                  <a:lnTo>
                    <a:pt x="1292912" y="99671"/>
                  </a:lnTo>
                  <a:lnTo>
                    <a:pt x="1332918" y="121916"/>
                  </a:lnTo>
                  <a:lnTo>
                    <a:pt x="1371630" y="146145"/>
                  </a:lnTo>
                  <a:lnTo>
                    <a:pt x="1408981" y="172291"/>
                  </a:lnTo>
                  <a:lnTo>
                    <a:pt x="1444905" y="200285"/>
                  </a:lnTo>
                  <a:lnTo>
                    <a:pt x="1479333" y="230058"/>
                  </a:lnTo>
                  <a:lnTo>
                    <a:pt x="1512198" y="261544"/>
                  </a:lnTo>
                  <a:lnTo>
                    <a:pt x="1543431" y="294674"/>
                  </a:lnTo>
                  <a:lnTo>
                    <a:pt x="1572967" y="329380"/>
                  </a:lnTo>
                  <a:lnTo>
                    <a:pt x="1600737" y="365593"/>
                  </a:lnTo>
                  <a:lnTo>
                    <a:pt x="1626673" y="403246"/>
                  </a:lnTo>
                  <a:lnTo>
                    <a:pt x="1650709" y="442270"/>
                  </a:lnTo>
                  <a:lnTo>
                    <a:pt x="1672775" y="482598"/>
                  </a:lnTo>
                  <a:lnTo>
                    <a:pt x="1692806" y="524161"/>
                  </a:lnTo>
                  <a:lnTo>
                    <a:pt x="1710734" y="566892"/>
                  </a:lnTo>
                  <a:lnTo>
                    <a:pt x="1726490" y="610722"/>
                  </a:lnTo>
                  <a:lnTo>
                    <a:pt x="1740007" y="655582"/>
                  </a:lnTo>
                  <a:lnTo>
                    <a:pt x="1751218" y="701406"/>
                  </a:lnTo>
                  <a:lnTo>
                    <a:pt x="1760056" y="748125"/>
                  </a:lnTo>
                  <a:lnTo>
                    <a:pt x="1766452" y="795670"/>
                  </a:lnTo>
                  <a:lnTo>
                    <a:pt x="1770339" y="843974"/>
                  </a:lnTo>
                  <a:lnTo>
                    <a:pt x="1771650" y="892969"/>
                  </a:lnTo>
                  <a:lnTo>
                    <a:pt x="1770339" y="941964"/>
                  </a:lnTo>
                  <a:lnTo>
                    <a:pt x="1766452" y="990268"/>
                  </a:lnTo>
                  <a:lnTo>
                    <a:pt x="1760056" y="1037813"/>
                  </a:lnTo>
                  <a:lnTo>
                    <a:pt x="1751218" y="1084532"/>
                  </a:lnTo>
                  <a:lnTo>
                    <a:pt x="1740007" y="1130356"/>
                  </a:lnTo>
                  <a:lnTo>
                    <a:pt x="1726490" y="1175216"/>
                  </a:lnTo>
                  <a:lnTo>
                    <a:pt x="1710734" y="1219046"/>
                  </a:lnTo>
                  <a:lnTo>
                    <a:pt x="1692806" y="1261777"/>
                  </a:lnTo>
                  <a:lnTo>
                    <a:pt x="1672775" y="1303340"/>
                  </a:lnTo>
                  <a:lnTo>
                    <a:pt x="1650709" y="1343668"/>
                  </a:lnTo>
                  <a:lnTo>
                    <a:pt x="1626673" y="1382692"/>
                  </a:lnTo>
                  <a:lnTo>
                    <a:pt x="1600737" y="1420345"/>
                  </a:lnTo>
                  <a:lnTo>
                    <a:pt x="1572967" y="1456559"/>
                  </a:lnTo>
                  <a:lnTo>
                    <a:pt x="1543431" y="1491264"/>
                  </a:lnTo>
                  <a:lnTo>
                    <a:pt x="1512198" y="1524394"/>
                  </a:lnTo>
                  <a:lnTo>
                    <a:pt x="1479333" y="1555880"/>
                  </a:lnTo>
                  <a:lnTo>
                    <a:pt x="1444905" y="1585653"/>
                  </a:lnTo>
                  <a:lnTo>
                    <a:pt x="1408981" y="1613647"/>
                  </a:lnTo>
                  <a:lnTo>
                    <a:pt x="1371630" y="1639793"/>
                  </a:lnTo>
                  <a:lnTo>
                    <a:pt x="1332918" y="1664022"/>
                  </a:lnTo>
                  <a:lnTo>
                    <a:pt x="1292912" y="1686267"/>
                  </a:lnTo>
                  <a:lnTo>
                    <a:pt x="1251682" y="1706459"/>
                  </a:lnTo>
                  <a:lnTo>
                    <a:pt x="1209293" y="1724531"/>
                  </a:lnTo>
                  <a:lnTo>
                    <a:pt x="1165814" y="1740414"/>
                  </a:lnTo>
                  <a:lnTo>
                    <a:pt x="1121312" y="1754041"/>
                  </a:lnTo>
                  <a:lnTo>
                    <a:pt x="1075855" y="1765342"/>
                  </a:lnTo>
                  <a:lnTo>
                    <a:pt x="1029510" y="1774251"/>
                  </a:lnTo>
                  <a:lnTo>
                    <a:pt x="982345" y="1780699"/>
                  </a:lnTo>
                  <a:lnTo>
                    <a:pt x="934427" y="1784617"/>
                  </a:lnTo>
                  <a:lnTo>
                    <a:pt x="885825" y="1785939"/>
                  </a:lnTo>
                  <a:lnTo>
                    <a:pt x="837222" y="1784617"/>
                  </a:lnTo>
                  <a:lnTo>
                    <a:pt x="789304" y="1780699"/>
                  </a:lnTo>
                  <a:lnTo>
                    <a:pt x="742139" y="1774251"/>
                  </a:lnTo>
                  <a:lnTo>
                    <a:pt x="695794" y="1765342"/>
                  </a:lnTo>
                  <a:lnTo>
                    <a:pt x="650337" y="1754041"/>
                  </a:lnTo>
                  <a:lnTo>
                    <a:pt x="605835" y="1740414"/>
                  </a:lnTo>
                  <a:lnTo>
                    <a:pt x="562356" y="1724531"/>
                  </a:lnTo>
                  <a:lnTo>
                    <a:pt x="519968" y="1706459"/>
                  </a:lnTo>
                  <a:lnTo>
                    <a:pt x="478737" y="1686267"/>
                  </a:lnTo>
                  <a:lnTo>
                    <a:pt x="438732" y="1664022"/>
                  </a:lnTo>
                  <a:lnTo>
                    <a:pt x="400019" y="1639793"/>
                  </a:lnTo>
                  <a:lnTo>
                    <a:pt x="362668" y="1613647"/>
                  </a:lnTo>
                  <a:lnTo>
                    <a:pt x="326744" y="1585653"/>
                  </a:lnTo>
                  <a:lnTo>
                    <a:pt x="292316" y="1555880"/>
                  </a:lnTo>
                  <a:lnTo>
                    <a:pt x="259452" y="1524394"/>
                  </a:lnTo>
                  <a:lnTo>
                    <a:pt x="228218" y="1491264"/>
                  </a:lnTo>
                  <a:lnTo>
                    <a:pt x="198682" y="1456559"/>
                  </a:lnTo>
                  <a:lnTo>
                    <a:pt x="170912" y="1420345"/>
                  </a:lnTo>
                  <a:lnTo>
                    <a:pt x="144976" y="1382692"/>
                  </a:lnTo>
                  <a:lnTo>
                    <a:pt x="120941" y="1343668"/>
                  </a:lnTo>
                  <a:lnTo>
                    <a:pt x="98874" y="1303340"/>
                  </a:lnTo>
                  <a:lnTo>
                    <a:pt x="78843" y="1261777"/>
                  </a:lnTo>
                  <a:lnTo>
                    <a:pt x="60916" y="1219046"/>
                  </a:lnTo>
                  <a:lnTo>
                    <a:pt x="45159" y="1175216"/>
                  </a:lnTo>
                  <a:lnTo>
                    <a:pt x="31642" y="1130356"/>
                  </a:lnTo>
                  <a:lnTo>
                    <a:pt x="20431" y="1084532"/>
                  </a:lnTo>
                  <a:lnTo>
                    <a:pt x="11593" y="1037813"/>
                  </a:lnTo>
                  <a:lnTo>
                    <a:pt x="5197" y="990268"/>
                  </a:lnTo>
                  <a:lnTo>
                    <a:pt x="1310" y="941964"/>
                  </a:lnTo>
                  <a:lnTo>
                    <a:pt x="0" y="892969"/>
                  </a:lnTo>
                  <a:close/>
                </a:path>
              </a:pathLst>
            </a:custGeom>
            <a:ln w="255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53000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885825" y="0"/>
                  </a:moveTo>
                  <a:lnTo>
                    <a:pt x="837222" y="1321"/>
                  </a:lnTo>
                  <a:lnTo>
                    <a:pt x="789304" y="5239"/>
                  </a:lnTo>
                  <a:lnTo>
                    <a:pt x="742139" y="11687"/>
                  </a:lnTo>
                  <a:lnTo>
                    <a:pt x="695794" y="20596"/>
                  </a:lnTo>
                  <a:lnTo>
                    <a:pt x="650337" y="31897"/>
                  </a:lnTo>
                  <a:lnTo>
                    <a:pt x="605835" y="45524"/>
                  </a:lnTo>
                  <a:lnTo>
                    <a:pt x="562356" y="61407"/>
                  </a:lnTo>
                  <a:lnTo>
                    <a:pt x="519967" y="79479"/>
                  </a:lnTo>
                  <a:lnTo>
                    <a:pt x="478737" y="99671"/>
                  </a:lnTo>
                  <a:lnTo>
                    <a:pt x="438731" y="121916"/>
                  </a:lnTo>
                  <a:lnTo>
                    <a:pt x="400019" y="146145"/>
                  </a:lnTo>
                  <a:lnTo>
                    <a:pt x="362668" y="172291"/>
                  </a:lnTo>
                  <a:lnTo>
                    <a:pt x="326744" y="200285"/>
                  </a:lnTo>
                  <a:lnTo>
                    <a:pt x="292316" y="230058"/>
                  </a:lnTo>
                  <a:lnTo>
                    <a:pt x="259451" y="261544"/>
                  </a:lnTo>
                  <a:lnTo>
                    <a:pt x="228218" y="294674"/>
                  </a:lnTo>
                  <a:lnTo>
                    <a:pt x="198682" y="329380"/>
                  </a:lnTo>
                  <a:lnTo>
                    <a:pt x="170912" y="365593"/>
                  </a:lnTo>
                  <a:lnTo>
                    <a:pt x="144976" y="403246"/>
                  </a:lnTo>
                  <a:lnTo>
                    <a:pt x="120940" y="442270"/>
                  </a:lnTo>
                  <a:lnTo>
                    <a:pt x="98874" y="482598"/>
                  </a:lnTo>
                  <a:lnTo>
                    <a:pt x="78843" y="524162"/>
                  </a:lnTo>
                  <a:lnTo>
                    <a:pt x="60915" y="566892"/>
                  </a:lnTo>
                  <a:lnTo>
                    <a:pt x="45159" y="610722"/>
                  </a:lnTo>
                  <a:lnTo>
                    <a:pt x="31642" y="655583"/>
                  </a:lnTo>
                  <a:lnTo>
                    <a:pt x="20431" y="701406"/>
                  </a:lnTo>
                  <a:lnTo>
                    <a:pt x="11593" y="748125"/>
                  </a:lnTo>
                  <a:lnTo>
                    <a:pt x="5197" y="795671"/>
                  </a:lnTo>
                  <a:lnTo>
                    <a:pt x="1310" y="843975"/>
                  </a:lnTo>
                  <a:lnTo>
                    <a:pt x="0" y="892970"/>
                  </a:lnTo>
                  <a:lnTo>
                    <a:pt x="1310" y="941964"/>
                  </a:lnTo>
                  <a:lnTo>
                    <a:pt x="5197" y="990268"/>
                  </a:lnTo>
                  <a:lnTo>
                    <a:pt x="11593" y="1037814"/>
                  </a:lnTo>
                  <a:lnTo>
                    <a:pt x="20431" y="1084532"/>
                  </a:lnTo>
                  <a:lnTo>
                    <a:pt x="31642" y="1130356"/>
                  </a:lnTo>
                  <a:lnTo>
                    <a:pt x="45159" y="1175217"/>
                  </a:lnTo>
                  <a:lnTo>
                    <a:pt x="60915" y="1219046"/>
                  </a:lnTo>
                  <a:lnTo>
                    <a:pt x="78843" y="1261777"/>
                  </a:lnTo>
                  <a:lnTo>
                    <a:pt x="98874" y="1303340"/>
                  </a:lnTo>
                  <a:lnTo>
                    <a:pt x="120940" y="1343668"/>
                  </a:lnTo>
                  <a:lnTo>
                    <a:pt x="144976" y="1382692"/>
                  </a:lnTo>
                  <a:lnTo>
                    <a:pt x="170912" y="1420345"/>
                  </a:lnTo>
                  <a:lnTo>
                    <a:pt x="198682" y="1456558"/>
                  </a:lnTo>
                  <a:lnTo>
                    <a:pt x="228218" y="1491264"/>
                  </a:lnTo>
                  <a:lnTo>
                    <a:pt x="259451" y="1524394"/>
                  </a:lnTo>
                  <a:lnTo>
                    <a:pt x="292316" y="1555879"/>
                  </a:lnTo>
                  <a:lnTo>
                    <a:pt x="326744" y="1585653"/>
                  </a:lnTo>
                  <a:lnTo>
                    <a:pt x="362668" y="1613647"/>
                  </a:lnTo>
                  <a:lnTo>
                    <a:pt x="400019" y="1639793"/>
                  </a:lnTo>
                  <a:lnTo>
                    <a:pt x="438731" y="1664022"/>
                  </a:lnTo>
                  <a:lnTo>
                    <a:pt x="478737" y="1686267"/>
                  </a:lnTo>
                  <a:lnTo>
                    <a:pt x="519967" y="1706459"/>
                  </a:lnTo>
                  <a:lnTo>
                    <a:pt x="562356" y="1724531"/>
                  </a:lnTo>
                  <a:lnTo>
                    <a:pt x="605835" y="1740414"/>
                  </a:lnTo>
                  <a:lnTo>
                    <a:pt x="650337" y="1754041"/>
                  </a:lnTo>
                  <a:lnTo>
                    <a:pt x="695794" y="1765342"/>
                  </a:lnTo>
                  <a:lnTo>
                    <a:pt x="742139" y="1774251"/>
                  </a:lnTo>
                  <a:lnTo>
                    <a:pt x="789304" y="1780698"/>
                  </a:lnTo>
                  <a:lnTo>
                    <a:pt x="837222" y="1784617"/>
                  </a:lnTo>
                  <a:lnTo>
                    <a:pt x="885825" y="1785938"/>
                  </a:lnTo>
                  <a:lnTo>
                    <a:pt x="934427" y="1784617"/>
                  </a:lnTo>
                  <a:lnTo>
                    <a:pt x="982345" y="1780698"/>
                  </a:lnTo>
                  <a:lnTo>
                    <a:pt x="1029510" y="1774251"/>
                  </a:lnTo>
                  <a:lnTo>
                    <a:pt x="1075855" y="1765342"/>
                  </a:lnTo>
                  <a:lnTo>
                    <a:pt x="1121312" y="1754041"/>
                  </a:lnTo>
                  <a:lnTo>
                    <a:pt x="1165813" y="1740414"/>
                  </a:lnTo>
                  <a:lnTo>
                    <a:pt x="1209292" y="1724531"/>
                  </a:lnTo>
                  <a:lnTo>
                    <a:pt x="1251681" y="1706459"/>
                  </a:lnTo>
                  <a:lnTo>
                    <a:pt x="1292912" y="1686267"/>
                  </a:lnTo>
                  <a:lnTo>
                    <a:pt x="1332917" y="1664022"/>
                  </a:lnTo>
                  <a:lnTo>
                    <a:pt x="1371629" y="1639793"/>
                  </a:lnTo>
                  <a:lnTo>
                    <a:pt x="1408981" y="1613647"/>
                  </a:lnTo>
                  <a:lnTo>
                    <a:pt x="1444904" y="1585653"/>
                  </a:lnTo>
                  <a:lnTo>
                    <a:pt x="1479332" y="1555879"/>
                  </a:lnTo>
                  <a:lnTo>
                    <a:pt x="1512197" y="1524394"/>
                  </a:lnTo>
                  <a:lnTo>
                    <a:pt x="1543431" y="1491264"/>
                  </a:lnTo>
                  <a:lnTo>
                    <a:pt x="1572967" y="1456558"/>
                  </a:lnTo>
                  <a:lnTo>
                    <a:pt x="1600736" y="1420345"/>
                  </a:lnTo>
                  <a:lnTo>
                    <a:pt x="1626673" y="1382692"/>
                  </a:lnTo>
                  <a:lnTo>
                    <a:pt x="1650708" y="1343668"/>
                  </a:lnTo>
                  <a:lnTo>
                    <a:pt x="1672775" y="1303340"/>
                  </a:lnTo>
                  <a:lnTo>
                    <a:pt x="1692806" y="1261777"/>
                  </a:lnTo>
                  <a:lnTo>
                    <a:pt x="1710733" y="1219046"/>
                  </a:lnTo>
                  <a:lnTo>
                    <a:pt x="1726489" y="1175217"/>
                  </a:lnTo>
                  <a:lnTo>
                    <a:pt x="1740007" y="1130356"/>
                  </a:lnTo>
                  <a:lnTo>
                    <a:pt x="1751218" y="1084532"/>
                  </a:lnTo>
                  <a:lnTo>
                    <a:pt x="1760056" y="1037814"/>
                  </a:lnTo>
                  <a:lnTo>
                    <a:pt x="1766452" y="990268"/>
                  </a:lnTo>
                  <a:lnTo>
                    <a:pt x="1770339" y="941964"/>
                  </a:lnTo>
                  <a:lnTo>
                    <a:pt x="1771650" y="892970"/>
                  </a:lnTo>
                  <a:lnTo>
                    <a:pt x="1770339" y="843975"/>
                  </a:lnTo>
                  <a:lnTo>
                    <a:pt x="1766452" y="795671"/>
                  </a:lnTo>
                  <a:lnTo>
                    <a:pt x="1760056" y="748125"/>
                  </a:lnTo>
                  <a:lnTo>
                    <a:pt x="1751218" y="701406"/>
                  </a:lnTo>
                  <a:lnTo>
                    <a:pt x="1740007" y="655583"/>
                  </a:lnTo>
                  <a:lnTo>
                    <a:pt x="1726489" y="610722"/>
                  </a:lnTo>
                  <a:lnTo>
                    <a:pt x="1710733" y="566892"/>
                  </a:lnTo>
                  <a:lnTo>
                    <a:pt x="1692806" y="524162"/>
                  </a:lnTo>
                  <a:lnTo>
                    <a:pt x="1672775" y="482598"/>
                  </a:lnTo>
                  <a:lnTo>
                    <a:pt x="1650708" y="442270"/>
                  </a:lnTo>
                  <a:lnTo>
                    <a:pt x="1626673" y="403246"/>
                  </a:lnTo>
                  <a:lnTo>
                    <a:pt x="1600736" y="365593"/>
                  </a:lnTo>
                  <a:lnTo>
                    <a:pt x="1572967" y="329380"/>
                  </a:lnTo>
                  <a:lnTo>
                    <a:pt x="1543431" y="294674"/>
                  </a:lnTo>
                  <a:lnTo>
                    <a:pt x="1512197" y="261544"/>
                  </a:lnTo>
                  <a:lnTo>
                    <a:pt x="1479332" y="230058"/>
                  </a:lnTo>
                  <a:lnTo>
                    <a:pt x="1444904" y="200285"/>
                  </a:lnTo>
                  <a:lnTo>
                    <a:pt x="1408981" y="172291"/>
                  </a:lnTo>
                  <a:lnTo>
                    <a:pt x="1371629" y="146145"/>
                  </a:lnTo>
                  <a:lnTo>
                    <a:pt x="1332917" y="121916"/>
                  </a:lnTo>
                  <a:lnTo>
                    <a:pt x="1292912" y="99671"/>
                  </a:lnTo>
                  <a:lnTo>
                    <a:pt x="1251681" y="79479"/>
                  </a:lnTo>
                  <a:lnTo>
                    <a:pt x="1209292" y="61407"/>
                  </a:lnTo>
                  <a:lnTo>
                    <a:pt x="1165813" y="45524"/>
                  </a:lnTo>
                  <a:lnTo>
                    <a:pt x="1121312" y="31897"/>
                  </a:lnTo>
                  <a:lnTo>
                    <a:pt x="1075855" y="20596"/>
                  </a:lnTo>
                  <a:lnTo>
                    <a:pt x="1029510" y="11687"/>
                  </a:lnTo>
                  <a:lnTo>
                    <a:pt x="982345" y="5239"/>
                  </a:lnTo>
                  <a:lnTo>
                    <a:pt x="934427" y="1321"/>
                  </a:lnTo>
                  <a:lnTo>
                    <a:pt x="885825" y="0"/>
                  </a:lnTo>
                  <a:close/>
                </a:path>
              </a:pathLst>
            </a:custGeom>
            <a:solidFill>
              <a:srgbClr val="EA1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3000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0" y="892969"/>
                  </a:moveTo>
                  <a:lnTo>
                    <a:pt x="1310" y="843974"/>
                  </a:lnTo>
                  <a:lnTo>
                    <a:pt x="5197" y="795670"/>
                  </a:lnTo>
                  <a:lnTo>
                    <a:pt x="11593" y="748125"/>
                  </a:lnTo>
                  <a:lnTo>
                    <a:pt x="20431" y="701406"/>
                  </a:lnTo>
                  <a:lnTo>
                    <a:pt x="31642" y="655582"/>
                  </a:lnTo>
                  <a:lnTo>
                    <a:pt x="45159" y="610722"/>
                  </a:lnTo>
                  <a:lnTo>
                    <a:pt x="60916" y="566892"/>
                  </a:lnTo>
                  <a:lnTo>
                    <a:pt x="78843" y="524161"/>
                  </a:lnTo>
                  <a:lnTo>
                    <a:pt x="98874" y="482598"/>
                  </a:lnTo>
                  <a:lnTo>
                    <a:pt x="120941" y="442270"/>
                  </a:lnTo>
                  <a:lnTo>
                    <a:pt x="144976" y="403246"/>
                  </a:lnTo>
                  <a:lnTo>
                    <a:pt x="170912" y="365593"/>
                  </a:lnTo>
                  <a:lnTo>
                    <a:pt x="198682" y="329380"/>
                  </a:lnTo>
                  <a:lnTo>
                    <a:pt x="228218" y="294674"/>
                  </a:lnTo>
                  <a:lnTo>
                    <a:pt x="259452" y="261544"/>
                  </a:lnTo>
                  <a:lnTo>
                    <a:pt x="292316" y="230058"/>
                  </a:lnTo>
                  <a:lnTo>
                    <a:pt x="326744" y="200285"/>
                  </a:lnTo>
                  <a:lnTo>
                    <a:pt x="362668" y="172291"/>
                  </a:lnTo>
                  <a:lnTo>
                    <a:pt x="400019" y="146145"/>
                  </a:lnTo>
                  <a:lnTo>
                    <a:pt x="438732" y="121916"/>
                  </a:lnTo>
                  <a:lnTo>
                    <a:pt x="478737" y="99671"/>
                  </a:lnTo>
                  <a:lnTo>
                    <a:pt x="519968" y="79479"/>
                  </a:lnTo>
                  <a:lnTo>
                    <a:pt x="562356" y="61407"/>
                  </a:lnTo>
                  <a:lnTo>
                    <a:pt x="605835" y="45524"/>
                  </a:lnTo>
                  <a:lnTo>
                    <a:pt x="650337" y="31897"/>
                  </a:lnTo>
                  <a:lnTo>
                    <a:pt x="695794" y="20596"/>
                  </a:lnTo>
                  <a:lnTo>
                    <a:pt x="742139" y="11687"/>
                  </a:lnTo>
                  <a:lnTo>
                    <a:pt x="789304" y="5239"/>
                  </a:lnTo>
                  <a:lnTo>
                    <a:pt x="837222" y="1321"/>
                  </a:lnTo>
                  <a:lnTo>
                    <a:pt x="885825" y="0"/>
                  </a:lnTo>
                  <a:lnTo>
                    <a:pt x="934427" y="1321"/>
                  </a:lnTo>
                  <a:lnTo>
                    <a:pt x="982345" y="5239"/>
                  </a:lnTo>
                  <a:lnTo>
                    <a:pt x="1029510" y="11687"/>
                  </a:lnTo>
                  <a:lnTo>
                    <a:pt x="1075855" y="20596"/>
                  </a:lnTo>
                  <a:lnTo>
                    <a:pt x="1121312" y="31897"/>
                  </a:lnTo>
                  <a:lnTo>
                    <a:pt x="1165814" y="45524"/>
                  </a:lnTo>
                  <a:lnTo>
                    <a:pt x="1209293" y="61407"/>
                  </a:lnTo>
                  <a:lnTo>
                    <a:pt x="1251682" y="79479"/>
                  </a:lnTo>
                  <a:lnTo>
                    <a:pt x="1292912" y="99671"/>
                  </a:lnTo>
                  <a:lnTo>
                    <a:pt x="1332918" y="121916"/>
                  </a:lnTo>
                  <a:lnTo>
                    <a:pt x="1371630" y="146145"/>
                  </a:lnTo>
                  <a:lnTo>
                    <a:pt x="1408981" y="172291"/>
                  </a:lnTo>
                  <a:lnTo>
                    <a:pt x="1444905" y="200285"/>
                  </a:lnTo>
                  <a:lnTo>
                    <a:pt x="1479333" y="230058"/>
                  </a:lnTo>
                  <a:lnTo>
                    <a:pt x="1512198" y="261544"/>
                  </a:lnTo>
                  <a:lnTo>
                    <a:pt x="1543431" y="294674"/>
                  </a:lnTo>
                  <a:lnTo>
                    <a:pt x="1572967" y="329380"/>
                  </a:lnTo>
                  <a:lnTo>
                    <a:pt x="1600737" y="365593"/>
                  </a:lnTo>
                  <a:lnTo>
                    <a:pt x="1626673" y="403246"/>
                  </a:lnTo>
                  <a:lnTo>
                    <a:pt x="1650709" y="442270"/>
                  </a:lnTo>
                  <a:lnTo>
                    <a:pt x="1672775" y="482598"/>
                  </a:lnTo>
                  <a:lnTo>
                    <a:pt x="1692806" y="524161"/>
                  </a:lnTo>
                  <a:lnTo>
                    <a:pt x="1710734" y="566892"/>
                  </a:lnTo>
                  <a:lnTo>
                    <a:pt x="1726490" y="610722"/>
                  </a:lnTo>
                  <a:lnTo>
                    <a:pt x="1740007" y="655582"/>
                  </a:lnTo>
                  <a:lnTo>
                    <a:pt x="1751218" y="701406"/>
                  </a:lnTo>
                  <a:lnTo>
                    <a:pt x="1760056" y="748125"/>
                  </a:lnTo>
                  <a:lnTo>
                    <a:pt x="1766452" y="795670"/>
                  </a:lnTo>
                  <a:lnTo>
                    <a:pt x="1770339" y="843974"/>
                  </a:lnTo>
                  <a:lnTo>
                    <a:pt x="1771650" y="892969"/>
                  </a:lnTo>
                  <a:lnTo>
                    <a:pt x="1770339" y="941964"/>
                  </a:lnTo>
                  <a:lnTo>
                    <a:pt x="1766452" y="990268"/>
                  </a:lnTo>
                  <a:lnTo>
                    <a:pt x="1760056" y="1037813"/>
                  </a:lnTo>
                  <a:lnTo>
                    <a:pt x="1751218" y="1084532"/>
                  </a:lnTo>
                  <a:lnTo>
                    <a:pt x="1740007" y="1130356"/>
                  </a:lnTo>
                  <a:lnTo>
                    <a:pt x="1726490" y="1175216"/>
                  </a:lnTo>
                  <a:lnTo>
                    <a:pt x="1710734" y="1219046"/>
                  </a:lnTo>
                  <a:lnTo>
                    <a:pt x="1692806" y="1261777"/>
                  </a:lnTo>
                  <a:lnTo>
                    <a:pt x="1672775" y="1303340"/>
                  </a:lnTo>
                  <a:lnTo>
                    <a:pt x="1650709" y="1343668"/>
                  </a:lnTo>
                  <a:lnTo>
                    <a:pt x="1626673" y="1382692"/>
                  </a:lnTo>
                  <a:lnTo>
                    <a:pt x="1600737" y="1420345"/>
                  </a:lnTo>
                  <a:lnTo>
                    <a:pt x="1572967" y="1456559"/>
                  </a:lnTo>
                  <a:lnTo>
                    <a:pt x="1543431" y="1491264"/>
                  </a:lnTo>
                  <a:lnTo>
                    <a:pt x="1512198" y="1524394"/>
                  </a:lnTo>
                  <a:lnTo>
                    <a:pt x="1479333" y="1555880"/>
                  </a:lnTo>
                  <a:lnTo>
                    <a:pt x="1444905" y="1585653"/>
                  </a:lnTo>
                  <a:lnTo>
                    <a:pt x="1408981" y="1613647"/>
                  </a:lnTo>
                  <a:lnTo>
                    <a:pt x="1371630" y="1639793"/>
                  </a:lnTo>
                  <a:lnTo>
                    <a:pt x="1332918" y="1664022"/>
                  </a:lnTo>
                  <a:lnTo>
                    <a:pt x="1292912" y="1686267"/>
                  </a:lnTo>
                  <a:lnTo>
                    <a:pt x="1251682" y="1706459"/>
                  </a:lnTo>
                  <a:lnTo>
                    <a:pt x="1209293" y="1724531"/>
                  </a:lnTo>
                  <a:lnTo>
                    <a:pt x="1165814" y="1740414"/>
                  </a:lnTo>
                  <a:lnTo>
                    <a:pt x="1121312" y="1754041"/>
                  </a:lnTo>
                  <a:lnTo>
                    <a:pt x="1075855" y="1765342"/>
                  </a:lnTo>
                  <a:lnTo>
                    <a:pt x="1029510" y="1774251"/>
                  </a:lnTo>
                  <a:lnTo>
                    <a:pt x="982345" y="1780699"/>
                  </a:lnTo>
                  <a:lnTo>
                    <a:pt x="934427" y="1784617"/>
                  </a:lnTo>
                  <a:lnTo>
                    <a:pt x="885825" y="1785939"/>
                  </a:lnTo>
                  <a:lnTo>
                    <a:pt x="837222" y="1784617"/>
                  </a:lnTo>
                  <a:lnTo>
                    <a:pt x="789304" y="1780699"/>
                  </a:lnTo>
                  <a:lnTo>
                    <a:pt x="742139" y="1774251"/>
                  </a:lnTo>
                  <a:lnTo>
                    <a:pt x="695794" y="1765342"/>
                  </a:lnTo>
                  <a:lnTo>
                    <a:pt x="650337" y="1754041"/>
                  </a:lnTo>
                  <a:lnTo>
                    <a:pt x="605835" y="1740414"/>
                  </a:lnTo>
                  <a:lnTo>
                    <a:pt x="562356" y="1724531"/>
                  </a:lnTo>
                  <a:lnTo>
                    <a:pt x="519968" y="1706459"/>
                  </a:lnTo>
                  <a:lnTo>
                    <a:pt x="478737" y="1686267"/>
                  </a:lnTo>
                  <a:lnTo>
                    <a:pt x="438732" y="1664022"/>
                  </a:lnTo>
                  <a:lnTo>
                    <a:pt x="400019" y="1639793"/>
                  </a:lnTo>
                  <a:lnTo>
                    <a:pt x="362668" y="1613647"/>
                  </a:lnTo>
                  <a:lnTo>
                    <a:pt x="326744" y="1585653"/>
                  </a:lnTo>
                  <a:lnTo>
                    <a:pt x="292316" y="1555880"/>
                  </a:lnTo>
                  <a:lnTo>
                    <a:pt x="259452" y="1524394"/>
                  </a:lnTo>
                  <a:lnTo>
                    <a:pt x="228218" y="1491264"/>
                  </a:lnTo>
                  <a:lnTo>
                    <a:pt x="198682" y="1456559"/>
                  </a:lnTo>
                  <a:lnTo>
                    <a:pt x="170912" y="1420345"/>
                  </a:lnTo>
                  <a:lnTo>
                    <a:pt x="144976" y="1382692"/>
                  </a:lnTo>
                  <a:lnTo>
                    <a:pt x="120941" y="1343668"/>
                  </a:lnTo>
                  <a:lnTo>
                    <a:pt x="98874" y="1303340"/>
                  </a:lnTo>
                  <a:lnTo>
                    <a:pt x="78843" y="1261777"/>
                  </a:lnTo>
                  <a:lnTo>
                    <a:pt x="60916" y="1219046"/>
                  </a:lnTo>
                  <a:lnTo>
                    <a:pt x="45159" y="1175216"/>
                  </a:lnTo>
                  <a:lnTo>
                    <a:pt x="31642" y="1130356"/>
                  </a:lnTo>
                  <a:lnTo>
                    <a:pt x="20431" y="1084532"/>
                  </a:lnTo>
                  <a:lnTo>
                    <a:pt x="11593" y="1037813"/>
                  </a:lnTo>
                  <a:lnTo>
                    <a:pt x="5197" y="990268"/>
                  </a:lnTo>
                  <a:lnTo>
                    <a:pt x="1310" y="941964"/>
                  </a:lnTo>
                  <a:lnTo>
                    <a:pt x="0" y="892969"/>
                  </a:lnTo>
                  <a:close/>
                </a:path>
              </a:pathLst>
            </a:custGeom>
            <a:ln w="25560">
              <a:solidFill>
                <a:srgbClr val="AC0C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24537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885825" y="0"/>
                  </a:moveTo>
                  <a:lnTo>
                    <a:pt x="837222" y="1321"/>
                  </a:lnTo>
                  <a:lnTo>
                    <a:pt x="789304" y="5239"/>
                  </a:lnTo>
                  <a:lnTo>
                    <a:pt x="742139" y="11687"/>
                  </a:lnTo>
                  <a:lnTo>
                    <a:pt x="695794" y="20596"/>
                  </a:lnTo>
                  <a:lnTo>
                    <a:pt x="650337" y="31897"/>
                  </a:lnTo>
                  <a:lnTo>
                    <a:pt x="605836" y="45524"/>
                  </a:lnTo>
                  <a:lnTo>
                    <a:pt x="562357" y="61407"/>
                  </a:lnTo>
                  <a:lnTo>
                    <a:pt x="519968" y="79479"/>
                  </a:lnTo>
                  <a:lnTo>
                    <a:pt x="478737" y="99671"/>
                  </a:lnTo>
                  <a:lnTo>
                    <a:pt x="438732" y="121916"/>
                  </a:lnTo>
                  <a:lnTo>
                    <a:pt x="400020" y="146145"/>
                  </a:lnTo>
                  <a:lnTo>
                    <a:pt x="362668" y="172291"/>
                  </a:lnTo>
                  <a:lnTo>
                    <a:pt x="326745" y="200285"/>
                  </a:lnTo>
                  <a:lnTo>
                    <a:pt x="292317" y="230058"/>
                  </a:lnTo>
                  <a:lnTo>
                    <a:pt x="259452" y="261544"/>
                  </a:lnTo>
                  <a:lnTo>
                    <a:pt x="228218" y="294674"/>
                  </a:lnTo>
                  <a:lnTo>
                    <a:pt x="198682" y="329380"/>
                  </a:lnTo>
                  <a:lnTo>
                    <a:pt x="170913" y="365593"/>
                  </a:lnTo>
                  <a:lnTo>
                    <a:pt x="144976" y="403246"/>
                  </a:lnTo>
                  <a:lnTo>
                    <a:pt x="120941" y="442270"/>
                  </a:lnTo>
                  <a:lnTo>
                    <a:pt x="98874" y="482598"/>
                  </a:lnTo>
                  <a:lnTo>
                    <a:pt x="78843" y="524162"/>
                  </a:lnTo>
                  <a:lnTo>
                    <a:pt x="60916" y="566892"/>
                  </a:lnTo>
                  <a:lnTo>
                    <a:pt x="45160" y="610722"/>
                  </a:lnTo>
                  <a:lnTo>
                    <a:pt x="31642" y="655583"/>
                  </a:lnTo>
                  <a:lnTo>
                    <a:pt x="20431" y="701406"/>
                  </a:lnTo>
                  <a:lnTo>
                    <a:pt x="11593" y="748125"/>
                  </a:lnTo>
                  <a:lnTo>
                    <a:pt x="5197" y="795671"/>
                  </a:lnTo>
                  <a:lnTo>
                    <a:pt x="1310" y="843975"/>
                  </a:lnTo>
                  <a:lnTo>
                    <a:pt x="0" y="892970"/>
                  </a:lnTo>
                  <a:lnTo>
                    <a:pt x="1310" y="941964"/>
                  </a:lnTo>
                  <a:lnTo>
                    <a:pt x="5197" y="990268"/>
                  </a:lnTo>
                  <a:lnTo>
                    <a:pt x="11593" y="1037814"/>
                  </a:lnTo>
                  <a:lnTo>
                    <a:pt x="20431" y="1084532"/>
                  </a:lnTo>
                  <a:lnTo>
                    <a:pt x="31642" y="1130356"/>
                  </a:lnTo>
                  <a:lnTo>
                    <a:pt x="45160" y="1175217"/>
                  </a:lnTo>
                  <a:lnTo>
                    <a:pt x="60916" y="1219046"/>
                  </a:lnTo>
                  <a:lnTo>
                    <a:pt x="78843" y="1261777"/>
                  </a:lnTo>
                  <a:lnTo>
                    <a:pt x="98874" y="1303340"/>
                  </a:lnTo>
                  <a:lnTo>
                    <a:pt x="120941" y="1343668"/>
                  </a:lnTo>
                  <a:lnTo>
                    <a:pt x="144976" y="1382692"/>
                  </a:lnTo>
                  <a:lnTo>
                    <a:pt x="170913" y="1420345"/>
                  </a:lnTo>
                  <a:lnTo>
                    <a:pt x="198682" y="1456558"/>
                  </a:lnTo>
                  <a:lnTo>
                    <a:pt x="228218" y="1491264"/>
                  </a:lnTo>
                  <a:lnTo>
                    <a:pt x="259452" y="1524394"/>
                  </a:lnTo>
                  <a:lnTo>
                    <a:pt x="292317" y="1555879"/>
                  </a:lnTo>
                  <a:lnTo>
                    <a:pt x="326745" y="1585653"/>
                  </a:lnTo>
                  <a:lnTo>
                    <a:pt x="362668" y="1613647"/>
                  </a:lnTo>
                  <a:lnTo>
                    <a:pt x="400020" y="1639793"/>
                  </a:lnTo>
                  <a:lnTo>
                    <a:pt x="438732" y="1664022"/>
                  </a:lnTo>
                  <a:lnTo>
                    <a:pt x="478737" y="1686267"/>
                  </a:lnTo>
                  <a:lnTo>
                    <a:pt x="519968" y="1706459"/>
                  </a:lnTo>
                  <a:lnTo>
                    <a:pt x="562357" y="1724531"/>
                  </a:lnTo>
                  <a:lnTo>
                    <a:pt x="605836" y="1740414"/>
                  </a:lnTo>
                  <a:lnTo>
                    <a:pt x="650337" y="1754041"/>
                  </a:lnTo>
                  <a:lnTo>
                    <a:pt x="695794" y="1765342"/>
                  </a:lnTo>
                  <a:lnTo>
                    <a:pt x="742139" y="1774251"/>
                  </a:lnTo>
                  <a:lnTo>
                    <a:pt x="789304" y="1780698"/>
                  </a:lnTo>
                  <a:lnTo>
                    <a:pt x="837222" y="1784617"/>
                  </a:lnTo>
                  <a:lnTo>
                    <a:pt x="885825" y="1785938"/>
                  </a:lnTo>
                  <a:lnTo>
                    <a:pt x="934427" y="1784617"/>
                  </a:lnTo>
                  <a:lnTo>
                    <a:pt x="982345" y="1780698"/>
                  </a:lnTo>
                  <a:lnTo>
                    <a:pt x="1029510" y="1774251"/>
                  </a:lnTo>
                  <a:lnTo>
                    <a:pt x="1075855" y="1765342"/>
                  </a:lnTo>
                  <a:lnTo>
                    <a:pt x="1121312" y="1754041"/>
                  </a:lnTo>
                  <a:lnTo>
                    <a:pt x="1165814" y="1740414"/>
                  </a:lnTo>
                  <a:lnTo>
                    <a:pt x="1209293" y="1724531"/>
                  </a:lnTo>
                  <a:lnTo>
                    <a:pt x="1251682" y="1706459"/>
                  </a:lnTo>
                  <a:lnTo>
                    <a:pt x="1292912" y="1686267"/>
                  </a:lnTo>
                  <a:lnTo>
                    <a:pt x="1332918" y="1664022"/>
                  </a:lnTo>
                  <a:lnTo>
                    <a:pt x="1371630" y="1639793"/>
                  </a:lnTo>
                  <a:lnTo>
                    <a:pt x="1408981" y="1613647"/>
                  </a:lnTo>
                  <a:lnTo>
                    <a:pt x="1444905" y="1585653"/>
                  </a:lnTo>
                  <a:lnTo>
                    <a:pt x="1479333" y="1555879"/>
                  </a:lnTo>
                  <a:lnTo>
                    <a:pt x="1512198" y="1524394"/>
                  </a:lnTo>
                  <a:lnTo>
                    <a:pt x="1543431" y="1491264"/>
                  </a:lnTo>
                  <a:lnTo>
                    <a:pt x="1572967" y="1456558"/>
                  </a:lnTo>
                  <a:lnTo>
                    <a:pt x="1600737" y="1420345"/>
                  </a:lnTo>
                  <a:lnTo>
                    <a:pt x="1626673" y="1382692"/>
                  </a:lnTo>
                  <a:lnTo>
                    <a:pt x="1650709" y="1343668"/>
                  </a:lnTo>
                  <a:lnTo>
                    <a:pt x="1672775" y="1303340"/>
                  </a:lnTo>
                  <a:lnTo>
                    <a:pt x="1692806" y="1261777"/>
                  </a:lnTo>
                  <a:lnTo>
                    <a:pt x="1710734" y="1219046"/>
                  </a:lnTo>
                  <a:lnTo>
                    <a:pt x="1726490" y="1175217"/>
                  </a:lnTo>
                  <a:lnTo>
                    <a:pt x="1740007" y="1130356"/>
                  </a:lnTo>
                  <a:lnTo>
                    <a:pt x="1751218" y="1084532"/>
                  </a:lnTo>
                  <a:lnTo>
                    <a:pt x="1760056" y="1037814"/>
                  </a:lnTo>
                  <a:lnTo>
                    <a:pt x="1766452" y="990268"/>
                  </a:lnTo>
                  <a:lnTo>
                    <a:pt x="1770339" y="941964"/>
                  </a:lnTo>
                  <a:lnTo>
                    <a:pt x="1771650" y="892970"/>
                  </a:lnTo>
                  <a:lnTo>
                    <a:pt x="1770339" y="843975"/>
                  </a:lnTo>
                  <a:lnTo>
                    <a:pt x="1766452" y="795671"/>
                  </a:lnTo>
                  <a:lnTo>
                    <a:pt x="1760056" y="748125"/>
                  </a:lnTo>
                  <a:lnTo>
                    <a:pt x="1751218" y="701406"/>
                  </a:lnTo>
                  <a:lnTo>
                    <a:pt x="1740007" y="655583"/>
                  </a:lnTo>
                  <a:lnTo>
                    <a:pt x="1726490" y="610722"/>
                  </a:lnTo>
                  <a:lnTo>
                    <a:pt x="1710734" y="566892"/>
                  </a:lnTo>
                  <a:lnTo>
                    <a:pt x="1692806" y="524162"/>
                  </a:lnTo>
                  <a:lnTo>
                    <a:pt x="1672775" y="482598"/>
                  </a:lnTo>
                  <a:lnTo>
                    <a:pt x="1650709" y="442270"/>
                  </a:lnTo>
                  <a:lnTo>
                    <a:pt x="1626673" y="403246"/>
                  </a:lnTo>
                  <a:lnTo>
                    <a:pt x="1600737" y="365593"/>
                  </a:lnTo>
                  <a:lnTo>
                    <a:pt x="1572967" y="329380"/>
                  </a:lnTo>
                  <a:lnTo>
                    <a:pt x="1543431" y="294674"/>
                  </a:lnTo>
                  <a:lnTo>
                    <a:pt x="1512198" y="261544"/>
                  </a:lnTo>
                  <a:lnTo>
                    <a:pt x="1479333" y="230058"/>
                  </a:lnTo>
                  <a:lnTo>
                    <a:pt x="1444905" y="200285"/>
                  </a:lnTo>
                  <a:lnTo>
                    <a:pt x="1408981" y="172291"/>
                  </a:lnTo>
                  <a:lnTo>
                    <a:pt x="1371630" y="146145"/>
                  </a:lnTo>
                  <a:lnTo>
                    <a:pt x="1332918" y="121916"/>
                  </a:lnTo>
                  <a:lnTo>
                    <a:pt x="1292912" y="99671"/>
                  </a:lnTo>
                  <a:lnTo>
                    <a:pt x="1251682" y="79479"/>
                  </a:lnTo>
                  <a:lnTo>
                    <a:pt x="1209293" y="61407"/>
                  </a:lnTo>
                  <a:lnTo>
                    <a:pt x="1165814" y="45524"/>
                  </a:lnTo>
                  <a:lnTo>
                    <a:pt x="1121312" y="31897"/>
                  </a:lnTo>
                  <a:lnTo>
                    <a:pt x="1075855" y="20596"/>
                  </a:lnTo>
                  <a:lnTo>
                    <a:pt x="1029510" y="11687"/>
                  </a:lnTo>
                  <a:lnTo>
                    <a:pt x="982345" y="5239"/>
                  </a:lnTo>
                  <a:lnTo>
                    <a:pt x="934427" y="1321"/>
                  </a:lnTo>
                  <a:lnTo>
                    <a:pt x="885825" y="0"/>
                  </a:lnTo>
                  <a:close/>
                </a:path>
              </a:pathLst>
            </a:custGeom>
            <a:solidFill>
              <a:srgbClr val="002060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24537" y="1428749"/>
              <a:ext cx="1771650" cy="1786255"/>
            </a:xfrm>
            <a:custGeom>
              <a:avLst/>
              <a:gdLst/>
              <a:ahLst/>
              <a:cxnLst/>
              <a:rect l="l" t="t" r="r" b="b"/>
              <a:pathLst>
                <a:path w="1771650" h="1786255">
                  <a:moveTo>
                    <a:pt x="0" y="892969"/>
                  </a:moveTo>
                  <a:lnTo>
                    <a:pt x="1310" y="843974"/>
                  </a:lnTo>
                  <a:lnTo>
                    <a:pt x="5197" y="795670"/>
                  </a:lnTo>
                  <a:lnTo>
                    <a:pt x="11593" y="748125"/>
                  </a:lnTo>
                  <a:lnTo>
                    <a:pt x="20431" y="701406"/>
                  </a:lnTo>
                  <a:lnTo>
                    <a:pt x="31642" y="655582"/>
                  </a:lnTo>
                  <a:lnTo>
                    <a:pt x="45159" y="610722"/>
                  </a:lnTo>
                  <a:lnTo>
                    <a:pt x="60916" y="566892"/>
                  </a:lnTo>
                  <a:lnTo>
                    <a:pt x="78843" y="524161"/>
                  </a:lnTo>
                  <a:lnTo>
                    <a:pt x="98874" y="482598"/>
                  </a:lnTo>
                  <a:lnTo>
                    <a:pt x="120941" y="442270"/>
                  </a:lnTo>
                  <a:lnTo>
                    <a:pt x="144976" y="403246"/>
                  </a:lnTo>
                  <a:lnTo>
                    <a:pt x="170912" y="365593"/>
                  </a:lnTo>
                  <a:lnTo>
                    <a:pt x="198682" y="329380"/>
                  </a:lnTo>
                  <a:lnTo>
                    <a:pt x="228218" y="294674"/>
                  </a:lnTo>
                  <a:lnTo>
                    <a:pt x="259452" y="261544"/>
                  </a:lnTo>
                  <a:lnTo>
                    <a:pt x="292316" y="230058"/>
                  </a:lnTo>
                  <a:lnTo>
                    <a:pt x="326744" y="200285"/>
                  </a:lnTo>
                  <a:lnTo>
                    <a:pt x="362668" y="172291"/>
                  </a:lnTo>
                  <a:lnTo>
                    <a:pt x="400019" y="146145"/>
                  </a:lnTo>
                  <a:lnTo>
                    <a:pt x="438732" y="121916"/>
                  </a:lnTo>
                  <a:lnTo>
                    <a:pt x="478737" y="99671"/>
                  </a:lnTo>
                  <a:lnTo>
                    <a:pt x="519968" y="79479"/>
                  </a:lnTo>
                  <a:lnTo>
                    <a:pt x="562356" y="61407"/>
                  </a:lnTo>
                  <a:lnTo>
                    <a:pt x="605835" y="45524"/>
                  </a:lnTo>
                  <a:lnTo>
                    <a:pt x="650337" y="31897"/>
                  </a:lnTo>
                  <a:lnTo>
                    <a:pt x="695794" y="20596"/>
                  </a:lnTo>
                  <a:lnTo>
                    <a:pt x="742139" y="11687"/>
                  </a:lnTo>
                  <a:lnTo>
                    <a:pt x="789304" y="5239"/>
                  </a:lnTo>
                  <a:lnTo>
                    <a:pt x="837222" y="1321"/>
                  </a:lnTo>
                  <a:lnTo>
                    <a:pt x="885825" y="0"/>
                  </a:lnTo>
                  <a:lnTo>
                    <a:pt x="934427" y="1321"/>
                  </a:lnTo>
                  <a:lnTo>
                    <a:pt x="982345" y="5239"/>
                  </a:lnTo>
                  <a:lnTo>
                    <a:pt x="1029510" y="11687"/>
                  </a:lnTo>
                  <a:lnTo>
                    <a:pt x="1075855" y="20596"/>
                  </a:lnTo>
                  <a:lnTo>
                    <a:pt x="1121312" y="31897"/>
                  </a:lnTo>
                  <a:lnTo>
                    <a:pt x="1165814" y="45524"/>
                  </a:lnTo>
                  <a:lnTo>
                    <a:pt x="1209293" y="61407"/>
                  </a:lnTo>
                  <a:lnTo>
                    <a:pt x="1251682" y="79479"/>
                  </a:lnTo>
                  <a:lnTo>
                    <a:pt x="1292912" y="99671"/>
                  </a:lnTo>
                  <a:lnTo>
                    <a:pt x="1332918" y="121916"/>
                  </a:lnTo>
                  <a:lnTo>
                    <a:pt x="1371630" y="146145"/>
                  </a:lnTo>
                  <a:lnTo>
                    <a:pt x="1408981" y="172291"/>
                  </a:lnTo>
                  <a:lnTo>
                    <a:pt x="1444905" y="200285"/>
                  </a:lnTo>
                  <a:lnTo>
                    <a:pt x="1479333" y="230058"/>
                  </a:lnTo>
                  <a:lnTo>
                    <a:pt x="1512198" y="261544"/>
                  </a:lnTo>
                  <a:lnTo>
                    <a:pt x="1543431" y="294674"/>
                  </a:lnTo>
                  <a:lnTo>
                    <a:pt x="1572967" y="329380"/>
                  </a:lnTo>
                  <a:lnTo>
                    <a:pt x="1600737" y="365593"/>
                  </a:lnTo>
                  <a:lnTo>
                    <a:pt x="1626673" y="403246"/>
                  </a:lnTo>
                  <a:lnTo>
                    <a:pt x="1650709" y="442270"/>
                  </a:lnTo>
                  <a:lnTo>
                    <a:pt x="1672775" y="482598"/>
                  </a:lnTo>
                  <a:lnTo>
                    <a:pt x="1692806" y="524161"/>
                  </a:lnTo>
                  <a:lnTo>
                    <a:pt x="1710734" y="566892"/>
                  </a:lnTo>
                  <a:lnTo>
                    <a:pt x="1726490" y="610722"/>
                  </a:lnTo>
                  <a:lnTo>
                    <a:pt x="1740007" y="655582"/>
                  </a:lnTo>
                  <a:lnTo>
                    <a:pt x="1751218" y="701406"/>
                  </a:lnTo>
                  <a:lnTo>
                    <a:pt x="1760056" y="748125"/>
                  </a:lnTo>
                  <a:lnTo>
                    <a:pt x="1766452" y="795670"/>
                  </a:lnTo>
                  <a:lnTo>
                    <a:pt x="1770339" y="843974"/>
                  </a:lnTo>
                  <a:lnTo>
                    <a:pt x="1771650" y="892969"/>
                  </a:lnTo>
                  <a:lnTo>
                    <a:pt x="1770339" y="941964"/>
                  </a:lnTo>
                  <a:lnTo>
                    <a:pt x="1766452" y="990268"/>
                  </a:lnTo>
                  <a:lnTo>
                    <a:pt x="1760056" y="1037813"/>
                  </a:lnTo>
                  <a:lnTo>
                    <a:pt x="1751218" y="1084532"/>
                  </a:lnTo>
                  <a:lnTo>
                    <a:pt x="1740007" y="1130356"/>
                  </a:lnTo>
                  <a:lnTo>
                    <a:pt x="1726490" y="1175216"/>
                  </a:lnTo>
                  <a:lnTo>
                    <a:pt x="1710734" y="1219046"/>
                  </a:lnTo>
                  <a:lnTo>
                    <a:pt x="1692806" y="1261777"/>
                  </a:lnTo>
                  <a:lnTo>
                    <a:pt x="1672775" y="1303340"/>
                  </a:lnTo>
                  <a:lnTo>
                    <a:pt x="1650709" y="1343668"/>
                  </a:lnTo>
                  <a:lnTo>
                    <a:pt x="1626673" y="1382692"/>
                  </a:lnTo>
                  <a:lnTo>
                    <a:pt x="1600737" y="1420345"/>
                  </a:lnTo>
                  <a:lnTo>
                    <a:pt x="1572967" y="1456559"/>
                  </a:lnTo>
                  <a:lnTo>
                    <a:pt x="1543431" y="1491264"/>
                  </a:lnTo>
                  <a:lnTo>
                    <a:pt x="1512198" y="1524394"/>
                  </a:lnTo>
                  <a:lnTo>
                    <a:pt x="1479333" y="1555880"/>
                  </a:lnTo>
                  <a:lnTo>
                    <a:pt x="1444905" y="1585653"/>
                  </a:lnTo>
                  <a:lnTo>
                    <a:pt x="1408981" y="1613647"/>
                  </a:lnTo>
                  <a:lnTo>
                    <a:pt x="1371630" y="1639793"/>
                  </a:lnTo>
                  <a:lnTo>
                    <a:pt x="1332918" y="1664022"/>
                  </a:lnTo>
                  <a:lnTo>
                    <a:pt x="1292912" y="1686267"/>
                  </a:lnTo>
                  <a:lnTo>
                    <a:pt x="1251682" y="1706459"/>
                  </a:lnTo>
                  <a:lnTo>
                    <a:pt x="1209293" y="1724531"/>
                  </a:lnTo>
                  <a:lnTo>
                    <a:pt x="1165814" y="1740414"/>
                  </a:lnTo>
                  <a:lnTo>
                    <a:pt x="1121312" y="1754041"/>
                  </a:lnTo>
                  <a:lnTo>
                    <a:pt x="1075855" y="1765342"/>
                  </a:lnTo>
                  <a:lnTo>
                    <a:pt x="1029510" y="1774251"/>
                  </a:lnTo>
                  <a:lnTo>
                    <a:pt x="982345" y="1780699"/>
                  </a:lnTo>
                  <a:lnTo>
                    <a:pt x="934427" y="1784617"/>
                  </a:lnTo>
                  <a:lnTo>
                    <a:pt x="885825" y="1785939"/>
                  </a:lnTo>
                  <a:lnTo>
                    <a:pt x="837222" y="1784617"/>
                  </a:lnTo>
                  <a:lnTo>
                    <a:pt x="789304" y="1780699"/>
                  </a:lnTo>
                  <a:lnTo>
                    <a:pt x="742139" y="1774251"/>
                  </a:lnTo>
                  <a:lnTo>
                    <a:pt x="695794" y="1765342"/>
                  </a:lnTo>
                  <a:lnTo>
                    <a:pt x="650337" y="1754041"/>
                  </a:lnTo>
                  <a:lnTo>
                    <a:pt x="605835" y="1740414"/>
                  </a:lnTo>
                  <a:lnTo>
                    <a:pt x="562356" y="1724531"/>
                  </a:lnTo>
                  <a:lnTo>
                    <a:pt x="519968" y="1706459"/>
                  </a:lnTo>
                  <a:lnTo>
                    <a:pt x="478737" y="1686267"/>
                  </a:lnTo>
                  <a:lnTo>
                    <a:pt x="438732" y="1664022"/>
                  </a:lnTo>
                  <a:lnTo>
                    <a:pt x="400019" y="1639793"/>
                  </a:lnTo>
                  <a:lnTo>
                    <a:pt x="362668" y="1613647"/>
                  </a:lnTo>
                  <a:lnTo>
                    <a:pt x="326744" y="1585653"/>
                  </a:lnTo>
                  <a:lnTo>
                    <a:pt x="292316" y="1555880"/>
                  </a:lnTo>
                  <a:lnTo>
                    <a:pt x="259452" y="1524394"/>
                  </a:lnTo>
                  <a:lnTo>
                    <a:pt x="228218" y="1491264"/>
                  </a:lnTo>
                  <a:lnTo>
                    <a:pt x="198682" y="1456559"/>
                  </a:lnTo>
                  <a:lnTo>
                    <a:pt x="170912" y="1420345"/>
                  </a:lnTo>
                  <a:lnTo>
                    <a:pt x="144976" y="1382692"/>
                  </a:lnTo>
                  <a:lnTo>
                    <a:pt x="120941" y="1343668"/>
                  </a:lnTo>
                  <a:lnTo>
                    <a:pt x="98874" y="1303340"/>
                  </a:lnTo>
                  <a:lnTo>
                    <a:pt x="78843" y="1261777"/>
                  </a:lnTo>
                  <a:lnTo>
                    <a:pt x="60916" y="1219046"/>
                  </a:lnTo>
                  <a:lnTo>
                    <a:pt x="45159" y="1175216"/>
                  </a:lnTo>
                  <a:lnTo>
                    <a:pt x="31642" y="1130356"/>
                  </a:lnTo>
                  <a:lnTo>
                    <a:pt x="20431" y="1084532"/>
                  </a:lnTo>
                  <a:lnTo>
                    <a:pt x="11593" y="1037813"/>
                  </a:lnTo>
                  <a:lnTo>
                    <a:pt x="5197" y="990268"/>
                  </a:lnTo>
                  <a:lnTo>
                    <a:pt x="1310" y="941964"/>
                  </a:lnTo>
                  <a:lnTo>
                    <a:pt x="0" y="892969"/>
                  </a:lnTo>
                  <a:close/>
                </a:path>
              </a:pathLst>
            </a:custGeom>
            <a:ln w="25560">
              <a:solidFill>
                <a:srgbClr val="007E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1657" y="4202032"/>
              <a:ext cx="2597310" cy="17400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2651" y="2609850"/>
              <a:ext cx="614363" cy="16764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81248" y="1571625"/>
              <a:ext cx="2000250" cy="1214755"/>
            </a:xfrm>
            <a:custGeom>
              <a:avLst/>
              <a:gdLst/>
              <a:ahLst/>
              <a:cxnLst/>
              <a:rect l="l" t="t" r="r" b="b"/>
              <a:pathLst>
                <a:path w="2000250" h="1214755">
                  <a:moveTo>
                    <a:pt x="2000251" y="0"/>
                  </a:moveTo>
                  <a:lnTo>
                    <a:pt x="0" y="0"/>
                  </a:lnTo>
                  <a:lnTo>
                    <a:pt x="0" y="1214439"/>
                  </a:lnTo>
                  <a:lnTo>
                    <a:pt x="2000251" y="1214439"/>
                  </a:lnTo>
                  <a:lnTo>
                    <a:pt x="2000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81248" y="1571626"/>
              <a:ext cx="3014980" cy="1214755"/>
            </a:xfrm>
            <a:custGeom>
              <a:avLst/>
              <a:gdLst/>
              <a:ahLst/>
              <a:cxnLst/>
              <a:rect l="l" t="t" r="r" b="b"/>
              <a:pathLst>
                <a:path w="3014979" h="1214755">
                  <a:moveTo>
                    <a:pt x="0" y="0"/>
                  </a:moveTo>
                  <a:lnTo>
                    <a:pt x="2000251" y="0"/>
                  </a:lnTo>
                  <a:lnTo>
                    <a:pt x="2000251" y="1214439"/>
                  </a:lnTo>
                  <a:lnTo>
                    <a:pt x="0" y="1214439"/>
                  </a:lnTo>
                  <a:lnTo>
                    <a:pt x="0" y="0"/>
                  </a:lnTo>
                  <a:close/>
                </a:path>
                <a:path w="3014979" h="1214755">
                  <a:moveTo>
                    <a:pt x="3014639" y="799222"/>
                  </a:moveTo>
                  <a:lnTo>
                    <a:pt x="2033595" y="642365"/>
                  </a:lnTo>
                </a:path>
              </a:pathLst>
            </a:custGeom>
            <a:ln w="38160">
              <a:solidFill>
                <a:srgbClr val="BCB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54287" y="1503679"/>
            <a:ext cx="1652270" cy="1323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635" algn="ctr">
              <a:lnSpc>
                <a:spcPct val="101899"/>
              </a:lnSpc>
              <a:spcBef>
                <a:spcPts val="50"/>
              </a:spcBef>
            </a:pPr>
            <a:r>
              <a:rPr sz="2100" spc="-229" dirty="0">
                <a:latin typeface="Calibri"/>
                <a:cs typeface="Calibri"/>
              </a:rPr>
              <a:t>Мышечная  </a:t>
            </a:r>
            <a:r>
              <a:rPr sz="2100" spc="-170" dirty="0">
                <a:latin typeface="Calibri"/>
                <a:cs typeface="Calibri"/>
              </a:rPr>
              <a:t>слабость  </a:t>
            </a:r>
            <a:r>
              <a:rPr sz="2100" spc="-185" dirty="0">
                <a:latin typeface="Calibri"/>
                <a:cs typeface="Calibri"/>
              </a:rPr>
              <a:t>приобретенная </a:t>
            </a:r>
            <a:r>
              <a:rPr sz="2100" spc="-160" dirty="0">
                <a:latin typeface="Calibri"/>
                <a:cs typeface="Calibri"/>
              </a:rPr>
              <a:t>в  </a:t>
            </a:r>
            <a:r>
              <a:rPr sz="2100" spc="-155" dirty="0">
                <a:latin typeface="Calibri"/>
                <a:cs typeface="Calibri"/>
              </a:rPr>
              <a:t>ОРИТ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937116" y="1571625"/>
            <a:ext cx="3014980" cy="1214755"/>
            <a:chOff x="6937116" y="1571625"/>
            <a:chExt cx="3014980" cy="1214755"/>
          </a:xfrm>
        </p:grpSpPr>
        <p:sp>
          <p:nvSpPr>
            <p:cNvPr id="16" name="object 16"/>
            <p:cNvSpPr/>
            <p:nvPr/>
          </p:nvSpPr>
          <p:spPr>
            <a:xfrm>
              <a:off x="7951787" y="1571625"/>
              <a:ext cx="2000250" cy="1214755"/>
            </a:xfrm>
            <a:custGeom>
              <a:avLst/>
              <a:gdLst/>
              <a:ahLst/>
              <a:cxnLst/>
              <a:rect l="l" t="t" r="r" b="b"/>
              <a:pathLst>
                <a:path w="2000250" h="1214755">
                  <a:moveTo>
                    <a:pt x="2000251" y="0"/>
                  </a:moveTo>
                  <a:lnTo>
                    <a:pt x="0" y="0"/>
                  </a:lnTo>
                  <a:lnTo>
                    <a:pt x="0" y="1214439"/>
                  </a:lnTo>
                  <a:lnTo>
                    <a:pt x="2000251" y="1214439"/>
                  </a:lnTo>
                  <a:lnTo>
                    <a:pt x="2000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56483" y="2213991"/>
              <a:ext cx="962025" cy="175895"/>
            </a:xfrm>
            <a:custGeom>
              <a:avLst/>
              <a:gdLst/>
              <a:ahLst/>
              <a:cxnLst/>
              <a:rect l="l" t="t" r="r" b="b"/>
              <a:pathLst>
                <a:path w="962025" h="175894">
                  <a:moveTo>
                    <a:pt x="0" y="175862"/>
                  </a:moveTo>
                  <a:lnTo>
                    <a:pt x="961960" y="0"/>
                  </a:lnTo>
                </a:path>
              </a:pathLst>
            </a:custGeom>
            <a:ln w="38160">
              <a:solidFill>
                <a:srgbClr val="BCB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951787" y="1571626"/>
            <a:ext cx="2000250" cy="1214755"/>
          </a:xfrm>
          <a:prstGeom prst="rect">
            <a:avLst/>
          </a:prstGeom>
          <a:ln w="38160">
            <a:solidFill>
              <a:srgbClr val="BCBCBC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207645" marR="201930" algn="ctr">
              <a:lnSpc>
                <a:spcPct val="101400"/>
              </a:lnSpc>
              <a:spcBef>
                <a:spcPts val="800"/>
              </a:spcBef>
            </a:pPr>
            <a:r>
              <a:rPr sz="2100" spc="-180" dirty="0">
                <a:latin typeface="Calibri"/>
                <a:cs typeface="Calibri"/>
              </a:rPr>
              <a:t>Признаки  </a:t>
            </a:r>
            <a:r>
              <a:rPr sz="2100" spc="-190" dirty="0">
                <a:latin typeface="Calibri"/>
                <a:cs typeface="Calibri"/>
              </a:rPr>
              <a:t>п</a:t>
            </a:r>
            <a:r>
              <a:rPr sz="2100" spc="-185" dirty="0">
                <a:latin typeface="Calibri"/>
                <a:cs typeface="Calibri"/>
              </a:rPr>
              <a:t>о</a:t>
            </a:r>
            <a:r>
              <a:rPr sz="2100" spc="-215" dirty="0">
                <a:latin typeface="Calibri"/>
                <a:cs typeface="Calibri"/>
              </a:rPr>
              <a:t>л</a:t>
            </a:r>
            <a:r>
              <a:rPr sz="2100" spc="-200" dirty="0">
                <a:latin typeface="Calibri"/>
                <a:cs typeface="Calibri"/>
              </a:rPr>
              <a:t>и</a:t>
            </a:r>
            <a:r>
              <a:rPr sz="2100" spc="-204" dirty="0">
                <a:latin typeface="Calibri"/>
                <a:cs typeface="Calibri"/>
              </a:rPr>
              <a:t>н</a:t>
            </a:r>
            <a:r>
              <a:rPr sz="2100" spc="-175" dirty="0">
                <a:latin typeface="Calibri"/>
                <a:cs typeface="Calibri"/>
              </a:rPr>
              <a:t>е</a:t>
            </a:r>
            <a:r>
              <a:rPr sz="2100" spc="-145" dirty="0">
                <a:latin typeface="Calibri"/>
                <a:cs typeface="Calibri"/>
              </a:rPr>
              <a:t>в</a:t>
            </a:r>
            <a:r>
              <a:rPr sz="2100" spc="-180" dirty="0">
                <a:latin typeface="Calibri"/>
                <a:cs typeface="Calibri"/>
              </a:rPr>
              <a:t>р</a:t>
            </a:r>
            <a:r>
              <a:rPr sz="2100" spc="-190" dirty="0">
                <a:latin typeface="Calibri"/>
                <a:cs typeface="Calibri"/>
              </a:rPr>
              <a:t>о</a:t>
            </a:r>
            <a:r>
              <a:rPr sz="2100" spc="-175" dirty="0">
                <a:latin typeface="Calibri"/>
                <a:cs typeface="Calibri"/>
              </a:rPr>
              <a:t>па</a:t>
            </a:r>
            <a:r>
              <a:rPr sz="2100" spc="-125" dirty="0">
                <a:latin typeface="Calibri"/>
                <a:cs typeface="Calibri"/>
              </a:rPr>
              <a:t>т</a:t>
            </a:r>
            <a:r>
              <a:rPr sz="2100" spc="-200" dirty="0">
                <a:latin typeface="Calibri"/>
                <a:cs typeface="Calibri"/>
              </a:rPr>
              <a:t>и</a:t>
            </a:r>
            <a:r>
              <a:rPr sz="2100" spc="-135" dirty="0">
                <a:latin typeface="Calibri"/>
                <a:cs typeface="Calibri"/>
              </a:rPr>
              <a:t>и  </a:t>
            </a:r>
            <a:r>
              <a:rPr sz="2100" spc="-204" dirty="0">
                <a:latin typeface="Calibri"/>
                <a:cs typeface="Calibri"/>
              </a:rPr>
              <a:t>и/или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00" dirty="0">
                <a:latin typeface="Calibri"/>
                <a:cs typeface="Calibri"/>
              </a:rPr>
              <a:t>миопатии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81248" y="4071938"/>
            <a:ext cx="3034030" cy="1214755"/>
            <a:chOff x="2381248" y="4071938"/>
            <a:chExt cx="3034030" cy="1214755"/>
          </a:xfrm>
        </p:grpSpPr>
        <p:sp>
          <p:nvSpPr>
            <p:cNvPr id="20" name="object 20"/>
            <p:cNvSpPr/>
            <p:nvPr/>
          </p:nvSpPr>
          <p:spPr>
            <a:xfrm>
              <a:off x="2381248" y="4071938"/>
              <a:ext cx="2000250" cy="1214755"/>
            </a:xfrm>
            <a:custGeom>
              <a:avLst/>
              <a:gdLst/>
              <a:ahLst/>
              <a:cxnLst/>
              <a:rect l="l" t="t" r="r" b="b"/>
              <a:pathLst>
                <a:path w="2000250" h="1214754">
                  <a:moveTo>
                    <a:pt x="2000251" y="0"/>
                  </a:moveTo>
                  <a:lnTo>
                    <a:pt x="0" y="0"/>
                  </a:lnTo>
                  <a:lnTo>
                    <a:pt x="0" y="1214439"/>
                  </a:lnTo>
                  <a:lnTo>
                    <a:pt x="2000251" y="1214439"/>
                  </a:lnTo>
                  <a:lnTo>
                    <a:pt x="2000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14843" y="4714304"/>
              <a:ext cx="981075" cy="157480"/>
            </a:xfrm>
            <a:custGeom>
              <a:avLst/>
              <a:gdLst/>
              <a:ahLst/>
              <a:cxnLst/>
              <a:rect l="l" t="t" r="r" b="b"/>
              <a:pathLst>
                <a:path w="981075" h="157479">
                  <a:moveTo>
                    <a:pt x="981044" y="156857"/>
                  </a:moveTo>
                  <a:lnTo>
                    <a:pt x="0" y="0"/>
                  </a:lnTo>
                </a:path>
              </a:pathLst>
            </a:custGeom>
            <a:ln w="38160">
              <a:solidFill>
                <a:srgbClr val="BCB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381248" y="4071938"/>
            <a:ext cx="2000250" cy="1214755"/>
          </a:xfrm>
          <a:prstGeom prst="rect">
            <a:avLst/>
          </a:prstGeom>
          <a:ln w="38160">
            <a:solidFill>
              <a:srgbClr val="BCBCBC"/>
            </a:solidFill>
          </a:ln>
        </p:spPr>
        <p:txBody>
          <a:bodyPr vert="horz" wrap="square" lIns="0" tIns="104775" rIns="0" bIns="0" rtlCol="0">
            <a:spAutoFit/>
          </a:bodyPr>
          <a:lstStyle/>
          <a:p>
            <a:pPr marL="201295" marR="194945" algn="ctr">
              <a:lnSpc>
                <a:spcPct val="101000"/>
              </a:lnSpc>
              <a:spcBef>
                <a:spcPts val="825"/>
              </a:spcBef>
            </a:pPr>
            <a:r>
              <a:rPr sz="2100" spc="-200" dirty="0">
                <a:latin typeface="Calibri"/>
                <a:cs typeface="Calibri"/>
              </a:rPr>
              <a:t>П</a:t>
            </a:r>
            <a:r>
              <a:rPr sz="2100" spc="-170" dirty="0">
                <a:latin typeface="Calibri"/>
                <a:cs typeface="Calibri"/>
              </a:rPr>
              <a:t>о</a:t>
            </a:r>
            <a:r>
              <a:rPr sz="2100" spc="-215" dirty="0">
                <a:latin typeface="Calibri"/>
                <a:cs typeface="Calibri"/>
              </a:rPr>
              <a:t>л</a:t>
            </a:r>
            <a:r>
              <a:rPr sz="2100" spc="-200" dirty="0">
                <a:latin typeface="Calibri"/>
                <a:cs typeface="Calibri"/>
              </a:rPr>
              <a:t>и</a:t>
            </a:r>
            <a:r>
              <a:rPr sz="2100" spc="-204" dirty="0">
                <a:latin typeface="Calibri"/>
                <a:cs typeface="Calibri"/>
              </a:rPr>
              <a:t>н</a:t>
            </a:r>
            <a:r>
              <a:rPr sz="2100" spc="-175" dirty="0">
                <a:latin typeface="Calibri"/>
                <a:cs typeface="Calibri"/>
              </a:rPr>
              <a:t>е</a:t>
            </a:r>
            <a:r>
              <a:rPr sz="2100" spc="-145" dirty="0">
                <a:latin typeface="Calibri"/>
                <a:cs typeface="Calibri"/>
              </a:rPr>
              <a:t>в</a:t>
            </a:r>
            <a:r>
              <a:rPr sz="2100" spc="-180" dirty="0">
                <a:latin typeface="Calibri"/>
                <a:cs typeface="Calibri"/>
              </a:rPr>
              <a:t>р</a:t>
            </a:r>
            <a:r>
              <a:rPr sz="2100" spc="-190" dirty="0">
                <a:latin typeface="Calibri"/>
                <a:cs typeface="Calibri"/>
              </a:rPr>
              <a:t>оп</a:t>
            </a:r>
            <a:r>
              <a:rPr sz="2100" spc="-165" dirty="0">
                <a:latin typeface="Calibri"/>
                <a:cs typeface="Calibri"/>
              </a:rPr>
              <a:t>а</a:t>
            </a:r>
            <a:r>
              <a:rPr sz="2100" spc="-130" dirty="0">
                <a:latin typeface="Calibri"/>
                <a:cs typeface="Calibri"/>
              </a:rPr>
              <a:t>т</a:t>
            </a:r>
            <a:r>
              <a:rPr sz="2100" spc="-200" dirty="0">
                <a:latin typeface="Calibri"/>
                <a:cs typeface="Calibri"/>
              </a:rPr>
              <a:t>и</a:t>
            </a:r>
            <a:r>
              <a:rPr sz="2100" spc="-120" dirty="0">
                <a:latin typeface="Calibri"/>
                <a:cs typeface="Calibri"/>
              </a:rPr>
              <a:t>я  </a:t>
            </a:r>
            <a:r>
              <a:rPr sz="2100" spc="-155" dirty="0">
                <a:latin typeface="Calibri"/>
                <a:cs typeface="Calibri"/>
              </a:rPr>
              <a:t>критических  </a:t>
            </a:r>
            <a:r>
              <a:rPr sz="2100" spc="-185" dirty="0">
                <a:latin typeface="Calibri"/>
                <a:cs typeface="Calibri"/>
              </a:rPr>
              <a:t>состояний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56483" y="4714304"/>
            <a:ext cx="962025" cy="175895"/>
          </a:xfrm>
          <a:custGeom>
            <a:avLst/>
            <a:gdLst/>
            <a:ahLst/>
            <a:cxnLst/>
            <a:rect l="l" t="t" r="r" b="b"/>
            <a:pathLst>
              <a:path w="962025" h="175895">
                <a:moveTo>
                  <a:pt x="0" y="175862"/>
                </a:moveTo>
                <a:lnTo>
                  <a:pt x="961960" y="0"/>
                </a:lnTo>
              </a:path>
            </a:pathLst>
          </a:custGeom>
          <a:ln w="38160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951787" y="4071938"/>
            <a:ext cx="2000250" cy="1214755"/>
          </a:xfrm>
          <a:prstGeom prst="rect">
            <a:avLst/>
          </a:prstGeom>
          <a:solidFill>
            <a:srgbClr val="FFFFFF"/>
          </a:solidFill>
          <a:ln w="38160">
            <a:solidFill>
              <a:srgbClr val="BCBCBC"/>
            </a:solidFill>
          </a:ln>
        </p:spPr>
        <p:txBody>
          <a:bodyPr vert="horz" wrap="square" lIns="0" tIns="104775" rIns="0" bIns="0" rtlCol="0">
            <a:spAutoFit/>
          </a:bodyPr>
          <a:lstStyle/>
          <a:p>
            <a:pPr marL="403860" marR="391795" indent="-5715" algn="ctr">
              <a:lnSpc>
                <a:spcPct val="101000"/>
              </a:lnSpc>
              <a:spcBef>
                <a:spcPts val="825"/>
              </a:spcBef>
            </a:pPr>
            <a:r>
              <a:rPr sz="2100" spc="-210" dirty="0">
                <a:latin typeface="Calibri"/>
                <a:cs typeface="Calibri"/>
              </a:rPr>
              <a:t>Миопатия  </a:t>
            </a:r>
            <a:r>
              <a:rPr sz="2100" spc="-175" dirty="0">
                <a:latin typeface="Calibri"/>
                <a:cs typeface="Calibri"/>
              </a:rPr>
              <a:t>кр</a:t>
            </a:r>
            <a:r>
              <a:rPr sz="2100" spc="-185" dirty="0">
                <a:latin typeface="Calibri"/>
                <a:cs typeface="Calibri"/>
              </a:rPr>
              <a:t>и</a:t>
            </a:r>
            <a:r>
              <a:rPr sz="2100" spc="-130" dirty="0">
                <a:latin typeface="Calibri"/>
                <a:cs typeface="Calibri"/>
              </a:rPr>
              <a:t>т</a:t>
            </a:r>
            <a:r>
              <a:rPr sz="2100" spc="-200" dirty="0">
                <a:latin typeface="Calibri"/>
                <a:cs typeface="Calibri"/>
              </a:rPr>
              <a:t>и</a:t>
            </a:r>
            <a:r>
              <a:rPr sz="2100" spc="-140" dirty="0">
                <a:latin typeface="Calibri"/>
                <a:cs typeface="Calibri"/>
              </a:rPr>
              <a:t>ч</a:t>
            </a:r>
            <a:r>
              <a:rPr sz="2100" spc="-185" dirty="0">
                <a:latin typeface="Calibri"/>
                <a:cs typeface="Calibri"/>
              </a:rPr>
              <a:t>е</a:t>
            </a:r>
            <a:r>
              <a:rPr sz="2100" spc="-135" dirty="0">
                <a:latin typeface="Calibri"/>
                <a:cs typeface="Calibri"/>
              </a:rPr>
              <a:t>с</a:t>
            </a:r>
            <a:r>
              <a:rPr sz="2100" spc="-165" dirty="0">
                <a:latin typeface="Calibri"/>
                <a:cs typeface="Calibri"/>
              </a:rPr>
              <a:t>к</a:t>
            </a:r>
            <a:r>
              <a:rPr sz="2100" spc="-190" dirty="0">
                <a:latin typeface="Calibri"/>
                <a:cs typeface="Calibri"/>
              </a:rPr>
              <a:t>и</a:t>
            </a:r>
            <a:r>
              <a:rPr sz="2100" spc="-35" dirty="0">
                <a:latin typeface="Calibri"/>
                <a:cs typeface="Calibri"/>
              </a:rPr>
              <a:t>х  </a:t>
            </a:r>
            <a:r>
              <a:rPr sz="2100" spc="-185" dirty="0">
                <a:latin typeface="Calibri"/>
                <a:cs typeface="Calibri"/>
              </a:rPr>
              <a:t>состояний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95253" y="5215782"/>
            <a:ext cx="14604" cy="851535"/>
          </a:xfrm>
          <a:custGeom>
            <a:avLst/>
            <a:gdLst/>
            <a:ahLst/>
            <a:cxnLst/>
            <a:rect l="l" t="t" r="r" b="b"/>
            <a:pathLst>
              <a:path w="14604" h="851535">
                <a:moveTo>
                  <a:pt x="0" y="851515"/>
                </a:moveTo>
                <a:lnTo>
                  <a:pt x="14455" y="0"/>
                </a:lnTo>
              </a:path>
            </a:pathLst>
          </a:custGeom>
          <a:ln w="38160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095751" y="6072189"/>
            <a:ext cx="4215130" cy="571500"/>
          </a:xfrm>
          <a:prstGeom prst="rect">
            <a:avLst/>
          </a:prstGeom>
          <a:solidFill>
            <a:srgbClr val="FFFFFF"/>
          </a:solidFill>
          <a:ln w="38160">
            <a:solidFill>
              <a:srgbClr val="BCBCB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2120"/>
              </a:lnSpc>
            </a:pPr>
            <a:r>
              <a:rPr sz="2100" spc="-190" dirty="0">
                <a:latin typeface="Calibri"/>
                <a:cs typeface="Calibri"/>
              </a:rPr>
              <a:t>Полиневромиопатия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155" dirty="0">
                <a:latin typeface="Calibri"/>
                <a:cs typeface="Calibri"/>
              </a:rPr>
              <a:t>критических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2310"/>
              </a:lnSpc>
              <a:spcBef>
                <a:spcPts val="70"/>
              </a:spcBef>
            </a:pPr>
            <a:r>
              <a:rPr sz="2100" spc="-185" dirty="0">
                <a:latin typeface="Calibri"/>
                <a:cs typeface="Calibri"/>
              </a:rPr>
              <a:t>состояний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4693" y="473963"/>
            <a:ext cx="31229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4" dirty="0"/>
              <a:t>Эпидемиология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45539" y="1531111"/>
            <a:ext cx="10253980" cy="368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z="2700" spc="-210" dirty="0">
                <a:latin typeface="Calibri"/>
                <a:cs typeface="Calibri"/>
              </a:rPr>
              <a:t>Встречается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210" dirty="0">
                <a:latin typeface="Calibri"/>
                <a:cs typeface="Calibri"/>
              </a:rPr>
              <a:t>у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180" dirty="0">
                <a:latin typeface="Calibri"/>
                <a:cs typeface="Calibri"/>
              </a:rPr>
              <a:t>46%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250" dirty="0">
                <a:latin typeface="Calibri"/>
                <a:cs typeface="Calibri"/>
              </a:rPr>
              <a:t>(ДИ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155" dirty="0">
                <a:latin typeface="Calibri"/>
                <a:cs typeface="Calibri"/>
              </a:rPr>
              <a:t>43-49%)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254" dirty="0">
                <a:latin typeface="Calibri"/>
                <a:cs typeface="Calibri"/>
              </a:rPr>
              <a:t>больных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210" dirty="0">
                <a:latin typeface="Calibri"/>
                <a:cs typeface="Calibri"/>
              </a:rPr>
              <a:t>в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215" dirty="0">
                <a:latin typeface="Calibri"/>
                <a:cs typeface="Calibri"/>
              </a:rPr>
              <a:t>условиях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250" dirty="0">
                <a:latin typeface="Calibri"/>
                <a:cs typeface="Calibri"/>
              </a:rPr>
              <a:t>ИВЛ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185" dirty="0">
                <a:latin typeface="Calibri"/>
                <a:cs typeface="Calibri"/>
              </a:rPr>
              <a:t>(Stevens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240" dirty="0">
                <a:latin typeface="Calibri"/>
                <a:cs typeface="Calibri"/>
              </a:rPr>
              <a:t>R.D.</a:t>
            </a:r>
            <a:r>
              <a:rPr sz="2700" spc="-215" dirty="0">
                <a:latin typeface="Calibri"/>
                <a:cs typeface="Calibri"/>
              </a:rPr>
              <a:t> </a:t>
            </a:r>
            <a:r>
              <a:rPr sz="2700" spc="-200" dirty="0">
                <a:latin typeface="Calibri"/>
                <a:cs typeface="Calibri"/>
              </a:rPr>
              <a:t>et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185" dirty="0">
                <a:latin typeface="Calibri"/>
                <a:cs typeface="Calibri"/>
              </a:rPr>
              <a:t>al.,</a:t>
            </a:r>
            <a:r>
              <a:rPr sz="2700" spc="-210" dirty="0">
                <a:latin typeface="Calibri"/>
                <a:cs typeface="Calibri"/>
              </a:rPr>
              <a:t> </a:t>
            </a:r>
            <a:r>
              <a:rPr sz="2700" spc="-165" dirty="0">
                <a:latin typeface="Calibri"/>
                <a:cs typeface="Calibri"/>
              </a:rPr>
              <a:t>2007)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00">
              <a:latin typeface="Calibri"/>
              <a:cs typeface="Calibri"/>
            </a:endParaRPr>
          </a:p>
          <a:p>
            <a:pPr marL="12700" marR="5080">
              <a:lnSpc>
                <a:spcPts val="2620"/>
              </a:lnSpc>
            </a:pPr>
            <a:r>
              <a:rPr sz="2700" spc="-300" dirty="0">
                <a:latin typeface="Calibri"/>
                <a:cs typeface="Calibri"/>
              </a:rPr>
              <a:t>ПМКС </a:t>
            </a:r>
            <a:r>
              <a:rPr sz="2700" spc="-260" dirty="0">
                <a:latin typeface="Calibri"/>
                <a:cs typeface="Calibri"/>
              </a:rPr>
              <a:t>отмечен </a:t>
            </a:r>
            <a:r>
              <a:rPr sz="2700" spc="-210" dirty="0">
                <a:latin typeface="Calibri"/>
                <a:cs typeface="Calibri"/>
              </a:rPr>
              <a:t>у у </a:t>
            </a:r>
            <a:r>
              <a:rPr sz="2700" spc="-110" dirty="0">
                <a:latin typeface="Calibri"/>
                <a:cs typeface="Calibri"/>
              </a:rPr>
              <a:t>25%– </a:t>
            </a:r>
            <a:r>
              <a:rPr sz="2700" spc="-180" dirty="0">
                <a:latin typeface="Calibri"/>
                <a:cs typeface="Calibri"/>
              </a:rPr>
              <a:t>50% </a:t>
            </a:r>
            <a:r>
              <a:rPr sz="2700" spc="-245" dirty="0">
                <a:latin typeface="Calibri"/>
                <a:cs typeface="Calibri"/>
              </a:rPr>
              <a:t>пациентов, </a:t>
            </a:r>
            <a:r>
              <a:rPr sz="2700" spc="-229" dirty="0">
                <a:latin typeface="Calibri"/>
                <a:cs typeface="Calibri"/>
              </a:rPr>
              <a:t>находившихся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250" dirty="0">
                <a:latin typeface="Calibri"/>
                <a:cs typeface="Calibri"/>
              </a:rPr>
              <a:t>ИВЛ </a:t>
            </a:r>
            <a:r>
              <a:rPr sz="2700" spc="-80" dirty="0">
                <a:latin typeface="Calibri"/>
                <a:cs typeface="Calibri"/>
              </a:rPr>
              <a:t>4–7 </a:t>
            </a:r>
            <a:r>
              <a:rPr sz="2700" spc="-280" dirty="0">
                <a:latin typeface="Calibri"/>
                <a:cs typeface="Calibri"/>
              </a:rPr>
              <a:t>дней </a:t>
            </a:r>
            <a:r>
              <a:rPr sz="2700" spc="-215" dirty="0">
                <a:latin typeface="Calibri"/>
                <a:cs typeface="Calibri"/>
              </a:rPr>
              <a:t>(Appleton,  </a:t>
            </a:r>
            <a:r>
              <a:rPr sz="2700" spc="-180" dirty="0">
                <a:latin typeface="Calibri"/>
                <a:cs typeface="Calibri"/>
              </a:rPr>
              <a:t>2015), </a:t>
            </a:r>
            <a:r>
              <a:rPr sz="2700" spc="-235" dirty="0">
                <a:latin typeface="Calibri"/>
                <a:cs typeface="Calibri"/>
              </a:rPr>
              <a:t>из </a:t>
            </a:r>
            <a:r>
              <a:rPr sz="2700" spc="-204" dirty="0">
                <a:latin typeface="Calibri"/>
                <a:cs typeface="Calibri"/>
              </a:rPr>
              <a:t>них </a:t>
            </a:r>
            <a:r>
              <a:rPr sz="2700" spc="-140" dirty="0">
                <a:latin typeface="Calibri"/>
                <a:cs typeface="Calibri"/>
              </a:rPr>
              <a:t>50%–75% </a:t>
            </a:r>
            <a:r>
              <a:rPr sz="2700" spc="-265" dirty="0">
                <a:latin typeface="Calibri"/>
                <a:cs typeface="Calibri"/>
              </a:rPr>
              <a:t>переживали</a:t>
            </a:r>
            <a:r>
              <a:rPr sz="2700" spc="-385" dirty="0">
                <a:latin typeface="Calibri"/>
                <a:cs typeface="Calibri"/>
              </a:rPr>
              <a:t> </a:t>
            </a:r>
            <a:r>
              <a:rPr sz="2700" spc="-220" dirty="0">
                <a:latin typeface="Calibri"/>
                <a:cs typeface="Calibri"/>
              </a:rPr>
              <a:t>сепсис</a:t>
            </a:r>
            <a:endParaRPr sz="2700">
              <a:latin typeface="Calibri"/>
              <a:cs typeface="Calibri"/>
            </a:endParaRPr>
          </a:p>
          <a:p>
            <a:pPr marL="12700" marR="334010">
              <a:lnSpc>
                <a:spcPct val="209600"/>
              </a:lnSpc>
              <a:spcBef>
                <a:spcPts val="10"/>
              </a:spcBef>
            </a:pPr>
            <a:r>
              <a:rPr sz="2700" spc="-200" dirty="0">
                <a:latin typeface="Calibri"/>
                <a:cs typeface="Calibri"/>
              </a:rPr>
              <a:t>В </a:t>
            </a:r>
            <a:r>
              <a:rPr sz="2700" spc="-315" dirty="0">
                <a:latin typeface="Calibri"/>
                <a:cs typeface="Calibri"/>
              </a:rPr>
              <a:t>США </a:t>
            </a:r>
            <a:r>
              <a:rPr sz="2700" spc="-250" dirty="0">
                <a:latin typeface="Calibri"/>
                <a:cs typeface="Calibri"/>
              </a:rPr>
              <a:t>заболеваемость </a:t>
            </a:r>
            <a:r>
              <a:rPr sz="2700" spc="-300" dirty="0">
                <a:latin typeface="Calibri"/>
                <a:cs typeface="Calibri"/>
              </a:rPr>
              <a:t>ПМКС </a:t>
            </a:r>
            <a:r>
              <a:rPr sz="2700" spc="-220" dirty="0">
                <a:latin typeface="Calibri"/>
                <a:cs typeface="Calibri"/>
              </a:rPr>
              <a:t>составляет </a:t>
            </a:r>
            <a:r>
              <a:rPr sz="2700" spc="-150" dirty="0">
                <a:latin typeface="Calibri"/>
                <a:cs typeface="Calibri"/>
              </a:rPr>
              <a:t>33,1–52,0 </a:t>
            </a:r>
            <a:r>
              <a:rPr sz="2700" spc="-225" dirty="0">
                <a:latin typeface="Calibri"/>
                <a:cs typeface="Calibri"/>
              </a:rPr>
              <a:t>случая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160" dirty="0">
                <a:latin typeface="Calibri"/>
                <a:cs typeface="Calibri"/>
              </a:rPr>
              <a:t>100 000 </a:t>
            </a:r>
            <a:r>
              <a:rPr sz="2700" spc="-245" dirty="0">
                <a:latin typeface="Calibri"/>
                <a:cs typeface="Calibri"/>
              </a:rPr>
              <a:t>населения  </a:t>
            </a:r>
            <a:r>
              <a:rPr sz="2700" spc="-265" dirty="0">
                <a:latin typeface="Calibri"/>
                <a:cs typeface="Calibri"/>
              </a:rPr>
              <a:t>Для </a:t>
            </a:r>
            <a:r>
              <a:rPr sz="2700" spc="-240" dirty="0">
                <a:latin typeface="Calibri"/>
                <a:cs typeface="Calibri"/>
              </a:rPr>
              <a:t>сравнения: </a:t>
            </a:r>
            <a:r>
              <a:rPr sz="2700" spc="-250" dirty="0">
                <a:latin typeface="Calibri"/>
                <a:cs typeface="Calibri"/>
              </a:rPr>
              <a:t>заболеваемость </a:t>
            </a:r>
            <a:r>
              <a:rPr sz="2700" spc="-295" dirty="0">
                <a:latin typeface="Calibri"/>
                <a:cs typeface="Calibri"/>
              </a:rPr>
              <a:t>синдромом </a:t>
            </a:r>
            <a:r>
              <a:rPr sz="2700" spc="-250" dirty="0">
                <a:latin typeface="Calibri"/>
                <a:cs typeface="Calibri"/>
              </a:rPr>
              <a:t>Гийена-Баре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29" dirty="0">
                <a:latin typeface="Calibri"/>
                <a:cs typeface="Calibri"/>
              </a:rPr>
              <a:t>Myasthenia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150" dirty="0">
                <a:latin typeface="Calibri"/>
                <a:cs typeface="Calibri"/>
              </a:rPr>
              <a:t>gravis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ts val="2615"/>
              </a:lnSpc>
            </a:pPr>
            <a:r>
              <a:rPr sz="2700" spc="-220" dirty="0">
                <a:latin typeface="Calibri"/>
                <a:cs typeface="Calibri"/>
              </a:rPr>
              <a:t>составляет </a:t>
            </a:r>
            <a:r>
              <a:rPr sz="2700" spc="-204" dirty="0">
                <a:latin typeface="Calibri"/>
                <a:cs typeface="Calibri"/>
              </a:rPr>
              <a:t>всего </a:t>
            </a:r>
            <a:r>
              <a:rPr sz="2700" spc="-160" dirty="0">
                <a:latin typeface="Calibri"/>
                <a:cs typeface="Calibri"/>
              </a:rPr>
              <a:t>1.1–1.3 </a:t>
            </a:r>
            <a:r>
              <a:rPr sz="2700" spc="-240" dirty="0">
                <a:latin typeface="Calibri"/>
                <a:cs typeface="Calibri"/>
              </a:rPr>
              <a:t>,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160" dirty="0">
                <a:latin typeface="Calibri"/>
                <a:cs typeface="Calibri"/>
              </a:rPr>
              <a:t>0.2–2.1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160" dirty="0">
                <a:latin typeface="Calibri"/>
                <a:cs typeface="Calibri"/>
              </a:rPr>
              <a:t>100 000 </a:t>
            </a:r>
            <a:r>
              <a:rPr sz="2700" spc="-245" dirty="0">
                <a:latin typeface="Calibri"/>
                <a:cs typeface="Calibri"/>
              </a:rPr>
              <a:t>населения,</a:t>
            </a:r>
            <a:r>
              <a:rPr sz="2700" spc="-405" dirty="0">
                <a:latin typeface="Calibri"/>
                <a:cs typeface="Calibri"/>
              </a:rPr>
              <a:t> </a:t>
            </a:r>
            <a:r>
              <a:rPr sz="2700" spc="-225" dirty="0">
                <a:latin typeface="Calibri"/>
                <a:cs typeface="Calibri"/>
              </a:rPr>
              <a:t>соответственно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72394" y="4843545"/>
            <a:ext cx="176530" cy="355600"/>
            <a:chOff x="7072394" y="4843545"/>
            <a:chExt cx="176530" cy="355600"/>
          </a:xfrm>
        </p:grpSpPr>
        <p:sp>
          <p:nvSpPr>
            <p:cNvPr id="3" name="object 3"/>
            <p:cNvSpPr/>
            <p:nvPr/>
          </p:nvSpPr>
          <p:spPr>
            <a:xfrm>
              <a:off x="7077074" y="4848225"/>
              <a:ext cx="167005" cy="346075"/>
            </a:xfrm>
            <a:custGeom>
              <a:avLst/>
              <a:gdLst/>
              <a:ahLst/>
              <a:cxnLst/>
              <a:rect l="l" t="t" r="r" b="b"/>
              <a:pathLst>
                <a:path w="167004" h="346075">
                  <a:moveTo>
                    <a:pt x="142875" y="0"/>
                  </a:moveTo>
                  <a:lnTo>
                    <a:pt x="103187" y="31342"/>
                  </a:lnTo>
                  <a:lnTo>
                    <a:pt x="71437" y="78356"/>
                  </a:lnTo>
                  <a:lnTo>
                    <a:pt x="39687" y="101862"/>
                  </a:lnTo>
                  <a:lnTo>
                    <a:pt x="15875" y="118840"/>
                  </a:lnTo>
                  <a:lnTo>
                    <a:pt x="31750" y="181526"/>
                  </a:lnTo>
                  <a:lnTo>
                    <a:pt x="15875" y="220704"/>
                  </a:lnTo>
                  <a:lnTo>
                    <a:pt x="0" y="252046"/>
                  </a:lnTo>
                  <a:lnTo>
                    <a:pt x="7937" y="283389"/>
                  </a:lnTo>
                  <a:lnTo>
                    <a:pt x="7937" y="322567"/>
                  </a:lnTo>
                  <a:lnTo>
                    <a:pt x="39687" y="346075"/>
                  </a:lnTo>
                  <a:lnTo>
                    <a:pt x="103187" y="330403"/>
                  </a:lnTo>
                  <a:lnTo>
                    <a:pt x="166687" y="118840"/>
                  </a:lnTo>
                  <a:lnTo>
                    <a:pt x="166687" y="31342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D5F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77074" y="4848225"/>
              <a:ext cx="167005" cy="346075"/>
            </a:xfrm>
            <a:custGeom>
              <a:avLst/>
              <a:gdLst/>
              <a:ahLst/>
              <a:cxnLst/>
              <a:rect l="l" t="t" r="r" b="b"/>
              <a:pathLst>
                <a:path w="167004" h="346075">
                  <a:moveTo>
                    <a:pt x="7937" y="283389"/>
                  </a:moveTo>
                  <a:lnTo>
                    <a:pt x="0" y="252047"/>
                  </a:lnTo>
                  <a:lnTo>
                    <a:pt x="15875" y="220704"/>
                  </a:lnTo>
                  <a:lnTo>
                    <a:pt x="31750" y="181526"/>
                  </a:lnTo>
                  <a:lnTo>
                    <a:pt x="15875" y="118840"/>
                  </a:lnTo>
                  <a:lnTo>
                    <a:pt x="39687" y="101863"/>
                  </a:lnTo>
                  <a:lnTo>
                    <a:pt x="71437" y="78356"/>
                  </a:lnTo>
                  <a:lnTo>
                    <a:pt x="103187" y="31342"/>
                  </a:lnTo>
                  <a:lnTo>
                    <a:pt x="142875" y="0"/>
                  </a:lnTo>
                  <a:lnTo>
                    <a:pt x="166688" y="31342"/>
                  </a:lnTo>
                  <a:lnTo>
                    <a:pt x="166688" y="86192"/>
                  </a:lnTo>
                  <a:lnTo>
                    <a:pt x="166688" y="118840"/>
                  </a:lnTo>
                  <a:lnTo>
                    <a:pt x="103187" y="330403"/>
                  </a:lnTo>
                  <a:lnTo>
                    <a:pt x="71437" y="338239"/>
                  </a:lnTo>
                  <a:lnTo>
                    <a:pt x="39687" y="346075"/>
                  </a:lnTo>
                  <a:lnTo>
                    <a:pt x="7937" y="322568"/>
                  </a:lnTo>
                  <a:lnTo>
                    <a:pt x="7937" y="283389"/>
                  </a:lnTo>
                  <a:close/>
                </a:path>
              </a:pathLst>
            </a:custGeom>
            <a:ln w="9360">
              <a:solidFill>
                <a:srgbClr val="005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996444" y="3900571"/>
            <a:ext cx="41275" cy="103505"/>
            <a:chOff x="8996444" y="3900571"/>
            <a:chExt cx="41275" cy="103505"/>
          </a:xfrm>
        </p:grpSpPr>
        <p:sp>
          <p:nvSpPr>
            <p:cNvPr id="6" name="object 6"/>
            <p:cNvSpPr/>
            <p:nvPr/>
          </p:nvSpPr>
          <p:spPr>
            <a:xfrm>
              <a:off x="9001124" y="3905251"/>
              <a:ext cx="31750" cy="93980"/>
            </a:xfrm>
            <a:custGeom>
              <a:avLst/>
              <a:gdLst/>
              <a:ahLst/>
              <a:cxnLst/>
              <a:rect l="l" t="t" r="r" b="b"/>
              <a:pathLst>
                <a:path w="31750" h="93979">
                  <a:moveTo>
                    <a:pt x="31751" y="0"/>
                  </a:moveTo>
                  <a:lnTo>
                    <a:pt x="0" y="23414"/>
                  </a:lnTo>
                  <a:lnTo>
                    <a:pt x="0" y="54636"/>
                  </a:lnTo>
                  <a:lnTo>
                    <a:pt x="7938" y="93662"/>
                  </a:lnTo>
                  <a:lnTo>
                    <a:pt x="31751" y="31220"/>
                  </a:lnTo>
                  <a:lnTo>
                    <a:pt x="31751" y="0"/>
                  </a:lnTo>
                  <a:close/>
                </a:path>
              </a:pathLst>
            </a:custGeom>
            <a:solidFill>
              <a:srgbClr val="D5F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1124" y="3905251"/>
              <a:ext cx="31750" cy="93980"/>
            </a:xfrm>
            <a:custGeom>
              <a:avLst/>
              <a:gdLst/>
              <a:ahLst/>
              <a:cxnLst/>
              <a:rect l="l" t="t" r="r" b="b"/>
              <a:pathLst>
                <a:path w="31750" h="93979">
                  <a:moveTo>
                    <a:pt x="0" y="54636"/>
                  </a:moveTo>
                  <a:lnTo>
                    <a:pt x="0" y="23415"/>
                  </a:lnTo>
                  <a:lnTo>
                    <a:pt x="31751" y="0"/>
                  </a:lnTo>
                  <a:lnTo>
                    <a:pt x="31751" y="31221"/>
                  </a:lnTo>
                  <a:lnTo>
                    <a:pt x="7937" y="93663"/>
                  </a:lnTo>
                  <a:lnTo>
                    <a:pt x="0" y="54636"/>
                  </a:lnTo>
                  <a:close/>
                </a:path>
              </a:pathLst>
            </a:custGeom>
            <a:ln w="9360">
              <a:solidFill>
                <a:srgbClr val="005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573795" y="1439946"/>
            <a:ext cx="4914900" cy="4415155"/>
            <a:chOff x="5573795" y="1439946"/>
            <a:chExt cx="4914900" cy="441515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50558" y="5456320"/>
              <a:ext cx="290347" cy="3982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3795" y="1439946"/>
              <a:ext cx="4914735" cy="431307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0932" y="1557337"/>
            <a:ext cx="3320886" cy="456715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324476" y="2366962"/>
            <a:ext cx="132080" cy="50800"/>
          </a:xfrm>
          <a:custGeom>
            <a:avLst/>
            <a:gdLst/>
            <a:ahLst/>
            <a:cxnLst/>
            <a:rect l="l" t="t" r="r" b="b"/>
            <a:pathLst>
              <a:path w="132079" h="50800">
                <a:moveTo>
                  <a:pt x="101711" y="0"/>
                </a:moveTo>
                <a:lnTo>
                  <a:pt x="62414" y="3763"/>
                </a:lnTo>
                <a:lnTo>
                  <a:pt x="30050" y="13171"/>
                </a:lnTo>
                <a:lnTo>
                  <a:pt x="16181" y="0"/>
                </a:lnTo>
                <a:lnTo>
                  <a:pt x="0" y="15052"/>
                </a:lnTo>
                <a:lnTo>
                  <a:pt x="18492" y="20697"/>
                </a:lnTo>
                <a:lnTo>
                  <a:pt x="30050" y="33867"/>
                </a:lnTo>
                <a:lnTo>
                  <a:pt x="11558" y="41393"/>
                </a:lnTo>
                <a:lnTo>
                  <a:pt x="34674" y="39512"/>
                </a:lnTo>
                <a:lnTo>
                  <a:pt x="78595" y="50800"/>
                </a:lnTo>
                <a:lnTo>
                  <a:pt x="110958" y="35749"/>
                </a:lnTo>
                <a:lnTo>
                  <a:pt x="131762" y="16934"/>
                </a:lnTo>
                <a:lnTo>
                  <a:pt x="10171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84851" y="2749551"/>
            <a:ext cx="268288" cy="38417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334208" y="3230646"/>
            <a:ext cx="78105" cy="57150"/>
            <a:chOff x="6334208" y="3230646"/>
            <a:chExt cx="78105" cy="57150"/>
          </a:xfrm>
        </p:grpSpPr>
        <p:sp>
          <p:nvSpPr>
            <p:cNvPr id="15" name="object 15"/>
            <p:cNvSpPr/>
            <p:nvPr/>
          </p:nvSpPr>
          <p:spPr>
            <a:xfrm>
              <a:off x="6338888" y="3235326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58954" y="0"/>
                  </a:moveTo>
                  <a:lnTo>
                    <a:pt x="55852" y="4201"/>
                  </a:lnTo>
                  <a:lnTo>
                    <a:pt x="55852" y="8403"/>
                  </a:lnTo>
                  <a:lnTo>
                    <a:pt x="52748" y="7002"/>
                  </a:lnTo>
                  <a:lnTo>
                    <a:pt x="51197" y="7002"/>
                  </a:lnTo>
                  <a:lnTo>
                    <a:pt x="48094" y="8403"/>
                  </a:lnTo>
                  <a:lnTo>
                    <a:pt x="46542" y="8403"/>
                  </a:lnTo>
                  <a:lnTo>
                    <a:pt x="44991" y="9804"/>
                  </a:lnTo>
                  <a:lnTo>
                    <a:pt x="32580" y="9804"/>
                  </a:lnTo>
                  <a:lnTo>
                    <a:pt x="26374" y="15407"/>
                  </a:lnTo>
                  <a:lnTo>
                    <a:pt x="24823" y="18209"/>
                  </a:lnTo>
                  <a:lnTo>
                    <a:pt x="18616" y="15407"/>
                  </a:lnTo>
                  <a:lnTo>
                    <a:pt x="12411" y="14006"/>
                  </a:lnTo>
                  <a:lnTo>
                    <a:pt x="7757" y="14006"/>
                  </a:lnTo>
                  <a:lnTo>
                    <a:pt x="0" y="21010"/>
                  </a:lnTo>
                  <a:lnTo>
                    <a:pt x="1551" y="23812"/>
                  </a:lnTo>
                  <a:lnTo>
                    <a:pt x="6205" y="23812"/>
                  </a:lnTo>
                  <a:lnTo>
                    <a:pt x="4654" y="26614"/>
                  </a:lnTo>
                  <a:lnTo>
                    <a:pt x="1551" y="26614"/>
                  </a:lnTo>
                  <a:lnTo>
                    <a:pt x="3102" y="29414"/>
                  </a:lnTo>
                  <a:lnTo>
                    <a:pt x="4654" y="30815"/>
                  </a:lnTo>
                  <a:lnTo>
                    <a:pt x="3102" y="36418"/>
                  </a:lnTo>
                  <a:lnTo>
                    <a:pt x="7757" y="40620"/>
                  </a:lnTo>
                  <a:lnTo>
                    <a:pt x="7757" y="43422"/>
                  </a:lnTo>
                  <a:lnTo>
                    <a:pt x="4654" y="44823"/>
                  </a:lnTo>
                  <a:lnTo>
                    <a:pt x="4654" y="46224"/>
                  </a:lnTo>
                  <a:lnTo>
                    <a:pt x="9309" y="46224"/>
                  </a:lnTo>
                  <a:lnTo>
                    <a:pt x="13962" y="44823"/>
                  </a:lnTo>
                  <a:lnTo>
                    <a:pt x="20168" y="46224"/>
                  </a:lnTo>
                  <a:lnTo>
                    <a:pt x="26374" y="39220"/>
                  </a:lnTo>
                  <a:lnTo>
                    <a:pt x="31028" y="47625"/>
                  </a:lnTo>
                  <a:lnTo>
                    <a:pt x="32580" y="44823"/>
                  </a:lnTo>
                  <a:lnTo>
                    <a:pt x="38785" y="47625"/>
                  </a:lnTo>
                  <a:lnTo>
                    <a:pt x="41888" y="46224"/>
                  </a:lnTo>
                  <a:lnTo>
                    <a:pt x="40337" y="42021"/>
                  </a:lnTo>
                  <a:lnTo>
                    <a:pt x="43440" y="40620"/>
                  </a:lnTo>
                  <a:lnTo>
                    <a:pt x="40337" y="39220"/>
                  </a:lnTo>
                  <a:lnTo>
                    <a:pt x="44991" y="35017"/>
                  </a:lnTo>
                  <a:lnTo>
                    <a:pt x="49645" y="35017"/>
                  </a:lnTo>
                  <a:lnTo>
                    <a:pt x="49645" y="28013"/>
                  </a:lnTo>
                  <a:lnTo>
                    <a:pt x="46542" y="26614"/>
                  </a:lnTo>
                  <a:lnTo>
                    <a:pt x="48094" y="22411"/>
                  </a:lnTo>
                  <a:lnTo>
                    <a:pt x="51197" y="22411"/>
                  </a:lnTo>
                  <a:lnTo>
                    <a:pt x="57402" y="18209"/>
                  </a:lnTo>
                  <a:lnTo>
                    <a:pt x="58954" y="16808"/>
                  </a:lnTo>
                  <a:lnTo>
                    <a:pt x="62057" y="18209"/>
                  </a:lnTo>
                  <a:lnTo>
                    <a:pt x="60505" y="14006"/>
                  </a:lnTo>
                  <a:lnTo>
                    <a:pt x="63609" y="12606"/>
                  </a:lnTo>
                  <a:lnTo>
                    <a:pt x="68262" y="15407"/>
                  </a:lnTo>
                  <a:lnTo>
                    <a:pt x="63609" y="7002"/>
                  </a:lnTo>
                  <a:lnTo>
                    <a:pt x="62057" y="2801"/>
                  </a:lnTo>
                  <a:lnTo>
                    <a:pt x="5895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38888" y="3235326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4654" y="46224"/>
                  </a:moveTo>
                  <a:lnTo>
                    <a:pt x="9308" y="46224"/>
                  </a:lnTo>
                  <a:lnTo>
                    <a:pt x="13962" y="44823"/>
                  </a:lnTo>
                  <a:lnTo>
                    <a:pt x="20168" y="46224"/>
                  </a:lnTo>
                  <a:lnTo>
                    <a:pt x="26374" y="39220"/>
                  </a:lnTo>
                  <a:lnTo>
                    <a:pt x="31028" y="47625"/>
                  </a:lnTo>
                  <a:lnTo>
                    <a:pt x="32580" y="44823"/>
                  </a:lnTo>
                  <a:lnTo>
                    <a:pt x="38785" y="47625"/>
                  </a:lnTo>
                  <a:lnTo>
                    <a:pt x="41888" y="46224"/>
                  </a:lnTo>
                  <a:lnTo>
                    <a:pt x="40337" y="42022"/>
                  </a:lnTo>
                  <a:lnTo>
                    <a:pt x="43440" y="40621"/>
                  </a:lnTo>
                  <a:lnTo>
                    <a:pt x="40337" y="39220"/>
                  </a:lnTo>
                  <a:lnTo>
                    <a:pt x="44991" y="35018"/>
                  </a:lnTo>
                  <a:lnTo>
                    <a:pt x="48094" y="35018"/>
                  </a:lnTo>
                  <a:lnTo>
                    <a:pt x="49645" y="35018"/>
                  </a:lnTo>
                  <a:lnTo>
                    <a:pt x="49645" y="28014"/>
                  </a:lnTo>
                  <a:lnTo>
                    <a:pt x="46542" y="26613"/>
                  </a:lnTo>
                  <a:lnTo>
                    <a:pt x="48094" y="22411"/>
                  </a:lnTo>
                  <a:lnTo>
                    <a:pt x="51197" y="22411"/>
                  </a:lnTo>
                  <a:lnTo>
                    <a:pt x="57402" y="18209"/>
                  </a:lnTo>
                  <a:lnTo>
                    <a:pt x="58954" y="16808"/>
                  </a:lnTo>
                  <a:lnTo>
                    <a:pt x="62057" y="18209"/>
                  </a:lnTo>
                  <a:lnTo>
                    <a:pt x="60505" y="14007"/>
                  </a:lnTo>
                  <a:lnTo>
                    <a:pt x="63608" y="12606"/>
                  </a:lnTo>
                  <a:lnTo>
                    <a:pt x="68263" y="15408"/>
                  </a:lnTo>
                  <a:lnTo>
                    <a:pt x="65160" y="9805"/>
                  </a:lnTo>
                  <a:lnTo>
                    <a:pt x="63608" y="7003"/>
                  </a:lnTo>
                  <a:lnTo>
                    <a:pt x="62057" y="2801"/>
                  </a:lnTo>
                  <a:lnTo>
                    <a:pt x="58954" y="0"/>
                  </a:lnTo>
                  <a:lnTo>
                    <a:pt x="55851" y="4202"/>
                  </a:lnTo>
                  <a:lnTo>
                    <a:pt x="55851" y="8404"/>
                  </a:lnTo>
                  <a:lnTo>
                    <a:pt x="52748" y="7003"/>
                  </a:lnTo>
                  <a:lnTo>
                    <a:pt x="51197" y="7003"/>
                  </a:lnTo>
                  <a:lnTo>
                    <a:pt x="48094" y="8404"/>
                  </a:lnTo>
                  <a:lnTo>
                    <a:pt x="46542" y="8404"/>
                  </a:lnTo>
                  <a:lnTo>
                    <a:pt x="44991" y="9805"/>
                  </a:lnTo>
                  <a:lnTo>
                    <a:pt x="43440" y="9805"/>
                  </a:lnTo>
                  <a:lnTo>
                    <a:pt x="38785" y="9805"/>
                  </a:lnTo>
                  <a:lnTo>
                    <a:pt x="35682" y="9805"/>
                  </a:lnTo>
                  <a:lnTo>
                    <a:pt x="34131" y="9805"/>
                  </a:lnTo>
                  <a:lnTo>
                    <a:pt x="32580" y="9805"/>
                  </a:lnTo>
                  <a:lnTo>
                    <a:pt x="26374" y="15408"/>
                  </a:lnTo>
                  <a:lnTo>
                    <a:pt x="24822" y="18209"/>
                  </a:lnTo>
                  <a:lnTo>
                    <a:pt x="18617" y="15408"/>
                  </a:lnTo>
                  <a:lnTo>
                    <a:pt x="12411" y="14007"/>
                  </a:lnTo>
                  <a:lnTo>
                    <a:pt x="7757" y="14007"/>
                  </a:lnTo>
                  <a:lnTo>
                    <a:pt x="6205" y="15408"/>
                  </a:lnTo>
                  <a:lnTo>
                    <a:pt x="0" y="21011"/>
                  </a:lnTo>
                  <a:lnTo>
                    <a:pt x="1551" y="23812"/>
                  </a:lnTo>
                  <a:lnTo>
                    <a:pt x="6205" y="23812"/>
                  </a:lnTo>
                  <a:lnTo>
                    <a:pt x="4654" y="26613"/>
                  </a:lnTo>
                  <a:lnTo>
                    <a:pt x="1551" y="26613"/>
                  </a:lnTo>
                  <a:lnTo>
                    <a:pt x="3102" y="29415"/>
                  </a:lnTo>
                  <a:lnTo>
                    <a:pt x="4654" y="30816"/>
                  </a:lnTo>
                  <a:lnTo>
                    <a:pt x="3102" y="36419"/>
                  </a:lnTo>
                  <a:lnTo>
                    <a:pt x="7757" y="40621"/>
                  </a:lnTo>
                  <a:lnTo>
                    <a:pt x="7757" y="43422"/>
                  </a:lnTo>
                  <a:lnTo>
                    <a:pt x="4654" y="44823"/>
                  </a:lnTo>
                  <a:lnTo>
                    <a:pt x="4654" y="46224"/>
                  </a:lnTo>
                  <a:close/>
                </a:path>
              </a:pathLst>
            </a:custGeom>
            <a:ln w="9360">
              <a:solidFill>
                <a:srgbClr val="005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777119" y="3602120"/>
            <a:ext cx="82550" cy="53975"/>
            <a:chOff x="6777119" y="3602120"/>
            <a:chExt cx="82550" cy="53975"/>
          </a:xfrm>
        </p:grpSpPr>
        <p:sp>
          <p:nvSpPr>
            <p:cNvPr id="18" name="object 18"/>
            <p:cNvSpPr/>
            <p:nvPr/>
          </p:nvSpPr>
          <p:spPr>
            <a:xfrm>
              <a:off x="6781799" y="3606800"/>
              <a:ext cx="73025" cy="44450"/>
            </a:xfrm>
            <a:custGeom>
              <a:avLst/>
              <a:gdLst/>
              <a:ahLst/>
              <a:cxnLst/>
              <a:rect l="l" t="t" r="r" b="b"/>
              <a:pathLst>
                <a:path w="73025" h="44450">
                  <a:moveTo>
                    <a:pt x="73025" y="0"/>
                  </a:moveTo>
                  <a:lnTo>
                    <a:pt x="42862" y="14287"/>
                  </a:lnTo>
                  <a:lnTo>
                    <a:pt x="20637" y="12700"/>
                  </a:lnTo>
                  <a:lnTo>
                    <a:pt x="19050" y="22225"/>
                  </a:lnTo>
                  <a:lnTo>
                    <a:pt x="4762" y="26988"/>
                  </a:lnTo>
                  <a:lnTo>
                    <a:pt x="0" y="23812"/>
                  </a:lnTo>
                  <a:lnTo>
                    <a:pt x="3175" y="36513"/>
                  </a:lnTo>
                  <a:lnTo>
                    <a:pt x="12700" y="41276"/>
                  </a:lnTo>
                  <a:lnTo>
                    <a:pt x="20637" y="44451"/>
                  </a:lnTo>
                  <a:lnTo>
                    <a:pt x="23812" y="44451"/>
                  </a:lnTo>
                  <a:lnTo>
                    <a:pt x="42862" y="33338"/>
                  </a:lnTo>
                  <a:lnTo>
                    <a:pt x="57150" y="28576"/>
                  </a:lnTo>
                  <a:lnTo>
                    <a:pt x="52387" y="17462"/>
                  </a:lnTo>
                  <a:lnTo>
                    <a:pt x="73025" y="1587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81799" y="3606800"/>
              <a:ext cx="73025" cy="44450"/>
            </a:xfrm>
            <a:custGeom>
              <a:avLst/>
              <a:gdLst/>
              <a:ahLst/>
              <a:cxnLst/>
              <a:rect l="l" t="t" r="r" b="b"/>
              <a:pathLst>
                <a:path w="73025" h="44450">
                  <a:moveTo>
                    <a:pt x="0" y="23813"/>
                  </a:moveTo>
                  <a:lnTo>
                    <a:pt x="4762" y="26988"/>
                  </a:lnTo>
                  <a:lnTo>
                    <a:pt x="19050" y="22225"/>
                  </a:lnTo>
                  <a:lnTo>
                    <a:pt x="20637" y="12700"/>
                  </a:lnTo>
                  <a:lnTo>
                    <a:pt x="42862" y="14287"/>
                  </a:lnTo>
                  <a:lnTo>
                    <a:pt x="73025" y="0"/>
                  </a:lnTo>
                  <a:lnTo>
                    <a:pt x="73025" y="1587"/>
                  </a:lnTo>
                  <a:lnTo>
                    <a:pt x="52387" y="17462"/>
                  </a:lnTo>
                  <a:lnTo>
                    <a:pt x="57150" y="28575"/>
                  </a:lnTo>
                  <a:lnTo>
                    <a:pt x="42862" y="33338"/>
                  </a:lnTo>
                  <a:lnTo>
                    <a:pt x="23812" y="44451"/>
                  </a:lnTo>
                  <a:lnTo>
                    <a:pt x="20637" y="44451"/>
                  </a:lnTo>
                  <a:lnTo>
                    <a:pt x="12700" y="41275"/>
                  </a:lnTo>
                  <a:lnTo>
                    <a:pt x="3175" y="36513"/>
                  </a:lnTo>
                  <a:lnTo>
                    <a:pt x="0" y="23813"/>
                  </a:lnTo>
                  <a:close/>
                </a:path>
              </a:pathLst>
            </a:custGeom>
            <a:ln w="9360">
              <a:solidFill>
                <a:srgbClr val="005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842333" y="2986170"/>
            <a:ext cx="1517650" cy="1057275"/>
            <a:chOff x="7842333" y="2986170"/>
            <a:chExt cx="1517650" cy="1057275"/>
          </a:xfrm>
        </p:grpSpPr>
        <p:sp>
          <p:nvSpPr>
            <p:cNvPr id="21" name="object 21"/>
            <p:cNvSpPr/>
            <p:nvPr/>
          </p:nvSpPr>
          <p:spPr>
            <a:xfrm>
              <a:off x="7847013" y="2990850"/>
              <a:ext cx="1508125" cy="1047750"/>
            </a:xfrm>
            <a:custGeom>
              <a:avLst/>
              <a:gdLst/>
              <a:ahLst/>
              <a:cxnLst/>
              <a:rect l="l" t="t" r="r" b="b"/>
              <a:pathLst>
                <a:path w="1508125" h="1047750">
                  <a:moveTo>
                    <a:pt x="925512" y="1016001"/>
                  </a:moveTo>
                  <a:lnTo>
                    <a:pt x="847725" y="1016001"/>
                  </a:lnTo>
                  <a:lnTo>
                    <a:pt x="901700" y="1047751"/>
                  </a:lnTo>
                  <a:lnTo>
                    <a:pt x="901700" y="1025526"/>
                  </a:lnTo>
                  <a:lnTo>
                    <a:pt x="925512" y="1016001"/>
                  </a:lnTo>
                  <a:close/>
                </a:path>
                <a:path w="1508125" h="1047750">
                  <a:moveTo>
                    <a:pt x="1035050" y="977901"/>
                  </a:moveTo>
                  <a:lnTo>
                    <a:pt x="793750" y="977901"/>
                  </a:lnTo>
                  <a:lnTo>
                    <a:pt x="822325" y="1000126"/>
                  </a:lnTo>
                  <a:lnTo>
                    <a:pt x="831850" y="1025526"/>
                  </a:lnTo>
                  <a:lnTo>
                    <a:pt x="847725" y="1016001"/>
                  </a:lnTo>
                  <a:lnTo>
                    <a:pt x="925512" y="1016001"/>
                  </a:lnTo>
                  <a:lnTo>
                    <a:pt x="965200" y="1000126"/>
                  </a:lnTo>
                  <a:lnTo>
                    <a:pt x="971550" y="993776"/>
                  </a:lnTo>
                  <a:lnTo>
                    <a:pt x="987425" y="984251"/>
                  </a:lnTo>
                  <a:lnTo>
                    <a:pt x="1022350" y="984251"/>
                  </a:lnTo>
                  <a:lnTo>
                    <a:pt x="1035050" y="977901"/>
                  </a:lnTo>
                  <a:close/>
                </a:path>
                <a:path w="1508125" h="1047750">
                  <a:moveTo>
                    <a:pt x="1177925" y="812801"/>
                  </a:moveTo>
                  <a:lnTo>
                    <a:pt x="539750" y="812801"/>
                  </a:lnTo>
                  <a:lnTo>
                    <a:pt x="571500" y="838201"/>
                  </a:lnTo>
                  <a:lnTo>
                    <a:pt x="587375" y="838201"/>
                  </a:lnTo>
                  <a:lnTo>
                    <a:pt x="603250" y="844551"/>
                  </a:lnTo>
                  <a:lnTo>
                    <a:pt x="612775" y="882651"/>
                  </a:lnTo>
                  <a:lnTo>
                    <a:pt x="596900" y="930276"/>
                  </a:lnTo>
                  <a:lnTo>
                    <a:pt x="596900" y="946151"/>
                  </a:lnTo>
                  <a:lnTo>
                    <a:pt x="619125" y="952501"/>
                  </a:lnTo>
                  <a:lnTo>
                    <a:pt x="635000" y="977901"/>
                  </a:lnTo>
                  <a:lnTo>
                    <a:pt x="635000" y="993776"/>
                  </a:lnTo>
                  <a:lnTo>
                    <a:pt x="673100" y="1009651"/>
                  </a:lnTo>
                  <a:lnTo>
                    <a:pt x="666750" y="1016001"/>
                  </a:lnTo>
                  <a:lnTo>
                    <a:pt x="704850" y="1009651"/>
                  </a:lnTo>
                  <a:lnTo>
                    <a:pt x="714375" y="977901"/>
                  </a:lnTo>
                  <a:lnTo>
                    <a:pt x="1035050" y="977901"/>
                  </a:lnTo>
                  <a:lnTo>
                    <a:pt x="1076325" y="952501"/>
                  </a:lnTo>
                  <a:lnTo>
                    <a:pt x="1114425" y="923926"/>
                  </a:lnTo>
                  <a:lnTo>
                    <a:pt x="1130300" y="892176"/>
                  </a:lnTo>
                  <a:lnTo>
                    <a:pt x="1152525" y="860426"/>
                  </a:lnTo>
                  <a:lnTo>
                    <a:pt x="1177925" y="812801"/>
                  </a:lnTo>
                  <a:close/>
                </a:path>
                <a:path w="1508125" h="1047750">
                  <a:moveTo>
                    <a:pt x="1022350" y="984251"/>
                  </a:moveTo>
                  <a:lnTo>
                    <a:pt x="987425" y="984251"/>
                  </a:lnTo>
                  <a:lnTo>
                    <a:pt x="1003300" y="993776"/>
                  </a:lnTo>
                  <a:lnTo>
                    <a:pt x="1022350" y="984251"/>
                  </a:lnTo>
                  <a:close/>
                </a:path>
                <a:path w="1508125" h="1047750">
                  <a:moveTo>
                    <a:pt x="225425" y="225425"/>
                  </a:moveTo>
                  <a:lnTo>
                    <a:pt x="209550" y="304800"/>
                  </a:lnTo>
                  <a:lnTo>
                    <a:pt x="155575" y="314325"/>
                  </a:lnTo>
                  <a:lnTo>
                    <a:pt x="139700" y="406400"/>
                  </a:lnTo>
                  <a:lnTo>
                    <a:pt x="107950" y="438150"/>
                  </a:lnTo>
                  <a:lnTo>
                    <a:pt x="69850" y="469900"/>
                  </a:lnTo>
                  <a:lnTo>
                    <a:pt x="6350" y="485775"/>
                  </a:lnTo>
                  <a:lnTo>
                    <a:pt x="0" y="517525"/>
                  </a:lnTo>
                  <a:lnTo>
                    <a:pt x="15875" y="530225"/>
                  </a:lnTo>
                  <a:lnTo>
                    <a:pt x="22225" y="555625"/>
                  </a:lnTo>
                  <a:lnTo>
                    <a:pt x="6350" y="561975"/>
                  </a:lnTo>
                  <a:lnTo>
                    <a:pt x="22225" y="577850"/>
                  </a:lnTo>
                  <a:lnTo>
                    <a:pt x="47625" y="587375"/>
                  </a:lnTo>
                  <a:lnTo>
                    <a:pt x="69850" y="619125"/>
                  </a:lnTo>
                  <a:lnTo>
                    <a:pt x="149225" y="619125"/>
                  </a:lnTo>
                  <a:lnTo>
                    <a:pt x="155575" y="631825"/>
                  </a:lnTo>
                  <a:lnTo>
                    <a:pt x="123825" y="679450"/>
                  </a:lnTo>
                  <a:lnTo>
                    <a:pt x="133350" y="704850"/>
                  </a:lnTo>
                  <a:lnTo>
                    <a:pt x="117475" y="727075"/>
                  </a:lnTo>
                  <a:lnTo>
                    <a:pt x="133350" y="758826"/>
                  </a:lnTo>
                  <a:lnTo>
                    <a:pt x="171450" y="774701"/>
                  </a:lnTo>
                  <a:lnTo>
                    <a:pt x="165100" y="781051"/>
                  </a:lnTo>
                  <a:lnTo>
                    <a:pt x="180975" y="781051"/>
                  </a:lnTo>
                  <a:lnTo>
                    <a:pt x="282575" y="828676"/>
                  </a:lnTo>
                  <a:lnTo>
                    <a:pt x="330200" y="838201"/>
                  </a:lnTo>
                  <a:lnTo>
                    <a:pt x="346075" y="850901"/>
                  </a:lnTo>
                  <a:lnTo>
                    <a:pt x="358775" y="850901"/>
                  </a:lnTo>
                  <a:lnTo>
                    <a:pt x="384175" y="866776"/>
                  </a:lnTo>
                  <a:lnTo>
                    <a:pt x="447675" y="866776"/>
                  </a:lnTo>
                  <a:lnTo>
                    <a:pt x="469900" y="838201"/>
                  </a:lnTo>
                  <a:lnTo>
                    <a:pt x="501650" y="812801"/>
                  </a:lnTo>
                  <a:lnTo>
                    <a:pt x="1177925" y="812801"/>
                  </a:lnTo>
                  <a:lnTo>
                    <a:pt x="1177925" y="790576"/>
                  </a:lnTo>
                  <a:lnTo>
                    <a:pt x="1168400" y="774701"/>
                  </a:lnTo>
                  <a:lnTo>
                    <a:pt x="1177925" y="749300"/>
                  </a:lnTo>
                  <a:lnTo>
                    <a:pt x="1168400" y="720725"/>
                  </a:lnTo>
                  <a:lnTo>
                    <a:pt x="1130300" y="641350"/>
                  </a:lnTo>
                  <a:lnTo>
                    <a:pt x="1136650" y="631825"/>
                  </a:lnTo>
                  <a:lnTo>
                    <a:pt x="1168400" y="593725"/>
                  </a:lnTo>
                  <a:lnTo>
                    <a:pt x="1193800" y="587375"/>
                  </a:lnTo>
                  <a:lnTo>
                    <a:pt x="1196975" y="584200"/>
                  </a:lnTo>
                  <a:lnTo>
                    <a:pt x="1196975" y="577850"/>
                  </a:lnTo>
                  <a:lnTo>
                    <a:pt x="1193800" y="571500"/>
                  </a:lnTo>
                  <a:lnTo>
                    <a:pt x="1130300" y="571500"/>
                  </a:lnTo>
                  <a:lnTo>
                    <a:pt x="1114425" y="561975"/>
                  </a:lnTo>
                  <a:lnTo>
                    <a:pt x="1098550" y="539750"/>
                  </a:lnTo>
                  <a:lnTo>
                    <a:pt x="1082675" y="523875"/>
                  </a:lnTo>
                  <a:lnTo>
                    <a:pt x="1120775" y="508000"/>
                  </a:lnTo>
                  <a:lnTo>
                    <a:pt x="1146175" y="485775"/>
                  </a:lnTo>
                  <a:lnTo>
                    <a:pt x="1184275" y="460375"/>
                  </a:lnTo>
                  <a:lnTo>
                    <a:pt x="1254702" y="460375"/>
                  </a:lnTo>
                  <a:lnTo>
                    <a:pt x="1257300" y="450850"/>
                  </a:lnTo>
                  <a:lnTo>
                    <a:pt x="1272116" y="438150"/>
                  </a:lnTo>
                  <a:lnTo>
                    <a:pt x="762000" y="438150"/>
                  </a:lnTo>
                  <a:lnTo>
                    <a:pt x="682625" y="400050"/>
                  </a:lnTo>
                  <a:lnTo>
                    <a:pt x="587375" y="390525"/>
                  </a:lnTo>
                  <a:lnTo>
                    <a:pt x="517525" y="320675"/>
                  </a:lnTo>
                  <a:lnTo>
                    <a:pt x="415925" y="288925"/>
                  </a:lnTo>
                  <a:lnTo>
                    <a:pt x="409448" y="234950"/>
                  </a:lnTo>
                  <a:lnTo>
                    <a:pt x="288925" y="234950"/>
                  </a:lnTo>
                  <a:lnTo>
                    <a:pt x="225425" y="225425"/>
                  </a:lnTo>
                  <a:close/>
                </a:path>
                <a:path w="1508125" h="1047750">
                  <a:moveTo>
                    <a:pt x="1152525" y="561975"/>
                  </a:moveTo>
                  <a:lnTo>
                    <a:pt x="1130300" y="571500"/>
                  </a:lnTo>
                  <a:lnTo>
                    <a:pt x="1193800" y="571500"/>
                  </a:lnTo>
                  <a:lnTo>
                    <a:pt x="1152525" y="561975"/>
                  </a:lnTo>
                  <a:close/>
                </a:path>
                <a:path w="1508125" h="1047750">
                  <a:moveTo>
                    <a:pt x="1254702" y="460375"/>
                  </a:moveTo>
                  <a:lnTo>
                    <a:pt x="1200150" y="460375"/>
                  </a:lnTo>
                  <a:lnTo>
                    <a:pt x="1177925" y="492125"/>
                  </a:lnTo>
                  <a:lnTo>
                    <a:pt x="1193800" y="508000"/>
                  </a:lnTo>
                  <a:lnTo>
                    <a:pt x="1209675" y="501650"/>
                  </a:lnTo>
                  <a:lnTo>
                    <a:pt x="1247775" y="485775"/>
                  </a:lnTo>
                  <a:lnTo>
                    <a:pt x="1254702" y="460375"/>
                  </a:lnTo>
                  <a:close/>
                </a:path>
                <a:path w="1508125" h="1047750">
                  <a:moveTo>
                    <a:pt x="1300162" y="431800"/>
                  </a:moveTo>
                  <a:lnTo>
                    <a:pt x="1279525" y="431800"/>
                  </a:lnTo>
                  <a:lnTo>
                    <a:pt x="1301750" y="447675"/>
                  </a:lnTo>
                  <a:lnTo>
                    <a:pt x="1300162" y="431800"/>
                  </a:lnTo>
                  <a:close/>
                </a:path>
                <a:path w="1508125" h="1047750">
                  <a:moveTo>
                    <a:pt x="1060450" y="139700"/>
                  </a:moveTo>
                  <a:lnTo>
                    <a:pt x="1044575" y="171450"/>
                  </a:lnTo>
                  <a:lnTo>
                    <a:pt x="1044575" y="209550"/>
                  </a:lnTo>
                  <a:lnTo>
                    <a:pt x="1114425" y="219075"/>
                  </a:lnTo>
                  <a:lnTo>
                    <a:pt x="1130300" y="250825"/>
                  </a:lnTo>
                  <a:lnTo>
                    <a:pt x="1060450" y="273050"/>
                  </a:lnTo>
                  <a:lnTo>
                    <a:pt x="1003300" y="298450"/>
                  </a:lnTo>
                  <a:lnTo>
                    <a:pt x="949325" y="320675"/>
                  </a:lnTo>
                  <a:lnTo>
                    <a:pt x="933450" y="374650"/>
                  </a:lnTo>
                  <a:lnTo>
                    <a:pt x="847725" y="384175"/>
                  </a:lnTo>
                  <a:lnTo>
                    <a:pt x="762000" y="438150"/>
                  </a:lnTo>
                  <a:lnTo>
                    <a:pt x="1272116" y="438150"/>
                  </a:lnTo>
                  <a:lnTo>
                    <a:pt x="1279525" y="431800"/>
                  </a:lnTo>
                  <a:lnTo>
                    <a:pt x="1300162" y="431800"/>
                  </a:lnTo>
                  <a:lnTo>
                    <a:pt x="1298575" y="415925"/>
                  </a:lnTo>
                  <a:lnTo>
                    <a:pt x="1330325" y="396875"/>
                  </a:lnTo>
                  <a:lnTo>
                    <a:pt x="1381125" y="396875"/>
                  </a:lnTo>
                  <a:lnTo>
                    <a:pt x="1390650" y="390525"/>
                  </a:lnTo>
                  <a:lnTo>
                    <a:pt x="1414638" y="390525"/>
                  </a:lnTo>
                  <a:lnTo>
                    <a:pt x="1428750" y="314325"/>
                  </a:lnTo>
                  <a:lnTo>
                    <a:pt x="1466850" y="304800"/>
                  </a:lnTo>
                  <a:lnTo>
                    <a:pt x="1508125" y="187325"/>
                  </a:lnTo>
                  <a:lnTo>
                    <a:pt x="1412875" y="187325"/>
                  </a:lnTo>
                  <a:lnTo>
                    <a:pt x="1397000" y="155575"/>
                  </a:lnTo>
                  <a:lnTo>
                    <a:pt x="1371600" y="149225"/>
                  </a:lnTo>
                  <a:lnTo>
                    <a:pt x="1073150" y="149225"/>
                  </a:lnTo>
                  <a:lnTo>
                    <a:pt x="1073150" y="146050"/>
                  </a:lnTo>
                  <a:lnTo>
                    <a:pt x="1066800" y="146050"/>
                  </a:lnTo>
                  <a:lnTo>
                    <a:pt x="1066800" y="142875"/>
                  </a:lnTo>
                  <a:lnTo>
                    <a:pt x="1060450" y="142875"/>
                  </a:lnTo>
                  <a:lnTo>
                    <a:pt x="1060450" y="139700"/>
                  </a:lnTo>
                  <a:close/>
                </a:path>
                <a:path w="1508125" h="1047750">
                  <a:moveTo>
                    <a:pt x="1381125" y="396875"/>
                  </a:moveTo>
                  <a:lnTo>
                    <a:pt x="1330325" y="396875"/>
                  </a:lnTo>
                  <a:lnTo>
                    <a:pt x="1371600" y="403225"/>
                  </a:lnTo>
                  <a:lnTo>
                    <a:pt x="1381125" y="396875"/>
                  </a:lnTo>
                  <a:close/>
                </a:path>
                <a:path w="1508125" h="1047750">
                  <a:moveTo>
                    <a:pt x="1414638" y="390525"/>
                  </a:moveTo>
                  <a:lnTo>
                    <a:pt x="1390650" y="390525"/>
                  </a:lnTo>
                  <a:lnTo>
                    <a:pt x="1412875" y="400050"/>
                  </a:lnTo>
                  <a:lnTo>
                    <a:pt x="1414638" y="390525"/>
                  </a:lnTo>
                  <a:close/>
                </a:path>
                <a:path w="1508125" h="1047750">
                  <a:moveTo>
                    <a:pt x="330200" y="180975"/>
                  </a:moveTo>
                  <a:lnTo>
                    <a:pt x="304800" y="187325"/>
                  </a:lnTo>
                  <a:lnTo>
                    <a:pt x="288925" y="234950"/>
                  </a:lnTo>
                  <a:lnTo>
                    <a:pt x="409448" y="234950"/>
                  </a:lnTo>
                  <a:lnTo>
                    <a:pt x="406400" y="209550"/>
                  </a:lnTo>
                  <a:lnTo>
                    <a:pt x="379185" y="196850"/>
                  </a:lnTo>
                  <a:lnTo>
                    <a:pt x="330200" y="196850"/>
                  </a:lnTo>
                  <a:lnTo>
                    <a:pt x="330200" y="180975"/>
                  </a:lnTo>
                  <a:close/>
                </a:path>
                <a:path w="1508125" h="1047750">
                  <a:moveTo>
                    <a:pt x="346075" y="171450"/>
                  </a:moveTo>
                  <a:lnTo>
                    <a:pt x="330200" y="180975"/>
                  </a:lnTo>
                  <a:lnTo>
                    <a:pt x="330200" y="196850"/>
                  </a:lnTo>
                  <a:lnTo>
                    <a:pt x="346075" y="196850"/>
                  </a:lnTo>
                  <a:lnTo>
                    <a:pt x="346075" y="190500"/>
                  </a:lnTo>
                  <a:lnTo>
                    <a:pt x="349250" y="184150"/>
                  </a:lnTo>
                  <a:lnTo>
                    <a:pt x="352425" y="180975"/>
                  </a:lnTo>
                  <a:lnTo>
                    <a:pt x="346075" y="171450"/>
                  </a:lnTo>
                  <a:close/>
                </a:path>
                <a:path w="1508125" h="1047750">
                  <a:moveTo>
                    <a:pt x="352425" y="180975"/>
                  </a:moveTo>
                  <a:lnTo>
                    <a:pt x="346075" y="190500"/>
                  </a:lnTo>
                  <a:lnTo>
                    <a:pt x="346075" y="196850"/>
                  </a:lnTo>
                  <a:lnTo>
                    <a:pt x="379185" y="196850"/>
                  </a:lnTo>
                  <a:lnTo>
                    <a:pt x="358775" y="187325"/>
                  </a:lnTo>
                  <a:lnTo>
                    <a:pt x="352425" y="180975"/>
                  </a:lnTo>
                  <a:close/>
                </a:path>
                <a:path w="1508125" h="1047750">
                  <a:moveTo>
                    <a:pt x="1257300" y="0"/>
                  </a:moveTo>
                  <a:lnTo>
                    <a:pt x="1184275" y="0"/>
                  </a:lnTo>
                  <a:lnTo>
                    <a:pt x="1162050" y="38100"/>
                  </a:lnTo>
                  <a:lnTo>
                    <a:pt x="1114425" y="123825"/>
                  </a:lnTo>
                  <a:lnTo>
                    <a:pt x="1066800" y="123825"/>
                  </a:lnTo>
                  <a:lnTo>
                    <a:pt x="1060450" y="139700"/>
                  </a:lnTo>
                  <a:lnTo>
                    <a:pt x="1060450" y="142875"/>
                  </a:lnTo>
                  <a:lnTo>
                    <a:pt x="1066800" y="142875"/>
                  </a:lnTo>
                  <a:lnTo>
                    <a:pt x="1066800" y="146050"/>
                  </a:lnTo>
                  <a:lnTo>
                    <a:pt x="1073150" y="146050"/>
                  </a:lnTo>
                  <a:lnTo>
                    <a:pt x="1073150" y="149225"/>
                  </a:lnTo>
                  <a:lnTo>
                    <a:pt x="1371600" y="149225"/>
                  </a:lnTo>
                  <a:lnTo>
                    <a:pt x="1333500" y="139700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47013" y="2990850"/>
              <a:ext cx="1508125" cy="1047750"/>
            </a:xfrm>
            <a:custGeom>
              <a:avLst/>
              <a:gdLst/>
              <a:ahLst/>
              <a:cxnLst/>
              <a:rect l="l" t="t" r="r" b="b"/>
              <a:pathLst>
                <a:path w="1508125" h="1047750">
                  <a:moveTo>
                    <a:pt x="1412875" y="187325"/>
                  </a:moveTo>
                  <a:lnTo>
                    <a:pt x="1397000" y="155575"/>
                  </a:lnTo>
                  <a:lnTo>
                    <a:pt x="1333500" y="139700"/>
                  </a:lnTo>
                  <a:lnTo>
                    <a:pt x="1257300" y="0"/>
                  </a:lnTo>
                  <a:lnTo>
                    <a:pt x="1184275" y="0"/>
                  </a:lnTo>
                  <a:lnTo>
                    <a:pt x="1162050" y="38100"/>
                  </a:lnTo>
                  <a:lnTo>
                    <a:pt x="1114425" y="123825"/>
                  </a:lnTo>
                  <a:lnTo>
                    <a:pt x="1066800" y="123825"/>
                  </a:lnTo>
                  <a:lnTo>
                    <a:pt x="1060450" y="139700"/>
                  </a:lnTo>
                  <a:lnTo>
                    <a:pt x="1060450" y="142875"/>
                  </a:lnTo>
                  <a:lnTo>
                    <a:pt x="1063625" y="142875"/>
                  </a:lnTo>
                  <a:lnTo>
                    <a:pt x="1066800" y="142875"/>
                  </a:lnTo>
                  <a:lnTo>
                    <a:pt x="1066800" y="146050"/>
                  </a:lnTo>
                  <a:lnTo>
                    <a:pt x="1069975" y="146050"/>
                  </a:lnTo>
                  <a:lnTo>
                    <a:pt x="1073150" y="146050"/>
                  </a:lnTo>
                  <a:lnTo>
                    <a:pt x="1073150" y="149225"/>
                  </a:lnTo>
                  <a:lnTo>
                    <a:pt x="1076325" y="149225"/>
                  </a:lnTo>
                  <a:lnTo>
                    <a:pt x="1073150" y="149225"/>
                  </a:lnTo>
                  <a:lnTo>
                    <a:pt x="1073150" y="146050"/>
                  </a:lnTo>
                  <a:lnTo>
                    <a:pt x="1069975" y="146050"/>
                  </a:lnTo>
                  <a:lnTo>
                    <a:pt x="1066800" y="146050"/>
                  </a:lnTo>
                  <a:lnTo>
                    <a:pt x="1066800" y="142875"/>
                  </a:lnTo>
                  <a:lnTo>
                    <a:pt x="1063625" y="142875"/>
                  </a:lnTo>
                  <a:lnTo>
                    <a:pt x="1060450" y="142875"/>
                  </a:lnTo>
                  <a:lnTo>
                    <a:pt x="1060450" y="139700"/>
                  </a:lnTo>
                  <a:lnTo>
                    <a:pt x="1044575" y="171450"/>
                  </a:lnTo>
                  <a:lnTo>
                    <a:pt x="1044575" y="209550"/>
                  </a:lnTo>
                  <a:lnTo>
                    <a:pt x="1114425" y="219075"/>
                  </a:lnTo>
                  <a:lnTo>
                    <a:pt x="1130300" y="250825"/>
                  </a:lnTo>
                  <a:lnTo>
                    <a:pt x="1060450" y="273050"/>
                  </a:lnTo>
                  <a:lnTo>
                    <a:pt x="1003300" y="298450"/>
                  </a:lnTo>
                  <a:lnTo>
                    <a:pt x="949325" y="320675"/>
                  </a:lnTo>
                  <a:lnTo>
                    <a:pt x="933450" y="374650"/>
                  </a:lnTo>
                  <a:lnTo>
                    <a:pt x="847725" y="384175"/>
                  </a:lnTo>
                  <a:lnTo>
                    <a:pt x="762000" y="438150"/>
                  </a:lnTo>
                  <a:lnTo>
                    <a:pt x="682625" y="400050"/>
                  </a:lnTo>
                  <a:lnTo>
                    <a:pt x="587375" y="390525"/>
                  </a:lnTo>
                  <a:lnTo>
                    <a:pt x="517525" y="320675"/>
                  </a:lnTo>
                  <a:lnTo>
                    <a:pt x="415925" y="288925"/>
                  </a:lnTo>
                  <a:lnTo>
                    <a:pt x="406400" y="209550"/>
                  </a:lnTo>
                  <a:lnTo>
                    <a:pt x="358775" y="187325"/>
                  </a:lnTo>
                  <a:lnTo>
                    <a:pt x="352425" y="180975"/>
                  </a:lnTo>
                  <a:lnTo>
                    <a:pt x="349250" y="184150"/>
                  </a:lnTo>
                  <a:lnTo>
                    <a:pt x="346075" y="190500"/>
                  </a:lnTo>
                  <a:lnTo>
                    <a:pt x="346075" y="193675"/>
                  </a:lnTo>
                  <a:lnTo>
                    <a:pt x="346075" y="196850"/>
                  </a:lnTo>
                  <a:lnTo>
                    <a:pt x="346075" y="193675"/>
                  </a:lnTo>
                  <a:lnTo>
                    <a:pt x="346075" y="190500"/>
                  </a:lnTo>
                  <a:lnTo>
                    <a:pt x="352425" y="180975"/>
                  </a:lnTo>
                  <a:lnTo>
                    <a:pt x="346075" y="171450"/>
                  </a:lnTo>
                  <a:lnTo>
                    <a:pt x="330200" y="180975"/>
                  </a:lnTo>
                  <a:lnTo>
                    <a:pt x="330200" y="196850"/>
                  </a:lnTo>
                  <a:lnTo>
                    <a:pt x="330200" y="180975"/>
                  </a:lnTo>
                  <a:lnTo>
                    <a:pt x="304800" y="187325"/>
                  </a:lnTo>
                  <a:lnTo>
                    <a:pt x="288925" y="234950"/>
                  </a:lnTo>
                  <a:lnTo>
                    <a:pt x="225425" y="225425"/>
                  </a:lnTo>
                  <a:lnTo>
                    <a:pt x="209550" y="304800"/>
                  </a:lnTo>
                  <a:lnTo>
                    <a:pt x="155575" y="314325"/>
                  </a:lnTo>
                  <a:lnTo>
                    <a:pt x="139700" y="406400"/>
                  </a:lnTo>
                  <a:lnTo>
                    <a:pt x="107950" y="438150"/>
                  </a:lnTo>
                  <a:lnTo>
                    <a:pt x="69850" y="469900"/>
                  </a:lnTo>
                  <a:lnTo>
                    <a:pt x="6350" y="485775"/>
                  </a:lnTo>
                  <a:lnTo>
                    <a:pt x="0" y="517525"/>
                  </a:lnTo>
                  <a:lnTo>
                    <a:pt x="15875" y="530225"/>
                  </a:lnTo>
                  <a:lnTo>
                    <a:pt x="22225" y="555625"/>
                  </a:lnTo>
                  <a:lnTo>
                    <a:pt x="6350" y="561975"/>
                  </a:lnTo>
                  <a:lnTo>
                    <a:pt x="22225" y="577850"/>
                  </a:lnTo>
                  <a:lnTo>
                    <a:pt x="47625" y="587375"/>
                  </a:lnTo>
                  <a:lnTo>
                    <a:pt x="69850" y="619125"/>
                  </a:lnTo>
                  <a:lnTo>
                    <a:pt x="101600" y="619125"/>
                  </a:lnTo>
                  <a:lnTo>
                    <a:pt x="149225" y="619125"/>
                  </a:lnTo>
                  <a:lnTo>
                    <a:pt x="155575" y="631825"/>
                  </a:lnTo>
                  <a:lnTo>
                    <a:pt x="123825" y="679450"/>
                  </a:lnTo>
                  <a:lnTo>
                    <a:pt x="133350" y="704850"/>
                  </a:lnTo>
                  <a:lnTo>
                    <a:pt x="117475" y="727075"/>
                  </a:lnTo>
                  <a:lnTo>
                    <a:pt x="133350" y="758825"/>
                  </a:lnTo>
                  <a:lnTo>
                    <a:pt x="171450" y="774700"/>
                  </a:lnTo>
                  <a:lnTo>
                    <a:pt x="165100" y="781050"/>
                  </a:lnTo>
                  <a:lnTo>
                    <a:pt x="180975" y="781050"/>
                  </a:lnTo>
                  <a:lnTo>
                    <a:pt x="234950" y="806450"/>
                  </a:lnTo>
                  <a:lnTo>
                    <a:pt x="282575" y="828675"/>
                  </a:lnTo>
                  <a:lnTo>
                    <a:pt x="330200" y="838200"/>
                  </a:lnTo>
                  <a:lnTo>
                    <a:pt x="346075" y="850900"/>
                  </a:lnTo>
                  <a:lnTo>
                    <a:pt x="358775" y="850900"/>
                  </a:lnTo>
                  <a:lnTo>
                    <a:pt x="384175" y="866775"/>
                  </a:lnTo>
                  <a:lnTo>
                    <a:pt x="415925" y="866775"/>
                  </a:lnTo>
                  <a:lnTo>
                    <a:pt x="447675" y="866775"/>
                  </a:lnTo>
                  <a:lnTo>
                    <a:pt x="469900" y="838200"/>
                  </a:lnTo>
                  <a:lnTo>
                    <a:pt x="501650" y="812800"/>
                  </a:lnTo>
                  <a:lnTo>
                    <a:pt x="539750" y="812800"/>
                  </a:lnTo>
                  <a:lnTo>
                    <a:pt x="571500" y="838200"/>
                  </a:lnTo>
                  <a:lnTo>
                    <a:pt x="587375" y="838200"/>
                  </a:lnTo>
                  <a:lnTo>
                    <a:pt x="603250" y="844550"/>
                  </a:lnTo>
                  <a:lnTo>
                    <a:pt x="612775" y="882650"/>
                  </a:lnTo>
                  <a:lnTo>
                    <a:pt x="596900" y="930275"/>
                  </a:lnTo>
                  <a:lnTo>
                    <a:pt x="596900" y="946150"/>
                  </a:lnTo>
                  <a:lnTo>
                    <a:pt x="619125" y="952500"/>
                  </a:lnTo>
                  <a:lnTo>
                    <a:pt x="635000" y="977900"/>
                  </a:lnTo>
                  <a:lnTo>
                    <a:pt x="635000" y="993775"/>
                  </a:lnTo>
                  <a:lnTo>
                    <a:pt x="673100" y="1009651"/>
                  </a:lnTo>
                  <a:lnTo>
                    <a:pt x="666750" y="1016001"/>
                  </a:lnTo>
                  <a:lnTo>
                    <a:pt x="704850" y="1009651"/>
                  </a:lnTo>
                  <a:lnTo>
                    <a:pt x="714375" y="977900"/>
                  </a:lnTo>
                  <a:lnTo>
                    <a:pt x="793750" y="977900"/>
                  </a:lnTo>
                  <a:lnTo>
                    <a:pt x="822325" y="1000126"/>
                  </a:lnTo>
                  <a:lnTo>
                    <a:pt x="831850" y="1025526"/>
                  </a:lnTo>
                  <a:lnTo>
                    <a:pt x="847725" y="1016001"/>
                  </a:lnTo>
                  <a:lnTo>
                    <a:pt x="901700" y="1047751"/>
                  </a:lnTo>
                  <a:lnTo>
                    <a:pt x="901700" y="1025526"/>
                  </a:lnTo>
                  <a:lnTo>
                    <a:pt x="965200" y="1000126"/>
                  </a:lnTo>
                  <a:lnTo>
                    <a:pt x="971550" y="993775"/>
                  </a:lnTo>
                  <a:lnTo>
                    <a:pt x="987425" y="984250"/>
                  </a:lnTo>
                  <a:lnTo>
                    <a:pt x="1003300" y="993775"/>
                  </a:lnTo>
                  <a:lnTo>
                    <a:pt x="1035050" y="977900"/>
                  </a:lnTo>
                  <a:lnTo>
                    <a:pt x="1076325" y="952500"/>
                  </a:lnTo>
                  <a:lnTo>
                    <a:pt x="1114425" y="923925"/>
                  </a:lnTo>
                  <a:lnTo>
                    <a:pt x="1130300" y="892175"/>
                  </a:lnTo>
                  <a:lnTo>
                    <a:pt x="1152525" y="860425"/>
                  </a:lnTo>
                  <a:lnTo>
                    <a:pt x="1177925" y="812800"/>
                  </a:lnTo>
                  <a:lnTo>
                    <a:pt x="1177925" y="790575"/>
                  </a:lnTo>
                  <a:lnTo>
                    <a:pt x="1168400" y="774700"/>
                  </a:lnTo>
                  <a:lnTo>
                    <a:pt x="1177925" y="749300"/>
                  </a:lnTo>
                  <a:lnTo>
                    <a:pt x="1168400" y="720725"/>
                  </a:lnTo>
                  <a:lnTo>
                    <a:pt x="1130300" y="641350"/>
                  </a:lnTo>
                  <a:lnTo>
                    <a:pt x="1136650" y="631825"/>
                  </a:lnTo>
                  <a:lnTo>
                    <a:pt x="1168400" y="593725"/>
                  </a:lnTo>
                  <a:lnTo>
                    <a:pt x="1193800" y="587375"/>
                  </a:lnTo>
                  <a:lnTo>
                    <a:pt x="1196975" y="584200"/>
                  </a:lnTo>
                  <a:lnTo>
                    <a:pt x="1196975" y="577850"/>
                  </a:lnTo>
                  <a:lnTo>
                    <a:pt x="1193800" y="571500"/>
                  </a:lnTo>
                  <a:lnTo>
                    <a:pt x="1152525" y="561975"/>
                  </a:lnTo>
                  <a:lnTo>
                    <a:pt x="1130300" y="571500"/>
                  </a:lnTo>
                  <a:lnTo>
                    <a:pt x="1114425" y="561975"/>
                  </a:lnTo>
                  <a:lnTo>
                    <a:pt x="1098550" y="539750"/>
                  </a:lnTo>
                  <a:lnTo>
                    <a:pt x="1082675" y="523875"/>
                  </a:lnTo>
                  <a:lnTo>
                    <a:pt x="1120775" y="508000"/>
                  </a:lnTo>
                  <a:lnTo>
                    <a:pt x="1146175" y="485775"/>
                  </a:lnTo>
                  <a:lnTo>
                    <a:pt x="1184275" y="460375"/>
                  </a:lnTo>
                  <a:lnTo>
                    <a:pt x="1200150" y="460375"/>
                  </a:lnTo>
                  <a:lnTo>
                    <a:pt x="1177925" y="492125"/>
                  </a:lnTo>
                  <a:lnTo>
                    <a:pt x="1193800" y="508000"/>
                  </a:lnTo>
                  <a:lnTo>
                    <a:pt x="1209675" y="501650"/>
                  </a:lnTo>
                  <a:lnTo>
                    <a:pt x="1247775" y="485775"/>
                  </a:lnTo>
                  <a:lnTo>
                    <a:pt x="1257300" y="450850"/>
                  </a:lnTo>
                  <a:lnTo>
                    <a:pt x="1279525" y="431800"/>
                  </a:lnTo>
                  <a:lnTo>
                    <a:pt x="1301750" y="447675"/>
                  </a:lnTo>
                  <a:lnTo>
                    <a:pt x="1298575" y="415925"/>
                  </a:lnTo>
                  <a:lnTo>
                    <a:pt x="1330325" y="396875"/>
                  </a:lnTo>
                  <a:lnTo>
                    <a:pt x="1371600" y="403225"/>
                  </a:lnTo>
                  <a:lnTo>
                    <a:pt x="1390650" y="390525"/>
                  </a:lnTo>
                  <a:lnTo>
                    <a:pt x="1412875" y="400050"/>
                  </a:lnTo>
                  <a:lnTo>
                    <a:pt x="1428750" y="314325"/>
                  </a:lnTo>
                  <a:lnTo>
                    <a:pt x="1466850" y="304800"/>
                  </a:lnTo>
                  <a:lnTo>
                    <a:pt x="1508125" y="187325"/>
                  </a:lnTo>
                  <a:lnTo>
                    <a:pt x="1412875" y="187325"/>
                  </a:lnTo>
                  <a:close/>
                </a:path>
              </a:pathLst>
            </a:custGeom>
            <a:ln w="9360">
              <a:solidFill>
                <a:srgbClr val="005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4788" y="3387726"/>
              <a:ext cx="133350" cy="244475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079081" y="473963"/>
            <a:ext cx="4035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80" dirty="0"/>
              <a:t>Распространенность</a:t>
            </a:r>
            <a:endParaRPr sz="4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1525" y="473963"/>
            <a:ext cx="3028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80" dirty="0"/>
              <a:t>Факторы</a:t>
            </a:r>
            <a:r>
              <a:rPr sz="4400" spc="-135" dirty="0"/>
              <a:t> </a:t>
            </a:r>
            <a:r>
              <a:rPr sz="4400" spc="-370" dirty="0"/>
              <a:t>риска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834895" y="2621279"/>
            <a:ext cx="6410325" cy="1386840"/>
            <a:chOff x="1834895" y="2621279"/>
            <a:chExt cx="6410325" cy="1386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895" y="2639567"/>
              <a:ext cx="826007" cy="850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9903" y="2621279"/>
              <a:ext cx="3047999" cy="8930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4503" y="2621279"/>
              <a:ext cx="1179576" cy="8930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43727" y="2621279"/>
              <a:ext cx="652272" cy="8930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2599" y="2621279"/>
              <a:ext cx="1197863" cy="8930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8023" y="3240023"/>
              <a:ext cx="719327" cy="7376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6935" y="3218687"/>
              <a:ext cx="5327904" cy="78943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59939" y="1497511"/>
            <a:ext cx="6405880" cy="401637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57200" marR="30480" indent="-457200" algn="r">
              <a:lnSpc>
                <a:spcPct val="100000"/>
              </a:lnSpc>
              <a:spcBef>
                <a:spcPts val="965"/>
              </a:spcBef>
              <a:buFont typeface="Wingdings"/>
              <a:buChar char=""/>
              <a:tabLst>
                <a:tab pos="457200" algn="l"/>
              </a:tabLst>
            </a:pPr>
            <a:r>
              <a:rPr sz="3200" spc="-345" dirty="0">
                <a:latin typeface="Calibri"/>
                <a:cs typeface="Calibri"/>
              </a:rPr>
              <a:t>Синдром  </a:t>
            </a:r>
            <a:r>
              <a:rPr sz="3200" spc="-300" dirty="0">
                <a:latin typeface="Calibri"/>
                <a:cs typeface="Calibri"/>
              </a:rPr>
              <a:t>полиорганной</a:t>
            </a:r>
            <a:r>
              <a:rPr sz="3200" spc="-135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недостаточности</a:t>
            </a:r>
            <a:endParaRPr sz="3200">
              <a:latin typeface="Calibri"/>
              <a:cs typeface="Calibri"/>
            </a:endParaRPr>
          </a:p>
          <a:p>
            <a:pPr marL="456565" marR="5080" lvl="1" indent="-456565" algn="r">
              <a:lnSpc>
                <a:spcPct val="100000"/>
              </a:lnSpc>
              <a:spcBef>
                <a:spcPts val="760"/>
              </a:spcBef>
              <a:buFont typeface="Wingdings"/>
              <a:buChar char=""/>
              <a:tabLst>
                <a:tab pos="456565" algn="l"/>
                <a:tab pos="457200" algn="l"/>
              </a:tabLst>
            </a:pPr>
            <a:r>
              <a:rPr sz="2800" spc="-254" dirty="0">
                <a:latin typeface="Calibri"/>
                <a:cs typeface="Calibri"/>
              </a:rPr>
              <a:t>Длительность  </a:t>
            </a:r>
            <a:r>
              <a:rPr sz="2800" spc="-245" dirty="0">
                <a:latin typeface="Calibri"/>
                <a:cs typeface="Calibri"/>
              </a:rPr>
              <a:t>вазопрессорной</a:t>
            </a:r>
            <a:r>
              <a:rPr sz="2800" spc="-225" dirty="0">
                <a:latin typeface="Calibri"/>
                <a:cs typeface="Calibri"/>
              </a:rPr>
              <a:t> </a:t>
            </a:r>
            <a:r>
              <a:rPr sz="2800" spc="-295" dirty="0">
                <a:latin typeface="Calibri"/>
                <a:cs typeface="Calibri"/>
              </a:rPr>
              <a:t>поддержки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5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b="1" spc="-335" dirty="0">
                <a:latin typeface="Calibri"/>
                <a:cs typeface="Calibri"/>
              </a:rPr>
              <a:t>Иммобилизация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85" dirty="0">
                <a:latin typeface="Arial Narrow"/>
                <a:cs typeface="Arial Narrow"/>
              </a:rPr>
              <a:t>(bed-rest)</a:t>
            </a:r>
            <a:endParaRPr sz="3200">
              <a:latin typeface="Arial Narrow"/>
              <a:cs typeface="Arial Narrow"/>
            </a:endParaRPr>
          </a:p>
          <a:p>
            <a:pPr marL="1079500" lvl="1" indent="-457200">
              <a:lnSpc>
                <a:spcPct val="100000"/>
              </a:lnSpc>
              <a:spcBef>
                <a:spcPts val="760"/>
              </a:spcBef>
              <a:buFont typeface="Wingdings"/>
              <a:buChar char=""/>
              <a:tabLst>
                <a:tab pos="1078865" algn="l"/>
                <a:tab pos="1079500" algn="l"/>
              </a:tabLst>
            </a:pPr>
            <a:r>
              <a:rPr sz="2800" b="1" spc="-220" dirty="0">
                <a:latin typeface="Calibri"/>
                <a:cs typeface="Calibri"/>
              </a:rPr>
              <a:t>Количество </a:t>
            </a:r>
            <a:r>
              <a:rPr sz="2800" b="1" spc="-280" dirty="0">
                <a:latin typeface="Calibri"/>
                <a:cs typeface="Calibri"/>
              </a:rPr>
              <a:t>дней до </a:t>
            </a:r>
            <a:r>
              <a:rPr sz="2800" b="1" spc="-285" dirty="0">
                <a:latin typeface="Calibri"/>
                <a:cs typeface="Calibri"/>
              </a:rPr>
              <a:t>отмены</a:t>
            </a:r>
            <a:r>
              <a:rPr sz="2800" b="1" spc="-155" dirty="0">
                <a:latin typeface="Calibri"/>
                <a:cs typeface="Calibri"/>
              </a:rPr>
              <a:t> </a:t>
            </a:r>
            <a:r>
              <a:rPr sz="2800" b="1" spc="-260" dirty="0">
                <a:latin typeface="Calibri"/>
                <a:cs typeface="Calibri"/>
              </a:rPr>
              <a:t>седации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2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325" dirty="0">
                <a:latin typeface="Calibri"/>
                <a:cs typeface="Calibri"/>
              </a:rPr>
              <a:t>Гипергликемия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86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300" dirty="0">
                <a:latin typeface="Calibri"/>
                <a:cs typeface="Calibri"/>
              </a:rPr>
              <a:t>Кортикостероиды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325" dirty="0">
                <a:latin typeface="Calibri"/>
                <a:cs typeface="Calibri"/>
              </a:rPr>
              <a:t>Миорелаксанты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4556" y="0"/>
            <a:ext cx="10230485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98470" marR="5080" indent="-2986405">
              <a:lnSpc>
                <a:spcPct val="100699"/>
              </a:lnSpc>
              <a:spcBef>
                <a:spcPts val="75"/>
              </a:spcBef>
            </a:pPr>
            <a:r>
              <a:rPr sz="2800" spc="-270" dirty="0"/>
              <a:t>Принципиальная </a:t>
            </a:r>
            <a:r>
              <a:rPr sz="2800" spc="-250" dirty="0"/>
              <a:t>схема </a:t>
            </a:r>
            <a:r>
              <a:rPr sz="2800" spc="-270" dirty="0"/>
              <a:t>сенсомоторного разобщения </a:t>
            </a:r>
            <a:r>
              <a:rPr sz="2800" spc="-220" dirty="0"/>
              <a:t>как </a:t>
            </a:r>
            <a:r>
              <a:rPr sz="2800" spc="-245" dirty="0"/>
              <a:t>основа </a:t>
            </a:r>
            <a:r>
              <a:rPr sz="2800" spc="-220" dirty="0"/>
              <a:t>ПИТ </a:t>
            </a:r>
            <a:r>
              <a:rPr sz="2800" spc="-290" dirty="0"/>
              <a:t>синдрома </a:t>
            </a:r>
            <a:r>
              <a:rPr sz="2800" spc="-215" dirty="0"/>
              <a:t>у  </a:t>
            </a:r>
            <a:r>
              <a:rPr sz="2800" spc="-260" dirty="0"/>
              <a:t>нецеребрального </a:t>
            </a:r>
            <a:r>
              <a:rPr sz="2800" spc="-250" dirty="0"/>
              <a:t>пациента</a:t>
            </a:r>
            <a:r>
              <a:rPr sz="2800" spc="-204" dirty="0"/>
              <a:t> </a:t>
            </a:r>
            <a:r>
              <a:rPr sz="2800" spc="-225" dirty="0"/>
              <a:t>ОРИТ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0392" y="4611623"/>
            <a:ext cx="1719072" cy="1618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65475" y="5208016"/>
            <a:ext cx="995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65" dirty="0">
                <a:latin typeface="Calibri"/>
                <a:cs typeface="Calibri"/>
              </a:rPr>
              <a:t>Э</a:t>
            </a:r>
            <a:r>
              <a:rPr sz="1900" spc="-180" dirty="0">
                <a:latin typeface="Calibri"/>
                <a:cs typeface="Calibri"/>
              </a:rPr>
              <a:t>ф</a:t>
            </a:r>
            <a:r>
              <a:rPr sz="1900" spc="-165" dirty="0">
                <a:latin typeface="Calibri"/>
                <a:cs typeface="Calibri"/>
              </a:rPr>
              <a:t>ф</a:t>
            </a:r>
            <a:r>
              <a:rPr sz="1900" spc="-175" dirty="0">
                <a:latin typeface="Calibri"/>
                <a:cs typeface="Calibri"/>
              </a:rPr>
              <a:t>е</a:t>
            </a:r>
            <a:r>
              <a:rPr sz="1900" spc="-160" dirty="0">
                <a:latin typeface="Calibri"/>
                <a:cs typeface="Calibri"/>
              </a:rPr>
              <a:t>к</a:t>
            </a:r>
            <a:r>
              <a:rPr sz="1900" spc="-165" dirty="0">
                <a:latin typeface="Calibri"/>
                <a:cs typeface="Calibri"/>
              </a:rPr>
              <a:t>т</a:t>
            </a:r>
            <a:r>
              <a:rPr sz="1900" spc="-195" dirty="0">
                <a:latin typeface="Calibri"/>
                <a:cs typeface="Calibri"/>
              </a:rPr>
              <a:t>о</a:t>
            </a:r>
            <a:r>
              <a:rPr sz="1900" spc="-190" dirty="0">
                <a:latin typeface="Calibri"/>
                <a:cs typeface="Calibri"/>
              </a:rPr>
              <a:t>р</a:t>
            </a:r>
            <a:r>
              <a:rPr sz="1900" spc="-245" dirty="0">
                <a:latin typeface="Calibri"/>
                <a:cs typeface="Calibri"/>
              </a:rPr>
              <a:t>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82729" y="1264117"/>
            <a:ext cx="3806825" cy="2607310"/>
            <a:chOff x="4082729" y="1264117"/>
            <a:chExt cx="3806825" cy="2607310"/>
          </a:xfrm>
        </p:grpSpPr>
        <p:sp>
          <p:nvSpPr>
            <p:cNvPr id="6" name="object 6"/>
            <p:cNvSpPr/>
            <p:nvPr/>
          </p:nvSpPr>
          <p:spPr>
            <a:xfrm>
              <a:off x="6652055" y="2172347"/>
              <a:ext cx="1232535" cy="1694180"/>
            </a:xfrm>
            <a:custGeom>
              <a:avLst/>
              <a:gdLst/>
              <a:ahLst/>
              <a:cxnLst/>
              <a:rect l="l" t="t" r="r" b="b"/>
              <a:pathLst>
                <a:path w="1232534" h="1694179">
                  <a:moveTo>
                    <a:pt x="0" y="0"/>
                  </a:moveTo>
                  <a:lnTo>
                    <a:pt x="47160" y="4839"/>
                  </a:lnTo>
                  <a:lnTo>
                    <a:pt x="93770" y="11318"/>
                  </a:lnTo>
                  <a:lnTo>
                    <a:pt x="139805" y="19405"/>
                  </a:lnTo>
                  <a:lnTo>
                    <a:pt x="185241" y="29072"/>
                  </a:lnTo>
                  <a:lnTo>
                    <a:pt x="230054" y="40288"/>
                  </a:lnTo>
                  <a:lnTo>
                    <a:pt x="274219" y="53023"/>
                  </a:lnTo>
                  <a:lnTo>
                    <a:pt x="317713" y="67248"/>
                  </a:lnTo>
                  <a:lnTo>
                    <a:pt x="360510" y="82931"/>
                  </a:lnTo>
                  <a:lnTo>
                    <a:pt x="402586" y="100044"/>
                  </a:lnTo>
                  <a:lnTo>
                    <a:pt x="443918" y="118556"/>
                  </a:lnTo>
                  <a:lnTo>
                    <a:pt x="484480" y="138437"/>
                  </a:lnTo>
                  <a:lnTo>
                    <a:pt x="524248" y="159657"/>
                  </a:lnTo>
                  <a:lnTo>
                    <a:pt x="563199" y="182186"/>
                  </a:lnTo>
                  <a:lnTo>
                    <a:pt x="601307" y="205994"/>
                  </a:lnTo>
                  <a:lnTo>
                    <a:pt x="638548" y="231051"/>
                  </a:lnTo>
                  <a:lnTo>
                    <a:pt x="674899" y="257328"/>
                  </a:lnTo>
                  <a:lnTo>
                    <a:pt x="710334" y="284794"/>
                  </a:lnTo>
                  <a:lnTo>
                    <a:pt x="744829" y="313418"/>
                  </a:lnTo>
                  <a:lnTo>
                    <a:pt x="778361" y="343172"/>
                  </a:lnTo>
                  <a:lnTo>
                    <a:pt x="810904" y="374025"/>
                  </a:lnTo>
                  <a:lnTo>
                    <a:pt x="842435" y="405948"/>
                  </a:lnTo>
                  <a:lnTo>
                    <a:pt x="872928" y="438909"/>
                  </a:lnTo>
                  <a:lnTo>
                    <a:pt x="902361" y="472879"/>
                  </a:lnTo>
                  <a:lnTo>
                    <a:pt x="930707" y="507829"/>
                  </a:lnTo>
                  <a:lnTo>
                    <a:pt x="957944" y="543727"/>
                  </a:lnTo>
                  <a:lnTo>
                    <a:pt x="984046" y="580545"/>
                  </a:lnTo>
                  <a:lnTo>
                    <a:pt x="1008990" y="618252"/>
                  </a:lnTo>
                  <a:lnTo>
                    <a:pt x="1032751" y="656818"/>
                  </a:lnTo>
                  <a:lnTo>
                    <a:pt x="1055304" y="696213"/>
                  </a:lnTo>
                  <a:lnTo>
                    <a:pt x="1076626" y="736407"/>
                  </a:lnTo>
                  <a:lnTo>
                    <a:pt x="1096692" y="777371"/>
                  </a:lnTo>
                  <a:lnTo>
                    <a:pt x="1115477" y="819073"/>
                  </a:lnTo>
                  <a:lnTo>
                    <a:pt x="1132958" y="861484"/>
                  </a:lnTo>
                  <a:lnTo>
                    <a:pt x="1149110" y="904575"/>
                  </a:lnTo>
                  <a:lnTo>
                    <a:pt x="1163908" y="948315"/>
                  </a:lnTo>
                  <a:lnTo>
                    <a:pt x="1177329" y="992673"/>
                  </a:lnTo>
                  <a:lnTo>
                    <a:pt x="1189348" y="1037621"/>
                  </a:lnTo>
                  <a:lnTo>
                    <a:pt x="1199940" y="1083128"/>
                  </a:lnTo>
                  <a:lnTo>
                    <a:pt x="1209082" y="1129164"/>
                  </a:lnTo>
                  <a:lnTo>
                    <a:pt x="1216749" y="1175699"/>
                  </a:lnTo>
                  <a:lnTo>
                    <a:pt x="1222917" y="1222704"/>
                  </a:lnTo>
                  <a:lnTo>
                    <a:pt x="1227561" y="1270147"/>
                  </a:lnTo>
                  <a:lnTo>
                    <a:pt x="1230656" y="1317999"/>
                  </a:lnTo>
                  <a:lnTo>
                    <a:pt x="1232180" y="1366231"/>
                  </a:lnTo>
                  <a:lnTo>
                    <a:pt x="1232107" y="1414811"/>
                  </a:lnTo>
                  <a:lnTo>
                    <a:pt x="1230413" y="1463711"/>
                  </a:lnTo>
                  <a:lnTo>
                    <a:pt x="1227073" y="1512900"/>
                  </a:lnTo>
                  <a:lnTo>
                    <a:pt x="1222505" y="1558422"/>
                  </a:lnTo>
                  <a:lnTo>
                    <a:pt x="1216516" y="1603762"/>
                  </a:lnTo>
                  <a:lnTo>
                    <a:pt x="1209110" y="1648886"/>
                  </a:lnTo>
                  <a:lnTo>
                    <a:pt x="1200293" y="169375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7141" y="2145131"/>
              <a:ext cx="1030605" cy="0"/>
            </a:xfrm>
            <a:custGeom>
              <a:avLst/>
              <a:gdLst/>
              <a:ahLst/>
              <a:cxnLst/>
              <a:rect l="l" t="t" r="r" b="b"/>
              <a:pathLst>
                <a:path w="1030604">
                  <a:moveTo>
                    <a:pt x="0" y="0"/>
                  </a:moveTo>
                  <a:lnTo>
                    <a:pt x="1030287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664" y="1967332"/>
              <a:ext cx="257175" cy="398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427" y="1967332"/>
              <a:ext cx="238125" cy="3984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7491" y="2169544"/>
              <a:ext cx="1154430" cy="1608455"/>
            </a:xfrm>
            <a:custGeom>
              <a:avLst/>
              <a:gdLst/>
              <a:ahLst/>
              <a:cxnLst/>
              <a:rect l="l" t="t" r="r" b="b"/>
              <a:pathLst>
                <a:path w="1154429" h="1608454">
                  <a:moveTo>
                    <a:pt x="0" y="1608068"/>
                  </a:moveTo>
                  <a:lnTo>
                    <a:pt x="12134" y="1546587"/>
                  </a:lnTo>
                  <a:lnTo>
                    <a:pt x="25221" y="1485806"/>
                  </a:lnTo>
                  <a:lnTo>
                    <a:pt x="39235" y="1425759"/>
                  </a:lnTo>
                  <a:lnTo>
                    <a:pt x="54154" y="1366477"/>
                  </a:lnTo>
                  <a:lnTo>
                    <a:pt x="69954" y="1307995"/>
                  </a:lnTo>
                  <a:lnTo>
                    <a:pt x="86611" y="1250345"/>
                  </a:lnTo>
                  <a:lnTo>
                    <a:pt x="104102" y="1193559"/>
                  </a:lnTo>
                  <a:lnTo>
                    <a:pt x="122403" y="1137670"/>
                  </a:lnTo>
                  <a:lnTo>
                    <a:pt x="141491" y="1082712"/>
                  </a:lnTo>
                  <a:lnTo>
                    <a:pt x="161342" y="1028716"/>
                  </a:lnTo>
                  <a:lnTo>
                    <a:pt x="181933" y="975716"/>
                  </a:lnTo>
                  <a:lnTo>
                    <a:pt x="203240" y="923745"/>
                  </a:lnTo>
                  <a:lnTo>
                    <a:pt x="225240" y="872835"/>
                  </a:lnTo>
                  <a:lnTo>
                    <a:pt x="247909" y="823020"/>
                  </a:lnTo>
                  <a:lnTo>
                    <a:pt x="271223" y="774331"/>
                  </a:lnTo>
                  <a:lnTo>
                    <a:pt x="295159" y="726802"/>
                  </a:lnTo>
                  <a:lnTo>
                    <a:pt x="319694" y="680466"/>
                  </a:lnTo>
                  <a:lnTo>
                    <a:pt x="344804" y="635355"/>
                  </a:lnTo>
                  <a:lnTo>
                    <a:pt x="370464" y="591502"/>
                  </a:lnTo>
                  <a:lnTo>
                    <a:pt x="396653" y="548939"/>
                  </a:lnTo>
                  <a:lnTo>
                    <a:pt x="423346" y="507701"/>
                  </a:lnTo>
                  <a:lnTo>
                    <a:pt x="450520" y="467819"/>
                  </a:lnTo>
                  <a:lnTo>
                    <a:pt x="478151" y="429327"/>
                  </a:lnTo>
                  <a:lnTo>
                    <a:pt x="506215" y="392256"/>
                  </a:lnTo>
                  <a:lnTo>
                    <a:pt x="534689" y="356641"/>
                  </a:lnTo>
                  <a:lnTo>
                    <a:pt x="563551" y="322513"/>
                  </a:lnTo>
                  <a:lnTo>
                    <a:pt x="592775" y="289906"/>
                  </a:lnTo>
                  <a:lnTo>
                    <a:pt x="622338" y="258852"/>
                  </a:lnTo>
                  <a:lnTo>
                    <a:pt x="652218" y="229384"/>
                  </a:lnTo>
                  <a:lnTo>
                    <a:pt x="682389" y="201535"/>
                  </a:lnTo>
                  <a:lnTo>
                    <a:pt x="712830" y="175338"/>
                  </a:lnTo>
                  <a:lnTo>
                    <a:pt x="743516" y="150825"/>
                  </a:lnTo>
                  <a:lnTo>
                    <a:pt x="774424" y="128030"/>
                  </a:lnTo>
                  <a:lnTo>
                    <a:pt x="836810" y="87722"/>
                  </a:lnTo>
                  <a:lnTo>
                    <a:pt x="899801" y="54676"/>
                  </a:lnTo>
                  <a:lnTo>
                    <a:pt x="963208" y="29156"/>
                  </a:lnTo>
                  <a:lnTo>
                    <a:pt x="1026843" y="11423"/>
                  </a:lnTo>
                  <a:lnTo>
                    <a:pt x="1090518" y="1740"/>
                  </a:lnTo>
                  <a:lnTo>
                    <a:pt x="1122311" y="0"/>
                  </a:lnTo>
                  <a:lnTo>
                    <a:pt x="1154043" y="37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7440" y="2267222"/>
              <a:ext cx="173684" cy="2118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1777729" y="0"/>
                  </a:moveTo>
                  <a:lnTo>
                    <a:pt x="239983" y="0"/>
                  </a:lnTo>
                  <a:lnTo>
                    <a:pt x="191618" y="4875"/>
                  </a:lnTo>
                  <a:lnTo>
                    <a:pt x="146570" y="18858"/>
                  </a:lnTo>
                  <a:lnTo>
                    <a:pt x="105806" y="40985"/>
                  </a:lnTo>
                  <a:lnTo>
                    <a:pt x="70289" y="70289"/>
                  </a:lnTo>
                  <a:lnTo>
                    <a:pt x="40985" y="105805"/>
                  </a:lnTo>
                  <a:lnTo>
                    <a:pt x="18859" y="146570"/>
                  </a:lnTo>
                  <a:lnTo>
                    <a:pt x="4875" y="191617"/>
                  </a:lnTo>
                  <a:lnTo>
                    <a:pt x="0" y="239983"/>
                  </a:lnTo>
                  <a:lnTo>
                    <a:pt x="0" y="1199879"/>
                  </a:lnTo>
                  <a:lnTo>
                    <a:pt x="4875" y="1248244"/>
                  </a:lnTo>
                  <a:lnTo>
                    <a:pt x="18859" y="1293291"/>
                  </a:lnTo>
                  <a:lnTo>
                    <a:pt x="40985" y="1334056"/>
                  </a:lnTo>
                  <a:lnTo>
                    <a:pt x="70289" y="1369572"/>
                  </a:lnTo>
                  <a:lnTo>
                    <a:pt x="105806" y="1398877"/>
                  </a:lnTo>
                  <a:lnTo>
                    <a:pt x="146570" y="1421003"/>
                  </a:lnTo>
                  <a:lnTo>
                    <a:pt x="191618" y="1434986"/>
                  </a:lnTo>
                  <a:lnTo>
                    <a:pt x="239983" y="1439862"/>
                  </a:lnTo>
                  <a:lnTo>
                    <a:pt x="1777729" y="1439862"/>
                  </a:lnTo>
                  <a:lnTo>
                    <a:pt x="1826094" y="1434986"/>
                  </a:lnTo>
                  <a:lnTo>
                    <a:pt x="1871142" y="1421003"/>
                  </a:lnTo>
                  <a:lnTo>
                    <a:pt x="1911906" y="1398877"/>
                  </a:lnTo>
                  <a:lnTo>
                    <a:pt x="1947423" y="1369572"/>
                  </a:lnTo>
                  <a:lnTo>
                    <a:pt x="1976727" y="1334056"/>
                  </a:lnTo>
                  <a:lnTo>
                    <a:pt x="1998853" y="1293291"/>
                  </a:lnTo>
                  <a:lnTo>
                    <a:pt x="2012836" y="1248244"/>
                  </a:lnTo>
                  <a:lnTo>
                    <a:pt x="2017712" y="1199879"/>
                  </a:lnTo>
                  <a:lnTo>
                    <a:pt x="2017712" y="239983"/>
                  </a:lnTo>
                  <a:lnTo>
                    <a:pt x="2012836" y="191617"/>
                  </a:lnTo>
                  <a:lnTo>
                    <a:pt x="1998853" y="146570"/>
                  </a:lnTo>
                  <a:lnTo>
                    <a:pt x="1976727" y="105805"/>
                  </a:lnTo>
                  <a:lnTo>
                    <a:pt x="1947423" y="70289"/>
                  </a:lnTo>
                  <a:lnTo>
                    <a:pt x="1911906" y="40985"/>
                  </a:lnTo>
                  <a:lnTo>
                    <a:pt x="1871142" y="18858"/>
                  </a:lnTo>
                  <a:lnTo>
                    <a:pt x="1826094" y="4875"/>
                  </a:lnTo>
                  <a:lnTo>
                    <a:pt x="1777729" y="0"/>
                  </a:lnTo>
                  <a:close/>
                </a:path>
              </a:pathLst>
            </a:custGeom>
            <a:solidFill>
              <a:srgbClr val="4F81BD">
                <a:alpha val="5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0" y="239983"/>
                  </a:moveTo>
                  <a:lnTo>
                    <a:pt x="4875" y="191618"/>
                  </a:lnTo>
                  <a:lnTo>
                    <a:pt x="18859" y="146570"/>
                  </a:lnTo>
                  <a:lnTo>
                    <a:pt x="40985" y="105806"/>
                  </a:lnTo>
                  <a:lnTo>
                    <a:pt x="70289" y="70289"/>
                  </a:lnTo>
                  <a:lnTo>
                    <a:pt x="105806" y="40985"/>
                  </a:lnTo>
                  <a:lnTo>
                    <a:pt x="146570" y="18859"/>
                  </a:lnTo>
                  <a:lnTo>
                    <a:pt x="191618" y="4875"/>
                  </a:lnTo>
                  <a:lnTo>
                    <a:pt x="239983" y="0"/>
                  </a:lnTo>
                  <a:lnTo>
                    <a:pt x="1777730" y="0"/>
                  </a:lnTo>
                  <a:lnTo>
                    <a:pt x="1826094" y="4875"/>
                  </a:lnTo>
                  <a:lnTo>
                    <a:pt x="1871142" y="18859"/>
                  </a:lnTo>
                  <a:lnTo>
                    <a:pt x="1911906" y="40985"/>
                  </a:lnTo>
                  <a:lnTo>
                    <a:pt x="1947423" y="70289"/>
                  </a:lnTo>
                  <a:lnTo>
                    <a:pt x="1976727" y="105806"/>
                  </a:lnTo>
                  <a:lnTo>
                    <a:pt x="1998853" y="146570"/>
                  </a:lnTo>
                  <a:lnTo>
                    <a:pt x="2012837" y="191618"/>
                  </a:lnTo>
                  <a:lnTo>
                    <a:pt x="2017713" y="239983"/>
                  </a:lnTo>
                  <a:lnTo>
                    <a:pt x="2017713" y="1199880"/>
                  </a:lnTo>
                  <a:lnTo>
                    <a:pt x="2012837" y="1248244"/>
                  </a:lnTo>
                  <a:lnTo>
                    <a:pt x="1998853" y="1293292"/>
                  </a:lnTo>
                  <a:lnTo>
                    <a:pt x="1976727" y="1334056"/>
                  </a:lnTo>
                  <a:lnTo>
                    <a:pt x="1947423" y="1369573"/>
                  </a:lnTo>
                  <a:lnTo>
                    <a:pt x="1911906" y="1398877"/>
                  </a:lnTo>
                  <a:lnTo>
                    <a:pt x="1871142" y="1421003"/>
                  </a:lnTo>
                  <a:lnTo>
                    <a:pt x="1826094" y="1434987"/>
                  </a:lnTo>
                  <a:lnTo>
                    <a:pt x="1777730" y="1439863"/>
                  </a:lnTo>
                  <a:lnTo>
                    <a:pt x="239983" y="1439863"/>
                  </a:lnTo>
                  <a:lnTo>
                    <a:pt x="191618" y="1434987"/>
                  </a:lnTo>
                  <a:lnTo>
                    <a:pt x="146570" y="1421003"/>
                  </a:lnTo>
                  <a:lnTo>
                    <a:pt x="105806" y="1398877"/>
                  </a:lnTo>
                  <a:lnTo>
                    <a:pt x="70289" y="1369573"/>
                  </a:lnTo>
                  <a:lnTo>
                    <a:pt x="40985" y="1334056"/>
                  </a:lnTo>
                  <a:lnTo>
                    <a:pt x="18859" y="1293292"/>
                  </a:lnTo>
                  <a:lnTo>
                    <a:pt x="4875" y="1248244"/>
                  </a:lnTo>
                  <a:lnTo>
                    <a:pt x="0" y="1199880"/>
                  </a:lnTo>
                  <a:lnTo>
                    <a:pt x="0" y="23998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06316" y="3889021"/>
          <a:ext cx="4457065" cy="379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6365"/>
                <a:gridCol w="1651000"/>
                <a:gridCol w="1395094"/>
              </a:tblGrid>
              <a:tr h="184667"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Афферентация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B w="12700">
                      <a:solidFill>
                        <a:srgbClr val="4A7EB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Эфферентация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846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4A7EB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5091630" y="4145803"/>
            <a:ext cx="215265" cy="246379"/>
          </a:xfrm>
          <a:custGeom>
            <a:avLst/>
            <a:gdLst/>
            <a:ahLst/>
            <a:cxnLst/>
            <a:rect l="l" t="t" r="r" b="b"/>
            <a:pathLst>
              <a:path w="215264" h="246379">
                <a:moveTo>
                  <a:pt x="0" y="0"/>
                </a:moveTo>
                <a:lnTo>
                  <a:pt x="214660" y="246088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9616" y="4553711"/>
            <a:ext cx="1712976" cy="171297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120495" y="3884987"/>
            <a:ext cx="297180" cy="321945"/>
            <a:chOff x="5120495" y="3884987"/>
            <a:chExt cx="297180" cy="3219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495" y="4001846"/>
              <a:ext cx="244475" cy="2047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87825" y="3889750"/>
              <a:ext cx="224790" cy="162560"/>
            </a:xfrm>
            <a:custGeom>
              <a:avLst/>
              <a:gdLst/>
              <a:ahLst/>
              <a:cxnLst/>
              <a:rect l="l" t="t" r="r" b="b"/>
              <a:pathLst>
                <a:path w="224789" h="162560">
                  <a:moveTo>
                    <a:pt x="0" y="162525"/>
                  </a:moveTo>
                  <a:lnTo>
                    <a:pt x="224748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916074" y="813816"/>
            <a:ext cx="4124960" cy="2488565"/>
            <a:chOff x="3916074" y="813816"/>
            <a:chExt cx="4124960" cy="2488565"/>
          </a:xfrm>
        </p:grpSpPr>
        <p:sp>
          <p:nvSpPr>
            <p:cNvPr id="21" name="object 21"/>
            <p:cNvSpPr/>
            <p:nvPr/>
          </p:nvSpPr>
          <p:spPr>
            <a:xfrm>
              <a:off x="4354923" y="2990510"/>
              <a:ext cx="259079" cy="307340"/>
            </a:xfrm>
            <a:custGeom>
              <a:avLst/>
              <a:gdLst/>
              <a:ahLst/>
              <a:cxnLst/>
              <a:rect l="l" t="t" r="r" b="b"/>
              <a:pathLst>
                <a:path w="259079" h="307339">
                  <a:moveTo>
                    <a:pt x="0" y="0"/>
                  </a:moveTo>
                  <a:lnTo>
                    <a:pt x="258640" y="30687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1850" y="2326337"/>
              <a:ext cx="43180" cy="238760"/>
            </a:xfrm>
            <a:custGeom>
              <a:avLst/>
              <a:gdLst/>
              <a:ahLst/>
              <a:cxnLst/>
              <a:rect l="l" t="t" r="r" b="b"/>
              <a:pathLst>
                <a:path w="43179" h="238760">
                  <a:moveTo>
                    <a:pt x="0" y="238567"/>
                  </a:moveTo>
                  <a:lnTo>
                    <a:pt x="43096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20836" y="2990512"/>
              <a:ext cx="374650" cy="140970"/>
            </a:xfrm>
            <a:custGeom>
              <a:avLst/>
              <a:gdLst/>
              <a:ahLst/>
              <a:cxnLst/>
              <a:rect l="l" t="t" r="r" b="b"/>
              <a:pathLst>
                <a:path w="374650" h="140969">
                  <a:moveTo>
                    <a:pt x="0" y="140617"/>
                  </a:moveTo>
                  <a:lnTo>
                    <a:pt x="374072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4231" y="813816"/>
              <a:ext cx="3136391" cy="493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8135" y="838200"/>
              <a:ext cx="3008375" cy="5029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6903" y="835152"/>
              <a:ext cx="3048000" cy="4053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49864" y="837561"/>
              <a:ext cx="3044825" cy="400050"/>
            </a:xfrm>
            <a:custGeom>
              <a:avLst/>
              <a:gdLst/>
              <a:ahLst/>
              <a:cxnLst/>
              <a:rect l="l" t="t" r="r" b="b"/>
              <a:pathLst>
                <a:path w="3044825" h="400050">
                  <a:moveTo>
                    <a:pt x="0" y="66664"/>
                  </a:moveTo>
                  <a:lnTo>
                    <a:pt x="5238" y="40715"/>
                  </a:lnTo>
                  <a:lnTo>
                    <a:pt x="19525" y="19525"/>
                  </a:lnTo>
                  <a:lnTo>
                    <a:pt x="40715" y="5238"/>
                  </a:lnTo>
                  <a:lnTo>
                    <a:pt x="66663" y="0"/>
                  </a:lnTo>
                  <a:lnTo>
                    <a:pt x="2977545" y="0"/>
                  </a:lnTo>
                  <a:lnTo>
                    <a:pt x="3003493" y="5238"/>
                  </a:lnTo>
                  <a:lnTo>
                    <a:pt x="3024683" y="19525"/>
                  </a:lnTo>
                  <a:lnTo>
                    <a:pt x="3038970" y="40715"/>
                  </a:lnTo>
                  <a:lnTo>
                    <a:pt x="3044209" y="66664"/>
                  </a:lnTo>
                  <a:lnTo>
                    <a:pt x="3044209" y="333303"/>
                  </a:lnTo>
                  <a:lnTo>
                    <a:pt x="3038970" y="359252"/>
                  </a:lnTo>
                  <a:lnTo>
                    <a:pt x="3024683" y="380442"/>
                  </a:lnTo>
                  <a:lnTo>
                    <a:pt x="3003493" y="394729"/>
                  </a:lnTo>
                  <a:lnTo>
                    <a:pt x="2977545" y="399968"/>
                  </a:lnTo>
                  <a:lnTo>
                    <a:pt x="66663" y="399968"/>
                  </a:lnTo>
                  <a:lnTo>
                    <a:pt x="40715" y="394729"/>
                  </a:lnTo>
                  <a:lnTo>
                    <a:pt x="19525" y="380442"/>
                  </a:lnTo>
                  <a:lnTo>
                    <a:pt x="5238" y="359252"/>
                  </a:lnTo>
                  <a:lnTo>
                    <a:pt x="0" y="333303"/>
                  </a:lnTo>
                  <a:lnTo>
                    <a:pt x="0" y="6666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808976" y="4111136"/>
            <a:ext cx="2310765" cy="2661920"/>
            <a:chOff x="7808976" y="4111136"/>
            <a:chExt cx="2310765" cy="2661920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79" y="4421270"/>
              <a:ext cx="208018" cy="2254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898663" y="4115898"/>
              <a:ext cx="1062355" cy="376555"/>
            </a:xfrm>
            <a:custGeom>
              <a:avLst/>
              <a:gdLst/>
              <a:ahLst/>
              <a:cxnLst/>
              <a:rect l="l" t="t" r="r" b="b"/>
              <a:pathLst>
                <a:path w="1062354" h="376554">
                  <a:moveTo>
                    <a:pt x="0" y="0"/>
                  </a:moveTo>
                  <a:lnTo>
                    <a:pt x="55787" y="5316"/>
                  </a:lnTo>
                  <a:lnTo>
                    <a:pt x="111121" y="11785"/>
                  </a:lnTo>
                  <a:lnTo>
                    <a:pt x="165942" y="19383"/>
                  </a:lnTo>
                  <a:lnTo>
                    <a:pt x="220189" y="28091"/>
                  </a:lnTo>
                  <a:lnTo>
                    <a:pt x="273803" y="37886"/>
                  </a:lnTo>
                  <a:lnTo>
                    <a:pt x="326723" y="48748"/>
                  </a:lnTo>
                  <a:lnTo>
                    <a:pt x="378889" y="60654"/>
                  </a:lnTo>
                  <a:lnTo>
                    <a:pt x="430242" y="73585"/>
                  </a:lnTo>
                  <a:lnTo>
                    <a:pt x="480721" y="87519"/>
                  </a:lnTo>
                  <a:lnTo>
                    <a:pt x="530267" y="102434"/>
                  </a:lnTo>
                  <a:lnTo>
                    <a:pt x="578820" y="118309"/>
                  </a:lnTo>
                  <a:lnTo>
                    <a:pt x="626319" y="135123"/>
                  </a:lnTo>
                  <a:lnTo>
                    <a:pt x="672704" y="152855"/>
                  </a:lnTo>
                  <a:lnTo>
                    <a:pt x="717916" y="171484"/>
                  </a:lnTo>
                  <a:lnTo>
                    <a:pt x="761894" y="190988"/>
                  </a:lnTo>
                  <a:lnTo>
                    <a:pt x="804579" y="211346"/>
                  </a:lnTo>
                  <a:lnTo>
                    <a:pt x="845910" y="232537"/>
                  </a:lnTo>
                  <a:lnTo>
                    <a:pt x="885828" y="254539"/>
                  </a:lnTo>
                  <a:lnTo>
                    <a:pt x="924273" y="277332"/>
                  </a:lnTo>
                  <a:lnTo>
                    <a:pt x="961184" y="300894"/>
                  </a:lnTo>
                  <a:lnTo>
                    <a:pt x="996501" y="325204"/>
                  </a:lnTo>
                  <a:lnTo>
                    <a:pt x="1030165" y="350240"/>
                  </a:lnTo>
                  <a:lnTo>
                    <a:pt x="1062116" y="375982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42218" y="4350328"/>
              <a:ext cx="443865" cy="0"/>
            </a:xfrm>
            <a:custGeom>
              <a:avLst/>
              <a:gdLst/>
              <a:ahLst/>
              <a:cxnLst/>
              <a:rect l="l" t="t" r="r" b="b"/>
              <a:pathLst>
                <a:path w="443865">
                  <a:moveTo>
                    <a:pt x="443345" y="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14510" y="4378035"/>
              <a:ext cx="97155" cy="332740"/>
            </a:xfrm>
            <a:custGeom>
              <a:avLst/>
              <a:gdLst/>
              <a:ahLst/>
              <a:cxnLst/>
              <a:rect l="l" t="t" r="r" b="b"/>
              <a:pathLst>
                <a:path w="97154" h="332739">
                  <a:moveTo>
                    <a:pt x="0" y="332509"/>
                  </a:moveTo>
                  <a:lnTo>
                    <a:pt x="96981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8976" y="6099047"/>
              <a:ext cx="2310383" cy="6096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43088" y="6095999"/>
              <a:ext cx="2078736" cy="6766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54696" y="6120383"/>
              <a:ext cx="2221992" cy="5212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855527" y="6122384"/>
              <a:ext cx="2218690" cy="517525"/>
            </a:xfrm>
            <a:custGeom>
              <a:avLst/>
              <a:gdLst/>
              <a:ahLst/>
              <a:cxnLst/>
              <a:rect l="l" t="t" r="r" b="b"/>
              <a:pathLst>
                <a:path w="221869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132266" y="0"/>
                  </a:lnTo>
                  <a:lnTo>
                    <a:pt x="2165822" y="6774"/>
                  </a:lnTo>
                  <a:lnTo>
                    <a:pt x="2193225" y="25249"/>
                  </a:lnTo>
                  <a:lnTo>
                    <a:pt x="2211700" y="52652"/>
                  </a:lnTo>
                  <a:lnTo>
                    <a:pt x="2218475" y="86208"/>
                  </a:lnTo>
                  <a:lnTo>
                    <a:pt x="2218475" y="431034"/>
                  </a:lnTo>
                  <a:lnTo>
                    <a:pt x="2211700" y="464590"/>
                  </a:lnTo>
                  <a:lnTo>
                    <a:pt x="2193225" y="491993"/>
                  </a:lnTo>
                  <a:lnTo>
                    <a:pt x="2165822" y="510468"/>
                  </a:lnTo>
                  <a:lnTo>
                    <a:pt x="2132266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19530" y="5195823"/>
            <a:ext cx="93789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95" dirty="0">
                <a:latin typeface="Calibri"/>
                <a:cs typeface="Calibri"/>
              </a:rPr>
              <a:t>Рецепторы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331975" y="3951022"/>
            <a:ext cx="2697480" cy="2889250"/>
            <a:chOff x="1331975" y="3951022"/>
            <a:chExt cx="2697480" cy="2889250"/>
          </a:xfrm>
        </p:grpSpPr>
        <p:sp>
          <p:nvSpPr>
            <p:cNvPr id="39" name="object 39"/>
            <p:cNvSpPr/>
            <p:nvPr/>
          </p:nvSpPr>
          <p:spPr>
            <a:xfrm>
              <a:off x="2717661" y="4003859"/>
              <a:ext cx="661035" cy="645795"/>
            </a:xfrm>
            <a:custGeom>
              <a:avLst/>
              <a:gdLst/>
              <a:ahLst/>
              <a:cxnLst/>
              <a:rect l="l" t="t" r="r" b="b"/>
              <a:pathLst>
                <a:path w="661035" h="645795">
                  <a:moveTo>
                    <a:pt x="0" y="645459"/>
                  </a:moveTo>
                  <a:lnTo>
                    <a:pt x="25264" y="595772"/>
                  </a:lnTo>
                  <a:lnTo>
                    <a:pt x="51865" y="547558"/>
                  </a:lnTo>
                  <a:lnTo>
                    <a:pt x="79751" y="500866"/>
                  </a:lnTo>
                  <a:lnTo>
                    <a:pt x="108875" y="455743"/>
                  </a:lnTo>
                  <a:lnTo>
                    <a:pt x="139186" y="412238"/>
                  </a:lnTo>
                  <a:lnTo>
                    <a:pt x="170635" y="370398"/>
                  </a:lnTo>
                  <a:lnTo>
                    <a:pt x="203174" y="330273"/>
                  </a:lnTo>
                  <a:lnTo>
                    <a:pt x="236752" y="291910"/>
                  </a:lnTo>
                  <a:lnTo>
                    <a:pt x="271320" y="255357"/>
                  </a:lnTo>
                  <a:lnTo>
                    <a:pt x="306830" y="220663"/>
                  </a:lnTo>
                  <a:lnTo>
                    <a:pt x="343231" y="187875"/>
                  </a:lnTo>
                  <a:lnTo>
                    <a:pt x="380475" y="157043"/>
                  </a:lnTo>
                  <a:lnTo>
                    <a:pt x="418512" y="128213"/>
                  </a:lnTo>
                  <a:lnTo>
                    <a:pt x="457292" y="101435"/>
                  </a:lnTo>
                  <a:lnTo>
                    <a:pt x="496767" y="76756"/>
                  </a:lnTo>
                  <a:lnTo>
                    <a:pt x="536888" y="54225"/>
                  </a:lnTo>
                  <a:lnTo>
                    <a:pt x="577604" y="33890"/>
                  </a:lnTo>
                  <a:lnTo>
                    <a:pt x="618867" y="15799"/>
                  </a:lnTo>
                  <a:lnTo>
                    <a:pt x="660627" y="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8152" y="3980045"/>
              <a:ext cx="238219" cy="20620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978726" y="395578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948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241963" y="4204677"/>
              <a:ext cx="141605" cy="160020"/>
            </a:xfrm>
            <a:custGeom>
              <a:avLst/>
              <a:gdLst/>
              <a:ahLst/>
              <a:cxnLst/>
              <a:rect l="l" t="t" r="r" b="b"/>
              <a:pathLst>
                <a:path w="141604" h="160020">
                  <a:moveTo>
                    <a:pt x="0" y="159505"/>
                  </a:moveTo>
                  <a:lnTo>
                    <a:pt x="141407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1975" y="6166103"/>
              <a:ext cx="2697479" cy="6096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02079" y="6163055"/>
              <a:ext cx="2596896" cy="6766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7695" y="6187439"/>
              <a:ext cx="2609088" cy="52120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79227" y="6189497"/>
              <a:ext cx="2604770" cy="517525"/>
            </a:xfrm>
            <a:custGeom>
              <a:avLst/>
              <a:gdLst/>
              <a:ahLst/>
              <a:cxnLst/>
              <a:rect l="l" t="t" r="r" b="b"/>
              <a:pathLst>
                <a:path w="260477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518329" y="0"/>
                  </a:lnTo>
                  <a:lnTo>
                    <a:pt x="2551884" y="6774"/>
                  </a:lnTo>
                  <a:lnTo>
                    <a:pt x="2579287" y="25249"/>
                  </a:lnTo>
                  <a:lnTo>
                    <a:pt x="2597762" y="52652"/>
                  </a:lnTo>
                  <a:lnTo>
                    <a:pt x="2604537" y="86208"/>
                  </a:lnTo>
                  <a:lnTo>
                    <a:pt x="2604537" y="431034"/>
                  </a:lnTo>
                  <a:lnTo>
                    <a:pt x="2597762" y="464590"/>
                  </a:lnTo>
                  <a:lnTo>
                    <a:pt x="2579287" y="491993"/>
                  </a:lnTo>
                  <a:lnTo>
                    <a:pt x="2551884" y="510468"/>
                  </a:lnTo>
                  <a:lnTo>
                    <a:pt x="2518329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847861" y="4581127"/>
            <a:ext cx="2091055" cy="369570"/>
          </a:xfrm>
          <a:prstGeom prst="rect">
            <a:avLst/>
          </a:prstGeom>
          <a:ln w="9525">
            <a:solidFill>
              <a:srgbClr val="385D8A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60" dirty="0">
                <a:latin typeface="Calibri"/>
                <a:cs typeface="Calibri"/>
              </a:rPr>
              <a:t>Синаптический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транзит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505711" y="2859023"/>
            <a:ext cx="2176780" cy="746760"/>
            <a:chOff x="1505711" y="2859023"/>
            <a:chExt cx="2176780" cy="746760"/>
          </a:xfrm>
        </p:grpSpPr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5711" y="2859023"/>
              <a:ext cx="2176272" cy="7467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78863" y="3023615"/>
              <a:ext cx="2026919" cy="4815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51431" y="2880359"/>
              <a:ext cx="2084832" cy="6583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551710" y="2881745"/>
              <a:ext cx="2083435" cy="656590"/>
            </a:xfrm>
            <a:custGeom>
              <a:avLst/>
              <a:gdLst/>
              <a:ahLst/>
              <a:cxnLst/>
              <a:rect l="l" t="t" r="r" b="b"/>
              <a:pathLst>
                <a:path w="2083435" h="656589">
                  <a:moveTo>
                    <a:pt x="0" y="109360"/>
                  </a:moveTo>
                  <a:lnTo>
                    <a:pt x="8594" y="66792"/>
                  </a:lnTo>
                  <a:lnTo>
                    <a:pt x="32030" y="32030"/>
                  </a:lnTo>
                  <a:lnTo>
                    <a:pt x="66792" y="8594"/>
                  </a:lnTo>
                  <a:lnTo>
                    <a:pt x="109359" y="0"/>
                  </a:lnTo>
                  <a:lnTo>
                    <a:pt x="1973641" y="0"/>
                  </a:lnTo>
                  <a:lnTo>
                    <a:pt x="2016208" y="8594"/>
                  </a:lnTo>
                  <a:lnTo>
                    <a:pt x="2050970" y="32030"/>
                  </a:lnTo>
                  <a:lnTo>
                    <a:pt x="2074406" y="66792"/>
                  </a:lnTo>
                  <a:lnTo>
                    <a:pt x="2083001" y="109360"/>
                  </a:lnTo>
                  <a:lnTo>
                    <a:pt x="2083001" y="546788"/>
                  </a:lnTo>
                  <a:lnTo>
                    <a:pt x="2074406" y="589356"/>
                  </a:lnTo>
                  <a:lnTo>
                    <a:pt x="2050970" y="624118"/>
                  </a:lnTo>
                  <a:lnTo>
                    <a:pt x="2016208" y="647554"/>
                  </a:lnTo>
                  <a:lnTo>
                    <a:pt x="1973641" y="656149"/>
                  </a:lnTo>
                  <a:lnTo>
                    <a:pt x="109359" y="656149"/>
                  </a:lnTo>
                  <a:lnTo>
                    <a:pt x="66792" y="647554"/>
                  </a:lnTo>
                  <a:lnTo>
                    <a:pt x="32030" y="624118"/>
                  </a:lnTo>
                  <a:lnTo>
                    <a:pt x="8594" y="589356"/>
                  </a:lnTo>
                  <a:lnTo>
                    <a:pt x="0" y="546788"/>
                  </a:lnTo>
                  <a:lnTo>
                    <a:pt x="0" y="10936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723260" y="3073400"/>
            <a:ext cx="17405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5" dirty="0">
                <a:solidFill>
                  <a:srgbClr val="800000"/>
                </a:solidFill>
                <a:latin typeface="Calibri"/>
                <a:cs typeface="Calibri"/>
              </a:rPr>
              <a:t>Спиноталамический</a:t>
            </a:r>
            <a:r>
              <a:rPr sz="1500" spc="-5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500" spc="-13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8394192" y="2804160"/>
            <a:ext cx="1746885" cy="704215"/>
            <a:chOff x="8394192" y="2804160"/>
            <a:chExt cx="1746885" cy="704215"/>
          </a:xfrm>
        </p:grpSpPr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94192" y="2804160"/>
              <a:ext cx="1746503" cy="67360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08136" y="2831592"/>
              <a:ext cx="1115568" cy="6766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36864" y="2825496"/>
              <a:ext cx="1658112" cy="58521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439150" y="2827845"/>
              <a:ext cx="1654175" cy="580390"/>
            </a:xfrm>
            <a:custGeom>
              <a:avLst/>
              <a:gdLst/>
              <a:ahLst/>
              <a:cxnLst/>
              <a:rect l="l" t="t" r="r" b="b"/>
              <a:pathLst>
                <a:path w="1654175" h="580389">
                  <a:moveTo>
                    <a:pt x="0" y="96731"/>
                  </a:moveTo>
                  <a:lnTo>
                    <a:pt x="7601" y="59079"/>
                  </a:lnTo>
                  <a:lnTo>
                    <a:pt x="28331" y="28331"/>
                  </a:lnTo>
                  <a:lnTo>
                    <a:pt x="59079" y="7601"/>
                  </a:lnTo>
                  <a:lnTo>
                    <a:pt x="96731" y="0"/>
                  </a:lnTo>
                  <a:lnTo>
                    <a:pt x="1557084" y="0"/>
                  </a:lnTo>
                  <a:lnTo>
                    <a:pt x="1594736" y="7601"/>
                  </a:lnTo>
                  <a:lnTo>
                    <a:pt x="1625483" y="28331"/>
                  </a:lnTo>
                  <a:lnTo>
                    <a:pt x="1646213" y="59079"/>
                  </a:lnTo>
                  <a:lnTo>
                    <a:pt x="1653815" y="96731"/>
                  </a:lnTo>
                  <a:lnTo>
                    <a:pt x="1653815" y="483641"/>
                  </a:lnTo>
                  <a:lnTo>
                    <a:pt x="1646213" y="521293"/>
                  </a:lnTo>
                  <a:lnTo>
                    <a:pt x="1625483" y="552041"/>
                  </a:lnTo>
                  <a:lnTo>
                    <a:pt x="1594736" y="572771"/>
                  </a:lnTo>
                  <a:lnTo>
                    <a:pt x="1557084" y="580373"/>
                  </a:lnTo>
                  <a:lnTo>
                    <a:pt x="96731" y="580373"/>
                  </a:lnTo>
                  <a:lnTo>
                    <a:pt x="59079" y="572771"/>
                  </a:lnTo>
                  <a:lnTo>
                    <a:pt x="28331" y="552041"/>
                  </a:lnTo>
                  <a:lnTo>
                    <a:pt x="7601" y="521293"/>
                  </a:lnTo>
                  <a:lnTo>
                    <a:pt x="0" y="483641"/>
                  </a:lnTo>
                  <a:lnTo>
                    <a:pt x="0" y="9673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843781" y="2878835"/>
            <a:ext cx="8451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5904" marR="5080" indent="-243840">
              <a:lnSpc>
                <a:spcPct val="101400"/>
              </a:lnSpc>
              <a:spcBef>
                <a:spcPts val="75"/>
              </a:spcBef>
            </a:pP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П</a:t>
            </a:r>
            <a:r>
              <a:rPr sz="1400" spc="-135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9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75" dirty="0">
                <a:solidFill>
                  <a:srgbClr val="800000"/>
                </a:solidFill>
                <a:latin typeface="Calibri"/>
                <a:cs typeface="Calibri"/>
              </a:rPr>
              <a:t>д</a:t>
            </a:r>
            <a:r>
              <a:rPr sz="1400" spc="-140" dirty="0">
                <a:solidFill>
                  <a:srgbClr val="800000"/>
                </a:solidFill>
                <a:latin typeface="Calibri"/>
                <a:cs typeface="Calibri"/>
              </a:rPr>
              <a:t>н</a:t>
            </a:r>
            <a:r>
              <a:rPr sz="1400" spc="-185" dirty="0">
                <a:solidFill>
                  <a:srgbClr val="800000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800000"/>
                </a:solidFill>
                <a:latin typeface="Calibri"/>
                <a:cs typeface="Calibri"/>
              </a:rPr>
              <a:t>й  </a:t>
            </a:r>
            <a:r>
              <a:rPr sz="1400" spc="-11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48129" y="890523"/>
            <a:ext cx="2708275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solidFill>
                  <a:srgbClr val="C00000"/>
                </a:solidFill>
                <a:latin typeface="Calibri"/>
                <a:cs typeface="Calibri"/>
              </a:rPr>
              <a:t>Центральные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механизмы</a:t>
            </a:r>
            <a:r>
              <a:rPr sz="1600" spc="-1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C00000"/>
                </a:solidFill>
                <a:latin typeface="Calibri"/>
                <a:cs typeface="Calibri"/>
              </a:rPr>
              <a:t>интеграции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"/>
              <a:cs typeface="Calibri"/>
            </a:endParaRPr>
          </a:p>
          <a:p>
            <a:pPr marR="629920" algn="ctr">
              <a:lnSpc>
                <a:spcPct val="100000"/>
              </a:lnSpc>
            </a:pPr>
            <a:r>
              <a:rPr sz="1800" spc="-155" dirty="0">
                <a:latin typeface="Calibri"/>
                <a:cs typeface="Calibri"/>
              </a:rPr>
              <a:t>ЦНС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R="629920" algn="ctr">
              <a:lnSpc>
                <a:spcPct val="100000"/>
              </a:lnSpc>
              <a:spcBef>
                <a:spcPts val="1785"/>
              </a:spcBef>
            </a:pPr>
            <a:r>
              <a:rPr sz="1800" spc="-160" dirty="0">
                <a:latin typeface="Calibri"/>
                <a:cs typeface="Calibri"/>
              </a:rPr>
              <a:t>процессинг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81321" y="6143244"/>
            <a:ext cx="1772285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solidFill>
                  <a:srgbClr val="800000"/>
                </a:solidFill>
                <a:latin typeface="Calibri"/>
                <a:cs typeface="Calibri"/>
              </a:rPr>
              <a:t>Исполнительная</a:t>
            </a:r>
            <a:r>
              <a:rPr sz="1400" spc="-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активность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(мышечная</a:t>
            </a:r>
            <a:r>
              <a:rPr sz="1400" spc="-3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800000"/>
                </a:solidFill>
                <a:latin typeface="Calibri"/>
                <a:cs typeface="Calibri"/>
              </a:rPr>
              <a:t>работа)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172455" y="2718816"/>
            <a:ext cx="1774189" cy="512445"/>
            <a:chOff x="5172455" y="2718816"/>
            <a:chExt cx="1774189" cy="512445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72455" y="2718816"/>
              <a:ext cx="1773936" cy="5059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57087" y="2770632"/>
              <a:ext cx="801624" cy="46024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0367" y="2755392"/>
              <a:ext cx="1658112" cy="38709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231904" y="2756924"/>
              <a:ext cx="1654175" cy="384175"/>
            </a:xfrm>
            <a:custGeom>
              <a:avLst/>
              <a:gdLst/>
              <a:ahLst/>
              <a:cxnLst/>
              <a:rect l="l" t="t" r="r" b="b"/>
              <a:pathLst>
                <a:path w="1654175" h="384175">
                  <a:moveTo>
                    <a:pt x="0" y="64007"/>
                  </a:moveTo>
                  <a:lnTo>
                    <a:pt x="5030" y="39093"/>
                  </a:lnTo>
                  <a:lnTo>
                    <a:pt x="18747" y="18747"/>
                  </a:lnTo>
                  <a:lnTo>
                    <a:pt x="39092" y="5030"/>
                  </a:lnTo>
                  <a:lnTo>
                    <a:pt x="64007" y="0"/>
                  </a:lnTo>
                  <a:lnTo>
                    <a:pt x="1589807" y="0"/>
                  </a:lnTo>
                  <a:lnTo>
                    <a:pt x="1614721" y="5030"/>
                  </a:lnTo>
                  <a:lnTo>
                    <a:pt x="1635067" y="18747"/>
                  </a:lnTo>
                  <a:lnTo>
                    <a:pt x="1648785" y="39093"/>
                  </a:lnTo>
                  <a:lnTo>
                    <a:pt x="1653815" y="64007"/>
                  </a:lnTo>
                  <a:lnTo>
                    <a:pt x="1653815" y="320035"/>
                  </a:lnTo>
                  <a:lnTo>
                    <a:pt x="1648785" y="344949"/>
                  </a:lnTo>
                  <a:lnTo>
                    <a:pt x="1635067" y="365295"/>
                  </a:lnTo>
                  <a:lnTo>
                    <a:pt x="1614721" y="379012"/>
                  </a:lnTo>
                  <a:lnTo>
                    <a:pt x="1589807" y="384043"/>
                  </a:lnTo>
                  <a:lnTo>
                    <a:pt x="64007" y="384043"/>
                  </a:lnTo>
                  <a:lnTo>
                    <a:pt x="39092" y="379012"/>
                  </a:lnTo>
                  <a:lnTo>
                    <a:pt x="18747" y="365295"/>
                  </a:lnTo>
                  <a:lnTo>
                    <a:pt x="5030" y="344949"/>
                  </a:lnTo>
                  <a:lnTo>
                    <a:pt x="0" y="320035"/>
                  </a:lnTo>
                  <a:lnTo>
                    <a:pt x="0" y="64007"/>
                  </a:lnTo>
                  <a:close/>
                </a:path>
              </a:pathLst>
            </a:custGeom>
            <a:ln w="381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5795286" y="2817876"/>
            <a:ext cx="527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15" dirty="0">
                <a:solidFill>
                  <a:srgbClr val="800000"/>
                </a:solidFill>
                <a:latin typeface="Calibri"/>
                <a:cs typeface="Calibri"/>
              </a:rPr>
              <a:t>Т</a:t>
            </a:r>
            <a:r>
              <a:rPr sz="1400" spc="-85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140" dirty="0">
                <a:solidFill>
                  <a:srgbClr val="800000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9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у</a:t>
            </a:r>
            <a:r>
              <a:rPr sz="1400" spc="-95" dirty="0">
                <a:solidFill>
                  <a:srgbClr val="800000"/>
                </a:solidFill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999070" y="6588759"/>
            <a:ext cx="20034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spc="-105" dirty="0">
                <a:latin typeface="Calibri"/>
                <a:cs typeface="Calibri"/>
              </a:rPr>
              <a:t>Клинический </a:t>
            </a:r>
            <a:r>
              <a:rPr sz="1300" spc="-100" dirty="0">
                <a:latin typeface="Calibri"/>
                <a:cs typeface="Calibri"/>
              </a:rPr>
              <a:t>Института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Мозга</a:t>
            </a:r>
            <a:r>
              <a:rPr sz="1350" spc="-187" baseline="24691" dirty="0">
                <a:latin typeface="Calibri"/>
                <a:cs typeface="Calibri"/>
              </a:rPr>
              <a:t>©</a:t>
            </a:r>
            <a:endParaRPr sz="1350" baseline="24691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537702" y="6210300"/>
            <a:ext cx="228727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9895" marR="5080" indent="-417830">
              <a:lnSpc>
                <a:spcPct val="101400"/>
              </a:lnSpc>
              <a:spcBef>
                <a:spcPts val="75"/>
              </a:spcBef>
            </a:pPr>
            <a:r>
              <a:rPr sz="1400" spc="-125" dirty="0">
                <a:solidFill>
                  <a:srgbClr val="800000"/>
                </a:solidFill>
                <a:latin typeface="Calibri"/>
                <a:cs typeface="Calibri"/>
              </a:rPr>
              <a:t>Восприятие 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внешних воздействий 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и  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внутренних</a:t>
            </a:r>
            <a:r>
              <a:rPr sz="1400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ощущение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212400" y="3027822"/>
            <a:ext cx="173684" cy="21183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7098792" y="4175759"/>
            <a:ext cx="3596640" cy="2694940"/>
            <a:chOff x="7098792" y="4175759"/>
            <a:chExt cx="3596640" cy="2694940"/>
          </a:xfrm>
        </p:grpSpPr>
        <p:pic>
          <p:nvPicPr>
            <p:cNvPr id="72" name="object 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8792" y="4194047"/>
              <a:ext cx="3596640" cy="227990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152640" y="42265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38160" y="4175759"/>
              <a:ext cx="2319528" cy="268224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188960" y="42062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445008" y="4023359"/>
            <a:ext cx="3596640" cy="2755900"/>
            <a:chOff x="445008" y="4023359"/>
            <a:chExt cx="3596640" cy="2755900"/>
          </a:xfrm>
        </p:grpSpPr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008" y="4041647"/>
              <a:ext cx="3596640" cy="227990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7839" y="40741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4375" y="4023359"/>
              <a:ext cx="2319528" cy="275539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534160" y="40538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4212335" y="807719"/>
            <a:ext cx="3599815" cy="2755900"/>
            <a:chOff x="4212335" y="807719"/>
            <a:chExt cx="3599815" cy="2755900"/>
          </a:xfrm>
        </p:grpSpPr>
        <p:pic>
          <p:nvPicPr>
            <p:cNvPr id="82" name="object 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2335" y="826007"/>
              <a:ext cx="3599688" cy="22799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267591" y="857031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51703" y="807719"/>
              <a:ext cx="2322576" cy="2755391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303912" y="836711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60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3826" y="565403"/>
            <a:ext cx="89662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5" dirty="0"/>
              <a:t>Нарушение </a:t>
            </a:r>
            <a:r>
              <a:rPr sz="3200" spc="-295" dirty="0"/>
              <a:t>электровозбудимости </a:t>
            </a:r>
            <a:r>
              <a:rPr sz="3200" spc="-305" dirty="0"/>
              <a:t>при </a:t>
            </a:r>
            <a:r>
              <a:rPr sz="3200" spc="-295" dirty="0"/>
              <a:t>критическом</a:t>
            </a:r>
            <a:r>
              <a:rPr sz="3200" spc="-515" dirty="0"/>
              <a:t> </a:t>
            </a:r>
            <a:r>
              <a:rPr sz="3200" spc="-285" dirty="0"/>
              <a:t>состоянии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4525" y="1554164"/>
            <a:ext cx="8362950" cy="465772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9013" y="298195"/>
            <a:ext cx="5012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0" dirty="0"/>
              <a:t>Нервно-мышечные</a:t>
            </a:r>
            <a:r>
              <a:rPr sz="3600" spc="-70" dirty="0"/>
              <a:t> </a:t>
            </a:r>
            <a:r>
              <a:rPr sz="3600" spc="-350" dirty="0"/>
              <a:t>нарушения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797175" y="6421628"/>
            <a:ext cx="1569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3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19620" y="4314597"/>
            <a:ext cx="0" cy="500380"/>
          </a:xfrm>
          <a:custGeom>
            <a:avLst/>
            <a:gdLst/>
            <a:ahLst/>
            <a:cxnLst/>
            <a:rect l="l" t="t" r="r" b="b"/>
            <a:pathLst>
              <a:path h="500379">
                <a:moveTo>
                  <a:pt x="0" y="0"/>
                </a:moveTo>
                <a:lnTo>
                  <a:pt x="0" y="500364"/>
                </a:lnTo>
              </a:path>
            </a:pathLst>
          </a:custGeom>
          <a:ln w="25400">
            <a:solidFill>
              <a:srgbClr val="47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565" y="4314597"/>
            <a:ext cx="0" cy="500380"/>
          </a:xfrm>
          <a:custGeom>
            <a:avLst/>
            <a:gdLst/>
            <a:ahLst/>
            <a:cxnLst/>
            <a:rect l="l" t="t" r="r" b="b"/>
            <a:pathLst>
              <a:path h="500379">
                <a:moveTo>
                  <a:pt x="0" y="0"/>
                </a:moveTo>
                <a:lnTo>
                  <a:pt x="0" y="500364"/>
                </a:lnTo>
              </a:path>
            </a:pathLst>
          </a:custGeom>
          <a:ln w="25400">
            <a:solidFill>
              <a:srgbClr val="47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940810" y="1418844"/>
            <a:ext cx="5791835" cy="3409315"/>
            <a:chOff x="2940810" y="1418844"/>
            <a:chExt cx="5791835" cy="3409315"/>
          </a:xfrm>
        </p:grpSpPr>
        <p:sp>
          <p:nvSpPr>
            <p:cNvPr id="7" name="object 7"/>
            <p:cNvSpPr/>
            <p:nvPr/>
          </p:nvSpPr>
          <p:spPr>
            <a:xfrm>
              <a:off x="5836565" y="2622889"/>
              <a:ext cx="2883535" cy="500380"/>
            </a:xfrm>
            <a:custGeom>
              <a:avLst/>
              <a:gdLst/>
              <a:ahLst/>
              <a:cxnLst/>
              <a:rect l="l" t="t" r="r" b="b"/>
              <a:pathLst>
                <a:path w="2883534" h="500380">
                  <a:moveTo>
                    <a:pt x="0" y="0"/>
                  </a:moveTo>
                  <a:lnTo>
                    <a:pt x="0" y="250182"/>
                  </a:lnTo>
                  <a:lnTo>
                    <a:pt x="2883054" y="250182"/>
                  </a:lnTo>
                  <a:lnTo>
                    <a:pt x="2883054" y="500364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36565" y="2622889"/>
              <a:ext cx="0" cy="500380"/>
            </a:xfrm>
            <a:custGeom>
              <a:avLst/>
              <a:gdLst/>
              <a:ahLst/>
              <a:cxnLst/>
              <a:rect l="l" t="t" r="r" b="b"/>
              <a:pathLst>
                <a:path h="500380">
                  <a:moveTo>
                    <a:pt x="0" y="0"/>
                  </a:moveTo>
                  <a:lnTo>
                    <a:pt x="0" y="500364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53510" y="2622889"/>
              <a:ext cx="2883535" cy="500380"/>
            </a:xfrm>
            <a:custGeom>
              <a:avLst/>
              <a:gdLst/>
              <a:ahLst/>
              <a:cxnLst/>
              <a:rect l="l" t="t" r="r" b="b"/>
              <a:pathLst>
                <a:path w="2883535" h="500380">
                  <a:moveTo>
                    <a:pt x="2883054" y="0"/>
                  </a:moveTo>
                  <a:lnTo>
                    <a:pt x="2883054" y="250182"/>
                  </a:lnTo>
                  <a:lnTo>
                    <a:pt x="0" y="250182"/>
                  </a:lnTo>
                  <a:lnTo>
                    <a:pt x="0" y="500364"/>
                  </a:lnTo>
                </a:path>
              </a:pathLst>
            </a:custGeom>
            <a:ln w="25400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45220" y="1431543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2382688" y="0"/>
                  </a:moveTo>
                  <a:lnTo>
                    <a:pt x="0" y="0"/>
                  </a:lnTo>
                  <a:lnTo>
                    <a:pt x="0" y="1191343"/>
                  </a:lnTo>
                  <a:lnTo>
                    <a:pt x="2382688" y="1191343"/>
                  </a:lnTo>
                  <a:lnTo>
                    <a:pt x="238268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5220" y="1431544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0" y="0"/>
                  </a:moveTo>
                  <a:lnTo>
                    <a:pt x="2382689" y="0"/>
                  </a:lnTo>
                  <a:lnTo>
                    <a:pt x="2382689" y="1191344"/>
                  </a:lnTo>
                  <a:lnTo>
                    <a:pt x="0" y="119134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53510" y="4314597"/>
              <a:ext cx="0" cy="500380"/>
            </a:xfrm>
            <a:custGeom>
              <a:avLst/>
              <a:gdLst/>
              <a:ahLst/>
              <a:cxnLst/>
              <a:rect l="l" t="t" r="r" b="b"/>
              <a:pathLst>
                <a:path h="500379">
                  <a:moveTo>
                    <a:pt x="0" y="0"/>
                  </a:moveTo>
                  <a:lnTo>
                    <a:pt x="0" y="500364"/>
                  </a:lnTo>
                </a:path>
              </a:pathLst>
            </a:custGeom>
            <a:ln w="25400">
              <a:solidFill>
                <a:srgbClr val="4774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45220" y="1431543"/>
            <a:ext cx="2383155" cy="1191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27990" marR="36195" indent="-384810">
              <a:lnSpc>
                <a:spcPct val="107100"/>
              </a:lnSpc>
              <a:spcBef>
                <a:spcPts val="919"/>
              </a:spcBef>
            </a:pPr>
            <a:r>
              <a:rPr sz="1400" b="1" spc="-135" dirty="0">
                <a:solidFill>
                  <a:srgbClr val="FFFFFF"/>
                </a:solidFill>
                <a:latin typeface="Calibri"/>
                <a:cs typeface="Calibri"/>
              </a:rPr>
              <a:t>Нервно</a:t>
            </a:r>
            <a:r>
              <a:rPr sz="1400" b="1" spc="-135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400" b="1" spc="-135" dirty="0">
                <a:solidFill>
                  <a:srgbClr val="FFFFFF"/>
                </a:solidFill>
                <a:latin typeface="Calibri"/>
                <a:cs typeface="Calibri"/>
              </a:rPr>
              <a:t>мышечные нарушения </a:t>
            </a:r>
            <a:r>
              <a:rPr sz="1400" b="1" spc="-140" dirty="0">
                <a:solidFill>
                  <a:srgbClr val="FFFFFF"/>
                </a:solidFill>
                <a:latin typeface="Calibri"/>
                <a:cs typeface="Calibri"/>
              </a:rPr>
              <a:t>при  </a:t>
            </a:r>
            <a:r>
              <a:rPr sz="1400" b="1" spc="-130" dirty="0">
                <a:solidFill>
                  <a:srgbClr val="FFFFFF"/>
                </a:solidFill>
                <a:latin typeface="Calibri"/>
                <a:cs typeface="Calibri"/>
              </a:rPr>
              <a:t>критическом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25" dirty="0">
                <a:solidFill>
                  <a:srgbClr val="FFFFFF"/>
                </a:solidFill>
                <a:latin typeface="Calibri"/>
                <a:cs typeface="Calibri"/>
              </a:rPr>
              <a:t>состоянии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49465" y="3110553"/>
            <a:ext cx="2408555" cy="1217295"/>
            <a:chOff x="1749465" y="3110553"/>
            <a:chExt cx="2408555" cy="1217295"/>
          </a:xfrm>
        </p:grpSpPr>
        <p:sp>
          <p:nvSpPr>
            <p:cNvPr id="15" name="object 15"/>
            <p:cNvSpPr/>
            <p:nvPr/>
          </p:nvSpPr>
          <p:spPr>
            <a:xfrm>
              <a:off x="1762165" y="3123253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2382688" y="0"/>
                  </a:moveTo>
                  <a:lnTo>
                    <a:pt x="0" y="0"/>
                  </a:lnTo>
                  <a:lnTo>
                    <a:pt x="0" y="1191343"/>
                  </a:lnTo>
                  <a:lnTo>
                    <a:pt x="2382688" y="1191343"/>
                  </a:lnTo>
                  <a:lnTo>
                    <a:pt x="238268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165" y="3123253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0" y="0"/>
                  </a:moveTo>
                  <a:lnTo>
                    <a:pt x="2382689" y="0"/>
                  </a:lnTo>
                  <a:lnTo>
                    <a:pt x="2382689" y="1191344"/>
                  </a:lnTo>
                  <a:lnTo>
                    <a:pt x="0" y="119134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762165" y="3123253"/>
            <a:ext cx="2383155" cy="11918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spc="-229" dirty="0">
                <a:solidFill>
                  <a:srgbClr val="FFFFFF"/>
                </a:solidFill>
                <a:latin typeface="Calibri"/>
                <a:cs typeface="Calibri"/>
              </a:rPr>
              <a:t>Нервы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749465" y="4802262"/>
            <a:ext cx="2408555" cy="1217295"/>
            <a:chOff x="1749465" y="4802262"/>
            <a:chExt cx="2408555" cy="1217295"/>
          </a:xfrm>
        </p:grpSpPr>
        <p:sp>
          <p:nvSpPr>
            <p:cNvPr id="19" name="object 19"/>
            <p:cNvSpPr/>
            <p:nvPr/>
          </p:nvSpPr>
          <p:spPr>
            <a:xfrm>
              <a:off x="1762165" y="4814962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2382688" y="0"/>
                  </a:moveTo>
                  <a:lnTo>
                    <a:pt x="0" y="0"/>
                  </a:lnTo>
                  <a:lnTo>
                    <a:pt x="0" y="1191343"/>
                  </a:lnTo>
                  <a:lnTo>
                    <a:pt x="2382688" y="1191343"/>
                  </a:lnTo>
                  <a:lnTo>
                    <a:pt x="238268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62165" y="4814962"/>
              <a:ext cx="2383155" cy="1191895"/>
            </a:xfrm>
            <a:custGeom>
              <a:avLst/>
              <a:gdLst/>
              <a:ahLst/>
              <a:cxnLst/>
              <a:rect l="l" t="t" r="r" b="b"/>
              <a:pathLst>
                <a:path w="2383154" h="1191895">
                  <a:moveTo>
                    <a:pt x="0" y="0"/>
                  </a:moveTo>
                  <a:lnTo>
                    <a:pt x="2382689" y="0"/>
                  </a:lnTo>
                  <a:lnTo>
                    <a:pt x="2382689" y="1191344"/>
                  </a:lnTo>
                  <a:lnTo>
                    <a:pt x="0" y="119134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762165" y="4814962"/>
            <a:ext cx="2383155" cy="11918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292100">
              <a:lnSpc>
                <a:spcPct val="100000"/>
              </a:lnSpc>
            </a:pP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Полиневропатия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45220" y="3123253"/>
            <a:ext cx="2383155" cy="119189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743585">
              <a:lnSpc>
                <a:spcPct val="100000"/>
              </a:lnSpc>
            </a:pPr>
            <a:r>
              <a:rPr sz="2400" b="1" spc="-330" dirty="0">
                <a:solidFill>
                  <a:srgbClr val="FFFFFF"/>
                </a:solidFill>
                <a:latin typeface="Calibri"/>
                <a:cs typeface="Calibri"/>
              </a:rPr>
              <a:t>Мышцы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45220" y="4814962"/>
            <a:ext cx="2383155" cy="119189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659765">
              <a:lnSpc>
                <a:spcPct val="100000"/>
              </a:lnSpc>
            </a:pPr>
            <a:r>
              <a:rPr sz="2400" spc="-254" dirty="0">
                <a:solidFill>
                  <a:srgbClr val="FFFFFF"/>
                </a:solidFill>
                <a:latin typeface="Calibri"/>
                <a:cs typeface="Calibri"/>
              </a:rPr>
              <a:t>Миопатия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28275" y="3123253"/>
            <a:ext cx="2383155" cy="119189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711835">
              <a:lnSpc>
                <a:spcPct val="100000"/>
              </a:lnSpc>
            </a:pPr>
            <a:r>
              <a:rPr sz="2400" b="1" spc="-225" dirty="0">
                <a:solidFill>
                  <a:srgbClr val="FFFFFF"/>
                </a:solidFill>
                <a:latin typeface="Calibri"/>
                <a:cs typeface="Calibri"/>
              </a:rPr>
              <a:t>Синапсы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28275" y="4814962"/>
            <a:ext cx="2383155" cy="1191895"/>
          </a:xfrm>
          <a:prstGeom prst="rect">
            <a:avLst/>
          </a:prstGeom>
          <a:solidFill>
            <a:srgbClr val="4F81BD"/>
          </a:solidFill>
          <a:ln w="25400">
            <a:solidFill>
              <a:srgbClr val="FFFFFF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938530" marR="249554" indent="-681355">
              <a:lnSpc>
                <a:spcPct val="110800"/>
              </a:lnSpc>
              <a:spcBef>
                <a:spcPts val="1280"/>
              </a:spcBef>
            </a:pP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2400" spc="-1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йро</a:t>
            </a:r>
            <a:r>
              <a:rPr sz="2400" spc="-37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2400" spc="-315" dirty="0">
                <a:solidFill>
                  <a:srgbClr val="FFFFFF"/>
                </a:solidFill>
                <a:latin typeface="Calibri"/>
                <a:cs typeface="Calibri"/>
              </a:rPr>
              <a:t>ыш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ечн</a:t>
            </a:r>
            <a:r>
              <a:rPr sz="2400" spc="-29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400" spc="-15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блок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378" y="218363"/>
            <a:ext cx="8134065" cy="46115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1261" y="4829555"/>
            <a:ext cx="11826875" cy="1888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7210" indent="-34353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537210" algn="l"/>
                <a:tab pos="537845" algn="l"/>
              </a:tabLst>
            </a:pPr>
            <a:r>
              <a:rPr sz="2000" spc="-195" dirty="0">
                <a:latin typeface="Calibri"/>
                <a:cs typeface="Calibri"/>
              </a:rPr>
              <a:t>Нарушение </a:t>
            </a:r>
            <a:r>
              <a:rPr sz="2000" spc="-190" dirty="0">
                <a:latin typeface="Calibri"/>
                <a:cs typeface="Calibri"/>
              </a:rPr>
              <a:t>электровозбудимости </a:t>
            </a:r>
            <a:r>
              <a:rPr sz="2000" spc="-175" dirty="0">
                <a:latin typeface="Calibri"/>
                <a:cs typeface="Calibri"/>
              </a:rPr>
              <a:t>тканей </a:t>
            </a:r>
            <a:r>
              <a:rPr sz="2000" spc="-140" dirty="0">
                <a:latin typeface="Calibri"/>
                <a:cs typeface="Calibri"/>
              </a:rPr>
              <a:t>из-за </a:t>
            </a:r>
            <a:r>
              <a:rPr sz="2000" spc="-185" dirty="0">
                <a:latin typeface="Calibri"/>
                <a:cs typeface="Calibri"/>
              </a:rPr>
              <a:t>инактивации </a:t>
            </a:r>
            <a:r>
              <a:rPr sz="2000" spc="-180" dirty="0">
                <a:latin typeface="Calibri"/>
                <a:cs typeface="Calibri"/>
              </a:rPr>
              <a:t>быстрых </a:t>
            </a:r>
            <a:r>
              <a:rPr sz="2000" spc="-175" dirty="0">
                <a:latin typeface="Calibri"/>
                <a:cs typeface="Calibri"/>
              </a:rPr>
              <a:t>натриевых</a:t>
            </a:r>
            <a:r>
              <a:rPr sz="2000" spc="-285" dirty="0">
                <a:latin typeface="Calibri"/>
                <a:cs typeface="Calibri"/>
              </a:rPr>
              <a:t> </a:t>
            </a:r>
            <a:r>
              <a:rPr sz="2000" spc="-180" dirty="0">
                <a:latin typeface="Calibri"/>
                <a:cs typeface="Calibri"/>
              </a:rPr>
              <a:t>каналов</a:t>
            </a:r>
            <a:endParaRPr sz="2000">
              <a:latin typeface="Calibri"/>
              <a:cs typeface="Calibri"/>
            </a:endParaRPr>
          </a:p>
          <a:p>
            <a:pPr marL="537210" indent="-34353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537210" algn="l"/>
                <a:tab pos="537845" algn="l"/>
              </a:tabLst>
            </a:pPr>
            <a:r>
              <a:rPr sz="2000" spc="-204" dirty="0">
                <a:latin typeface="Calibri"/>
                <a:cs typeface="Calibri"/>
              </a:rPr>
              <a:t>Митохондриальная </a:t>
            </a:r>
            <a:r>
              <a:rPr sz="2000" spc="-190" dirty="0">
                <a:latin typeface="Calibri"/>
                <a:cs typeface="Calibri"/>
              </a:rPr>
              <a:t>дисфункция: </a:t>
            </a:r>
            <a:r>
              <a:rPr sz="2000" spc="-204" dirty="0">
                <a:latin typeface="Calibri"/>
                <a:cs typeface="Calibri"/>
              </a:rPr>
              <a:t>повреждение </a:t>
            </a:r>
            <a:r>
              <a:rPr sz="2000" spc="-180" dirty="0">
                <a:latin typeface="Calibri"/>
                <a:cs typeface="Calibri"/>
              </a:rPr>
              <a:t>энергозависимых </a:t>
            </a:r>
            <a:r>
              <a:rPr sz="2000" spc="-195" dirty="0">
                <a:latin typeface="Calibri"/>
                <a:cs typeface="Calibri"/>
              </a:rPr>
              <a:t>систем </a:t>
            </a:r>
            <a:r>
              <a:rPr sz="2000" spc="-185" dirty="0">
                <a:latin typeface="Calibri"/>
                <a:cs typeface="Calibri"/>
              </a:rPr>
              <a:t>аксонального </a:t>
            </a:r>
            <a:r>
              <a:rPr sz="2000" spc="-170" dirty="0">
                <a:latin typeface="Calibri"/>
                <a:cs typeface="Calibri"/>
              </a:rPr>
              <a:t>транспорта </a:t>
            </a:r>
            <a:r>
              <a:rPr sz="2000" spc="-165" dirty="0">
                <a:latin typeface="Calibri"/>
                <a:cs typeface="Calibri"/>
              </a:rPr>
              <a:t>структурных</a:t>
            </a:r>
            <a:r>
              <a:rPr sz="2000" spc="-225" dirty="0">
                <a:latin typeface="Calibri"/>
                <a:cs typeface="Calibri"/>
              </a:rPr>
              <a:t> </a:t>
            </a:r>
            <a:r>
              <a:rPr sz="2000" spc="-190" dirty="0">
                <a:latin typeface="Calibri"/>
                <a:cs typeface="Calibri"/>
              </a:rPr>
              <a:t>протеинов</a:t>
            </a:r>
            <a:endParaRPr sz="2000">
              <a:latin typeface="Calibri"/>
              <a:cs typeface="Calibri"/>
            </a:endParaRPr>
          </a:p>
          <a:p>
            <a:pPr marL="537210" indent="-343535">
              <a:lnSpc>
                <a:spcPct val="100000"/>
              </a:lnSpc>
              <a:buFont typeface="Wingdings"/>
              <a:buChar char=""/>
              <a:tabLst>
                <a:tab pos="537210" algn="l"/>
                <a:tab pos="537845" algn="l"/>
              </a:tabLst>
            </a:pPr>
            <a:r>
              <a:rPr sz="2000" spc="-180" dirty="0">
                <a:latin typeface="Calibri"/>
                <a:cs typeface="Calibri"/>
              </a:rPr>
              <a:t>Активация </a:t>
            </a:r>
            <a:r>
              <a:rPr sz="2000" spc="-185" dirty="0">
                <a:latin typeface="Calibri"/>
                <a:cs typeface="Calibri"/>
              </a:rPr>
              <a:t>протеолиза: </a:t>
            </a:r>
            <a:r>
              <a:rPr sz="2000" spc="-240" dirty="0">
                <a:latin typeface="Calibri"/>
                <a:cs typeface="Calibri"/>
              </a:rPr>
              <a:t>объем </a:t>
            </a:r>
            <a:r>
              <a:rPr sz="2000" spc="-225" dirty="0">
                <a:latin typeface="Calibri"/>
                <a:cs typeface="Calibri"/>
              </a:rPr>
              <a:t>мышечной </a:t>
            </a:r>
            <a:r>
              <a:rPr sz="2000" spc="-204" dirty="0">
                <a:latin typeface="Calibri"/>
                <a:cs typeface="Calibri"/>
              </a:rPr>
              <a:t>массы </a:t>
            </a:r>
            <a:r>
              <a:rPr sz="2000" spc="-200" dirty="0">
                <a:latin typeface="Calibri"/>
                <a:cs typeface="Calibri"/>
              </a:rPr>
              <a:t>тяжелобольного </a:t>
            </a:r>
            <a:r>
              <a:rPr sz="2000" spc="-195" dirty="0">
                <a:latin typeface="Calibri"/>
                <a:cs typeface="Calibri"/>
              </a:rPr>
              <a:t>уменьшается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10" dirty="0">
                <a:latin typeface="Calibri"/>
                <a:cs typeface="Calibri"/>
              </a:rPr>
              <a:t>среднем </a:t>
            </a:r>
            <a:r>
              <a:rPr sz="2000" spc="-185" dirty="0">
                <a:latin typeface="Calibri"/>
                <a:cs typeface="Calibri"/>
              </a:rPr>
              <a:t>на</a:t>
            </a:r>
            <a:r>
              <a:rPr sz="2000" spc="-290" dirty="0">
                <a:latin typeface="Calibri"/>
                <a:cs typeface="Calibri"/>
              </a:rPr>
              <a:t> </a:t>
            </a:r>
            <a:r>
              <a:rPr sz="2000" spc="-145" dirty="0">
                <a:latin typeface="Calibri"/>
                <a:cs typeface="Calibri"/>
              </a:rPr>
              <a:t>1.6%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04" dirty="0">
                <a:latin typeface="Calibri"/>
                <a:cs typeface="Calibri"/>
              </a:rPr>
              <a:t>день</a:t>
            </a:r>
            <a:endParaRPr sz="2000">
              <a:latin typeface="Calibri"/>
              <a:cs typeface="Calibri"/>
            </a:endParaRPr>
          </a:p>
          <a:p>
            <a:pPr marL="537210" indent="-343535">
              <a:lnSpc>
                <a:spcPct val="100000"/>
              </a:lnSpc>
              <a:buFont typeface="Wingdings"/>
              <a:buChar char=""/>
              <a:tabLst>
                <a:tab pos="537210" algn="l"/>
                <a:tab pos="537845" algn="l"/>
              </a:tabLst>
            </a:pPr>
            <a:r>
              <a:rPr sz="2000" spc="-175" dirty="0">
                <a:latin typeface="Calibri"/>
                <a:cs typeface="Calibri"/>
              </a:rPr>
              <a:t>Другие </a:t>
            </a:r>
            <a:r>
              <a:rPr sz="2000" spc="-200" dirty="0">
                <a:latin typeface="Calibri"/>
                <a:cs typeface="Calibri"/>
              </a:rPr>
              <a:t>механизмы: нарушение микроциркуляции, </a:t>
            </a:r>
            <a:r>
              <a:rPr sz="2000" spc="-195" dirty="0">
                <a:latin typeface="Calibri"/>
                <a:cs typeface="Calibri"/>
              </a:rPr>
              <a:t>эндотелиальная </a:t>
            </a:r>
            <a:r>
              <a:rPr sz="2000" spc="-190" dirty="0">
                <a:latin typeface="Calibri"/>
                <a:cs typeface="Calibri"/>
              </a:rPr>
              <a:t>дисфункция, </a:t>
            </a:r>
            <a:r>
              <a:rPr sz="2000" spc="-195" dirty="0">
                <a:latin typeface="Calibri"/>
                <a:cs typeface="Calibri"/>
              </a:rPr>
              <a:t>оксидатный </a:t>
            </a:r>
            <a:r>
              <a:rPr sz="2000" spc="-165" dirty="0">
                <a:latin typeface="Calibri"/>
                <a:cs typeface="Calibri"/>
              </a:rPr>
              <a:t>стресс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200" dirty="0">
                <a:latin typeface="Calibri"/>
                <a:cs typeface="Calibri"/>
              </a:rPr>
              <a:t>ряд </a:t>
            </a:r>
            <a:r>
              <a:rPr sz="2000" spc="-160" dirty="0">
                <a:latin typeface="Calibri"/>
                <a:cs typeface="Calibri"/>
              </a:rPr>
              <a:t>других</a:t>
            </a:r>
            <a:r>
              <a:rPr sz="2000" spc="-210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механизмов</a:t>
            </a:r>
            <a:endParaRPr sz="2000">
              <a:latin typeface="Calibri"/>
              <a:cs typeface="Calibri"/>
            </a:endParaRPr>
          </a:p>
          <a:p>
            <a:pPr marL="500380" marR="5080" indent="-487680">
              <a:lnSpc>
                <a:spcPct val="103099"/>
              </a:lnSpc>
              <a:spcBef>
                <a:spcPts val="1755"/>
              </a:spcBef>
            </a:pPr>
            <a:r>
              <a:rPr sz="1300" spc="65" dirty="0">
                <a:latin typeface="Calibri"/>
                <a:cs typeface="Calibri"/>
              </a:rPr>
              <a:t>Baå </a:t>
            </a:r>
            <a:r>
              <a:rPr sz="1300" spc="-10" dirty="0">
                <a:latin typeface="Calibri"/>
                <a:cs typeface="Calibri"/>
              </a:rPr>
              <a:t>J, </a:t>
            </a:r>
            <a:r>
              <a:rPr sz="1300" dirty="0">
                <a:latin typeface="Calibri"/>
                <a:cs typeface="Calibri"/>
              </a:rPr>
              <a:t>Mathur </a:t>
            </a:r>
            <a:r>
              <a:rPr sz="1300" spc="5" dirty="0">
                <a:latin typeface="Calibri"/>
                <a:cs typeface="Calibri"/>
              </a:rPr>
              <a:t>S, </a:t>
            </a:r>
            <a:r>
              <a:rPr sz="1300" spc="-5" dirty="0">
                <a:latin typeface="Calibri"/>
                <a:cs typeface="Calibri"/>
              </a:rPr>
              <a:t>Katzberg </a:t>
            </a:r>
            <a:r>
              <a:rPr sz="1300" dirty="0">
                <a:latin typeface="Calibri"/>
                <a:cs typeface="Calibri"/>
              </a:rPr>
              <a:t>HD. </a:t>
            </a:r>
            <a:r>
              <a:rPr sz="1300" spc="5" dirty="0">
                <a:latin typeface="Calibri"/>
                <a:cs typeface="Calibri"/>
              </a:rPr>
              <a:t>Mechanism of </a:t>
            </a:r>
            <a:r>
              <a:rPr sz="1300" dirty="0">
                <a:latin typeface="Calibri"/>
                <a:cs typeface="Calibri"/>
              </a:rPr>
              <a:t>ICU-acquired </a:t>
            </a:r>
            <a:r>
              <a:rPr sz="1300" spc="5" dirty="0">
                <a:latin typeface="Calibri"/>
                <a:cs typeface="Calibri"/>
              </a:rPr>
              <a:t>weakness: </a:t>
            </a:r>
            <a:r>
              <a:rPr sz="1300" dirty="0">
                <a:latin typeface="Calibri"/>
                <a:cs typeface="Calibri"/>
              </a:rPr>
              <a:t>muscle </a:t>
            </a:r>
            <a:r>
              <a:rPr sz="1300" spc="35" dirty="0">
                <a:latin typeface="Calibri"/>
                <a:cs typeface="Calibri"/>
              </a:rPr>
              <a:t>contracílity </a:t>
            </a:r>
            <a:r>
              <a:rPr sz="1300" dirty="0">
                <a:latin typeface="Calibri"/>
                <a:cs typeface="Calibri"/>
              </a:rPr>
              <a:t>in </a:t>
            </a:r>
            <a:r>
              <a:rPr sz="1300" spc="65" dirty="0">
                <a:latin typeface="Calibri"/>
                <a:cs typeface="Calibri"/>
              </a:rPr>
              <a:t>criícal </a:t>
            </a:r>
            <a:r>
              <a:rPr sz="1300" dirty="0">
                <a:latin typeface="Calibri"/>
                <a:cs typeface="Calibri"/>
              </a:rPr>
              <a:t>illness. </a:t>
            </a:r>
            <a:r>
              <a:rPr sz="1300" i="1" spc="-5" dirty="0">
                <a:latin typeface="Calibri"/>
                <a:cs typeface="Calibri"/>
              </a:rPr>
              <a:t>Intensive </a:t>
            </a:r>
            <a:r>
              <a:rPr sz="1300" i="1" dirty="0">
                <a:latin typeface="Calibri"/>
                <a:cs typeface="Calibri"/>
              </a:rPr>
              <a:t>Care Med</a:t>
            </a:r>
            <a:r>
              <a:rPr sz="1300" dirty="0">
                <a:latin typeface="Calibri"/>
                <a:cs typeface="Calibri"/>
              </a:rPr>
              <a:t>. </a:t>
            </a:r>
            <a:r>
              <a:rPr sz="1300" spc="10" dirty="0">
                <a:latin typeface="Calibri"/>
                <a:cs typeface="Calibri"/>
              </a:rPr>
              <a:t>2017;43(4):584-586. </a:t>
            </a:r>
            <a:r>
              <a:rPr sz="1300" spc="5" dirty="0">
                <a:latin typeface="Calibri"/>
                <a:cs typeface="Calibri"/>
              </a:rPr>
              <a:t>doi:10.1007/s00134-017-  </a:t>
            </a:r>
            <a:r>
              <a:rPr sz="1300" spc="10" dirty="0">
                <a:latin typeface="Calibri"/>
                <a:cs typeface="Calibri"/>
              </a:rPr>
              <a:t>4730-3.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3575" y="473963"/>
            <a:ext cx="32461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9" dirty="0"/>
              <a:t>Иммобилизация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695860" y="1438147"/>
            <a:ext cx="4772660" cy="38842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3695" marR="179705">
              <a:lnSpc>
                <a:spcPts val="2810"/>
              </a:lnSpc>
              <a:spcBef>
                <a:spcPts val="250"/>
              </a:spcBef>
            </a:pPr>
            <a:r>
              <a:rPr sz="2400" spc="-295" dirty="0">
                <a:latin typeface="Calibri"/>
                <a:cs typeface="Calibri"/>
              </a:rPr>
              <a:t>-Мышцы </a:t>
            </a:r>
            <a:r>
              <a:rPr sz="2400" spc="-204" dirty="0">
                <a:latin typeface="Calibri"/>
                <a:cs typeface="Calibri"/>
              </a:rPr>
              <a:t>генетически </a:t>
            </a:r>
            <a:r>
              <a:rPr sz="2400" spc="-229" dirty="0">
                <a:latin typeface="Calibri"/>
                <a:cs typeface="Calibri"/>
              </a:rPr>
              <a:t>приспособлены </a:t>
            </a:r>
            <a:r>
              <a:rPr sz="2400" spc="-185" dirty="0">
                <a:latin typeface="Calibri"/>
                <a:cs typeface="Calibri"/>
              </a:rPr>
              <a:t>к  </a:t>
            </a:r>
            <a:r>
              <a:rPr sz="2400" spc="-235" dirty="0">
                <a:latin typeface="Calibri"/>
                <a:cs typeface="Calibri"/>
              </a:rPr>
              <a:t>цикличной </a:t>
            </a:r>
            <a:r>
              <a:rPr sz="2400" spc="-210" dirty="0">
                <a:latin typeface="Calibri"/>
                <a:cs typeface="Calibri"/>
              </a:rPr>
              <a:t>активности</a:t>
            </a:r>
            <a:r>
              <a:rPr sz="2400" spc="-16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«работа-покой».</a:t>
            </a:r>
            <a:endParaRPr sz="2400">
              <a:latin typeface="Calibri"/>
              <a:cs typeface="Calibri"/>
            </a:endParaRPr>
          </a:p>
          <a:p>
            <a:pPr marL="353695" marR="5080" indent="-341630">
              <a:lnSpc>
                <a:spcPct val="100600"/>
              </a:lnSpc>
              <a:spcBef>
                <a:spcPts val="715"/>
              </a:spcBef>
              <a:buClr>
                <a:srgbClr val="FFFFFF"/>
              </a:buClr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180" dirty="0">
                <a:latin typeface="Calibri"/>
                <a:cs typeface="Calibri"/>
              </a:rPr>
              <a:t>-У </a:t>
            </a:r>
            <a:r>
              <a:rPr sz="2400" spc="-220" dirty="0">
                <a:latin typeface="Calibri"/>
                <a:cs typeface="Calibri"/>
              </a:rPr>
              <a:t>здорового </a:t>
            </a:r>
            <a:r>
              <a:rPr sz="2400" spc="-215" dirty="0">
                <a:latin typeface="Calibri"/>
                <a:cs typeface="Calibri"/>
              </a:rPr>
              <a:t>человека </a:t>
            </a:r>
            <a:r>
              <a:rPr sz="2400" spc="-260" dirty="0">
                <a:latin typeface="Calibri"/>
                <a:cs typeface="Calibri"/>
              </a:rPr>
              <a:t>мышечная </a:t>
            </a:r>
            <a:r>
              <a:rPr sz="2400" spc="-229" dirty="0">
                <a:latin typeface="Calibri"/>
                <a:cs typeface="Calibri"/>
              </a:rPr>
              <a:t>масса  </a:t>
            </a:r>
            <a:r>
              <a:rPr sz="2400" spc="-225" dirty="0">
                <a:latin typeface="Calibri"/>
                <a:cs typeface="Calibri"/>
              </a:rPr>
              <a:t>снижается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135" dirty="0">
                <a:latin typeface="Calibri"/>
                <a:cs typeface="Calibri"/>
              </a:rPr>
              <a:t>0,5–2,0 </a:t>
            </a:r>
            <a:r>
              <a:rPr sz="2400" spc="-190" dirty="0">
                <a:latin typeface="Calibri"/>
                <a:cs typeface="Calibri"/>
              </a:rPr>
              <a:t>%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45" dirty="0">
                <a:latin typeface="Calibri"/>
                <a:cs typeface="Calibri"/>
              </a:rPr>
              <a:t>день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15" dirty="0">
                <a:latin typeface="Calibri"/>
                <a:cs typeface="Calibri"/>
              </a:rPr>
              <a:t>течение  </a:t>
            </a:r>
            <a:r>
              <a:rPr sz="2400" spc="-200" dirty="0">
                <a:latin typeface="Calibri"/>
                <a:cs typeface="Calibri"/>
              </a:rPr>
              <a:t>первых </a:t>
            </a:r>
            <a:r>
              <a:rPr sz="2400" spc="-70" dirty="0">
                <a:latin typeface="Calibri"/>
                <a:cs typeface="Calibri"/>
              </a:rPr>
              <a:t>2–3 </a:t>
            </a:r>
            <a:r>
              <a:rPr sz="2400" spc="-254" dirty="0">
                <a:latin typeface="Calibri"/>
                <a:cs typeface="Calibri"/>
              </a:rPr>
              <a:t>недель </a:t>
            </a:r>
            <a:r>
              <a:rPr sz="2400" spc="-200" dirty="0">
                <a:latin typeface="Calibri"/>
                <a:cs typeface="Calibri"/>
              </a:rPr>
              <a:t>строго </a:t>
            </a:r>
            <a:r>
              <a:rPr sz="2400" spc="-220" dirty="0">
                <a:latin typeface="Calibri"/>
                <a:cs typeface="Calibri"/>
              </a:rPr>
              <a:t>постельного  </a:t>
            </a:r>
            <a:r>
              <a:rPr sz="2400" spc="-265" dirty="0">
                <a:latin typeface="Calibri"/>
                <a:cs typeface="Calibri"/>
              </a:rPr>
              <a:t>режима.</a:t>
            </a:r>
            <a:endParaRPr sz="2400">
              <a:latin typeface="Calibri"/>
              <a:cs typeface="Calibri"/>
            </a:endParaRPr>
          </a:p>
          <a:p>
            <a:pPr marL="353695" marR="91440" indent="-341630">
              <a:lnSpc>
                <a:spcPct val="100800"/>
              </a:lnSpc>
              <a:spcBef>
                <a:spcPts val="695"/>
              </a:spcBef>
              <a:buClr>
                <a:srgbClr val="FFFFFF"/>
              </a:buClr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400" spc="-170" dirty="0">
                <a:latin typeface="Calibri"/>
                <a:cs typeface="Calibri"/>
              </a:rPr>
              <a:t>-Через </a:t>
            </a:r>
            <a:r>
              <a:rPr sz="2400" spc="-140" dirty="0">
                <a:latin typeface="Calibri"/>
                <a:cs typeface="Calibri"/>
              </a:rPr>
              <a:t>14 </a:t>
            </a:r>
            <a:r>
              <a:rPr sz="2400" spc="-250" dirty="0">
                <a:latin typeface="Calibri"/>
                <a:cs typeface="Calibri"/>
              </a:rPr>
              <a:t>дней </a:t>
            </a:r>
            <a:r>
              <a:rPr sz="2400" spc="-260" dirty="0">
                <a:latin typeface="Calibri"/>
                <a:cs typeface="Calibri"/>
              </a:rPr>
              <a:t>иммобилизации  мышечная </a:t>
            </a:r>
            <a:r>
              <a:rPr sz="2400" spc="-220" dirty="0">
                <a:latin typeface="Calibri"/>
                <a:cs typeface="Calibri"/>
              </a:rPr>
              <a:t>сила </a:t>
            </a:r>
            <a:r>
              <a:rPr sz="2400" spc="-270" dirty="0">
                <a:latin typeface="Calibri"/>
                <a:cs typeface="Calibri"/>
              </a:rPr>
              <a:t>(мышца </a:t>
            </a:r>
            <a:r>
              <a:rPr sz="2400" spc="-585" dirty="0">
                <a:latin typeface="Calibri"/>
                <a:cs typeface="Calibri"/>
              </a:rPr>
              <a:t>—</a:t>
            </a:r>
            <a:r>
              <a:rPr sz="2400" spc="-19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разгибатель  </a:t>
            </a:r>
            <a:r>
              <a:rPr sz="2400" spc="-225" dirty="0">
                <a:latin typeface="Calibri"/>
                <a:cs typeface="Calibri"/>
              </a:rPr>
              <a:t>колена </a:t>
            </a:r>
            <a:r>
              <a:rPr sz="2400" spc="-170" dirty="0">
                <a:latin typeface="Calibri"/>
                <a:cs typeface="Calibri"/>
              </a:rPr>
              <a:t>) </a:t>
            </a:r>
            <a:r>
              <a:rPr sz="2400" spc="-225" dirty="0">
                <a:latin typeface="Calibri"/>
                <a:cs typeface="Calibri"/>
              </a:rPr>
              <a:t>снижается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135" dirty="0">
                <a:latin typeface="Calibri"/>
                <a:cs typeface="Calibri"/>
              </a:rPr>
              <a:t>15-23%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160" dirty="0">
                <a:latin typeface="Calibri"/>
                <a:cs typeface="Calibri"/>
              </a:rPr>
              <a:t>53%  </a:t>
            </a:r>
            <a:r>
              <a:rPr sz="2400" spc="-200" dirty="0">
                <a:latin typeface="Calibri"/>
                <a:cs typeface="Calibri"/>
              </a:rPr>
              <a:t>через </a:t>
            </a:r>
            <a:r>
              <a:rPr sz="2400" spc="-145" dirty="0">
                <a:latin typeface="Calibri"/>
                <a:cs typeface="Calibri"/>
              </a:rPr>
              <a:t>28</a:t>
            </a:r>
            <a:r>
              <a:rPr sz="2400" spc="-270" dirty="0">
                <a:latin typeface="Calibri"/>
                <a:cs typeface="Calibri"/>
              </a:rPr>
              <a:t> </a:t>
            </a:r>
            <a:r>
              <a:rPr sz="2400" spc="-250" dirty="0">
                <a:latin typeface="Calibri"/>
                <a:cs typeface="Calibri"/>
              </a:rPr>
              <a:t>дней.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48281" y="5763259"/>
            <a:ext cx="410654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Белкин АА. </a:t>
            </a:r>
            <a:r>
              <a:rPr sz="1200" spc="-140" dirty="0">
                <a:latin typeface="Calibri"/>
                <a:cs typeface="Calibri"/>
              </a:rPr>
              <a:t>СИНДРОМ </a:t>
            </a:r>
            <a:r>
              <a:rPr sz="1200" spc="-105" dirty="0">
                <a:latin typeface="Calibri"/>
                <a:cs typeface="Calibri"/>
              </a:rPr>
              <a:t>ПОСЛЕДСТВИИ</a:t>
            </a:r>
            <a:r>
              <a:rPr sz="1200" spc="-105" dirty="0">
                <a:latin typeface="Arial"/>
                <a:cs typeface="Arial"/>
              </a:rPr>
              <a:t>̆ </a:t>
            </a:r>
            <a:r>
              <a:rPr sz="1200" spc="-100" dirty="0">
                <a:latin typeface="Calibri"/>
                <a:cs typeface="Calibri"/>
              </a:rPr>
              <a:t>ИНТЕНСИВНОИ</a:t>
            </a:r>
            <a:r>
              <a:rPr sz="1200" spc="-100" dirty="0">
                <a:latin typeface="Arial"/>
                <a:cs typeface="Arial"/>
              </a:rPr>
              <a:t>̆ </a:t>
            </a:r>
            <a:r>
              <a:rPr sz="1200" spc="-110" dirty="0">
                <a:latin typeface="Calibri"/>
                <a:cs typeface="Calibri"/>
              </a:rPr>
              <a:t>ТЕРАПИИ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(ПИТ-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0"/>
              </a:lnSpc>
              <a:spcBef>
                <a:spcPts val="45"/>
              </a:spcBef>
            </a:pPr>
            <a:r>
              <a:rPr sz="1200" spc="-130" dirty="0">
                <a:latin typeface="Calibri"/>
                <a:cs typeface="Calibri"/>
              </a:rPr>
              <a:t>СИНДРОМ). </a:t>
            </a:r>
            <a:r>
              <a:rPr sz="1200" spc="-105" dirty="0">
                <a:latin typeface="Calibri"/>
                <a:cs typeface="Calibri"/>
              </a:rPr>
              <a:t>Вестник </a:t>
            </a:r>
            <a:r>
              <a:rPr sz="1200" spc="-114" dirty="0">
                <a:latin typeface="Calibri"/>
                <a:cs typeface="Calibri"/>
              </a:rPr>
              <a:t>интенсивной </a:t>
            </a:r>
            <a:r>
              <a:rPr sz="1200" spc="-110" dirty="0">
                <a:latin typeface="Calibri"/>
                <a:cs typeface="Calibri"/>
              </a:rPr>
              <a:t>терапии </a:t>
            </a:r>
            <a:r>
              <a:rPr sz="1200" spc="-145" dirty="0">
                <a:latin typeface="Calibri"/>
                <a:cs typeface="Calibri"/>
              </a:rPr>
              <a:t>им. </a:t>
            </a:r>
            <a:r>
              <a:rPr sz="1200" spc="-120" dirty="0">
                <a:latin typeface="Calibri"/>
                <a:cs typeface="Calibri"/>
              </a:rPr>
              <a:t>А.И.САЛТАНОВА, </a:t>
            </a:r>
            <a:r>
              <a:rPr sz="1200" spc="-75" dirty="0">
                <a:latin typeface="Calibri"/>
                <a:cs typeface="Calibri"/>
              </a:rPr>
              <a:t>2018 </a:t>
            </a:r>
            <a:r>
              <a:rPr sz="1200" spc="-140" dirty="0">
                <a:latin typeface="Calibri"/>
                <a:cs typeface="Calibri"/>
              </a:rPr>
              <a:t>Г., </a:t>
            </a:r>
            <a:r>
              <a:rPr sz="1200" spc="-125" dirty="0">
                <a:latin typeface="Calibri"/>
                <a:cs typeface="Calibri"/>
              </a:rPr>
              <a:t>No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2,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0"/>
              </a:lnSpc>
            </a:pPr>
            <a:r>
              <a:rPr sz="1200" spc="-80" dirty="0">
                <a:latin typeface="Calibri"/>
                <a:cs typeface="Calibri"/>
              </a:rPr>
              <a:t>с.12-23.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166" y="1119116"/>
            <a:ext cx="6496955" cy="47153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8906" y="6168644"/>
            <a:ext cx="5935980" cy="4095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spc="-75" dirty="0">
                <a:latin typeface="Calibri"/>
                <a:cs typeface="Calibri"/>
              </a:rPr>
              <a:t>Friedrich </a:t>
            </a:r>
            <a:r>
              <a:rPr sz="1200" spc="-140" dirty="0">
                <a:latin typeface="Calibri"/>
                <a:cs typeface="Calibri"/>
              </a:rPr>
              <a:t>O, </a:t>
            </a:r>
            <a:r>
              <a:rPr sz="1200" spc="-90" dirty="0">
                <a:latin typeface="Calibri"/>
                <a:cs typeface="Calibri"/>
              </a:rPr>
              <a:t>Reid </a:t>
            </a:r>
            <a:r>
              <a:rPr sz="1200" spc="-155" dirty="0">
                <a:latin typeface="Calibri"/>
                <a:cs typeface="Calibri"/>
              </a:rPr>
              <a:t>MB, </a:t>
            </a:r>
            <a:r>
              <a:rPr sz="1200" spc="-130" dirty="0">
                <a:latin typeface="Calibri"/>
                <a:cs typeface="Calibri"/>
              </a:rPr>
              <a:t>Van </a:t>
            </a:r>
            <a:r>
              <a:rPr sz="1200" spc="-105" dirty="0">
                <a:latin typeface="Calibri"/>
                <a:cs typeface="Calibri"/>
              </a:rPr>
              <a:t>den </a:t>
            </a:r>
            <a:r>
              <a:rPr sz="1200" spc="-95" dirty="0">
                <a:latin typeface="Calibri"/>
                <a:cs typeface="Calibri"/>
              </a:rPr>
              <a:t>Berghe </a:t>
            </a:r>
            <a:r>
              <a:rPr sz="1200" spc="-140" dirty="0">
                <a:latin typeface="Calibri"/>
                <a:cs typeface="Calibri"/>
              </a:rPr>
              <a:t>G, </a:t>
            </a:r>
            <a:r>
              <a:rPr sz="1200" spc="-90" dirty="0">
                <a:latin typeface="Calibri"/>
                <a:cs typeface="Calibri"/>
              </a:rPr>
              <a:t>et </a:t>
            </a:r>
            <a:r>
              <a:rPr sz="1200" spc="-75" dirty="0">
                <a:latin typeface="Calibri"/>
                <a:cs typeface="Calibri"/>
              </a:rPr>
              <a:t>al. </a:t>
            </a:r>
            <a:r>
              <a:rPr sz="1200" spc="-90" dirty="0">
                <a:latin typeface="Calibri"/>
                <a:cs typeface="Calibri"/>
              </a:rPr>
              <a:t>The </a:t>
            </a:r>
            <a:r>
              <a:rPr sz="1200" spc="-60" dirty="0">
                <a:latin typeface="Calibri"/>
                <a:cs typeface="Calibri"/>
              </a:rPr>
              <a:t>Sick </a:t>
            </a:r>
            <a:r>
              <a:rPr sz="1200" spc="-110" dirty="0">
                <a:latin typeface="Calibri"/>
                <a:cs typeface="Calibri"/>
              </a:rPr>
              <a:t>and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140" dirty="0">
                <a:latin typeface="Calibri"/>
                <a:cs typeface="Calibri"/>
              </a:rPr>
              <a:t>Weak: </a:t>
            </a:r>
            <a:r>
              <a:rPr sz="1200" spc="-105" dirty="0">
                <a:latin typeface="Calibri"/>
                <a:cs typeface="Calibri"/>
              </a:rPr>
              <a:t>Neuropathies/Myopathies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100" dirty="0">
                <a:latin typeface="Calibri"/>
                <a:cs typeface="Calibri"/>
              </a:rPr>
              <a:t>the </a:t>
            </a:r>
            <a:r>
              <a:rPr sz="1200" spc="-60" dirty="0">
                <a:latin typeface="Calibri"/>
                <a:cs typeface="Calibri"/>
              </a:rPr>
              <a:t>Critically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40" dirty="0">
                <a:latin typeface="Calibri"/>
                <a:cs typeface="Calibri"/>
              </a:rPr>
              <a:t>Ill.</a:t>
            </a:r>
            <a:endParaRPr sz="1200">
              <a:latin typeface="Calibri"/>
              <a:cs typeface="Calibri"/>
            </a:endParaRPr>
          </a:p>
          <a:p>
            <a:pPr marL="419100">
              <a:lnSpc>
                <a:spcPct val="100000"/>
              </a:lnSpc>
              <a:spcBef>
                <a:spcPts val="75"/>
              </a:spcBef>
            </a:pPr>
            <a:r>
              <a:rPr sz="1200" spc="-75" dirty="0">
                <a:latin typeface="Calibri"/>
                <a:cs typeface="Calibri"/>
              </a:rPr>
              <a:t>Physiol </a:t>
            </a:r>
            <a:r>
              <a:rPr sz="1200" spc="-135" dirty="0">
                <a:latin typeface="Calibri"/>
                <a:cs typeface="Calibri"/>
              </a:rPr>
              <a:t>Rev. </a:t>
            </a:r>
            <a:r>
              <a:rPr sz="1200" spc="-75" dirty="0">
                <a:latin typeface="Calibri"/>
                <a:cs typeface="Calibri"/>
              </a:rPr>
              <a:t>2015;95(3):1025-1109.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90" dirty="0">
                <a:latin typeface="Calibri"/>
                <a:cs typeface="Calibri"/>
              </a:rPr>
              <a:t>doi:10.1152/physrev.00028.2014.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3293" y="473963"/>
            <a:ext cx="52050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40" dirty="0"/>
              <a:t>Динамика </a:t>
            </a:r>
            <a:r>
              <a:rPr sz="4400" spc="-465" dirty="0"/>
              <a:t>толщины</a:t>
            </a:r>
            <a:r>
              <a:rPr sz="4400" spc="-290" dirty="0"/>
              <a:t> </a:t>
            </a:r>
            <a:r>
              <a:rPr sz="4400" spc="-575" dirty="0"/>
              <a:t>мышц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3591" y="2204865"/>
            <a:ext cx="6346826" cy="34194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5116" y="6082046"/>
            <a:ext cx="7400925" cy="283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-120" dirty="0">
                <a:latin typeface="Calibri"/>
                <a:cs typeface="Calibri"/>
              </a:rPr>
              <a:t>Reid </a:t>
            </a:r>
            <a:r>
              <a:rPr sz="1600" spc="-65" dirty="0">
                <a:latin typeface="Calibri"/>
                <a:cs typeface="Calibri"/>
              </a:rPr>
              <a:t>CL </a:t>
            </a:r>
            <a:r>
              <a:rPr sz="1600" spc="-120" dirty="0">
                <a:latin typeface="Calibri"/>
                <a:cs typeface="Calibri"/>
              </a:rPr>
              <a:t>et </a:t>
            </a:r>
            <a:r>
              <a:rPr sz="1600" spc="-95" dirty="0">
                <a:latin typeface="Calibri"/>
                <a:cs typeface="Calibri"/>
              </a:rPr>
              <a:t>al. </a:t>
            </a:r>
            <a:r>
              <a:rPr sz="1600" spc="-135" dirty="0">
                <a:latin typeface="Calibri"/>
                <a:cs typeface="Calibri"/>
              </a:rPr>
              <a:t>Muscle </a:t>
            </a:r>
            <a:r>
              <a:rPr sz="1600" spc="-110" dirty="0">
                <a:latin typeface="Calibri"/>
                <a:cs typeface="Calibri"/>
              </a:rPr>
              <a:t>wasting </a:t>
            </a:r>
            <a:r>
              <a:rPr sz="1600" spc="-145" dirty="0">
                <a:latin typeface="Calibri"/>
                <a:cs typeface="Calibri"/>
              </a:rPr>
              <a:t>and </a:t>
            </a:r>
            <a:r>
              <a:rPr sz="1600" spc="-125" dirty="0">
                <a:latin typeface="Calibri"/>
                <a:cs typeface="Calibri"/>
              </a:rPr>
              <a:t>energy </a:t>
            </a:r>
            <a:r>
              <a:rPr sz="1600" spc="-114" dirty="0">
                <a:latin typeface="Calibri"/>
                <a:cs typeface="Calibri"/>
              </a:rPr>
              <a:t>balance </a:t>
            </a:r>
            <a:r>
              <a:rPr sz="1600" spc="-80" dirty="0">
                <a:latin typeface="Calibri"/>
                <a:cs typeface="Calibri"/>
              </a:rPr>
              <a:t>in </a:t>
            </a:r>
            <a:r>
              <a:rPr sz="1600" spc="-75" dirty="0">
                <a:latin typeface="Calibri"/>
                <a:cs typeface="Calibri"/>
              </a:rPr>
              <a:t>critical </a:t>
            </a:r>
            <a:r>
              <a:rPr sz="1600" spc="-80" dirty="0">
                <a:latin typeface="Calibri"/>
                <a:cs typeface="Calibri"/>
              </a:rPr>
              <a:t>illness. </a:t>
            </a:r>
            <a:r>
              <a:rPr sz="1650" i="1" spc="-85" dirty="0">
                <a:latin typeface="Calibri"/>
                <a:cs typeface="Calibri"/>
              </a:rPr>
              <a:t>Clinical </a:t>
            </a:r>
            <a:r>
              <a:rPr sz="1650" i="1" spc="-120" dirty="0">
                <a:latin typeface="Calibri"/>
                <a:cs typeface="Calibri"/>
              </a:rPr>
              <a:t>nutrition</a:t>
            </a:r>
            <a:r>
              <a:rPr sz="1600" spc="-120" dirty="0">
                <a:latin typeface="Calibri"/>
                <a:cs typeface="Calibri"/>
              </a:rPr>
              <a:t>.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2004;23(2):273-280.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4882" y="4306316"/>
            <a:ext cx="1123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Сутки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2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ОРИТ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5337" y="543051"/>
            <a:ext cx="5405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20" dirty="0">
                <a:solidFill>
                  <a:srgbClr val="C00000"/>
                </a:solidFill>
              </a:rPr>
              <a:t>PICS-синдром-исход </a:t>
            </a:r>
            <a:r>
              <a:rPr sz="2800" spc="-290" dirty="0">
                <a:solidFill>
                  <a:srgbClr val="C00000"/>
                </a:solidFill>
              </a:rPr>
              <a:t>или </a:t>
            </a:r>
            <a:r>
              <a:rPr sz="2800" spc="-275" dirty="0">
                <a:solidFill>
                  <a:srgbClr val="C00000"/>
                </a:solidFill>
              </a:rPr>
              <a:t>компонент </a:t>
            </a:r>
            <a:r>
              <a:rPr sz="2800" spc="-280" dirty="0">
                <a:solidFill>
                  <a:srgbClr val="C00000"/>
                </a:solidFill>
              </a:rPr>
              <a:t>ПОН</a:t>
            </a:r>
            <a:r>
              <a:rPr sz="2800" spc="-195" dirty="0">
                <a:solidFill>
                  <a:srgbClr val="C00000"/>
                </a:solidFill>
              </a:rPr>
              <a:t> </a:t>
            </a:r>
            <a:r>
              <a:rPr sz="2800" spc="-300" dirty="0">
                <a:solidFill>
                  <a:srgbClr val="C00000"/>
                </a:solidFill>
              </a:rPr>
              <a:t>?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2191" y="1722992"/>
            <a:ext cx="8736036" cy="48447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84056" y="1348647"/>
            <a:ext cx="3802555" cy="19746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0075" y="473963"/>
            <a:ext cx="337057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0" dirty="0"/>
              <a:t>История</a:t>
            </a:r>
            <a:r>
              <a:rPr sz="4400" spc="-135" dirty="0"/>
              <a:t> </a:t>
            </a:r>
            <a:r>
              <a:rPr sz="4400" spc="-380" dirty="0"/>
              <a:t>вопроса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59719" y="3359912"/>
            <a:ext cx="4053840" cy="189420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100" spc="-175" dirty="0">
                <a:latin typeface="Calibri"/>
                <a:cs typeface="Calibri"/>
              </a:rPr>
              <a:t>Чарльз </a:t>
            </a:r>
            <a:r>
              <a:rPr sz="2100" spc="-190" dirty="0">
                <a:latin typeface="Calibri"/>
                <a:cs typeface="Calibri"/>
              </a:rPr>
              <a:t>Болтон </a:t>
            </a:r>
            <a:r>
              <a:rPr sz="2100" spc="-114" dirty="0">
                <a:latin typeface="Calibri"/>
                <a:cs typeface="Calibri"/>
              </a:rPr>
              <a:t>(1932 </a:t>
            </a:r>
            <a:r>
              <a:rPr sz="2100" spc="65" dirty="0">
                <a:latin typeface="Calibri"/>
                <a:cs typeface="Calibri"/>
              </a:rPr>
              <a:t>–</a:t>
            </a:r>
            <a:r>
              <a:rPr sz="2100" spc="-315" dirty="0">
                <a:latin typeface="Calibri"/>
                <a:cs typeface="Calibri"/>
              </a:rPr>
              <a:t> </a:t>
            </a:r>
            <a:r>
              <a:rPr sz="2100" spc="-150" dirty="0">
                <a:latin typeface="Calibri"/>
                <a:cs typeface="Calibri"/>
              </a:rPr>
              <a:t>)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100" spc="-175" dirty="0">
                <a:latin typeface="Calibri"/>
                <a:cs typeface="Calibri"/>
              </a:rPr>
              <a:t>Канадский невролог </a:t>
            </a:r>
            <a:r>
              <a:rPr sz="2100" spc="-215" dirty="0">
                <a:latin typeface="Calibri"/>
                <a:cs typeface="Calibri"/>
              </a:rPr>
              <a:t>и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80" dirty="0">
                <a:latin typeface="Calibri"/>
                <a:cs typeface="Calibri"/>
              </a:rPr>
              <a:t>нейрофизиолог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505"/>
              </a:spcBef>
            </a:pPr>
            <a:r>
              <a:rPr sz="2100" spc="-160" dirty="0">
                <a:latin typeface="Calibri"/>
                <a:cs typeface="Calibri"/>
              </a:rPr>
              <a:t>С </a:t>
            </a:r>
            <a:r>
              <a:rPr sz="2100" spc="-110" dirty="0">
                <a:latin typeface="Calibri"/>
                <a:cs typeface="Calibri"/>
              </a:rPr>
              <a:t>1977 </a:t>
            </a:r>
            <a:r>
              <a:rPr sz="2100" spc="-195" dirty="0">
                <a:latin typeface="Calibri"/>
                <a:cs typeface="Calibri"/>
              </a:rPr>
              <a:t>по </a:t>
            </a:r>
            <a:r>
              <a:rPr sz="2100" spc="-110" dirty="0">
                <a:latin typeface="Calibri"/>
                <a:cs typeface="Calibri"/>
              </a:rPr>
              <a:t>1981 </a:t>
            </a:r>
            <a:r>
              <a:rPr sz="2100" spc="-160" dirty="0">
                <a:latin typeface="Calibri"/>
                <a:cs typeface="Calibri"/>
              </a:rPr>
              <a:t>в </a:t>
            </a:r>
            <a:r>
              <a:rPr sz="2100" spc="-204" dirty="0">
                <a:latin typeface="Calibri"/>
                <a:cs typeface="Calibri"/>
              </a:rPr>
              <a:t>отделении </a:t>
            </a:r>
            <a:r>
              <a:rPr sz="2100" spc="-140" dirty="0">
                <a:latin typeface="Calibri"/>
                <a:cs typeface="Calibri"/>
              </a:rPr>
              <a:t>ИТ </a:t>
            </a:r>
            <a:r>
              <a:rPr sz="2100" spc="-210" dirty="0">
                <a:latin typeface="Calibri"/>
                <a:cs typeface="Calibri"/>
              </a:rPr>
              <a:t>наблюдал  </a:t>
            </a:r>
            <a:r>
              <a:rPr sz="2100" spc="-120" dirty="0">
                <a:latin typeface="Calibri"/>
                <a:cs typeface="Calibri"/>
              </a:rPr>
              <a:t>5 </a:t>
            </a:r>
            <a:r>
              <a:rPr sz="2100" spc="-180" dirty="0">
                <a:latin typeface="Calibri"/>
                <a:cs typeface="Calibri"/>
              </a:rPr>
              <a:t>пациентов </a:t>
            </a:r>
            <a:r>
              <a:rPr sz="2100" spc="-145" dirty="0">
                <a:latin typeface="Calibri"/>
                <a:cs typeface="Calibri"/>
              </a:rPr>
              <a:t>с</a:t>
            </a:r>
            <a:r>
              <a:rPr sz="2100" spc="180" dirty="0">
                <a:latin typeface="Calibri"/>
                <a:cs typeface="Calibri"/>
              </a:rPr>
              <a:t> </a:t>
            </a:r>
            <a:r>
              <a:rPr sz="2100" spc="-220" dirty="0">
                <a:latin typeface="Calibri"/>
                <a:cs typeface="Calibri"/>
              </a:rPr>
              <a:t>мышечной </a:t>
            </a:r>
            <a:r>
              <a:rPr sz="2100" spc="-190" dirty="0">
                <a:latin typeface="Calibri"/>
                <a:cs typeface="Calibri"/>
              </a:rPr>
              <a:t>слабостью  </a:t>
            </a:r>
            <a:r>
              <a:rPr sz="2100" spc="-175" dirty="0">
                <a:latin typeface="Calibri"/>
                <a:cs typeface="Calibri"/>
              </a:rPr>
              <a:t>неизвестной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95" dirty="0">
                <a:latin typeface="Calibri"/>
                <a:cs typeface="Calibri"/>
              </a:rPr>
              <a:t>причины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35" y="273270"/>
            <a:ext cx="2305267" cy="28980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7915" y="1722307"/>
            <a:ext cx="6623460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6218" y="473963"/>
            <a:ext cx="41205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5" dirty="0"/>
              <a:t>Схема</a:t>
            </a:r>
            <a:r>
              <a:rPr sz="4400" spc="-140" dirty="0"/>
              <a:t> </a:t>
            </a:r>
            <a:r>
              <a:rPr sz="4400" spc="-420" dirty="0"/>
              <a:t>обследования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859279" y="1560575"/>
            <a:ext cx="8412480" cy="4645660"/>
            <a:chOff x="1859279" y="1560575"/>
            <a:chExt cx="8412480" cy="46456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0239" y="1560575"/>
              <a:ext cx="6458712" cy="935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9279" y="1664207"/>
              <a:ext cx="5574792" cy="7955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1199" y="1600201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5">
                  <a:moveTo>
                    <a:pt x="6255322" y="0"/>
                  </a:moveTo>
                  <a:lnTo>
                    <a:pt x="81469" y="0"/>
                  </a:lnTo>
                  <a:lnTo>
                    <a:pt x="49757" y="6402"/>
                  </a:lnTo>
                  <a:lnTo>
                    <a:pt x="23861" y="23861"/>
                  </a:lnTo>
                  <a:lnTo>
                    <a:pt x="6402" y="49757"/>
                  </a:lnTo>
                  <a:lnTo>
                    <a:pt x="0" y="81469"/>
                  </a:lnTo>
                  <a:lnTo>
                    <a:pt x="0" y="733202"/>
                  </a:lnTo>
                  <a:lnTo>
                    <a:pt x="6402" y="764914"/>
                  </a:lnTo>
                  <a:lnTo>
                    <a:pt x="23861" y="790811"/>
                  </a:lnTo>
                  <a:lnTo>
                    <a:pt x="49757" y="808270"/>
                  </a:lnTo>
                  <a:lnTo>
                    <a:pt x="81469" y="814673"/>
                  </a:lnTo>
                  <a:lnTo>
                    <a:pt x="6255322" y="814673"/>
                  </a:lnTo>
                  <a:lnTo>
                    <a:pt x="6287033" y="808270"/>
                  </a:lnTo>
                  <a:lnTo>
                    <a:pt x="6312929" y="790811"/>
                  </a:lnTo>
                  <a:lnTo>
                    <a:pt x="6330389" y="764914"/>
                  </a:lnTo>
                  <a:lnTo>
                    <a:pt x="6336792" y="733202"/>
                  </a:lnTo>
                  <a:lnTo>
                    <a:pt x="6336792" y="81469"/>
                  </a:lnTo>
                  <a:lnTo>
                    <a:pt x="6330389" y="49757"/>
                  </a:lnTo>
                  <a:lnTo>
                    <a:pt x="6312929" y="23861"/>
                  </a:lnTo>
                  <a:lnTo>
                    <a:pt x="6287033" y="6402"/>
                  </a:lnTo>
                  <a:lnTo>
                    <a:pt x="6255322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1199" y="1600201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5">
                  <a:moveTo>
                    <a:pt x="0" y="81469"/>
                  </a:moveTo>
                  <a:lnTo>
                    <a:pt x="6402" y="49757"/>
                  </a:lnTo>
                  <a:lnTo>
                    <a:pt x="23861" y="23861"/>
                  </a:lnTo>
                  <a:lnTo>
                    <a:pt x="49757" y="6402"/>
                  </a:lnTo>
                  <a:lnTo>
                    <a:pt x="81469" y="0"/>
                  </a:lnTo>
                  <a:lnTo>
                    <a:pt x="6255323" y="0"/>
                  </a:lnTo>
                  <a:lnTo>
                    <a:pt x="6287034" y="6402"/>
                  </a:lnTo>
                  <a:lnTo>
                    <a:pt x="6312930" y="23861"/>
                  </a:lnTo>
                  <a:lnTo>
                    <a:pt x="6330389" y="49757"/>
                  </a:lnTo>
                  <a:lnTo>
                    <a:pt x="6336792" y="81469"/>
                  </a:lnTo>
                  <a:lnTo>
                    <a:pt x="6336792" y="733203"/>
                  </a:lnTo>
                  <a:lnTo>
                    <a:pt x="6330389" y="764915"/>
                  </a:lnTo>
                  <a:lnTo>
                    <a:pt x="6312930" y="790811"/>
                  </a:lnTo>
                  <a:lnTo>
                    <a:pt x="6287034" y="808270"/>
                  </a:lnTo>
                  <a:lnTo>
                    <a:pt x="6255323" y="814673"/>
                  </a:lnTo>
                  <a:lnTo>
                    <a:pt x="81469" y="814673"/>
                  </a:lnTo>
                  <a:lnTo>
                    <a:pt x="49757" y="808270"/>
                  </a:lnTo>
                  <a:lnTo>
                    <a:pt x="23861" y="790811"/>
                  </a:lnTo>
                  <a:lnTo>
                    <a:pt x="6402" y="764915"/>
                  </a:lnTo>
                  <a:lnTo>
                    <a:pt x="0" y="733203"/>
                  </a:lnTo>
                  <a:lnTo>
                    <a:pt x="0" y="8146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2679" y="2487167"/>
              <a:ext cx="6458712" cy="935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1719" y="2593847"/>
              <a:ext cx="4818887" cy="7924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54401" y="2528022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6255322" y="0"/>
                  </a:moveTo>
                  <a:lnTo>
                    <a:pt x="81469" y="0"/>
                  </a:lnTo>
                  <a:lnTo>
                    <a:pt x="49757" y="6402"/>
                  </a:lnTo>
                  <a:lnTo>
                    <a:pt x="23861" y="23862"/>
                  </a:lnTo>
                  <a:lnTo>
                    <a:pt x="6402" y="49758"/>
                  </a:lnTo>
                  <a:lnTo>
                    <a:pt x="0" y="81469"/>
                  </a:lnTo>
                  <a:lnTo>
                    <a:pt x="0" y="733204"/>
                  </a:lnTo>
                  <a:lnTo>
                    <a:pt x="6402" y="764915"/>
                  </a:lnTo>
                  <a:lnTo>
                    <a:pt x="23861" y="790811"/>
                  </a:lnTo>
                  <a:lnTo>
                    <a:pt x="49757" y="808270"/>
                  </a:lnTo>
                  <a:lnTo>
                    <a:pt x="81469" y="814673"/>
                  </a:lnTo>
                  <a:lnTo>
                    <a:pt x="6255322" y="814673"/>
                  </a:lnTo>
                  <a:lnTo>
                    <a:pt x="6287033" y="808270"/>
                  </a:lnTo>
                  <a:lnTo>
                    <a:pt x="6312929" y="790811"/>
                  </a:lnTo>
                  <a:lnTo>
                    <a:pt x="6330389" y="764915"/>
                  </a:lnTo>
                  <a:lnTo>
                    <a:pt x="6336792" y="733204"/>
                  </a:lnTo>
                  <a:lnTo>
                    <a:pt x="6336792" y="81469"/>
                  </a:lnTo>
                  <a:lnTo>
                    <a:pt x="6330389" y="49758"/>
                  </a:lnTo>
                  <a:lnTo>
                    <a:pt x="6312929" y="23862"/>
                  </a:lnTo>
                  <a:lnTo>
                    <a:pt x="6287033" y="6402"/>
                  </a:lnTo>
                  <a:lnTo>
                    <a:pt x="6255322" y="0"/>
                  </a:lnTo>
                  <a:close/>
                </a:path>
              </a:pathLst>
            </a:custGeom>
            <a:solidFill>
              <a:srgbClr val="5CB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54401" y="2528022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0" y="81469"/>
                  </a:moveTo>
                  <a:lnTo>
                    <a:pt x="6402" y="49757"/>
                  </a:lnTo>
                  <a:lnTo>
                    <a:pt x="23861" y="23861"/>
                  </a:lnTo>
                  <a:lnTo>
                    <a:pt x="49757" y="6402"/>
                  </a:lnTo>
                  <a:lnTo>
                    <a:pt x="81469" y="0"/>
                  </a:lnTo>
                  <a:lnTo>
                    <a:pt x="6255323" y="0"/>
                  </a:lnTo>
                  <a:lnTo>
                    <a:pt x="6287034" y="6402"/>
                  </a:lnTo>
                  <a:lnTo>
                    <a:pt x="6312930" y="23861"/>
                  </a:lnTo>
                  <a:lnTo>
                    <a:pt x="6330389" y="49757"/>
                  </a:lnTo>
                  <a:lnTo>
                    <a:pt x="6336792" y="81469"/>
                  </a:lnTo>
                  <a:lnTo>
                    <a:pt x="6336792" y="733203"/>
                  </a:lnTo>
                  <a:lnTo>
                    <a:pt x="6330389" y="764915"/>
                  </a:lnTo>
                  <a:lnTo>
                    <a:pt x="6312930" y="790811"/>
                  </a:lnTo>
                  <a:lnTo>
                    <a:pt x="6287034" y="808270"/>
                  </a:lnTo>
                  <a:lnTo>
                    <a:pt x="6255323" y="814673"/>
                  </a:lnTo>
                  <a:lnTo>
                    <a:pt x="81469" y="814673"/>
                  </a:lnTo>
                  <a:lnTo>
                    <a:pt x="49757" y="808270"/>
                  </a:lnTo>
                  <a:lnTo>
                    <a:pt x="23861" y="790811"/>
                  </a:lnTo>
                  <a:lnTo>
                    <a:pt x="6402" y="764915"/>
                  </a:lnTo>
                  <a:lnTo>
                    <a:pt x="0" y="733203"/>
                  </a:lnTo>
                  <a:lnTo>
                    <a:pt x="0" y="8146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8167" y="3413759"/>
              <a:ext cx="6455663" cy="9387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7207" y="3520440"/>
              <a:ext cx="3047999" cy="7955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27603" y="3455845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6255322" y="0"/>
                  </a:moveTo>
                  <a:lnTo>
                    <a:pt x="81469" y="0"/>
                  </a:lnTo>
                  <a:lnTo>
                    <a:pt x="49757" y="6402"/>
                  </a:lnTo>
                  <a:lnTo>
                    <a:pt x="23861" y="23861"/>
                  </a:lnTo>
                  <a:lnTo>
                    <a:pt x="6402" y="49757"/>
                  </a:lnTo>
                  <a:lnTo>
                    <a:pt x="0" y="81469"/>
                  </a:lnTo>
                  <a:lnTo>
                    <a:pt x="0" y="733202"/>
                  </a:lnTo>
                  <a:lnTo>
                    <a:pt x="6402" y="764914"/>
                  </a:lnTo>
                  <a:lnTo>
                    <a:pt x="23861" y="790810"/>
                  </a:lnTo>
                  <a:lnTo>
                    <a:pt x="49757" y="808269"/>
                  </a:lnTo>
                  <a:lnTo>
                    <a:pt x="81469" y="814671"/>
                  </a:lnTo>
                  <a:lnTo>
                    <a:pt x="6255322" y="814671"/>
                  </a:lnTo>
                  <a:lnTo>
                    <a:pt x="6287033" y="808269"/>
                  </a:lnTo>
                  <a:lnTo>
                    <a:pt x="6312929" y="790810"/>
                  </a:lnTo>
                  <a:lnTo>
                    <a:pt x="6330389" y="764914"/>
                  </a:lnTo>
                  <a:lnTo>
                    <a:pt x="6336792" y="733202"/>
                  </a:lnTo>
                  <a:lnTo>
                    <a:pt x="6336792" y="81469"/>
                  </a:lnTo>
                  <a:lnTo>
                    <a:pt x="6330389" y="49757"/>
                  </a:lnTo>
                  <a:lnTo>
                    <a:pt x="6312929" y="23861"/>
                  </a:lnTo>
                  <a:lnTo>
                    <a:pt x="6287033" y="6402"/>
                  </a:lnTo>
                  <a:lnTo>
                    <a:pt x="6255322" y="0"/>
                  </a:lnTo>
                  <a:close/>
                </a:path>
              </a:pathLst>
            </a:custGeom>
            <a:solidFill>
              <a:srgbClr val="5EAF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27603" y="3455845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0" y="81469"/>
                  </a:moveTo>
                  <a:lnTo>
                    <a:pt x="6402" y="49757"/>
                  </a:lnTo>
                  <a:lnTo>
                    <a:pt x="23861" y="23861"/>
                  </a:lnTo>
                  <a:lnTo>
                    <a:pt x="49757" y="6402"/>
                  </a:lnTo>
                  <a:lnTo>
                    <a:pt x="81469" y="0"/>
                  </a:lnTo>
                  <a:lnTo>
                    <a:pt x="6255323" y="0"/>
                  </a:lnTo>
                  <a:lnTo>
                    <a:pt x="6287034" y="6402"/>
                  </a:lnTo>
                  <a:lnTo>
                    <a:pt x="6312930" y="23861"/>
                  </a:lnTo>
                  <a:lnTo>
                    <a:pt x="6330389" y="49757"/>
                  </a:lnTo>
                  <a:lnTo>
                    <a:pt x="6336792" y="81469"/>
                  </a:lnTo>
                  <a:lnTo>
                    <a:pt x="6336792" y="733203"/>
                  </a:lnTo>
                  <a:lnTo>
                    <a:pt x="6330389" y="764915"/>
                  </a:lnTo>
                  <a:lnTo>
                    <a:pt x="6312930" y="790811"/>
                  </a:lnTo>
                  <a:lnTo>
                    <a:pt x="6287034" y="808270"/>
                  </a:lnTo>
                  <a:lnTo>
                    <a:pt x="6255323" y="814673"/>
                  </a:lnTo>
                  <a:lnTo>
                    <a:pt x="81469" y="814673"/>
                  </a:lnTo>
                  <a:lnTo>
                    <a:pt x="49757" y="808270"/>
                  </a:lnTo>
                  <a:lnTo>
                    <a:pt x="23861" y="790811"/>
                  </a:lnTo>
                  <a:lnTo>
                    <a:pt x="6402" y="764915"/>
                  </a:lnTo>
                  <a:lnTo>
                    <a:pt x="0" y="733203"/>
                  </a:lnTo>
                  <a:lnTo>
                    <a:pt x="0" y="8146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0607" y="4343399"/>
              <a:ext cx="6458712" cy="9357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9647" y="4447031"/>
              <a:ext cx="1100327" cy="79552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400804" y="4383667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6255322" y="0"/>
                  </a:moveTo>
                  <a:lnTo>
                    <a:pt x="81469" y="0"/>
                  </a:lnTo>
                  <a:lnTo>
                    <a:pt x="49757" y="6402"/>
                  </a:lnTo>
                  <a:lnTo>
                    <a:pt x="23861" y="23862"/>
                  </a:lnTo>
                  <a:lnTo>
                    <a:pt x="6402" y="49758"/>
                  </a:lnTo>
                  <a:lnTo>
                    <a:pt x="0" y="81469"/>
                  </a:lnTo>
                  <a:lnTo>
                    <a:pt x="0" y="733204"/>
                  </a:lnTo>
                  <a:lnTo>
                    <a:pt x="6402" y="764915"/>
                  </a:lnTo>
                  <a:lnTo>
                    <a:pt x="23861" y="790811"/>
                  </a:lnTo>
                  <a:lnTo>
                    <a:pt x="49757" y="808270"/>
                  </a:lnTo>
                  <a:lnTo>
                    <a:pt x="81469" y="814673"/>
                  </a:lnTo>
                  <a:lnTo>
                    <a:pt x="6255322" y="814673"/>
                  </a:lnTo>
                  <a:lnTo>
                    <a:pt x="6287034" y="808270"/>
                  </a:lnTo>
                  <a:lnTo>
                    <a:pt x="6312930" y="790811"/>
                  </a:lnTo>
                  <a:lnTo>
                    <a:pt x="6330389" y="764915"/>
                  </a:lnTo>
                  <a:lnTo>
                    <a:pt x="6336792" y="733204"/>
                  </a:lnTo>
                  <a:lnTo>
                    <a:pt x="6336792" y="81469"/>
                  </a:lnTo>
                  <a:lnTo>
                    <a:pt x="6330389" y="49758"/>
                  </a:lnTo>
                  <a:lnTo>
                    <a:pt x="6312930" y="23862"/>
                  </a:lnTo>
                  <a:lnTo>
                    <a:pt x="6287034" y="6402"/>
                  </a:lnTo>
                  <a:lnTo>
                    <a:pt x="6255322" y="0"/>
                  </a:lnTo>
                  <a:close/>
                </a:path>
              </a:pathLst>
            </a:custGeom>
            <a:solidFill>
              <a:srgbClr val="617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00804" y="4383667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0" y="81469"/>
                  </a:moveTo>
                  <a:lnTo>
                    <a:pt x="6402" y="49757"/>
                  </a:lnTo>
                  <a:lnTo>
                    <a:pt x="23861" y="23861"/>
                  </a:lnTo>
                  <a:lnTo>
                    <a:pt x="49757" y="6402"/>
                  </a:lnTo>
                  <a:lnTo>
                    <a:pt x="81469" y="0"/>
                  </a:lnTo>
                  <a:lnTo>
                    <a:pt x="6255323" y="0"/>
                  </a:lnTo>
                  <a:lnTo>
                    <a:pt x="6287034" y="6402"/>
                  </a:lnTo>
                  <a:lnTo>
                    <a:pt x="6312930" y="23861"/>
                  </a:lnTo>
                  <a:lnTo>
                    <a:pt x="6330389" y="49757"/>
                  </a:lnTo>
                  <a:lnTo>
                    <a:pt x="6336792" y="81469"/>
                  </a:lnTo>
                  <a:lnTo>
                    <a:pt x="6336792" y="733203"/>
                  </a:lnTo>
                  <a:lnTo>
                    <a:pt x="6330389" y="764915"/>
                  </a:lnTo>
                  <a:lnTo>
                    <a:pt x="6312930" y="790811"/>
                  </a:lnTo>
                  <a:lnTo>
                    <a:pt x="6287034" y="808270"/>
                  </a:lnTo>
                  <a:lnTo>
                    <a:pt x="6255323" y="814673"/>
                  </a:lnTo>
                  <a:lnTo>
                    <a:pt x="81469" y="814673"/>
                  </a:lnTo>
                  <a:lnTo>
                    <a:pt x="49757" y="808270"/>
                  </a:lnTo>
                  <a:lnTo>
                    <a:pt x="23861" y="790811"/>
                  </a:lnTo>
                  <a:lnTo>
                    <a:pt x="6402" y="764915"/>
                  </a:lnTo>
                  <a:lnTo>
                    <a:pt x="0" y="733203"/>
                  </a:lnTo>
                  <a:lnTo>
                    <a:pt x="0" y="8146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3047" y="5269991"/>
              <a:ext cx="6458711" cy="9357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52087" y="5376671"/>
              <a:ext cx="1667256" cy="79247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74007" y="5311490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6255322" y="0"/>
                  </a:moveTo>
                  <a:lnTo>
                    <a:pt x="81469" y="0"/>
                  </a:lnTo>
                  <a:lnTo>
                    <a:pt x="49757" y="6402"/>
                  </a:lnTo>
                  <a:lnTo>
                    <a:pt x="23861" y="23861"/>
                  </a:lnTo>
                  <a:lnTo>
                    <a:pt x="6402" y="49757"/>
                  </a:lnTo>
                  <a:lnTo>
                    <a:pt x="0" y="81469"/>
                  </a:lnTo>
                  <a:lnTo>
                    <a:pt x="0" y="733203"/>
                  </a:lnTo>
                  <a:lnTo>
                    <a:pt x="6402" y="764914"/>
                  </a:lnTo>
                  <a:lnTo>
                    <a:pt x="23861" y="790810"/>
                  </a:lnTo>
                  <a:lnTo>
                    <a:pt x="49757" y="808270"/>
                  </a:lnTo>
                  <a:lnTo>
                    <a:pt x="81469" y="814672"/>
                  </a:lnTo>
                  <a:lnTo>
                    <a:pt x="6255322" y="814672"/>
                  </a:lnTo>
                  <a:lnTo>
                    <a:pt x="6287033" y="808270"/>
                  </a:lnTo>
                  <a:lnTo>
                    <a:pt x="6312929" y="790810"/>
                  </a:lnTo>
                  <a:lnTo>
                    <a:pt x="6330389" y="764914"/>
                  </a:lnTo>
                  <a:lnTo>
                    <a:pt x="6336792" y="733203"/>
                  </a:lnTo>
                  <a:lnTo>
                    <a:pt x="6336792" y="81469"/>
                  </a:lnTo>
                  <a:lnTo>
                    <a:pt x="6330389" y="49757"/>
                  </a:lnTo>
                  <a:lnTo>
                    <a:pt x="6312929" y="23861"/>
                  </a:lnTo>
                  <a:lnTo>
                    <a:pt x="6287033" y="6402"/>
                  </a:lnTo>
                  <a:lnTo>
                    <a:pt x="6255322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74007" y="5311490"/>
              <a:ext cx="6337300" cy="814705"/>
            </a:xfrm>
            <a:custGeom>
              <a:avLst/>
              <a:gdLst/>
              <a:ahLst/>
              <a:cxnLst/>
              <a:rect l="l" t="t" r="r" b="b"/>
              <a:pathLst>
                <a:path w="6337300" h="814704">
                  <a:moveTo>
                    <a:pt x="0" y="81469"/>
                  </a:moveTo>
                  <a:lnTo>
                    <a:pt x="6402" y="49757"/>
                  </a:lnTo>
                  <a:lnTo>
                    <a:pt x="23861" y="23861"/>
                  </a:lnTo>
                  <a:lnTo>
                    <a:pt x="49757" y="6402"/>
                  </a:lnTo>
                  <a:lnTo>
                    <a:pt x="81469" y="0"/>
                  </a:lnTo>
                  <a:lnTo>
                    <a:pt x="6255323" y="0"/>
                  </a:lnTo>
                  <a:lnTo>
                    <a:pt x="6287034" y="6402"/>
                  </a:lnTo>
                  <a:lnTo>
                    <a:pt x="6312930" y="23861"/>
                  </a:lnTo>
                  <a:lnTo>
                    <a:pt x="6330389" y="49757"/>
                  </a:lnTo>
                  <a:lnTo>
                    <a:pt x="6336792" y="81469"/>
                  </a:lnTo>
                  <a:lnTo>
                    <a:pt x="6336792" y="733203"/>
                  </a:lnTo>
                  <a:lnTo>
                    <a:pt x="6330389" y="764915"/>
                  </a:lnTo>
                  <a:lnTo>
                    <a:pt x="6312930" y="790811"/>
                  </a:lnTo>
                  <a:lnTo>
                    <a:pt x="6287034" y="808270"/>
                  </a:lnTo>
                  <a:lnTo>
                    <a:pt x="6255323" y="814673"/>
                  </a:lnTo>
                  <a:lnTo>
                    <a:pt x="81469" y="814673"/>
                  </a:lnTo>
                  <a:lnTo>
                    <a:pt x="49757" y="808270"/>
                  </a:lnTo>
                  <a:lnTo>
                    <a:pt x="23861" y="790811"/>
                  </a:lnTo>
                  <a:lnTo>
                    <a:pt x="6402" y="764915"/>
                  </a:lnTo>
                  <a:lnTo>
                    <a:pt x="0" y="733203"/>
                  </a:lnTo>
                  <a:lnTo>
                    <a:pt x="0" y="8146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091420" y="1763268"/>
            <a:ext cx="5112385" cy="413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Анамнез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неврологический </a:t>
            </a: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осмотр</a:t>
            </a:r>
            <a:endParaRPr sz="2600">
              <a:latin typeface="Calibri"/>
              <a:cs typeface="Calibri"/>
            </a:endParaRPr>
          </a:p>
          <a:p>
            <a:pPr marL="958850" marR="288925" indent="-473709">
              <a:lnSpc>
                <a:spcPts val="7320"/>
              </a:lnSpc>
              <a:spcBef>
                <a:spcPts val="920"/>
              </a:spcBef>
            </a:pPr>
            <a:r>
              <a:rPr sz="2600" spc="-5" dirty="0">
                <a:solidFill>
                  <a:srgbClr val="FFFFFF"/>
                </a:solidFill>
                <a:latin typeface="Calibri"/>
                <a:cs typeface="Calibri"/>
              </a:rPr>
              <a:t>Рутинные лабораторные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тесты  Нейрофизиология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Calibri"/>
              <a:cs typeface="Calibri"/>
            </a:endParaRPr>
          </a:p>
          <a:p>
            <a:pPr marL="1431925">
              <a:lnSpc>
                <a:spcPct val="100000"/>
              </a:lnSpc>
            </a:pP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МРТ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Calibri"/>
              <a:cs typeface="Calibri"/>
            </a:endParaRPr>
          </a:p>
          <a:p>
            <a:pPr marR="116205" algn="ctr">
              <a:lnSpc>
                <a:spcPct val="100000"/>
              </a:lnSpc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Биопсия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775754" y="2182665"/>
            <a:ext cx="1974850" cy="3334385"/>
            <a:chOff x="7775754" y="2182665"/>
            <a:chExt cx="1974850" cy="3334385"/>
          </a:xfrm>
        </p:grpSpPr>
        <p:sp>
          <p:nvSpPr>
            <p:cNvPr id="26" name="object 26"/>
            <p:cNvSpPr/>
            <p:nvPr/>
          </p:nvSpPr>
          <p:spPr>
            <a:xfrm>
              <a:off x="7788454" y="2195365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410391" y="0"/>
                  </a:moveTo>
                  <a:lnTo>
                    <a:pt x="119145" y="0"/>
                  </a:lnTo>
                  <a:lnTo>
                    <a:pt x="119145" y="291245"/>
                  </a:lnTo>
                  <a:lnTo>
                    <a:pt x="0" y="291245"/>
                  </a:lnTo>
                  <a:lnTo>
                    <a:pt x="264768" y="529536"/>
                  </a:lnTo>
                  <a:lnTo>
                    <a:pt x="529536" y="291245"/>
                  </a:lnTo>
                  <a:lnTo>
                    <a:pt x="410391" y="291245"/>
                  </a:lnTo>
                  <a:lnTo>
                    <a:pt x="410391" y="0"/>
                  </a:lnTo>
                  <a:close/>
                </a:path>
              </a:pathLst>
            </a:custGeom>
            <a:solidFill>
              <a:srgbClr val="DEE7D1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88454" y="2195365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0" y="291245"/>
                  </a:moveTo>
                  <a:lnTo>
                    <a:pt x="119145" y="291245"/>
                  </a:lnTo>
                  <a:lnTo>
                    <a:pt x="119145" y="0"/>
                  </a:lnTo>
                  <a:lnTo>
                    <a:pt x="410391" y="0"/>
                  </a:lnTo>
                  <a:lnTo>
                    <a:pt x="410391" y="291245"/>
                  </a:lnTo>
                  <a:lnTo>
                    <a:pt x="529537" y="291245"/>
                  </a:lnTo>
                  <a:lnTo>
                    <a:pt x="264768" y="529537"/>
                  </a:lnTo>
                  <a:lnTo>
                    <a:pt x="0" y="291245"/>
                  </a:lnTo>
                  <a:close/>
                </a:path>
              </a:pathLst>
            </a:custGeom>
            <a:ln w="25400">
              <a:solidFill>
                <a:srgbClr val="DEE7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261656" y="3123186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410391" y="0"/>
                  </a:moveTo>
                  <a:lnTo>
                    <a:pt x="119145" y="0"/>
                  </a:lnTo>
                  <a:lnTo>
                    <a:pt x="119145" y="291245"/>
                  </a:lnTo>
                  <a:lnTo>
                    <a:pt x="0" y="291245"/>
                  </a:lnTo>
                  <a:lnTo>
                    <a:pt x="264768" y="529536"/>
                  </a:lnTo>
                  <a:lnTo>
                    <a:pt x="529536" y="291245"/>
                  </a:lnTo>
                  <a:lnTo>
                    <a:pt x="410391" y="291245"/>
                  </a:lnTo>
                  <a:lnTo>
                    <a:pt x="410391" y="0"/>
                  </a:lnTo>
                  <a:close/>
                </a:path>
              </a:pathLst>
            </a:custGeom>
            <a:solidFill>
              <a:srgbClr val="D2E5D9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261656" y="3123186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0" y="291245"/>
                  </a:moveTo>
                  <a:lnTo>
                    <a:pt x="119145" y="291245"/>
                  </a:lnTo>
                  <a:lnTo>
                    <a:pt x="119145" y="0"/>
                  </a:lnTo>
                  <a:lnTo>
                    <a:pt x="410391" y="0"/>
                  </a:lnTo>
                  <a:lnTo>
                    <a:pt x="410391" y="291245"/>
                  </a:lnTo>
                  <a:lnTo>
                    <a:pt x="529537" y="291245"/>
                  </a:lnTo>
                  <a:lnTo>
                    <a:pt x="264768" y="529537"/>
                  </a:lnTo>
                  <a:lnTo>
                    <a:pt x="0" y="291245"/>
                  </a:lnTo>
                  <a:close/>
                </a:path>
              </a:pathLst>
            </a:custGeom>
            <a:ln w="25400">
              <a:solidFill>
                <a:srgbClr val="D2E5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734858" y="4037431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410391" y="0"/>
                  </a:moveTo>
                  <a:lnTo>
                    <a:pt x="119145" y="0"/>
                  </a:lnTo>
                  <a:lnTo>
                    <a:pt x="119145" y="291245"/>
                  </a:lnTo>
                  <a:lnTo>
                    <a:pt x="0" y="291245"/>
                  </a:lnTo>
                  <a:lnTo>
                    <a:pt x="264768" y="529537"/>
                  </a:lnTo>
                  <a:lnTo>
                    <a:pt x="529536" y="291245"/>
                  </a:lnTo>
                  <a:lnTo>
                    <a:pt x="410391" y="291245"/>
                  </a:lnTo>
                  <a:lnTo>
                    <a:pt x="410391" y="0"/>
                  </a:lnTo>
                  <a:close/>
                </a:path>
              </a:pathLst>
            </a:custGeom>
            <a:solidFill>
              <a:srgbClr val="D2DCE2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34858" y="4037431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0" y="291245"/>
                  </a:moveTo>
                  <a:lnTo>
                    <a:pt x="119145" y="291245"/>
                  </a:lnTo>
                  <a:lnTo>
                    <a:pt x="119145" y="0"/>
                  </a:lnTo>
                  <a:lnTo>
                    <a:pt x="410391" y="0"/>
                  </a:lnTo>
                  <a:lnTo>
                    <a:pt x="410391" y="291245"/>
                  </a:lnTo>
                  <a:lnTo>
                    <a:pt x="529537" y="291245"/>
                  </a:lnTo>
                  <a:lnTo>
                    <a:pt x="264768" y="529537"/>
                  </a:lnTo>
                  <a:lnTo>
                    <a:pt x="0" y="291245"/>
                  </a:lnTo>
                  <a:close/>
                </a:path>
              </a:pathLst>
            </a:custGeom>
            <a:ln w="25400">
              <a:solidFill>
                <a:srgbClr val="D2DC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208060" y="4974305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410391" y="0"/>
                  </a:moveTo>
                  <a:lnTo>
                    <a:pt x="119145" y="0"/>
                  </a:lnTo>
                  <a:lnTo>
                    <a:pt x="119145" y="291245"/>
                  </a:lnTo>
                  <a:lnTo>
                    <a:pt x="0" y="291245"/>
                  </a:lnTo>
                  <a:lnTo>
                    <a:pt x="264768" y="529536"/>
                  </a:lnTo>
                  <a:lnTo>
                    <a:pt x="529536" y="291245"/>
                  </a:lnTo>
                  <a:lnTo>
                    <a:pt x="410391" y="291245"/>
                  </a:lnTo>
                  <a:lnTo>
                    <a:pt x="410391" y="0"/>
                  </a:lnTo>
                  <a:close/>
                </a:path>
              </a:pathLst>
            </a:custGeom>
            <a:solidFill>
              <a:srgbClr val="D8D3E0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08060" y="4974305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0" y="291245"/>
                  </a:moveTo>
                  <a:lnTo>
                    <a:pt x="119145" y="291245"/>
                  </a:lnTo>
                  <a:lnTo>
                    <a:pt x="119145" y="0"/>
                  </a:lnTo>
                  <a:lnTo>
                    <a:pt x="410391" y="0"/>
                  </a:lnTo>
                  <a:lnTo>
                    <a:pt x="410391" y="291245"/>
                  </a:lnTo>
                  <a:lnTo>
                    <a:pt x="529537" y="291245"/>
                  </a:lnTo>
                  <a:lnTo>
                    <a:pt x="264768" y="529537"/>
                  </a:lnTo>
                  <a:lnTo>
                    <a:pt x="0" y="291245"/>
                  </a:lnTo>
                  <a:close/>
                </a:path>
              </a:pathLst>
            </a:custGeom>
            <a:ln w="25400">
              <a:solidFill>
                <a:srgbClr val="D8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743" y="473963"/>
            <a:ext cx="30854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80" dirty="0">
                <a:solidFill>
                  <a:srgbClr val="FF0000"/>
                </a:solidFill>
              </a:rPr>
              <a:t>Классификация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510284"/>
            <a:ext cx="9281795" cy="43573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3200" spc="-295" dirty="0">
                <a:latin typeface="Calibri"/>
                <a:cs typeface="Calibri"/>
              </a:rPr>
              <a:t>Полиневропатия </a:t>
            </a:r>
            <a:r>
              <a:rPr sz="3200" spc="-275" dirty="0">
                <a:latin typeface="Calibri"/>
                <a:cs typeface="Calibri"/>
              </a:rPr>
              <a:t>критического</a:t>
            </a:r>
            <a:r>
              <a:rPr sz="3200" spc="-229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состояния.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3200" spc="-330" dirty="0">
                <a:latin typeface="Calibri"/>
                <a:cs typeface="Calibri"/>
              </a:rPr>
              <a:t>Продленный </a:t>
            </a:r>
            <a:r>
              <a:rPr sz="3200" spc="-345" dirty="0">
                <a:latin typeface="Calibri"/>
                <a:cs typeface="Calibri"/>
              </a:rPr>
              <a:t>нейромышечный</a:t>
            </a:r>
            <a:r>
              <a:rPr sz="3200" spc="-180" dirty="0">
                <a:latin typeface="Calibri"/>
                <a:cs typeface="Calibri"/>
              </a:rPr>
              <a:t> </a:t>
            </a:r>
            <a:r>
              <a:rPr sz="3200" spc="-305" dirty="0">
                <a:latin typeface="Calibri"/>
                <a:cs typeface="Calibri"/>
              </a:rPr>
              <a:t>блок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4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3200" spc="-340" dirty="0">
                <a:latin typeface="Calibri"/>
                <a:cs typeface="Calibri"/>
              </a:rPr>
              <a:t>Миопатия </a:t>
            </a:r>
            <a:r>
              <a:rPr sz="3200" spc="-275" dirty="0">
                <a:latin typeface="Calibri"/>
                <a:cs typeface="Calibri"/>
              </a:rPr>
              <a:t>критического</a:t>
            </a:r>
            <a:r>
              <a:rPr sz="3200" spc="-145" dirty="0">
                <a:latin typeface="Calibri"/>
                <a:cs typeface="Calibri"/>
              </a:rPr>
              <a:t> </a:t>
            </a:r>
            <a:r>
              <a:rPr sz="3200" spc="-285" dirty="0">
                <a:latin typeface="Calibri"/>
                <a:cs typeface="Calibri"/>
              </a:rPr>
              <a:t>состояния:</a:t>
            </a:r>
            <a:endParaRPr sz="3200">
              <a:latin typeface="Calibri"/>
              <a:cs typeface="Calibri"/>
            </a:endParaRPr>
          </a:p>
          <a:p>
            <a:pPr marL="927100" lvl="1" indent="-571500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800" spc="-275" dirty="0">
                <a:latin typeface="Calibri"/>
                <a:cs typeface="Calibri"/>
              </a:rPr>
              <a:t>миопатия </a:t>
            </a:r>
            <a:r>
              <a:rPr sz="2800" spc="-190" dirty="0">
                <a:latin typeface="Calibri"/>
                <a:cs typeface="Calibri"/>
              </a:rPr>
              <a:t>с </a:t>
            </a:r>
            <a:r>
              <a:rPr sz="2800" spc="-260" dirty="0">
                <a:latin typeface="Calibri"/>
                <a:cs typeface="Calibri"/>
              </a:rPr>
              <a:t>потерей </a:t>
            </a:r>
            <a:r>
              <a:rPr sz="2800" spc="-270" dirty="0">
                <a:latin typeface="Calibri"/>
                <a:cs typeface="Calibri"/>
              </a:rPr>
              <a:t>миозиновых</a:t>
            </a:r>
            <a:r>
              <a:rPr sz="2800" spc="-235" dirty="0">
                <a:latin typeface="Calibri"/>
                <a:cs typeface="Calibri"/>
              </a:rPr>
              <a:t> </a:t>
            </a:r>
            <a:r>
              <a:rPr sz="2800" spc="-260" dirty="0">
                <a:latin typeface="Calibri"/>
                <a:cs typeface="Calibri"/>
              </a:rPr>
              <a:t>филаментов;</a:t>
            </a:r>
            <a:endParaRPr sz="2800">
              <a:latin typeface="Calibri"/>
              <a:cs typeface="Calibri"/>
            </a:endParaRPr>
          </a:p>
          <a:p>
            <a:pPr marL="927100" lvl="1" indent="-571500">
              <a:lnSpc>
                <a:spcPct val="100000"/>
              </a:lnSpc>
              <a:spcBef>
                <a:spcPts val="64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800" spc="-235" dirty="0">
                <a:latin typeface="Calibri"/>
                <a:cs typeface="Calibri"/>
              </a:rPr>
              <a:t>острая </a:t>
            </a:r>
            <a:r>
              <a:rPr sz="2800" spc="-275" dirty="0">
                <a:latin typeface="Calibri"/>
                <a:cs typeface="Calibri"/>
              </a:rPr>
              <a:t>некротизирующая</a:t>
            </a:r>
            <a:r>
              <a:rPr sz="2800" spc="-250" dirty="0">
                <a:latin typeface="Calibri"/>
                <a:cs typeface="Calibri"/>
              </a:rPr>
              <a:t> </a:t>
            </a:r>
            <a:r>
              <a:rPr sz="2800" spc="-260" dirty="0">
                <a:latin typeface="Calibri"/>
                <a:cs typeface="Calibri"/>
              </a:rPr>
              <a:t>миопатия;</a:t>
            </a:r>
            <a:endParaRPr sz="2800">
              <a:latin typeface="Calibri"/>
              <a:cs typeface="Calibri"/>
            </a:endParaRPr>
          </a:p>
          <a:p>
            <a:pPr marL="927100" lvl="1" indent="-571500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800" spc="-275" dirty="0">
                <a:latin typeface="Calibri"/>
                <a:cs typeface="Calibri"/>
              </a:rPr>
              <a:t>рабдомиолиз;</a:t>
            </a:r>
            <a:endParaRPr sz="2800">
              <a:latin typeface="Calibri"/>
              <a:cs typeface="Calibri"/>
            </a:endParaRPr>
          </a:p>
          <a:p>
            <a:pPr marL="927100" lvl="1" indent="-571500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800" spc="-215" dirty="0">
                <a:latin typeface="Calibri"/>
                <a:cs typeface="Calibri"/>
              </a:rPr>
              <a:t>кахектическая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миопатия.</a:t>
            </a:r>
            <a:endParaRPr sz="2800">
              <a:latin typeface="Calibri"/>
              <a:cs typeface="Calibri"/>
            </a:endParaRPr>
          </a:p>
          <a:p>
            <a:pPr marL="7035165">
              <a:lnSpc>
                <a:spcPct val="100000"/>
              </a:lnSpc>
              <a:spcBef>
                <a:spcPts val="370"/>
              </a:spcBef>
            </a:pPr>
            <a:r>
              <a:rPr sz="3100" spc="-254" dirty="0">
                <a:latin typeface="Calibri"/>
                <a:cs typeface="Calibri"/>
              </a:rPr>
              <a:t>C.F. </a:t>
            </a:r>
            <a:r>
              <a:rPr sz="3100" spc="-235" dirty="0">
                <a:latin typeface="Calibri"/>
                <a:cs typeface="Calibri"/>
              </a:rPr>
              <a:t>Bolton,</a:t>
            </a:r>
            <a:r>
              <a:rPr sz="3100" spc="-330" dirty="0">
                <a:latin typeface="Calibri"/>
                <a:cs typeface="Calibri"/>
              </a:rPr>
              <a:t> </a:t>
            </a:r>
            <a:r>
              <a:rPr sz="3100" spc="-185" dirty="0">
                <a:latin typeface="Calibri"/>
                <a:cs typeface="Calibri"/>
              </a:rPr>
              <a:t>2005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793" y="473963"/>
            <a:ext cx="4571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0" dirty="0"/>
              <a:t>Клинические</a:t>
            </a:r>
            <a:r>
              <a:rPr sz="4400" spc="-95" dirty="0"/>
              <a:t> </a:t>
            </a:r>
            <a:r>
              <a:rPr sz="4400" spc="-395" dirty="0"/>
              <a:t>признаки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510284"/>
            <a:ext cx="9087485" cy="23634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0" dirty="0">
                <a:latin typeface="Calibri"/>
                <a:cs typeface="Calibri"/>
              </a:rPr>
              <a:t>Снижение </a:t>
            </a:r>
            <a:r>
              <a:rPr sz="3200" spc="-295" dirty="0">
                <a:latin typeface="Calibri"/>
                <a:cs typeface="Calibri"/>
              </a:rPr>
              <a:t>сухожильных</a:t>
            </a:r>
            <a:r>
              <a:rPr sz="3200" spc="-220" dirty="0">
                <a:latin typeface="Calibri"/>
                <a:cs typeface="Calibri"/>
              </a:rPr>
              <a:t> </a:t>
            </a:r>
            <a:r>
              <a:rPr sz="3200" spc="-285" dirty="0">
                <a:latin typeface="Calibri"/>
                <a:cs typeface="Calibri"/>
              </a:rPr>
              <a:t>рефлексов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0" dirty="0">
                <a:latin typeface="Calibri"/>
                <a:cs typeface="Calibri"/>
              </a:rPr>
              <a:t>Нарушение </a:t>
            </a:r>
            <a:r>
              <a:rPr sz="3200" spc="-280" dirty="0">
                <a:latin typeface="Calibri"/>
                <a:cs typeface="Calibri"/>
              </a:rPr>
              <a:t>чувствительности </a:t>
            </a:r>
            <a:r>
              <a:rPr sz="3200" spc="-300" dirty="0">
                <a:latin typeface="Calibri"/>
                <a:cs typeface="Calibri"/>
              </a:rPr>
              <a:t>по </a:t>
            </a:r>
            <a:r>
              <a:rPr sz="3200" spc="-275" dirty="0">
                <a:latin typeface="Calibri"/>
                <a:cs typeface="Calibri"/>
              </a:rPr>
              <a:t>типу </a:t>
            </a:r>
            <a:r>
              <a:rPr sz="3200" spc="-300" dirty="0">
                <a:latin typeface="Calibri"/>
                <a:cs typeface="Calibri"/>
              </a:rPr>
              <a:t>«перчаток» </a:t>
            </a:r>
            <a:r>
              <a:rPr sz="3200" spc="-325" dirty="0">
                <a:latin typeface="Calibri"/>
                <a:cs typeface="Calibri"/>
              </a:rPr>
              <a:t>и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315" dirty="0">
                <a:latin typeface="Calibri"/>
                <a:cs typeface="Calibri"/>
              </a:rPr>
              <a:t>«носков»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Позже: </a:t>
            </a:r>
            <a:r>
              <a:rPr sz="3200" spc="-275" dirty="0">
                <a:latin typeface="Calibri"/>
                <a:cs typeface="Calibri"/>
              </a:rPr>
              <a:t>трофические </a:t>
            </a:r>
            <a:r>
              <a:rPr sz="3200" spc="-320" dirty="0">
                <a:latin typeface="Calibri"/>
                <a:cs typeface="Calibri"/>
              </a:rPr>
              <a:t>изменения </a:t>
            </a:r>
            <a:r>
              <a:rPr sz="3200" spc="-270" dirty="0">
                <a:latin typeface="Calibri"/>
                <a:cs typeface="Calibri"/>
              </a:rPr>
              <a:t>ногтей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60" dirty="0">
                <a:latin typeface="Calibri"/>
                <a:cs typeface="Calibri"/>
              </a:rPr>
              <a:t>кожи </a:t>
            </a:r>
            <a:r>
              <a:rPr sz="3200" spc="-285" dirty="0">
                <a:latin typeface="Calibri"/>
                <a:cs typeface="Calibri"/>
              </a:rPr>
              <a:t>кистей </a:t>
            </a:r>
            <a:r>
              <a:rPr sz="3200" spc="-325" dirty="0">
                <a:latin typeface="Calibri"/>
                <a:cs typeface="Calibri"/>
              </a:rPr>
              <a:t>и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стоп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Позже: </a:t>
            </a:r>
            <a:r>
              <a:rPr sz="3200" spc="-280" dirty="0">
                <a:latin typeface="Calibri"/>
                <a:cs typeface="Calibri"/>
              </a:rPr>
              <a:t>гипотрофия</a:t>
            </a:r>
            <a:r>
              <a:rPr sz="3200" spc="-195" dirty="0">
                <a:latin typeface="Calibri"/>
                <a:cs typeface="Calibri"/>
              </a:rPr>
              <a:t> </a:t>
            </a:r>
            <a:r>
              <a:rPr sz="3200" spc="-415" dirty="0">
                <a:latin typeface="Calibri"/>
                <a:cs typeface="Calibri"/>
              </a:rPr>
              <a:t>мышц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2636" y="473963"/>
            <a:ext cx="30086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80" dirty="0"/>
              <a:t>Не</a:t>
            </a:r>
            <a:r>
              <a:rPr sz="4400" spc="-125" dirty="0"/>
              <a:t> </a:t>
            </a:r>
            <a:r>
              <a:rPr sz="4400" spc="-365" dirty="0"/>
              <a:t>характерны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510284"/>
            <a:ext cx="3771900" cy="23634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0" dirty="0">
                <a:latin typeface="Calibri"/>
                <a:cs typeface="Calibri"/>
              </a:rPr>
              <a:t>Парезы </a:t>
            </a:r>
            <a:r>
              <a:rPr sz="3200" spc="-260" dirty="0">
                <a:latin typeface="Calibri"/>
                <a:cs typeface="Calibri"/>
              </a:rPr>
              <a:t>глазных</a:t>
            </a:r>
            <a:r>
              <a:rPr sz="3200" spc="-250" dirty="0">
                <a:latin typeface="Calibri"/>
                <a:cs typeface="Calibri"/>
              </a:rPr>
              <a:t> </a:t>
            </a:r>
            <a:r>
              <a:rPr sz="3200" spc="-415" dirty="0">
                <a:latin typeface="Calibri"/>
                <a:cs typeface="Calibri"/>
              </a:rPr>
              <a:t>мышц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0" dirty="0">
                <a:latin typeface="Calibri"/>
                <a:cs typeface="Calibri"/>
              </a:rPr>
              <a:t>Бульбарные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нарушения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90" dirty="0">
                <a:latin typeface="Calibri"/>
                <a:cs typeface="Calibri"/>
              </a:rPr>
              <a:t>Фасцикуляции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65" dirty="0">
                <a:latin typeface="Calibri"/>
                <a:cs typeface="Calibri"/>
              </a:rPr>
              <a:t>Спастические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парезы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1062" y="473963"/>
            <a:ext cx="53517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5" dirty="0"/>
              <a:t>Лабораторная</a:t>
            </a:r>
            <a:r>
              <a:rPr sz="4400" spc="-180" dirty="0"/>
              <a:t> </a:t>
            </a:r>
            <a:r>
              <a:rPr sz="4400" spc="-380" dirty="0"/>
              <a:t>диагностика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82184" y="1498091"/>
            <a:ext cx="9309100" cy="12204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6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60" dirty="0">
                <a:latin typeface="Calibri"/>
                <a:cs typeface="Calibri"/>
              </a:rPr>
              <a:t>Нет </a:t>
            </a:r>
            <a:r>
              <a:rPr sz="3200" spc="-265" dirty="0">
                <a:latin typeface="Calibri"/>
                <a:cs typeface="Calibri"/>
              </a:rPr>
              <a:t>специфических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изменений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860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409" dirty="0">
                <a:latin typeface="Calibri"/>
                <a:cs typeface="Calibri"/>
              </a:rPr>
              <a:t>Может </a:t>
            </a:r>
            <a:r>
              <a:rPr sz="3200" spc="-310" dirty="0">
                <a:latin typeface="Calibri"/>
                <a:cs typeface="Calibri"/>
              </a:rPr>
              <a:t>быть </a:t>
            </a:r>
            <a:r>
              <a:rPr sz="3200" spc="-330" dirty="0">
                <a:latin typeface="Calibri"/>
                <a:cs typeface="Calibri"/>
              </a:rPr>
              <a:t>повышен </a:t>
            </a:r>
            <a:r>
              <a:rPr sz="3200" spc="-285" dirty="0">
                <a:latin typeface="Calibri"/>
                <a:cs typeface="Calibri"/>
              </a:rPr>
              <a:t>уровень </a:t>
            </a:r>
            <a:r>
              <a:rPr sz="3200" spc="-290" dirty="0">
                <a:latin typeface="Calibri"/>
                <a:cs typeface="Calibri"/>
              </a:rPr>
              <a:t>креатининфосфокиназы</a:t>
            </a:r>
            <a:r>
              <a:rPr sz="3200" spc="-275" dirty="0">
                <a:latin typeface="Calibri"/>
                <a:cs typeface="Calibri"/>
              </a:rPr>
              <a:t> </a:t>
            </a:r>
            <a:r>
              <a:rPr sz="3200" spc="-204" dirty="0">
                <a:latin typeface="Calibri"/>
                <a:cs typeface="Calibri"/>
              </a:rPr>
              <a:t>(КФК)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6250" y="473963"/>
            <a:ext cx="3619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00" dirty="0"/>
              <a:t>Нейрофизиология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250940" y="2054859"/>
            <a:ext cx="3765550" cy="209804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4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800" spc="-254" dirty="0">
                <a:latin typeface="Calibri"/>
                <a:cs typeface="Calibri"/>
              </a:rPr>
              <a:t>Ритмическая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стимуляция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4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800" spc="-285" dirty="0">
                <a:latin typeface="Calibri"/>
                <a:cs typeface="Calibri"/>
              </a:rPr>
              <a:t>Стимуляционная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325" dirty="0">
                <a:latin typeface="Calibri"/>
                <a:cs typeface="Calibri"/>
              </a:rPr>
              <a:t>ЭНМГ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4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800" spc="-245" dirty="0">
                <a:latin typeface="Calibri"/>
                <a:cs typeface="Calibri"/>
              </a:rPr>
              <a:t>Игольчатая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355" dirty="0">
                <a:latin typeface="Calibri"/>
                <a:cs typeface="Calibri"/>
              </a:rPr>
              <a:t>ЭМГ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5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800" spc="-280" dirty="0">
                <a:latin typeface="Calibri"/>
                <a:cs typeface="Calibri"/>
              </a:rPr>
              <a:t>Прямая </a:t>
            </a:r>
            <a:r>
              <a:rPr sz="2800" spc="-275" dirty="0">
                <a:latin typeface="Calibri"/>
                <a:cs typeface="Calibri"/>
              </a:rPr>
              <a:t>стимуляция</a:t>
            </a:r>
            <a:r>
              <a:rPr sz="2800" spc="-215" dirty="0">
                <a:latin typeface="Calibri"/>
                <a:cs typeface="Calibri"/>
              </a:rPr>
              <a:t> </a:t>
            </a:r>
            <a:r>
              <a:rPr sz="2800" spc="-365" dirty="0">
                <a:latin typeface="Calibri"/>
                <a:cs typeface="Calibri"/>
              </a:rPr>
              <a:t>мышц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" y="1795272"/>
            <a:ext cx="5379720" cy="355701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2818" y="473963"/>
            <a:ext cx="51866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40" dirty="0"/>
              <a:t>Прямая </a:t>
            </a:r>
            <a:r>
              <a:rPr sz="4400" spc="-430" dirty="0"/>
              <a:t>стимуляция</a:t>
            </a:r>
            <a:r>
              <a:rPr sz="4400" spc="-265" dirty="0"/>
              <a:t> </a:t>
            </a:r>
            <a:r>
              <a:rPr sz="4400" spc="-575" dirty="0"/>
              <a:t>мышц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371" y="1604797"/>
            <a:ext cx="5383278" cy="3794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970599" y="6421628"/>
            <a:ext cx="161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latin typeface="Calibri"/>
                <a:cs typeface="Calibri"/>
              </a:rPr>
              <a:t>87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1604797"/>
            <a:ext cx="5398529" cy="37930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45561" y="5570727"/>
            <a:ext cx="3490595" cy="967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3710"/>
              </a:lnSpc>
              <a:spcBef>
                <a:spcPts val="100"/>
              </a:spcBef>
            </a:pPr>
            <a:r>
              <a:rPr sz="3100" spc="-180" dirty="0">
                <a:latin typeface="Calibri"/>
                <a:cs typeface="Calibri"/>
              </a:rPr>
              <a:t>Allen </a:t>
            </a:r>
            <a:r>
              <a:rPr sz="3100" spc="-270" dirty="0">
                <a:latin typeface="Calibri"/>
                <a:cs typeface="Calibri"/>
              </a:rPr>
              <a:t>DC, </a:t>
            </a:r>
            <a:r>
              <a:rPr sz="3100" spc="-275" dirty="0">
                <a:latin typeface="Calibri"/>
                <a:cs typeface="Calibri"/>
              </a:rPr>
              <a:t>Muscle </a:t>
            </a:r>
            <a:r>
              <a:rPr sz="3100" spc="-85" dirty="0">
                <a:latin typeface="Calibri"/>
                <a:cs typeface="Calibri"/>
              </a:rPr>
              <a:t>&amp;</a:t>
            </a:r>
            <a:r>
              <a:rPr sz="3100" spc="-210" dirty="0">
                <a:latin typeface="Calibri"/>
                <a:cs typeface="Calibri"/>
              </a:rPr>
              <a:t> </a:t>
            </a:r>
            <a:r>
              <a:rPr sz="3100" spc="-265" dirty="0">
                <a:latin typeface="Calibri"/>
                <a:cs typeface="Calibri"/>
              </a:rPr>
              <a:t>nerve.</a:t>
            </a:r>
            <a:endParaRPr sz="3100">
              <a:latin typeface="Calibri"/>
              <a:cs typeface="Calibri"/>
            </a:endParaRPr>
          </a:p>
          <a:p>
            <a:pPr marR="31750" algn="r">
              <a:lnSpc>
                <a:spcPts val="3710"/>
              </a:lnSpc>
            </a:pPr>
            <a:r>
              <a:rPr sz="3100" spc="-190" dirty="0">
                <a:latin typeface="Calibri"/>
                <a:cs typeface="Calibri"/>
              </a:rPr>
              <a:t>2008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1812" y="503427"/>
            <a:ext cx="6048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5" dirty="0"/>
              <a:t>Респираторная</a:t>
            </a:r>
            <a:r>
              <a:rPr sz="4000" spc="-45" dirty="0"/>
              <a:t> </a:t>
            </a:r>
            <a:r>
              <a:rPr sz="4000" spc="-370" dirty="0"/>
              <a:t>нейрофизиология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007435" y="1571625"/>
            <a:ext cx="4131945" cy="3971925"/>
            <a:chOff x="1007435" y="1571625"/>
            <a:chExt cx="4131945" cy="3971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435" y="1571625"/>
              <a:ext cx="4131864" cy="39713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81251" y="1714501"/>
              <a:ext cx="500380" cy="428625"/>
            </a:xfrm>
            <a:custGeom>
              <a:avLst/>
              <a:gdLst/>
              <a:ahLst/>
              <a:cxnLst/>
              <a:rect l="l" t="t" r="r" b="b"/>
              <a:pathLst>
                <a:path w="500380" h="428625">
                  <a:moveTo>
                    <a:pt x="500063" y="0"/>
                  </a:moveTo>
                  <a:lnTo>
                    <a:pt x="0" y="0"/>
                  </a:lnTo>
                  <a:lnTo>
                    <a:pt x="0" y="428625"/>
                  </a:lnTo>
                  <a:lnTo>
                    <a:pt x="500063" y="428625"/>
                  </a:lnTo>
                  <a:lnTo>
                    <a:pt x="5000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7915" y="1316766"/>
            <a:ext cx="6740589" cy="493186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8437" y="473963"/>
            <a:ext cx="671258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0" dirty="0"/>
              <a:t>Нейрофизиологические</a:t>
            </a:r>
            <a:r>
              <a:rPr sz="4400" spc="-95" dirty="0"/>
              <a:t> </a:t>
            </a:r>
            <a:r>
              <a:rPr sz="4400" spc="-395" dirty="0"/>
              <a:t>признаки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8340" y="1510284"/>
            <a:ext cx="10650855" cy="44399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60" dirty="0">
                <a:latin typeface="Calibri"/>
                <a:cs typeface="Calibri"/>
              </a:rPr>
              <a:t>Нет </a:t>
            </a:r>
            <a:r>
              <a:rPr sz="3200" spc="-305" dirty="0">
                <a:latin typeface="Calibri"/>
                <a:cs typeface="Calibri"/>
              </a:rPr>
              <a:t>декремента при ритмической</a:t>
            </a:r>
            <a:r>
              <a:rPr sz="3200" spc="-320" dirty="0">
                <a:latin typeface="Calibri"/>
                <a:cs typeface="Calibri"/>
              </a:rPr>
              <a:t> стимуляции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1299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20" dirty="0">
                <a:latin typeface="Calibri"/>
                <a:cs typeface="Calibri"/>
              </a:rPr>
              <a:t>Аксональный </a:t>
            </a:r>
            <a:r>
              <a:rPr sz="3200" spc="-275" dirty="0">
                <a:latin typeface="Calibri"/>
                <a:cs typeface="Calibri"/>
              </a:rPr>
              <a:t>тип: </a:t>
            </a:r>
            <a:r>
              <a:rPr sz="3200" spc="-325" dirty="0">
                <a:latin typeface="Calibri"/>
                <a:cs typeface="Calibri"/>
              </a:rPr>
              <a:t>снижение </a:t>
            </a:r>
            <a:r>
              <a:rPr sz="3200" spc="-335" dirty="0">
                <a:latin typeface="Calibri"/>
                <a:cs typeface="Calibri"/>
              </a:rPr>
              <a:t>амплитуды </a:t>
            </a:r>
            <a:r>
              <a:rPr sz="3200" spc="-395" dirty="0">
                <a:latin typeface="Calibri"/>
                <a:cs typeface="Calibri"/>
              </a:rPr>
              <a:t>СМПД </a:t>
            </a:r>
            <a:r>
              <a:rPr sz="3200" spc="-275" dirty="0">
                <a:latin typeface="Calibri"/>
                <a:cs typeface="Calibri"/>
              </a:rPr>
              <a:t>без </a:t>
            </a:r>
            <a:r>
              <a:rPr sz="3200" spc="-300" dirty="0">
                <a:latin typeface="Calibri"/>
                <a:cs typeface="Calibri"/>
              </a:rPr>
              <a:t>значимого </a:t>
            </a:r>
            <a:r>
              <a:rPr sz="3200" spc="-325" dirty="0">
                <a:latin typeface="Calibri"/>
                <a:cs typeface="Calibri"/>
              </a:rPr>
              <a:t>снижения  </a:t>
            </a:r>
            <a:r>
              <a:rPr sz="3200" spc="-275" dirty="0">
                <a:latin typeface="Calibri"/>
                <a:cs typeface="Calibri"/>
              </a:rPr>
              <a:t>скорости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проведения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0" dirty="0">
                <a:latin typeface="Calibri"/>
                <a:cs typeface="Calibri"/>
              </a:rPr>
              <a:t>Норма </a:t>
            </a:r>
            <a:r>
              <a:rPr sz="3200" spc="-335" dirty="0">
                <a:latin typeface="Calibri"/>
                <a:cs typeface="Calibri"/>
              </a:rPr>
              <a:t>или </a:t>
            </a:r>
            <a:r>
              <a:rPr sz="3200" spc="-315" dirty="0">
                <a:latin typeface="Calibri"/>
                <a:cs typeface="Calibri"/>
              </a:rPr>
              <a:t>«миопатические» </a:t>
            </a:r>
            <a:r>
              <a:rPr sz="3200" spc="-320" dirty="0">
                <a:latin typeface="Calibri"/>
                <a:cs typeface="Calibri"/>
              </a:rPr>
              <a:t>изменения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295" dirty="0">
                <a:latin typeface="Calibri"/>
                <a:cs typeface="Calibri"/>
              </a:rPr>
              <a:t>игольчатой </a:t>
            </a:r>
            <a:r>
              <a:rPr sz="3200" spc="-400" dirty="0">
                <a:latin typeface="Calibri"/>
                <a:cs typeface="Calibri"/>
              </a:rPr>
              <a:t>ЭМГ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60" dirty="0">
                <a:latin typeface="Calibri"/>
                <a:cs typeface="Calibri"/>
              </a:rPr>
              <a:t>Нет </a:t>
            </a:r>
            <a:r>
              <a:rPr sz="3200" spc="-295" dirty="0">
                <a:latin typeface="Calibri"/>
                <a:cs typeface="Calibri"/>
              </a:rPr>
              <a:t>блока </a:t>
            </a:r>
            <a:r>
              <a:rPr sz="3200" spc="-310" dirty="0">
                <a:latin typeface="Calibri"/>
                <a:cs typeface="Calibri"/>
              </a:rPr>
              <a:t>проведения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spc="-320" dirty="0">
                <a:latin typeface="Calibri"/>
                <a:cs typeface="Calibri"/>
              </a:rPr>
              <a:t>импульса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Calibri"/>
              <a:cs typeface="Calibri"/>
            </a:endParaRPr>
          </a:p>
          <a:p>
            <a:pPr marR="128270" algn="ctr">
              <a:lnSpc>
                <a:spcPct val="100000"/>
              </a:lnSpc>
            </a:pPr>
            <a:r>
              <a:rPr sz="3100" spc="-395" dirty="0">
                <a:latin typeface="Calibri"/>
                <a:cs typeface="Calibri"/>
              </a:rPr>
              <a:t>СМПД </a:t>
            </a:r>
            <a:r>
              <a:rPr sz="3100" spc="95" dirty="0">
                <a:latin typeface="Calibri"/>
                <a:cs typeface="Calibri"/>
              </a:rPr>
              <a:t>– </a:t>
            </a:r>
            <a:r>
              <a:rPr sz="3100" spc="-345" dirty="0">
                <a:latin typeface="Calibri"/>
                <a:cs typeface="Calibri"/>
              </a:rPr>
              <a:t>суммарный </a:t>
            </a:r>
            <a:r>
              <a:rPr sz="3100" spc="-365" dirty="0">
                <a:latin typeface="Calibri"/>
                <a:cs typeface="Calibri"/>
              </a:rPr>
              <a:t>мышечный </a:t>
            </a:r>
            <a:r>
              <a:rPr sz="3100" spc="-305" dirty="0">
                <a:latin typeface="Calibri"/>
                <a:cs typeface="Calibri"/>
              </a:rPr>
              <a:t>потенциал</a:t>
            </a:r>
            <a:r>
              <a:rPr sz="3100" spc="-260" dirty="0">
                <a:latin typeface="Calibri"/>
                <a:cs typeface="Calibri"/>
              </a:rPr>
              <a:t> </a:t>
            </a:r>
            <a:r>
              <a:rPr sz="3100" spc="-290" dirty="0">
                <a:latin typeface="Calibri"/>
                <a:cs typeface="Calibri"/>
              </a:rPr>
              <a:t>действия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4556" y="0"/>
            <a:ext cx="10230485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98470" marR="5080" indent="-2986405">
              <a:lnSpc>
                <a:spcPct val="100699"/>
              </a:lnSpc>
              <a:spcBef>
                <a:spcPts val="75"/>
              </a:spcBef>
            </a:pPr>
            <a:r>
              <a:rPr sz="2800" spc="-270" dirty="0"/>
              <a:t>Принципиальная </a:t>
            </a:r>
            <a:r>
              <a:rPr sz="2800" spc="-250" dirty="0"/>
              <a:t>схема </a:t>
            </a:r>
            <a:r>
              <a:rPr sz="2800" spc="-270" dirty="0"/>
              <a:t>сенсомоторного разобщения </a:t>
            </a:r>
            <a:r>
              <a:rPr sz="2800" spc="-220" dirty="0"/>
              <a:t>как </a:t>
            </a:r>
            <a:r>
              <a:rPr sz="2800" spc="-245" dirty="0"/>
              <a:t>основа </a:t>
            </a:r>
            <a:r>
              <a:rPr sz="2800" spc="-220" dirty="0"/>
              <a:t>ПИТ </a:t>
            </a:r>
            <a:r>
              <a:rPr sz="2800" spc="-290" dirty="0"/>
              <a:t>синдрома </a:t>
            </a:r>
            <a:r>
              <a:rPr sz="2800" spc="-215" dirty="0"/>
              <a:t>у  </a:t>
            </a:r>
            <a:r>
              <a:rPr sz="2800" spc="-260" dirty="0"/>
              <a:t>нецеребрального </a:t>
            </a:r>
            <a:r>
              <a:rPr sz="2800" spc="-250" dirty="0"/>
              <a:t>пациента</a:t>
            </a:r>
            <a:r>
              <a:rPr sz="2800" spc="-204" dirty="0"/>
              <a:t> </a:t>
            </a:r>
            <a:r>
              <a:rPr sz="2800" spc="-225" dirty="0"/>
              <a:t>ОРИТ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0392" y="4611623"/>
            <a:ext cx="1719072" cy="1618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65475" y="5208016"/>
            <a:ext cx="995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65" dirty="0">
                <a:latin typeface="Calibri"/>
                <a:cs typeface="Calibri"/>
              </a:rPr>
              <a:t>Э</a:t>
            </a:r>
            <a:r>
              <a:rPr sz="1900" spc="-180" dirty="0">
                <a:latin typeface="Calibri"/>
                <a:cs typeface="Calibri"/>
              </a:rPr>
              <a:t>ф</a:t>
            </a:r>
            <a:r>
              <a:rPr sz="1900" spc="-165" dirty="0">
                <a:latin typeface="Calibri"/>
                <a:cs typeface="Calibri"/>
              </a:rPr>
              <a:t>ф</a:t>
            </a:r>
            <a:r>
              <a:rPr sz="1900" spc="-175" dirty="0">
                <a:latin typeface="Calibri"/>
                <a:cs typeface="Calibri"/>
              </a:rPr>
              <a:t>е</a:t>
            </a:r>
            <a:r>
              <a:rPr sz="1900" spc="-160" dirty="0">
                <a:latin typeface="Calibri"/>
                <a:cs typeface="Calibri"/>
              </a:rPr>
              <a:t>к</a:t>
            </a:r>
            <a:r>
              <a:rPr sz="1900" spc="-165" dirty="0">
                <a:latin typeface="Calibri"/>
                <a:cs typeface="Calibri"/>
              </a:rPr>
              <a:t>т</a:t>
            </a:r>
            <a:r>
              <a:rPr sz="1900" spc="-195" dirty="0">
                <a:latin typeface="Calibri"/>
                <a:cs typeface="Calibri"/>
              </a:rPr>
              <a:t>о</a:t>
            </a:r>
            <a:r>
              <a:rPr sz="1900" spc="-190" dirty="0">
                <a:latin typeface="Calibri"/>
                <a:cs typeface="Calibri"/>
              </a:rPr>
              <a:t>р</a:t>
            </a:r>
            <a:r>
              <a:rPr sz="1900" spc="-245" dirty="0">
                <a:latin typeface="Calibri"/>
                <a:cs typeface="Calibri"/>
              </a:rPr>
              <a:t>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82729" y="1264117"/>
            <a:ext cx="3806825" cy="2607310"/>
            <a:chOff x="4082729" y="1264117"/>
            <a:chExt cx="3806825" cy="2607310"/>
          </a:xfrm>
        </p:grpSpPr>
        <p:sp>
          <p:nvSpPr>
            <p:cNvPr id="6" name="object 6"/>
            <p:cNvSpPr/>
            <p:nvPr/>
          </p:nvSpPr>
          <p:spPr>
            <a:xfrm>
              <a:off x="6652055" y="2172347"/>
              <a:ext cx="1232535" cy="1694180"/>
            </a:xfrm>
            <a:custGeom>
              <a:avLst/>
              <a:gdLst/>
              <a:ahLst/>
              <a:cxnLst/>
              <a:rect l="l" t="t" r="r" b="b"/>
              <a:pathLst>
                <a:path w="1232534" h="1694179">
                  <a:moveTo>
                    <a:pt x="0" y="0"/>
                  </a:moveTo>
                  <a:lnTo>
                    <a:pt x="47160" y="4839"/>
                  </a:lnTo>
                  <a:lnTo>
                    <a:pt x="93770" y="11318"/>
                  </a:lnTo>
                  <a:lnTo>
                    <a:pt x="139805" y="19405"/>
                  </a:lnTo>
                  <a:lnTo>
                    <a:pt x="185241" y="29072"/>
                  </a:lnTo>
                  <a:lnTo>
                    <a:pt x="230054" y="40288"/>
                  </a:lnTo>
                  <a:lnTo>
                    <a:pt x="274219" y="53023"/>
                  </a:lnTo>
                  <a:lnTo>
                    <a:pt x="317713" y="67248"/>
                  </a:lnTo>
                  <a:lnTo>
                    <a:pt x="360510" y="82931"/>
                  </a:lnTo>
                  <a:lnTo>
                    <a:pt x="402586" y="100044"/>
                  </a:lnTo>
                  <a:lnTo>
                    <a:pt x="443918" y="118556"/>
                  </a:lnTo>
                  <a:lnTo>
                    <a:pt x="484480" y="138437"/>
                  </a:lnTo>
                  <a:lnTo>
                    <a:pt x="524248" y="159657"/>
                  </a:lnTo>
                  <a:lnTo>
                    <a:pt x="563199" y="182186"/>
                  </a:lnTo>
                  <a:lnTo>
                    <a:pt x="601307" y="205994"/>
                  </a:lnTo>
                  <a:lnTo>
                    <a:pt x="638548" y="231051"/>
                  </a:lnTo>
                  <a:lnTo>
                    <a:pt x="674899" y="257328"/>
                  </a:lnTo>
                  <a:lnTo>
                    <a:pt x="710334" y="284794"/>
                  </a:lnTo>
                  <a:lnTo>
                    <a:pt x="744829" y="313418"/>
                  </a:lnTo>
                  <a:lnTo>
                    <a:pt x="778361" y="343172"/>
                  </a:lnTo>
                  <a:lnTo>
                    <a:pt x="810904" y="374025"/>
                  </a:lnTo>
                  <a:lnTo>
                    <a:pt x="842435" y="405948"/>
                  </a:lnTo>
                  <a:lnTo>
                    <a:pt x="872928" y="438909"/>
                  </a:lnTo>
                  <a:lnTo>
                    <a:pt x="902361" y="472879"/>
                  </a:lnTo>
                  <a:lnTo>
                    <a:pt x="930707" y="507829"/>
                  </a:lnTo>
                  <a:lnTo>
                    <a:pt x="957944" y="543727"/>
                  </a:lnTo>
                  <a:lnTo>
                    <a:pt x="984046" y="580545"/>
                  </a:lnTo>
                  <a:lnTo>
                    <a:pt x="1008990" y="618252"/>
                  </a:lnTo>
                  <a:lnTo>
                    <a:pt x="1032751" y="656818"/>
                  </a:lnTo>
                  <a:lnTo>
                    <a:pt x="1055304" y="696213"/>
                  </a:lnTo>
                  <a:lnTo>
                    <a:pt x="1076626" y="736407"/>
                  </a:lnTo>
                  <a:lnTo>
                    <a:pt x="1096692" y="777371"/>
                  </a:lnTo>
                  <a:lnTo>
                    <a:pt x="1115477" y="819073"/>
                  </a:lnTo>
                  <a:lnTo>
                    <a:pt x="1132958" y="861484"/>
                  </a:lnTo>
                  <a:lnTo>
                    <a:pt x="1149110" y="904575"/>
                  </a:lnTo>
                  <a:lnTo>
                    <a:pt x="1163908" y="948315"/>
                  </a:lnTo>
                  <a:lnTo>
                    <a:pt x="1177329" y="992673"/>
                  </a:lnTo>
                  <a:lnTo>
                    <a:pt x="1189348" y="1037621"/>
                  </a:lnTo>
                  <a:lnTo>
                    <a:pt x="1199940" y="1083128"/>
                  </a:lnTo>
                  <a:lnTo>
                    <a:pt x="1209082" y="1129164"/>
                  </a:lnTo>
                  <a:lnTo>
                    <a:pt x="1216749" y="1175699"/>
                  </a:lnTo>
                  <a:lnTo>
                    <a:pt x="1222917" y="1222704"/>
                  </a:lnTo>
                  <a:lnTo>
                    <a:pt x="1227561" y="1270147"/>
                  </a:lnTo>
                  <a:lnTo>
                    <a:pt x="1230656" y="1317999"/>
                  </a:lnTo>
                  <a:lnTo>
                    <a:pt x="1232180" y="1366231"/>
                  </a:lnTo>
                  <a:lnTo>
                    <a:pt x="1232107" y="1414811"/>
                  </a:lnTo>
                  <a:lnTo>
                    <a:pt x="1230413" y="1463711"/>
                  </a:lnTo>
                  <a:lnTo>
                    <a:pt x="1227073" y="1512900"/>
                  </a:lnTo>
                  <a:lnTo>
                    <a:pt x="1222505" y="1558422"/>
                  </a:lnTo>
                  <a:lnTo>
                    <a:pt x="1216516" y="1603762"/>
                  </a:lnTo>
                  <a:lnTo>
                    <a:pt x="1209110" y="1648886"/>
                  </a:lnTo>
                  <a:lnTo>
                    <a:pt x="1200293" y="169375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7141" y="2145131"/>
              <a:ext cx="1030605" cy="0"/>
            </a:xfrm>
            <a:custGeom>
              <a:avLst/>
              <a:gdLst/>
              <a:ahLst/>
              <a:cxnLst/>
              <a:rect l="l" t="t" r="r" b="b"/>
              <a:pathLst>
                <a:path w="1030604">
                  <a:moveTo>
                    <a:pt x="0" y="0"/>
                  </a:moveTo>
                  <a:lnTo>
                    <a:pt x="1030287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664" y="1967332"/>
              <a:ext cx="257175" cy="398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427" y="1967332"/>
              <a:ext cx="238125" cy="3984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7491" y="2169544"/>
              <a:ext cx="1154430" cy="1608455"/>
            </a:xfrm>
            <a:custGeom>
              <a:avLst/>
              <a:gdLst/>
              <a:ahLst/>
              <a:cxnLst/>
              <a:rect l="l" t="t" r="r" b="b"/>
              <a:pathLst>
                <a:path w="1154429" h="1608454">
                  <a:moveTo>
                    <a:pt x="0" y="1608068"/>
                  </a:moveTo>
                  <a:lnTo>
                    <a:pt x="12134" y="1546587"/>
                  </a:lnTo>
                  <a:lnTo>
                    <a:pt x="25221" y="1485806"/>
                  </a:lnTo>
                  <a:lnTo>
                    <a:pt x="39235" y="1425759"/>
                  </a:lnTo>
                  <a:lnTo>
                    <a:pt x="54154" y="1366477"/>
                  </a:lnTo>
                  <a:lnTo>
                    <a:pt x="69954" y="1307995"/>
                  </a:lnTo>
                  <a:lnTo>
                    <a:pt x="86611" y="1250345"/>
                  </a:lnTo>
                  <a:lnTo>
                    <a:pt x="104102" y="1193559"/>
                  </a:lnTo>
                  <a:lnTo>
                    <a:pt x="122403" y="1137670"/>
                  </a:lnTo>
                  <a:lnTo>
                    <a:pt x="141491" y="1082712"/>
                  </a:lnTo>
                  <a:lnTo>
                    <a:pt x="161342" y="1028716"/>
                  </a:lnTo>
                  <a:lnTo>
                    <a:pt x="181933" y="975716"/>
                  </a:lnTo>
                  <a:lnTo>
                    <a:pt x="203240" y="923745"/>
                  </a:lnTo>
                  <a:lnTo>
                    <a:pt x="225240" y="872835"/>
                  </a:lnTo>
                  <a:lnTo>
                    <a:pt x="247909" y="823020"/>
                  </a:lnTo>
                  <a:lnTo>
                    <a:pt x="271223" y="774331"/>
                  </a:lnTo>
                  <a:lnTo>
                    <a:pt x="295159" y="726802"/>
                  </a:lnTo>
                  <a:lnTo>
                    <a:pt x="319694" y="680466"/>
                  </a:lnTo>
                  <a:lnTo>
                    <a:pt x="344804" y="635355"/>
                  </a:lnTo>
                  <a:lnTo>
                    <a:pt x="370464" y="591502"/>
                  </a:lnTo>
                  <a:lnTo>
                    <a:pt x="396653" y="548939"/>
                  </a:lnTo>
                  <a:lnTo>
                    <a:pt x="423346" y="507701"/>
                  </a:lnTo>
                  <a:lnTo>
                    <a:pt x="450520" y="467819"/>
                  </a:lnTo>
                  <a:lnTo>
                    <a:pt x="478151" y="429327"/>
                  </a:lnTo>
                  <a:lnTo>
                    <a:pt x="506215" y="392256"/>
                  </a:lnTo>
                  <a:lnTo>
                    <a:pt x="534689" y="356641"/>
                  </a:lnTo>
                  <a:lnTo>
                    <a:pt x="563551" y="322513"/>
                  </a:lnTo>
                  <a:lnTo>
                    <a:pt x="592775" y="289906"/>
                  </a:lnTo>
                  <a:lnTo>
                    <a:pt x="622338" y="258852"/>
                  </a:lnTo>
                  <a:lnTo>
                    <a:pt x="652218" y="229384"/>
                  </a:lnTo>
                  <a:lnTo>
                    <a:pt x="682389" y="201535"/>
                  </a:lnTo>
                  <a:lnTo>
                    <a:pt x="712830" y="175338"/>
                  </a:lnTo>
                  <a:lnTo>
                    <a:pt x="743516" y="150825"/>
                  </a:lnTo>
                  <a:lnTo>
                    <a:pt x="774424" y="128030"/>
                  </a:lnTo>
                  <a:lnTo>
                    <a:pt x="836810" y="87722"/>
                  </a:lnTo>
                  <a:lnTo>
                    <a:pt x="899801" y="54676"/>
                  </a:lnTo>
                  <a:lnTo>
                    <a:pt x="963208" y="29156"/>
                  </a:lnTo>
                  <a:lnTo>
                    <a:pt x="1026843" y="11423"/>
                  </a:lnTo>
                  <a:lnTo>
                    <a:pt x="1090518" y="1740"/>
                  </a:lnTo>
                  <a:lnTo>
                    <a:pt x="1122311" y="0"/>
                  </a:lnTo>
                  <a:lnTo>
                    <a:pt x="1154043" y="37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7440" y="2267222"/>
              <a:ext cx="173684" cy="2118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1777729" y="0"/>
                  </a:moveTo>
                  <a:lnTo>
                    <a:pt x="239983" y="0"/>
                  </a:lnTo>
                  <a:lnTo>
                    <a:pt x="191618" y="4875"/>
                  </a:lnTo>
                  <a:lnTo>
                    <a:pt x="146570" y="18858"/>
                  </a:lnTo>
                  <a:lnTo>
                    <a:pt x="105806" y="40985"/>
                  </a:lnTo>
                  <a:lnTo>
                    <a:pt x="70289" y="70289"/>
                  </a:lnTo>
                  <a:lnTo>
                    <a:pt x="40985" y="105805"/>
                  </a:lnTo>
                  <a:lnTo>
                    <a:pt x="18859" y="146570"/>
                  </a:lnTo>
                  <a:lnTo>
                    <a:pt x="4875" y="191617"/>
                  </a:lnTo>
                  <a:lnTo>
                    <a:pt x="0" y="239983"/>
                  </a:lnTo>
                  <a:lnTo>
                    <a:pt x="0" y="1199879"/>
                  </a:lnTo>
                  <a:lnTo>
                    <a:pt x="4875" y="1248244"/>
                  </a:lnTo>
                  <a:lnTo>
                    <a:pt x="18859" y="1293291"/>
                  </a:lnTo>
                  <a:lnTo>
                    <a:pt x="40985" y="1334056"/>
                  </a:lnTo>
                  <a:lnTo>
                    <a:pt x="70289" y="1369572"/>
                  </a:lnTo>
                  <a:lnTo>
                    <a:pt x="105806" y="1398877"/>
                  </a:lnTo>
                  <a:lnTo>
                    <a:pt x="146570" y="1421003"/>
                  </a:lnTo>
                  <a:lnTo>
                    <a:pt x="191618" y="1434986"/>
                  </a:lnTo>
                  <a:lnTo>
                    <a:pt x="239983" y="1439862"/>
                  </a:lnTo>
                  <a:lnTo>
                    <a:pt x="1777729" y="1439862"/>
                  </a:lnTo>
                  <a:lnTo>
                    <a:pt x="1826094" y="1434986"/>
                  </a:lnTo>
                  <a:lnTo>
                    <a:pt x="1871142" y="1421003"/>
                  </a:lnTo>
                  <a:lnTo>
                    <a:pt x="1911906" y="1398877"/>
                  </a:lnTo>
                  <a:lnTo>
                    <a:pt x="1947423" y="1369572"/>
                  </a:lnTo>
                  <a:lnTo>
                    <a:pt x="1976727" y="1334056"/>
                  </a:lnTo>
                  <a:lnTo>
                    <a:pt x="1998853" y="1293291"/>
                  </a:lnTo>
                  <a:lnTo>
                    <a:pt x="2012836" y="1248244"/>
                  </a:lnTo>
                  <a:lnTo>
                    <a:pt x="2017712" y="1199879"/>
                  </a:lnTo>
                  <a:lnTo>
                    <a:pt x="2017712" y="239983"/>
                  </a:lnTo>
                  <a:lnTo>
                    <a:pt x="2012836" y="191617"/>
                  </a:lnTo>
                  <a:lnTo>
                    <a:pt x="1998853" y="146570"/>
                  </a:lnTo>
                  <a:lnTo>
                    <a:pt x="1976727" y="105805"/>
                  </a:lnTo>
                  <a:lnTo>
                    <a:pt x="1947423" y="70289"/>
                  </a:lnTo>
                  <a:lnTo>
                    <a:pt x="1911906" y="40985"/>
                  </a:lnTo>
                  <a:lnTo>
                    <a:pt x="1871142" y="18858"/>
                  </a:lnTo>
                  <a:lnTo>
                    <a:pt x="1826094" y="4875"/>
                  </a:lnTo>
                  <a:lnTo>
                    <a:pt x="1777729" y="0"/>
                  </a:lnTo>
                  <a:close/>
                </a:path>
              </a:pathLst>
            </a:custGeom>
            <a:solidFill>
              <a:srgbClr val="4F81BD">
                <a:alpha val="5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0" y="239983"/>
                  </a:moveTo>
                  <a:lnTo>
                    <a:pt x="4875" y="191618"/>
                  </a:lnTo>
                  <a:lnTo>
                    <a:pt x="18859" y="146570"/>
                  </a:lnTo>
                  <a:lnTo>
                    <a:pt x="40985" y="105806"/>
                  </a:lnTo>
                  <a:lnTo>
                    <a:pt x="70289" y="70289"/>
                  </a:lnTo>
                  <a:lnTo>
                    <a:pt x="105806" y="40985"/>
                  </a:lnTo>
                  <a:lnTo>
                    <a:pt x="146570" y="18859"/>
                  </a:lnTo>
                  <a:lnTo>
                    <a:pt x="191618" y="4875"/>
                  </a:lnTo>
                  <a:lnTo>
                    <a:pt x="239983" y="0"/>
                  </a:lnTo>
                  <a:lnTo>
                    <a:pt x="1777730" y="0"/>
                  </a:lnTo>
                  <a:lnTo>
                    <a:pt x="1826094" y="4875"/>
                  </a:lnTo>
                  <a:lnTo>
                    <a:pt x="1871142" y="18859"/>
                  </a:lnTo>
                  <a:lnTo>
                    <a:pt x="1911906" y="40985"/>
                  </a:lnTo>
                  <a:lnTo>
                    <a:pt x="1947423" y="70289"/>
                  </a:lnTo>
                  <a:lnTo>
                    <a:pt x="1976727" y="105806"/>
                  </a:lnTo>
                  <a:lnTo>
                    <a:pt x="1998853" y="146570"/>
                  </a:lnTo>
                  <a:lnTo>
                    <a:pt x="2012837" y="191618"/>
                  </a:lnTo>
                  <a:lnTo>
                    <a:pt x="2017713" y="239983"/>
                  </a:lnTo>
                  <a:lnTo>
                    <a:pt x="2017713" y="1199880"/>
                  </a:lnTo>
                  <a:lnTo>
                    <a:pt x="2012837" y="1248244"/>
                  </a:lnTo>
                  <a:lnTo>
                    <a:pt x="1998853" y="1293292"/>
                  </a:lnTo>
                  <a:lnTo>
                    <a:pt x="1976727" y="1334056"/>
                  </a:lnTo>
                  <a:lnTo>
                    <a:pt x="1947423" y="1369573"/>
                  </a:lnTo>
                  <a:lnTo>
                    <a:pt x="1911906" y="1398877"/>
                  </a:lnTo>
                  <a:lnTo>
                    <a:pt x="1871142" y="1421003"/>
                  </a:lnTo>
                  <a:lnTo>
                    <a:pt x="1826094" y="1434987"/>
                  </a:lnTo>
                  <a:lnTo>
                    <a:pt x="1777730" y="1439863"/>
                  </a:lnTo>
                  <a:lnTo>
                    <a:pt x="239983" y="1439863"/>
                  </a:lnTo>
                  <a:lnTo>
                    <a:pt x="191618" y="1434987"/>
                  </a:lnTo>
                  <a:lnTo>
                    <a:pt x="146570" y="1421003"/>
                  </a:lnTo>
                  <a:lnTo>
                    <a:pt x="105806" y="1398877"/>
                  </a:lnTo>
                  <a:lnTo>
                    <a:pt x="70289" y="1369573"/>
                  </a:lnTo>
                  <a:lnTo>
                    <a:pt x="40985" y="1334056"/>
                  </a:lnTo>
                  <a:lnTo>
                    <a:pt x="18859" y="1293292"/>
                  </a:lnTo>
                  <a:lnTo>
                    <a:pt x="4875" y="1248244"/>
                  </a:lnTo>
                  <a:lnTo>
                    <a:pt x="0" y="1199880"/>
                  </a:lnTo>
                  <a:lnTo>
                    <a:pt x="0" y="23998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06316" y="3889021"/>
          <a:ext cx="4442459" cy="3693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6365"/>
                <a:gridCol w="1651000"/>
                <a:gridCol w="1395094"/>
              </a:tblGrid>
              <a:tr h="184667"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Афферентация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B w="12700">
                      <a:solidFill>
                        <a:srgbClr val="4A7EB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Эфферентация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846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4A7EB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5091630" y="4145803"/>
            <a:ext cx="215265" cy="246379"/>
          </a:xfrm>
          <a:custGeom>
            <a:avLst/>
            <a:gdLst/>
            <a:ahLst/>
            <a:cxnLst/>
            <a:rect l="l" t="t" r="r" b="b"/>
            <a:pathLst>
              <a:path w="215264" h="246379">
                <a:moveTo>
                  <a:pt x="0" y="0"/>
                </a:moveTo>
                <a:lnTo>
                  <a:pt x="214660" y="246088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9616" y="4553711"/>
            <a:ext cx="1712976" cy="171297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120495" y="3884987"/>
            <a:ext cx="297180" cy="321945"/>
            <a:chOff x="5120495" y="3884987"/>
            <a:chExt cx="297180" cy="3219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495" y="4001846"/>
              <a:ext cx="244475" cy="2047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87825" y="3889750"/>
              <a:ext cx="224790" cy="162560"/>
            </a:xfrm>
            <a:custGeom>
              <a:avLst/>
              <a:gdLst/>
              <a:ahLst/>
              <a:cxnLst/>
              <a:rect l="l" t="t" r="r" b="b"/>
              <a:pathLst>
                <a:path w="224789" h="162560">
                  <a:moveTo>
                    <a:pt x="0" y="162525"/>
                  </a:moveTo>
                  <a:lnTo>
                    <a:pt x="224748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916074" y="813816"/>
            <a:ext cx="4124960" cy="2488565"/>
            <a:chOff x="3916074" y="813816"/>
            <a:chExt cx="4124960" cy="2488565"/>
          </a:xfrm>
        </p:grpSpPr>
        <p:sp>
          <p:nvSpPr>
            <p:cNvPr id="21" name="object 21"/>
            <p:cNvSpPr/>
            <p:nvPr/>
          </p:nvSpPr>
          <p:spPr>
            <a:xfrm>
              <a:off x="4354923" y="2990510"/>
              <a:ext cx="259079" cy="307340"/>
            </a:xfrm>
            <a:custGeom>
              <a:avLst/>
              <a:gdLst/>
              <a:ahLst/>
              <a:cxnLst/>
              <a:rect l="l" t="t" r="r" b="b"/>
              <a:pathLst>
                <a:path w="259079" h="307339">
                  <a:moveTo>
                    <a:pt x="0" y="0"/>
                  </a:moveTo>
                  <a:lnTo>
                    <a:pt x="258640" y="30687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1850" y="2326337"/>
              <a:ext cx="43180" cy="238760"/>
            </a:xfrm>
            <a:custGeom>
              <a:avLst/>
              <a:gdLst/>
              <a:ahLst/>
              <a:cxnLst/>
              <a:rect l="l" t="t" r="r" b="b"/>
              <a:pathLst>
                <a:path w="43179" h="238760">
                  <a:moveTo>
                    <a:pt x="0" y="238567"/>
                  </a:moveTo>
                  <a:lnTo>
                    <a:pt x="43096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20836" y="2990512"/>
              <a:ext cx="374650" cy="140970"/>
            </a:xfrm>
            <a:custGeom>
              <a:avLst/>
              <a:gdLst/>
              <a:ahLst/>
              <a:cxnLst/>
              <a:rect l="l" t="t" r="r" b="b"/>
              <a:pathLst>
                <a:path w="374650" h="140969">
                  <a:moveTo>
                    <a:pt x="0" y="140617"/>
                  </a:moveTo>
                  <a:lnTo>
                    <a:pt x="374072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4231" y="813816"/>
              <a:ext cx="3136391" cy="493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8135" y="838200"/>
              <a:ext cx="3008375" cy="5029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6903" y="835152"/>
              <a:ext cx="3048000" cy="4053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49864" y="837561"/>
              <a:ext cx="3044825" cy="400050"/>
            </a:xfrm>
            <a:custGeom>
              <a:avLst/>
              <a:gdLst/>
              <a:ahLst/>
              <a:cxnLst/>
              <a:rect l="l" t="t" r="r" b="b"/>
              <a:pathLst>
                <a:path w="3044825" h="400050">
                  <a:moveTo>
                    <a:pt x="0" y="66664"/>
                  </a:moveTo>
                  <a:lnTo>
                    <a:pt x="5238" y="40715"/>
                  </a:lnTo>
                  <a:lnTo>
                    <a:pt x="19525" y="19525"/>
                  </a:lnTo>
                  <a:lnTo>
                    <a:pt x="40715" y="5238"/>
                  </a:lnTo>
                  <a:lnTo>
                    <a:pt x="66663" y="0"/>
                  </a:lnTo>
                  <a:lnTo>
                    <a:pt x="2977545" y="0"/>
                  </a:lnTo>
                  <a:lnTo>
                    <a:pt x="3003493" y="5238"/>
                  </a:lnTo>
                  <a:lnTo>
                    <a:pt x="3024683" y="19525"/>
                  </a:lnTo>
                  <a:lnTo>
                    <a:pt x="3038970" y="40715"/>
                  </a:lnTo>
                  <a:lnTo>
                    <a:pt x="3044209" y="66664"/>
                  </a:lnTo>
                  <a:lnTo>
                    <a:pt x="3044209" y="333303"/>
                  </a:lnTo>
                  <a:lnTo>
                    <a:pt x="3038970" y="359252"/>
                  </a:lnTo>
                  <a:lnTo>
                    <a:pt x="3024683" y="380442"/>
                  </a:lnTo>
                  <a:lnTo>
                    <a:pt x="3003493" y="394729"/>
                  </a:lnTo>
                  <a:lnTo>
                    <a:pt x="2977545" y="399968"/>
                  </a:lnTo>
                  <a:lnTo>
                    <a:pt x="66663" y="399968"/>
                  </a:lnTo>
                  <a:lnTo>
                    <a:pt x="40715" y="394729"/>
                  </a:lnTo>
                  <a:lnTo>
                    <a:pt x="19525" y="380442"/>
                  </a:lnTo>
                  <a:lnTo>
                    <a:pt x="5238" y="359252"/>
                  </a:lnTo>
                  <a:lnTo>
                    <a:pt x="0" y="333303"/>
                  </a:lnTo>
                  <a:lnTo>
                    <a:pt x="0" y="6666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808976" y="4111136"/>
            <a:ext cx="2310765" cy="2661920"/>
            <a:chOff x="7808976" y="4111136"/>
            <a:chExt cx="2310765" cy="2661920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79" y="4421270"/>
              <a:ext cx="208018" cy="2254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898663" y="4115898"/>
              <a:ext cx="1062355" cy="376555"/>
            </a:xfrm>
            <a:custGeom>
              <a:avLst/>
              <a:gdLst/>
              <a:ahLst/>
              <a:cxnLst/>
              <a:rect l="l" t="t" r="r" b="b"/>
              <a:pathLst>
                <a:path w="1062354" h="376554">
                  <a:moveTo>
                    <a:pt x="0" y="0"/>
                  </a:moveTo>
                  <a:lnTo>
                    <a:pt x="55787" y="5316"/>
                  </a:lnTo>
                  <a:lnTo>
                    <a:pt x="111121" y="11785"/>
                  </a:lnTo>
                  <a:lnTo>
                    <a:pt x="165942" y="19383"/>
                  </a:lnTo>
                  <a:lnTo>
                    <a:pt x="220189" y="28091"/>
                  </a:lnTo>
                  <a:lnTo>
                    <a:pt x="273803" y="37886"/>
                  </a:lnTo>
                  <a:lnTo>
                    <a:pt x="326723" y="48748"/>
                  </a:lnTo>
                  <a:lnTo>
                    <a:pt x="378889" y="60654"/>
                  </a:lnTo>
                  <a:lnTo>
                    <a:pt x="430242" y="73585"/>
                  </a:lnTo>
                  <a:lnTo>
                    <a:pt x="480721" y="87519"/>
                  </a:lnTo>
                  <a:lnTo>
                    <a:pt x="530267" y="102434"/>
                  </a:lnTo>
                  <a:lnTo>
                    <a:pt x="578820" y="118309"/>
                  </a:lnTo>
                  <a:lnTo>
                    <a:pt x="626319" y="135123"/>
                  </a:lnTo>
                  <a:lnTo>
                    <a:pt x="672704" y="152855"/>
                  </a:lnTo>
                  <a:lnTo>
                    <a:pt x="717916" y="171484"/>
                  </a:lnTo>
                  <a:lnTo>
                    <a:pt x="761894" y="190988"/>
                  </a:lnTo>
                  <a:lnTo>
                    <a:pt x="804579" y="211346"/>
                  </a:lnTo>
                  <a:lnTo>
                    <a:pt x="845910" y="232537"/>
                  </a:lnTo>
                  <a:lnTo>
                    <a:pt x="885828" y="254539"/>
                  </a:lnTo>
                  <a:lnTo>
                    <a:pt x="924273" y="277332"/>
                  </a:lnTo>
                  <a:lnTo>
                    <a:pt x="961184" y="300894"/>
                  </a:lnTo>
                  <a:lnTo>
                    <a:pt x="996501" y="325204"/>
                  </a:lnTo>
                  <a:lnTo>
                    <a:pt x="1030165" y="350240"/>
                  </a:lnTo>
                  <a:lnTo>
                    <a:pt x="1062116" y="375982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42218" y="4350328"/>
              <a:ext cx="443865" cy="0"/>
            </a:xfrm>
            <a:custGeom>
              <a:avLst/>
              <a:gdLst/>
              <a:ahLst/>
              <a:cxnLst/>
              <a:rect l="l" t="t" r="r" b="b"/>
              <a:pathLst>
                <a:path w="443865">
                  <a:moveTo>
                    <a:pt x="443345" y="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14510" y="4378035"/>
              <a:ext cx="97155" cy="332740"/>
            </a:xfrm>
            <a:custGeom>
              <a:avLst/>
              <a:gdLst/>
              <a:ahLst/>
              <a:cxnLst/>
              <a:rect l="l" t="t" r="r" b="b"/>
              <a:pathLst>
                <a:path w="97154" h="332739">
                  <a:moveTo>
                    <a:pt x="0" y="332509"/>
                  </a:moveTo>
                  <a:lnTo>
                    <a:pt x="96981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8976" y="6099047"/>
              <a:ext cx="2310383" cy="6096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992" y="6095999"/>
              <a:ext cx="2090927" cy="6766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54696" y="6120383"/>
              <a:ext cx="2221992" cy="5212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855527" y="6122384"/>
              <a:ext cx="2218690" cy="517525"/>
            </a:xfrm>
            <a:custGeom>
              <a:avLst/>
              <a:gdLst/>
              <a:ahLst/>
              <a:cxnLst/>
              <a:rect l="l" t="t" r="r" b="b"/>
              <a:pathLst>
                <a:path w="221869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132266" y="0"/>
                  </a:lnTo>
                  <a:lnTo>
                    <a:pt x="2165822" y="6774"/>
                  </a:lnTo>
                  <a:lnTo>
                    <a:pt x="2193225" y="25249"/>
                  </a:lnTo>
                  <a:lnTo>
                    <a:pt x="2211700" y="52652"/>
                  </a:lnTo>
                  <a:lnTo>
                    <a:pt x="2218475" y="86208"/>
                  </a:lnTo>
                  <a:lnTo>
                    <a:pt x="2218475" y="431034"/>
                  </a:lnTo>
                  <a:lnTo>
                    <a:pt x="2211700" y="464590"/>
                  </a:lnTo>
                  <a:lnTo>
                    <a:pt x="2193225" y="491993"/>
                  </a:lnTo>
                  <a:lnTo>
                    <a:pt x="2165822" y="510468"/>
                  </a:lnTo>
                  <a:lnTo>
                    <a:pt x="2132266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14767" y="5195823"/>
            <a:ext cx="94741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70" dirty="0">
                <a:latin typeface="Calibri"/>
                <a:cs typeface="Calibri"/>
              </a:rPr>
              <a:t>Р</a:t>
            </a:r>
            <a:r>
              <a:rPr sz="1900" spc="-150" dirty="0">
                <a:latin typeface="Calibri"/>
                <a:cs typeface="Calibri"/>
              </a:rPr>
              <a:t>е</a:t>
            </a:r>
            <a:r>
              <a:rPr sz="1900" spc="-210" dirty="0">
                <a:latin typeface="Calibri"/>
                <a:cs typeface="Calibri"/>
              </a:rPr>
              <a:t>ц</a:t>
            </a:r>
            <a:r>
              <a:rPr sz="1900" spc="-175" dirty="0">
                <a:latin typeface="Calibri"/>
                <a:cs typeface="Calibri"/>
              </a:rPr>
              <a:t>е</a:t>
            </a:r>
            <a:r>
              <a:rPr sz="1900" spc="-195" dirty="0">
                <a:latin typeface="Calibri"/>
                <a:cs typeface="Calibri"/>
              </a:rPr>
              <a:t>п</a:t>
            </a:r>
            <a:r>
              <a:rPr sz="1900" spc="-140" dirty="0">
                <a:latin typeface="Calibri"/>
                <a:cs typeface="Calibri"/>
              </a:rPr>
              <a:t>т</a:t>
            </a:r>
            <a:r>
              <a:rPr sz="1900" spc="-195" dirty="0">
                <a:latin typeface="Calibri"/>
                <a:cs typeface="Calibri"/>
              </a:rPr>
              <a:t>о</a:t>
            </a:r>
            <a:r>
              <a:rPr sz="1900" spc="-190" dirty="0">
                <a:latin typeface="Calibri"/>
                <a:cs typeface="Calibri"/>
              </a:rPr>
              <a:t>р</a:t>
            </a:r>
            <a:r>
              <a:rPr sz="1900" spc="-245" dirty="0">
                <a:latin typeface="Calibri"/>
                <a:cs typeface="Calibri"/>
              </a:rPr>
              <a:t>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331975" y="3951022"/>
            <a:ext cx="2697480" cy="2889250"/>
            <a:chOff x="1331975" y="3951022"/>
            <a:chExt cx="2697480" cy="2889250"/>
          </a:xfrm>
        </p:grpSpPr>
        <p:sp>
          <p:nvSpPr>
            <p:cNvPr id="39" name="object 39"/>
            <p:cNvSpPr/>
            <p:nvPr/>
          </p:nvSpPr>
          <p:spPr>
            <a:xfrm>
              <a:off x="2717661" y="4003859"/>
              <a:ext cx="661035" cy="645795"/>
            </a:xfrm>
            <a:custGeom>
              <a:avLst/>
              <a:gdLst/>
              <a:ahLst/>
              <a:cxnLst/>
              <a:rect l="l" t="t" r="r" b="b"/>
              <a:pathLst>
                <a:path w="661035" h="645795">
                  <a:moveTo>
                    <a:pt x="0" y="645459"/>
                  </a:moveTo>
                  <a:lnTo>
                    <a:pt x="25264" y="595772"/>
                  </a:lnTo>
                  <a:lnTo>
                    <a:pt x="51865" y="547558"/>
                  </a:lnTo>
                  <a:lnTo>
                    <a:pt x="79751" y="500866"/>
                  </a:lnTo>
                  <a:lnTo>
                    <a:pt x="108875" y="455743"/>
                  </a:lnTo>
                  <a:lnTo>
                    <a:pt x="139186" y="412238"/>
                  </a:lnTo>
                  <a:lnTo>
                    <a:pt x="170635" y="370398"/>
                  </a:lnTo>
                  <a:lnTo>
                    <a:pt x="203174" y="330273"/>
                  </a:lnTo>
                  <a:lnTo>
                    <a:pt x="236752" y="291910"/>
                  </a:lnTo>
                  <a:lnTo>
                    <a:pt x="271320" y="255357"/>
                  </a:lnTo>
                  <a:lnTo>
                    <a:pt x="306830" y="220663"/>
                  </a:lnTo>
                  <a:lnTo>
                    <a:pt x="343231" y="187875"/>
                  </a:lnTo>
                  <a:lnTo>
                    <a:pt x="380475" y="157043"/>
                  </a:lnTo>
                  <a:lnTo>
                    <a:pt x="418512" y="128213"/>
                  </a:lnTo>
                  <a:lnTo>
                    <a:pt x="457292" y="101435"/>
                  </a:lnTo>
                  <a:lnTo>
                    <a:pt x="496767" y="76756"/>
                  </a:lnTo>
                  <a:lnTo>
                    <a:pt x="536888" y="54225"/>
                  </a:lnTo>
                  <a:lnTo>
                    <a:pt x="577604" y="33890"/>
                  </a:lnTo>
                  <a:lnTo>
                    <a:pt x="618867" y="15799"/>
                  </a:lnTo>
                  <a:lnTo>
                    <a:pt x="660627" y="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8152" y="3980045"/>
              <a:ext cx="238219" cy="20620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978726" y="395578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948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241963" y="4204677"/>
              <a:ext cx="141605" cy="160020"/>
            </a:xfrm>
            <a:custGeom>
              <a:avLst/>
              <a:gdLst/>
              <a:ahLst/>
              <a:cxnLst/>
              <a:rect l="l" t="t" r="r" b="b"/>
              <a:pathLst>
                <a:path w="141604" h="160020">
                  <a:moveTo>
                    <a:pt x="0" y="159505"/>
                  </a:moveTo>
                  <a:lnTo>
                    <a:pt x="141407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1975" y="6166103"/>
              <a:ext cx="2697479" cy="6096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99031" y="6163055"/>
              <a:ext cx="2602992" cy="6766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7695" y="6187439"/>
              <a:ext cx="2609088" cy="52120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79227" y="6189497"/>
              <a:ext cx="2604770" cy="517525"/>
            </a:xfrm>
            <a:custGeom>
              <a:avLst/>
              <a:gdLst/>
              <a:ahLst/>
              <a:cxnLst/>
              <a:rect l="l" t="t" r="r" b="b"/>
              <a:pathLst>
                <a:path w="260477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518329" y="0"/>
                  </a:lnTo>
                  <a:lnTo>
                    <a:pt x="2551884" y="6774"/>
                  </a:lnTo>
                  <a:lnTo>
                    <a:pt x="2579287" y="25249"/>
                  </a:lnTo>
                  <a:lnTo>
                    <a:pt x="2597762" y="52652"/>
                  </a:lnTo>
                  <a:lnTo>
                    <a:pt x="2604537" y="86208"/>
                  </a:lnTo>
                  <a:lnTo>
                    <a:pt x="2604537" y="431034"/>
                  </a:lnTo>
                  <a:lnTo>
                    <a:pt x="2597762" y="464590"/>
                  </a:lnTo>
                  <a:lnTo>
                    <a:pt x="2579287" y="491993"/>
                  </a:lnTo>
                  <a:lnTo>
                    <a:pt x="2551884" y="510468"/>
                  </a:lnTo>
                  <a:lnTo>
                    <a:pt x="2518329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847861" y="4581127"/>
            <a:ext cx="2091055" cy="369570"/>
          </a:xfrm>
          <a:prstGeom prst="rect">
            <a:avLst/>
          </a:prstGeom>
          <a:ln w="9525">
            <a:solidFill>
              <a:srgbClr val="385D8A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60" dirty="0">
                <a:latin typeface="Calibri"/>
                <a:cs typeface="Calibri"/>
              </a:rPr>
              <a:t>Синаптический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транзит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505711" y="2859023"/>
            <a:ext cx="2176780" cy="746760"/>
            <a:chOff x="1505711" y="2859023"/>
            <a:chExt cx="2176780" cy="746760"/>
          </a:xfrm>
        </p:grpSpPr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5711" y="2859023"/>
              <a:ext cx="2176272" cy="7467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81911" y="3023615"/>
              <a:ext cx="2023872" cy="4815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51431" y="2880359"/>
              <a:ext cx="2084832" cy="6583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551710" y="2881745"/>
              <a:ext cx="2083435" cy="656590"/>
            </a:xfrm>
            <a:custGeom>
              <a:avLst/>
              <a:gdLst/>
              <a:ahLst/>
              <a:cxnLst/>
              <a:rect l="l" t="t" r="r" b="b"/>
              <a:pathLst>
                <a:path w="2083435" h="656589">
                  <a:moveTo>
                    <a:pt x="0" y="109360"/>
                  </a:moveTo>
                  <a:lnTo>
                    <a:pt x="8594" y="66792"/>
                  </a:lnTo>
                  <a:lnTo>
                    <a:pt x="32030" y="32030"/>
                  </a:lnTo>
                  <a:lnTo>
                    <a:pt x="66792" y="8594"/>
                  </a:lnTo>
                  <a:lnTo>
                    <a:pt x="109359" y="0"/>
                  </a:lnTo>
                  <a:lnTo>
                    <a:pt x="1973641" y="0"/>
                  </a:lnTo>
                  <a:lnTo>
                    <a:pt x="2016208" y="8594"/>
                  </a:lnTo>
                  <a:lnTo>
                    <a:pt x="2050970" y="32030"/>
                  </a:lnTo>
                  <a:lnTo>
                    <a:pt x="2074406" y="66792"/>
                  </a:lnTo>
                  <a:lnTo>
                    <a:pt x="2083001" y="109360"/>
                  </a:lnTo>
                  <a:lnTo>
                    <a:pt x="2083001" y="546788"/>
                  </a:lnTo>
                  <a:lnTo>
                    <a:pt x="2074406" y="589356"/>
                  </a:lnTo>
                  <a:lnTo>
                    <a:pt x="2050970" y="624118"/>
                  </a:lnTo>
                  <a:lnTo>
                    <a:pt x="2016208" y="647554"/>
                  </a:lnTo>
                  <a:lnTo>
                    <a:pt x="1973641" y="656149"/>
                  </a:lnTo>
                  <a:lnTo>
                    <a:pt x="109359" y="656149"/>
                  </a:lnTo>
                  <a:lnTo>
                    <a:pt x="66792" y="647554"/>
                  </a:lnTo>
                  <a:lnTo>
                    <a:pt x="32030" y="624118"/>
                  </a:lnTo>
                  <a:lnTo>
                    <a:pt x="8594" y="589356"/>
                  </a:lnTo>
                  <a:lnTo>
                    <a:pt x="0" y="546788"/>
                  </a:lnTo>
                  <a:lnTo>
                    <a:pt x="0" y="10936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724848" y="3073400"/>
            <a:ext cx="17373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5" dirty="0">
                <a:solidFill>
                  <a:srgbClr val="800000"/>
                </a:solidFill>
                <a:latin typeface="Calibri"/>
                <a:cs typeface="Calibri"/>
              </a:rPr>
              <a:t>Спиноталамический</a:t>
            </a:r>
            <a:r>
              <a:rPr sz="1500" spc="-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500" spc="-13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8394192" y="2804160"/>
            <a:ext cx="1746885" cy="704215"/>
            <a:chOff x="8394192" y="2804160"/>
            <a:chExt cx="1746885" cy="704215"/>
          </a:xfrm>
        </p:grpSpPr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94192" y="2804160"/>
              <a:ext cx="1746503" cy="67360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08136" y="2831592"/>
              <a:ext cx="1115568" cy="6766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36864" y="2825496"/>
              <a:ext cx="1658112" cy="58521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439150" y="2827845"/>
              <a:ext cx="1654175" cy="580390"/>
            </a:xfrm>
            <a:custGeom>
              <a:avLst/>
              <a:gdLst/>
              <a:ahLst/>
              <a:cxnLst/>
              <a:rect l="l" t="t" r="r" b="b"/>
              <a:pathLst>
                <a:path w="1654175" h="580389">
                  <a:moveTo>
                    <a:pt x="0" y="96731"/>
                  </a:moveTo>
                  <a:lnTo>
                    <a:pt x="7601" y="59079"/>
                  </a:lnTo>
                  <a:lnTo>
                    <a:pt x="28331" y="28331"/>
                  </a:lnTo>
                  <a:lnTo>
                    <a:pt x="59079" y="7601"/>
                  </a:lnTo>
                  <a:lnTo>
                    <a:pt x="96731" y="0"/>
                  </a:lnTo>
                  <a:lnTo>
                    <a:pt x="1557084" y="0"/>
                  </a:lnTo>
                  <a:lnTo>
                    <a:pt x="1594736" y="7601"/>
                  </a:lnTo>
                  <a:lnTo>
                    <a:pt x="1625483" y="28331"/>
                  </a:lnTo>
                  <a:lnTo>
                    <a:pt x="1646213" y="59079"/>
                  </a:lnTo>
                  <a:lnTo>
                    <a:pt x="1653815" y="96731"/>
                  </a:lnTo>
                  <a:lnTo>
                    <a:pt x="1653815" y="483641"/>
                  </a:lnTo>
                  <a:lnTo>
                    <a:pt x="1646213" y="521293"/>
                  </a:lnTo>
                  <a:lnTo>
                    <a:pt x="1625483" y="552041"/>
                  </a:lnTo>
                  <a:lnTo>
                    <a:pt x="1594736" y="572771"/>
                  </a:lnTo>
                  <a:lnTo>
                    <a:pt x="1557084" y="580373"/>
                  </a:lnTo>
                  <a:lnTo>
                    <a:pt x="96731" y="580373"/>
                  </a:lnTo>
                  <a:lnTo>
                    <a:pt x="59079" y="572771"/>
                  </a:lnTo>
                  <a:lnTo>
                    <a:pt x="28331" y="552041"/>
                  </a:lnTo>
                  <a:lnTo>
                    <a:pt x="7601" y="521293"/>
                  </a:lnTo>
                  <a:lnTo>
                    <a:pt x="0" y="483641"/>
                  </a:lnTo>
                  <a:lnTo>
                    <a:pt x="0" y="9673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843781" y="2878835"/>
            <a:ext cx="8451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5904" marR="5080" indent="-243840">
              <a:lnSpc>
                <a:spcPct val="101400"/>
              </a:lnSpc>
              <a:spcBef>
                <a:spcPts val="75"/>
              </a:spcBef>
            </a:pP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П</a:t>
            </a:r>
            <a:r>
              <a:rPr sz="1400" spc="-135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9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75" dirty="0">
                <a:solidFill>
                  <a:srgbClr val="800000"/>
                </a:solidFill>
                <a:latin typeface="Calibri"/>
                <a:cs typeface="Calibri"/>
              </a:rPr>
              <a:t>д</a:t>
            </a:r>
            <a:r>
              <a:rPr sz="1400" spc="-140" dirty="0">
                <a:solidFill>
                  <a:srgbClr val="800000"/>
                </a:solidFill>
                <a:latin typeface="Calibri"/>
                <a:cs typeface="Calibri"/>
              </a:rPr>
              <a:t>н</a:t>
            </a:r>
            <a:r>
              <a:rPr sz="1400" spc="-185" dirty="0">
                <a:solidFill>
                  <a:srgbClr val="800000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800000"/>
                </a:solidFill>
                <a:latin typeface="Calibri"/>
                <a:cs typeface="Calibri"/>
              </a:rPr>
              <a:t>й  </a:t>
            </a:r>
            <a:r>
              <a:rPr sz="1400" spc="-11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48129" y="890523"/>
            <a:ext cx="2708275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solidFill>
                  <a:srgbClr val="C00000"/>
                </a:solidFill>
                <a:latin typeface="Calibri"/>
                <a:cs typeface="Calibri"/>
              </a:rPr>
              <a:t>Центральные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механизмы</a:t>
            </a:r>
            <a:r>
              <a:rPr sz="1600" spc="-1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C00000"/>
                </a:solidFill>
                <a:latin typeface="Calibri"/>
                <a:cs typeface="Calibri"/>
              </a:rPr>
              <a:t>интеграции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"/>
              <a:cs typeface="Calibri"/>
            </a:endParaRPr>
          </a:p>
          <a:p>
            <a:pPr marR="629920" algn="ctr">
              <a:lnSpc>
                <a:spcPct val="100000"/>
              </a:lnSpc>
            </a:pPr>
            <a:r>
              <a:rPr sz="1800" spc="-155" dirty="0">
                <a:latin typeface="Calibri"/>
                <a:cs typeface="Calibri"/>
              </a:rPr>
              <a:t>ЦНС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R="629920" algn="ctr">
              <a:lnSpc>
                <a:spcPct val="100000"/>
              </a:lnSpc>
              <a:spcBef>
                <a:spcPts val="1785"/>
              </a:spcBef>
            </a:pPr>
            <a:r>
              <a:rPr sz="1800" spc="-160" dirty="0">
                <a:latin typeface="Calibri"/>
                <a:cs typeface="Calibri"/>
              </a:rPr>
              <a:t>процессинг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74971" y="6143244"/>
            <a:ext cx="1780539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Исполнительная</a:t>
            </a:r>
            <a:r>
              <a:rPr sz="1400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активность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(мышечная</a:t>
            </a:r>
            <a:r>
              <a:rPr sz="1400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работа)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172455" y="2718816"/>
            <a:ext cx="1774189" cy="512445"/>
            <a:chOff x="5172455" y="2718816"/>
            <a:chExt cx="1774189" cy="512445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72455" y="2718816"/>
              <a:ext cx="1773936" cy="5059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57087" y="2770632"/>
              <a:ext cx="801624" cy="46024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0367" y="2755392"/>
              <a:ext cx="1658112" cy="38709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231904" y="2756924"/>
              <a:ext cx="1654175" cy="384175"/>
            </a:xfrm>
            <a:custGeom>
              <a:avLst/>
              <a:gdLst/>
              <a:ahLst/>
              <a:cxnLst/>
              <a:rect l="l" t="t" r="r" b="b"/>
              <a:pathLst>
                <a:path w="1654175" h="384175">
                  <a:moveTo>
                    <a:pt x="0" y="64007"/>
                  </a:moveTo>
                  <a:lnTo>
                    <a:pt x="5030" y="39093"/>
                  </a:lnTo>
                  <a:lnTo>
                    <a:pt x="18747" y="18747"/>
                  </a:lnTo>
                  <a:lnTo>
                    <a:pt x="39092" y="5030"/>
                  </a:lnTo>
                  <a:lnTo>
                    <a:pt x="64007" y="0"/>
                  </a:lnTo>
                  <a:lnTo>
                    <a:pt x="1589807" y="0"/>
                  </a:lnTo>
                  <a:lnTo>
                    <a:pt x="1614721" y="5030"/>
                  </a:lnTo>
                  <a:lnTo>
                    <a:pt x="1635067" y="18747"/>
                  </a:lnTo>
                  <a:lnTo>
                    <a:pt x="1648785" y="39093"/>
                  </a:lnTo>
                  <a:lnTo>
                    <a:pt x="1653815" y="64007"/>
                  </a:lnTo>
                  <a:lnTo>
                    <a:pt x="1653815" y="320035"/>
                  </a:lnTo>
                  <a:lnTo>
                    <a:pt x="1648785" y="344949"/>
                  </a:lnTo>
                  <a:lnTo>
                    <a:pt x="1635067" y="365295"/>
                  </a:lnTo>
                  <a:lnTo>
                    <a:pt x="1614721" y="379012"/>
                  </a:lnTo>
                  <a:lnTo>
                    <a:pt x="1589807" y="384043"/>
                  </a:lnTo>
                  <a:lnTo>
                    <a:pt x="64007" y="384043"/>
                  </a:lnTo>
                  <a:lnTo>
                    <a:pt x="39092" y="379012"/>
                  </a:lnTo>
                  <a:lnTo>
                    <a:pt x="18747" y="365295"/>
                  </a:lnTo>
                  <a:lnTo>
                    <a:pt x="5030" y="344949"/>
                  </a:lnTo>
                  <a:lnTo>
                    <a:pt x="0" y="320035"/>
                  </a:lnTo>
                  <a:lnTo>
                    <a:pt x="0" y="64007"/>
                  </a:lnTo>
                  <a:close/>
                </a:path>
              </a:pathLst>
            </a:custGeom>
            <a:ln w="381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5795350" y="2817876"/>
            <a:ext cx="527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15" dirty="0">
                <a:solidFill>
                  <a:srgbClr val="800000"/>
                </a:solidFill>
                <a:latin typeface="Calibri"/>
                <a:cs typeface="Calibri"/>
              </a:rPr>
              <a:t>Т</a:t>
            </a:r>
            <a:r>
              <a:rPr sz="1400" spc="-85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5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у</a:t>
            </a:r>
            <a:r>
              <a:rPr sz="1400" spc="-95" dirty="0">
                <a:solidFill>
                  <a:srgbClr val="800000"/>
                </a:solidFill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999070" y="6588759"/>
            <a:ext cx="20034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spc="-105" dirty="0">
                <a:latin typeface="Calibri"/>
                <a:cs typeface="Calibri"/>
              </a:rPr>
              <a:t>Клинический </a:t>
            </a:r>
            <a:r>
              <a:rPr sz="1300" spc="-100" dirty="0">
                <a:latin typeface="Calibri"/>
                <a:cs typeface="Calibri"/>
              </a:rPr>
              <a:t>Института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Мозга</a:t>
            </a:r>
            <a:r>
              <a:rPr sz="1350" spc="-187" baseline="24691" dirty="0">
                <a:latin typeface="Calibri"/>
                <a:cs typeface="Calibri"/>
              </a:rPr>
              <a:t>©</a:t>
            </a:r>
            <a:endParaRPr sz="1350" baseline="24691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535322" y="6210300"/>
            <a:ext cx="229171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31165" marR="5080" indent="-419100">
              <a:lnSpc>
                <a:spcPct val="101400"/>
              </a:lnSpc>
              <a:spcBef>
                <a:spcPts val="75"/>
              </a:spcBef>
            </a:pPr>
            <a:r>
              <a:rPr sz="1400" spc="-125" dirty="0">
                <a:solidFill>
                  <a:srgbClr val="800000"/>
                </a:solidFill>
                <a:latin typeface="Calibri"/>
                <a:cs typeface="Calibri"/>
              </a:rPr>
              <a:t>Восприятие 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внешних воздействий 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и 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внутренних</a:t>
            </a:r>
            <a:r>
              <a:rPr sz="1400" spc="-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ощущение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212400" y="3027822"/>
            <a:ext cx="173684" cy="21183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7098792" y="4175759"/>
            <a:ext cx="3596640" cy="2694940"/>
            <a:chOff x="7098792" y="4175759"/>
            <a:chExt cx="3596640" cy="2694940"/>
          </a:xfrm>
        </p:grpSpPr>
        <p:pic>
          <p:nvPicPr>
            <p:cNvPr id="72" name="object 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8792" y="4194047"/>
              <a:ext cx="3596640" cy="227990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152640" y="42265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38160" y="4175759"/>
              <a:ext cx="2319528" cy="268224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188960" y="42062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445008" y="4023359"/>
            <a:ext cx="3596640" cy="2755900"/>
            <a:chOff x="445008" y="4023359"/>
            <a:chExt cx="3596640" cy="2755900"/>
          </a:xfrm>
        </p:grpSpPr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008" y="4041647"/>
              <a:ext cx="3596640" cy="227990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7839" y="40741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4375" y="4023359"/>
              <a:ext cx="2319528" cy="275539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534160" y="40538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4212335" y="807719"/>
            <a:ext cx="3599815" cy="2755900"/>
            <a:chOff x="4212335" y="807719"/>
            <a:chExt cx="3599815" cy="2755900"/>
          </a:xfrm>
        </p:grpSpPr>
        <p:pic>
          <p:nvPicPr>
            <p:cNvPr id="82" name="object 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2335" y="826007"/>
              <a:ext cx="3599688" cy="22799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267591" y="857031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51703" y="807719"/>
              <a:ext cx="2322576" cy="2755391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303912" y="836711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60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893" y="473963"/>
            <a:ext cx="100818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20" dirty="0"/>
              <a:t>Отличие </a:t>
            </a:r>
            <a:r>
              <a:rPr sz="4400" spc="-390" dirty="0"/>
              <a:t>от </a:t>
            </a:r>
            <a:r>
              <a:rPr sz="4400" spc="-420" dirty="0"/>
              <a:t>продленного </a:t>
            </a:r>
            <a:r>
              <a:rPr sz="4400" spc="-395" dirty="0"/>
              <a:t>действия</a:t>
            </a:r>
            <a:r>
              <a:rPr sz="4400" spc="-350" dirty="0"/>
              <a:t> </a:t>
            </a:r>
            <a:r>
              <a:rPr sz="4400" spc="-415" dirty="0"/>
              <a:t>миорелаксантов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548201" y="1736852"/>
            <a:ext cx="1510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25" dirty="0">
                <a:latin typeface="Calibri"/>
                <a:cs typeface="Calibri"/>
              </a:rPr>
              <a:t>Норма</a:t>
            </a:r>
            <a:r>
              <a:rPr sz="2400" b="1" spc="-225" dirty="0">
                <a:latin typeface="Arial Narrow"/>
                <a:cs typeface="Arial Narrow"/>
              </a:rPr>
              <a:t>,</a:t>
            </a:r>
            <a:r>
              <a:rPr sz="2400" b="1" spc="-260" dirty="0">
                <a:latin typeface="Arial Narrow"/>
                <a:cs typeface="Arial Narrow"/>
              </a:rPr>
              <a:t> </a:t>
            </a:r>
            <a:r>
              <a:rPr sz="2400" b="1" spc="-280" dirty="0">
                <a:latin typeface="Calibri"/>
                <a:cs typeface="Calibri"/>
              </a:rPr>
              <a:t>ПМКС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694631"/>
            <a:ext cx="4040187" cy="29117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991741" y="1736852"/>
            <a:ext cx="17932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25" dirty="0">
                <a:latin typeface="Calibri"/>
                <a:cs typeface="Calibri"/>
              </a:rPr>
              <a:t>Мио</a:t>
            </a:r>
            <a:r>
              <a:rPr sz="2400" b="1" spc="-260" dirty="0">
                <a:latin typeface="Calibri"/>
                <a:cs typeface="Calibri"/>
              </a:rPr>
              <a:t>р</a:t>
            </a:r>
            <a:r>
              <a:rPr sz="2400" b="1" spc="-204" dirty="0">
                <a:latin typeface="Calibri"/>
                <a:cs typeface="Calibri"/>
              </a:rPr>
              <a:t>е</a:t>
            </a:r>
            <a:r>
              <a:rPr sz="2400" b="1" spc="-229" dirty="0">
                <a:latin typeface="Calibri"/>
                <a:cs typeface="Calibri"/>
              </a:rPr>
              <a:t>л</a:t>
            </a:r>
            <a:r>
              <a:rPr sz="2400" b="1" spc="-200" dirty="0">
                <a:latin typeface="Calibri"/>
                <a:cs typeface="Calibri"/>
              </a:rPr>
              <a:t>а</a:t>
            </a:r>
            <a:r>
              <a:rPr sz="2400" b="1" spc="-245" dirty="0">
                <a:latin typeface="Calibri"/>
                <a:cs typeface="Calibri"/>
              </a:rPr>
              <a:t>к</a:t>
            </a:r>
            <a:r>
              <a:rPr sz="2400" b="1" spc="-170" dirty="0">
                <a:latin typeface="Calibri"/>
                <a:cs typeface="Calibri"/>
              </a:rPr>
              <a:t>с</a:t>
            </a:r>
            <a:r>
              <a:rPr sz="2400" b="1" spc="-200" dirty="0">
                <a:latin typeface="Calibri"/>
                <a:cs typeface="Calibri"/>
              </a:rPr>
              <a:t>а</a:t>
            </a:r>
            <a:r>
              <a:rPr sz="2400" b="1" spc="-250" dirty="0">
                <a:latin typeface="Calibri"/>
                <a:cs typeface="Calibri"/>
              </a:rPr>
              <a:t>н</a:t>
            </a:r>
            <a:r>
              <a:rPr sz="2400" b="1" spc="-114" dirty="0">
                <a:latin typeface="Calibri"/>
                <a:cs typeface="Calibri"/>
              </a:rPr>
              <a:t>т</a:t>
            </a:r>
            <a:r>
              <a:rPr sz="2400" b="1" spc="-295" dirty="0">
                <a:latin typeface="Calibri"/>
                <a:cs typeface="Calibri"/>
              </a:rPr>
              <a:t>ы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9026" y="2694058"/>
            <a:ext cx="4041775" cy="29129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02802" y="5949188"/>
            <a:ext cx="5309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0" dirty="0">
                <a:latin typeface="Calibri"/>
                <a:cs typeface="Calibri"/>
              </a:rPr>
              <a:t>Критическое </a:t>
            </a:r>
            <a:r>
              <a:rPr sz="1800" spc="-160" dirty="0">
                <a:latin typeface="Calibri"/>
                <a:cs typeface="Calibri"/>
              </a:rPr>
              <a:t>состояние </a:t>
            </a:r>
            <a:r>
              <a:rPr sz="1800" spc="-175" dirty="0">
                <a:latin typeface="Calibri"/>
                <a:cs typeface="Calibri"/>
              </a:rPr>
              <a:t>не </a:t>
            </a:r>
            <a:r>
              <a:rPr sz="1800" spc="-165" dirty="0">
                <a:latin typeface="Calibri"/>
                <a:cs typeface="Calibri"/>
              </a:rPr>
              <a:t>нарушает </a:t>
            </a:r>
            <a:r>
              <a:rPr sz="1800" spc="-195" dirty="0">
                <a:latin typeface="Calibri"/>
                <a:cs typeface="Calibri"/>
              </a:rPr>
              <a:t>нейромышечную </a:t>
            </a:r>
            <a:r>
              <a:rPr sz="1800" spc="-160" dirty="0">
                <a:latin typeface="Calibri"/>
                <a:cs typeface="Calibri"/>
              </a:rPr>
              <a:t>передачу</a:t>
            </a:r>
            <a:r>
              <a:rPr sz="1800" spc="-24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7568" y="753363"/>
            <a:ext cx="5379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60" dirty="0"/>
              <a:t>Критерии </a:t>
            </a:r>
            <a:r>
              <a:rPr sz="4000" spc="-365" dirty="0"/>
              <a:t>диагноза</a:t>
            </a:r>
            <a:r>
              <a:rPr sz="4000" spc="-425" dirty="0"/>
              <a:t> МСПОРИТ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49393" y="1728215"/>
            <a:ext cx="9716770" cy="36404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5780" indent="-51308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40" dirty="0">
                <a:latin typeface="Calibri"/>
                <a:cs typeface="Calibri"/>
              </a:rPr>
              <a:t>Генерализованная </a:t>
            </a:r>
            <a:r>
              <a:rPr sz="2300" spc="-270" dirty="0">
                <a:latin typeface="Calibri"/>
                <a:cs typeface="Calibri"/>
              </a:rPr>
              <a:t>мышечная </a:t>
            </a:r>
            <a:r>
              <a:rPr sz="2300" spc="-225" dirty="0">
                <a:latin typeface="Calibri"/>
                <a:cs typeface="Calibri"/>
              </a:rPr>
              <a:t>слабость, </a:t>
            </a:r>
            <a:r>
              <a:rPr sz="2300" spc="-220" dirty="0">
                <a:latin typeface="Calibri"/>
                <a:cs typeface="Calibri"/>
              </a:rPr>
              <a:t>развившаяся </a:t>
            </a:r>
            <a:r>
              <a:rPr sz="2300" spc="-235" dirty="0">
                <a:latin typeface="Calibri"/>
                <a:cs typeface="Calibri"/>
              </a:rPr>
              <a:t>после </a:t>
            </a:r>
            <a:r>
              <a:rPr sz="2300" spc="-220" dirty="0">
                <a:latin typeface="Calibri"/>
                <a:cs typeface="Calibri"/>
              </a:rPr>
              <a:t>начала </a:t>
            </a:r>
            <a:r>
              <a:rPr sz="2300" spc="-215" dirty="0">
                <a:latin typeface="Calibri"/>
                <a:cs typeface="Calibri"/>
              </a:rPr>
              <a:t>критического</a:t>
            </a:r>
            <a:r>
              <a:rPr sz="2300" spc="-195" dirty="0">
                <a:latin typeface="Calibri"/>
                <a:cs typeface="Calibri"/>
              </a:rPr>
              <a:t> </a:t>
            </a:r>
            <a:r>
              <a:rPr sz="2300" spc="-229" dirty="0">
                <a:latin typeface="Calibri"/>
                <a:cs typeface="Calibri"/>
              </a:rPr>
              <a:t>состояния</a:t>
            </a:r>
            <a:endParaRPr sz="2300">
              <a:latin typeface="Calibri"/>
              <a:cs typeface="Calibri"/>
            </a:endParaRPr>
          </a:p>
          <a:p>
            <a:pPr marL="525780" marR="5080" indent="-513080">
              <a:lnSpc>
                <a:spcPct val="78300"/>
              </a:lnSpc>
              <a:spcBef>
                <a:spcPts val="620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85" dirty="0">
                <a:latin typeface="Calibri"/>
                <a:cs typeface="Calibri"/>
              </a:rPr>
              <a:t>Мышечная </a:t>
            </a:r>
            <a:r>
              <a:rPr sz="2300" spc="-225" dirty="0">
                <a:latin typeface="Calibri"/>
                <a:cs typeface="Calibri"/>
              </a:rPr>
              <a:t>слабость </a:t>
            </a:r>
            <a:r>
              <a:rPr sz="2300" spc="-229" dirty="0">
                <a:latin typeface="Calibri"/>
                <a:cs typeface="Calibri"/>
              </a:rPr>
              <a:t>диффузная </a:t>
            </a:r>
            <a:r>
              <a:rPr sz="2300" spc="-235" dirty="0">
                <a:latin typeface="Calibri"/>
                <a:cs typeface="Calibri"/>
              </a:rPr>
              <a:t>(одинаково </a:t>
            </a:r>
            <a:r>
              <a:rPr sz="2300" spc="-229" dirty="0">
                <a:latin typeface="Calibri"/>
                <a:cs typeface="Calibri"/>
              </a:rPr>
              <a:t>вовлекаются </a:t>
            </a:r>
            <a:r>
              <a:rPr sz="2300" spc="-195" dirty="0">
                <a:latin typeface="Calibri"/>
                <a:cs typeface="Calibri"/>
              </a:rPr>
              <a:t>как </a:t>
            </a:r>
            <a:r>
              <a:rPr sz="2300" spc="-250" dirty="0">
                <a:latin typeface="Calibri"/>
                <a:cs typeface="Calibri"/>
              </a:rPr>
              <a:t>проксимальные, </a:t>
            </a:r>
            <a:r>
              <a:rPr sz="2300" spc="-185" dirty="0">
                <a:latin typeface="Calibri"/>
                <a:cs typeface="Calibri"/>
              </a:rPr>
              <a:t>так </a:t>
            </a:r>
            <a:r>
              <a:rPr sz="2300" spc="-235" dirty="0">
                <a:latin typeface="Calibri"/>
                <a:cs typeface="Calibri"/>
              </a:rPr>
              <a:t>и  </a:t>
            </a:r>
            <a:r>
              <a:rPr sz="2300" spc="-240" dirty="0">
                <a:latin typeface="Calibri"/>
                <a:cs typeface="Calibri"/>
              </a:rPr>
              <a:t>дистальные </a:t>
            </a:r>
            <a:r>
              <a:rPr sz="2300" spc="-229" dirty="0">
                <a:latin typeface="Calibri"/>
                <a:cs typeface="Calibri"/>
              </a:rPr>
              <a:t>группы </a:t>
            </a:r>
            <a:r>
              <a:rPr sz="2300" spc="-280" dirty="0">
                <a:latin typeface="Calibri"/>
                <a:cs typeface="Calibri"/>
              </a:rPr>
              <a:t>мышц), </a:t>
            </a:r>
            <a:r>
              <a:rPr sz="2300" spc="-245" dirty="0">
                <a:latin typeface="Calibri"/>
                <a:cs typeface="Calibri"/>
              </a:rPr>
              <a:t>симметричная, </a:t>
            </a:r>
            <a:r>
              <a:rPr sz="2300" spc="-240" dirty="0">
                <a:latin typeface="Calibri"/>
                <a:cs typeface="Calibri"/>
              </a:rPr>
              <a:t>вялые </a:t>
            </a:r>
            <a:r>
              <a:rPr sz="2300" spc="-229" dirty="0">
                <a:latin typeface="Calibri"/>
                <a:cs typeface="Calibri"/>
              </a:rPr>
              <a:t>парезы, </a:t>
            </a:r>
            <a:r>
              <a:rPr sz="2300" spc="-250" dirty="0">
                <a:latin typeface="Calibri"/>
                <a:cs typeface="Calibri"/>
              </a:rPr>
              <a:t>обычно </a:t>
            </a:r>
            <a:r>
              <a:rPr sz="2300" spc="-215" dirty="0">
                <a:latin typeface="Calibri"/>
                <a:cs typeface="Calibri"/>
              </a:rPr>
              <a:t>без </a:t>
            </a:r>
            <a:r>
              <a:rPr sz="2300" spc="-225" dirty="0">
                <a:latin typeface="Calibri"/>
                <a:cs typeface="Calibri"/>
              </a:rPr>
              <a:t>вовлечения </a:t>
            </a:r>
            <a:r>
              <a:rPr sz="2300" spc="-210" dirty="0">
                <a:latin typeface="Calibri"/>
                <a:cs typeface="Calibri"/>
              </a:rPr>
              <a:t>черепно-  </a:t>
            </a:r>
            <a:r>
              <a:rPr sz="2300" spc="-225" dirty="0">
                <a:latin typeface="Calibri"/>
                <a:cs typeface="Calibri"/>
              </a:rPr>
              <a:t>мозговых</a:t>
            </a:r>
            <a:r>
              <a:rPr sz="2300" spc="-110" dirty="0">
                <a:latin typeface="Calibri"/>
                <a:cs typeface="Calibri"/>
              </a:rPr>
              <a:t> </a:t>
            </a:r>
            <a:r>
              <a:rPr sz="2300" spc="-225" dirty="0">
                <a:latin typeface="Calibri"/>
                <a:cs typeface="Calibri"/>
              </a:rPr>
              <a:t>нервов.</a:t>
            </a:r>
            <a:endParaRPr sz="2300">
              <a:latin typeface="Calibri"/>
              <a:cs typeface="Calibri"/>
            </a:endParaRPr>
          </a:p>
          <a:p>
            <a:pPr marL="525780" marR="268605" indent="-513080">
              <a:lnSpc>
                <a:spcPct val="76500"/>
              </a:lnSpc>
              <a:spcBef>
                <a:spcPts val="675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75" dirty="0">
                <a:latin typeface="Calibri"/>
                <a:cs typeface="Calibri"/>
              </a:rPr>
              <a:t>Сумма </a:t>
            </a:r>
            <a:r>
              <a:rPr sz="2300" spc="-235" dirty="0">
                <a:latin typeface="Calibri"/>
                <a:cs typeface="Calibri"/>
              </a:rPr>
              <a:t>баллов </a:t>
            </a:r>
            <a:r>
              <a:rPr sz="2300" spc="-229" dirty="0">
                <a:latin typeface="Calibri"/>
                <a:cs typeface="Calibri"/>
              </a:rPr>
              <a:t>по </a:t>
            </a:r>
            <a:r>
              <a:rPr sz="2300" spc="-250" dirty="0">
                <a:latin typeface="Calibri"/>
                <a:cs typeface="Calibri"/>
              </a:rPr>
              <a:t>MRC&lt;48 </a:t>
            </a:r>
            <a:r>
              <a:rPr sz="2300" spc="-254" dirty="0">
                <a:latin typeface="Calibri"/>
                <a:cs typeface="Calibri"/>
              </a:rPr>
              <a:t>или </a:t>
            </a:r>
            <a:r>
              <a:rPr sz="2300" spc="-235" dirty="0">
                <a:latin typeface="Calibri"/>
                <a:cs typeface="Calibri"/>
              </a:rPr>
              <a:t>усредненная </a:t>
            </a:r>
            <a:r>
              <a:rPr sz="2300" spc="-270" dirty="0">
                <a:latin typeface="Calibri"/>
                <a:cs typeface="Calibri"/>
              </a:rPr>
              <a:t>сумма </a:t>
            </a:r>
            <a:r>
              <a:rPr sz="2300" spc="-235" dirty="0">
                <a:latin typeface="Calibri"/>
                <a:cs typeface="Calibri"/>
              </a:rPr>
              <a:t>баллов </a:t>
            </a:r>
            <a:r>
              <a:rPr sz="2300" spc="-229" dirty="0">
                <a:latin typeface="Calibri"/>
                <a:cs typeface="Calibri"/>
              </a:rPr>
              <a:t>по </a:t>
            </a:r>
            <a:r>
              <a:rPr sz="2300" spc="-265" dirty="0">
                <a:latin typeface="Calibri"/>
                <a:cs typeface="Calibri"/>
              </a:rPr>
              <a:t>MRC&lt;4 </a:t>
            </a:r>
            <a:r>
              <a:rPr sz="2300" spc="-235" dirty="0">
                <a:latin typeface="Calibri"/>
                <a:cs typeface="Calibri"/>
              </a:rPr>
              <a:t>баллов выявленная  </a:t>
            </a:r>
            <a:r>
              <a:rPr sz="2300" spc="-285" dirty="0">
                <a:latin typeface="Calibri"/>
                <a:cs typeface="Calibri"/>
              </a:rPr>
              <a:t>дважды </a:t>
            </a:r>
            <a:r>
              <a:rPr sz="2300" spc="-155" dirty="0">
                <a:latin typeface="Calibri"/>
                <a:cs typeface="Calibri"/>
              </a:rPr>
              <a:t>с </a:t>
            </a:r>
            <a:r>
              <a:rPr sz="2300" spc="-245" dirty="0">
                <a:latin typeface="Calibri"/>
                <a:cs typeface="Calibri"/>
              </a:rPr>
              <a:t>интервалом </a:t>
            </a:r>
            <a:r>
              <a:rPr sz="2300" spc="-240" dirty="0">
                <a:latin typeface="Calibri"/>
                <a:cs typeface="Calibri"/>
              </a:rPr>
              <a:t>более </a:t>
            </a:r>
            <a:r>
              <a:rPr sz="2300" spc="-145" dirty="0">
                <a:latin typeface="Calibri"/>
                <a:cs typeface="Calibri"/>
              </a:rPr>
              <a:t>24</a:t>
            </a:r>
            <a:r>
              <a:rPr sz="2300" spc="-229" dirty="0">
                <a:latin typeface="Calibri"/>
                <a:cs typeface="Calibri"/>
              </a:rPr>
              <a:t> </a:t>
            </a:r>
            <a:r>
              <a:rPr sz="2300" spc="-215" dirty="0">
                <a:latin typeface="Calibri"/>
                <a:cs typeface="Calibri"/>
              </a:rPr>
              <a:t>часов.</a:t>
            </a:r>
            <a:endParaRPr sz="2300">
              <a:latin typeface="Calibri"/>
              <a:cs typeface="Calibri"/>
            </a:endParaRPr>
          </a:p>
          <a:p>
            <a:pPr marL="525780" indent="-513080">
              <a:lnSpc>
                <a:spcPts val="2735"/>
              </a:lnSpc>
              <a:spcBef>
                <a:spcPts val="25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60" dirty="0">
                <a:latin typeface="Calibri"/>
                <a:cs typeface="Calibri"/>
              </a:rPr>
              <a:t>Снижение </a:t>
            </a:r>
            <a:r>
              <a:rPr sz="2300" spc="-250" dirty="0">
                <a:latin typeface="Calibri"/>
                <a:cs typeface="Calibri"/>
              </a:rPr>
              <a:t>силы </a:t>
            </a:r>
            <a:r>
              <a:rPr sz="2300" spc="-229" dirty="0">
                <a:latin typeface="Calibri"/>
                <a:cs typeface="Calibri"/>
              </a:rPr>
              <a:t>по </a:t>
            </a:r>
            <a:r>
              <a:rPr sz="2300" spc="-285" dirty="0">
                <a:latin typeface="Calibri"/>
                <a:cs typeface="Calibri"/>
              </a:rPr>
              <a:t>данным </a:t>
            </a:r>
            <a:r>
              <a:rPr sz="2300" spc="-265" dirty="0">
                <a:latin typeface="Calibri"/>
                <a:cs typeface="Calibri"/>
              </a:rPr>
              <a:t>динамометрии </a:t>
            </a:r>
            <a:r>
              <a:rPr sz="2300" spc="-254" dirty="0">
                <a:latin typeface="Calibri"/>
                <a:cs typeface="Calibri"/>
              </a:rPr>
              <a:t>для </a:t>
            </a:r>
            <a:r>
              <a:rPr sz="2300" spc="-275" dirty="0">
                <a:latin typeface="Calibri"/>
                <a:cs typeface="Calibri"/>
              </a:rPr>
              <a:t>мужчин </a:t>
            </a:r>
            <a:r>
              <a:rPr sz="2300" spc="-170" dirty="0">
                <a:latin typeface="Calibri"/>
                <a:cs typeface="Calibri"/>
              </a:rPr>
              <a:t>&lt;11 </a:t>
            </a:r>
            <a:r>
              <a:rPr sz="2300" spc="-225" dirty="0">
                <a:latin typeface="Calibri"/>
                <a:cs typeface="Calibri"/>
              </a:rPr>
              <a:t>кг, </a:t>
            </a:r>
            <a:r>
              <a:rPr sz="2300" spc="-185" dirty="0">
                <a:latin typeface="Calibri"/>
                <a:cs typeface="Calibri"/>
              </a:rPr>
              <a:t>а </a:t>
            </a:r>
            <a:r>
              <a:rPr sz="2300" spc="-290" dirty="0">
                <a:latin typeface="Calibri"/>
                <a:cs typeface="Calibri"/>
              </a:rPr>
              <a:t>женщин </a:t>
            </a:r>
            <a:r>
              <a:rPr sz="2300" spc="-175" dirty="0">
                <a:latin typeface="Calibri"/>
                <a:cs typeface="Calibri"/>
              </a:rPr>
              <a:t>&lt;7</a:t>
            </a:r>
            <a:r>
              <a:rPr sz="2300" spc="-245" dirty="0">
                <a:latin typeface="Calibri"/>
                <a:cs typeface="Calibri"/>
              </a:rPr>
              <a:t> </a:t>
            </a:r>
            <a:r>
              <a:rPr sz="2300" spc="-170" dirty="0">
                <a:latin typeface="Calibri"/>
                <a:cs typeface="Calibri"/>
              </a:rPr>
              <a:t>кг</a:t>
            </a:r>
            <a:endParaRPr sz="2300">
              <a:latin typeface="Calibri"/>
              <a:cs typeface="Calibri"/>
            </a:endParaRPr>
          </a:p>
          <a:p>
            <a:pPr marL="525780" indent="-513080">
              <a:lnSpc>
                <a:spcPts val="2855"/>
              </a:lnSpc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25" dirty="0">
                <a:latin typeface="Calibri"/>
                <a:cs typeface="Calibri"/>
              </a:rPr>
              <a:t>Затрудненность </a:t>
            </a:r>
            <a:r>
              <a:rPr sz="2300" spc="-229" dirty="0">
                <a:latin typeface="Calibri"/>
                <a:cs typeface="Calibri"/>
              </a:rPr>
              <a:t>отлучения </a:t>
            </a:r>
            <a:r>
              <a:rPr sz="2300" spc="-210" dirty="0">
                <a:latin typeface="Calibri"/>
                <a:cs typeface="Calibri"/>
              </a:rPr>
              <a:t>от </a:t>
            </a:r>
            <a:r>
              <a:rPr sz="2300" spc="-235" dirty="0">
                <a:latin typeface="Calibri"/>
                <a:cs typeface="Calibri"/>
              </a:rPr>
              <a:t>ИВЛ </a:t>
            </a:r>
            <a:r>
              <a:rPr sz="2400" spc="-215" dirty="0">
                <a:latin typeface="Calibri"/>
                <a:cs typeface="Calibri"/>
              </a:rPr>
              <a:t>(после </a:t>
            </a:r>
            <a:r>
              <a:rPr sz="2400" spc="-229" dirty="0">
                <a:latin typeface="Calibri"/>
                <a:cs typeface="Calibri"/>
              </a:rPr>
              <a:t>исключения </a:t>
            </a:r>
            <a:r>
              <a:rPr sz="2400" spc="-204" dirty="0">
                <a:latin typeface="Calibri"/>
                <a:cs typeface="Calibri"/>
              </a:rPr>
              <a:t>легочных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5" dirty="0">
                <a:latin typeface="Calibri"/>
                <a:cs typeface="Calibri"/>
              </a:rPr>
              <a:t>сердечных</a:t>
            </a:r>
            <a:r>
              <a:rPr sz="2400" spc="-39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причин).</a:t>
            </a:r>
            <a:endParaRPr sz="2400">
              <a:latin typeface="Calibri"/>
              <a:cs typeface="Calibri"/>
            </a:endParaRPr>
          </a:p>
          <a:p>
            <a:pPr marL="525780" marR="508000" indent="-513080">
              <a:lnSpc>
                <a:spcPct val="80000"/>
              </a:lnSpc>
              <a:spcBef>
                <a:spcPts val="695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400" spc="-215" dirty="0">
                <a:latin typeface="Calibri"/>
                <a:cs typeface="Calibri"/>
              </a:rPr>
              <a:t>Нейрофизиологическое </a:t>
            </a:r>
            <a:r>
              <a:rPr sz="2400" spc="-240" dirty="0">
                <a:latin typeface="Calibri"/>
                <a:cs typeface="Calibri"/>
              </a:rPr>
              <a:t>подтверждение </a:t>
            </a:r>
            <a:r>
              <a:rPr sz="2400" spc="-215" dirty="0">
                <a:latin typeface="Calibri"/>
                <a:cs typeface="Calibri"/>
              </a:rPr>
              <a:t>патологии нервов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(или) </a:t>
            </a:r>
            <a:r>
              <a:rPr sz="2400" spc="-315" dirty="0">
                <a:latin typeface="Calibri"/>
                <a:cs typeface="Calibri"/>
              </a:rPr>
              <a:t>мышц </a:t>
            </a:r>
            <a:r>
              <a:rPr sz="2400" spc="-225" dirty="0">
                <a:latin typeface="Calibri"/>
                <a:cs typeface="Calibri"/>
              </a:rPr>
              <a:t>по </a:t>
            </a:r>
            <a:r>
              <a:rPr sz="2400" spc="-204" dirty="0">
                <a:latin typeface="Calibri"/>
                <a:cs typeface="Calibri"/>
              </a:rPr>
              <a:t>типу  </a:t>
            </a:r>
            <a:r>
              <a:rPr sz="2400" spc="-225" dirty="0">
                <a:latin typeface="Calibri"/>
                <a:cs typeface="Calibri"/>
              </a:rPr>
              <a:t>аксональной </a:t>
            </a:r>
            <a:r>
              <a:rPr sz="2400" spc="-250" dirty="0">
                <a:latin typeface="Calibri"/>
                <a:cs typeface="Calibri"/>
              </a:rPr>
              <a:t>моторной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5" dirty="0">
                <a:latin typeface="Calibri"/>
                <a:cs typeface="Calibri"/>
              </a:rPr>
              <a:t>сенсорной</a:t>
            </a:r>
            <a:r>
              <a:rPr sz="2400" spc="-335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полиневропатии.</a:t>
            </a:r>
            <a:endParaRPr sz="2400">
              <a:latin typeface="Calibri"/>
              <a:cs typeface="Calibri"/>
            </a:endParaRPr>
          </a:p>
          <a:p>
            <a:pPr marL="525780" indent="-513080">
              <a:lnSpc>
                <a:spcPct val="100000"/>
              </a:lnSpc>
              <a:spcBef>
                <a:spcPts val="25"/>
              </a:spcBef>
              <a:buClr>
                <a:srgbClr val="FF0000"/>
              </a:buClr>
              <a:buFont typeface="Wingdings"/>
              <a:buChar char=""/>
              <a:tabLst>
                <a:tab pos="525145" algn="l"/>
                <a:tab pos="525780" algn="l"/>
              </a:tabLst>
            </a:pPr>
            <a:r>
              <a:rPr sz="2300" spc="-210" dirty="0">
                <a:latin typeface="Calibri"/>
                <a:cs typeface="Calibri"/>
              </a:rPr>
              <a:t>Отсутствие </a:t>
            </a:r>
            <a:r>
              <a:rPr sz="2300" spc="-200" dirty="0">
                <a:latin typeface="Calibri"/>
                <a:cs typeface="Calibri"/>
              </a:rPr>
              <a:t>других </a:t>
            </a:r>
            <a:r>
              <a:rPr sz="2300" spc="-240" dirty="0">
                <a:latin typeface="Calibri"/>
                <a:cs typeface="Calibri"/>
              </a:rPr>
              <a:t>причин  нервно-мышечных</a:t>
            </a:r>
            <a:r>
              <a:rPr sz="2300" spc="-20" dirty="0">
                <a:latin typeface="Calibri"/>
                <a:cs typeface="Calibri"/>
              </a:rPr>
              <a:t> </a:t>
            </a:r>
            <a:r>
              <a:rPr sz="2300" spc="-250" dirty="0">
                <a:latin typeface="Calibri"/>
                <a:cs typeface="Calibri"/>
              </a:rPr>
              <a:t>нарушений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4594" y="6012688"/>
            <a:ext cx="9653905" cy="6064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1687830">
              <a:lnSpc>
                <a:spcPts val="1510"/>
              </a:lnSpc>
              <a:spcBef>
                <a:spcPts val="190"/>
              </a:spcBef>
            </a:pPr>
            <a:r>
              <a:rPr sz="1300" spc="-145" dirty="0">
                <a:latin typeface="Calibri"/>
                <a:cs typeface="Calibri"/>
              </a:rPr>
              <a:t>Алашеев </a:t>
            </a:r>
            <a:r>
              <a:rPr sz="1300" spc="-165" dirty="0">
                <a:latin typeface="Calibri"/>
                <a:cs typeface="Calibri"/>
              </a:rPr>
              <a:t>А.М., </a:t>
            </a:r>
            <a:r>
              <a:rPr sz="1300" spc="-140" dirty="0">
                <a:latin typeface="Calibri"/>
                <a:cs typeface="Calibri"/>
              </a:rPr>
              <a:t>А.А.Белкин </a:t>
            </a:r>
            <a:r>
              <a:rPr sz="1300" spc="-155" dirty="0">
                <a:latin typeface="Calibri"/>
                <a:cs typeface="Calibri"/>
              </a:rPr>
              <a:t>Нейромышечные </a:t>
            </a:r>
            <a:r>
              <a:rPr sz="1300" spc="-130" dirty="0">
                <a:latin typeface="Calibri"/>
                <a:cs typeface="Calibri"/>
              </a:rPr>
              <a:t>расстройства. </a:t>
            </a:r>
            <a:r>
              <a:rPr sz="1300" spc="-140" dirty="0">
                <a:latin typeface="Calibri"/>
                <a:cs typeface="Calibri"/>
              </a:rPr>
              <a:t>Национальное </a:t>
            </a:r>
            <a:r>
              <a:rPr sz="1300" spc="-130" dirty="0">
                <a:latin typeface="Calibri"/>
                <a:cs typeface="Calibri"/>
              </a:rPr>
              <a:t>руководство </a:t>
            </a:r>
            <a:r>
              <a:rPr sz="1300" spc="-135" dirty="0">
                <a:latin typeface="Calibri"/>
                <a:cs typeface="Calibri"/>
              </a:rPr>
              <a:t>по интенсивной терапии, Т.1. </a:t>
            </a:r>
            <a:r>
              <a:rPr sz="1300" spc="-140" dirty="0">
                <a:latin typeface="Calibri"/>
                <a:cs typeface="Calibri"/>
              </a:rPr>
              <a:t>М.2009.</a:t>
            </a:r>
            <a:r>
              <a:rPr sz="1300" spc="-114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с.357-360.</a:t>
            </a:r>
            <a:r>
              <a:rPr sz="1300" spc="-10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Stevens 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RD </a:t>
            </a:r>
            <a:r>
              <a:rPr sz="1300" spc="-105" dirty="0">
                <a:latin typeface="Calibri"/>
                <a:cs typeface="Calibri"/>
              </a:rPr>
              <a:t>et </a:t>
            </a:r>
            <a:r>
              <a:rPr sz="1300" spc="-90" dirty="0">
                <a:latin typeface="Calibri"/>
                <a:cs typeface="Calibri"/>
              </a:rPr>
              <a:t>al. </a:t>
            </a:r>
            <a:r>
              <a:rPr sz="1300" spc="-140" dirty="0">
                <a:latin typeface="Calibri"/>
                <a:cs typeface="Calibri"/>
              </a:rPr>
              <a:t>A </a:t>
            </a:r>
            <a:r>
              <a:rPr sz="1300" spc="-135" dirty="0">
                <a:latin typeface="Calibri"/>
                <a:cs typeface="Calibri"/>
              </a:rPr>
              <a:t>framework </a:t>
            </a:r>
            <a:r>
              <a:rPr sz="1300" spc="-110" dirty="0">
                <a:latin typeface="Calibri"/>
                <a:cs typeface="Calibri"/>
              </a:rPr>
              <a:t>for </a:t>
            </a:r>
            <a:r>
              <a:rPr sz="1300" spc="-95" dirty="0">
                <a:latin typeface="Calibri"/>
                <a:cs typeface="Calibri"/>
              </a:rPr>
              <a:t>diagnosing </a:t>
            </a:r>
            <a:r>
              <a:rPr sz="1300" spc="-130" dirty="0">
                <a:latin typeface="Calibri"/>
                <a:cs typeface="Calibri"/>
              </a:rPr>
              <a:t>and </a:t>
            </a:r>
            <a:r>
              <a:rPr sz="1300" spc="-80" dirty="0">
                <a:latin typeface="Calibri"/>
                <a:cs typeface="Calibri"/>
              </a:rPr>
              <a:t>classifying </a:t>
            </a:r>
            <a:r>
              <a:rPr sz="1300" spc="-95" dirty="0">
                <a:latin typeface="Calibri"/>
                <a:cs typeface="Calibri"/>
              </a:rPr>
              <a:t>intensive </a:t>
            </a:r>
            <a:r>
              <a:rPr sz="1300" spc="-114" dirty="0">
                <a:latin typeface="Calibri"/>
                <a:cs typeface="Calibri"/>
              </a:rPr>
              <a:t>care </a:t>
            </a:r>
            <a:r>
              <a:rPr sz="1300" spc="-105" dirty="0">
                <a:latin typeface="Calibri"/>
                <a:cs typeface="Calibri"/>
              </a:rPr>
              <a:t>unit-acquired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weakness. </a:t>
            </a:r>
            <a:r>
              <a:rPr sz="1350" i="1" spc="-95" dirty="0">
                <a:latin typeface="Calibri"/>
                <a:cs typeface="Calibri"/>
              </a:rPr>
              <a:t>Critical </a:t>
            </a:r>
            <a:r>
              <a:rPr sz="1350" i="1" spc="-145" dirty="0">
                <a:latin typeface="Calibri"/>
                <a:cs typeface="Calibri"/>
              </a:rPr>
              <a:t>Care </a:t>
            </a:r>
            <a:r>
              <a:rPr sz="1350" i="1" spc="-135" dirty="0">
                <a:latin typeface="Calibri"/>
                <a:cs typeface="Calibri"/>
              </a:rPr>
              <a:t>Medicine</a:t>
            </a:r>
            <a:r>
              <a:rPr sz="1300" spc="-135" dirty="0">
                <a:latin typeface="Calibri"/>
                <a:cs typeface="Calibri"/>
              </a:rPr>
              <a:t>. </a:t>
            </a:r>
            <a:r>
              <a:rPr sz="1300" spc="-100" dirty="0">
                <a:latin typeface="Calibri"/>
                <a:cs typeface="Calibri"/>
              </a:rPr>
              <a:t>2009;37(10):299-308.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460"/>
              </a:lnSpc>
            </a:pPr>
            <a:r>
              <a:rPr sz="1300" spc="-105" dirty="0">
                <a:latin typeface="Calibri"/>
                <a:cs typeface="Calibri"/>
              </a:rPr>
              <a:t>Latronico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40" dirty="0">
                <a:latin typeface="Calibri"/>
                <a:cs typeface="Calibri"/>
              </a:rPr>
              <a:t>N,</a:t>
            </a:r>
            <a:r>
              <a:rPr sz="1300" spc="-114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Herridge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215" dirty="0">
                <a:latin typeface="Calibri"/>
                <a:cs typeface="Calibri"/>
              </a:rPr>
              <a:t>M,</a:t>
            </a:r>
            <a:r>
              <a:rPr sz="1300" spc="-19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Hopkins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50" dirty="0">
                <a:latin typeface="Calibri"/>
                <a:cs typeface="Calibri"/>
              </a:rPr>
              <a:t>RO,</a:t>
            </a:r>
            <a:r>
              <a:rPr sz="1300" spc="-114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et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al.</a:t>
            </a:r>
            <a:r>
              <a:rPr sz="1300" spc="-145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The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50" dirty="0">
                <a:latin typeface="Calibri"/>
                <a:cs typeface="Calibri"/>
              </a:rPr>
              <a:t>ICM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research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agenda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30" dirty="0">
                <a:latin typeface="Calibri"/>
                <a:cs typeface="Calibri"/>
              </a:rPr>
              <a:t>on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95" dirty="0">
                <a:latin typeface="Calibri"/>
                <a:cs typeface="Calibri"/>
              </a:rPr>
              <a:t>intensive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care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unit-acquired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weakness.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50" i="1" spc="-110" dirty="0">
                <a:latin typeface="Calibri"/>
                <a:cs typeface="Calibri"/>
              </a:rPr>
              <a:t>Intensive</a:t>
            </a:r>
            <a:r>
              <a:rPr sz="1350" i="1" spc="-55" dirty="0">
                <a:latin typeface="Calibri"/>
                <a:cs typeface="Calibri"/>
              </a:rPr>
              <a:t> </a:t>
            </a:r>
            <a:r>
              <a:rPr sz="1350" i="1" spc="-145" dirty="0">
                <a:latin typeface="Calibri"/>
                <a:cs typeface="Calibri"/>
              </a:rPr>
              <a:t>Care</a:t>
            </a:r>
            <a:r>
              <a:rPr sz="1350" i="1" spc="-50" dirty="0">
                <a:latin typeface="Calibri"/>
                <a:cs typeface="Calibri"/>
              </a:rPr>
              <a:t> </a:t>
            </a:r>
            <a:r>
              <a:rPr sz="1350" i="1" spc="-190" dirty="0">
                <a:latin typeface="Calibri"/>
                <a:cs typeface="Calibri"/>
              </a:rPr>
              <a:t>Med</a:t>
            </a:r>
            <a:r>
              <a:rPr sz="1300" spc="-190" dirty="0">
                <a:latin typeface="Calibri"/>
                <a:cs typeface="Calibri"/>
              </a:rPr>
              <a:t>.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2017:1-12.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doi:10.1007/s00134-017-4757-5.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3330" y="235203"/>
            <a:ext cx="96856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95" dirty="0"/>
              <a:t>Полимионейропатия </a:t>
            </a:r>
            <a:r>
              <a:rPr sz="4000" spc="-320" dirty="0"/>
              <a:t>критических </a:t>
            </a:r>
            <a:r>
              <a:rPr sz="4000" spc="-370" dirty="0"/>
              <a:t>состояний</a:t>
            </a:r>
            <a:r>
              <a:rPr sz="4000" spc="-45" dirty="0"/>
              <a:t> </a:t>
            </a:r>
            <a:r>
              <a:rPr sz="4000" spc="-385" dirty="0"/>
              <a:t>(ПНМКС)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49352" y="1161288"/>
            <a:ext cx="2514600" cy="1957070"/>
            <a:chOff x="149352" y="1161288"/>
            <a:chExt cx="2514600" cy="1957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52" y="1161288"/>
              <a:ext cx="2514600" cy="1956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681" y="1302961"/>
              <a:ext cx="2231536" cy="16736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76462" y="1131315"/>
            <a:ext cx="8905240" cy="54991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42695" marR="5080" indent="-342900">
              <a:lnSpc>
                <a:spcPct val="98500"/>
              </a:lnSpc>
              <a:spcBef>
                <a:spcPts val="140"/>
              </a:spcBef>
              <a:buFont typeface="Arial"/>
              <a:buChar char="•"/>
              <a:tabLst>
                <a:tab pos="1242695" algn="l"/>
                <a:tab pos="1243330" algn="l"/>
              </a:tabLst>
            </a:pPr>
            <a:r>
              <a:rPr sz="2200" spc="-270" dirty="0">
                <a:latin typeface="Calibri"/>
                <a:cs typeface="Calibri"/>
              </a:rPr>
              <a:t>Мышечная </a:t>
            </a:r>
            <a:r>
              <a:rPr sz="2200" spc="-210" dirty="0">
                <a:latin typeface="Calibri"/>
                <a:cs typeface="Calibri"/>
              </a:rPr>
              <a:t>слабость, </a:t>
            </a:r>
            <a:r>
              <a:rPr sz="2200" spc="-220" dirty="0">
                <a:latin typeface="Calibri"/>
                <a:cs typeface="Calibri"/>
              </a:rPr>
              <a:t>приобретенная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240" dirty="0">
                <a:latin typeface="Calibri"/>
                <a:cs typeface="Calibri"/>
              </a:rPr>
              <a:t>отделении реанимации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220" dirty="0">
                <a:latin typeface="Calibri"/>
                <a:cs typeface="Calibri"/>
              </a:rPr>
              <a:t>интенсивной  терапии </a:t>
            </a:r>
            <a:r>
              <a:rPr sz="2200" spc="-240" dirty="0">
                <a:latin typeface="Calibri"/>
                <a:cs typeface="Calibri"/>
              </a:rPr>
              <a:t>(ICUAW) </a:t>
            </a:r>
            <a:r>
              <a:rPr sz="2200" spc="70" dirty="0">
                <a:latin typeface="Calibri"/>
                <a:cs typeface="Calibri"/>
              </a:rPr>
              <a:t>– </a:t>
            </a:r>
            <a:r>
              <a:rPr sz="2200" spc="-215" dirty="0">
                <a:latin typeface="Calibri"/>
                <a:cs typeface="Calibri"/>
              </a:rPr>
              <a:t>клинически </a:t>
            </a:r>
            <a:r>
              <a:rPr sz="2200" spc="-240" dirty="0">
                <a:latin typeface="Calibri"/>
                <a:cs typeface="Calibri"/>
              </a:rPr>
              <a:t>определяемая </a:t>
            </a:r>
            <a:r>
              <a:rPr sz="2200" spc="-254" dirty="0">
                <a:latin typeface="Calibri"/>
                <a:cs typeface="Calibri"/>
              </a:rPr>
              <a:t>мышечная </a:t>
            </a:r>
            <a:r>
              <a:rPr sz="2200" spc="-210" dirty="0">
                <a:latin typeface="Calibri"/>
                <a:cs typeface="Calibri"/>
              </a:rPr>
              <a:t>слабость </a:t>
            </a:r>
            <a:r>
              <a:rPr sz="2200" spc="-170" dirty="0">
                <a:latin typeface="Calibri"/>
                <a:cs typeface="Calibri"/>
              </a:rPr>
              <a:t>у </a:t>
            </a:r>
            <a:r>
              <a:rPr sz="2200" spc="-215" dirty="0">
                <a:latin typeface="Calibri"/>
                <a:cs typeface="Calibri"/>
              </a:rPr>
              <a:t>пациента </a:t>
            </a:r>
            <a:r>
              <a:rPr sz="2200" spc="-170" dirty="0">
                <a:latin typeface="Calibri"/>
                <a:cs typeface="Calibri"/>
              </a:rPr>
              <a:t>в  </a:t>
            </a:r>
            <a:r>
              <a:rPr sz="2200" spc="-220" dirty="0">
                <a:latin typeface="Calibri"/>
                <a:cs typeface="Calibri"/>
              </a:rPr>
              <a:t>критическом </a:t>
            </a:r>
            <a:r>
              <a:rPr sz="2200" spc="-215" dirty="0">
                <a:latin typeface="Calibri"/>
                <a:cs typeface="Calibri"/>
              </a:rPr>
              <a:t>состоянии, </a:t>
            </a:r>
            <a:r>
              <a:rPr sz="2200" spc="-245" dirty="0">
                <a:latin typeface="Calibri"/>
                <a:cs typeface="Calibri"/>
              </a:rPr>
              <a:t>для </a:t>
            </a:r>
            <a:r>
              <a:rPr sz="2200" spc="-225" dirty="0">
                <a:latin typeface="Calibri"/>
                <a:cs typeface="Calibri"/>
              </a:rPr>
              <a:t>которой </a:t>
            </a:r>
            <a:r>
              <a:rPr sz="2200" spc="-204" dirty="0">
                <a:latin typeface="Calibri"/>
                <a:cs typeface="Calibri"/>
              </a:rPr>
              <a:t>нет </a:t>
            </a:r>
            <a:r>
              <a:rPr sz="2200" spc="-235" dirty="0">
                <a:latin typeface="Calibri"/>
                <a:cs typeface="Calibri"/>
              </a:rPr>
              <a:t>иной убедительной причины </a:t>
            </a:r>
            <a:r>
              <a:rPr sz="2200" spc="-240" dirty="0">
                <a:latin typeface="Calibri"/>
                <a:cs typeface="Calibri"/>
              </a:rPr>
              <a:t>кроме  </a:t>
            </a:r>
            <a:r>
              <a:rPr sz="2200" spc="-220" dirty="0">
                <a:latin typeface="Calibri"/>
                <a:cs typeface="Calibri"/>
              </a:rPr>
              <a:t>самого </a:t>
            </a:r>
            <a:r>
              <a:rPr sz="2200" spc="-204" dirty="0">
                <a:latin typeface="Calibri"/>
                <a:cs typeface="Calibri"/>
              </a:rPr>
              <a:t>критического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-215" dirty="0">
                <a:latin typeface="Calibri"/>
                <a:cs typeface="Calibri"/>
              </a:rPr>
              <a:t>состояния</a:t>
            </a:r>
            <a:endParaRPr sz="2200">
              <a:latin typeface="Calibri"/>
              <a:cs typeface="Calibri"/>
            </a:endParaRPr>
          </a:p>
          <a:p>
            <a:pPr marL="1235075" marR="1100455" indent="-335280">
              <a:lnSpc>
                <a:spcPct val="79100"/>
              </a:lnSpc>
              <a:spcBef>
                <a:spcPts val="525"/>
              </a:spcBef>
              <a:buFont typeface="Arial"/>
              <a:buChar char="•"/>
              <a:tabLst>
                <a:tab pos="1235075" algn="l"/>
                <a:tab pos="1235710" algn="l"/>
              </a:tabLst>
            </a:pPr>
            <a:r>
              <a:rPr sz="2200" spc="-204" dirty="0">
                <a:latin typeface="Calibri"/>
                <a:cs typeface="Calibri"/>
              </a:rPr>
              <a:t>Клиническая </a:t>
            </a:r>
            <a:r>
              <a:rPr sz="2200" spc="-210" dirty="0">
                <a:latin typeface="Calibri"/>
                <a:cs typeface="Calibri"/>
              </a:rPr>
              <a:t>картина </a:t>
            </a:r>
            <a:r>
              <a:rPr sz="2200" spc="-254" dirty="0">
                <a:latin typeface="Calibri"/>
                <a:cs typeface="Calibri"/>
              </a:rPr>
              <a:t>ПМНКС </a:t>
            </a:r>
            <a:r>
              <a:rPr sz="2200" spc="-195" dirty="0">
                <a:latin typeface="Calibri"/>
                <a:cs typeface="Calibri"/>
              </a:rPr>
              <a:t>соответствует </a:t>
            </a:r>
            <a:r>
              <a:rPr sz="2200" spc="-245" dirty="0">
                <a:latin typeface="Calibri"/>
                <a:cs typeface="Calibri"/>
              </a:rPr>
              <a:t>симметричному </a:t>
            </a:r>
            <a:r>
              <a:rPr sz="2200" spc="-235" dirty="0">
                <a:latin typeface="Calibri"/>
                <a:cs typeface="Calibri"/>
              </a:rPr>
              <a:t>вялому  </a:t>
            </a:r>
            <a:r>
              <a:rPr sz="2200" spc="-210" dirty="0">
                <a:latin typeface="Calibri"/>
                <a:cs typeface="Calibri"/>
              </a:rPr>
              <a:t>тетрапарезу.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50">
              <a:latin typeface="Calibri"/>
              <a:cs typeface="Calibri"/>
            </a:endParaRPr>
          </a:p>
          <a:p>
            <a:pPr marL="1235075" marR="734060" indent="-335280">
              <a:lnSpc>
                <a:spcPct val="79100"/>
              </a:lnSpc>
              <a:spcBef>
                <a:spcPts val="5"/>
              </a:spcBef>
              <a:buFont typeface="Arial"/>
              <a:buChar char="•"/>
              <a:tabLst>
                <a:tab pos="1235075" algn="l"/>
                <a:tab pos="1235710" algn="l"/>
              </a:tabLst>
            </a:pPr>
            <a:r>
              <a:rPr sz="2200" spc="-225" dirty="0">
                <a:latin typeface="Calibri"/>
                <a:cs typeface="Calibri"/>
              </a:rPr>
              <a:t>Механическое </a:t>
            </a:r>
            <a:r>
              <a:rPr sz="2200" spc="-215" dirty="0">
                <a:latin typeface="Calibri"/>
                <a:cs typeface="Calibri"/>
              </a:rPr>
              <a:t>бездействие </a:t>
            </a:r>
            <a:r>
              <a:rPr sz="2200" spc="-200" dirty="0">
                <a:latin typeface="Calibri"/>
                <a:cs typeface="Calibri"/>
              </a:rPr>
              <a:t>является </a:t>
            </a:r>
            <a:r>
              <a:rPr sz="2200" spc="-240" dirty="0">
                <a:latin typeface="Calibri"/>
                <a:cs typeface="Calibri"/>
              </a:rPr>
              <a:t>первичным </a:t>
            </a:r>
            <a:r>
              <a:rPr sz="2200" spc="-245" dirty="0">
                <a:latin typeface="Calibri"/>
                <a:cs typeface="Calibri"/>
              </a:rPr>
              <a:t>механизмом </a:t>
            </a:r>
            <a:r>
              <a:rPr sz="2200" spc="-204" dirty="0">
                <a:latin typeface="Calibri"/>
                <a:cs typeface="Calibri"/>
              </a:rPr>
              <a:t>развития  </a:t>
            </a:r>
            <a:r>
              <a:rPr sz="2200" spc="-245" dirty="0">
                <a:latin typeface="Calibri"/>
                <a:cs typeface="Calibri"/>
              </a:rPr>
              <a:t>ПМНПКС, </a:t>
            </a:r>
            <a:r>
              <a:rPr sz="2200" spc="-180" dirty="0">
                <a:latin typeface="Calibri"/>
                <a:cs typeface="Calibri"/>
              </a:rPr>
              <a:t>так </a:t>
            </a:r>
            <a:r>
              <a:rPr sz="2200" spc="-185" dirty="0">
                <a:latin typeface="Calibri"/>
                <a:cs typeface="Calibri"/>
              </a:rPr>
              <a:t>как </a:t>
            </a:r>
            <a:r>
              <a:rPr sz="2200" spc="-215" dirty="0">
                <a:latin typeface="Calibri"/>
                <a:cs typeface="Calibri"/>
              </a:rPr>
              <a:t>провоцирует </a:t>
            </a:r>
            <a:r>
              <a:rPr sz="2200" spc="-235" dirty="0">
                <a:latin typeface="Calibri"/>
                <a:cs typeface="Calibri"/>
              </a:rPr>
              <a:t>потерю </a:t>
            </a:r>
            <a:r>
              <a:rPr sz="2200" spc="-240" dirty="0">
                <a:latin typeface="Calibri"/>
                <a:cs typeface="Calibri"/>
              </a:rPr>
              <a:t>миозина </a:t>
            </a:r>
            <a:r>
              <a:rPr sz="2200" spc="-225" dirty="0">
                <a:latin typeface="Calibri"/>
                <a:cs typeface="Calibri"/>
              </a:rPr>
              <a:t>и </a:t>
            </a:r>
            <a:r>
              <a:rPr sz="2200" spc="-215" dirty="0">
                <a:latin typeface="Calibri"/>
                <a:cs typeface="Calibri"/>
              </a:rPr>
              <a:t>похудание</a:t>
            </a:r>
            <a:r>
              <a:rPr sz="2200" spc="-220" dirty="0">
                <a:latin typeface="Calibri"/>
                <a:cs typeface="Calibri"/>
              </a:rPr>
              <a:t> </a:t>
            </a:r>
            <a:r>
              <a:rPr sz="2200" spc="-305" dirty="0">
                <a:latin typeface="Calibri"/>
                <a:cs typeface="Calibri"/>
              </a:rPr>
              <a:t>мышцы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334645" marR="3131185" indent="-334645" algn="r">
              <a:lnSpc>
                <a:spcPts val="2570"/>
              </a:lnSpc>
              <a:buFont typeface="Arial"/>
              <a:buChar char="•"/>
              <a:tabLst>
                <a:tab pos="334645" algn="l"/>
                <a:tab pos="335280" algn="l"/>
              </a:tabLst>
            </a:pPr>
            <a:r>
              <a:rPr sz="2200" spc="-195" dirty="0">
                <a:latin typeface="Calibri"/>
                <a:cs typeface="Calibri"/>
              </a:rPr>
              <a:t>Частота  </a:t>
            </a:r>
            <a:r>
              <a:rPr sz="2200" spc="-254" dirty="0">
                <a:latin typeface="Calibri"/>
                <a:cs typeface="Calibri"/>
              </a:rPr>
              <a:t>ПМНКС  </a:t>
            </a:r>
            <a:r>
              <a:rPr sz="2200" spc="-215" dirty="0">
                <a:latin typeface="Calibri"/>
                <a:cs typeface="Calibri"/>
              </a:rPr>
              <a:t>(миографический</a:t>
            </a:r>
            <a:r>
              <a:rPr sz="2200" spc="-340" dirty="0">
                <a:latin typeface="Calibri"/>
                <a:cs typeface="Calibri"/>
              </a:rPr>
              <a:t> </a:t>
            </a:r>
            <a:r>
              <a:rPr sz="2200" spc="-225" dirty="0">
                <a:latin typeface="Calibri"/>
                <a:cs typeface="Calibri"/>
              </a:rPr>
              <a:t>мониторинг)</a:t>
            </a:r>
            <a:endParaRPr sz="2200">
              <a:latin typeface="Calibri"/>
              <a:cs typeface="Calibri"/>
            </a:endParaRPr>
          </a:p>
          <a:p>
            <a:pPr marL="639445" marR="3110865" lvl="1" indent="-639445" algn="r">
              <a:lnSpc>
                <a:spcPts val="2555"/>
              </a:lnSpc>
              <a:buFont typeface="Arial"/>
              <a:buChar char="–"/>
              <a:tabLst>
                <a:tab pos="639445" algn="l"/>
                <a:tab pos="640080" algn="l"/>
              </a:tabLst>
            </a:pPr>
            <a:r>
              <a:rPr sz="2200" spc="-185" dirty="0">
                <a:latin typeface="Calibri"/>
                <a:cs typeface="Calibri"/>
              </a:rPr>
              <a:t>≈  </a:t>
            </a:r>
            <a:r>
              <a:rPr sz="2200" spc="-155" dirty="0">
                <a:latin typeface="Calibri"/>
                <a:cs typeface="Calibri"/>
              </a:rPr>
              <a:t>50%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240" dirty="0">
                <a:latin typeface="Calibri"/>
                <a:cs typeface="Calibri"/>
              </a:rPr>
              <a:t>реанимации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29" dirty="0">
                <a:latin typeface="Calibri"/>
                <a:cs typeface="Calibri"/>
              </a:rPr>
              <a:t>общего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-220" dirty="0">
                <a:latin typeface="Calibri"/>
                <a:cs typeface="Calibri"/>
              </a:rPr>
              <a:t>профиля</a:t>
            </a:r>
            <a:endParaRPr sz="2200">
              <a:latin typeface="Calibri"/>
              <a:cs typeface="Calibri"/>
            </a:endParaRPr>
          </a:p>
          <a:p>
            <a:pPr marL="2088514" lvl="1" indent="-640715">
              <a:lnSpc>
                <a:spcPts val="2605"/>
              </a:lnSpc>
              <a:buFont typeface="Arial"/>
              <a:buChar char="–"/>
              <a:tabLst>
                <a:tab pos="2088514" algn="l"/>
                <a:tab pos="2089150" algn="l"/>
              </a:tabLst>
            </a:pPr>
            <a:r>
              <a:rPr sz="2200" spc="-185" dirty="0">
                <a:latin typeface="Calibri"/>
                <a:cs typeface="Calibri"/>
              </a:rPr>
              <a:t>≈ </a:t>
            </a:r>
            <a:r>
              <a:rPr sz="2200" spc="-155" dirty="0">
                <a:latin typeface="Calibri"/>
                <a:cs typeface="Calibri"/>
              </a:rPr>
              <a:t>100% </a:t>
            </a:r>
            <a:r>
              <a:rPr sz="2200" spc="-170" dirty="0">
                <a:latin typeface="Calibri"/>
                <a:cs typeface="Calibri"/>
              </a:rPr>
              <a:t>у </a:t>
            </a:r>
            <a:r>
              <a:rPr sz="2200" spc="-229" dirty="0">
                <a:latin typeface="Calibri"/>
                <a:cs typeface="Calibri"/>
              </a:rPr>
              <a:t>нейрореанимационных </a:t>
            </a:r>
            <a:r>
              <a:rPr sz="2200" spc="-220" dirty="0">
                <a:latin typeface="Calibri"/>
                <a:cs typeface="Calibri"/>
              </a:rPr>
              <a:t>больных </a:t>
            </a:r>
            <a:r>
              <a:rPr sz="2200" spc="-170" dirty="0">
                <a:latin typeface="Calibri"/>
                <a:cs typeface="Calibri"/>
              </a:rPr>
              <a:t>в </a:t>
            </a:r>
            <a:r>
              <a:rPr sz="2200" spc="-225" dirty="0">
                <a:latin typeface="Calibri"/>
                <a:cs typeface="Calibri"/>
              </a:rPr>
              <a:t>первые </a:t>
            </a:r>
            <a:r>
              <a:rPr sz="2200" spc="-120" dirty="0">
                <a:latin typeface="Calibri"/>
                <a:cs typeface="Calibri"/>
              </a:rPr>
              <a:t>24-48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spc="-195" dirty="0">
                <a:latin typeface="Calibri"/>
                <a:cs typeface="Calibri"/>
              </a:rPr>
              <a:t>часов</a:t>
            </a:r>
            <a:endParaRPr sz="2200">
              <a:latin typeface="Calibri"/>
              <a:cs typeface="Calibri"/>
            </a:endParaRPr>
          </a:p>
          <a:p>
            <a:pPr marL="1688464" indent="-640715">
              <a:lnSpc>
                <a:spcPts val="2615"/>
              </a:lnSpc>
              <a:buFont typeface="Arial"/>
              <a:buChar char="•"/>
              <a:tabLst>
                <a:tab pos="1688464" algn="l"/>
                <a:tab pos="1689100" algn="l"/>
              </a:tabLst>
            </a:pPr>
            <a:r>
              <a:rPr sz="2200" spc="-260" dirty="0">
                <a:latin typeface="Calibri"/>
                <a:cs typeface="Calibri"/>
              </a:rPr>
              <a:t>Симптомы </a:t>
            </a:r>
            <a:r>
              <a:rPr sz="2200" spc="-250" dirty="0">
                <a:latin typeface="Calibri"/>
                <a:cs typeface="Calibri"/>
              </a:rPr>
              <a:t>ПНПМКС </a:t>
            </a:r>
            <a:r>
              <a:rPr sz="2200" spc="-170" dirty="0">
                <a:latin typeface="Calibri"/>
                <a:cs typeface="Calibri"/>
              </a:rPr>
              <a:t>у </a:t>
            </a:r>
            <a:r>
              <a:rPr sz="2200" spc="-220" dirty="0">
                <a:latin typeface="Calibri"/>
                <a:cs typeface="Calibri"/>
              </a:rPr>
              <a:t>пациентов </a:t>
            </a:r>
            <a:r>
              <a:rPr sz="2200" spc="-150" dirty="0">
                <a:latin typeface="Calibri"/>
                <a:cs typeface="Calibri"/>
              </a:rPr>
              <a:t>с </a:t>
            </a:r>
            <a:r>
              <a:rPr sz="2200" spc="-245" dirty="0">
                <a:latin typeface="Calibri"/>
                <a:cs typeface="Calibri"/>
              </a:rPr>
              <a:t>летальным </a:t>
            </a:r>
            <a:r>
              <a:rPr sz="2200" spc="-235" dirty="0">
                <a:latin typeface="Calibri"/>
                <a:cs typeface="Calibri"/>
              </a:rPr>
              <a:t>исходом </a:t>
            </a:r>
            <a:r>
              <a:rPr sz="2200" spc="-225" dirty="0">
                <a:latin typeface="Calibri"/>
                <a:cs typeface="Calibri"/>
              </a:rPr>
              <a:t>более</a:t>
            </a:r>
            <a:r>
              <a:rPr sz="2200" spc="-345" dirty="0">
                <a:latin typeface="Calibri"/>
                <a:cs typeface="Calibri"/>
              </a:rPr>
              <a:t> </a:t>
            </a:r>
            <a:r>
              <a:rPr sz="2200" spc="-254" dirty="0">
                <a:latin typeface="Calibri"/>
                <a:cs typeface="Calibri"/>
              </a:rPr>
              <a:t>выражены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Calibri"/>
              <a:cs typeface="Calibri"/>
            </a:endParaRPr>
          </a:p>
          <a:p>
            <a:pPr marR="1059180" algn="ctr">
              <a:lnSpc>
                <a:spcPct val="100000"/>
              </a:lnSpc>
            </a:pPr>
            <a:r>
              <a:rPr sz="1700" spc="-175" dirty="0">
                <a:latin typeface="Calibri"/>
                <a:cs typeface="Calibri"/>
              </a:rPr>
              <a:t>Белкин </a:t>
            </a:r>
            <a:r>
              <a:rPr sz="1700" spc="-165" dirty="0">
                <a:latin typeface="Calibri"/>
                <a:cs typeface="Calibri"/>
              </a:rPr>
              <a:t>АА, </a:t>
            </a:r>
            <a:r>
              <a:rPr sz="1700" spc="-175" dirty="0">
                <a:latin typeface="Calibri"/>
                <a:cs typeface="Calibri"/>
              </a:rPr>
              <a:t>Алашеев, Полиневромиопатия </a:t>
            </a:r>
            <a:r>
              <a:rPr sz="1700" spc="-145" dirty="0">
                <a:latin typeface="Calibri"/>
                <a:cs typeface="Calibri"/>
              </a:rPr>
              <a:t>критических </a:t>
            </a:r>
            <a:r>
              <a:rPr sz="1700" spc="-170" dirty="0">
                <a:latin typeface="Calibri"/>
                <a:cs typeface="Calibri"/>
              </a:rPr>
              <a:t>состояний. </a:t>
            </a:r>
            <a:r>
              <a:rPr sz="1700" spc="-185" dirty="0">
                <a:latin typeface="Calibri"/>
                <a:cs typeface="Calibri"/>
              </a:rPr>
              <a:t>Анналы </a:t>
            </a:r>
            <a:r>
              <a:rPr sz="1700" spc="-165" dirty="0">
                <a:latin typeface="Calibri"/>
                <a:cs typeface="Calibri"/>
              </a:rPr>
              <a:t>неврологии.</a:t>
            </a:r>
            <a:r>
              <a:rPr sz="1700" spc="-220" dirty="0">
                <a:latin typeface="Calibri"/>
                <a:cs typeface="Calibri"/>
              </a:rPr>
              <a:t> </a:t>
            </a:r>
            <a:r>
              <a:rPr sz="1700" spc="-110" dirty="0">
                <a:latin typeface="Calibri"/>
                <a:cs typeface="Calibri"/>
              </a:rPr>
              <a:t>2013;7(1):12–20.</a:t>
            </a:r>
            <a:endParaRPr sz="1700">
              <a:latin typeface="Calibri"/>
              <a:cs typeface="Calibri"/>
            </a:endParaRPr>
          </a:p>
          <a:p>
            <a:pPr marR="1057275" algn="ctr">
              <a:lnSpc>
                <a:spcPct val="100000"/>
              </a:lnSpc>
              <a:spcBef>
                <a:spcPts val="122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8775" y="473963"/>
            <a:ext cx="38544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0" dirty="0"/>
              <a:t>МСПОРИТ</a:t>
            </a:r>
            <a:r>
              <a:rPr sz="4400" spc="-110" dirty="0"/>
              <a:t> </a:t>
            </a:r>
            <a:r>
              <a:rPr sz="4400" spc="-370" dirty="0"/>
              <a:t>убивает!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81179" y="1848612"/>
            <a:ext cx="11037570" cy="41313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50"/>
              </a:spcBef>
            </a:pPr>
            <a:r>
              <a:rPr sz="3200" spc="-280" dirty="0">
                <a:latin typeface="Calibri"/>
                <a:cs typeface="Calibri"/>
              </a:rPr>
              <a:t>Вне </a:t>
            </a:r>
            <a:r>
              <a:rPr sz="3200" spc="-290" dirty="0">
                <a:latin typeface="Calibri"/>
                <a:cs typeface="Calibri"/>
              </a:rPr>
              <a:t>зависимости </a:t>
            </a:r>
            <a:r>
              <a:rPr sz="3200" spc="-260" dirty="0">
                <a:latin typeface="Calibri"/>
                <a:cs typeface="Calibri"/>
              </a:rPr>
              <a:t>от </a:t>
            </a:r>
            <a:r>
              <a:rPr sz="3200" spc="-290" dirty="0">
                <a:latin typeface="Calibri"/>
                <a:cs typeface="Calibri"/>
              </a:rPr>
              <a:t>тяжести </a:t>
            </a:r>
            <a:r>
              <a:rPr sz="3200" spc="-275" dirty="0">
                <a:latin typeface="Calibri"/>
                <a:cs typeface="Calibri"/>
              </a:rPr>
              <a:t>состояния </a:t>
            </a:r>
            <a:r>
              <a:rPr sz="3200" spc="-295" dirty="0">
                <a:latin typeface="Calibri"/>
                <a:cs typeface="Calibri"/>
              </a:rPr>
              <a:t>больных, </a:t>
            </a:r>
            <a:r>
              <a:rPr sz="3200" spc="-355" dirty="0">
                <a:latin typeface="Calibri"/>
                <a:cs typeface="Calibri"/>
              </a:rPr>
              <a:t>ПМКС </a:t>
            </a:r>
            <a:r>
              <a:rPr sz="3200" spc="-260" dirty="0">
                <a:latin typeface="Calibri"/>
                <a:cs typeface="Calibri"/>
              </a:rPr>
              <a:t>связана </a:t>
            </a:r>
            <a:r>
              <a:rPr sz="3200" spc="-215" dirty="0">
                <a:latin typeface="Calibri"/>
                <a:cs typeface="Calibri"/>
              </a:rPr>
              <a:t>с  </a:t>
            </a:r>
            <a:r>
              <a:rPr sz="3200" spc="-285" dirty="0">
                <a:latin typeface="Calibri"/>
                <a:cs typeface="Calibri"/>
              </a:rPr>
              <a:t>госпитальной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летальностью: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отношение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шансов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275" dirty="0">
                <a:latin typeface="Calibri"/>
                <a:cs typeface="Calibri"/>
              </a:rPr>
              <a:t>составило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325" dirty="0">
                <a:latin typeface="Calibri"/>
                <a:cs typeface="Calibri"/>
              </a:rPr>
              <a:t>7.8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290" dirty="0">
                <a:latin typeface="Calibri"/>
                <a:cs typeface="Calibri"/>
              </a:rPr>
              <a:t>(ДИ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200" dirty="0">
                <a:latin typeface="Calibri"/>
                <a:cs typeface="Calibri"/>
              </a:rPr>
              <a:t>2.4–25.3).</a:t>
            </a:r>
            <a:endParaRPr sz="3200">
              <a:latin typeface="Calibri"/>
              <a:cs typeface="Calibri"/>
            </a:endParaRPr>
          </a:p>
          <a:p>
            <a:pPr marL="895985" marR="277495">
              <a:lnSpc>
                <a:spcPts val="2620"/>
              </a:lnSpc>
              <a:spcBef>
                <a:spcPts val="695"/>
              </a:spcBef>
            </a:pPr>
            <a:r>
              <a:rPr sz="2100" spc="-75" dirty="0">
                <a:latin typeface="Calibri"/>
                <a:cs typeface="Calibri"/>
              </a:rPr>
              <a:t>Ali </a:t>
            </a:r>
            <a:r>
              <a:rPr sz="2100" spc="-200" dirty="0">
                <a:latin typeface="Calibri"/>
                <a:cs typeface="Calibri"/>
              </a:rPr>
              <a:t>N.A. </a:t>
            </a:r>
            <a:r>
              <a:rPr sz="2100" spc="-150" dirty="0">
                <a:latin typeface="Calibri"/>
                <a:cs typeface="Calibri"/>
              </a:rPr>
              <a:t>et </a:t>
            </a:r>
            <a:r>
              <a:rPr sz="2100" spc="-120" dirty="0">
                <a:latin typeface="Calibri"/>
                <a:cs typeface="Calibri"/>
              </a:rPr>
              <a:t>al. </a:t>
            </a:r>
            <a:r>
              <a:rPr sz="2100" spc="-165" dirty="0">
                <a:latin typeface="Calibri"/>
                <a:cs typeface="Calibri"/>
              </a:rPr>
              <a:t>Acquired weakness, </a:t>
            </a:r>
            <a:r>
              <a:rPr sz="2100" spc="-140" dirty="0">
                <a:latin typeface="Calibri"/>
                <a:cs typeface="Calibri"/>
              </a:rPr>
              <a:t>handgrip strength, </a:t>
            </a:r>
            <a:r>
              <a:rPr sz="2100" spc="-175" dirty="0">
                <a:latin typeface="Calibri"/>
                <a:cs typeface="Calibri"/>
              </a:rPr>
              <a:t>and </a:t>
            </a:r>
            <a:r>
              <a:rPr sz="2100" spc="-130" dirty="0">
                <a:latin typeface="Calibri"/>
                <a:cs typeface="Calibri"/>
              </a:rPr>
              <a:t>mortality </a:t>
            </a:r>
            <a:r>
              <a:rPr sz="2100" spc="-105" dirty="0">
                <a:latin typeface="Calibri"/>
                <a:cs typeface="Calibri"/>
              </a:rPr>
              <a:t>in </a:t>
            </a:r>
            <a:r>
              <a:rPr sz="2100" spc="-90" dirty="0">
                <a:latin typeface="Calibri"/>
                <a:cs typeface="Calibri"/>
              </a:rPr>
              <a:t>critically </a:t>
            </a:r>
            <a:r>
              <a:rPr sz="2100" spc="-5" dirty="0">
                <a:latin typeface="Calibri"/>
                <a:cs typeface="Calibri"/>
              </a:rPr>
              <a:t>ill </a:t>
            </a:r>
            <a:r>
              <a:rPr sz="2100" spc="-140" dirty="0">
                <a:latin typeface="Calibri"/>
                <a:cs typeface="Calibri"/>
              </a:rPr>
              <a:t>patients. </a:t>
            </a:r>
            <a:r>
              <a:rPr sz="2200" i="1" spc="-210" dirty="0">
                <a:latin typeface="Calibri"/>
                <a:cs typeface="Calibri"/>
              </a:rPr>
              <a:t>American </a:t>
            </a:r>
            <a:r>
              <a:rPr sz="2200" i="1" spc="-165" dirty="0">
                <a:latin typeface="Calibri"/>
                <a:cs typeface="Calibri"/>
              </a:rPr>
              <a:t>journal  </a:t>
            </a:r>
            <a:r>
              <a:rPr sz="2200" i="1" spc="-185" dirty="0">
                <a:latin typeface="Calibri"/>
                <a:cs typeface="Calibri"/>
              </a:rPr>
              <a:t>of </a:t>
            </a:r>
            <a:r>
              <a:rPr sz="2200" i="1" spc="-175" dirty="0">
                <a:latin typeface="Calibri"/>
                <a:cs typeface="Calibri"/>
              </a:rPr>
              <a:t>respiratory </a:t>
            </a:r>
            <a:r>
              <a:rPr sz="2200" i="1" spc="-235" dirty="0">
                <a:latin typeface="Calibri"/>
                <a:cs typeface="Calibri"/>
              </a:rPr>
              <a:t>and </a:t>
            </a:r>
            <a:r>
              <a:rPr sz="2200" i="1" spc="-130" dirty="0">
                <a:latin typeface="Calibri"/>
                <a:cs typeface="Calibri"/>
              </a:rPr>
              <a:t>critical </a:t>
            </a:r>
            <a:r>
              <a:rPr sz="2200" i="1" spc="-200" dirty="0">
                <a:latin typeface="Calibri"/>
                <a:cs typeface="Calibri"/>
              </a:rPr>
              <a:t>care </a:t>
            </a:r>
            <a:r>
              <a:rPr sz="2200" i="1" spc="-175" dirty="0">
                <a:latin typeface="Calibri"/>
                <a:cs typeface="Calibri"/>
              </a:rPr>
              <a:t>medicine</a:t>
            </a:r>
            <a:r>
              <a:rPr sz="2100" spc="-175" dirty="0">
                <a:latin typeface="Calibri"/>
                <a:cs typeface="Calibri"/>
              </a:rPr>
              <a:t>.</a:t>
            </a:r>
            <a:r>
              <a:rPr sz="2100" spc="-360" dirty="0">
                <a:latin typeface="Calibri"/>
                <a:cs typeface="Calibri"/>
              </a:rPr>
              <a:t> </a:t>
            </a:r>
            <a:r>
              <a:rPr sz="2100" spc="-114" dirty="0">
                <a:latin typeface="Calibri"/>
                <a:cs typeface="Calibri"/>
              </a:rPr>
              <a:t>2008;178(3):261-268.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3279"/>
              </a:lnSpc>
            </a:pPr>
            <a:r>
              <a:rPr sz="3200" spc="-310" dirty="0">
                <a:latin typeface="Calibri"/>
                <a:cs typeface="Calibri"/>
              </a:rPr>
              <a:t>По </a:t>
            </a:r>
            <a:r>
              <a:rPr sz="3200" spc="-370" dirty="0">
                <a:latin typeface="Calibri"/>
                <a:cs typeface="Calibri"/>
              </a:rPr>
              <a:t>данным </a:t>
            </a:r>
            <a:r>
              <a:rPr sz="3200" spc="-290" dirty="0">
                <a:latin typeface="Calibri"/>
                <a:cs typeface="Calibri"/>
              </a:rPr>
              <a:t>обзора, </a:t>
            </a:r>
            <a:r>
              <a:rPr sz="3200" spc="-315" dirty="0">
                <a:latin typeface="Calibri"/>
                <a:cs typeface="Calibri"/>
              </a:rPr>
              <a:t>включающего </a:t>
            </a:r>
            <a:r>
              <a:rPr sz="3200" spc="-185" dirty="0">
                <a:latin typeface="Calibri"/>
                <a:cs typeface="Calibri"/>
              </a:rPr>
              <a:t>36 </a:t>
            </a:r>
            <a:r>
              <a:rPr sz="3200" spc="-300" dirty="0">
                <a:latin typeface="Calibri"/>
                <a:cs typeface="Calibri"/>
              </a:rPr>
              <a:t>исследований, </a:t>
            </a:r>
            <a:r>
              <a:rPr sz="3200" spc="-285" dirty="0">
                <a:latin typeface="Calibri"/>
                <a:cs typeface="Calibri"/>
              </a:rPr>
              <a:t>из </a:t>
            </a:r>
            <a:r>
              <a:rPr sz="3200" spc="-190" dirty="0">
                <a:latin typeface="Calibri"/>
                <a:cs typeface="Calibri"/>
              </a:rPr>
              <a:t>263 </a:t>
            </a:r>
            <a:r>
              <a:rPr sz="3200" spc="-295" dirty="0">
                <a:latin typeface="Calibri"/>
                <a:cs typeface="Calibri"/>
              </a:rPr>
              <a:t>больных </a:t>
            </a:r>
            <a:r>
              <a:rPr sz="3200" spc="-215" dirty="0">
                <a:latin typeface="Calibri"/>
                <a:cs typeface="Calibri"/>
              </a:rPr>
              <a:t>с</a:t>
            </a:r>
            <a:r>
              <a:rPr sz="3200" spc="-375" dirty="0">
                <a:latin typeface="Calibri"/>
                <a:cs typeface="Calibri"/>
              </a:rPr>
              <a:t> </a:t>
            </a:r>
            <a:r>
              <a:rPr sz="3200" spc="-355" dirty="0">
                <a:latin typeface="Calibri"/>
                <a:cs typeface="Calibri"/>
              </a:rPr>
              <a:t>ПМКС</a:t>
            </a:r>
            <a:endParaRPr sz="3200">
              <a:latin typeface="Calibri"/>
              <a:cs typeface="Calibri"/>
            </a:endParaRPr>
          </a:p>
          <a:p>
            <a:pPr marL="12700" marR="34290">
              <a:lnSpc>
                <a:spcPct val="99800"/>
              </a:lnSpc>
              <a:spcBef>
                <a:spcPts val="55"/>
              </a:spcBef>
            </a:pPr>
            <a:r>
              <a:rPr sz="3200" spc="-250" dirty="0">
                <a:latin typeface="Calibri"/>
                <a:cs typeface="Calibri"/>
              </a:rPr>
              <a:t>у </a:t>
            </a:r>
            <a:r>
              <a:rPr sz="3200" spc="-210" dirty="0">
                <a:latin typeface="Calibri"/>
                <a:cs typeface="Calibri"/>
              </a:rPr>
              <a:t>68% </a:t>
            </a:r>
            <a:r>
              <a:rPr sz="3200" spc="-270" dirty="0">
                <a:latin typeface="Calibri"/>
                <a:cs typeface="Calibri"/>
              </a:rPr>
              <a:t>восстановилась </a:t>
            </a:r>
            <a:r>
              <a:rPr sz="3200" spc="-275" dirty="0">
                <a:latin typeface="Calibri"/>
                <a:cs typeface="Calibri"/>
              </a:rPr>
              <a:t>способность </a:t>
            </a:r>
            <a:r>
              <a:rPr sz="3200" spc="-270" dirty="0">
                <a:latin typeface="Calibri"/>
                <a:cs typeface="Calibri"/>
              </a:rPr>
              <a:t>ходить </a:t>
            </a:r>
            <a:r>
              <a:rPr sz="3200" spc="-275" dirty="0">
                <a:latin typeface="Calibri"/>
                <a:cs typeface="Calibri"/>
              </a:rPr>
              <a:t>без </a:t>
            </a:r>
            <a:r>
              <a:rPr sz="3200" spc="-335" dirty="0">
                <a:latin typeface="Calibri"/>
                <a:cs typeface="Calibri"/>
              </a:rPr>
              <a:t>поддержки </a:t>
            </a:r>
            <a:r>
              <a:rPr sz="3200" spc="-300" dirty="0">
                <a:latin typeface="Calibri"/>
                <a:cs typeface="Calibri"/>
              </a:rPr>
              <a:t>(средний </a:t>
            </a:r>
            <a:r>
              <a:rPr sz="3200" spc="-265" dirty="0">
                <a:latin typeface="Calibri"/>
                <a:cs typeface="Calibri"/>
              </a:rPr>
              <a:t>срок  </a:t>
            </a:r>
            <a:r>
              <a:rPr sz="3200" spc="-330" dirty="0">
                <a:latin typeface="Calibri"/>
                <a:cs typeface="Calibri"/>
              </a:rPr>
              <a:t>наблюдения </a:t>
            </a:r>
            <a:r>
              <a:rPr sz="3200" spc="-145" dirty="0">
                <a:latin typeface="Calibri"/>
                <a:cs typeface="Calibri"/>
              </a:rPr>
              <a:t>3-6 </a:t>
            </a:r>
            <a:r>
              <a:rPr sz="3200" spc="-290" dirty="0">
                <a:latin typeface="Calibri"/>
                <a:cs typeface="Calibri"/>
              </a:rPr>
              <a:t>месяцев),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65" dirty="0">
                <a:latin typeface="Calibri"/>
                <a:cs typeface="Calibri"/>
              </a:rPr>
              <a:t>то </a:t>
            </a:r>
            <a:r>
              <a:rPr sz="3200" spc="-320" dirty="0">
                <a:latin typeface="Calibri"/>
                <a:cs typeface="Calibri"/>
              </a:rPr>
              <a:t>время </a:t>
            </a:r>
            <a:r>
              <a:rPr sz="3200" spc="-254" dirty="0">
                <a:latin typeface="Calibri"/>
                <a:cs typeface="Calibri"/>
              </a:rPr>
              <a:t>как </a:t>
            </a:r>
            <a:r>
              <a:rPr sz="3200" spc="-210" dirty="0">
                <a:latin typeface="Calibri"/>
                <a:cs typeface="Calibri"/>
              </a:rPr>
              <a:t>28% </a:t>
            </a:r>
            <a:r>
              <a:rPr sz="3200" spc="-290" dirty="0">
                <a:latin typeface="Calibri"/>
                <a:cs typeface="Calibri"/>
              </a:rPr>
              <a:t>пациентов </a:t>
            </a:r>
            <a:r>
              <a:rPr sz="3200" spc="-275" dirty="0">
                <a:latin typeface="Calibri"/>
                <a:cs typeface="Calibri"/>
              </a:rPr>
              <a:t>остались  </a:t>
            </a:r>
            <a:r>
              <a:rPr sz="3200" spc="-355" dirty="0">
                <a:latin typeface="Calibri"/>
                <a:cs typeface="Calibri"/>
              </a:rPr>
              <a:t>тяжелыми </a:t>
            </a:r>
            <a:r>
              <a:rPr sz="3200" spc="-330" dirty="0">
                <a:latin typeface="Calibri"/>
                <a:cs typeface="Calibri"/>
              </a:rPr>
              <a:t>инвалидами, </a:t>
            </a:r>
            <a:r>
              <a:rPr sz="3200" spc="-285" dirty="0">
                <a:latin typeface="Calibri"/>
                <a:cs typeface="Calibri"/>
              </a:rPr>
              <a:t>вплоть </a:t>
            </a:r>
            <a:r>
              <a:rPr sz="3200" spc="-350" dirty="0">
                <a:latin typeface="Calibri"/>
                <a:cs typeface="Calibri"/>
              </a:rPr>
              <a:t>до </a:t>
            </a:r>
            <a:r>
              <a:rPr sz="3200" spc="-300" dirty="0">
                <a:latin typeface="Calibri"/>
                <a:cs typeface="Calibri"/>
              </a:rPr>
              <a:t>необходимости </a:t>
            </a:r>
            <a:r>
              <a:rPr sz="3200" spc="-290" dirty="0">
                <a:latin typeface="Calibri"/>
                <a:cs typeface="Calibri"/>
              </a:rPr>
              <a:t>условий </a:t>
            </a:r>
            <a:r>
              <a:rPr sz="3200" spc="-305" dirty="0">
                <a:latin typeface="Calibri"/>
                <a:cs typeface="Calibri"/>
              </a:rPr>
              <a:t>ИВЛ. </a:t>
            </a:r>
            <a:r>
              <a:rPr sz="3200" spc="-210" dirty="0">
                <a:latin typeface="Calibri"/>
                <a:cs typeface="Calibri"/>
              </a:rPr>
              <a:t>(Latronico </a:t>
            </a:r>
            <a:r>
              <a:rPr sz="3200" spc="-235" dirty="0">
                <a:latin typeface="Calibri"/>
                <a:cs typeface="Calibri"/>
              </a:rPr>
              <a:t>et  </a:t>
            </a:r>
            <a:r>
              <a:rPr sz="3200" spc="-180" dirty="0">
                <a:latin typeface="Calibri"/>
                <a:cs typeface="Calibri"/>
              </a:rPr>
              <a:t>al,</a:t>
            </a:r>
            <a:r>
              <a:rPr sz="3200" spc="-270" dirty="0">
                <a:latin typeface="Calibri"/>
                <a:cs typeface="Calibri"/>
              </a:rPr>
              <a:t> </a:t>
            </a:r>
            <a:r>
              <a:rPr sz="3200" spc="-195" dirty="0">
                <a:latin typeface="Calibri"/>
                <a:cs typeface="Calibri"/>
              </a:rPr>
              <a:t>2005)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4275" y="12699"/>
            <a:ext cx="98228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0">
              <a:lnSpc>
                <a:spcPct val="100000"/>
              </a:lnSpc>
              <a:spcBef>
                <a:spcPts val="100"/>
              </a:spcBef>
              <a:tabLst>
                <a:tab pos="2367915" algn="l"/>
              </a:tabLst>
            </a:pPr>
            <a:r>
              <a:rPr sz="4000" spc="-365" dirty="0"/>
              <a:t>Интраоперационная </a:t>
            </a:r>
            <a:r>
              <a:rPr sz="4000" spc="-375" dirty="0"/>
              <a:t>компрессионно-ишемическая  </a:t>
            </a:r>
            <a:r>
              <a:rPr sz="4000" spc="-370" dirty="0"/>
              <a:t>нейропатия.	</a:t>
            </a:r>
            <a:r>
              <a:rPr sz="4000" spc="-285" dirty="0"/>
              <a:t>Perioperative </a:t>
            </a:r>
            <a:r>
              <a:rPr sz="4000" spc="-275" dirty="0">
                <a:solidFill>
                  <a:srgbClr val="C00000"/>
                </a:solidFill>
              </a:rPr>
              <a:t>p</a:t>
            </a:r>
            <a:r>
              <a:rPr sz="4000" spc="-275" dirty="0"/>
              <a:t>eripheral </a:t>
            </a:r>
            <a:r>
              <a:rPr sz="4000" spc="-320" dirty="0">
                <a:solidFill>
                  <a:srgbClr val="C00000"/>
                </a:solidFill>
              </a:rPr>
              <a:t>n</a:t>
            </a:r>
            <a:r>
              <a:rPr sz="4000" spc="-320" dirty="0"/>
              <a:t>erve </a:t>
            </a:r>
            <a:r>
              <a:rPr sz="4000" spc="-250" dirty="0">
                <a:solidFill>
                  <a:srgbClr val="C00000"/>
                </a:solidFill>
              </a:rPr>
              <a:t>i</a:t>
            </a:r>
            <a:r>
              <a:rPr sz="4000" spc="-250" dirty="0"/>
              <a:t>njury</a:t>
            </a:r>
            <a:r>
              <a:rPr sz="4000" spc="-60" dirty="0"/>
              <a:t> </a:t>
            </a:r>
            <a:r>
              <a:rPr sz="4000" spc="-290" dirty="0"/>
              <a:t>(PNI).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187950" y="6421628"/>
            <a:ext cx="1816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5841"/>
            <a:ext cx="12191998" cy="398631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6645" y="6219444"/>
            <a:ext cx="1058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0" dirty="0">
                <a:latin typeface="Calibri"/>
                <a:cs typeface="Calibri"/>
              </a:rPr>
              <a:t>Chui </a:t>
            </a:r>
            <a:r>
              <a:rPr sz="1400" spc="-120" dirty="0">
                <a:latin typeface="Calibri"/>
                <a:cs typeface="Calibri"/>
              </a:rPr>
              <a:t>J, </a:t>
            </a:r>
            <a:r>
              <a:rPr sz="1400" spc="-135" dirty="0">
                <a:latin typeface="Calibri"/>
                <a:cs typeface="Calibri"/>
              </a:rPr>
              <a:t>Murkin </a:t>
            </a:r>
            <a:r>
              <a:rPr sz="1400" spc="-185" dirty="0">
                <a:latin typeface="Calibri"/>
                <a:cs typeface="Calibri"/>
              </a:rPr>
              <a:t>JM, </a:t>
            </a:r>
            <a:r>
              <a:rPr sz="1400" spc="-120" dirty="0">
                <a:latin typeface="Calibri"/>
                <a:cs typeface="Calibri"/>
              </a:rPr>
              <a:t>Posner </a:t>
            </a:r>
            <a:r>
              <a:rPr sz="1400" spc="-65" dirty="0">
                <a:latin typeface="Calibri"/>
                <a:cs typeface="Calibri"/>
              </a:rPr>
              <a:t>KL, </a:t>
            </a:r>
            <a:r>
              <a:rPr sz="1400" spc="-130" dirty="0">
                <a:latin typeface="Calibri"/>
                <a:cs typeface="Calibri"/>
              </a:rPr>
              <a:t>Domino </a:t>
            </a:r>
            <a:r>
              <a:rPr sz="1400" spc="-95" dirty="0">
                <a:latin typeface="Calibri"/>
                <a:cs typeface="Calibri"/>
              </a:rPr>
              <a:t>KB. </a:t>
            </a:r>
            <a:r>
              <a:rPr sz="1400" spc="-105" dirty="0">
                <a:latin typeface="Calibri"/>
                <a:cs typeface="Calibri"/>
              </a:rPr>
              <a:t>Perioperative </a:t>
            </a:r>
            <a:r>
              <a:rPr sz="1400" spc="-100" dirty="0">
                <a:latin typeface="Calibri"/>
                <a:cs typeface="Calibri"/>
              </a:rPr>
              <a:t>Peripheral </a:t>
            </a:r>
            <a:r>
              <a:rPr sz="1400" spc="-125" dirty="0">
                <a:latin typeface="Calibri"/>
                <a:cs typeface="Calibri"/>
              </a:rPr>
              <a:t>Nerve </a:t>
            </a:r>
            <a:r>
              <a:rPr sz="1400" spc="-90" dirty="0">
                <a:latin typeface="Calibri"/>
                <a:cs typeface="Calibri"/>
              </a:rPr>
              <a:t>Injury </a:t>
            </a:r>
            <a:r>
              <a:rPr sz="1400" spc="-114" dirty="0">
                <a:latin typeface="Calibri"/>
                <a:cs typeface="Calibri"/>
              </a:rPr>
              <a:t>After General </a:t>
            </a:r>
            <a:r>
              <a:rPr sz="1400" spc="-105" dirty="0">
                <a:latin typeface="Calibri"/>
                <a:cs typeface="Calibri"/>
              </a:rPr>
              <a:t>Anesthesia: </a:t>
            </a:r>
            <a:r>
              <a:rPr sz="1400" spc="-150" dirty="0">
                <a:latin typeface="Calibri"/>
                <a:cs typeface="Calibri"/>
              </a:rPr>
              <a:t>A </a:t>
            </a:r>
            <a:r>
              <a:rPr sz="1400" spc="-90" dirty="0">
                <a:latin typeface="Calibri"/>
                <a:cs typeface="Calibri"/>
              </a:rPr>
              <a:t>Qualitative </a:t>
            </a:r>
            <a:r>
              <a:rPr sz="1400" spc="-100" dirty="0">
                <a:latin typeface="Calibri"/>
                <a:cs typeface="Calibri"/>
              </a:rPr>
              <a:t>Systematic </a:t>
            </a:r>
            <a:r>
              <a:rPr sz="1400" spc="-135" dirty="0">
                <a:latin typeface="Calibri"/>
                <a:cs typeface="Calibri"/>
              </a:rPr>
              <a:t>Review. </a:t>
            </a:r>
            <a:r>
              <a:rPr sz="1400" spc="-114" dirty="0">
                <a:latin typeface="Calibri"/>
                <a:cs typeface="Calibri"/>
              </a:rPr>
              <a:t>Anesth </a:t>
            </a:r>
            <a:r>
              <a:rPr sz="1400" spc="-100" dirty="0">
                <a:latin typeface="Calibri"/>
                <a:cs typeface="Calibri"/>
              </a:rPr>
              <a:t>Analg.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90" dirty="0">
                <a:latin typeface="Calibri"/>
                <a:cs typeface="Calibri"/>
              </a:rPr>
              <a:t>2018;127(1):134-143.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045" y="6435852"/>
            <a:ext cx="23863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0" dirty="0">
                <a:latin typeface="Calibri"/>
                <a:cs typeface="Calibri"/>
              </a:rPr>
              <a:t>doi:10.1213/ANE.0000000000003420.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406" y="15747"/>
            <a:ext cx="101384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0330" algn="ctr">
              <a:lnSpc>
                <a:spcPct val="100000"/>
              </a:lnSpc>
              <a:spcBef>
                <a:spcPts val="100"/>
              </a:spcBef>
            </a:pPr>
            <a:r>
              <a:rPr sz="4000" spc="-350" dirty="0"/>
              <a:t>Постэкстубационная</a:t>
            </a:r>
            <a:r>
              <a:rPr sz="4000" spc="-145" dirty="0"/>
              <a:t> </a:t>
            </a:r>
            <a:r>
              <a:rPr sz="4000" spc="-355" dirty="0"/>
              <a:t>дисфагия</a:t>
            </a:r>
            <a:endParaRPr sz="4000"/>
          </a:p>
          <a:p>
            <a:pPr algn="ctr">
              <a:lnSpc>
                <a:spcPct val="100000"/>
              </a:lnSpc>
            </a:pPr>
            <a:r>
              <a:rPr sz="4000" spc="-360" dirty="0"/>
              <a:t>(локальная </a:t>
            </a:r>
            <a:r>
              <a:rPr sz="4000" spc="-390" dirty="0"/>
              <a:t>полимионейропатия </a:t>
            </a:r>
            <a:r>
              <a:rPr sz="4000" spc="-320" dirty="0"/>
              <a:t>критических</a:t>
            </a:r>
            <a:r>
              <a:rPr sz="4000" spc="-595" dirty="0"/>
              <a:t> </a:t>
            </a:r>
            <a:r>
              <a:rPr sz="4000" spc="-360" dirty="0"/>
              <a:t>состояний)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79154" y="1506728"/>
            <a:ext cx="10701655" cy="3853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5600" marR="28575" indent="-342900">
              <a:lnSpc>
                <a:spcPct val="98900"/>
              </a:lnSpc>
              <a:spcBef>
                <a:spcPts val="1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95" dirty="0">
                <a:latin typeface="Calibri"/>
                <a:cs typeface="Calibri"/>
              </a:rPr>
              <a:t>ПЭД </a:t>
            </a:r>
            <a:r>
              <a:rPr sz="2700" spc="-240" dirty="0">
                <a:latin typeface="Calibri"/>
                <a:cs typeface="Calibri"/>
              </a:rPr>
              <a:t>является </a:t>
            </a:r>
            <a:r>
              <a:rPr sz="2700" spc="-320" dirty="0">
                <a:latin typeface="Calibri"/>
                <a:cs typeface="Calibri"/>
              </a:rPr>
              <a:t>одним </a:t>
            </a:r>
            <a:r>
              <a:rPr sz="2700" spc="-240" dirty="0">
                <a:latin typeface="Calibri"/>
                <a:cs typeface="Calibri"/>
              </a:rPr>
              <a:t>из </a:t>
            </a:r>
            <a:r>
              <a:rPr sz="2700" spc="-245" dirty="0">
                <a:latin typeface="Calibri"/>
                <a:cs typeface="Calibri"/>
              </a:rPr>
              <a:t>проявлении</a:t>
            </a:r>
            <a:r>
              <a:rPr sz="2700" spc="-245" dirty="0">
                <a:latin typeface="Arial"/>
                <a:cs typeface="Arial"/>
              </a:rPr>
              <a:t>̆ </a:t>
            </a:r>
            <a:r>
              <a:rPr sz="2700" spc="-290" dirty="0">
                <a:latin typeface="Calibri"/>
                <a:cs typeface="Calibri"/>
              </a:rPr>
              <a:t>синдрома </a:t>
            </a:r>
            <a:r>
              <a:rPr sz="2700" spc="-275" dirty="0">
                <a:latin typeface="Calibri"/>
                <a:cs typeface="Calibri"/>
              </a:rPr>
              <a:t>«последствий </a:t>
            </a:r>
            <a:r>
              <a:rPr sz="2700" spc="-240" dirty="0">
                <a:latin typeface="Calibri"/>
                <a:cs typeface="Calibri"/>
              </a:rPr>
              <a:t>интенсивнои</a:t>
            </a:r>
            <a:r>
              <a:rPr sz="2700" spc="-240" dirty="0">
                <a:latin typeface="Arial"/>
                <a:cs typeface="Arial"/>
              </a:rPr>
              <a:t>̆ </a:t>
            </a:r>
            <a:r>
              <a:rPr sz="2700" spc="-270" dirty="0">
                <a:latin typeface="Calibri"/>
                <a:cs typeface="Calibri"/>
              </a:rPr>
              <a:t>терапии» </a:t>
            </a:r>
            <a:r>
              <a:rPr sz="2700" spc="-660" dirty="0">
                <a:latin typeface="Calibri"/>
                <a:cs typeface="Calibri"/>
              </a:rPr>
              <a:t>— </a:t>
            </a:r>
            <a:r>
              <a:rPr sz="2700" spc="-235" dirty="0">
                <a:latin typeface="Calibri"/>
                <a:cs typeface="Calibri"/>
              </a:rPr>
              <a:t> </a:t>
            </a:r>
            <a:r>
              <a:rPr sz="2700" spc="-270" dirty="0">
                <a:latin typeface="Calibri"/>
                <a:cs typeface="Calibri"/>
              </a:rPr>
              <a:t>задержка </a:t>
            </a:r>
            <a:r>
              <a:rPr sz="2700" spc="-254" dirty="0">
                <a:latin typeface="Calibri"/>
                <a:cs typeface="Calibri"/>
              </a:rPr>
              <a:t>глотания </a:t>
            </a:r>
            <a:r>
              <a:rPr sz="2700" spc="-155" dirty="0">
                <a:latin typeface="Calibri"/>
                <a:cs typeface="Calibri"/>
              </a:rPr>
              <a:t>1 </a:t>
            </a:r>
            <a:r>
              <a:rPr sz="2700" spc="-365" dirty="0">
                <a:latin typeface="Calibri"/>
                <a:cs typeface="Calibri"/>
              </a:rPr>
              <a:t>мл </a:t>
            </a:r>
            <a:r>
              <a:rPr sz="2700" spc="-280" dirty="0">
                <a:latin typeface="Calibri"/>
                <a:cs typeface="Calibri"/>
              </a:rPr>
              <a:t>болюса </a:t>
            </a:r>
            <a:r>
              <a:rPr sz="2700" spc="-260" dirty="0">
                <a:latin typeface="Calibri"/>
                <a:cs typeface="Calibri"/>
              </a:rPr>
              <a:t>по </a:t>
            </a:r>
            <a:r>
              <a:rPr sz="2700" spc="-270" dirty="0">
                <a:latin typeface="Calibri"/>
                <a:cs typeface="Calibri"/>
              </a:rPr>
              <a:t>сравнению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285" dirty="0">
                <a:latin typeface="Calibri"/>
                <a:cs typeface="Calibri"/>
              </a:rPr>
              <a:t>процессом </a:t>
            </a:r>
            <a:r>
              <a:rPr sz="2700" spc="-254" dirty="0">
                <a:latin typeface="Calibri"/>
                <a:cs typeface="Calibri"/>
              </a:rPr>
              <a:t>глотания </a:t>
            </a:r>
            <a:r>
              <a:rPr sz="2700" spc="-210" dirty="0">
                <a:latin typeface="Calibri"/>
                <a:cs typeface="Calibri"/>
              </a:rPr>
              <a:t>у  </a:t>
            </a:r>
            <a:r>
              <a:rPr sz="2700" spc="-254" dirty="0">
                <a:latin typeface="Calibri"/>
                <a:cs typeface="Calibri"/>
              </a:rPr>
              <a:t>неинтубированных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260" dirty="0">
                <a:latin typeface="Calibri"/>
                <a:cs typeface="Calibri"/>
              </a:rPr>
              <a:t>пациентов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880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50" dirty="0">
                <a:latin typeface="Calibri"/>
                <a:cs typeface="Calibri"/>
              </a:rPr>
              <a:t>Патогенетическую </a:t>
            </a:r>
            <a:r>
              <a:rPr sz="2700" spc="-245" dirty="0">
                <a:latin typeface="Calibri"/>
                <a:cs typeface="Calibri"/>
              </a:rPr>
              <a:t>основу </a:t>
            </a:r>
            <a:r>
              <a:rPr sz="2700" spc="-295" dirty="0">
                <a:latin typeface="Calibri"/>
                <a:cs typeface="Calibri"/>
              </a:rPr>
              <a:t>ПЭД </a:t>
            </a:r>
            <a:r>
              <a:rPr sz="2700" spc="-240" dirty="0">
                <a:latin typeface="Calibri"/>
                <a:cs typeface="Calibri"/>
              </a:rPr>
              <a:t>составляет </a:t>
            </a:r>
            <a:r>
              <a:rPr sz="2700" spc="-285" dirty="0">
                <a:latin typeface="Calibri"/>
                <a:cs typeface="Calibri"/>
              </a:rPr>
              <a:t>феномен </a:t>
            </a:r>
            <a:r>
              <a:rPr sz="2700" spc="-225" dirty="0">
                <a:latin typeface="Calibri"/>
                <a:cs typeface="Calibri"/>
              </a:rPr>
              <a:t>«learned </a:t>
            </a:r>
            <a:r>
              <a:rPr sz="2700" spc="-229" dirty="0">
                <a:latin typeface="Calibri"/>
                <a:cs typeface="Calibri"/>
              </a:rPr>
              <a:t>non-use» </a:t>
            </a:r>
            <a:r>
              <a:rPr sz="2700" spc="-254" dirty="0">
                <a:latin typeface="Calibri"/>
                <a:cs typeface="Calibri"/>
              </a:rPr>
              <a:t>(«научился </a:t>
            </a:r>
            <a:r>
              <a:rPr sz="2700" spc="-265" dirty="0">
                <a:latin typeface="Calibri"/>
                <a:cs typeface="Calibri"/>
              </a:rPr>
              <a:t>не  </a:t>
            </a:r>
            <a:r>
              <a:rPr sz="2700" spc="-254" dirty="0">
                <a:latin typeface="Calibri"/>
                <a:cs typeface="Calibri"/>
              </a:rPr>
              <a:t>использовать»), </a:t>
            </a:r>
            <a:r>
              <a:rPr sz="2700" spc="-265" dirty="0">
                <a:latin typeface="Calibri"/>
                <a:cs typeface="Calibri"/>
              </a:rPr>
              <a:t>при </a:t>
            </a:r>
            <a:r>
              <a:rPr sz="2700" spc="-290" dirty="0">
                <a:latin typeface="Calibri"/>
                <a:cs typeface="Calibri"/>
              </a:rPr>
              <a:t>котором </a:t>
            </a:r>
            <a:r>
              <a:rPr sz="2700" spc="-195" dirty="0">
                <a:latin typeface="Calibri"/>
                <a:cs typeface="Calibri"/>
              </a:rPr>
              <a:t>из-за </a:t>
            </a:r>
            <a:r>
              <a:rPr sz="2700" spc="-275" dirty="0">
                <a:latin typeface="Calibri"/>
                <a:cs typeface="Calibri"/>
              </a:rPr>
              <a:t>длительного </a:t>
            </a:r>
            <a:r>
              <a:rPr sz="2700" spc="-254" dirty="0">
                <a:latin typeface="Calibri"/>
                <a:cs typeface="Calibri"/>
              </a:rPr>
              <a:t>стояния интубационнои</a:t>
            </a:r>
            <a:r>
              <a:rPr sz="2700" spc="-254" dirty="0">
                <a:latin typeface="Arial"/>
                <a:cs typeface="Arial"/>
              </a:rPr>
              <a:t>̆ </a:t>
            </a:r>
            <a:r>
              <a:rPr sz="2700" spc="-250" dirty="0">
                <a:latin typeface="Calibri"/>
                <a:cs typeface="Calibri"/>
              </a:rPr>
              <a:t>трубки </a:t>
            </a:r>
            <a:r>
              <a:rPr sz="2700" spc="-190" dirty="0">
                <a:latin typeface="Calibri"/>
                <a:cs typeface="Calibri"/>
              </a:rPr>
              <a:t>(&gt;48 </a:t>
            </a:r>
            <a:r>
              <a:rPr sz="2700" spc="-204" dirty="0">
                <a:latin typeface="Calibri"/>
                <a:cs typeface="Calibri"/>
              </a:rPr>
              <a:t>ч)  </a:t>
            </a:r>
            <a:r>
              <a:rPr sz="2700" spc="-290" dirty="0">
                <a:latin typeface="Calibri"/>
                <a:cs typeface="Calibri"/>
              </a:rPr>
              <a:t>или </a:t>
            </a:r>
            <a:r>
              <a:rPr sz="2700" spc="-254" dirty="0">
                <a:latin typeface="Calibri"/>
                <a:cs typeface="Calibri"/>
              </a:rPr>
              <a:t>вследствие исчезновения </a:t>
            </a:r>
            <a:r>
              <a:rPr sz="2700" spc="-265" dirty="0">
                <a:latin typeface="Calibri"/>
                <a:cs typeface="Calibri"/>
              </a:rPr>
              <a:t>подскладочного </a:t>
            </a:r>
            <a:r>
              <a:rPr sz="2700" spc="-270" dirty="0">
                <a:latin typeface="Calibri"/>
                <a:cs typeface="Calibri"/>
              </a:rPr>
              <a:t>давления </a:t>
            </a:r>
            <a:r>
              <a:rPr sz="2700" spc="-265" dirty="0">
                <a:latin typeface="Calibri"/>
                <a:cs typeface="Calibri"/>
              </a:rPr>
              <a:t>при </a:t>
            </a:r>
            <a:r>
              <a:rPr sz="2700" spc="-295" dirty="0">
                <a:latin typeface="Calibri"/>
                <a:cs typeface="Calibri"/>
              </a:rPr>
              <a:t>ношении </a:t>
            </a:r>
            <a:r>
              <a:rPr sz="2700" spc="-290" dirty="0">
                <a:latin typeface="Calibri"/>
                <a:cs typeface="Calibri"/>
              </a:rPr>
              <a:t>канюли  </a:t>
            </a:r>
            <a:r>
              <a:rPr sz="2700" spc="-254" dirty="0">
                <a:latin typeface="Calibri"/>
                <a:cs typeface="Calibri"/>
              </a:rPr>
              <a:t>нарушается </a:t>
            </a:r>
            <a:r>
              <a:rPr sz="2700" spc="-280" dirty="0">
                <a:latin typeface="Calibri"/>
                <a:cs typeface="Calibri"/>
              </a:rPr>
              <a:t>механизм </a:t>
            </a:r>
            <a:r>
              <a:rPr sz="2700" spc="-229" dirty="0">
                <a:latin typeface="Calibri"/>
                <a:cs typeface="Calibri"/>
              </a:rPr>
              <a:t>трехфазного</a:t>
            </a:r>
            <a:r>
              <a:rPr sz="2700" spc="-345" dirty="0">
                <a:latin typeface="Calibri"/>
                <a:cs typeface="Calibri"/>
              </a:rPr>
              <a:t> </a:t>
            </a:r>
            <a:r>
              <a:rPr sz="2700" spc="-260" dirty="0">
                <a:latin typeface="Calibri"/>
                <a:cs typeface="Calibri"/>
              </a:rPr>
              <a:t>глотания.</a:t>
            </a:r>
            <a:endParaRPr sz="2700">
              <a:latin typeface="Calibri"/>
              <a:cs typeface="Calibri"/>
            </a:endParaRPr>
          </a:p>
          <a:p>
            <a:pPr marL="355600" marR="577850" indent="-342900">
              <a:lnSpc>
                <a:spcPts val="319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29" dirty="0">
                <a:latin typeface="Calibri"/>
                <a:cs typeface="Calibri"/>
              </a:rPr>
              <a:t>Частота </a:t>
            </a:r>
            <a:r>
              <a:rPr sz="2700" spc="-270" dirty="0">
                <a:latin typeface="Calibri"/>
                <a:cs typeface="Calibri"/>
              </a:rPr>
              <a:t>надглоточной </a:t>
            </a:r>
            <a:r>
              <a:rPr sz="2700" spc="-260" dirty="0">
                <a:latin typeface="Calibri"/>
                <a:cs typeface="Calibri"/>
              </a:rPr>
              <a:t>аспирации </a:t>
            </a:r>
            <a:r>
              <a:rPr sz="2700" spc="-210" dirty="0">
                <a:latin typeface="Calibri"/>
                <a:cs typeface="Calibri"/>
              </a:rPr>
              <a:t>у </a:t>
            </a:r>
            <a:r>
              <a:rPr sz="2700" spc="-254" dirty="0">
                <a:latin typeface="Calibri"/>
                <a:cs typeface="Calibri"/>
              </a:rPr>
              <a:t>пациентов </a:t>
            </a:r>
            <a:r>
              <a:rPr sz="2700" spc="-260" dirty="0">
                <a:latin typeface="Calibri"/>
                <a:cs typeface="Calibri"/>
              </a:rPr>
              <a:t>не </a:t>
            </a:r>
            <a:r>
              <a:rPr sz="2700" spc="-250" dirty="0">
                <a:latin typeface="Calibri"/>
                <a:cs typeface="Calibri"/>
              </a:rPr>
              <a:t>неврологического </a:t>
            </a:r>
            <a:r>
              <a:rPr sz="2700" spc="-265" dirty="0">
                <a:latin typeface="Calibri"/>
                <a:cs typeface="Calibri"/>
              </a:rPr>
              <a:t>профиля  </a:t>
            </a:r>
            <a:r>
              <a:rPr sz="2700" spc="-240" dirty="0">
                <a:latin typeface="Calibri"/>
                <a:cs typeface="Calibri"/>
              </a:rPr>
              <a:t>составляет </a:t>
            </a:r>
            <a:r>
              <a:rPr sz="2700" spc="-185" dirty="0">
                <a:latin typeface="Calibri"/>
                <a:cs typeface="Calibri"/>
              </a:rPr>
              <a:t>59%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60" dirty="0">
                <a:latin typeface="Calibri"/>
                <a:cs typeface="Calibri"/>
              </a:rPr>
              <a:t>коррелирует </a:t>
            </a:r>
            <a:r>
              <a:rPr sz="2700" spc="-195" dirty="0">
                <a:latin typeface="Calibri"/>
                <a:cs typeface="Calibri"/>
              </a:rPr>
              <a:t>(0,6)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280" dirty="0">
                <a:latin typeface="Calibri"/>
                <a:cs typeface="Calibri"/>
              </a:rPr>
              <a:t>длительностью </a:t>
            </a:r>
            <a:r>
              <a:rPr sz="2700" spc="-240" dirty="0">
                <a:latin typeface="Calibri"/>
                <a:cs typeface="Calibri"/>
              </a:rPr>
              <a:t>эндотрахеальнои</a:t>
            </a:r>
            <a:r>
              <a:rPr sz="2700" spc="-240" dirty="0">
                <a:latin typeface="Arial"/>
                <a:cs typeface="Arial"/>
              </a:rPr>
              <a:t>̆</a:t>
            </a:r>
            <a:r>
              <a:rPr sz="2700" spc="175" dirty="0">
                <a:latin typeface="Arial"/>
                <a:cs typeface="Arial"/>
              </a:rPr>
              <a:t> </a:t>
            </a:r>
            <a:r>
              <a:rPr sz="2700" spc="-270" dirty="0">
                <a:latin typeface="Calibri"/>
                <a:cs typeface="Calibri"/>
              </a:rPr>
              <a:t>интубации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0216" y="6136132"/>
            <a:ext cx="99333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150" dirty="0">
                <a:latin typeface="Calibri"/>
                <a:cs typeface="Calibri"/>
              </a:rPr>
              <a:t>Белкин </a:t>
            </a:r>
            <a:r>
              <a:rPr sz="1600" spc="-160" dirty="0">
                <a:latin typeface="Calibri"/>
                <a:cs typeface="Calibri"/>
              </a:rPr>
              <a:t>А.А., </a:t>
            </a:r>
            <a:r>
              <a:rPr sz="1600" spc="-150" dirty="0">
                <a:latin typeface="Calibri"/>
                <a:cs typeface="Calibri"/>
              </a:rPr>
              <a:t>Ершов </a:t>
            </a:r>
            <a:r>
              <a:rPr sz="1600" spc="-145" dirty="0">
                <a:latin typeface="Calibri"/>
                <a:cs typeface="Calibri"/>
              </a:rPr>
              <a:t>В.И., </a:t>
            </a:r>
            <a:r>
              <a:rPr sz="1600" spc="-140" dirty="0">
                <a:latin typeface="Calibri"/>
                <a:cs typeface="Calibri"/>
              </a:rPr>
              <a:t>Иванова </a:t>
            </a:r>
            <a:r>
              <a:rPr sz="1600" spc="-170" dirty="0">
                <a:latin typeface="Calibri"/>
                <a:cs typeface="Calibri"/>
              </a:rPr>
              <a:t>Г.Е. </a:t>
            </a:r>
            <a:r>
              <a:rPr sz="1600" spc="-155" dirty="0">
                <a:latin typeface="Calibri"/>
                <a:cs typeface="Calibri"/>
              </a:rPr>
              <a:t>Нарушение </a:t>
            </a:r>
            <a:r>
              <a:rPr sz="1600" spc="-140" dirty="0">
                <a:latin typeface="Calibri"/>
                <a:cs typeface="Calibri"/>
              </a:rPr>
              <a:t>глотания </a:t>
            </a:r>
            <a:r>
              <a:rPr sz="1600" spc="-155" dirty="0">
                <a:latin typeface="Calibri"/>
                <a:cs typeface="Calibri"/>
              </a:rPr>
              <a:t>при неотложных </a:t>
            </a:r>
            <a:r>
              <a:rPr sz="1600" spc="-130" dirty="0">
                <a:latin typeface="Calibri"/>
                <a:cs typeface="Calibri"/>
              </a:rPr>
              <a:t>состояниях </a:t>
            </a:r>
            <a:r>
              <a:rPr sz="1600" spc="-390" dirty="0">
                <a:latin typeface="Calibri"/>
                <a:cs typeface="Calibri"/>
              </a:rPr>
              <a:t>—</a:t>
            </a:r>
            <a:r>
              <a:rPr sz="1600" spc="-114" dirty="0">
                <a:latin typeface="Calibri"/>
                <a:cs typeface="Calibri"/>
              </a:rPr>
              <a:t> </a:t>
            </a:r>
            <a:r>
              <a:rPr sz="1600" spc="-140" dirty="0">
                <a:latin typeface="Calibri"/>
                <a:cs typeface="Calibri"/>
              </a:rPr>
              <a:t>постэкстубационная </a:t>
            </a:r>
            <a:r>
              <a:rPr sz="1600" spc="-145" dirty="0">
                <a:latin typeface="Calibri"/>
                <a:cs typeface="Calibri"/>
              </a:rPr>
              <a:t>дисфагия. </a:t>
            </a:r>
            <a:r>
              <a:rPr sz="1600" spc="-140" dirty="0">
                <a:latin typeface="Calibri"/>
                <a:cs typeface="Calibri"/>
              </a:rPr>
              <a:t>Анестезиология </a:t>
            </a:r>
            <a:r>
              <a:rPr sz="1600" spc="-165" dirty="0">
                <a:latin typeface="Calibri"/>
                <a:cs typeface="Calibri"/>
              </a:rPr>
              <a:t>и  </a:t>
            </a:r>
            <a:r>
              <a:rPr sz="1600" spc="-150" dirty="0">
                <a:latin typeface="Calibri"/>
                <a:cs typeface="Calibri"/>
              </a:rPr>
              <a:t>реаниматология. </a:t>
            </a:r>
            <a:r>
              <a:rPr sz="1600" spc="-100" dirty="0">
                <a:latin typeface="Calibri"/>
                <a:cs typeface="Calibri"/>
              </a:rPr>
              <a:t>2018;(4): </a:t>
            </a:r>
            <a:r>
              <a:rPr sz="1600" spc="-90" dirty="0">
                <a:latin typeface="Calibri"/>
                <a:cs typeface="Calibri"/>
              </a:rPr>
              <a:t>76-82.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https://doi.org/10.17116/anaesthesiology201804176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5288" y="473963"/>
            <a:ext cx="78847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68700" algn="l"/>
              </a:tabLst>
            </a:pPr>
            <a:r>
              <a:rPr sz="4400" spc="-375" dirty="0"/>
              <a:t>Тихая</a:t>
            </a:r>
            <a:r>
              <a:rPr sz="4400" spc="-50" dirty="0"/>
              <a:t> </a:t>
            </a:r>
            <a:r>
              <a:rPr sz="4400" spc="-390" dirty="0"/>
              <a:t>аспирация	</a:t>
            </a:r>
            <a:r>
              <a:rPr sz="4400" spc="-380" dirty="0"/>
              <a:t>(ТА) </a:t>
            </a:r>
            <a:r>
              <a:rPr sz="4400" spc="140" dirty="0"/>
              <a:t>– </a:t>
            </a:r>
            <a:r>
              <a:rPr sz="4400" spc="-355" dirty="0"/>
              <a:t>«тихая</a:t>
            </a:r>
            <a:r>
              <a:rPr sz="4400" spc="-300" dirty="0"/>
              <a:t> </a:t>
            </a:r>
            <a:r>
              <a:rPr sz="4400" spc="-430" dirty="0"/>
              <a:t>убийца»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059939" y="1607820"/>
            <a:ext cx="6948805" cy="295592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55600" marR="5080" indent="-342900">
              <a:lnSpc>
                <a:spcPct val="101899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  <a:tab pos="862965" algn="l"/>
              </a:tabLst>
            </a:pPr>
            <a:r>
              <a:rPr sz="3200" spc="-330" dirty="0">
                <a:latin typeface="Calibri"/>
                <a:cs typeface="Calibri"/>
              </a:rPr>
              <a:t>ТА	</a:t>
            </a:r>
            <a:r>
              <a:rPr sz="3200" spc="-250" dirty="0">
                <a:latin typeface="Calibri"/>
                <a:cs typeface="Calibri"/>
              </a:rPr>
              <a:t>у </a:t>
            </a:r>
            <a:r>
              <a:rPr sz="3200" spc="-210" dirty="0">
                <a:solidFill>
                  <a:srgbClr val="FF0000"/>
                </a:solidFill>
                <a:latin typeface="Calibri"/>
                <a:cs typeface="Calibri"/>
              </a:rPr>
              <a:t>25% </a:t>
            </a:r>
            <a:r>
              <a:rPr sz="3200" spc="-275" dirty="0">
                <a:latin typeface="Calibri"/>
                <a:cs typeface="Calibri"/>
              </a:rPr>
              <a:t>экстубированных </a:t>
            </a:r>
            <a:r>
              <a:rPr sz="3200" spc="-295" dirty="0">
                <a:latin typeface="Calibri"/>
                <a:cs typeface="Calibri"/>
              </a:rPr>
              <a:t>после </a:t>
            </a:r>
            <a:r>
              <a:rPr sz="3200" spc="-325" dirty="0">
                <a:latin typeface="Calibri"/>
                <a:cs typeface="Calibri"/>
              </a:rPr>
              <a:t>длительной  </a:t>
            </a:r>
            <a:r>
              <a:rPr sz="3200" spc="-300" dirty="0">
                <a:latin typeface="Calibri"/>
                <a:cs typeface="Calibri"/>
              </a:rPr>
              <a:t>интубации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400" spc="-190" dirty="0">
                <a:latin typeface="Calibri"/>
                <a:cs typeface="Calibri"/>
              </a:rPr>
              <a:t>(Ajemian, </a:t>
            </a:r>
            <a:r>
              <a:rPr sz="2400" spc="-204" dirty="0">
                <a:latin typeface="Calibri"/>
                <a:cs typeface="Calibri"/>
              </a:rPr>
              <a:t>Arch  </a:t>
            </a:r>
            <a:r>
              <a:rPr sz="2400" spc="-160" dirty="0">
                <a:latin typeface="Calibri"/>
                <a:cs typeface="Calibri"/>
              </a:rPr>
              <a:t>Surg, </a:t>
            </a:r>
            <a:r>
              <a:rPr sz="2400" spc="-145" dirty="0">
                <a:latin typeface="Calibri"/>
                <a:cs typeface="Calibri"/>
              </a:rPr>
              <a:t>2001; 136;</a:t>
            </a:r>
            <a:r>
              <a:rPr sz="2400" spc="-210" dirty="0">
                <a:latin typeface="Calibri"/>
                <a:cs typeface="Calibri"/>
              </a:rPr>
              <a:t> </a:t>
            </a:r>
            <a:r>
              <a:rPr sz="2400" spc="-135" dirty="0">
                <a:latin typeface="Calibri"/>
                <a:cs typeface="Calibri"/>
              </a:rPr>
              <a:t>434-437)</a:t>
            </a:r>
            <a:endParaRPr sz="2400">
              <a:latin typeface="Calibri"/>
              <a:cs typeface="Calibri"/>
            </a:endParaRPr>
          </a:p>
          <a:p>
            <a:pPr marL="355600" marR="509905" indent="-342900">
              <a:lnSpc>
                <a:spcPct val="101200"/>
              </a:lnSpc>
              <a:spcBef>
                <a:spcPts val="6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0" dirty="0">
                <a:latin typeface="Calibri"/>
                <a:cs typeface="Calibri"/>
              </a:rPr>
              <a:t>ТА </a:t>
            </a:r>
            <a:r>
              <a:rPr sz="3200" spc="-250" dirty="0">
                <a:latin typeface="Calibri"/>
                <a:cs typeface="Calibri"/>
              </a:rPr>
              <a:t>у </a:t>
            </a:r>
            <a:r>
              <a:rPr sz="3200" spc="-210" dirty="0">
                <a:solidFill>
                  <a:srgbClr val="FF0000"/>
                </a:solidFill>
                <a:latin typeface="Calibri"/>
                <a:cs typeface="Calibri"/>
              </a:rPr>
              <a:t>27% </a:t>
            </a:r>
            <a:r>
              <a:rPr sz="3200" spc="-300" dirty="0">
                <a:latin typeface="Calibri"/>
                <a:cs typeface="Calibri"/>
              </a:rPr>
              <a:t>не </a:t>
            </a:r>
            <a:r>
              <a:rPr sz="3200" spc="-265" dirty="0">
                <a:latin typeface="Calibri"/>
                <a:cs typeface="Calibri"/>
              </a:rPr>
              <a:t>неврологических </a:t>
            </a:r>
            <a:r>
              <a:rPr sz="3200" spc="-290" dirty="0">
                <a:latin typeface="Calibri"/>
                <a:cs typeface="Calibri"/>
              </a:rPr>
              <a:t>пациентов </a:t>
            </a:r>
            <a:r>
              <a:rPr sz="3200" spc="-215" dirty="0">
                <a:latin typeface="Calibri"/>
                <a:cs typeface="Calibri"/>
              </a:rPr>
              <a:t>с  </a:t>
            </a:r>
            <a:r>
              <a:rPr sz="3200" spc="-300" dirty="0">
                <a:latin typeface="Calibri"/>
                <a:cs typeface="Calibri"/>
              </a:rPr>
              <a:t>трахеостомами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400" spc="-229" dirty="0">
                <a:latin typeface="Calibri"/>
                <a:cs typeface="Calibri"/>
              </a:rPr>
              <a:t>(Romero, </a:t>
            </a:r>
            <a:r>
              <a:rPr sz="2400" spc="-175" dirty="0">
                <a:latin typeface="Calibri"/>
                <a:cs typeface="Calibri"/>
              </a:rPr>
              <a:t>Chest </a:t>
            </a:r>
            <a:r>
              <a:rPr sz="2400" spc="-160" dirty="0">
                <a:latin typeface="Calibri"/>
                <a:cs typeface="Calibri"/>
              </a:rPr>
              <a:t>2010,</a:t>
            </a:r>
            <a:r>
              <a:rPr sz="2400" spc="-385" dirty="0">
                <a:latin typeface="Calibri"/>
                <a:cs typeface="Calibri"/>
              </a:rPr>
              <a:t> </a:t>
            </a:r>
            <a:r>
              <a:rPr sz="2400" spc="-160" dirty="0">
                <a:latin typeface="Calibri"/>
                <a:cs typeface="Calibri"/>
              </a:rPr>
              <a:t>137,1278-1282)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1823" y="4414011"/>
            <a:ext cx="58604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75" dirty="0">
                <a:latin typeface="Calibri"/>
                <a:cs typeface="Calibri"/>
              </a:rPr>
              <a:t>РЕСПИРАТОРНАЯ</a:t>
            </a:r>
            <a:r>
              <a:rPr sz="4000" b="1" spc="-114" dirty="0">
                <a:latin typeface="Calibri"/>
                <a:cs typeface="Calibri"/>
              </a:rPr>
              <a:t> </a:t>
            </a:r>
            <a:r>
              <a:rPr sz="4000" b="1" spc="-380" dirty="0">
                <a:latin typeface="Calibri"/>
                <a:cs typeface="Calibri"/>
              </a:rPr>
              <a:t>НЕЙРОПАТИЯ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1823" y="3532123"/>
            <a:ext cx="4804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35" dirty="0">
                <a:solidFill>
                  <a:srgbClr val="898989"/>
                </a:solidFill>
                <a:latin typeface="Calibri"/>
                <a:cs typeface="Calibri"/>
              </a:rPr>
              <a:t>Полинейромиопатия </a:t>
            </a:r>
            <a:r>
              <a:rPr sz="2400" spc="-195" dirty="0">
                <a:solidFill>
                  <a:srgbClr val="898989"/>
                </a:solidFill>
                <a:latin typeface="Calibri"/>
                <a:cs typeface="Calibri"/>
              </a:rPr>
              <a:t>критических</a:t>
            </a:r>
            <a:r>
              <a:rPr sz="2400" spc="-2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2400" spc="-225" dirty="0">
                <a:solidFill>
                  <a:srgbClr val="898989"/>
                </a:solidFill>
                <a:latin typeface="Calibri"/>
                <a:cs typeface="Calibri"/>
              </a:rPr>
              <a:t>состояний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11775" y="6421628"/>
            <a:ext cx="1569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3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900" y="473963"/>
            <a:ext cx="69348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95" dirty="0"/>
              <a:t>Дыхательная </a:t>
            </a:r>
            <a:r>
              <a:rPr sz="4400" spc="-390" dirty="0"/>
              <a:t>недостаточность</a:t>
            </a:r>
            <a:r>
              <a:rPr sz="4400" spc="-465" dirty="0"/>
              <a:t> </a:t>
            </a:r>
            <a:r>
              <a:rPr sz="4400" spc="-365" dirty="0"/>
              <a:t>(ДН)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415606" y="1607820"/>
            <a:ext cx="9035415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sz="3200" spc="-220" dirty="0">
                <a:latin typeface="Calibri"/>
                <a:cs typeface="Calibri"/>
              </a:rPr>
              <a:t>ДН- </a:t>
            </a:r>
            <a:r>
              <a:rPr sz="3200" spc="-290" dirty="0">
                <a:latin typeface="Calibri"/>
                <a:cs typeface="Calibri"/>
              </a:rPr>
              <a:t>состояние </a:t>
            </a:r>
            <a:r>
              <a:rPr sz="3200" spc="-295" dirty="0">
                <a:latin typeface="Calibri"/>
                <a:cs typeface="Calibri"/>
              </a:rPr>
              <a:t>дисбаланса </a:t>
            </a:r>
            <a:r>
              <a:rPr sz="3200" spc="-390" dirty="0">
                <a:latin typeface="Calibri"/>
                <a:cs typeface="Calibri"/>
              </a:rPr>
              <a:t>между </a:t>
            </a:r>
            <a:r>
              <a:rPr sz="3200" spc="-275" dirty="0">
                <a:latin typeface="Calibri"/>
                <a:cs typeface="Calibri"/>
              </a:rPr>
              <a:t>нагрузкой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20" dirty="0">
                <a:latin typeface="Calibri"/>
                <a:cs typeface="Calibri"/>
              </a:rPr>
              <a:t>емкостью  </a:t>
            </a:r>
            <a:r>
              <a:rPr sz="3200" spc="-295" dirty="0">
                <a:latin typeface="Calibri"/>
                <a:cs typeface="Calibri"/>
              </a:rPr>
              <a:t>респираторной </a:t>
            </a:r>
            <a:r>
              <a:rPr sz="3200" spc="-350" dirty="0">
                <a:latin typeface="Calibri"/>
                <a:cs typeface="Calibri"/>
              </a:rPr>
              <a:t>мышечной </a:t>
            </a:r>
            <a:r>
              <a:rPr sz="3200" spc="-360" dirty="0">
                <a:latin typeface="Calibri"/>
                <a:cs typeface="Calibri"/>
              </a:rPr>
              <a:t>помпы </a:t>
            </a:r>
            <a:r>
              <a:rPr sz="3200" spc="-325" dirty="0">
                <a:latin typeface="Calibri"/>
                <a:cs typeface="Calibri"/>
              </a:rPr>
              <a:t>(РМП), </a:t>
            </a:r>
            <a:r>
              <a:rPr sz="3200" spc="-320" dirty="0">
                <a:latin typeface="Calibri"/>
                <a:cs typeface="Calibri"/>
              </a:rPr>
              <a:t>требующее </a:t>
            </a:r>
            <a:r>
              <a:rPr sz="3200" spc="-325" dirty="0">
                <a:latin typeface="Calibri"/>
                <a:cs typeface="Calibri"/>
              </a:rPr>
              <a:t>снижение  </a:t>
            </a:r>
            <a:r>
              <a:rPr sz="3200" spc="-270" dirty="0">
                <a:latin typeface="Calibri"/>
                <a:cs typeface="Calibri"/>
              </a:rPr>
              <a:t>нагрузки </a:t>
            </a:r>
            <a:r>
              <a:rPr sz="3200" spc="-335" dirty="0">
                <a:latin typeface="Calibri"/>
                <a:cs typeface="Calibri"/>
              </a:rPr>
              <a:t>или </a:t>
            </a:r>
            <a:r>
              <a:rPr sz="3200" spc="-330" dirty="0">
                <a:latin typeface="Calibri"/>
                <a:cs typeface="Calibri"/>
              </a:rPr>
              <a:t>поддержку </a:t>
            </a:r>
            <a:r>
              <a:rPr sz="3200" spc="-280" dirty="0">
                <a:latin typeface="Calibri"/>
                <a:cs typeface="Calibri"/>
              </a:rPr>
              <a:t>(протезирование)</a:t>
            </a:r>
            <a:r>
              <a:rPr sz="3200" spc="-204" dirty="0">
                <a:latin typeface="Calibri"/>
                <a:cs typeface="Calibri"/>
              </a:rPr>
              <a:t> </a:t>
            </a:r>
            <a:r>
              <a:rPr sz="3200" spc="-360" dirty="0">
                <a:latin typeface="Calibri"/>
                <a:cs typeface="Calibri"/>
              </a:rPr>
              <a:t>помпы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71837" y="5710237"/>
            <a:ext cx="6181725" cy="466725"/>
            <a:chOff x="3271837" y="5710237"/>
            <a:chExt cx="6181725" cy="466725"/>
          </a:xfrm>
        </p:grpSpPr>
        <p:sp>
          <p:nvSpPr>
            <p:cNvPr id="5" name="object 5"/>
            <p:cNvSpPr/>
            <p:nvPr/>
          </p:nvSpPr>
          <p:spPr>
            <a:xfrm>
              <a:off x="3276600" y="5715000"/>
              <a:ext cx="6172200" cy="457200"/>
            </a:xfrm>
            <a:custGeom>
              <a:avLst/>
              <a:gdLst/>
              <a:ahLst/>
              <a:cxnLst/>
              <a:rect l="l" t="t" r="r" b="b"/>
              <a:pathLst>
                <a:path w="6172200" h="457200">
                  <a:moveTo>
                    <a:pt x="61722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6172200" y="457199"/>
                  </a:lnTo>
                  <a:lnTo>
                    <a:pt x="6172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6600" y="5715000"/>
              <a:ext cx="6172200" cy="457200"/>
            </a:xfrm>
            <a:custGeom>
              <a:avLst/>
              <a:gdLst/>
              <a:ahLst/>
              <a:cxnLst/>
              <a:rect l="l" t="t" r="r" b="b"/>
              <a:pathLst>
                <a:path w="6172200" h="457200">
                  <a:moveTo>
                    <a:pt x="0" y="0"/>
                  </a:moveTo>
                  <a:lnTo>
                    <a:pt x="6172200" y="0"/>
                  </a:lnTo>
                  <a:lnTo>
                    <a:pt x="61722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76600" y="5715000"/>
            <a:ext cx="6172200" cy="4572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2400" spc="-240" dirty="0">
                <a:latin typeface="Calibri"/>
                <a:cs typeface="Calibri"/>
              </a:rPr>
              <a:t>*M.I.Polkey, </a:t>
            </a:r>
            <a:r>
              <a:rPr sz="2400" spc="-175" dirty="0">
                <a:latin typeface="Calibri"/>
                <a:cs typeface="Calibri"/>
              </a:rPr>
              <a:t>Chest </a:t>
            </a:r>
            <a:r>
              <a:rPr sz="2400" spc="-145" dirty="0">
                <a:latin typeface="Calibri"/>
                <a:cs typeface="Calibri"/>
              </a:rPr>
              <a:t>2001;</a:t>
            </a:r>
            <a:r>
              <a:rPr sz="2400" spc="-220" dirty="0">
                <a:latin typeface="Calibri"/>
                <a:cs typeface="Calibri"/>
              </a:rPr>
              <a:t> </a:t>
            </a:r>
            <a:r>
              <a:rPr sz="2400" spc="-150" dirty="0">
                <a:latin typeface="Calibri"/>
                <a:cs typeface="Calibri"/>
              </a:rPr>
              <a:t>119:926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8681" y="229107"/>
            <a:ext cx="55841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30" dirty="0"/>
              <a:t>Механизмы </a:t>
            </a:r>
            <a:r>
              <a:rPr sz="4000" spc="-400" dirty="0"/>
              <a:t>повреждения</a:t>
            </a:r>
            <a:r>
              <a:rPr sz="4000" spc="-204" dirty="0"/>
              <a:t> </a:t>
            </a:r>
            <a:r>
              <a:rPr sz="4000" spc="-509" dirty="0"/>
              <a:t>РМП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795837" y="1290637"/>
            <a:ext cx="2524125" cy="6953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R="56515" algn="ctr">
              <a:lnSpc>
                <a:spcPts val="2595"/>
              </a:lnSpc>
            </a:pPr>
            <a:r>
              <a:rPr sz="2400" spc="-229" dirty="0">
                <a:solidFill>
                  <a:srgbClr val="FFFFFF"/>
                </a:solidFill>
                <a:latin typeface="Calibri"/>
                <a:cs typeface="Calibri"/>
              </a:rPr>
              <a:t>Дыхательные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spc="-315" dirty="0">
                <a:solidFill>
                  <a:srgbClr val="FFFFFF"/>
                </a:solidFill>
                <a:latin typeface="Calibri"/>
                <a:cs typeface="Calibri"/>
              </a:rPr>
              <a:t>мышцы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6437" y="1290637"/>
            <a:ext cx="2524125" cy="6953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R="56515" algn="ctr">
              <a:lnSpc>
                <a:spcPts val="2595"/>
              </a:lnSpc>
            </a:pPr>
            <a:r>
              <a:rPr sz="2400" spc="-254" dirty="0">
                <a:solidFill>
                  <a:srgbClr val="FFFFFF"/>
                </a:solidFill>
                <a:latin typeface="Calibri"/>
                <a:cs typeface="Calibri"/>
              </a:rPr>
              <a:t>Нейромышечный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spc="-204" dirty="0">
                <a:solidFill>
                  <a:srgbClr val="FFFFFF"/>
                </a:solidFill>
                <a:latin typeface="Calibri"/>
                <a:cs typeface="Calibri"/>
              </a:rPr>
              <a:t>синапс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20037" y="1290637"/>
            <a:ext cx="2524125" cy="6953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R="57150" algn="ctr">
              <a:lnSpc>
                <a:spcPts val="2595"/>
              </a:lnSpc>
            </a:pPr>
            <a:r>
              <a:rPr sz="2400" spc="-225" dirty="0">
                <a:solidFill>
                  <a:srgbClr val="FFFFFF"/>
                </a:solidFill>
                <a:latin typeface="Calibri"/>
                <a:cs typeface="Calibri"/>
              </a:rPr>
              <a:t>Респираторные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845"/>
              </a:lnSpc>
            </a:pPr>
            <a:r>
              <a:rPr sz="2400" spc="-235" dirty="0">
                <a:solidFill>
                  <a:srgbClr val="FFFFFF"/>
                </a:solidFill>
                <a:latin typeface="Calibri"/>
                <a:cs typeface="Calibri"/>
              </a:rPr>
              <a:t>нервы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0600" y="2209800"/>
            <a:ext cx="2667000" cy="1295400"/>
          </a:xfrm>
          <a:prstGeom prst="rect">
            <a:avLst/>
          </a:prstGeom>
          <a:solidFill>
            <a:srgbClr val="4F81BD"/>
          </a:solidFill>
          <a:ln w="9525">
            <a:solidFill>
              <a:srgbClr val="000000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202565" indent="-112395">
              <a:lnSpc>
                <a:spcPts val="2845"/>
              </a:lnSpc>
              <a:spcBef>
                <a:spcPts val="670"/>
              </a:spcBef>
              <a:buSzPct val="95833"/>
              <a:buChar char="•"/>
              <a:tabLst>
                <a:tab pos="203200" algn="l"/>
              </a:tabLst>
            </a:pPr>
            <a:r>
              <a:rPr sz="2400" spc="-254" dirty="0">
                <a:latin typeface="Calibri"/>
                <a:cs typeface="Calibri"/>
              </a:rPr>
              <a:t>Гипотиреоидизм</a:t>
            </a:r>
            <a:endParaRPr sz="2400">
              <a:latin typeface="Calibri"/>
              <a:cs typeface="Calibri"/>
            </a:endParaRPr>
          </a:p>
          <a:p>
            <a:pPr marL="202565" indent="-112395">
              <a:lnSpc>
                <a:spcPts val="2845"/>
              </a:lnSpc>
              <a:buSzPct val="95833"/>
              <a:buChar char="•"/>
              <a:tabLst>
                <a:tab pos="203200" algn="l"/>
              </a:tabLst>
            </a:pPr>
            <a:r>
              <a:rPr sz="2400" spc="-240" dirty="0">
                <a:latin typeface="Calibri"/>
                <a:cs typeface="Calibri"/>
              </a:rPr>
              <a:t>Полимиозит</a:t>
            </a:r>
            <a:endParaRPr sz="2400">
              <a:latin typeface="Calibri"/>
              <a:cs typeface="Calibri"/>
            </a:endParaRPr>
          </a:p>
          <a:p>
            <a:pPr marL="202565" indent="-112395">
              <a:lnSpc>
                <a:spcPct val="100000"/>
              </a:lnSpc>
              <a:spcBef>
                <a:spcPts val="25"/>
              </a:spcBef>
              <a:buSzPct val="95833"/>
              <a:buChar char="•"/>
              <a:tabLst>
                <a:tab pos="203200" algn="l"/>
              </a:tabLst>
            </a:pPr>
            <a:r>
              <a:rPr sz="2400" spc="-220" dirty="0">
                <a:latin typeface="Calibri"/>
                <a:cs typeface="Calibri"/>
              </a:rPr>
              <a:t>Хр.миопатия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4400" y="3733800"/>
            <a:ext cx="2895600" cy="28956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90805" marR="858519">
              <a:lnSpc>
                <a:spcPct val="101099"/>
              </a:lnSpc>
              <a:spcBef>
                <a:spcPts val="480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95" dirty="0">
                <a:solidFill>
                  <a:srgbClr val="EEECE1"/>
                </a:solidFill>
                <a:latin typeface="Calibri"/>
                <a:cs typeface="Calibri"/>
              </a:rPr>
              <a:t>Миопатия </a:t>
            </a:r>
            <a:r>
              <a:rPr sz="1800" spc="-145" dirty="0">
                <a:solidFill>
                  <a:srgbClr val="EEECE1"/>
                </a:solidFill>
                <a:latin typeface="Calibri"/>
                <a:cs typeface="Calibri"/>
              </a:rPr>
              <a:t>критических  </a:t>
            </a:r>
            <a:r>
              <a:rPr sz="1800" spc="-170" dirty="0">
                <a:solidFill>
                  <a:srgbClr val="EEECE1"/>
                </a:solidFill>
                <a:latin typeface="Calibri"/>
                <a:cs typeface="Calibri"/>
              </a:rPr>
              <a:t>состояний</a:t>
            </a:r>
            <a:r>
              <a:rPr sz="1800" spc="-3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800" spc="-180" dirty="0">
                <a:solidFill>
                  <a:srgbClr val="EEECE1"/>
                </a:solidFill>
                <a:latin typeface="Calibri"/>
                <a:cs typeface="Calibri"/>
              </a:rPr>
              <a:t>(МКС)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10"/>
              </a:lnSpc>
              <a:buSzPct val="94444"/>
              <a:buChar char="•"/>
              <a:tabLst>
                <a:tab pos="175260" algn="l"/>
              </a:tabLst>
            </a:pPr>
            <a:r>
              <a:rPr sz="1800" spc="-170" dirty="0">
                <a:solidFill>
                  <a:srgbClr val="EEECE1"/>
                </a:solidFill>
                <a:latin typeface="Calibri"/>
                <a:cs typeface="Calibri"/>
              </a:rPr>
              <a:t>Гиперкатаболизм-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ts val="2125"/>
              </a:lnSpc>
              <a:spcBef>
                <a:spcPts val="45"/>
              </a:spcBef>
            </a:pPr>
            <a:r>
              <a:rPr sz="1800" spc="-175" dirty="0">
                <a:solidFill>
                  <a:srgbClr val="EEECE1"/>
                </a:solidFill>
                <a:latin typeface="Calibri"/>
                <a:cs typeface="Calibri"/>
              </a:rPr>
              <a:t>гиперметаболизм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25"/>
              </a:lnSpc>
              <a:buSzPct val="94444"/>
              <a:buChar char="•"/>
              <a:tabLst>
                <a:tab pos="175260" algn="l"/>
              </a:tabLst>
            </a:pPr>
            <a:r>
              <a:rPr sz="1800" spc="-180" dirty="0">
                <a:solidFill>
                  <a:srgbClr val="EEECE1"/>
                </a:solidFill>
                <a:latin typeface="Calibri"/>
                <a:cs typeface="Calibri"/>
              </a:rPr>
              <a:t>Стероидная</a:t>
            </a:r>
            <a:r>
              <a:rPr sz="1800" spc="-25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800" spc="-180" dirty="0">
                <a:solidFill>
                  <a:srgbClr val="EEECE1"/>
                </a:solidFill>
                <a:latin typeface="Calibri"/>
                <a:cs typeface="Calibri"/>
              </a:rPr>
              <a:t>миопатия</a:t>
            </a:r>
            <a:endParaRPr sz="1800">
              <a:latin typeface="Calibri"/>
              <a:cs typeface="Calibri"/>
            </a:endParaRPr>
          </a:p>
          <a:p>
            <a:pPr marL="90805" marR="498475">
              <a:lnSpc>
                <a:spcPct val="99400"/>
              </a:lnSpc>
              <a:spcBef>
                <a:spcPts val="65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Миопатия, </a:t>
            </a:r>
            <a:r>
              <a:rPr sz="1800" spc="-175" dirty="0">
                <a:solidFill>
                  <a:srgbClr val="EEECE1"/>
                </a:solidFill>
                <a:latin typeface="Calibri"/>
                <a:cs typeface="Calibri"/>
              </a:rPr>
              <a:t>индуцированная  </a:t>
            </a:r>
            <a:r>
              <a:rPr sz="1800" spc="-200" dirty="0">
                <a:solidFill>
                  <a:srgbClr val="EEECE1"/>
                </a:solidFill>
                <a:latin typeface="Calibri"/>
                <a:cs typeface="Calibri"/>
              </a:rPr>
              <a:t>длительным </a:t>
            </a:r>
            <a:r>
              <a:rPr sz="1800" spc="-225" dirty="0">
                <a:solidFill>
                  <a:srgbClr val="EEECE1"/>
                </a:solidFill>
                <a:latin typeface="Calibri"/>
                <a:cs typeface="Calibri"/>
              </a:rPr>
              <a:t>мышечным  </a:t>
            </a:r>
            <a:r>
              <a:rPr sz="1800" spc="-195" dirty="0">
                <a:solidFill>
                  <a:srgbClr val="EEECE1"/>
                </a:solidFill>
                <a:latin typeface="Calibri"/>
                <a:cs typeface="Calibri"/>
              </a:rPr>
              <a:t>блоком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25"/>
              </a:lnSpc>
              <a:spcBef>
                <a:spcPts val="45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Гипокалиемия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25"/>
              </a:lnSpc>
              <a:buSzPct val="94444"/>
              <a:buChar char="•"/>
              <a:tabLst>
                <a:tab pos="175260" algn="l"/>
              </a:tabLst>
            </a:pP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Гипомагнеземия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72400" y="4572000"/>
            <a:ext cx="2667000" cy="19050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FF"/>
            </a:solidFill>
          </a:ln>
        </p:spPr>
        <p:txBody>
          <a:bodyPr vert="horz" wrap="square" lIns="0" tIns="117475" rIns="0" bIns="0" rtlCol="0">
            <a:spAutoFit/>
          </a:bodyPr>
          <a:lstStyle/>
          <a:p>
            <a:pPr marL="91440" marR="699770">
              <a:lnSpc>
                <a:spcPct val="99400"/>
              </a:lnSpc>
              <a:spcBef>
                <a:spcPts val="925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70" dirty="0">
                <a:solidFill>
                  <a:srgbClr val="0000FF"/>
                </a:solidFill>
                <a:latin typeface="Calibri"/>
                <a:cs typeface="Calibri"/>
              </a:rPr>
              <a:t>Полинейропатия  </a:t>
            </a:r>
            <a:r>
              <a:rPr sz="1800" spc="-145" dirty="0">
                <a:solidFill>
                  <a:srgbClr val="0000FF"/>
                </a:solidFill>
                <a:latin typeface="Calibri"/>
                <a:cs typeface="Calibri"/>
              </a:rPr>
              <a:t>критических </a:t>
            </a:r>
            <a:r>
              <a:rPr sz="1800" spc="-170" dirty="0">
                <a:solidFill>
                  <a:srgbClr val="0000FF"/>
                </a:solidFill>
                <a:latin typeface="Calibri"/>
                <a:cs typeface="Calibri"/>
              </a:rPr>
              <a:t>состояний  </a:t>
            </a:r>
            <a:r>
              <a:rPr sz="1800" spc="-175" dirty="0">
                <a:solidFill>
                  <a:srgbClr val="0000FF"/>
                </a:solidFill>
                <a:latin typeface="Calibri"/>
                <a:cs typeface="Calibri"/>
              </a:rPr>
              <a:t>(ПМНКС)</a:t>
            </a:r>
            <a:endParaRPr sz="1800">
              <a:latin typeface="Calibri"/>
              <a:cs typeface="Calibri"/>
            </a:endParaRPr>
          </a:p>
          <a:p>
            <a:pPr marL="174625" indent="-83820">
              <a:lnSpc>
                <a:spcPts val="2135"/>
              </a:lnSpc>
              <a:spcBef>
                <a:spcPts val="45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65" dirty="0">
                <a:solidFill>
                  <a:srgbClr val="EEECE1"/>
                </a:solidFill>
                <a:latin typeface="Calibri"/>
                <a:cs typeface="Calibri"/>
              </a:rPr>
              <a:t>Ятрогенное</a:t>
            </a:r>
            <a:r>
              <a:rPr sz="1800" spc="-35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sz="1800" spc="-185" dirty="0">
                <a:solidFill>
                  <a:srgbClr val="EEECE1"/>
                </a:solidFill>
                <a:latin typeface="Calibri"/>
                <a:cs typeface="Calibri"/>
              </a:rPr>
              <a:t>поражение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ts val="2135"/>
              </a:lnSpc>
            </a:pPr>
            <a:r>
              <a:rPr sz="1800" spc="-155" dirty="0">
                <a:solidFill>
                  <a:srgbClr val="EEECE1"/>
                </a:solidFill>
                <a:latin typeface="Calibri"/>
                <a:cs typeface="Calibri"/>
              </a:rPr>
              <a:t>(кардиохирургия)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5000" y="2209800"/>
            <a:ext cx="2590800" cy="1905000"/>
          </a:xfrm>
          <a:prstGeom prst="rect">
            <a:avLst/>
          </a:prstGeom>
          <a:solidFill>
            <a:srgbClr val="4F81BD"/>
          </a:solidFill>
          <a:ln w="9525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Times New Roman"/>
              <a:cs typeface="Times New Roman"/>
            </a:endParaRPr>
          </a:p>
          <a:p>
            <a:pPr marL="174625" indent="-84455">
              <a:lnSpc>
                <a:spcPct val="100000"/>
              </a:lnSpc>
              <a:buSzPct val="94444"/>
              <a:buChar char="•"/>
              <a:tabLst>
                <a:tab pos="175260" algn="l"/>
              </a:tabLst>
            </a:pPr>
            <a:r>
              <a:rPr sz="1800" spc="-155" dirty="0">
                <a:latin typeface="Calibri"/>
                <a:cs typeface="Calibri"/>
              </a:rPr>
              <a:t>Myasthenia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0" dirty="0">
                <a:latin typeface="Calibri"/>
                <a:cs typeface="Calibri"/>
              </a:rPr>
              <a:t>gravis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25"/>
              </a:lnSpc>
              <a:spcBef>
                <a:spcPts val="50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65" dirty="0">
                <a:latin typeface="Calibri"/>
                <a:cs typeface="Calibri"/>
              </a:rPr>
              <a:t>Син-м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Итона-Ламберта</a:t>
            </a:r>
            <a:endParaRPr sz="1800">
              <a:latin typeface="Calibri"/>
              <a:cs typeface="Calibri"/>
            </a:endParaRPr>
          </a:p>
          <a:p>
            <a:pPr marL="174625" indent="-84455">
              <a:lnSpc>
                <a:spcPts val="2125"/>
              </a:lnSpc>
              <a:buSzPct val="94444"/>
              <a:buChar char="•"/>
              <a:tabLst>
                <a:tab pos="175260" algn="l"/>
              </a:tabLst>
            </a:pPr>
            <a:r>
              <a:rPr sz="1800" spc="-175" dirty="0">
                <a:latin typeface="Calibri"/>
                <a:cs typeface="Calibri"/>
              </a:rPr>
              <a:t>Ботулизм</a:t>
            </a:r>
            <a:endParaRPr sz="1800">
              <a:latin typeface="Calibri"/>
              <a:cs typeface="Calibri"/>
            </a:endParaRPr>
          </a:p>
          <a:p>
            <a:pPr marL="90805" marR="524510">
              <a:lnSpc>
                <a:spcPts val="2110"/>
              </a:lnSpc>
              <a:spcBef>
                <a:spcPts val="160"/>
              </a:spcBef>
              <a:buSzPct val="94444"/>
              <a:buChar char="•"/>
              <a:tabLst>
                <a:tab pos="175260" algn="l"/>
              </a:tabLst>
            </a:pPr>
            <a:r>
              <a:rPr sz="1800" spc="-170" dirty="0">
                <a:latin typeface="Calibri"/>
                <a:cs typeface="Calibri"/>
              </a:rPr>
              <a:t>Отравление </a:t>
            </a:r>
            <a:r>
              <a:rPr sz="1800" spc="-135" dirty="0">
                <a:latin typeface="Calibri"/>
                <a:cs typeface="Calibri"/>
              </a:rPr>
              <a:t>АХЭ, анти-  </a:t>
            </a:r>
            <a:r>
              <a:rPr sz="1800" spc="-180" dirty="0">
                <a:latin typeface="Calibri"/>
                <a:cs typeface="Calibri"/>
              </a:rPr>
              <a:t>аритмическими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сред-ми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48600" y="2133600"/>
            <a:ext cx="2667000" cy="2133600"/>
          </a:xfrm>
          <a:prstGeom prst="rect">
            <a:avLst/>
          </a:prstGeom>
          <a:solidFill>
            <a:srgbClr val="4F81BD"/>
          </a:solidFill>
          <a:ln w="9525">
            <a:solidFill>
              <a:srgbClr val="000000"/>
            </a:solidFill>
          </a:ln>
        </p:spPr>
        <p:txBody>
          <a:bodyPr vert="horz" wrap="square" lIns="0" tIns="198755" rIns="0" bIns="0" rtlCol="0">
            <a:spAutoFit/>
          </a:bodyPr>
          <a:lstStyle/>
          <a:p>
            <a:pPr marL="91440" marR="1828800">
              <a:lnSpc>
                <a:spcPct val="100000"/>
              </a:lnSpc>
              <a:spcBef>
                <a:spcPts val="1565"/>
              </a:spcBef>
              <a:buSzPct val="93750"/>
              <a:buChar char="•"/>
              <a:tabLst>
                <a:tab pos="166370" algn="l"/>
              </a:tabLst>
            </a:pPr>
            <a:r>
              <a:rPr sz="1600" spc="-165" dirty="0">
                <a:latin typeface="Calibri"/>
                <a:cs typeface="Calibri"/>
              </a:rPr>
              <a:t>С-м </a:t>
            </a:r>
            <a:r>
              <a:rPr sz="1600" spc="-180" dirty="0">
                <a:latin typeface="Calibri"/>
                <a:cs typeface="Calibri"/>
              </a:rPr>
              <a:t>ГБШ  </a:t>
            </a:r>
            <a:r>
              <a:rPr sz="1600" spc="-160" dirty="0">
                <a:latin typeface="Calibri"/>
                <a:cs typeface="Calibri"/>
              </a:rPr>
              <a:t>По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30" dirty="0">
                <a:latin typeface="Calibri"/>
                <a:cs typeface="Calibri"/>
              </a:rPr>
              <a:t>ф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40" dirty="0">
                <a:latin typeface="Calibri"/>
                <a:cs typeface="Calibri"/>
              </a:rPr>
              <a:t>я</a:t>
            </a:r>
            <a:endParaRPr sz="1600">
              <a:latin typeface="Calibri"/>
              <a:cs typeface="Calibri"/>
            </a:endParaRPr>
          </a:p>
          <a:p>
            <a:pPr marL="165735" indent="-74930">
              <a:lnSpc>
                <a:spcPts val="1910"/>
              </a:lnSpc>
              <a:spcBef>
                <a:spcPts val="75"/>
              </a:spcBef>
              <a:buSzPct val="93750"/>
              <a:buChar char="•"/>
              <a:tabLst>
                <a:tab pos="166370" algn="l"/>
              </a:tabLst>
            </a:pPr>
            <a:r>
              <a:rPr sz="1600" spc="-145" dirty="0">
                <a:latin typeface="Calibri"/>
                <a:cs typeface="Calibri"/>
              </a:rPr>
              <a:t>Дифтерия</a:t>
            </a:r>
            <a:endParaRPr sz="1600">
              <a:latin typeface="Calibri"/>
              <a:cs typeface="Calibri"/>
            </a:endParaRPr>
          </a:p>
          <a:p>
            <a:pPr marL="165735" indent="-74930">
              <a:lnSpc>
                <a:spcPts val="1895"/>
              </a:lnSpc>
              <a:buSzPct val="93750"/>
              <a:buChar char="•"/>
              <a:tabLst>
                <a:tab pos="166370" algn="l"/>
              </a:tabLst>
            </a:pPr>
            <a:r>
              <a:rPr sz="1600" spc="-165" dirty="0">
                <a:latin typeface="Calibri"/>
                <a:cs typeface="Calibri"/>
              </a:rPr>
              <a:t>Полимиозит</a:t>
            </a:r>
            <a:endParaRPr sz="1600">
              <a:latin typeface="Calibri"/>
              <a:cs typeface="Calibri"/>
            </a:endParaRPr>
          </a:p>
          <a:p>
            <a:pPr marL="165735" indent="-74930">
              <a:lnSpc>
                <a:spcPts val="1895"/>
              </a:lnSpc>
              <a:buSzPct val="93750"/>
              <a:buChar char="•"/>
              <a:tabLst>
                <a:tab pos="166370" algn="l"/>
              </a:tabLst>
            </a:pPr>
            <a:r>
              <a:rPr sz="1600" spc="-180" dirty="0">
                <a:latin typeface="Calibri"/>
                <a:cs typeface="Calibri"/>
              </a:rPr>
              <a:t>Лимфома</a:t>
            </a:r>
            <a:endParaRPr sz="1600">
              <a:latin typeface="Calibri"/>
              <a:cs typeface="Calibri"/>
            </a:endParaRPr>
          </a:p>
          <a:p>
            <a:pPr marL="165735" indent="-74930">
              <a:lnSpc>
                <a:spcPts val="1910"/>
              </a:lnSpc>
              <a:buSzPct val="93750"/>
              <a:buChar char="•"/>
              <a:tabLst>
                <a:tab pos="166370" algn="l"/>
              </a:tabLst>
            </a:pPr>
            <a:r>
              <a:rPr sz="1600" spc="-145" dirty="0">
                <a:latin typeface="Calibri"/>
                <a:cs typeface="Calibri"/>
              </a:rPr>
              <a:t>Интоксикация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40" dirty="0">
                <a:latin typeface="Calibri"/>
                <a:cs typeface="Calibri"/>
              </a:rPr>
              <a:t>ФОС</a:t>
            </a:r>
            <a:endParaRPr sz="1600">
              <a:latin typeface="Calibri"/>
              <a:cs typeface="Calibri"/>
            </a:endParaRPr>
          </a:p>
          <a:p>
            <a:pPr marL="165735" indent="-74930">
              <a:lnSpc>
                <a:spcPct val="100000"/>
              </a:lnSpc>
              <a:buSzPct val="93750"/>
              <a:buChar char="•"/>
              <a:tabLst>
                <a:tab pos="166370" algn="l"/>
              </a:tabLst>
            </a:pPr>
            <a:r>
              <a:rPr sz="1600" spc="-180" dirty="0">
                <a:latin typeface="Calibri"/>
                <a:cs typeface="Calibri"/>
              </a:rPr>
              <a:t>Медикаменты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40" dirty="0">
                <a:latin typeface="Calibri"/>
                <a:cs typeface="Calibri"/>
              </a:rPr>
              <a:t>(винкристин)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05000" y="4495800"/>
            <a:ext cx="2667000" cy="19050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FF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90805" marR="605790">
              <a:lnSpc>
                <a:spcPct val="100400"/>
              </a:lnSpc>
            </a:pPr>
            <a:r>
              <a:rPr sz="1800" spc="-190" dirty="0">
                <a:solidFill>
                  <a:srgbClr val="EEECE1"/>
                </a:solidFill>
                <a:latin typeface="Calibri"/>
                <a:cs typeface="Calibri"/>
              </a:rPr>
              <a:t>Продленный </a:t>
            </a:r>
            <a:r>
              <a:rPr sz="1800" spc="-210" dirty="0">
                <a:solidFill>
                  <a:srgbClr val="EEECE1"/>
                </a:solidFill>
                <a:latin typeface="Calibri"/>
                <a:cs typeface="Calibri"/>
              </a:rPr>
              <a:t>мышечный  </a:t>
            </a:r>
            <a:r>
              <a:rPr sz="1800" spc="-175" dirty="0">
                <a:solidFill>
                  <a:srgbClr val="EEECE1"/>
                </a:solidFill>
                <a:latin typeface="Calibri"/>
                <a:cs typeface="Calibri"/>
              </a:rPr>
              <a:t>блок </a:t>
            </a:r>
            <a:r>
              <a:rPr sz="1800" spc="-125" dirty="0">
                <a:solidFill>
                  <a:srgbClr val="EEECE1"/>
                </a:solidFill>
                <a:latin typeface="Calibri"/>
                <a:cs typeface="Calibri"/>
              </a:rPr>
              <a:t>из-за </a:t>
            </a:r>
            <a:r>
              <a:rPr sz="1800" spc="-175" dirty="0">
                <a:solidFill>
                  <a:srgbClr val="EEECE1"/>
                </a:solidFill>
                <a:latin typeface="Calibri"/>
                <a:cs typeface="Calibri"/>
              </a:rPr>
              <a:t>нарушенного  </a:t>
            </a:r>
            <a:r>
              <a:rPr sz="1800" spc="-185" dirty="0">
                <a:solidFill>
                  <a:srgbClr val="EEECE1"/>
                </a:solidFill>
                <a:latin typeface="Calibri"/>
                <a:cs typeface="Calibri"/>
              </a:rPr>
              <a:t>метаболизма  </a:t>
            </a:r>
            <a:r>
              <a:rPr sz="1800" spc="-170" dirty="0">
                <a:solidFill>
                  <a:srgbClr val="EEECE1"/>
                </a:solidFill>
                <a:latin typeface="Calibri"/>
                <a:cs typeface="Calibri"/>
              </a:rPr>
              <a:t>миорелаксантов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9219</Words>
  <Application>Microsoft Office PowerPoint</Application>
  <PresentationFormat>Произвольный</PresentationFormat>
  <Paragraphs>1470</Paragraphs>
  <Slides>146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146</vt:i4>
      </vt:variant>
    </vt:vector>
  </HeadingPairs>
  <TitlesOfParts>
    <vt:vector size="154" baseType="lpstr">
      <vt:lpstr>Arial</vt:lpstr>
      <vt:lpstr>Times New Roman</vt:lpstr>
      <vt:lpstr>Cambria</vt:lpstr>
      <vt:lpstr>Wingdings</vt:lpstr>
      <vt:lpstr>Cambria Math</vt:lpstr>
      <vt:lpstr>Calibri</vt:lpstr>
      <vt:lpstr>Arial Narrow</vt:lpstr>
      <vt:lpstr>Office Theme</vt:lpstr>
      <vt:lpstr>Презентация PowerPoint</vt:lpstr>
      <vt:lpstr>Пациентов в отделениях интенсивной терапии становится больше</vt:lpstr>
      <vt:lpstr>Особенно в ОРИТ хорошо лечат  Голову</vt:lpstr>
      <vt:lpstr>Проблемы улучшения исходов ИТ</vt:lpstr>
      <vt:lpstr>Стандартные практики интенсивной терапии  как источники вреда состоянию пациента:</vt:lpstr>
      <vt:lpstr>Траектория саногенеза после неотложного состояния</vt:lpstr>
      <vt:lpstr>Влияние ПИТ-синдрома на траекторию саногенеза после неотложного состояния – Отрицательная модуляция</vt:lpstr>
      <vt:lpstr>PICS-синдром-исход или компонент ПОН ?</vt:lpstr>
      <vt:lpstr>Принципиальная схема сенсомоторного разобщения как основа ПИТ синдрома у  нецеребрального пациента ОРИТ</vt:lpstr>
      <vt:lpstr>Синдром После Интенсивной Терапии (ПИТ-синдром)  Post Intensive Care Syndrome (PICS)</vt:lpstr>
      <vt:lpstr>ПИТ-синдром</vt:lpstr>
      <vt:lpstr>Частота и исходы ПИТ-синдрома</vt:lpstr>
      <vt:lpstr>Этапы формирования пит-синдрома</vt:lpstr>
      <vt:lpstr>Риск факторы длительных когнитивных нарушений при седации</vt:lpstr>
      <vt:lpstr>Послеоперационные когнитивные нарушения</vt:lpstr>
      <vt:lpstr>Периоперационные когнитивные  нарушения</vt:lpstr>
      <vt:lpstr>Постнаркозная болезнь: церебральный puzzle под угрозой</vt:lpstr>
      <vt:lpstr>Постнаркозные нарушения у детей</vt:lpstr>
      <vt:lpstr>Глубокая ранняя седация при ИВЛ</vt:lpstr>
      <vt:lpstr>Презентация PowerPoint</vt:lpstr>
      <vt:lpstr>Седация и нейрокогнитивные нарушения</vt:lpstr>
      <vt:lpstr>Делирий</vt:lpstr>
      <vt:lpstr>Делирий</vt:lpstr>
      <vt:lpstr>Энцефалопатия критических состояний</vt:lpstr>
      <vt:lpstr>Патогенез делирия (Киров М.Ю.,2014)</vt:lpstr>
      <vt:lpstr>Ятрогенные факторы делирия</vt:lpstr>
      <vt:lpstr>Презентация PowerPoint</vt:lpstr>
      <vt:lpstr>Презентация PowerPoint</vt:lpstr>
      <vt:lpstr>Делирий как критерий прогноза</vt:lpstr>
      <vt:lpstr>Делирий - деменция</vt:lpstr>
      <vt:lpstr>Патологический метаболизм как фактор деафферентации. Метаболиче31ские кризы</vt:lpstr>
      <vt:lpstr>03.09.10.</vt:lpstr>
      <vt:lpstr>02/09/2010</vt:lpstr>
      <vt:lpstr>Этапы формирования пит-синдрома</vt:lpstr>
      <vt:lpstr>Феномен «Learned Non-use»</vt:lpstr>
      <vt:lpstr>Феномен «learned nonuse» односторонняя сенсорная или двигательная потеря может вызвать "наученное неиспользование"  пораженных конечностей у обезьян или людей, поскольку внимание направлено на незатронутую,  противоположную конечность.</vt:lpstr>
      <vt:lpstr>Принципиальная схема сенсомоторного разобщения как основа ПИТ синдрома у пациента ОРИТ</vt:lpstr>
      <vt:lpstr>Апоптотическая реорганизация ЦНС в исходе ОЦН – реализация феномена “learned nonuse”</vt:lpstr>
      <vt:lpstr>Деафферентация</vt:lpstr>
      <vt:lpstr>СЕНСОРНО-КОГНИТИВНАЯ ДЕАФФЕРЕНТАЦИЯ И ДИССОНАНС</vt:lpstr>
      <vt:lpstr>Презентация PowerPoint</vt:lpstr>
      <vt:lpstr>Этапы формирования пит-синдрома</vt:lpstr>
      <vt:lpstr>Презентация PowerPoint</vt:lpstr>
      <vt:lpstr>BED-REST режим</vt:lpstr>
      <vt:lpstr>Презентация PowerPoint</vt:lpstr>
      <vt:lpstr>Основные побочные эффекты постельного режима</vt:lpstr>
      <vt:lpstr>Основные побочные эффекты постельного режима</vt:lpstr>
      <vt:lpstr>Пролежни Места локализации.</vt:lpstr>
      <vt:lpstr>Пролежни и трофические язвы</vt:lpstr>
      <vt:lpstr>Презентация PowerPoint</vt:lpstr>
      <vt:lpstr>Классификация пролежней</vt:lpstr>
      <vt:lpstr>Классификация пролежней</vt:lpstr>
      <vt:lpstr>Классификация пролежней</vt:lpstr>
      <vt:lpstr>Классификация пролежней</vt:lpstr>
      <vt:lpstr>Классификация пролежней</vt:lpstr>
      <vt:lpstr>Шкала Ватерлоу</vt:lpstr>
      <vt:lpstr>Шкала Ватерлоу для оценки степени риска развития пролежней</vt:lpstr>
      <vt:lpstr>Профилактика трофических  нарушений</vt:lpstr>
      <vt:lpstr>Основные побочные эффекты постельного режима</vt:lpstr>
      <vt:lpstr>Гемиплегические контрактуры</vt:lpstr>
      <vt:lpstr>Основные побочные эффекты постельного режима. ТЭЛА и ТГВ</vt:lpstr>
      <vt:lpstr>ТГВ. Актуальность</vt:lpstr>
      <vt:lpstr>Скрининг</vt:lpstr>
      <vt:lpstr>Тромбоэмболия легочной артерии (ТЭЛА)</vt:lpstr>
      <vt:lpstr>Инфаркт легкого</vt:lpstr>
      <vt:lpstr>Этапы формирования пит-синдрома</vt:lpstr>
      <vt:lpstr>Общая слабость пациентов ОРИТ (по Eelco F.M.Wijdicks, 1996)</vt:lpstr>
      <vt:lpstr>Мышечная слабость,  приобретенная в ОРИТ</vt:lpstr>
      <vt:lpstr>Определение</vt:lpstr>
      <vt:lpstr>Терминология</vt:lpstr>
      <vt:lpstr>Эпидемиология</vt:lpstr>
      <vt:lpstr>Распространенность</vt:lpstr>
      <vt:lpstr>Факторы риска</vt:lpstr>
      <vt:lpstr>Принципиальная схема сенсомоторного разобщения как основа ПИТ синдрома у  нецеребрального пациента ОРИТ</vt:lpstr>
      <vt:lpstr>Нарушение электровозбудимости при критическом состоянии</vt:lpstr>
      <vt:lpstr>Нервно-мышечные нарушения</vt:lpstr>
      <vt:lpstr>Презентация PowerPoint</vt:lpstr>
      <vt:lpstr>Иммобилизация</vt:lpstr>
      <vt:lpstr>Динамика толщины мышц</vt:lpstr>
      <vt:lpstr>История вопроса</vt:lpstr>
      <vt:lpstr>Схема обследования</vt:lpstr>
      <vt:lpstr>Классификация</vt:lpstr>
      <vt:lpstr>Клинические признаки</vt:lpstr>
      <vt:lpstr>Не характерны</vt:lpstr>
      <vt:lpstr>Лабораторная диагностика</vt:lpstr>
      <vt:lpstr>Нейрофизиология</vt:lpstr>
      <vt:lpstr>Прямая стимуляция мышц</vt:lpstr>
      <vt:lpstr>Респираторная нейрофизиология</vt:lpstr>
      <vt:lpstr>Нейрофизиологические признаки</vt:lpstr>
      <vt:lpstr>Отличие от продленного действия миорелаксантов</vt:lpstr>
      <vt:lpstr>Критерии диагноза МСПОРИТ</vt:lpstr>
      <vt:lpstr>Полимионейропатия критических состояний (ПНМКС)</vt:lpstr>
      <vt:lpstr>МСПОРИТ убивает!</vt:lpstr>
      <vt:lpstr>Интраоперационная компрессионно-ишемическая  нейропатия. Perioperative peripheral nerve injury (PNI).</vt:lpstr>
      <vt:lpstr>Постэкстубационная дисфагия (локальная полимионейропатия критических состояний)</vt:lpstr>
      <vt:lpstr>Тихая аспирация (ТА) – «тихая убийца»</vt:lpstr>
      <vt:lpstr>Презентация PowerPoint</vt:lpstr>
      <vt:lpstr>Дыхательная недостаточность (ДН)</vt:lpstr>
      <vt:lpstr>Механизмы повреждения РМП</vt:lpstr>
      <vt:lpstr>Факторы риска ПМНПКС при ОЦН</vt:lpstr>
      <vt:lpstr>Патофизиология ПНМКС у пациентов ОРИТ</vt:lpstr>
      <vt:lpstr>Вентилятор-ассоциированная диафрагмальная дисфункция</vt:lpstr>
      <vt:lpstr>Практические  рекомендации</vt:lpstr>
      <vt:lpstr>Этапы формирования пит-синдрома</vt:lpstr>
      <vt:lpstr>Презентация PowerPoint</vt:lpstr>
      <vt:lpstr>Презентация PowerPoint</vt:lpstr>
      <vt:lpstr>Причины ортостатической недостаточности (ОСН)</vt:lpstr>
      <vt:lpstr>Презентация PowerPoint</vt:lpstr>
      <vt:lpstr>Ортостатическая недостаточность – как индикатор нарушения гравитационного  градиента</vt:lpstr>
      <vt:lpstr>Нарушение гравитационного градиента</vt:lpstr>
      <vt:lpstr>Этапы формирования пит-синдрома</vt:lpstr>
      <vt:lpstr>Диссомния</vt:lpstr>
      <vt:lpstr>Презентация PowerPoint</vt:lpstr>
      <vt:lpstr>Клиническая классификация причин диссомнии при  неотложных состояниях</vt:lpstr>
      <vt:lpstr>Клиническая классификация причин диссомнии при  неотложных состояниях</vt:lpstr>
      <vt:lpstr>Характеристика сна в ОРИТ</vt:lpstr>
      <vt:lpstr>Это написал пациент с бульбарным  синдромом. На ИВЛ через ТСТ.</vt:lpstr>
      <vt:lpstr>Что мешает спать в ОРИТ?</vt:lpstr>
      <vt:lpstr>Внутренние (технологические) факторы диссомнии  ОРИТ</vt:lpstr>
      <vt:lpstr>Значение реанимационной диссомнии в реализации ПИТ-синдрома</vt:lpstr>
      <vt:lpstr>Внутренние (технологические) факторы диссомнии ОРИТ</vt:lpstr>
      <vt:lpstr>Клиническая классификация причин диссомнии при  неотложных состояниях</vt:lpstr>
      <vt:lpstr>Мелатонин- как индикатор сохранности циркадности и предиктор исхода  вегетативного состояния (Белкин АА)</vt:lpstr>
      <vt:lpstr>Эффекты медикаментов на сон в ОРИТ</vt:lpstr>
      <vt:lpstr>Этапы формирования пит-синдрома</vt:lpstr>
      <vt:lpstr>Нутритивный дисметаболизм</vt:lpstr>
      <vt:lpstr>Презентация PowerPoint</vt:lpstr>
      <vt:lpstr>НО!!!</vt:lpstr>
      <vt:lpstr>Презентация PowerPoint</vt:lpstr>
      <vt:lpstr>Презентация PowerPoint</vt:lpstr>
      <vt:lpstr>Мониторинг вертикализации при ангиоспазме</vt:lpstr>
      <vt:lpstr>Сенсомоторное разобщение. ПИТ- сидром у пациента с ОЦН</vt:lpstr>
      <vt:lpstr>Хронический критически больной как осложнение ПИТ-синдрома</vt:lpstr>
      <vt:lpstr>Определение ХКС</vt:lpstr>
      <vt:lpstr>Патогенез ХКС</vt:lpstr>
      <vt:lpstr>Коморбидность</vt:lpstr>
      <vt:lpstr>Типы коморбидности (А. Л. Верткин, 2015)</vt:lpstr>
      <vt:lpstr>Типы коморбидности (А. Л. Верткин, 2015)</vt:lpstr>
      <vt:lpstr>Пит-индекс</vt:lpstr>
      <vt:lpstr>Post Intensive Care Syndrome -технологическая реанимационная ятрогения</vt:lpstr>
      <vt:lpstr>Как сохранить сохранить функциональный статус и  качество жизни пациента на преморбидном уровне?</vt:lpstr>
      <vt:lpstr>Почему РеабИТ может  профилактировать ХКС</vt:lpstr>
      <vt:lpstr>Метаболизм в основе профилактики ПИТ-синдрома</vt:lpstr>
      <vt:lpstr>ПИТ синдром и его преабилитация (Белкин А.А. С соавт., 2013)</vt:lpstr>
      <vt:lpstr>Презентация PowerPoint</vt:lpstr>
      <vt:lpstr>Мысли домой: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Екатерина Быкова</cp:lastModifiedBy>
  <cp:revision>1</cp:revision>
  <dcterms:created xsi:type="dcterms:W3CDTF">2020-09-26T21:37:43Z</dcterms:created>
  <dcterms:modified xsi:type="dcterms:W3CDTF">2020-11-15T14:28:10Z</dcterms:modified>
</cp:coreProperties>
</file>