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7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8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9.xml" ContentType="application/vnd.openxmlformats-officedocument.presentationml.tags+xml"/>
  <Override PartName="/ppt/notesSlides/notesSlide43.xml" ContentType="application/vnd.openxmlformats-officedocument.presentationml.notesSlide+xml"/>
  <Override PartName="/ppt/tags/tag20.xml" ContentType="application/vnd.openxmlformats-officedocument.presentationml.tags+xml"/>
  <Override PartName="/ppt/notesSlides/notesSlide44.xml" ContentType="application/vnd.openxmlformats-officedocument.presentationml.notesSlide+xml"/>
  <Override PartName="/ppt/tags/tag21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22.xml" ContentType="application/vnd.openxmlformats-officedocument.presentationml.tags+xml"/>
  <Override PartName="/ppt/notesSlides/notesSlide53.xml" ContentType="application/vnd.openxmlformats-officedocument.presentationml.notesSlide+xml"/>
  <Override PartName="/ppt/tags/tag23.xml" ContentType="application/vnd.openxmlformats-officedocument.presentationml.tags+xml"/>
  <Override PartName="/ppt/notesSlides/notesSlide5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4.xml" ContentType="application/vnd.openxmlformats-officedocument.presentationml.tags+xml"/>
  <Override PartName="/ppt/notesSlides/notesSlide5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5.xml" ContentType="application/vnd.openxmlformats-officedocument.presentationml.tags+xml"/>
  <Override PartName="/ppt/notesSlides/notesSlide5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6.xml" ContentType="application/vnd.openxmlformats-officedocument.presentationml.tags+xml"/>
  <Override PartName="/ppt/notesSlides/notesSlide5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27.xml" ContentType="application/vnd.openxmlformats-officedocument.presentationml.tags+xml"/>
  <Override PartName="/ppt/notesSlides/notesSlide58.xml" ContentType="application/vnd.openxmlformats-officedocument.presentationml.notesSlide+xml"/>
  <Override PartName="/ppt/tags/tag28.xml" ContentType="application/vnd.openxmlformats-officedocument.presentationml.tags+xml"/>
  <Override PartName="/ppt/notesSlides/notesSlide59.xml" ContentType="application/vnd.openxmlformats-officedocument.presentationml.notesSlide+xml"/>
  <Override PartName="/ppt/tags/tag29.xml" ContentType="application/vnd.openxmlformats-officedocument.presentationml.tags+xml"/>
  <Override PartName="/ppt/notesSlides/notesSlide60.xml" ContentType="application/vnd.openxmlformats-officedocument.presentationml.notesSlide+xml"/>
  <Override PartName="/ppt/tags/tag30.xml" ContentType="application/vnd.openxmlformats-officedocument.presentationml.tags+xml"/>
  <Override PartName="/ppt/notesSlides/notesSlide61.xml" ContentType="application/vnd.openxmlformats-officedocument.presentationml.notesSlide+xml"/>
  <Override PartName="/ppt/tags/tag31.xml" ContentType="application/vnd.openxmlformats-officedocument.presentationml.tags+xml"/>
  <Override PartName="/ppt/notesSlides/notesSlide62.xml" ContentType="application/vnd.openxmlformats-officedocument.presentationml.notesSlide+xml"/>
  <Override PartName="/ppt/tags/tag32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33.xml" ContentType="application/vnd.openxmlformats-officedocument.presentationml.tags+xml"/>
  <Override PartName="/ppt/notesSlides/notesSlide66.xml" ContentType="application/vnd.openxmlformats-officedocument.presentationml.notesSlide+xml"/>
  <Override PartName="/ppt/tags/tag34.xml" ContentType="application/vnd.openxmlformats-officedocument.presentationml.tags+xml"/>
  <Override PartName="/ppt/notesSlides/notesSlide67.xml" ContentType="application/vnd.openxmlformats-officedocument.presentationml.notesSlide+xml"/>
  <Override PartName="/ppt/tags/tag35.xml" ContentType="application/vnd.openxmlformats-officedocument.presentationml.tags+xml"/>
  <Override PartName="/ppt/notesSlides/notesSlide68.xml" ContentType="application/vnd.openxmlformats-officedocument.presentationml.notesSlide+xml"/>
  <Override PartName="/ppt/tags/tag36.xml" ContentType="application/vnd.openxmlformats-officedocument.presentationml.tags+xml"/>
  <Override PartName="/ppt/notesSlides/notesSlide69.xml" ContentType="application/vnd.openxmlformats-officedocument.presentationml.notesSlide+xml"/>
  <Override PartName="/ppt/tags/tag37.xml" ContentType="application/vnd.openxmlformats-officedocument.presentationml.tags+xml"/>
  <Override PartName="/ppt/notesSlides/notesSlide70.xml" ContentType="application/vnd.openxmlformats-officedocument.presentationml.notesSlide+xml"/>
  <Override PartName="/ppt/tags/tag38.xml" ContentType="application/vnd.openxmlformats-officedocument.presentationml.tags+xml"/>
  <Override PartName="/ppt/notesSlides/notesSlide71.xml" ContentType="application/vnd.openxmlformats-officedocument.presentationml.notesSlide+xml"/>
  <Override PartName="/ppt/tags/tag39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40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41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ags/tag42.xml" ContentType="application/vnd.openxmlformats-officedocument.presentationml.tags+xml"/>
  <Override PartName="/ppt/notesSlides/notesSlide81.xml" ContentType="application/vnd.openxmlformats-officedocument.presentationml.notesSlide+xml"/>
  <Override PartName="/ppt/tags/tag43.xml" ContentType="application/vnd.openxmlformats-officedocument.presentationml.tags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52" r:id="rId2"/>
    <p:sldId id="259" r:id="rId3"/>
    <p:sldId id="258" r:id="rId4"/>
    <p:sldId id="260" r:id="rId5"/>
    <p:sldId id="463" r:id="rId6"/>
    <p:sldId id="464" r:id="rId7"/>
    <p:sldId id="465" r:id="rId8"/>
    <p:sldId id="271" r:id="rId9"/>
    <p:sldId id="474" r:id="rId10"/>
    <p:sldId id="466" r:id="rId11"/>
    <p:sldId id="468" r:id="rId12"/>
    <p:sldId id="412" r:id="rId13"/>
    <p:sldId id="413" r:id="rId14"/>
    <p:sldId id="414" r:id="rId15"/>
    <p:sldId id="475" r:id="rId16"/>
    <p:sldId id="435" r:id="rId17"/>
    <p:sldId id="477" r:id="rId18"/>
    <p:sldId id="479" r:id="rId19"/>
    <p:sldId id="478" r:id="rId20"/>
    <p:sldId id="480" r:id="rId21"/>
    <p:sldId id="481" r:id="rId22"/>
    <p:sldId id="482" r:id="rId23"/>
    <p:sldId id="483" r:id="rId24"/>
    <p:sldId id="484" r:id="rId25"/>
    <p:sldId id="485" r:id="rId26"/>
    <p:sldId id="486" r:id="rId27"/>
    <p:sldId id="487" r:id="rId28"/>
    <p:sldId id="488" r:id="rId29"/>
    <p:sldId id="489" r:id="rId30"/>
    <p:sldId id="490" r:id="rId31"/>
    <p:sldId id="491" r:id="rId32"/>
    <p:sldId id="492" r:id="rId33"/>
    <p:sldId id="493" r:id="rId34"/>
    <p:sldId id="495" r:id="rId35"/>
    <p:sldId id="358" r:id="rId36"/>
    <p:sldId id="427" r:id="rId37"/>
    <p:sldId id="428" r:id="rId38"/>
    <p:sldId id="362" r:id="rId39"/>
    <p:sldId id="364" r:id="rId40"/>
    <p:sldId id="365" r:id="rId41"/>
    <p:sldId id="438" r:id="rId42"/>
    <p:sldId id="368" r:id="rId43"/>
    <p:sldId id="389" r:id="rId44"/>
    <p:sldId id="373" r:id="rId45"/>
    <p:sldId id="370" r:id="rId46"/>
    <p:sldId id="431" r:id="rId47"/>
    <p:sldId id="371" r:id="rId48"/>
    <p:sldId id="372" r:id="rId49"/>
    <p:sldId id="376" r:id="rId50"/>
    <p:sldId id="374" r:id="rId51"/>
    <p:sldId id="456" r:id="rId52"/>
    <p:sldId id="458" r:id="rId53"/>
    <p:sldId id="459" r:id="rId54"/>
    <p:sldId id="460" r:id="rId55"/>
    <p:sldId id="461" r:id="rId56"/>
    <p:sldId id="462" r:id="rId57"/>
    <p:sldId id="293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417" r:id="rId70"/>
    <p:sldId id="334" r:id="rId71"/>
    <p:sldId id="335" r:id="rId72"/>
    <p:sldId id="338" r:id="rId73"/>
    <p:sldId id="398" r:id="rId74"/>
    <p:sldId id="339" r:id="rId75"/>
    <p:sldId id="340" r:id="rId76"/>
    <p:sldId id="341" r:id="rId77"/>
    <p:sldId id="390" r:id="rId78"/>
    <p:sldId id="399" r:id="rId79"/>
    <p:sldId id="400" r:id="rId80"/>
    <p:sldId id="403" r:id="rId81"/>
    <p:sldId id="402" r:id="rId82"/>
    <p:sldId id="342" r:id="rId83"/>
    <p:sldId id="392" r:id="rId84"/>
    <p:sldId id="397" r:id="rId85"/>
    <p:sldId id="353" r:id="rId86"/>
    <p:sldId id="275" r:id="rId87"/>
  </p:sldIdLst>
  <p:sldSz cx="9144000" cy="6858000" type="screen4x3"/>
  <p:notesSz cx="6858000" cy="9144000"/>
  <p:custDataLst>
    <p:tags r:id="rId8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88" autoAdjust="0"/>
  </p:normalViewPr>
  <p:slideViewPr>
    <p:cSldViewPr>
      <p:cViewPr>
        <p:scale>
          <a:sx n="60" d="100"/>
          <a:sy n="60" d="100"/>
        </p:scale>
        <p:origin x="-1456" y="-1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en-US" dirty="0" smtClean="0">
                <a:solidFill>
                  <a:srgbClr val="002060"/>
                </a:solidFill>
              </a:rPr>
              <a:t>Structure of eye injury</a:t>
            </a:r>
            <a:endParaRPr lang="ru-RU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1021929824561404"/>
          <c:y val="0.1385628960769683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8140396924068811E-2"/>
          <c:y val="0.24510011567804738"/>
          <c:w val="0.42777259750426128"/>
          <c:h val="0.75387010219512673"/>
        </c:manualLayout>
      </c:layout>
      <c:pieChart>
        <c:varyColors val="1"/>
        <c:ser>
          <c:idx val="0"/>
          <c:order val="0"/>
          <c:explosion val="16"/>
          <c:dPt>
            <c:idx val="0"/>
            <c:bubble3D val="0"/>
            <c:explosion val="5"/>
          </c:dPt>
          <c:dLbls>
            <c:dLbl>
              <c:idx val="0"/>
              <c:layout>
                <c:manualLayout>
                  <c:x val="-0.10136252705253948"/>
                  <c:y val="-0.128585323962162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5869883040935674E-2"/>
                  <c:y val="5.9094554726102998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Лист1!$B$1:$B$3</c:f>
              <c:strCache>
                <c:ptCount val="3"/>
                <c:pt idx="0">
                  <c:v>foreign bodies of the ocular surface</c:v>
                </c:pt>
                <c:pt idx="1">
                  <c:v>injuries of the organs of vision</c:v>
                </c:pt>
                <c:pt idx="2">
                  <c:v>burns</c:v>
                </c:pt>
              </c:strCache>
            </c:strRef>
          </c:cat>
          <c:val>
            <c:numRef>
              <c:f>Лист1!$A$1:$A$3</c:f>
              <c:numCache>
                <c:formatCode>0.00</c:formatCode>
                <c:ptCount val="3"/>
                <c:pt idx="0">
                  <c:v>11760</c:v>
                </c:pt>
                <c:pt idx="1">
                  <c:v>4556</c:v>
                </c:pt>
                <c:pt idx="2">
                  <c:v>1043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49873175392549618"/>
          <c:y val="0.24778171108688851"/>
          <c:w val="0.45156064373532256"/>
          <c:h val="0.56561858541693599"/>
        </c:manualLayout>
      </c:layout>
      <c:overlay val="0"/>
      <c:txPr>
        <a:bodyPr/>
        <a:lstStyle/>
        <a:p>
          <a:pPr>
            <a:defRPr sz="24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0"/>
          <c:dPt>
            <c:idx val="0"/>
            <c:bubble3D val="0"/>
            <c:spPr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2.5306631814118078E-2"/>
                  <c:y val="6.7654729370314713E-3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>
                        <a:solidFill>
                          <a:srgbClr val="002060"/>
                        </a:solidFill>
                      </a:rPr>
                      <a:t>72%</a:t>
                    </a:r>
                    <a:endParaRPr lang="en-US" sz="280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714059710765024"/>
                  <c:y val="-6.2387627363792934E-2"/>
                </c:manualLayout>
              </c:layout>
              <c:tx>
                <c:rich>
                  <a:bodyPr/>
                  <a:lstStyle/>
                  <a:p>
                    <a:pPr>
                      <a:defRPr sz="2800">
                        <a:solidFill>
                          <a:srgbClr val="002060"/>
                        </a:solidFill>
                      </a:defRPr>
                    </a:pPr>
                    <a:r>
                      <a:rPr lang="en-US" sz="2800">
                        <a:solidFill>
                          <a:srgbClr val="002060"/>
                        </a:solidFill>
                      </a:rPr>
                      <a:t>28%</a:t>
                    </a:r>
                    <a:endParaRPr lang="en-US" sz="2800"/>
                  </a:p>
                </c:rich>
              </c:tx>
              <c:spPr>
                <a:noFill/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2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7030A0"/>
              </a:solidFill>
            </c:spPr>
          </c:dPt>
          <c:dPt>
            <c:idx val="1"/>
            <c:bubble3D val="0"/>
            <c:explosion val="0"/>
            <c:spPr>
              <a:solidFill>
                <a:srgbClr val="00B05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4199483267716675"/>
                  <c:y val="-0.38330961589666179"/>
                </c:manualLayout>
              </c:layout>
              <c:tx>
                <c:rich>
                  <a:bodyPr/>
                  <a:lstStyle/>
                  <a:p>
                    <a:r>
                      <a:rPr lang="ru-RU" sz="2800" dirty="0" smtClean="0">
                        <a:solidFill>
                          <a:srgbClr val="002060"/>
                        </a:solidFill>
                      </a:rPr>
                      <a:t>12,7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0359744094488206E-2"/>
                  <c:y val="-0.19325819204631017"/>
                </c:manualLayout>
              </c:layout>
              <c:tx>
                <c:rich>
                  <a:bodyPr/>
                  <a:lstStyle/>
                  <a:p>
                    <a:r>
                      <a:rPr lang="ru-RU" sz="3200" dirty="0" smtClean="0">
                        <a:solidFill>
                          <a:srgbClr val="002060"/>
                        </a:solidFill>
                      </a:rPr>
                      <a:t>10,2</a:t>
                    </a:r>
                    <a:endParaRPr lang="ru-RU" sz="32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city</c:v>
                </c:pt>
                <c:pt idx="1">
                  <c:v>village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12.7</c:v>
                </c:pt>
                <c:pt idx="1">
                  <c:v>10.199999999999999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legend>
      <c:legendPos val="t"/>
      <c:layout/>
      <c:overlay val="0"/>
      <c:txPr>
        <a:bodyPr/>
        <a:lstStyle/>
        <a:p>
          <a:pPr>
            <a:defRPr sz="22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3E4E5B-5060-42AB-A251-A9EE46A0AFE8}" type="doc">
      <dgm:prSet loTypeId="urn:microsoft.com/office/officeart/2005/8/layout/hierarchy2" loCatId="hierarchy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845E461-6DE5-4C6E-AF49-A0A0A8644715}">
      <dgm:prSet phldrT="[Текст]" custT="1"/>
      <dgm:spPr/>
      <dgm:t>
        <a:bodyPr/>
        <a:lstStyle/>
        <a:p>
          <a:r>
            <a:rPr lang="en-US" sz="3200" dirty="0" smtClean="0"/>
            <a:t>Injuries</a:t>
          </a:r>
          <a:r>
            <a:rPr lang="ru-RU" sz="3200" dirty="0" smtClean="0"/>
            <a:t> </a:t>
          </a:r>
          <a:r>
            <a:rPr lang="ru-RU" sz="2100" dirty="0" smtClean="0"/>
            <a:t> </a:t>
          </a:r>
          <a:endParaRPr lang="ru-RU" sz="2100" dirty="0"/>
        </a:p>
      </dgm:t>
    </dgm:pt>
    <dgm:pt modelId="{886D18E7-2FEF-4FAC-B1E0-9DAEB26A3C30}" type="parTrans" cxnId="{2FEB09C5-D688-4B65-9D4D-8579FA2AC984}">
      <dgm:prSet/>
      <dgm:spPr/>
      <dgm:t>
        <a:bodyPr/>
        <a:lstStyle/>
        <a:p>
          <a:endParaRPr lang="ru-RU"/>
        </a:p>
      </dgm:t>
    </dgm:pt>
    <dgm:pt modelId="{CCDB7440-CD6B-4FA0-A625-D70FF54C2DA3}" type="sibTrans" cxnId="{2FEB09C5-D688-4B65-9D4D-8579FA2AC984}">
      <dgm:prSet/>
      <dgm:spPr/>
      <dgm:t>
        <a:bodyPr/>
        <a:lstStyle/>
        <a:p>
          <a:endParaRPr lang="ru-RU"/>
        </a:p>
      </dgm:t>
    </dgm:pt>
    <dgm:pt modelId="{CB4EC22A-50E9-4E03-93F4-FA15B15AB77A}">
      <dgm:prSet phldrT="[Текст]" custT="1"/>
      <dgm:spPr/>
      <dgm:t>
        <a:bodyPr/>
        <a:lstStyle/>
        <a:p>
          <a:r>
            <a:rPr lang="en-US" sz="2400" dirty="0" smtClean="0"/>
            <a:t>the eyeball</a:t>
          </a:r>
          <a:endParaRPr lang="ru-RU" sz="2800" dirty="0"/>
        </a:p>
      </dgm:t>
    </dgm:pt>
    <dgm:pt modelId="{250B4187-0FB1-4068-9542-D449317B3302}" type="parTrans" cxnId="{262032DF-4064-4E33-BDD8-5331DA34F822}">
      <dgm:prSet/>
      <dgm:spPr/>
      <dgm:t>
        <a:bodyPr/>
        <a:lstStyle/>
        <a:p>
          <a:endParaRPr lang="ru-RU"/>
        </a:p>
      </dgm:t>
    </dgm:pt>
    <dgm:pt modelId="{B9563C0D-ECAD-402E-BB03-321A68846906}" type="sibTrans" cxnId="{262032DF-4064-4E33-BDD8-5331DA34F822}">
      <dgm:prSet/>
      <dgm:spPr/>
      <dgm:t>
        <a:bodyPr/>
        <a:lstStyle/>
        <a:p>
          <a:endParaRPr lang="ru-RU"/>
        </a:p>
      </dgm:t>
    </dgm:pt>
    <dgm:pt modelId="{EEEE466D-18E6-43DF-90EB-1425CE2445FE}">
      <dgm:prSet phldrT="[Текст]"/>
      <dgm:spPr/>
      <dgm:t>
        <a:bodyPr/>
        <a:lstStyle/>
        <a:p>
          <a:r>
            <a:rPr lang="en-US" dirty="0" smtClean="0"/>
            <a:t>protective apparatus</a:t>
          </a:r>
          <a:endParaRPr lang="ru-RU" dirty="0"/>
        </a:p>
      </dgm:t>
    </dgm:pt>
    <dgm:pt modelId="{5A5EDA62-2402-4898-8303-EBBCD15CC6D8}" type="parTrans" cxnId="{2CA8B761-6187-4B3A-869C-1ED63869F449}">
      <dgm:prSet/>
      <dgm:spPr/>
      <dgm:t>
        <a:bodyPr/>
        <a:lstStyle/>
        <a:p>
          <a:endParaRPr lang="ru-RU"/>
        </a:p>
      </dgm:t>
    </dgm:pt>
    <dgm:pt modelId="{79F00DC5-A852-490B-B392-9B4250489820}" type="sibTrans" cxnId="{2CA8B761-6187-4B3A-869C-1ED63869F449}">
      <dgm:prSet/>
      <dgm:spPr/>
      <dgm:t>
        <a:bodyPr/>
        <a:lstStyle/>
        <a:p>
          <a:endParaRPr lang="ru-RU"/>
        </a:p>
      </dgm:t>
    </dgm:pt>
    <dgm:pt modelId="{0983450A-1D11-4643-9A81-ADCFE91FD6F7}">
      <dgm:prSet phldrT="[Текст]" custT="1"/>
      <dgm:spPr/>
      <dgm:t>
        <a:bodyPr/>
        <a:lstStyle/>
        <a:p>
          <a:r>
            <a:rPr lang="en-US" sz="3600" dirty="0" smtClean="0"/>
            <a:t>Burns</a:t>
          </a:r>
          <a:endParaRPr lang="ru-RU" sz="3600" dirty="0"/>
        </a:p>
      </dgm:t>
    </dgm:pt>
    <dgm:pt modelId="{7A6DA8FA-1286-4548-A344-45B7AA85148E}" type="parTrans" cxnId="{C00D50AA-0259-4697-93FE-B5A7C3C468B7}">
      <dgm:prSet/>
      <dgm:spPr/>
      <dgm:t>
        <a:bodyPr/>
        <a:lstStyle/>
        <a:p>
          <a:endParaRPr lang="ru-RU"/>
        </a:p>
      </dgm:t>
    </dgm:pt>
    <dgm:pt modelId="{45582606-D610-4E86-B319-CAB800E06631}" type="sibTrans" cxnId="{C00D50AA-0259-4697-93FE-B5A7C3C468B7}">
      <dgm:prSet/>
      <dgm:spPr/>
      <dgm:t>
        <a:bodyPr/>
        <a:lstStyle/>
        <a:p>
          <a:endParaRPr lang="ru-RU"/>
        </a:p>
      </dgm:t>
    </dgm:pt>
    <dgm:pt modelId="{D576C5BD-A402-405F-81BF-ABE9BD205E0E}">
      <dgm:prSet phldrT="[Текст]" custT="1"/>
      <dgm:spPr/>
      <dgm:t>
        <a:bodyPr/>
        <a:lstStyle/>
        <a:p>
          <a:r>
            <a:rPr lang="en-US" sz="2400" dirty="0" smtClean="0"/>
            <a:t>Mechanical</a:t>
          </a:r>
          <a:r>
            <a:rPr lang="ru-RU" sz="2400" dirty="0" smtClean="0"/>
            <a:t> </a:t>
          </a:r>
          <a:r>
            <a:rPr lang="en-US" sz="2400" dirty="0" smtClean="0"/>
            <a:t>(contusions and wounds)</a:t>
          </a:r>
          <a:endParaRPr lang="ru-RU" sz="2400" dirty="0"/>
        </a:p>
      </dgm:t>
    </dgm:pt>
    <dgm:pt modelId="{BD8B76FF-D117-4BE2-900E-B329AC0EEA30}" type="parTrans" cxnId="{D450FDF0-F99B-49E9-AAF7-68A1F4E8BE94}">
      <dgm:prSet/>
      <dgm:spPr/>
      <dgm:t>
        <a:bodyPr/>
        <a:lstStyle/>
        <a:p>
          <a:endParaRPr lang="ru-RU"/>
        </a:p>
      </dgm:t>
    </dgm:pt>
    <dgm:pt modelId="{D6577462-F32E-402B-84C2-109B831CDF99}" type="sibTrans" cxnId="{D450FDF0-F99B-49E9-AAF7-68A1F4E8BE94}">
      <dgm:prSet/>
      <dgm:spPr/>
      <dgm:t>
        <a:bodyPr/>
        <a:lstStyle/>
        <a:p>
          <a:endParaRPr lang="ru-RU"/>
        </a:p>
      </dgm:t>
    </dgm:pt>
    <dgm:pt modelId="{C7D38161-120F-4B44-BABA-188D0C300822}">
      <dgm:prSet phldrT="[Текст]" custT="1"/>
      <dgm:spPr/>
      <dgm:t>
        <a:bodyPr/>
        <a:lstStyle/>
        <a:p>
          <a:r>
            <a:rPr lang="en-US" sz="2100" dirty="0" smtClean="0"/>
            <a:t>closed injury</a:t>
          </a:r>
          <a:endParaRPr lang="ru-RU" sz="2100" dirty="0"/>
        </a:p>
      </dgm:t>
    </dgm:pt>
    <dgm:pt modelId="{7F31655C-1867-4ECB-9B47-789A5C7037CF}" type="parTrans" cxnId="{DC898BB2-F173-41E4-965D-A2319AA77EBA}">
      <dgm:prSet/>
      <dgm:spPr/>
      <dgm:t>
        <a:bodyPr/>
        <a:lstStyle/>
        <a:p>
          <a:endParaRPr lang="ru-RU"/>
        </a:p>
      </dgm:t>
    </dgm:pt>
    <dgm:pt modelId="{490CC793-90D8-44E3-8AB7-128BF6A41C11}" type="sibTrans" cxnId="{DC898BB2-F173-41E4-965D-A2319AA77EBA}">
      <dgm:prSet/>
      <dgm:spPr/>
      <dgm:t>
        <a:bodyPr/>
        <a:lstStyle/>
        <a:p>
          <a:endParaRPr lang="ru-RU"/>
        </a:p>
      </dgm:t>
    </dgm:pt>
    <dgm:pt modelId="{0A2A744A-7FA5-4940-B439-4388B4C08B73}">
      <dgm:prSet phldrT="[Текст]" custT="1"/>
      <dgm:spPr/>
      <dgm:t>
        <a:bodyPr/>
        <a:lstStyle/>
        <a:p>
          <a:r>
            <a:rPr lang="en-US" sz="2100" dirty="0" smtClean="0"/>
            <a:t>open injury</a:t>
          </a:r>
          <a:endParaRPr lang="ru-RU" sz="2100" dirty="0"/>
        </a:p>
      </dgm:t>
    </dgm:pt>
    <dgm:pt modelId="{7DFE9AC1-F19B-4C93-AC62-B93995D50B2E}" type="parTrans" cxnId="{F77F3808-0B1A-4C6F-96FC-CE83754A5EF5}">
      <dgm:prSet/>
      <dgm:spPr/>
      <dgm:t>
        <a:bodyPr/>
        <a:lstStyle/>
        <a:p>
          <a:endParaRPr lang="ru-RU"/>
        </a:p>
      </dgm:t>
    </dgm:pt>
    <dgm:pt modelId="{781CA556-7E33-44DE-87DF-1B77FDB9AF55}" type="sibTrans" cxnId="{F77F3808-0B1A-4C6F-96FC-CE83754A5EF5}">
      <dgm:prSet/>
      <dgm:spPr/>
      <dgm:t>
        <a:bodyPr/>
        <a:lstStyle/>
        <a:p>
          <a:endParaRPr lang="ru-RU"/>
        </a:p>
      </dgm:t>
    </dgm:pt>
    <dgm:pt modelId="{9024933F-1567-411E-8140-767A2442D524}" type="pres">
      <dgm:prSet presAssocID="{AE3E4E5B-5060-42AB-A251-A9EE46A0AF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B33C70-7AF3-4348-BE67-DAE17D282CC1}" type="pres">
      <dgm:prSet presAssocID="{CB4EC22A-50E9-4E03-93F4-FA15B15AB77A}" presName="root1" presStyleCnt="0"/>
      <dgm:spPr/>
      <dgm:t>
        <a:bodyPr/>
        <a:lstStyle/>
        <a:p>
          <a:endParaRPr lang="ru-RU"/>
        </a:p>
      </dgm:t>
    </dgm:pt>
    <dgm:pt modelId="{E08F6382-99D2-4066-9373-04734B274B97}" type="pres">
      <dgm:prSet presAssocID="{CB4EC22A-50E9-4E03-93F4-FA15B15AB77A}" presName="LevelOneTextNode" presStyleLbl="node0" presStyleIdx="0" presStyleCnt="3" custLinFactNeighborY="-59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EFD6E5-14BC-4843-BBC7-95CC43822182}" type="pres">
      <dgm:prSet presAssocID="{CB4EC22A-50E9-4E03-93F4-FA15B15AB77A}" presName="level2hierChild" presStyleCnt="0"/>
      <dgm:spPr/>
      <dgm:t>
        <a:bodyPr/>
        <a:lstStyle/>
        <a:p>
          <a:endParaRPr lang="ru-RU"/>
        </a:p>
      </dgm:t>
    </dgm:pt>
    <dgm:pt modelId="{D5F01741-E42A-4D46-8597-60D087136282}" type="pres">
      <dgm:prSet presAssocID="{1845E461-6DE5-4C6E-AF49-A0A0A8644715}" presName="root1" presStyleCnt="0"/>
      <dgm:spPr/>
      <dgm:t>
        <a:bodyPr/>
        <a:lstStyle/>
        <a:p>
          <a:endParaRPr lang="ru-RU"/>
        </a:p>
      </dgm:t>
    </dgm:pt>
    <dgm:pt modelId="{6398F773-E8BC-485F-9DAF-949D42B58EA2}" type="pres">
      <dgm:prSet presAssocID="{1845E461-6DE5-4C6E-AF49-A0A0A8644715}" presName="LevelOneTextNod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6813AF-39F9-46B8-9239-C9B18FC5A0DF}" type="pres">
      <dgm:prSet presAssocID="{1845E461-6DE5-4C6E-AF49-A0A0A8644715}" presName="level2hierChild" presStyleCnt="0"/>
      <dgm:spPr/>
      <dgm:t>
        <a:bodyPr/>
        <a:lstStyle/>
        <a:p>
          <a:endParaRPr lang="ru-RU"/>
        </a:p>
      </dgm:t>
    </dgm:pt>
    <dgm:pt modelId="{EC3B02CD-A80C-40C3-A738-493DEA85B865}" type="pres">
      <dgm:prSet presAssocID="{BD8B76FF-D117-4BE2-900E-B329AC0EEA3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970F5C5-1E6B-4853-9B3B-AFCDCFCB2BDF}" type="pres">
      <dgm:prSet presAssocID="{BD8B76FF-D117-4BE2-900E-B329AC0EEA3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DBE08E0C-688E-4AA3-9369-FACE078DE2EC}" type="pres">
      <dgm:prSet presAssocID="{D576C5BD-A402-405F-81BF-ABE9BD205E0E}" presName="root2" presStyleCnt="0"/>
      <dgm:spPr/>
    </dgm:pt>
    <dgm:pt modelId="{269C198A-A852-4630-8ACB-B7A9E2E87C47}" type="pres">
      <dgm:prSet presAssocID="{D576C5BD-A402-405F-81BF-ABE9BD205E0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72EB36-F834-44CF-B69C-571A80184E77}" type="pres">
      <dgm:prSet presAssocID="{D576C5BD-A402-405F-81BF-ABE9BD205E0E}" presName="level3hierChild" presStyleCnt="0"/>
      <dgm:spPr/>
    </dgm:pt>
    <dgm:pt modelId="{7899F5FF-D451-4F80-ACA3-0D2905341A55}" type="pres">
      <dgm:prSet presAssocID="{7F31655C-1867-4ECB-9B47-789A5C7037CF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22A9894-44B5-4556-A6D0-560127486D43}" type="pres">
      <dgm:prSet presAssocID="{7F31655C-1867-4ECB-9B47-789A5C7037CF}" presName="connTx" presStyleLbl="parChTrans1D3" presStyleIdx="0" presStyleCnt="2"/>
      <dgm:spPr/>
      <dgm:t>
        <a:bodyPr/>
        <a:lstStyle/>
        <a:p>
          <a:endParaRPr lang="ru-RU"/>
        </a:p>
      </dgm:t>
    </dgm:pt>
    <dgm:pt modelId="{CBB79467-4C4F-4749-8DAF-4A296F74A7BA}" type="pres">
      <dgm:prSet presAssocID="{C7D38161-120F-4B44-BABA-188D0C300822}" presName="root2" presStyleCnt="0"/>
      <dgm:spPr/>
    </dgm:pt>
    <dgm:pt modelId="{0BD7647A-6AF7-4D01-A4F0-0A329263827C}" type="pres">
      <dgm:prSet presAssocID="{C7D38161-120F-4B44-BABA-188D0C300822}" presName="LevelTwoTextNode" presStyleLbl="node3" presStyleIdx="0" presStyleCnt="2" custLinFactNeighborX="-29038" custLinFactNeighborY="-164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EFEA46-235A-424C-AF14-C95A9107BFD4}" type="pres">
      <dgm:prSet presAssocID="{C7D38161-120F-4B44-BABA-188D0C300822}" presName="level3hierChild" presStyleCnt="0"/>
      <dgm:spPr/>
    </dgm:pt>
    <dgm:pt modelId="{AF4980F4-B680-4891-AED8-D5594E59794C}" type="pres">
      <dgm:prSet presAssocID="{7DFE9AC1-F19B-4C93-AC62-B93995D50B2E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BDF2C93E-BA59-4A17-BBE0-AB78444D4902}" type="pres">
      <dgm:prSet presAssocID="{7DFE9AC1-F19B-4C93-AC62-B93995D50B2E}" presName="connTx" presStyleLbl="parChTrans1D3" presStyleIdx="1" presStyleCnt="2"/>
      <dgm:spPr/>
      <dgm:t>
        <a:bodyPr/>
        <a:lstStyle/>
        <a:p>
          <a:endParaRPr lang="ru-RU"/>
        </a:p>
      </dgm:t>
    </dgm:pt>
    <dgm:pt modelId="{64647674-B077-467B-A40A-284ABA15EBBD}" type="pres">
      <dgm:prSet presAssocID="{0A2A744A-7FA5-4940-B439-4388B4C08B73}" presName="root2" presStyleCnt="0"/>
      <dgm:spPr/>
    </dgm:pt>
    <dgm:pt modelId="{C573EFCD-54D6-4F2E-9A53-C9D65583F1E9}" type="pres">
      <dgm:prSet presAssocID="{0A2A744A-7FA5-4940-B439-4388B4C08B73}" presName="LevelTwoTextNode" presStyleLbl="node3" presStyleIdx="1" presStyleCnt="2" custLinFactNeighborX="-29038" custLinFactNeighborY="41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35D41D-1816-4306-840A-89929E60C3D9}" type="pres">
      <dgm:prSet presAssocID="{0A2A744A-7FA5-4940-B439-4388B4C08B73}" presName="level3hierChild" presStyleCnt="0"/>
      <dgm:spPr/>
    </dgm:pt>
    <dgm:pt modelId="{4D7B46F4-2984-4F5D-A0A1-86C27DFF3907}" type="pres">
      <dgm:prSet presAssocID="{7A6DA8FA-1286-4548-A344-45B7AA85148E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8F188A08-C7AA-4CD4-A441-E0E745FFDBA9}" type="pres">
      <dgm:prSet presAssocID="{7A6DA8FA-1286-4548-A344-45B7AA85148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CA522DCD-C45A-4FEC-8420-17CAA7A98005}" type="pres">
      <dgm:prSet presAssocID="{0983450A-1D11-4643-9A81-ADCFE91FD6F7}" presName="root2" presStyleCnt="0"/>
      <dgm:spPr/>
      <dgm:t>
        <a:bodyPr/>
        <a:lstStyle/>
        <a:p>
          <a:endParaRPr lang="ru-RU"/>
        </a:p>
      </dgm:t>
    </dgm:pt>
    <dgm:pt modelId="{384B4CAC-071F-4566-A6D4-6527C1DC5B78}" type="pres">
      <dgm:prSet presAssocID="{0983450A-1D11-4643-9A81-ADCFE91FD6F7}" presName="LevelTwoTextNode" presStyleLbl="node2" presStyleIdx="1" presStyleCnt="2" custLinFactNeighborX="503" custLinFactNeighborY="238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5C7E02-AA7C-4F70-A454-90293C227D04}" type="pres">
      <dgm:prSet presAssocID="{0983450A-1D11-4643-9A81-ADCFE91FD6F7}" presName="level3hierChild" presStyleCnt="0"/>
      <dgm:spPr/>
      <dgm:t>
        <a:bodyPr/>
        <a:lstStyle/>
        <a:p>
          <a:endParaRPr lang="ru-RU"/>
        </a:p>
      </dgm:t>
    </dgm:pt>
    <dgm:pt modelId="{4A2F3C36-61C9-4DD6-89E3-6536B31BF528}" type="pres">
      <dgm:prSet presAssocID="{EEEE466D-18E6-43DF-90EB-1425CE2445FE}" presName="root1" presStyleCnt="0"/>
      <dgm:spPr/>
      <dgm:t>
        <a:bodyPr/>
        <a:lstStyle/>
        <a:p>
          <a:endParaRPr lang="ru-RU"/>
        </a:p>
      </dgm:t>
    </dgm:pt>
    <dgm:pt modelId="{15CFB9A7-362C-45ED-B9B0-28F75CDB987A}" type="pres">
      <dgm:prSet presAssocID="{EEEE466D-18E6-43DF-90EB-1425CE2445FE}" presName="LevelOneTextNode" presStyleLbl="node0" presStyleIdx="2" presStyleCnt="3" custLinFactNeighborY="65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84EF5E-7287-4C50-AB32-7C6D003E13D1}" type="pres">
      <dgm:prSet presAssocID="{EEEE466D-18E6-43DF-90EB-1425CE2445FE}" presName="level2hierChild" presStyleCnt="0"/>
      <dgm:spPr/>
      <dgm:t>
        <a:bodyPr/>
        <a:lstStyle/>
        <a:p>
          <a:endParaRPr lang="ru-RU"/>
        </a:p>
      </dgm:t>
    </dgm:pt>
  </dgm:ptLst>
  <dgm:cxnLst>
    <dgm:cxn modelId="{2CA8B761-6187-4B3A-869C-1ED63869F449}" srcId="{AE3E4E5B-5060-42AB-A251-A9EE46A0AFE8}" destId="{EEEE466D-18E6-43DF-90EB-1425CE2445FE}" srcOrd="2" destOrd="0" parTransId="{5A5EDA62-2402-4898-8303-EBBCD15CC6D8}" sibTransId="{79F00DC5-A852-490B-B392-9B4250489820}"/>
    <dgm:cxn modelId="{8BFA8B99-2520-46B7-965D-40FE0BBE3DF0}" type="presOf" srcId="{C7D38161-120F-4B44-BABA-188D0C300822}" destId="{0BD7647A-6AF7-4D01-A4F0-0A329263827C}" srcOrd="0" destOrd="0" presId="urn:microsoft.com/office/officeart/2005/8/layout/hierarchy2"/>
    <dgm:cxn modelId="{F77F3808-0B1A-4C6F-96FC-CE83754A5EF5}" srcId="{D576C5BD-A402-405F-81BF-ABE9BD205E0E}" destId="{0A2A744A-7FA5-4940-B439-4388B4C08B73}" srcOrd="1" destOrd="0" parTransId="{7DFE9AC1-F19B-4C93-AC62-B93995D50B2E}" sibTransId="{781CA556-7E33-44DE-87DF-1B77FDB9AF55}"/>
    <dgm:cxn modelId="{2FEB09C5-D688-4B65-9D4D-8579FA2AC984}" srcId="{AE3E4E5B-5060-42AB-A251-A9EE46A0AFE8}" destId="{1845E461-6DE5-4C6E-AF49-A0A0A8644715}" srcOrd="1" destOrd="0" parTransId="{886D18E7-2FEF-4FAC-B1E0-9DAEB26A3C30}" sibTransId="{CCDB7440-CD6B-4FA0-A625-D70FF54C2DA3}"/>
    <dgm:cxn modelId="{62AF433E-8DBF-479C-BE4F-24F2120B3929}" type="presOf" srcId="{7DFE9AC1-F19B-4C93-AC62-B93995D50B2E}" destId="{AF4980F4-B680-4891-AED8-D5594E59794C}" srcOrd="0" destOrd="0" presId="urn:microsoft.com/office/officeart/2005/8/layout/hierarchy2"/>
    <dgm:cxn modelId="{4697B1F1-3437-447E-AE51-6993CF73D020}" type="presOf" srcId="{0A2A744A-7FA5-4940-B439-4388B4C08B73}" destId="{C573EFCD-54D6-4F2E-9A53-C9D65583F1E9}" srcOrd="0" destOrd="0" presId="urn:microsoft.com/office/officeart/2005/8/layout/hierarchy2"/>
    <dgm:cxn modelId="{EBE59CEC-BDC6-42E4-AE1B-8CC02647E850}" type="presOf" srcId="{BD8B76FF-D117-4BE2-900E-B329AC0EEA30}" destId="{EC3B02CD-A80C-40C3-A738-493DEA85B865}" srcOrd="0" destOrd="0" presId="urn:microsoft.com/office/officeart/2005/8/layout/hierarchy2"/>
    <dgm:cxn modelId="{262032DF-4064-4E33-BDD8-5331DA34F822}" srcId="{AE3E4E5B-5060-42AB-A251-A9EE46A0AFE8}" destId="{CB4EC22A-50E9-4E03-93F4-FA15B15AB77A}" srcOrd="0" destOrd="0" parTransId="{250B4187-0FB1-4068-9542-D449317B3302}" sibTransId="{B9563C0D-ECAD-402E-BB03-321A68846906}"/>
    <dgm:cxn modelId="{FB3BA4E9-C904-47AF-B706-74E33752D809}" type="presOf" srcId="{7A6DA8FA-1286-4548-A344-45B7AA85148E}" destId="{8F188A08-C7AA-4CD4-A441-E0E745FFDBA9}" srcOrd="1" destOrd="0" presId="urn:microsoft.com/office/officeart/2005/8/layout/hierarchy2"/>
    <dgm:cxn modelId="{909A0DFD-1E00-4655-8F57-462E44C46539}" type="presOf" srcId="{1845E461-6DE5-4C6E-AF49-A0A0A8644715}" destId="{6398F773-E8BC-485F-9DAF-949D42B58EA2}" srcOrd="0" destOrd="0" presId="urn:microsoft.com/office/officeart/2005/8/layout/hierarchy2"/>
    <dgm:cxn modelId="{899B989C-C0DB-4BA8-8565-3E8FE0A855E2}" type="presOf" srcId="{CB4EC22A-50E9-4E03-93F4-FA15B15AB77A}" destId="{E08F6382-99D2-4066-9373-04734B274B97}" srcOrd="0" destOrd="0" presId="urn:microsoft.com/office/officeart/2005/8/layout/hierarchy2"/>
    <dgm:cxn modelId="{31762734-59A7-4848-A5C3-C1A7BD08BDB6}" type="presOf" srcId="{7F31655C-1867-4ECB-9B47-789A5C7037CF}" destId="{7899F5FF-D451-4F80-ACA3-0D2905341A55}" srcOrd="0" destOrd="0" presId="urn:microsoft.com/office/officeart/2005/8/layout/hierarchy2"/>
    <dgm:cxn modelId="{3058CCE4-515B-41EA-9EA0-5378759DA7EB}" type="presOf" srcId="{D576C5BD-A402-405F-81BF-ABE9BD205E0E}" destId="{269C198A-A852-4630-8ACB-B7A9E2E87C47}" srcOrd="0" destOrd="0" presId="urn:microsoft.com/office/officeart/2005/8/layout/hierarchy2"/>
    <dgm:cxn modelId="{C6B4150A-4408-474D-835D-26EA859C8ED6}" type="presOf" srcId="{7A6DA8FA-1286-4548-A344-45B7AA85148E}" destId="{4D7B46F4-2984-4F5D-A0A1-86C27DFF3907}" srcOrd="0" destOrd="0" presId="urn:microsoft.com/office/officeart/2005/8/layout/hierarchy2"/>
    <dgm:cxn modelId="{A8981FBA-D25E-40BD-A125-A953D8103A27}" type="presOf" srcId="{0983450A-1D11-4643-9A81-ADCFE91FD6F7}" destId="{384B4CAC-071F-4566-A6D4-6527C1DC5B78}" srcOrd="0" destOrd="0" presId="urn:microsoft.com/office/officeart/2005/8/layout/hierarchy2"/>
    <dgm:cxn modelId="{DC898BB2-F173-41E4-965D-A2319AA77EBA}" srcId="{D576C5BD-A402-405F-81BF-ABE9BD205E0E}" destId="{C7D38161-120F-4B44-BABA-188D0C300822}" srcOrd="0" destOrd="0" parTransId="{7F31655C-1867-4ECB-9B47-789A5C7037CF}" sibTransId="{490CC793-90D8-44E3-8AB7-128BF6A41C11}"/>
    <dgm:cxn modelId="{92FAD1E8-76BB-48B1-B3B8-EC689805B7FE}" type="presOf" srcId="{7F31655C-1867-4ECB-9B47-789A5C7037CF}" destId="{722A9894-44B5-4556-A6D0-560127486D43}" srcOrd="1" destOrd="0" presId="urn:microsoft.com/office/officeart/2005/8/layout/hierarchy2"/>
    <dgm:cxn modelId="{3146E084-8C16-4122-9BD2-C453ADCF5573}" type="presOf" srcId="{BD8B76FF-D117-4BE2-900E-B329AC0EEA30}" destId="{3970F5C5-1E6B-4853-9B3B-AFCDCFCB2BDF}" srcOrd="1" destOrd="0" presId="urn:microsoft.com/office/officeart/2005/8/layout/hierarchy2"/>
    <dgm:cxn modelId="{0CC1630A-8290-4880-BFA0-8C66A273325B}" type="presOf" srcId="{7DFE9AC1-F19B-4C93-AC62-B93995D50B2E}" destId="{BDF2C93E-BA59-4A17-BBE0-AB78444D4902}" srcOrd="1" destOrd="0" presId="urn:microsoft.com/office/officeart/2005/8/layout/hierarchy2"/>
    <dgm:cxn modelId="{C00D50AA-0259-4697-93FE-B5A7C3C468B7}" srcId="{1845E461-6DE5-4C6E-AF49-A0A0A8644715}" destId="{0983450A-1D11-4643-9A81-ADCFE91FD6F7}" srcOrd="1" destOrd="0" parTransId="{7A6DA8FA-1286-4548-A344-45B7AA85148E}" sibTransId="{45582606-D610-4E86-B319-CAB800E06631}"/>
    <dgm:cxn modelId="{2D386C98-40F7-47C7-9F68-F832ADD2D9AD}" type="presOf" srcId="{AE3E4E5B-5060-42AB-A251-A9EE46A0AFE8}" destId="{9024933F-1567-411E-8140-767A2442D524}" srcOrd="0" destOrd="0" presId="urn:microsoft.com/office/officeart/2005/8/layout/hierarchy2"/>
    <dgm:cxn modelId="{787C8F57-AFFC-453F-82D4-BA06CC7F3F78}" type="presOf" srcId="{EEEE466D-18E6-43DF-90EB-1425CE2445FE}" destId="{15CFB9A7-362C-45ED-B9B0-28F75CDB987A}" srcOrd="0" destOrd="0" presId="urn:microsoft.com/office/officeart/2005/8/layout/hierarchy2"/>
    <dgm:cxn modelId="{D450FDF0-F99B-49E9-AAF7-68A1F4E8BE94}" srcId="{1845E461-6DE5-4C6E-AF49-A0A0A8644715}" destId="{D576C5BD-A402-405F-81BF-ABE9BD205E0E}" srcOrd="0" destOrd="0" parTransId="{BD8B76FF-D117-4BE2-900E-B329AC0EEA30}" sibTransId="{D6577462-F32E-402B-84C2-109B831CDF99}"/>
    <dgm:cxn modelId="{6D32BDB9-8420-4AF5-8AD7-3D2AF8EEB32B}" type="presParOf" srcId="{9024933F-1567-411E-8140-767A2442D524}" destId="{61B33C70-7AF3-4348-BE67-DAE17D282CC1}" srcOrd="0" destOrd="0" presId="urn:microsoft.com/office/officeart/2005/8/layout/hierarchy2"/>
    <dgm:cxn modelId="{527898C8-9E13-43BD-BA06-CA27D24031EB}" type="presParOf" srcId="{61B33C70-7AF3-4348-BE67-DAE17D282CC1}" destId="{E08F6382-99D2-4066-9373-04734B274B97}" srcOrd="0" destOrd="0" presId="urn:microsoft.com/office/officeart/2005/8/layout/hierarchy2"/>
    <dgm:cxn modelId="{A690B1B9-9F86-44BC-9A75-45841FE29AEF}" type="presParOf" srcId="{61B33C70-7AF3-4348-BE67-DAE17D282CC1}" destId="{E3EFD6E5-14BC-4843-BBC7-95CC43822182}" srcOrd="1" destOrd="0" presId="urn:microsoft.com/office/officeart/2005/8/layout/hierarchy2"/>
    <dgm:cxn modelId="{4234BED7-D020-49FA-8BEC-019BD87510E6}" type="presParOf" srcId="{9024933F-1567-411E-8140-767A2442D524}" destId="{D5F01741-E42A-4D46-8597-60D087136282}" srcOrd="1" destOrd="0" presId="urn:microsoft.com/office/officeart/2005/8/layout/hierarchy2"/>
    <dgm:cxn modelId="{F7172B53-FDA7-4BFE-ACB1-D93334848A86}" type="presParOf" srcId="{D5F01741-E42A-4D46-8597-60D087136282}" destId="{6398F773-E8BC-485F-9DAF-949D42B58EA2}" srcOrd="0" destOrd="0" presId="urn:microsoft.com/office/officeart/2005/8/layout/hierarchy2"/>
    <dgm:cxn modelId="{8A16FED8-7266-43F8-8C66-3D9760EA3628}" type="presParOf" srcId="{D5F01741-E42A-4D46-8597-60D087136282}" destId="{9E6813AF-39F9-46B8-9239-C9B18FC5A0DF}" srcOrd="1" destOrd="0" presId="urn:microsoft.com/office/officeart/2005/8/layout/hierarchy2"/>
    <dgm:cxn modelId="{E53FFF39-930E-4C0E-9E04-662528F5DF92}" type="presParOf" srcId="{9E6813AF-39F9-46B8-9239-C9B18FC5A0DF}" destId="{EC3B02CD-A80C-40C3-A738-493DEA85B865}" srcOrd="0" destOrd="0" presId="urn:microsoft.com/office/officeart/2005/8/layout/hierarchy2"/>
    <dgm:cxn modelId="{0AC120DE-775C-41C0-BA30-5CD7B445A6E8}" type="presParOf" srcId="{EC3B02CD-A80C-40C3-A738-493DEA85B865}" destId="{3970F5C5-1E6B-4853-9B3B-AFCDCFCB2BDF}" srcOrd="0" destOrd="0" presId="urn:microsoft.com/office/officeart/2005/8/layout/hierarchy2"/>
    <dgm:cxn modelId="{223CA97F-9950-422F-9D3F-F231E3EBA5BD}" type="presParOf" srcId="{9E6813AF-39F9-46B8-9239-C9B18FC5A0DF}" destId="{DBE08E0C-688E-4AA3-9369-FACE078DE2EC}" srcOrd="1" destOrd="0" presId="urn:microsoft.com/office/officeart/2005/8/layout/hierarchy2"/>
    <dgm:cxn modelId="{8534C389-B991-4A75-8CF3-9DAAC9EA0AFE}" type="presParOf" srcId="{DBE08E0C-688E-4AA3-9369-FACE078DE2EC}" destId="{269C198A-A852-4630-8ACB-B7A9E2E87C47}" srcOrd="0" destOrd="0" presId="urn:microsoft.com/office/officeart/2005/8/layout/hierarchy2"/>
    <dgm:cxn modelId="{B764567E-1000-40C6-BE54-03108007C397}" type="presParOf" srcId="{DBE08E0C-688E-4AA3-9369-FACE078DE2EC}" destId="{C372EB36-F834-44CF-B69C-571A80184E77}" srcOrd="1" destOrd="0" presId="urn:microsoft.com/office/officeart/2005/8/layout/hierarchy2"/>
    <dgm:cxn modelId="{7E6568AB-5747-4387-AE0F-2119F1A51B9F}" type="presParOf" srcId="{C372EB36-F834-44CF-B69C-571A80184E77}" destId="{7899F5FF-D451-4F80-ACA3-0D2905341A55}" srcOrd="0" destOrd="0" presId="urn:microsoft.com/office/officeart/2005/8/layout/hierarchy2"/>
    <dgm:cxn modelId="{760224F6-834F-4F5D-BD86-1BEB8502B965}" type="presParOf" srcId="{7899F5FF-D451-4F80-ACA3-0D2905341A55}" destId="{722A9894-44B5-4556-A6D0-560127486D43}" srcOrd="0" destOrd="0" presId="urn:microsoft.com/office/officeart/2005/8/layout/hierarchy2"/>
    <dgm:cxn modelId="{3FAF2905-14A0-4BEB-892F-A0A548D7FA25}" type="presParOf" srcId="{C372EB36-F834-44CF-B69C-571A80184E77}" destId="{CBB79467-4C4F-4749-8DAF-4A296F74A7BA}" srcOrd="1" destOrd="0" presId="urn:microsoft.com/office/officeart/2005/8/layout/hierarchy2"/>
    <dgm:cxn modelId="{9F7C9FD4-2C96-4428-934E-43CD1495AE13}" type="presParOf" srcId="{CBB79467-4C4F-4749-8DAF-4A296F74A7BA}" destId="{0BD7647A-6AF7-4D01-A4F0-0A329263827C}" srcOrd="0" destOrd="0" presId="urn:microsoft.com/office/officeart/2005/8/layout/hierarchy2"/>
    <dgm:cxn modelId="{C1631C2F-44C5-4CE8-AAF2-333C22B8066D}" type="presParOf" srcId="{CBB79467-4C4F-4749-8DAF-4A296F74A7BA}" destId="{99EFEA46-235A-424C-AF14-C95A9107BFD4}" srcOrd="1" destOrd="0" presId="urn:microsoft.com/office/officeart/2005/8/layout/hierarchy2"/>
    <dgm:cxn modelId="{94E8EC54-42D5-47D1-BC6F-2578DEBFCD97}" type="presParOf" srcId="{C372EB36-F834-44CF-B69C-571A80184E77}" destId="{AF4980F4-B680-4891-AED8-D5594E59794C}" srcOrd="2" destOrd="0" presId="urn:microsoft.com/office/officeart/2005/8/layout/hierarchy2"/>
    <dgm:cxn modelId="{57717CC4-8541-48CD-9447-D6EFE82159EA}" type="presParOf" srcId="{AF4980F4-B680-4891-AED8-D5594E59794C}" destId="{BDF2C93E-BA59-4A17-BBE0-AB78444D4902}" srcOrd="0" destOrd="0" presId="urn:microsoft.com/office/officeart/2005/8/layout/hierarchy2"/>
    <dgm:cxn modelId="{25C90004-596B-4D92-BFD2-3ED7E1356CC3}" type="presParOf" srcId="{C372EB36-F834-44CF-B69C-571A80184E77}" destId="{64647674-B077-467B-A40A-284ABA15EBBD}" srcOrd="3" destOrd="0" presId="urn:microsoft.com/office/officeart/2005/8/layout/hierarchy2"/>
    <dgm:cxn modelId="{BDCCDDB9-BAA8-4C21-9EFB-E31350C763D4}" type="presParOf" srcId="{64647674-B077-467B-A40A-284ABA15EBBD}" destId="{C573EFCD-54D6-4F2E-9A53-C9D65583F1E9}" srcOrd="0" destOrd="0" presId="urn:microsoft.com/office/officeart/2005/8/layout/hierarchy2"/>
    <dgm:cxn modelId="{64BF9B67-E063-44EE-85E0-0E58481C1C90}" type="presParOf" srcId="{64647674-B077-467B-A40A-284ABA15EBBD}" destId="{A435D41D-1816-4306-840A-89929E60C3D9}" srcOrd="1" destOrd="0" presId="urn:microsoft.com/office/officeart/2005/8/layout/hierarchy2"/>
    <dgm:cxn modelId="{C64F75DF-A6C4-49F8-B5D5-1F71668799AB}" type="presParOf" srcId="{9E6813AF-39F9-46B8-9239-C9B18FC5A0DF}" destId="{4D7B46F4-2984-4F5D-A0A1-86C27DFF3907}" srcOrd="2" destOrd="0" presId="urn:microsoft.com/office/officeart/2005/8/layout/hierarchy2"/>
    <dgm:cxn modelId="{3FA2E858-AAD8-4FBE-B0E4-4BDBA7E868F5}" type="presParOf" srcId="{4D7B46F4-2984-4F5D-A0A1-86C27DFF3907}" destId="{8F188A08-C7AA-4CD4-A441-E0E745FFDBA9}" srcOrd="0" destOrd="0" presId="urn:microsoft.com/office/officeart/2005/8/layout/hierarchy2"/>
    <dgm:cxn modelId="{9CB8A2B6-348F-4AEA-9B1E-5C59C14220CA}" type="presParOf" srcId="{9E6813AF-39F9-46B8-9239-C9B18FC5A0DF}" destId="{CA522DCD-C45A-4FEC-8420-17CAA7A98005}" srcOrd="3" destOrd="0" presId="urn:microsoft.com/office/officeart/2005/8/layout/hierarchy2"/>
    <dgm:cxn modelId="{FB5E9B37-DE5E-4A7A-95D5-46E0B0DF143A}" type="presParOf" srcId="{CA522DCD-C45A-4FEC-8420-17CAA7A98005}" destId="{384B4CAC-071F-4566-A6D4-6527C1DC5B78}" srcOrd="0" destOrd="0" presId="urn:microsoft.com/office/officeart/2005/8/layout/hierarchy2"/>
    <dgm:cxn modelId="{483B00A3-A322-4EA0-8456-EDB132F3360A}" type="presParOf" srcId="{CA522DCD-C45A-4FEC-8420-17CAA7A98005}" destId="{B15C7E02-AA7C-4F70-A454-90293C227D04}" srcOrd="1" destOrd="0" presId="urn:microsoft.com/office/officeart/2005/8/layout/hierarchy2"/>
    <dgm:cxn modelId="{23E99CE8-0397-4397-B45B-E205B1D36EF3}" type="presParOf" srcId="{9024933F-1567-411E-8140-767A2442D524}" destId="{4A2F3C36-61C9-4DD6-89E3-6536B31BF528}" srcOrd="2" destOrd="0" presId="urn:microsoft.com/office/officeart/2005/8/layout/hierarchy2"/>
    <dgm:cxn modelId="{0180E6AC-F39E-4F83-8DDD-27C118F8E3BC}" type="presParOf" srcId="{4A2F3C36-61C9-4DD6-89E3-6536B31BF528}" destId="{15CFB9A7-362C-45ED-B9B0-28F75CDB987A}" srcOrd="0" destOrd="0" presId="urn:microsoft.com/office/officeart/2005/8/layout/hierarchy2"/>
    <dgm:cxn modelId="{1117AF25-DBB2-4A4A-B46C-07B8B5576A0D}" type="presParOf" srcId="{4A2F3C36-61C9-4DD6-89E3-6536B31BF528}" destId="{8F84EF5E-7287-4C50-AB32-7C6D003E13D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95D36B-197C-46E1-B6FD-F1EAAED09581}" type="doc">
      <dgm:prSet loTypeId="urn:microsoft.com/office/officeart/2005/8/layout/vProcess5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A89F8D-E961-480B-8AF9-62992FD4C3D1}">
      <dgm:prSet phldrT="[Текст]"/>
      <dgm:spPr/>
      <dgm:t>
        <a:bodyPr/>
        <a:lstStyle/>
        <a:p>
          <a:r>
            <a:rPr lang="en-US" dirty="0" smtClean="0"/>
            <a:t>Instill an antibiotic solution (Ciprofloxacin 0.3%, Tobramycin 0.3%)</a:t>
          </a:r>
          <a:endParaRPr lang="ru-RU" dirty="0"/>
        </a:p>
      </dgm:t>
    </dgm:pt>
    <dgm:pt modelId="{9CB7FF37-B616-444B-97E1-A3BB2627C180}" type="parTrans" cxnId="{8B724D62-73C6-421F-925B-64EE4777669F}">
      <dgm:prSet/>
      <dgm:spPr/>
      <dgm:t>
        <a:bodyPr/>
        <a:lstStyle/>
        <a:p>
          <a:endParaRPr lang="ru-RU"/>
        </a:p>
      </dgm:t>
    </dgm:pt>
    <dgm:pt modelId="{92F2203A-EC9F-4031-A93B-5F1F083EFF5C}" type="sibTrans" cxnId="{8B724D62-73C6-421F-925B-64EE4777669F}">
      <dgm:prSet/>
      <dgm:spPr/>
      <dgm:t>
        <a:bodyPr/>
        <a:lstStyle/>
        <a:p>
          <a:endParaRPr lang="ru-RU"/>
        </a:p>
      </dgm:t>
    </dgm:pt>
    <dgm:pt modelId="{ADAE4025-9DD8-4F1A-993F-F41C41E4E43F}">
      <dgm:prSet phldrT="[Текст]"/>
      <dgm:spPr/>
      <dgm:t>
        <a:bodyPr/>
        <a:lstStyle/>
        <a:p>
          <a:r>
            <a:rPr lang="en-US" dirty="0" smtClean="0"/>
            <a:t>Aseptic bandage (for severe injuries, binocular)</a:t>
          </a:r>
          <a:endParaRPr lang="ru-RU" dirty="0"/>
        </a:p>
      </dgm:t>
    </dgm:pt>
    <dgm:pt modelId="{3FF6E21F-4A2D-4F69-9BB2-77ABD6219457}" type="parTrans" cxnId="{2B884880-2329-4CE8-B7C1-1D779F96E598}">
      <dgm:prSet/>
      <dgm:spPr/>
      <dgm:t>
        <a:bodyPr/>
        <a:lstStyle/>
        <a:p>
          <a:endParaRPr lang="ru-RU"/>
        </a:p>
      </dgm:t>
    </dgm:pt>
    <dgm:pt modelId="{E7096732-F1BA-4047-85AE-42D871632AC6}" type="sibTrans" cxnId="{2B884880-2329-4CE8-B7C1-1D779F96E598}">
      <dgm:prSet/>
      <dgm:spPr/>
      <dgm:t>
        <a:bodyPr/>
        <a:lstStyle/>
        <a:p>
          <a:endParaRPr lang="ru-RU"/>
        </a:p>
      </dgm:t>
    </dgm:pt>
    <dgm:pt modelId="{1A26BE0E-FFF5-4F09-B976-982F405462E3}">
      <dgm:prSet phldrT="[Текст]"/>
      <dgm:spPr/>
      <dgm:t>
        <a:bodyPr/>
        <a:lstStyle/>
        <a:p>
          <a:r>
            <a:rPr lang="en-US" dirty="0" smtClean="0"/>
            <a:t>Pain relief – intramuscular administration of </a:t>
          </a:r>
          <a:r>
            <a:rPr lang="en-US" dirty="0" err="1" smtClean="0">
              <a:solidFill>
                <a:schemeClr val="bg1"/>
              </a:solidFill>
              <a:cs typeface="Times New Roman" pitchFamily="18" charset="0"/>
            </a:rPr>
            <a:t>nonsteroidal</a:t>
          </a:r>
          <a:r>
            <a:rPr lang="en-US" dirty="0" smtClean="0">
              <a:solidFill>
                <a:schemeClr val="bg1"/>
              </a:solidFill>
              <a:cs typeface="Times New Roman" pitchFamily="18" charset="0"/>
            </a:rPr>
            <a:t> anti-inflammatory drugs</a:t>
          </a:r>
          <a:endParaRPr lang="ru-RU" dirty="0">
            <a:solidFill>
              <a:schemeClr val="bg1"/>
            </a:solidFill>
          </a:endParaRPr>
        </a:p>
      </dgm:t>
    </dgm:pt>
    <dgm:pt modelId="{8619B35D-F0BE-4FF5-8396-4EBA0E6FF48F}" type="parTrans" cxnId="{45B00D17-E563-4740-BFE5-71E0EA25B3D3}">
      <dgm:prSet/>
      <dgm:spPr/>
      <dgm:t>
        <a:bodyPr/>
        <a:lstStyle/>
        <a:p>
          <a:endParaRPr lang="ru-RU"/>
        </a:p>
      </dgm:t>
    </dgm:pt>
    <dgm:pt modelId="{642806A7-42E9-43EF-A280-5BB8D4489422}" type="sibTrans" cxnId="{45B00D17-E563-4740-BFE5-71E0EA25B3D3}">
      <dgm:prSet/>
      <dgm:spPr/>
      <dgm:t>
        <a:bodyPr/>
        <a:lstStyle/>
        <a:p>
          <a:endParaRPr lang="ru-RU"/>
        </a:p>
      </dgm:t>
    </dgm:pt>
    <dgm:pt modelId="{5A5A0778-EF8F-4475-A2EF-29A2A2B0B626}" type="pres">
      <dgm:prSet presAssocID="{AD95D36B-197C-46E1-B6FD-F1EAAED0958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6C1044-979F-4438-A67A-7176BE1CD4F6}" type="pres">
      <dgm:prSet presAssocID="{AD95D36B-197C-46E1-B6FD-F1EAAED09581}" presName="dummyMaxCanvas" presStyleCnt="0">
        <dgm:presLayoutVars/>
      </dgm:prSet>
      <dgm:spPr/>
    </dgm:pt>
    <dgm:pt modelId="{9EB23E4B-D854-4166-B649-450F7875996C}" type="pres">
      <dgm:prSet presAssocID="{AD95D36B-197C-46E1-B6FD-F1EAAED09581}" presName="ThreeNodes_1" presStyleLbl="node1" presStyleIdx="0" presStyleCnt="3" custLinFactNeighborX="3088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825AD-0C28-49CB-9090-9FE633627FD7}" type="pres">
      <dgm:prSet presAssocID="{AD95D36B-197C-46E1-B6FD-F1EAAED0958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9C7409-CB19-46E3-A7AA-7F3A1C4F9918}" type="pres">
      <dgm:prSet presAssocID="{AD95D36B-197C-46E1-B6FD-F1EAAED0958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D546A-EFFB-4242-B6AB-EE1AB1B6A037}" type="pres">
      <dgm:prSet presAssocID="{AD95D36B-197C-46E1-B6FD-F1EAAED0958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DC16B-5A78-4EC9-99BE-7324FBC25E86}" type="pres">
      <dgm:prSet presAssocID="{AD95D36B-197C-46E1-B6FD-F1EAAED0958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02E4D-96B0-4318-B408-AF8DA9C2960E}" type="pres">
      <dgm:prSet presAssocID="{AD95D36B-197C-46E1-B6FD-F1EAAED0958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0861B-56DB-48C7-9FD3-48EB02BC0E75}" type="pres">
      <dgm:prSet presAssocID="{AD95D36B-197C-46E1-B6FD-F1EAAED0958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39793-B3DB-413E-81BA-96C20947D8F0}" type="pres">
      <dgm:prSet presAssocID="{AD95D36B-197C-46E1-B6FD-F1EAAED0958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FAC812-B483-41C6-A283-566A1366E3A1}" type="presOf" srcId="{E7096732-F1BA-4047-85AE-42D871632AC6}" destId="{67BDC16B-5A78-4EC9-99BE-7324FBC25E86}" srcOrd="0" destOrd="0" presId="urn:microsoft.com/office/officeart/2005/8/layout/vProcess5"/>
    <dgm:cxn modelId="{2B884880-2329-4CE8-B7C1-1D779F96E598}" srcId="{AD95D36B-197C-46E1-B6FD-F1EAAED09581}" destId="{ADAE4025-9DD8-4F1A-993F-F41C41E4E43F}" srcOrd="1" destOrd="0" parTransId="{3FF6E21F-4A2D-4F69-9BB2-77ABD6219457}" sibTransId="{E7096732-F1BA-4047-85AE-42D871632AC6}"/>
    <dgm:cxn modelId="{AA99DD54-F40A-4D51-B1E9-F85414493DE7}" type="presOf" srcId="{1A26BE0E-FFF5-4F09-B976-982F405462E3}" destId="{5EE39793-B3DB-413E-81BA-96C20947D8F0}" srcOrd="1" destOrd="0" presId="urn:microsoft.com/office/officeart/2005/8/layout/vProcess5"/>
    <dgm:cxn modelId="{C3CD8779-AF0D-48E4-9B6A-5591F93EC461}" type="presOf" srcId="{1A26BE0E-FFF5-4F09-B976-982F405462E3}" destId="{199C7409-CB19-46E3-A7AA-7F3A1C4F9918}" srcOrd="0" destOrd="0" presId="urn:microsoft.com/office/officeart/2005/8/layout/vProcess5"/>
    <dgm:cxn modelId="{8B724D62-73C6-421F-925B-64EE4777669F}" srcId="{AD95D36B-197C-46E1-B6FD-F1EAAED09581}" destId="{7FA89F8D-E961-480B-8AF9-62992FD4C3D1}" srcOrd="0" destOrd="0" parTransId="{9CB7FF37-B616-444B-97E1-A3BB2627C180}" sibTransId="{92F2203A-EC9F-4031-A93B-5F1F083EFF5C}"/>
    <dgm:cxn modelId="{45B00D17-E563-4740-BFE5-71E0EA25B3D3}" srcId="{AD95D36B-197C-46E1-B6FD-F1EAAED09581}" destId="{1A26BE0E-FFF5-4F09-B976-982F405462E3}" srcOrd="2" destOrd="0" parTransId="{8619B35D-F0BE-4FF5-8396-4EBA0E6FF48F}" sibTransId="{642806A7-42E9-43EF-A280-5BB8D4489422}"/>
    <dgm:cxn modelId="{1B87562C-4545-49C7-AD94-453588A9672F}" type="presOf" srcId="{7FA89F8D-E961-480B-8AF9-62992FD4C3D1}" destId="{68D02E4D-96B0-4318-B408-AF8DA9C2960E}" srcOrd="1" destOrd="0" presId="urn:microsoft.com/office/officeart/2005/8/layout/vProcess5"/>
    <dgm:cxn modelId="{09C6ACA6-71E5-4A63-B357-A130F080A901}" type="presOf" srcId="{ADAE4025-9DD8-4F1A-993F-F41C41E4E43F}" destId="{14E0861B-56DB-48C7-9FD3-48EB02BC0E75}" srcOrd="1" destOrd="0" presId="urn:microsoft.com/office/officeart/2005/8/layout/vProcess5"/>
    <dgm:cxn modelId="{E8331501-F5D0-4D83-A372-0AD3B17521C5}" type="presOf" srcId="{AD95D36B-197C-46E1-B6FD-F1EAAED09581}" destId="{5A5A0778-EF8F-4475-A2EF-29A2A2B0B626}" srcOrd="0" destOrd="0" presId="urn:microsoft.com/office/officeart/2005/8/layout/vProcess5"/>
    <dgm:cxn modelId="{50FED0F2-2B71-4825-B3D2-347403E3955A}" type="presOf" srcId="{7FA89F8D-E961-480B-8AF9-62992FD4C3D1}" destId="{9EB23E4B-D854-4166-B649-450F7875996C}" srcOrd="0" destOrd="0" presId="urn:microsoft.com/office/officeart/2005/8/layout/vProcess5"/>
    <dgm:cxn modelId="{DAE8CB32-570C-47AD-9981-E181F2E0F5D2}" type="presOf" srcId="{ADAE4025-9DD8-4F1A-993F-F41C41E4E43F}" destId="{B30825AD-0C28-49CB-9090-9FE633627FD7}" srcOrd="0" destOrd="0" presId="urn:microsoft.com/office/officeart/2005/8/layout/vProcess5"/>
    <dgm:cxn modelId="{048CF931-4161-45C9-8D04-CAF51EB487BB}" type="presOf" srcId="{92F2203A-EC9F-4031-A93B-5F1F083EFF5C}" destId="{7ECD546A-EFFB-4242-B6AB-EE1AB1B6A037}" srcOrd="0" destOrd="0" presId="urn:microsoft.com/office/officeart/2005/8/layout/vProcess5"/>
    <dgm:cxn modelId="{E2B6AE9B-0FD6-467D-BB11-BE7E6B78923D}" type="presParOf" srcId="{5A5A0778-EF8F-4475-A2EF-29A2A2B0B626}" destId="{F86C1044-979F-4438-A67A-7176BE1CD4F6}" srcOrd="0" destOrd="0" presId="urn:microsoft.com/office/officeart/2005/8/layout/vProcess5"/>
    <dgm:cxn modelId="{CEE6E482-DA53-4F16-B6E1-269F48A684E0}" type="presParOf" srcId="{5A5A0778-EF8F-4475-A2EF-29A2A2B0B626}" destId="{9EB23E4B-D854-4166-B649-450F7875996C}" srcOrd="1" destOrd="0" presId="urn:microsoft.com/office/officeart/2005/8/layout/vProcess5"/>
    <dgm:cxn modelId="{F183D7F6-EF2D-46F1-A5DB-0397660CCF9B}" type="presParOf" srcId="{5A5A0778-EF8F-4475-A2EF-29A2A2B0B626}" destId="{B30825AD-0C28-49CB-9090-9FE633627FD7}" srcOrd="2" destOrd="0" presId="urn:microsoft.com/office/officeart/2005/8/layout/vProcess5"/>
    <dgm:cxn modelId="{3DCC6E57-9516-497B-9612-DECEAB4D78ED}" type="presParOf" srcId="{5A5A0778-EF8F-4475-A2EF-29A2A2B0B626}" destId="{199C7409-CB19-46E3-A7AA-7F3A1C4F9918}" srcOrd="3" destOrd="0" presId="urn:microsoft.com/office/officeart/2005/8/layout/vProcess5"/>
    <dgm:cxn modelId="{2FB22D49-D92A-4728-A24C-8F3E535C2791}" type="presParOf" srcId="{5A5A0778-EF8F-4475-A2EF-29A2A2B0B626}" destId="{7ECD546A-EFFB-4242-B6AB-EE1AB1B6A037}" srcOrd="4" destOrd="0" presId="urn:microsoft.com/office/officeart/2005/8/layout/vProcess5"/>
    <dgm:cxn modelId="{7E1B327D-091C-4D1C-A5D0-CC124B8144A9}" type="presParOf" srcId="{5A5A0778-EF8F-4475-A2EF-29A2A2B0B626}" destId="{67BDC16B-5A78-4EC9-99BE-7324FBC25E86}" srcOrd="5" destOrd="0" presId="urn:microsoft.com/office/officeart/2005/8/layout/vProcess5"/>
    <dgm:cxn modelId="{4B689BA1-AA89-4F9C-BB2D-6D4AEA955462}" type="presParOf" srcId="{5A5A0778-EF8F-4475-A2EF-29A2A2B0B626}" destId="{68D02E4D-96B0-4318-B408-AF8DA9C2960E}" srcOrd="6" destOrd="0" presId="urn:microsoft.com/office/officeart/2005/8/layout/vProcess5"/>
    <dgm:cxn modelId="{9B9C8990-0BF4-477C-A95B-593B2C1C6A87}" type="presParOf" srcId="{5A5A0778-EF8F-4475-A2EF-29A2A2B0B626}" destId="{14E0861B-56DB-48C7-9FD3-48EB02BC0E75}" srcOrd="7" destOrd="0" presId="urn:microsoft.com/office/officeart/2005/8/layout/vProcess5"/>
    <dgm:cxn modelId="{1C186DBB-8139-4AAC-8AB1-EF8088C184C6}" type="presParOf" srcId="{5A5A0778-EF8F-4475-A2EF-29A2A2B0B626}" destId="{5EE39793-B3DB-413E-81BA-96C20947D8F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3E4E5B-5060-42AB-A251-A9EE46A0AFE8}" type="doc">
      <dgm:prSet loTypeId="urn:microsoft.com/office/officeart/2005/8/layout/hierarchy2" loCatId="hierarchy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1845E461-6DE5-4C6E-AF49-A0A0A8644715}">
      <dgm:prSet phldrT="[Текст]" custT="1"/>
      <dgm:spPr/>
      <dgm:t>
        <a:bodyPr/>
        <a:lstStyle/>
        <a:p>
          <a:r>
            <a:rPr lang="en-US" sz="4000" b="1" dirty="0" smtClean="0"/>
            <a:t>Burns</a:t>
          </a:r>
          <a:endParaRPr lang="ru-RU" sz="2100" dirty="0"/>
        </a:p>
      </dgm:t>
    </dgm:pt>
    <dgm:pt modelId="{886D18E7-2FEF-4FAC-B1E0-9DAEB26A3C30}" type="parTrans" cxnId="{2FEB09C5-D688-4B65-9D4D-8579FA2AC984}">
      <dgm:prSet/>
      <dgm:spPr/>
      <dgm:t>
        <a:bodyPr/>
        <a:lstStyle/>
        <a:p>
          <a:endParaRPr lang="ru-RU"/>
        </a:p>
      </dgm:t>
    </dgm:pt>
    <dgm:pt modelId="{CCDB7440-CD6B-4FA0-A625-D70FF54C2DA3}" type="sibTrans" cxnId="{2FEB09C5-D688-4B65-9D4D-8579FA2AC984}">
      <dgm:prSet/>
      <dgm:spPr/>
      <dgm:t>
        <a:bodyPr/>
        <a:lstStyle/>
        <a:p>
          <a:endParaRPr lang="ru-RU"/>
        </a:p>
      </dgm:t>
    </dgm:pt>
    <dgm:pt modelId="{34270797-9A5D-4F8A-B536-A9E6DAB9E495}">
      <dgm:prSet phldrT="[Текст]" custT="1"/>
      <dgm:spPr/>
      <dgm:t>
        <a:bodyPr/>
        <a:lstStyle/>
        <a:p>
          <a:r>
            <a:rPr lang="en-US" sz="3600" b="1" dirty="0" smtClean="0"/>
            <a:t>Thermal</a:t>
          </a:r>
          <a:endParaRPr lang="ru-RU" sz="3600" b="1" dirty="0"/>
        </a:p>
      </dgm:t>
    </dgm:pt>
    <dgm:pt modelId="{BEECC784-CAF1-4F38-8001-B557DE3FEC02}" type="parTrans" cxnId="{501CF931-2E80-4ECD-9925-FD91A7179490}">
      <dgm:prSet/>
      <dgm:spPr/>
      <dgm:t>
        <a:bodyPr/>
        <a:lstStyle/>
        <a:p>
          <a:endParaRPr lang="ru-RU"/>
        </a:p>
      </dgm:t>
    </dgm:pt>
    <dgm:pt modelId="{F23DAE2F-D37A-4AEC-B090-51E1E7886E4C}" type="sibTrans" cxnId="{501CF931-2E80-4ECD-9925-FD91A7179490}">
      <dgm:prSet/>
      <dgm:spPr/>
      <dgm:t>
        <a:bodyPr/>
        <a:lstStyle/>
        <a:p>
          <a:endParaRPr lang="ru-RU"/>
        </a:p>
      </dgm:t>
    </dgm:pt>
    <dgm:pt modelId="{101648D3-2EEF-4354-816E-6AED664D8D9F}">
      <dgm:prSet phldrT="[Текст]" custT="1"/>
      <dgm:spPr/>
      <dgm:t>
        <a:bodyPr/>
        <a:lstStyle/>
        <a:p>
          <a:r>
            <a:rPr lang="en-US" sz="3600" b="1" dirty="0" smtClean="0"/>
            <a:t>Chemical</a:t>
          </a:r>
          <a:endParaRPr lang="ru-RU" sz="2100" b="1" dirty="0"/>
        </a:p>
      </dgm:t>
    </dgm:pt>
    <dgm:pt modelId="{84F44498-25B9-46F2-BC8E-B45F4F34BDBC}" type="parTrans" cxnId="{09CA4BA6-2F9E-4079-AC03-EE18C00D0574}">
      <dgm:prSet/>
      <dgm:spPr/>
      <dgm:t>
        <a:bodyPr/>
        <a:lstStyle/>
        <a:p>
          <a:endParaRPr lang="ru-RU"/>
        </a:p>
      </dgm:t>
    </dgm:pt>
    <dgm:pt modelId="{FCC8A310-48C5-45F9-9F13-91F1E460FB0D}" type="sibTrans" cxnId="{09CA4BA6-2F9E-4079-AC03-EE18C00D0574}">
      <dgm:prSet/>
      <dgm:spPr/>
      <dgm:t>
        <a:bodyPr/>
        <a:lstStyle/>
        <a:p>
          <a:endParaRPr lang="ru-RU"/>
        </a:p>
      </dgm:t>
    </dgm:pt>
    <dgm:pt modelId="{5BE4AEC3-2BFE-49A8-8D16-C492BC22FF5C}">
      <dgm:prSet phldrT="[Текст]" custT="1"/>
      <dgm:spPr/>
      <dgm:t>
        <a:bodyPr/>
        <a:lstStyle/>
        <a:p>
          <a:r>
            <a:rPr lang="en-US" sz="2800" b="1" dirty="0" smtClean="0"/>
            <a:t>Acidic</a:t>
          </a:r>
          <a:endParaRPr lang="ru-RU" sz="2800" b="1" dirty="0"/>
        </a:p>
      </dgm:t>
    </dgm:pt>
    <dgm:pt modelId="{E680ABD0-3053-499B-A5AD-F593F5A1643B}" type="parTrans" cxnId="{7D803DC3-88EC-4EC4-9862-943B621AFC17}">
      <dgm:prSet/>
      <dgm:spPr/>
      <dgm:t>
        <a:bodyPr/>
        <a:lstStyle/>
        <a:p>
          <a:endParaRPr lang="ru-RU"/>
        </a:p>
      </dgm:t>
    </dgm:pt>
    <dgm:pt modelId="{CD122E16-05E0-4BAD-BF4C-51B7A5BFBE8F}" type="sibTrans" cxnId="{7D803DC3-88EC-4EC4-9862-943B621AFC17}">
      <dgm:prSet/>
      <dgm:spPr/>
      <dgm:t>
        <a:bodyPr/>
        <a:lstStyle/>
        <a:p>
          <a:endParaRPr lang="ru-RU"/>
        </a:p>
      </dgm:t>
    </dgm:pt>
    <dgm:pt modelId="{63381397-9B0E-4A73-9A13-3828039319C4}">
      <dgm:prSet custT="1"/>
      <dgm:spPr/>
      <dgm:t>
        <a:bodyPr/>
        <a:lstStyle/>
        <a:p>
          <a:r>
            <a:rPr lang="en-US" sz="2800" b="1" dirty="0" smtClean="0"/>
            <a:t>Alkaline</a:t>
          </a:r>
          <a:endParaRPr lang="ru-RU" sz="2600" b="1" dirty="0"/>
        </a:p>
      </dgm:t>
    </dgm:pt>
    <dgm:pt modelId="{D8A35859-7C97-407C-A82A-9D5749ADCD69}" type="parTrans" cxnId="{38CEE66A-0CDB-422A-BB4F-86426E1AC3EE}">
      <dgm:prSet/>
      <dgm:spPr/>
      <dgm:t>
        <a:bodyPr/>
        <a:lstStyle/>
        <a:p>
          <a:endParaRPr lang="ru-RU"/>
        </a:p>
      </dgm:t>
    </dgm:pt>
    <dgm:pt modelId="{16E15DB3-447F-4F98-BBFA-866FD8F10A52}" type="sibTrans" cxnId="{38CEE66A-0CDB-422A-BB4F-86426E1AC3EE}">
      <dgm:prSet/>
      <dgm:spPr/>
      <dgm:t>
        <a:bodyPr/>
        <a:lstStyle/>
        <a:p>
          <a:endParaRPr lang="ru-RU"/>
        </a:p>
      </dgm:t>
    </dgm:pt>
    <dgm:pt modelId="{CB4EC22A-50E9-4E03-93F4-FA15B15AB77A}">
      <dgm:prSet phldrT="[Текст]" custT="1"/>
      <dgm:spPr/>
      <dgm:t>
        <a:bodyPr/>
        <a:lstStyle/>
        <a:p>
          <a:r>
            <a:rPr lang="en-US" sz="2800" b="1" dirty="0" smtClean="0"/>
            <a:t>Ocular</a:t>
          </a:r>
          <a:r>
            <a:rPr lang="ru-RU" sz="2800" b="1" dirty="0" smtClean="0"/>
            <a:t> </a:t>
          </a:r>
          <a:r>
            <a:rPr lang="en-US" sz="2800" b="1" dirty="0" smtClean="0"/>
            <a:t>apple</a:t>
          </a:r>
          <a:endParaRPr lang="ru-RU" sz="2800" b="1" dirty="0"/>
        </a:p>
      </dgm:t>
    </dgm:pt>
    <dgm:pt modelId="{250B4187-0FB1-4068-9542-D449317B3302}" type="parTrans" cxnId="{262032DF-4064-4E33-BDD8-5331DA34F822}">
      <dgm:prSet/>
      <dgm:spPr/>
      <dgm:t>
        <a:bodyPr/>
        <a:lstStyle/>
        <a:p>
          <a:endParaRPr lang="ru-RU"/>
        </a:p>
      </dgm:t>
    </dgm:pt>
    <dgm:pt modelId="{B9563C0D-ECAD-402E-BB03-321A68846906}" type="sibTrans" cxnId="{262032DF-4064-4E33-BDD8-5331DA34F822}">
      <dgm:prSet/>
      <dgm:spPr/>
      <dgm:t>
        <a:bodyPr/>
        <a:lstStyle/>
        <a:p>
          <a:endParaRPr lang="ru-RU"/>
        </a:p>
      </dgm:t>
    </dgm:pt>
    <dgm:pt modelId="{EEEE466D-18E6-43DF-90EB-1425CE2445FE}">
      <dgm:prSet phldrT="[Текст]"/>
      <dgm:spPr/>
      <dgm:t>
        <a:bodyPr/>
        <a:lstStyle/>
        <a:p>
          <a:r>
            <a:rPr lang="en-US" b="1" dirty="0" smtClean="0"/>
            <a:t>Protective apparatus</a:t>
          </a:r>
          <a:endParaRPr lang="ru-RU" b="1" dirty="0"/>
        </a:p>
      </dgm:t>
    </dgm:pt>
    <dgm:pt modelId="{5A5EDA62-2402-4898-8303-EBBCD15CC6D8}" type="parTrans" cxnId="{2CA8B761-6187-4B3A-869C-1ED63869F449}">
      <dgm:prSet/>
      <dgm:spPr/>
      <dgm:t>
        <a:bodyPr/>
        <a:lstStyle/>
        <a:p>
          <a:endParaRPr lang="ru-RU"/>
        </a:p>
      </dgm:t>
    </dgm:pt>
    <dgm:pt modelId="{79F00DC5-A852-490B-B392-9B4250489820}" type="sibTrans" cxnId="{2CA8B761-6187-4B3A-869C-1ED63869F449}">
      <dgm:prSet/>
      <dgm:spPr/>
      <dgm:t>
        <a:bodyPr/>
        <a:lstStyle/>
        <a:p>
          <a:endParaRPr lang="ru-RU"/>
        </a:p>
      </dgm:t>
    </dgm:pt>
    <dgm:pt modelId="{0983450A-1D11-4643-9A81-ADCFE91FD6F7}">
      <dgm:prSet phldrT="[Текст]" custT="1"/>
      <dgm:spPr/>
      <dgm:t>
        <a:bodyPr/>
        <a:lstStyle/>
        <a:p>
          <a:r>
            <a:rPr lang="en-US" sz="3600" b="1" dirty="0" smtClean="0"/>
            <a:t>Radial</a:t>
          </a:r>
          <a:endParaRPr lang="ru-RU" sz="3600" b="1" dirty="0"/>
        </a:p>
      </dgm:t>
    </dgm:pt>
    <dgm:pt modelId="{7A6DA8FA-1286-4548-A344-45B7AA85148E}" type="parTrans" cxnId="{C00D50AA-0259-4697-93FE-B5A7C3C468B7}">
      <dgm:prSet/>
      <dgm:spPr/>
      <dgm:t>
        <a:bodyPr/>
        <a:lstStyle/>
        <a:p>
          <a:endParaRPr lang="ru-RU"/>
        </a:p>
      </dgm:t>
    </dgm:pt>
    <dgm:pt modelId="{45582606-D610-4E86-B319-CAB800E06631}" type="sibTrans" cxnId="{C00D50AA-0259-4697-93FE-B5A7C3C468B7}">
      <dgm:prSet/>
      <dgm:spPr/>
      <dgm:t>
        <a:bodyPr/>
        <a:lstStyle/>
        <a:p>
          <a:endParaRPr lang="ru-RU"/>
        </a:p>
      </dgm:t>
    </dgm:pt>
    <dgm:pt modelId="{9024933F-1567-411E-8140-767A2442D524}" type="pres">
      <dgm:prSet presAssocID="{AE3E4E5B-5060-42AB-A251-A9EE46A0AF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B33C70-7AF3-4348-BE67-DAE17D282CC1}" type="pres">
      <dgm:prSet presAssocID="{CB4EC22A-50E9-4E03-93F4-FA15B15AB77A}" presName="root1" presStyleCnt="0"/>
      <dgm:spPr/>
      <dgm:t>
        <a:bodyPr/>
        <a:lstStyle/>
        <a:p>
          <a:endParaRPr lang="ru-RU"/>
        </a:p>
      </dgm:t>
    </dgm:pt>
    <dgm:pt modelId="{E08F6382-99D2-4066-9373-04734B274B97}" type="pres">
      <dgm:prSet presAssocID="{CB4EC22A-50E9-4E03-93F4-FA15B15AB77A}" presName="LevelOneTextNode" presStyleLbl="node0" presStyleIdx="0" presStyleCnt="3" custScaleY="124466" custLinFactNeighborY="-59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EFD6E5-14BC-4843-BBC7-95CC43822182}" type="pres">
      <dgm:prSet presAssocID="{CB4EC22A-50E9-4E03-93F4-FA15B15AB77A}" presName="level2hierChild" presStyleCnt="0"/>
      <dgm:spPr/>
      <dgm:t>
        <a:bodyPr/>
        <a:lstStyle/>
        <a:p>
          <a:endParaRPr lang="ru-RU"/>
        </a:p>
      </dgm:t>
    </dgm:pt>
    <dgm:pt modelId="{D5F01741-E42A-4D46-8597-60D087136282}" type="pres">
      <dgm:prSet presAssocID="{1845E461-6DE5-4C6E-AF49-A0A0A8644715}" presName="root1" presStyleCnt="0"/>
      <dgm:spPr/>
      <dgm:t>
        <a:bodyPr/>
        <a:lstStyle/>
        <a:p>
          <a:endParaRPr lang="ru-RU"/>
        </a:p>
      </dgm:t>
    </dgm:pt>
    <dgm:pt modelId="{6398F773-E8BC-485F-9DAF-949D42B58EA2}" type="pres">
      <dgm:prSet presAssocID="{1845E461-6DE5-4C6E-AF49-A0A0A8644715}" presName="LevelOneTextNod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6813AF-39F9-46B8-9239-C9B18FC5A0DF}" type="pres">
      <dgm:prSet presAssocID="{1845E461-6DE5-4C6E-AF49-A0A0A8644715}" presName="level2hierChild" presStyleCnt="0"/>
      <dgm:spPr/>
      <dgm:t>
        <a:bodyPr/>
        <a:lstStyle/>
        <a:p>
          <a:endParaRPr lang="ru-RU"/>
        </a:p>
      </dgm:t>
    </dgm:pt>
    <dgm:pt modelId="{02A014BF-F45A-457E-AC76-2684A575E70F}" type="pres">
      <dgm:prSet presAssocID="{BEECC784-CAF1-4F38-8001-B557DE3FEC02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884A680-0F13-4A5F-A9FA-A7B47F53766B}" type="pres">
      <dgm:prSet presAssocID="{BEECC784-CAF1-4F38-8001-B557DE3FEC02}" presName="connTx" presStyleLbl="parChTrans1D2" presStyleIdx="0" presStyleCnt="3"/>
      <dgm:spPr/>
      <dgm:t>
        <a:bodyPr/>
        <a:lstStyle/>
        <a:p>
          <a:endParaRPr lang="ru-RU"/>
        </a:p>
      </dgm:t>
    </dgm:pt>
    <dgm:pt modelId="{33BE7744-4F3B-4161-8A33-385E2375AEF0}" type="pres">
      <dgm:prSet presAssocID="{34270797-9A5D-4F8A-B536-A9E6DAB9E495}" presName="root2" presStyleCnt="0"/>
      <dgm:spPr/>
      <dgm:t>
        <a:bodyPr/>
        <a:lstStyle/>
        <a:p>
          <a:endParaRPr lang="ru-RU"/>
        </a:p>
      </dgm:t>
    </dgm:pt>
    <dgm:pt modelId="{9994C06F-A670-49DF-8FB6-B9CD46577A9D}" type="pres">
      <dgm:prSet presAssocID="{34270797-9A5D-4F8A-B536-A9E6DAB9E495}" presName="LevelTwoTextNode" presStyleLbl="node2" presStyleIdx="0" presStyleCnt="3" custScaleX="168033" custLinFactNeighborX="503" custLinFactNeighborY="-175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22DA95-254F-4DFC-92C7-7AF6915656BC}" type="pres">
      <dgm:prSet presAssocID="{34270797-9A5D-4F8A-B536-A9E6DAB9E495}" presName="level3hierChild" presStyleCnt="0"/>
      <dgm:spPr/>
      <dgm:t>
        <a:bodyPr/>
        <a:lstStyle/>
        <a:p>
          <a:endParaRPr lang="ru-RU"/>
        </a:p>
      </dgm:t>
    </dgm:pt>
    <dgm:pt modelId="{CA4AB658-931E-46E3-8C1C-8274AD627B9C}" type="pres">
      <dgm:prSet presAssocID="{84F44498-25B9-46F2-BC8E-B45F4F34BDBC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C52C13CF-6C58-465C-B867-BA5F2826874E}" type="pres">
      <dgm:prSet presAssocID="{84F44498-25B9-46F2-BC8E-B45F4F34BDBC}" presName="connTx" presStyleLbl="parChTrans1D2" presStyleIdx="1" presStyleCnt="3"/>
      <dgm:spPr/>
      <dgm:t>
        <a:bodyPr/>
        <a:lstStyle/>
        <a:p>
          <a:endParaRPr lang="ru-RU"/>
        </a:p>
      </dgm:t>
    </dgm:pt>
    <dgm:pt modelId="{1BAE8189-99AD-4862-9B36-2B50538B541B}" type="pres">
      <dgm:prSet presAssocID="{101648D3-2EEF-4354-816E-6AED664D8D9F}" presName="root2" presStyleCnt="0"/>
      <dgm:spPr/>
      <dgm:t>
        <a:bodyPr/>
        <a:lstStyle/>
        <a:p>
          <a:endParaRPr lang="ru-RU"/>
        </a:p>
      </dgm:t>
    </dgm:pt>
    <dgm:pt modelId="{5D93CA73-DBC7-45B9-BA92-6AC86F69DB52}" type="pres">
      <dgm:prSet presAssocID="{101648D3-2EEF-4354-816E-6AED664D8D9F}" presName="LevelTwoTextNode" presStyleLbl="node2" presStyleIdx="1" presStyleCnt="3" custScaleX="173199" custScaleY="123669" custLinFactNeighborX="1840" custLinFactNeighborY="25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68F9A1-1CBA-42F7-BB17-0F25EB8DA2D0}" type="pres">
      <dgm:prSet presAssocID="{101648D3-2EEF-4354-816E-6AED664D8D9F}" presName="level3hierChild" presStyleCnt="0"/>
      <dgm:spPr/>
      <dgm:t>
        <a:bodyPr/>
        <a:lstStyle/>
        <a:p>
          <a:endParaRPr lang="ru-RU"/>
        </a:p>
      </dgm:t>
    </dgm:pt>
    <dgm:pt modelId="{AEA52EC2-7D88-433B-90D5-B17555E2CBA7}" type="pres">
      <dgm:prSet presAssocID="{D8A35859-7C97-407C-A82A-9D5749ADCD6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D91BD3FA-7AE8-4368-9594-C428AB1810AC}" type="pres">
      <dgm:prSet presAssocID="{D8A35859-7C97-407C-A82A-9D5749ADCD6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B9A11BCE-89EC-4D4C-8C52-A06C98AB103C}" type="pres">
      <dgm:prSet presAssocID="{63381397-9B0E-4A73-9A13-3828039319C4}" presName="root2" presStyleCnt="0"/>
      <dgm:spPr/>
      <dgm:t>
        <a:bodyPr/>
        <a:lstStyle/>
        <a:p>
          <a:endParaRPr lang="ru-RU"/>
        </a:p>
      </dgm:t>
    </dgm:pt>
    <dgm:pt modelId="{972A077B-DA4B-4B9E-89BC-3FFA9633EF85}" type="pres">
      <dgm:prSet presAssocID="{63381397-9B0E-4A73-9A13-3828039319C4}" presName="LevelTwoTextNode" presStyleLbl="node3" presStyleIdx="0" presStyleCnt="2" custScaleX="148816" custLinFactNeighborX="-10491" custLinFactNeighborY="14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F2618C-359C-4370-A895-5EF476622D48}" type="pres">
      <dgm:prSet presAssocID="{63381397-9B0E-4A73-9A13-3828039319C4}" presName="level3hierChild" presStyleCnt="0"/>
      <dgm:spPr/>
      <dgm:t>
        <a:bodyPr/>
        <a:lstStyle/>
        <a:p>
          <a:endParaRPr lang="ru-RU"/>
        </a:p>
      </dgm:t>
    </dgm:pt>
    <dgm:pt modelId="{6C8521D9-EC0D-4F27-B616-15CF7B817A90}" type="pres">
      <dgm:prSet presAssocID="{E680ABD0-3053-499B-A5AD-F593F5A1643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7557E4CB-C771-45EC-8BE2-6B6A3EFA62C4}" type="pres">
      <dgm:prSet presAssocID="{E680ABD0-3053-499B-A5AD-F593F5A1643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E0619254-11D2-49A3-833E-3A6FDFAEE812}" type="pres">
      <dgm:prSet presAssocID="{5BE4AEC3-2BFE-49A8-8D16-C492BC22FF5C}" presName="root2" presStyleCnt="0"/>
      <dgm:spPr/>
      <dgm:t>
        <a:bodyPr/>
        <a:lstStyle/>
        <a:p>
          <a:endParaRPr lang="ru-RU"/>
        </a:p>
      </dgm:t>
    </dgm:pt>
    <dgm:pt modelId="{9FE15FF1-0627-4C53-9726-46E41F789D9F}" type="pres">
      <dgm:prSet presAssocID="{5BE4AEC3-2BFE-49A8-8D16-C492BC22FF5C}" presName="LevelTwoTextNode" presStyleLbl="node3" presStyleIdx="1" presStyleCnt="2" custScaleX="148816" custLinFactNeighborX="-10491" custLinFactNeighborY="524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A7C746-316F-4A0B-9F2D-7995324FEE43}" type="pres">
      <dgm:prSet presAssocID="{5BE4AEC3-2BFE-49A8-8D16-C492BC22FF5C}" presName="level3hierChild" presStyleCnt="0"/>
      <dgm:spPr/>
      <dgm:t>
        <a:bodyPr/>
        <a:lstStyle/>
        <a:p>
          <a:endParaRPr lang="ru-RU"/>
        </a:p>
      </dgm:t>
    </dgm:pt>
    <dgm:pt modelId="{4D7B46F4-2984-4F5D-A0A1-86C27DFF3907}" type="pres">
      <dgm:prSet presAssocID="{7A6DA8FA-1286-4548-A344-45B7AA85148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8F188A08-C7AA-4CD4-A441-E0E745FFDBA9}" type="pres">
      <dgm:prSet presAssocID="{7A6DA8FA-1286-4548-A344-45B7AA85148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A522DCD-C45A-4FEC-8420-17CAA7A98005}" type="pres">
      <dgm:prSet presAssocID="{0983450A-1D11-4643-9A81-ADCFE91FD6F7}" presName="root2" presStyleCnt="0"/>
      <dgm:spPr/>
      <dgm:t>
        <a:bodyPr/>
        <a:lstStyle/>
        <a:p>
          <a:endParaRPr lang="ru-RU"/>
        </a:p>
      </dgm:t>
    </dgm:pt>
    <dgm:pt modelId="{384B4CAC-071F-4566-A6D4-6527C1DC5B78}" type="pres">
      <dgm:prSet presAssocID="{0983450A-1D11-4643-9A81-ADCFE91FD6F7}" presName="LevelTwoTextNode" presStyleLbl="node2" presStyleIdx="2" presStyleCnt="3" custScaleX="175383" custScaleY="151337" custLinFactNeighborX="1840" custLinFactNeighborY="354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5C7E02-AA7C-4F70-A454-90293C227D04}" type="pres">
      <dgm:prSet presAssocID="{0983450A-1D11-4643-9A81-ADCFE91FD6F7}" presName="level3hierChild" presStyleCnt="0"/>
      <dgm:spPr/>
      <dgm:t>
        <a:bodyPr/>
        <a:lstStyle/>
        <a:p>
          <a:endParaRPr lang="ru-RU"/>
        </a:p>
      </dgm:t>
    </dgm:pt>
    <dgm:pt modelId="{4A2F3C36-61C9-4DD6-89E3-6536B31BF528}" type="pres">
      <dgm:prSet presAssocID="{EEEE466D-18E6-43DF-90EB-1425CE2445FE}" presName="root1" presStyleCnt="0"/>
      <dgm:spPr/>
      <dgm:t>
        <a:bodyPr/>
        <a:lstStyle/>
        <a:p>
          <a:endParaRPr lang="ru-RU"/>
        </a:p>
      </dgm:t>
    </dgm:pt>
    <dgm:pt modelId="{15CFB9A7-362C-45ED-B9B0-28F75CDB987A}" type="pres">
      <dgm:prSet presAssocID="{EEEE466D-18E6-43DF-90EB-1425CE2445FE}" presName="LevelOneTextNode" presStyleLbl="node0" presStyleIdx="2" presStyleCnt="3" custScaleY="126626" custLinFactNeighborY="65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84EF5E-7287-4C50-AB32-7C6D003E13D1}" type="pres">
      <dgm:prSet presAssocID="{EEEE466D-18E6-43DF-90EB-1425CE2445FE}" presName="level2hierChild" presStyleCnt="0"/>
      <dgm:spPr/>
      <dgm:t>
        <a:bodyPr/>
        <a:lstStyle/>
        <a:p>
          <a:endParaRPr lang="ru-RU"/>
        </a:p>
      </dgm:t>
    </dgm:pt>
  </dgm:ptLst>
  <dgm:cxnLst>
    <dgm:cxn modelId="{501CF931-2E80-4ECD-9925-FD91A7179490}" srcId="{1845E461-6DE5-4C6E-AF49-A0A0A8644715}" destId="{34270797-9A5D-4F8A-B536-A9E6DAB9E495}" srcOrd="0" destOrd="0" parTransId="{BEECC784-CAF1-4F38-8001-B557DE3FEC02}" sibTransId="{F23DAE2F-D37A-4AEC-B090-51E1E7886E4C}"/>
    <dgm:cxn modelId="{771577CC-E7B6-4D36-9C13-92766FDA1F64}" type="presOf" srcId="{E680ABD0-3053-499B-A5AD-F593F5A1643B}" destId="{6C8521D9-EC0D-4F27-B616-15CF7B817A90}" srcOrd="0" destOrd="0" presId="urn:microsoft.com/office/officeart/2005/8/layout/hierarchy2"/>
    <dgm:cxn modelId="{5CD14942-8ED0-4573-8BF2-AC573C4C8227}" type="presOf" srcId="{7A6DA8FA-1286-4548-A344-45B7AA85148E}" destId="{8F188A08-C7AA-4CD4-A441-E0E745FFDBA9}" srcOrd="1" destOrd="0" presId="urn:microsoft.com/office/officeart/2005/8/layout/hierarchy2"/>
    <dgm:cxn modelId="{6ABFD06D-056A-4E44-B1F1-FD47781EE9F5}" type="presOf" srcId="{CB4EC22A-50E9-4E03-93F4-FA15B15AB77A}" destId="{E08F6382-99D2-4066-9373-04734B274B97}" srcOrd="0" destOrd="0" presId="urn:microsoft.com/office/officeart/2005/8/layout/hierarchy2"/>
    <dgm:cxn modelId="{7D803DC3-88EC-4EC4-9862-943B621AFC17}" srcId="{101648D3-2EEF-4354-816E-6AED664D8D9F}" destId="{5BE4AEC3-2BFE-49A8-8D16-C492BC22FF5C}" srcOrd="1" destOrd="0" parTransId="{E680ABD0-3053-499B-A5AD-F593F5A1643B}" sibTransId="{CD122E16-05E0-4BAD-BF4C-51B7A5BFBE8F}"/>
    <dgm:cxn modelId="{69C3927E-E413-4295-B0D9-0983C8581019}" type="presOf" srcId="{E680ABD0-3053-499B-A5AD-F593F5A1643B}" destId="{7557E4CB-C771-45EC-8BE2-6B6A3EFA62C4}" srcOrd="1" destOrd="0" presId="urn:microsoft.com/office/officeart/2005/8/layout/hierarchy2"/>
    <dgm:cxn modelId="{E936DC60-421F-4BA2-9188-F16B1F88FAA9}" type="presOf" srcId="{5BE4AEC3-2BFE-49A8-8D16-C492BC22FF5C}" destId="{9FE15FF1-0627-4C53-9726-46E41F789D9F}" srcOrd="0" destOrd="0" presId="urn:microsoft.com/office/officeart/2005/8/layout/hierarchy2"/>
    <dgm:cxn modelId="{2CA8B761-6187-4B3A-869C-1ED63869F449}" srcId="{AE3E4E5B-5060-42AB-A251-A9EE46A0AFE8}" destId="{EEEE466D-18E6-43DF-90EB-1425CE2445FE}" srcOrd="2" destOrd="0" parTransId="{5A5EDA62-2402-4898-8303-EBBCD15CC6D8}" sibTransId="{79F00DC5-A852-490B-B392-9B4250489820}"/>
    <dgm:cxn modelId="{76F4A3C8-D5C2-4824-80CD-21E6714365E4}" type="presOf" srcId="{BEECC784-CAF1-4F38-8001-B557DE3FEC02}" destId="{02A014BF-F45A-457E-AC76-2684A575E70F}" srcOrd="0" destOrd="0" presId="urn:microsoft.com/office/officeart/2005/8/layout/hierarchy2"/>
    <dgm:cxn modelId="{C00D50AA-0259-4697-93FE-B5A7C3C468B7}" srcId="{1845E461-6DE5-4C6E-AF49-A0A0A8644715}" destId="{0983450A-1D11-4643-9A81-ADCFE91FD6F7}" srcOrd="2" destOrd="0" parTransId="{7A6DA8FA-1286-4548-A344-45B7AA85148E}" sibTransId="{45582606-D610-4E86-B319-CAB800E06631}"/>
    <dgm:cxn modelId="{38CEE66A-0CDB-422A-BB4F-86426E1AC3EE}" srcId="{101648D3-2EEF-4354-816E-6AED664D8D9F}" destId="{63381397-9B0E-4A73-9A13-3828039319C4}" srcOrd="0" destOrd="0" parTransId="{D8A35859-7C97-407C-A82A-9D5749ADCD69}" sibTransId="{16E15DB3-447F-4F98-BBFA-866FD8F10A52}"/>
    <dgm:cxn modelId="{790423D8-20C6-49B7-A9CF-A87A59D05BB3}" type="presOf" srcId="{AE3E4E5B-5060-42AB-A251-A9EE46A0AFE8}" destId="{9024933F-1567-411E-8140-767A2442D524}" srcOrd="0" destOrd="0" presId="urn:microsoft.com/office/officeart/2005/8/layout/hierarchy2"/>
    <dgm:cxn modelId="{B2ACC67C-A614-433E-A80A-127B8277B40F}" type="presOf" srcId="{84F44498-25B9-46F2-BC8E-B45F4F34BDBC}" destId="{C52C13CF-6C58-465C-B867-BA5F2826874E}" srcOrd="1" destOrd="0" presId="urn:microsoft.com/office/officeart/2005/8/layout/hierarchy2"/>
    <dgm:cxn modelId="{07DFA55A-2040-4E5A-BEAF-645FBB3E6113}" type="presOf" srcId="{34270797-9A5D-4F8A-B536-A9E6DAB9E495}" destId="{9994C06F-A670-49DF-8FB6-B9CD46577A9D}" srcOrd="0" destOrd="0" presId="urn:microsoft.com/office/officeart/2005/8/layout/hierarchy2"/>
    <dgm:cxn modelId="{7EF22303-4F73-4C05-8042-30CD655903A3}" type="presOf" srcId="{0983450A-1D11-4643-9A81-ADCFE91FD6F7}" destId="{384B4CAC-071F-4566-A6D4-6527C1DC5B78}" srcOrd="0" destOrd="0" presId="urn:microsoft.com/office/officeart/2005/8/layout/hierarchy2"/>
    <dgm:cxn modelId="{BEEA5802-77BE-4CCD-BDF6-9DC63743AAB5}" type="presOf" srcId="{BEECC784-CAF1-4F38-8001-B557DE3FEC02}" destId="{4884A680-0F13-4A5F-A9FA-A7B47F53766B}" srcOrd="1" destOrd="0" presId="urn:microsoft.com/office/officeart/2005/8/layout/hierarchy2"/>
    <dgm:cxn modelId="{59C8E648-664F-4CB3-8286-48E3BF1A4AB0}" type="presOf" srcId="{7A6DA8FA-1286-4548-A344-45B7AA85148E}" destId="{4D7B46F4-2984-4F5D-A0A1-86C27DFF3907}" srcOrd="0" destOrd="0" presId="urn:microsoft.com/office/officeart/2005/8/layout/hierarchy2"/>
    <dgm:cxn modelId="{95ED1FD6-07B3-468B-8C31-C12E9357493E}" type="presOf" srcId="{101648D3-2EEF-4354-816E-6AED664D8D9F}" destId="{5D93CA73-DBC7-45B9-BA92-6AC86F69DB52}" srcOrd="0" destOrd="0" presId="urn:microsoft.com/office/officeart/2005/8/layout/hierarchy2"/>
    <dgm:cxn modelId="{2FEB09C5-D688-4B65-9D4D-8579FA2AC984}" srcId="{AE3E4E5B-5060-42AB-A251-A9EE46A0AFE8}" destId="{1845E461-6DE5-4C6E-AF49-A0A0A8644715}" srcOrd="1" destOrd="0" parTransId="{886D18E7-2FEF-4FAC-B1E0-9DAEB26A3C30}" sibTransId="{CCDB7440-CD6B-4FA0-A625-D70FF54C2DA3}"/>
    <dgm:cxn modelId="{09CA4BA6-2F9E-4079-AC03-EE18C00D0574}" srcId="{1845E461-6DE5-4C6E-AF49-A0A0A8644715}" destId="{101648D3-2EEF-4354-816E-6AED664D8D9F}" srcOrd="1" destOrd="0" parTransId="{84F44498-25B9-46F2-BC8E-B45F4F34BDBC}" sibTransId="{FCC8A310-48C5-45F9-9F13-91F1E460FB0D}"/>
    <dgm:cxn modelId="{06E537C6-6021-4758-BF5B-2A2D13CABDF7}" type="presOf" srcId="{EEEE466D-18E6-43DF-90EB-1425CE2445FE}" destId="{15CFB9A7-362C-45ED-B9B0-28F75CDB987A}" srcOrd="0" destOrd="0" presId="urn:microsoft.com/office/officeart/2005/8/layout/hierarchy2"/>
    <dgm:cxn modelId="{262032DF-4064-4E33-BDD8-5331DA34F822}" srcId="{AE3E4E5B-5060-42AB-A251-A9EE46A0AFE8}" destId="{CB4EC22A-50E9-4E03-93F4-FA15B15AB77A}" srcOrd="0" destOrd="0" parTransId="{250B4187-0FB1-4068-9542-D449317B3302}" sibTransId="{B9563C0D-ECAD-402E-BB03-321A68846906}"/>
    <dgm:cxn modelId="{27C12680-4E0A-485E-9727-5F9AA0DD285C}" type="presOf" srcId="{63381397-9B0E-4A73-9A13-3828039319C4}" destId="{972A077B-DA4B-4B9E-89BC-3FFA9633EF85}" srcOrd="0" destOrd="0" presId="urn:microsoft.com/office/officeart/2005/8/layout/hierarchy2"/>
    <dgm:cxn modelId="{9D6E68D7-3CDC-491D-A5F9-F8A4B9EFFB54}" type="presOf" srcId="{D8A35859-7C97-407C-A82A-9D5749ADCD69}" destId="{D91BD3FA-7AE8-4368-9594-C428AB1810AC}" srcOrd="1" destOrd="0" presId="urn:microsoft.com/office/officeart/2005/8/layout/hierarchy2"/>
    <dgm:cxn modelId="{E2973FC5-1E36-4B7B-996C-0095D211C6E8}" type="presOf" srcId="{84F44498-25B9-46F2-BC8E-B45F4F34BDBC}" destId="{CA4AB658-931E-46E3-8C1C-8274AD627B9C}" srcOrd="0" destOrd="0" presId="urn:microsoft.com/office/officeart/2005/8/layout/hierarchy2"/>
    <dgm:cxn modelId="{F037FE33-BAA5-4A05-B300-46780037CFBD}" type="presOf" srcId="{1845E461-6DE5-4C6E-AF49-A0A0A8644715}" destId="{6398F773-E8BC-485F-9DAF-949D42B58EA2}" srcOrd="0" destOrd="0" presId="urn:microsoft.com/office/officeart/2005/8/layout/hierarchy2"/>
    <dgm:cxn modelId="{C7A3ED43-DC54-4865-AA86-632650567578}" type="presOf" srcId="{D8A35859-7C97-407C-A82A-9D5749ADCD69}" destId="{AEA52EC2-7D88-433B-90D5-B17555E2CBA7}" srcOrd="0" destOrd="0" presId="urn:microsoft.com/office/officeart/2005/8/layout/hierarchy2"/>
    <dgm:cxn modelId="{7A362D16-432C-4384-BCFA-AF7C52062DE6}" type="presParOf" srcId="{9024933F-1567-411E-8140-767A2442D524}" destId="{61B33C70-7AF3-4348-BE67-DAE17D282CC1}" srcOrd="0" destOrd="0" presId="urn:microsoft.com/office/officeart/2005/8/layout/hierarchy2"/>
    <dgm:cxn modelId="{9E2D7A85-ED25-4CC1-AF9D-30CD6EB4FC3E}" type="presParOf" srcId="{61B33C70-7AF3-4348-BE67-DAE17D282CC1}" destId="{E08F6382-99D2-4066-9373-04734B274B97}" srcOrd="0" destOrd="0" presId="urn:microsoft.com/office/officeart/2005/8/layout/hierarchy2"/>
    <dgm:cxn modelId="{EEFD260D-DDE7-4E27-B579-7DCC39E4770A}" type="presParOf" srcId="{61B33C70-7AF3-4348-BE67-DAE17D282CC1}" destId="{E3EFD6E5-14BC-4843-BBC7-95CC43822182}" srcOrd="1" destOrd="0" presId="urn:microsoft.com/office/officeart/2005/8/layout/hierarchy2"/>
    <dgm:cxn modelId="{6E8D7167-3009-4526-8207-8F3110E6E75F}" type="presParOf" srcId="{9024933F-1567-411E-8140-767A2442D524}" destId="{D5F01741-E42A-4D46-8597-60D087136282}" srcOrd="1" destOrd="0" presId="urn:microsoft.com/office/officeart/2005/8/layout/hierarchy2"/>
    <dgm:cxn modelId="{164F3DBC-609D-4051-9E85-79974888CC55}" type="presParOf" srcId="{D5F01741-E42A-4D46-8597-60D087136282}" destId="{6398F773-E8BC-485F-9DAF-949D42B58EA2}" srcOrd="0" destOrd="0" presId="urn:microsoft.com/office/officeart/2005/8/layout/hierarchy2"/>
    <dgm:cxn modelId="{2BE587B9-6CF1-43F7-B734-4BF6396E973B}" type="presParOf" srcId="{D5F01741-E42A-4D46-8597-60D087136282}" destId="{9E6813AF-39F9-46B8-9239-C9B18FC5A0DF}" srcOrd="1" destOrd="0" presId="urn:microsoft.com/office/officeart/2005/8/layout/hierarchy2"/>
    <dgm:cxn modelId="{F96758E9-01F3-4F9A-A870-6ADFB1D23424}" type="presParOf" srcId="{9E6813AF-39F9-46B8-9239-C9B18FC5A0DF}" destId="{02A014BF-F45A-457E-AC76-2684A575E70F}" srcOrd="0" destOrd="0" presId="urn:microsoft.com/office/officeart/2005/8/layout/hierarchy2"/>
    <dgm:cxn modelId="{898A803B-259E-4324-8514-F31EEC929639}" type="presParOf" srcId="{02A014BF-F45A-457E-AC76-2684A575E70F}" destId="{4884A680-0F13-4A5F-A9FA-A7B47F53766B}" srcOrd="0" destOrd="0" presId="urn:microsoft.com/office/officeart/2005/8/layout/hierarchy2"/>
    <dgm:cxn modelId="{600635E3-74F5-4ACD-9647-6C54AE662F08}" type="presParOf" srcId="{9E6813AF-39F9-46B8-9239-C9B18FC5A0DF}" destId="{33BE7744-4F3B-4161-8A33-385E2375AEF0}" srcOrd="1" destOrd="0" presId="urn:microsoft.com/office/officeart/2005/8/layout/hierarchy2"/>
    <dgm:cxn modelId="{E1164EEA-96AE-4DE5-8702-9E33D52542BC}" type="presParOf" srcId="{33BE7744-4F3B-4161-8A33-385E2375AEF0}" destId="{9994C06F-A670-49DF-8FB6-B9CD46577A9D}" srcOrd="0" destOrd="0" presId="urn:microsoft.com/office/officeart/2005/8/layout/hierarchy2"/>
    <dgm:cxn modelId="{F4908383-7601-426B-BAE7-6E0351D06376}" type="presParOf" srcId="{33BE7744-4F3B-4161-8A33-385E2375AEF0}" destId="{A722DA95-254F-4DFC-92C7-7AF6915656BC}" srcOrd="1" destOrd="0" presId="urn:microsoft.com/office/officeart/2005/8/layout/hierarchy2"/>
    <dgm:cxn modelId="{D9FABA13-C541-4396-8E14-FF7360285F60}" type="presParOf" srcId="{9E6813AF-39F9-46B8-9239-C9B18FC5A0DF}" destId="{CA4AB658-931E-46E3-8C1C-8274AD627B9C}" srcOrd="2" destOrd="0" presId="urn:microsoft.com/office/officeart/2005/8/layout/hierarchy2"/>
    <dgm:cxn modelId="{6E7A88DB-5A61-42F2-A430-AA8D18C51BB6}" type="presParOf" srcId="{CA4AB658-931E-46E3-8C1C-8274AD627B9C}" destId="{C52C13CF-6C58-465C-B867-BA5F2826874E}" srcOrd="0" destOrd="0" presId="urn:microsoft.com/office/officeart/2005/8/layout/hierarchy2"/>
    <dgm:cxn modelId="{5EE7039E-EFF8-47E7-A490-0F321E765909}" type="presParOf" srcId="{9E6813AF-39F9-46B8-9239-C9B18FC5A0DF}" destId="{1BAE8189-99AD-4862-9B36-2B50538B541B}" srcOrd="3" destOrd="0" presId="urn:microsoft.com/office/officeart/2005/8/layout/hierarchy2"/>
    <dgm:cxn modelId="{EC0121C1-F8A6-4A2C-8278-F6C04C4F437A}" type="presParOf" srcId="{1BAE8189-99AD-4862-9B36-2B50538B541B}" destId="{5D93CA73-DBC7-45B9-BA92-6AC86F69DB52}" srcOrd="0" destOrd="0" presId="urn:microsoft.com/office/officeart/2005/8/layout/hierarchy2"/>
    <dgm:cxn modelId="{5E5A5562-E38B-442F-8BCD-64E7D7D49B68}" type="presParOf" srcId="{1BAE8189-99AD-4862-9B36-2B50538B541B}" destId="{6D68F9A1-1CBA-42F7-BB17-0F25EB8DA2D0}" srcOrd="1" destOrd="0" presId="urn:microsoft.com/office/officeart/2005/8/layout/hierarchy2"/>
    <dgm:cxn modelId="{A2F471A1-103C-4513-872F-6959E8E699D7}" type="presParOf" srcId="{6D68F9A1-1CBA-42F7-BB17-0F25EB8DA2D0}" destId="{AEA52EC2-7D88-433B-90D5-B17555E2CBA7}" srcOrd="0" destOrd="0" presId="urn:microsoft.com/office/officeart/2005/8/layout/hierarchy2"/>
    <dgm:cxn modelId="{6FDEE67D-E79C-480F-8D75-A5FEB1A79C32}" type="presParOf" srcId="{AEA52EC2-7D88-433B-90D5-B17555E2CBA7}" destId="{D91BD3FA-7AE8-4368-9594-C428AB1810AC}" srcOrd="0" destOrd="0" presId="urn:microsoft.com/office/officeart/2005/8/layout/hierarchy2"/>
    <dgm:cxn modelId="{ABF06ABF-B53C-425B-ADC1-D28272119856}" type="presParOf" srcId="{6D68F9A1-1CBA-42F7-BB17-0F25EB8DA2D0}" destId="{B9A11BCE-89EC-4D4C-8C52-A06C98AB103C}" srcOrd="1" destOrd="0" presId="urn:microsoft.com/office/officeart/2005/8/layout/hierarchy2"/>
    <dgm:cxn modelId="{D11FA39B-4CEA-4883-A85D-8F712029C1A6}" type="presParOf" srcId="{B9A11BCE-89EC-4D4C-8C52-A06C98AB103C}" destId="{972A077B-DA4B-4B9E-89BC-3FFA9633EF85}" srcOrd="0" destOrd="0" presId="urn:microsoft.com/office/officeart/2005/8/layout/hierarchy2"/>
    <dgm:cxn modelId="{E9CD1629-90AB-4616-AF53-9B7B09AF9211}" type="presParOf" srcId="{B9A11BCE-89EC-4D4C-8C52-A06C98AB103C}" destId="{5DF2618C-359C-4370-A895-5EF476622D48}" srcOrd="1" destOrd="0" presId="urn:microsoft.com/office/officeart/2005/8/layout/hierarchy2"/>
    <dgm:cxn modelId="{0BF6CC7B-07B0-43D9-8F13-D4F36C5F30D0}" type="presParOf" srcId="{6D68F9A1-1CBA-42F7-BB17-0F25EB8DA2D0}" destId="{6C8521D9-EC0D-4F27-B616-15CF7B817A90}" srcOrd="2" destOrd="0" presId="urn:microsoft.com/office/officeart/2005/8/layout/hierarchy2"/>
    <dgm:cxn modelId="{49B753B3-B775-4167-A854-99278F4D9146}" type="presParOf" srcId="{6C8521D9-EC0D-4F27-B616-15CF7B817A90}" destId="{7557E4CB-C771-45EC-8BE2-6B6A3EFA62C4}" srcOrd="0" destOrd="0" presId="urn:microsoft.com/office/officeart/2005/8/layout/hierarchy2"/>
    <dgm:cxn modelId="{EA9E8457-E7C8-415B-B438-9288BEC770D2}" type="presParOf" srcId="{6D68F9A1-1CBA-42F7-BB17-0F25EB8DA2D0}" destId="{E0619254-11D2-49A3-833E-3A6FDFAEE812}" srcOrd="3" destOrd="0" presId="urn:microsoft.com/office/officeart/2005/8/layout/hierarchy2"/>
    <dgm:cxn modelId="{BD1009E6-A1F8-41D4-AFF9-5AB71F3CD85C}" type="presParOf" srcId="{E0619254-11D2-49A3-833E-3A6FDFAEE812}" destId="{9FE15FF1-0627-4C53-9726-46E41F789D9F}" srcOrd="0" destOrd="0" presId="urn:microsoft.com/office/officeart/2005/8/layout/hierarchy2"/>
    <dgm:cxn modelId="{AFF8C8BF-9319-4399-8E4D-DFEB0C137CFB}" type="presParOf" srcId="{E0619254-11D2-49A3-833E-3A6FDFAEE812}" destId="{C4A7C746-316F-4A0B-9F2D-7995324FEE43}" srcOrd="1" destOrd="0" presId="urn:microsoft.com/office/officeart/2005/8/layout/hierarchy2"/>
    <dgm:cxn modelId="{AC3BB1B6-F832-4640-B994-E2C8387296E4}" type="presParOf" srcId="{9E6813AF-39F9-46B8-9239-C9B18FC5A0DF}" destId="{4D7B46F4-2984-4F5D-A0A1-86C27DFF3907}" srcOrd="4" destOrd="0" presId="urn:microsoft.com/office/officeart/2005/8/layout/hierarchy2"/>
    <dgm:cxn modelId="{C613D6EE-C85F-4DEC-8AB9-2E6C101CA7E4}" type="presParOf" srcId="{4D7B46F4-2984-4F5D-A0A1-86C27DFF3907}" destId="{8F188A08-C7AA-4CD4-A441-E0E745FFDBA9}" srcOrd="0" destOrd="0" presId="urn:microsoft.com/office/officeart/2005/8/layout/hierarchy2"/>
    <dgm:cxn modelId="{835E7878-0C9D-4C1F-9378-E2FA066785BD}" type="presParOf" srcId="{9E6813AF-39F9-46B8-9239-C9B18FC5A0DF}" destId="{CA522DCD-C45A-4FEC-8420-17CAA7A98005}" srcOrd="5" destOrd="0" presId="urn:microsoft.com/office/officeart/2005/8/layout/hierarchy2"/>
    <dgm:cxn modelId="{B98F08E0-6EBF-40BC-B8FC-F8DEDA6C2062}" type="presParOf" srcId="{CA522DCD-C45A-4FEC-8420-17CAA7A98005}" destId="{384B4CAC-071F-4566-A6D4-6527C1DC5B78}" srcOrd="0" destOrd="0" presId="urn:microsoft.com/office/officeart/2005/8/layout/hierarchy2"/>
    <dgm:cxn modelId="{C6086561-DDF4-4043-9F64-BBF8A683FF64}" type="presParOf" srcId="{CA522DCD-C45A-4FEC-8420-17CAA7A98005}" destId="{B15C7E02-AA7C-4F70-A454-90293C227D04}" srcOrd="1" destOrd="0" presId="urn:microsoft.com/office/officeart/2005/8/layout/hierarchy2"/>
    <dgm:cxn modelId="{D560EEBF-FFD0-4240-9C6C-B88766571141}" type="presParOf" srcId="{9024933F-1567-411E-8140-767A2442D524}" destId="{4A2F3C36-61C9-4DD6-89E3-6536B31BF528}" srcOrd="2" destOrd="0" presId="urn:microsoft.com/office/officeart/2005/8/layout/hierarchy2"/>
    <dgm:cxn modelId="{27E4D576-A322-45F7-9DFE-6C623697CF71}" type="presParOf" srcId="{4A2F3C36-61C9-4DD6-89E3-6536B31BF528}" destId="{15CFB9A7-362C-45ED-B9B0-28F75CDB987A}" srcOrd="0" destOrd="0" presId="urn:microsoft.com/office/officeart/2005/8/layout/hierarchy2"/>
    <dgm:cxn modelId="{3A89B6C0-490C-40A1-AEE8-6568F45D5704}" type="presParOf" srcId="{4A2F3C36-61C9-4DD6-89E3-6536B31BF528}" destId="{8F84EF5E-7287-4C50-AB32-7C6D003E13D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DF09D1-2A9A-4827-B17C-4608AD97A117}" type="doc">
      <dgm:prSet loTypeId="urn:microsoft.com/office/officeart/2005/8/layout/vProcess5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20CA1CE-A40A-40D1-95DD-33F4B75629C2}">
      <dgm:prSet phldrT="[Текст]"/>
      <dgm:spPr/>
      <dgm:t>
        <a:bodyPr/>
        <a:lstStyle/>
        <a:p>
          <a:r>
            <a:rPr lang="en-US" b="1" dirty="0" smtClean="0"/>
            <a:t>Epithelial damage</a:t>
          </a:r>
          <a:endParaRPr lang="ru-RU" b="1" dirty="0"/>
        </a:p>
      </dgm:t>
    </dgm:pt>
    <dgm:pt modelId="{0C0DDD58-85E4-4CFB-8D93-8A359AD9D0E6}" type="parTrans" cxnId="{3CD126E1-A832-4283-97BA-CD9EB5B88663}">
      <dgm:prSet/>
      <dgm:spPr/>
      <dgm:t>
        <a:bodyPr/>
        <a:lstStyle/>
        <a:p>
          <a:endParaRPr lang="ru-RU"/>
        </a:p>
      </dgm:t>
    </dgm:pt>
    <dgm:pt modelId="{D563BCB8-5632-43A0-BD8B-93377437DC53}" type="sibTrans" cxnId="{3CD126E1-A832-4283-97BA-CD9EB5B88663}">
      <dgm:prSet/>
      <dgm:spPr/>
      <dgm:t>
        <a:bodyPr/>
        <a:lstStyle/>
        <a:p>
          <a:endParaRPr lang="ru-RU"/>
        </a:p>
      </dgm:t>
    </dgm:pt>
    <dgm:pt modelId="{4418BB27-47F9-4E0D-A571-F7676DE3CB5A}">
      <dgm:prSet phldrT="[Текст]"/>
      <dgm:spPr/>
      <dgm:t>
        <a:bodyPr/>
        <a:lstStyle/>
        <a:p>
          <a:r>
            <a:rPr lang="en-US" b="1" dirty="0" smtClean="0"/>
            <a:t>Violation of water balance and metabolic processes</a:t>
          </a:r>
          <a:endParaRPr lang="ru-RU" b="1" dirty="0"/>
        </a:p>
      </dgm:t>
    </dgm:pt>
    <dgm:pt modelId="{673F1FC5-080C-4659-8E73-5686D97F8053}" type="parTrans" cxnId="{66989F6D-34EC-4238-A8C1-C74BB9EAD119}">
      <dgm:prSet/>
      <dgm:spPr/>
      <dgm:t>
        <a:bodyPr/>
        <a:lstStyle/>
        <a:p>
          <a:endParaRPr lang="ru-RU"/>
        </a:p>
      </dgm:t>
    </dgm:pt>
    <dgm:pt modelId="{A53E9833-0209-4D04-8325-421CFE7D6A4D}" type="sibTrans" cxnId="{66989F6D-34EC-4238-A8C1-C74BB9EAD119}">
      <dgm:prSet/>
      <dgm:spPr/>
      <dgm:t>
        <a:bodyPr/>
        <a:lstStyle/>
        <a:p>
          <a:endParaRPr lang="ru-RU"/>
        </a:p>
      </dgm:t>
    </dgm:pt>
    <dgm:pt modelId="{965F0E87-9F20-4287-91B8-6BCCB1851D1E}">
      <dgm:prSet phldrT="[Текст]"/>
      <dgm:spPr/>
      <dgm:t>
        <a:bodyPr/>
        <a:lstStyle/>
        <a:p>
          <a:r>
            <a:rPr lang="en-US" b="1" dirty="0" smtClean="0"/>
            <a:t>Denaturation of protein molecules</a:t>
          </a:r>
          <a:endParaRPr lang="ru-RU" b="1" dirty="0"/>
        </a:p>
      </dgm:t>
    </dgm:pt>
    <dgm:pt modelId="{519B6932-F113-4F2A-8D0F-E702ADA202C4}" type="parTrans" cxnId="{74753CB2-B015-4369-BE4E-A7499D9BC0DE}">
      <dgm:prSet/>
      <dgm:spPr/>
      <dgm:t>
        <a:bodyPr/>
        <a:lstStyle/>
        <a:p>
          <a:endParaRPr lang="ru-RU"/>
        </a:p>
      </dgm:t>
    </dgm:pt>
    <dgm:pt modelId="{B2247D96-AEA1-4B5C-88C0-434F31089630}" type="sibTrans" cxnId="{74753CB2-B015-4369-BE4E-A7499D9BC0DE}">
      <dgm:prSet/>
      <dgm:spPr/>
      <dgm:t>
        <a:bodyPr/>
        <a:lstStyle/>
        <a:p>
          <a:endParaRPr lang="ru-RU"/>
        </a:p>
      </dgm:t>
    </dgm:pt>
    <dgm:pt modelId="{EA067F7E-1490-4360-ADBE-321980871EA0}">
      <dgm:prSet phldrT="[Текст]"/>
      <dgm:spPr/>
      <dgm:t>
        <a:bodyPr/>
        <a:lstStyle/>
        <a:p>
          <a:r>
            <a:rPr lang="en-US" b="1" dirty="0" smtClean="0"/>
            <a:t>Production of toxins</a:t>
          </a:r>
          <a:endParaRPr lang="ru-RU" b="1" dirty="0"/>
        </a:p>
      </dgm:t>
    </dgm:pt>
    <dgm:pt modelId="{1629BC77-019B-43A3-B4F6-213B20C20D89}" type="parTrans" cxnId="{EDB3B008-424D-48D0-9958-B824EA8434C1}">
      <dgm:prSet/>
      <dgm:spPr/>
      <dgm:t>
        <a:bodyPr/>
        <a:lstStyle/>
        <a:p>
          <a:endParaRPr lang="ru-RU"/>
        </a:p>
      </dgm:t>
    </dgm:pt>
    <dgm:pt modelId="{DC5803C6-3DCD-4A71-BB3C-13966FD491EE}" type="sibTrans" cxnId="{EDB3B008-424D-48D0-9958-B824EA8434C1}">
      <dgm:prSet/>
      <dgm:spPr/>
      <dgm:t>
        <a:bodyPr/>
        <a:lstStyle/>
        <a:p>
          <a:endParaRPr lang="ru-RU"/>
        </a:p>
      </dgm:t>
    </dgm:pt>
    <dgm:pt modelId="{4B0EF4BD-FD8B-4168-9F3D-DB25E2290623}">
      <dgm:prSet phldrT="[Текст]"/>
      <dgm:spPr/>
      <dgm:t>
        <a:bodyPr/>
        <a:lstStyle/>
        <a:p>
          <a:r>
            <a:rPr lang="en-US" b="1" dirty="0" smtClean="0"/>
            <a:t>Antigenic effects, </a:t>
          </a:r>
          <a:r>
            <a:rPr lang="en-US" b="1" dirty="0" err="1" smtClean="0"/>
            <a:t>autosensitization</a:t>
          </a:r>
          <a:endParaRPr lang="ru-RU" b="1" dirty="0"/>
        </a:p>
      </dgm:t>
    </dgm:pt>
    <dgm:pt modelId="{6177439B-51EC-4B61-B8C2-C36BC127BB4B}" type="parTrans" cxnId="{B3FFA8B7-84D3-462B-93BA-5E1AB5CE2CEB}">
      <dgm:prSet/>
      <dgm:spPr/>
      <dgm:t>
        <a:bodyPr/>
        <a:lstStyle/>
        <a:p>
          <a:endParaRPr lang="ru-RU"/>
        </a:p>
      </dgm:t>
    </dgm:pt>
    <dgm:pt modelId="{8CA2DABE-6C76-426E-BA78-D5ADCF51213F}" type="sibTrans" cxnId="{B3FFA8B7-84D3-462B-93BA-5E1AB5CE2CEB}">
      <dgm:prSet/>
      <dgm:spPr/>
      <dgm:t>
        <a:bodyPr/>
        <a:lstStyle/>
        <a:p>
          <a:endParaRPr lang="ru-RU"/>
        </a:p>
      </dgm:t>
    </dgm:pt>
    <dgm:pt modelId="{6918690D-7026-46AA-B5C7-82A9133AB384}" type="pres">
      <dgm:prSet presAssocID="{0ADF09D1-2A9A-4827-B17C-4608AD97A11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F157BA-0AC3-4A07-8F88-5C2F4CAE7335}" type="pres">
      <dgm:prSet presAssocID="{0ADF09D1-2A9A-4827-B17C-4608AD97A117}" presName="dummyMaxCanvas" presStyleCnt="0">
        <dgm:presLayoutVars/>
      </dgm:prSet>
      <dgm:spPr/>
    </dgm:pt>
    <dgm:pt modelId="{38C28F0F-693C-4A1F-9163-B237F526231D}" type="pres">
      <dgm:prSet presAssocID="{0ADF09D1-2A9A-4827-B17C-4608AD97A11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A67C3-FCE2-41D1-AC42-652B80186999}" type="pres">
      <dgm:prSet presAssocID="{0ADF09D1-2A9A-4827-B17C-4608AD97A117}" presName="FiveNodes_2" presStyleLbl="node1" presStyleIdx="1" presStyleCnt="5" custLinFactNeighborX="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750DF-3E71-445F-A1E8-EB40E674ED41}" type="pres">
      <dgm:prSet presAssocID="{0ADF09D1-2A9A-4827-B17C-4608AD97A117}" presName="FiveNodes_3" presStyleLbl="node1" presStyleIdx="2" presStyleCnt="5" custLinFactNeighborX="-1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954A2-B119-4BAC-A5FA-33F14E8DBC24}" type="pres">
      <dgm:prSet presAssocID="{0ADF09D1-2A9A-4827-B17C-4608AD97A117}" presName="FiveNodes_4" presStyleLbl="node1" presStyleIdx="3" presStyleCnt="5" custLinFactNeighborX="-1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6D1FA-BE1F-4E9A-BE1E-F474306DE24E}" type="pres">
      <dgm:prSet presAssocID="{0ADF09D1-2A9A-4827-B17C-4608AD97A117}" presName="FiveNodes_5" presStyleLbl="node1" presStyleIdx="4" presStyleCnt="5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72353-3A96-4CB2-994E-B55AA1CFB7CA}" type="pres">
      <dgm:prSet presAssocID="{0ADF09D1-2A9A-4827-B17C-4608AD97A117}" presName="FiveConn_1-2" presStyleLbl="fgAccFollowNode1" presStyleIdx="0" presStyleCnt="4" custLinFactNeighborX="-23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3BFFD-16FA-4EF1-BDFF-C2834EAB07F9}" type="pres">
      <dgm:prSet presAssocID="{0ADF09D1-2A9A-4827-B17C-4608AD97A117}" presName="FiveConn_2-3" presStyleLbl="fgAccFollowNode1" presStyleIdx="1" presStyleCnt="4" custLinFactNeighborX="-21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D9B79-6BF0-4E59-A33B-12644D3FB2B8}" type="pres">
      <dgm:prSet presAssocID="{0ADF09D1-2A9A-4827-B17C-4608AD97A117}" presName="FiveConn_3-4" presStyleLbl="fgAccFollowNode1" presStyleIdx="2" presStyleCnt="4" custLinFactNeighborX="-296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532F9-1A45-4F7D-B5B3-EEF0D3CC0C2F}" type="pres">
      <dgm:prSet presAssocID="{0ADF09D1-2A9A-4827-B17C-4608AD97A117}" presName="FiveConn_4-5" presStyleLbl="fgAccFollowNode1" presStyleIdx="3" presStyleCnt="4" custLinFactNeighborX="-38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F4397-DAAE-4135-9B93-A98A36C981D6}" type="pres">
      <dgm:prSet presAssocID="{0ADF09D1-2A9A-4827-B17C-4608AD97A11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7F2B7-40E1-48B5-891B-544353A0183A}" type="pres">
      <dgm:prSet presAssocID="{0ADF09D1-2A9A-4827-B17C-4608AD97A11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6524C-63F2-4939-9284-F8EC45046834}" type="pres">
      <dgm:prSet presAssocID="{0ADF09D1-2A9A-4827-B17C-4608AD97A11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316B6-FCA5-46CA-9DD7-F22B7DB6BEC0}" type="pres">
      <dgm:prSet presAssocID="{0ADF09D1-2A9A-4827-B17C-4608AD97A11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D06EB-2D1A-456C-857E-FF0BC95B8C85}" type="pres">
      <dgm:prSet presAssocID="{0ADF09D1-2A9A-4827-B17C-4608AD97A11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4C0325-C631-418A-8454-3E41D33A6F91}" type="presOf" srcId="{4418BB27-47F9-4E0D-A571-F7676DE3CB5A}" destId="{8F3A67C3-FCE2-41D1-AC42-652B80186999}" srcOrd="0" destOrd="0" presId="urn:microsoft.com/office/officeart/2005/8/layout/vProcess5"/>
    <dgm:cxn modelId="{45DC69BF-30B6-4520-A103-7F9060336632}" type="presOf" srcId="{A53E9833-0209-4D04-8325-421CFE7D6A4D}" destId="{21B3BFFD-16FA-4EF1-BDFF-C2834EAB07F9}" srcOrd="0" destOrd="0" presId="urn:microsoft.com/office/officeart/2005/8/layout/vProcess5"/>
    <dgm:cxn modelId="{693E096A-49F7-4CA6-B806-E42A34CE36CF}" type="presOf" srcId="{0ADF09D1-2A9A-4827-B17C-4608AD97A117}" destId="{6918690D-7026-46AA-B5C7-82A9133AB384}" srcOrd="0" destOrd="0" presId="urn:microsoft.com/office/officeart/2005/8/layout/vProcess5"/>
    <dgm:cxn modelId="{66989F6D-34EC-4238-A8C1-C74BB9EAD119}" srcId="{0ADF09D1-2A9A-4827-B17C-4608AD97A117}" destId="{4418BB27-47F9-4E0D-A571-F7676DE3CB5A}" srcOrd="1" destOrd="0" parTransId="{673F1FC5-080C-4659-8E73-5686D97F8053}" sibTransId="{A53E9833-0209-4D04-8325-421CFE7D6A4D}"/>
    <dgm:cxn modelId="{12355E5B-8A6E-44CA-A2DF-0910F68CF321}" type="presOf" srcId="{4B0EF4BD-FD8B-4168-9F3D-DB25E2290623}" destId="{F50D06EB-2D1A-456C-857E-FF0BC95B8C85}" srcOrd="1" destOrd="0" presId="urn:microsoft.com/office/officeart/2005/8/layout/vProcess5"/>
    <dgm:cxn modelId="{417FAD1D-BBC3-45C5-B86A-60EFB602B689}" type="presOf" srcId="{EA067F7E-1490-4360-ADBE-321980871EA0}" destId="{53A316B6-FCA5-46CA-9DD7-F22B7DB6BEC0}" srcOrd="1" destOrd="0" presId="urn:microsoft.com/office/officeart/2005/8/layout/vProcess5"/>
    <dgm:cxn modelId="{72C7483C-3F46-49CE-B997-2829479B2BD3}" type="presOf" srcId="{B2247D96-AEA1-4B5C-88C0-434F31089630}" destId="{5CFD9B79-6BF0-4E59-A33B-12644D3FB2B8}" srcOrd="0" destOrd="0" presId="urn:microsoft.com/office/officeart/2005/8/layout/vProcess5"/>
    <dgm:cxn modelId="{11108209-B565-4E0F-899A-B6167103DDEE}" type="presOf" srcId="{4B0EF4BD-FD8B-4168-9F3D-DB25E2290623}" destId="{18D6D1FA-BE1F-4E9A-BE1E-F474306DE24E}" srcOrd="0" destOrd="0" presId="urn:microsoft.com/office/officeart/2005/8/layout/vProcess5"/>
    <dgm:cxn modelId="{230D6210-8BD2-46E6-A6E6-8789F3DA04ED}" type="presOf" srcId="{D563BCB8-5632-43A0-BD8B-93377437DC53}" destId="{08172353-3A96-4CB2-994E-B55AA1CFB7CA}" srcOrd="0" destOrd="0" presId="urn:microsoft.com/office/officeart/2005/8/layout/vProcess5"/>
    <dgm:cxn modelId="{EDB3B008-424D-48D0-9958-B824EA8434C1}" srcId="{0ADF09D1-2A9A-4827-B17C-4608AD97A117}" destId="{EA067F7E-1490-4360-ADBE-321980871EA0}" srcOrd="3" destOrd="0" parTransId="{1629BC77-019B-43A3-B4F6-213B20C20D89}" sibTransId="{DC5803C6-3DCD-4A71-BB3C-13966FD491EE}"/>
    <dgm:cxn modelId="{7F2FC2FD-34F5-430E-ACEF-9A3C838613BD}" type="presOf" srcId="{965F0E87-9F20-4287-91B8-6BCCB1851D1E}" destId="{636750DF-3E71-445F-A1E8-EB40E674ED41}" srcOrd="0" destOrd="0" presId="urn:microsoft.com/office/officeart/2005/8/layout/vProcess5"/>
    <dgm:cxn modelId="{0D60F6EE-03A1-4776-A26E-35A1F4412471}" type="presOf" srcId="{4418BB27-47F9-4E0D-A571-F7676DE3CB5A}" destId="{8CE7F2B7-40E1-48B5-891B-544353A0183A}" srcOrd="1" destOrd="0" presId="urn:microsoft.com/office/officeart/2005/8/layout/vProcess5"/>
    <dgm:cxn modelId="{350982A0-C8A7-488E-90F2-C47C89B6AD2B}" type="presOf" srcId="{720CA1CE-A40A-40D1-95DD-33F4B75629C2}" destId="{38C28F0F-693C-4A1F-9163-B237F526231D}" srcOrd="0" destOrd="0" presId="urn:microsoft.com/office/officeart/2005/8/layout/vProcess5"/>
    <dgm:cxn modelId="{74753CB2-B015-4369-BE4E-A7499D9BC0DE}" srcId="{0ADF09D1-2A9A-4827-B17C-4608AD97A117}" destId="{965F0E87-9F20-4287-91B8-6BCCB1851D1E}" srcOrd="2" destOrd="0" parTransId="{519B6932-F113-4F2A-8D0F-E702ADA202C4}" sibTransId="{B2247D96-AEA1-4B5C-88C0-434F31089630}"/>
    <dgm:cxn modelId="{A1EDB3AA-6457-4247-87A7-B3A3EE8F43A9}" type="presOf" srcId="{720CA1CE-A40A-40D1-95DD-33F4B75629C2}" destId="{24BF4397-DAAE-4135-9B93-A98A36C981D6}" srcOrd="1" destOrd="0" presId="urn:microsoft.com/office/officeart/2005/8/layout/vProcess5"/>
    <dgm:cxn modelId="{3CD126E1-A832-4283-97BA-CD9EB5B88663}" srcId="{0ADF09D1-2A9A-4827-B17C-4608AD97A117}" destId="{720CA1CE-A40A-40D1-95DD-33F4B75629C2}" srcOrd="0" destOrd="0" parTransId="{0C0DDD58-85E4-4CFB-8D93-8A359AD9D0E6}" sibTransId="{D563BCB8-5632-43A0-BD8B-93377437DC53}"/>
    <dgm:cxn modelId="{C26EBD68-CC2F-484B-9C96-E15C17223F4A}" type="presOf" srcId="{965F0E87-9F20-4287-91B8-6BCCB1851D1E}" destId="{0966524C-63F2-4939-9284-F8EC45046834}" srcOrd="1" destOrd="0" presId="urn:microsoft.com/office/officeart/2005/8/layout/vProcess5"/>
    <dgm:cxn modelId="{9A98E021-FCBE-44E2-AC79-90A5FD7DE69E}" type="presOf" srcId="{DC5803C6-3DCD-4A71-BB3C-13966FD491EE}" destId="{4A4532F9-1A45-4F7D-B5B3-EEF0D3CC0C2F}" srcOrd="0" destOrd="0" presId="urn:microsoft.com/office/officeart/2005/8/layout/vProcess5"/>
    <dgm:cxn modelId="{B3FFA8B7-84D3-462B-93BA-5E1AB5CE2CEB}" srcId="{0ADF09D1-2A9A-4827-B17C-4608AD97A117}" destId="{4B0EF4BD-FD8B-4168-9F3D-DB25E2290623}" srcOrd="4" destOrd="0" parTransId="{6177439B-51EC-4B61-B8C2-C36BC127BB4B}" sibTransId="{8CA2DABE-6C76-426E-BA78-D5ADCF51213F}"/>
    <dgm:cxn modelId="{33AC986B-D3B0-44E8-B2BB-5F65E95E2DD5}" type="presOf" srcId="{EA067F7E-1490-4360-ADBE-321980871EA0}" destId="{9A4954A2-B119-4BAC-A5FA-33F14E8DBC24}" srcOrd="0" destOrd="0" presId="urn:microsoft.com/office/officeart/2005/8/layout/vProcess5"/>
    <dgm:cxn modelId="{AA202936-D93D-4C4D-80B1-1D21EDB5D243}" type="presParOf" srcId="{6918690D-7026-46AA-B5C7-82A9133AB384}" destId="{03F157BA-0AC3-4A07-8F88-5C2F4CAE7335}" srcOrd="0" destOrd="0" presId="urn:microsoft.com/office/officeart/2005/8/layout/vProcess5"/>
    <dgm:cxn modelId="{B0CD49CD-CDBD-4B22-81B4-885E8812A5BB}" type="presParOf" srcId="{6918690D-7026-46AA-B5C7-82A9133AB384}" destId="{38C28F0F-693C-4A1F-9163-B237F526231D}" srcOrd="1" destOrd="0" presId="urn:microsoft.com/office/officeart/2005/8/layout/vProcess5"/>
    <dgm:cxn modelId="{0244DE7F-5DEA-41AE-923B-D330F7DD261E}" type="presParOf" srcId="{6918690D-7026-46AA-B5C7-82A9133AB384}" destId="{8F3A67C3-FCE2-41D1-AC42-652B80186999}" srcOrd="2" destOrd="0" presId="urn:microsoft.com/office/officeart/2005/8/layout/vProcess5"/>
    <dgm:cxn modelId="{AA36A1C6-2FFF-4D79-9BFC-529EF2463798}" type="presParOf" srcId="{6918690D-7026-46AA-B5C7-82A9133AB384}" destId="{636750DF-3E71-445F-A1E8-EB40E674ED41}" srcOrd="3" destOrd="0" presId="urn:microsoft.com/office/officeart/2005/8/layout/vProcess5"/>
    <dgm:cxn modelId="{BB198F6E-09E4-4F95-AF79-97D335541FA5}" type="presParOf" srcId="{6918690D-7026-46AA-B5C7-82A9133AB384}" destId="{9A4954A2-B119-4BAC-A5FA-33F14E8DBC24}" srcOrd="4" destOrd="0" presId="urn:microsoft.com/office/officeart/2005/8/layout/vProcess5"/>
    <dgm:cxn modelId="{89B1933F-4E98-4A87-A7F8-98172F5C666A}" type="presParOf" srcId="{6918690D-7026-46AA-B5C7-82A9133AB384}" destId="{18D6D1FA-BE1F-4E9A-BE1E-F474306DE24E}" srcOrd="5" destOrd="0" presId="urn:microsoft.com/office/officeart/2005/8/layout/vProcess5"/>
    <dgm:cxn modelId="{B01DEAC4-6740-4B45-A5E3-B5A58B7A8EBA}" type="presParOf" srcId="{6918690D-7026-46AA-B5C7-82A9133AB384}" destId="{08172353-3A96-4CB2-994E-B55AA1CFB7CA}" srcOrd="6" destOrd="0" presId="urn:microsoft.com/office/officeart/2005/8/layout/vProcess5"/>
    <dgm:cxn modelId="{3D155776-1C01-48ED-9391-98014ED689C2}" type="presParOf" srcId="{6918690D-7026-46AA-B5C7-82A9133AB384}" destId="{21B3BFFD-16FA-4EF1-BDFF-C2834EAB07F9}" srcOrd="7" destOrd="0" presId="urn:microsoft.com/office/officeart/2005/8/layout/vProcess5"/>
    <dgm:cxn modelId="{7BB0A2F2-9BB0-443C-A98F-77D7C1BFD2BD}" type="presParOf" srcId="{6918690D-7026-46AA-B5C7-82A9133AB384}" destId="{5CFD9B79-6BF0-4E59-A33B-12644D3FB2B8}" srcOrd="8" destOrd="0" presId="urn:microsoft.com/office/officeart/2005/8/layout/vProcess5"/>
    <dgm:cxn modelId="{F881354F-CB04-4F4A-9B5C-D7DAFCEC6DA1}" type="presParOf" srcId="{6918690D-7026-46AA-B5C7-82A9133AB384}" destId="{4A4532F9-1A45-4F7D-B5B3-EEF0D3CC0C2F}" srcOrd="9" destOrd="0" presId="urn:microsoft.com/office/officeart/2005/8/layout/vProcess5"/>
    <dgm:cxn modelId="{C1B5D44A-13BE-4994-B423-FEC85EFA688D}" type="presParOf" srcId="{6918690D-7026-46AA-B5C7-82A9133AB384}" destId="{24BF4397-DAAE-4135-9B93-A98A36C981D6}" srcOrd="10" destOrd="0" presId="urn:microsoft.com/office/officeart/2005/8/layout/vProcess5"/>
    <dgm:cxn modelId="{051BA281-E65E-4F48-B040-ABB4F03D889F}" type="presParOf" srcId="{6918690D-7026-46AA-B5C7-82A9133AB384}" destId="{8CE7F2B7-40E1-48B5-891B-544353A0183A}" srcOrd="11" destOrd="0" presId="urn:microsoft.com/office/officeart/2005/8/layout/vProcess5"/>
    <dgm:cxn modelId="{EC950BE5-7E42-469E-807E-79AC210088E4}" type="presParOf" srcId="{6918690D-7026-46AA-B5C7-82A9133AB384}" destId="{0966524C-63F2-4939-9284-F8EC45046834}" srcOrd="12" destOrd="0" presId="urn:microsoft.com/office/officeart/2005/8/layout/vProcess5"/>
    <dgm:cxn modelId="{795F6F04-1829-4AC8-B534-D5CF3A20389D}" type="presParOf" srcId="{6918690D-7026-46AA-B5C7-82A9133AB384}" destId="{53A316B6-FCA5-46CA-9DD7-F22B7DB6BEC0}" srcOrd="13" destOrd="0" presId="urn:microsoft.com/office/officeart/2005/8/layout/vProcess5"/>
    <dgm:cxn modelId="{865B9D3F-F563-4CA4-B86D-52C8C71849CC}" type="presParOf" srcId="{6918690D-7026-46AA-B5C7-82A9133AB384}" destId="{F50D06EB-2D1A-456C-857E-FF0BC95B8C8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02EC10-797E-4CD2-8D91-2230D25244F5}" type="doc">
      <dgm:prSet loTypeId="urn:microsoft.com/office/officeart/2005/8/layout/lProcess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A13822-0EB4-47BF-ADAA-A82018AAE7D8}">
      <dgm:prSet phldrT="[Текст]"/>
      <dgm:spPr/>
      <dgm:t>
        <a:bodyPr/>
        <a:lstStyle/>
        <a:p>
          <a:r>
            <a:rPr lang="en-US" b="1" dirty="0" smtClean="0"/>
            <a:t>Disintegration of affected tissues</a:t>
          </a:r>
          <a:endParaRPr lang="ru-RU" b="1" dirty="0"/>
        </a:p>
      </dgm:t>
    </dgm:pt>
    <dgm:pt modelId="{ABC72A3D-E6E1-47E5-B187-B45FBCB7B167}" type="parTrans" cxnId="{F5FB43B8-FC5D-4E50-9BAD-502F973AD813}">
      <dgm:prSet/>
      <dgm:spPr/>
      <dgm:t>
        <a:bodyPr/>
        <a:lstStyle/>
        <a:p>
          <a:endParaRPr lang="ru-RU"/>
        </a:p>
      </dgm:t>
    </dgm:pt>
    <dgm:pt modelId="{87FDBAB7-D8A4-4FDE-837D-837969B3625C}" type="sibTrans" cxnId="{F5FB43B8-FC5D-4E50-9BAD-502F973AD813}">
      <dgm:prSet/>
      <dgm:spPr/>
      <dgm:t>
        <a:bodyPr/>
        <a:lstStyle/>
        <a:p>
          <a:endParaRPr lang="ru-RU"/>
        </a:p>
      </dgm:t>
    </dgm:pt>
    <dgm:pt modelId="{5E6C0A6E-8190-4399-8B93-BFF6E46F6884}">
      <dgm:prSet phldrT="[Текст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Antigen specificity of proteins (</a:t>
          </a:r>
          <a:r>
            <a:rPr lang="en-US" b="1" dirty="0" err="1" smtClean="0">
              <a:solidFill>
                <a:srgbClr val="002060"/>
              </a:solidFill>
            </a:rPr>
            <a:t>autoantigens</a:t>
          </a:r>
          <a:r>
            <a:rPr lang="en-US" b="1" dirty="0" smtClean="0">
              <a:solidFill>
                <a:srgbClr val="002060"/>
              </a:solidFill>
            </a:rPr>
            <a:t>)</a:t>
          </a:r>
          <a:endParaRPr lang="ru-RU" b="1" dirty="0">
            <a:solidFill>
              <a:srgbClr val="002060"/>
            </a:solidFill>
          </a:endParaRPr>
        </a:p>
      </dgm:t>
    </dgm:pt>
    <dgm:pt modelId="{50041909-1107-4D7F-9099-1E4C6417726F}" type="parTrans" cxnId="{35DAC7B4-486F-4B0B-A27A-52758BC4978F}">
      <dgm:prSet/>
      <dgm:spPr/>
      <dgm:t>
        <a:bodyPr/>
        <a:lstStyle/>
        <a:p>
          <a:endParaRPr lang="ru-RU"/>
        </a:p>
      </dgm:t>
    </dgm:pt>
    <dgm:pt modelId="{DFE4C68C-7ECA-4269-9FA7-2601FC3691A5}" type="sibTrans" cxnId="{35DAC7B4-486F-4B0B-A27A-52758BC4978F}">
      <dgm:prSet/>
      <dgm:spPr/>
      <dgm:t>
        <a:bodyPr/>
        <a:lstStyle/>
        <a:p>
          <a:endParaRPr lang="ru-RU"/>
        </a:p>
      </dgm:t>
    </dgm:pt>
    <dgm:pt modelId="{C494F749-CC45-4623-8121-B234D3936052}">
      <dgm:prSet phldrT="[Текст]"/>
      <dgm:spPr/>
      <dgm:t>
        <a:bodyPr/>
        <a:lstStyle/>
        <a:p>
          <a:r>
            <a:rPr lang="en-US" b="1" dirty="0" err="1" smtClean="0">
              <a:solidFill>
                <a:srgbClr val="002060"/>
              </a:solidFill>
            </a:rPr>
            <a:t>Autosensitization</a:t>
          </a:r>
          <a:endParaRPr lang="ru-RU" b="1" dirty="0">
            <a:solidFill>
              <a:srgbClr val="002060"/>
            </a:solidFill>
          </a:endParaRPr>
        </a:p>
      </dgm:t>
    </dgm:pt>
    <dgm:pt modelId="{DC73A1AB-3B52-485A-AE14-25D2DBEC3943}" type="parTrans" cxnId="{E8803CE3-55C7-4DA6-BD41-8FD688DF0041}">
      <dgm:prSet/>
      <dgm:spPr/>
      <dgm:t>
        <a:bodyPr/>
        <a:lstStyle/>
        <a:p>
          <a:endParaRPr lang="ru-RU"/>
        </a:p>
      </dgm:t>
    </dgm:pt>
    <dgm:pt modelId="{CC98ED0C-8455-46FD-9814-5AD5A2B58EFD}" type="sibTrans" cxnId="{E8803CE3-55C7-4DA6-BD41-8FD688DF0041}">
      <dgm:prSet/>
      <dgm:spPr/>
      <dgm:t>
        <a:bodyPr/>
        <a:lstStyle/>
        <a:p>
          <a:endParaRPr lang="ru-RU"/>
        </a:p>
      </dgm:t>
    </dgm:pt>
    <dgm:pt modelId="{8E12CE2E-E5A7-44B5-9E8D-3C24605638D7}" type="pres">
      <dgm:prSet presAssocID="{5F02EC10-797E-4CD2-8D91-2230D25244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EF23B1-E38D-476B-9EF7-5716CB844491}" type="pres">
      <dgm:prSet presAssocID="{DDA13822-0EB4-47BF-ADAA-A82018AAE7D8}" presName="vertFlow" presStyleCnt="0"/>
      <dgm:spPr/>
    </dgm:pt>
    <dgm:pt modelId="{CF9060DF-F527-4887-9BE7-EBDFF967C45B}" type="pres">
      <dgm:prSet presAssocID="{DDA13822-0EB4-47BF-ADAA-A82018AAE7D8}" presName="header" presStyleLbl="node1" presStyleIdx="0" presStyleCnt="1" custScaleX="262944"/>
      <dgm:spPr/>
      <dgm:t>
        <a:bodyPr/>
        <a:lstStyle/>
        <a:p>
          <a:endParaRPr lang="ru-RU"/>
        </a:p>
      </dgm:t>
    </dgm:pt>
    <dgm:pt modelId="{C3809222-AF6C-470E-A895-2CDF0D07C37E}" type="pres">
      <dgm:prSet presAssocID="{50041909-1107-4D7F-9099-1E4C6417726F}" presName="parTrans" presStyleLbl="sibTrans2D1" presStyleIdx="0" presStyleCnt="2"/>
      <dgm:spPr/>
      <dgm:t>
        <a:bodyPr/>
        <a:lstStyle/>
        <a:p>
          <a:endParaRPr lang="ru-RU"/>
        </a:p>
      </dgm:t>
    </dgm:pt>
    <dgm:pt modelId="{37932401-CD55-465A-8546-56E3F8CFDA8D}" type="pres">
      <dgm:prSet presAssocID="{5E6C0A6E-8190-4399-8B93-BFF6E46F6884}" presName="child" presStyleLbl="alignAccFollowNode1" presStyleIdx="0" presStyleCnt="2" custScaleX="2629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B0968-6B11-45A4-ACC3-4420AFD21F14}" type="pres">
      <dgm:prSet presAssocID="{DFE4C68C-7ECA-4269-9FA7-2601FC3691A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C083EBE8-4EC1-40B0-A6AB-EA17D7410135}" type="pres">
      <dgm:prSet presAssocID="{C494F749-CC45-4623-8121-B234D3936052}" presName="child" presStyleLbl="alignAccFollowNode1" presStyleIdx="1" presStyleCnt="2" custScaleX="2629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770F87-1B9A-4CCD-82BE-9942E985147A}" type="presOf" srcId="{5E6C0A6E-8190-4399-8B93-BFF6E46F6884}" destId="{37932401-CD55-465A-8546-56E3F8CFDA8D}" srcOrd="0" destOrd="0" presId="urn:microsoft.com/office/officeart/2005/8/layout/lProcess1"/>
    <dgm:cxn modelId="{E2B48246-54C1-4B70-9298-68BCE082C98B}" type="presOf" srcId="{5F02EC10-797E-4CD2-8D91-2230D25244F5}" destId="{8E12CE2E-E5A7-44B5-9E8D-3C24605638D7}" srcOrd="0" destOrd="0" presId="urn:microsoft.com/office/officeart/2005/8/layout/lProcess1"/>
    <dgm:cxn modelId="{F5FB43B8-FC5D-4E50-9BAD-502F973AD813}" srcId="{5F02EC10-797E-4CD2-8D91-2230D25244F5}" destId="{DDA13822-0EB4-47BF-ADAA-A82018AAE7D8}" srcOrd="0" destOrd="0" parTransId="{ABC72A3D-E6E1-47E5-B187-B45FBCB7B167}" sibTransId="{87FDBAB7-D8A4-4FDE-837D-837969B3625C}"/>
    <dgm:cxn modelId="{B9E2B005-EA4A-4428-81A8-E35037A6A5B0}" type="presOf" srcId="{50041909-1107-4D7F-9099-1E4C6417726F}" destId="{C3809222-AF6C-470E-A895-2CDF0D07C37E}" srcOrd="0" destOrd="0" presId="urn:microsoft.com/office/officeart/2005/8/layout/lProcess1"/>
    <dgm:cxn modelId="{35DAC7B4-486F-4B0B-A27A-52758BC4978F}" srcId="{DDA13822-0EB4-47BF-ADAA-A82018AAE7D8}" destId="{5E6C0A6E-8190-4399-8B93-BFF6E46F6884}" srcOrd="0" destOrd="0" parTransId="{50041909-1107-4D7F-9099-1E4C6417726F}" sibTransId="{DFE4C68C-7ECA-4269-9FA7-2601FC3691A5}"/>
    <dgm:cxn modelId="{821DFFA6-7E42-45AD-B9E1-3C7B29B6E297}" type="presOf" srcId="{DFE4C68C-7ECA-4269-9FA7-2601FC3691A5}" destId="{A9DB0968-6B11-45A4-ACC3-4420AFD21F14}" srcOrd="0" destOrd="0" presId="urn:microsoft.com/office/officeart/2005/8/layout/lProcess1"/>
    <dgm:cxn modelId="{FC44AF24-03B5-490A-A71D-03431B752754}" type="presOf" srcId="{C494F749-CC45-4623-8121-B234D3936052}" destId="{C083EBE8-4EC1-40B0-A6AB-EA17D7410135}" srcOrd="0" destOrd="0" presId="urn:microsoft.com/office/officeart/2005/8/layout/lProcess1"/>
    <dgm:cxn modelId="{E8803CE3-55C7-4DA6-BD41-8FD688DF0041}" srcId="{DDA13822-0EB4-47BF-ADAA-A82018AAE7D8}" destId="{C494F749-CC45-4623-8121-B234D3936052}" srcOrd="1" destOrd="0" parTransId="{DC73A1AB-3B52-485A-AE14-25D2DBEC3943}" sibTransId="{CC98ED0C-8455-46FD-9814-5AD5A2B58EFD}"/>
    <dgm:cxn modelId="{1E9C19EA-CE9A-47C5-8010-497EAEC97EBB}" type="presOf" srcId="{DDA13822-0EB4-47BF-ADAA-A82018AAE7D8}" destId="{CF9060DF-F527-4887-9BE7-EBDFF967C45B}" srcOrd="0" destOrd="0" presId="urn:microsoft.com/office/officeart/2005/8/layout/lProcess1"/>
    <dgm:cxn modelId="{FC5B1DB2-E46C-4BE0-A793-E0F0620BEA8A}" type="presParOf" srcId="{8E12CE2E-E5A7-44B5-9E8D-3C24605638D7}" destId="{9EEF23B1-E38D-476B-9EF7-5716CB844491}" srcOrd="0" destOrd="0" presId="urn:microsoft.com/office/officeart/2005/8/layout/lProcess1"/>
    <dgm:cxn modelId="{B14D5390-82EC-4AA3-820B-B2B8779EFC61}" type="presParOf" srcId="{9EEF23B1-E38D-476B-9EF7-5716CB844491}" destId="{CF9060DF-F527-4887-9BE7-EBDFF967C45B}" srcOrd="0" destOrd="0" presId="urn:microsoft.com/office/officeart/2005/8/layout/lProcess1"/>
    <dgm:cxn modelId="{2AAA328E-5499-45E1-B80B-A3E44CE60233}" type="presParOf" srcId="{9EEF23B1-E38D-476B-9EF7-5716CB844491}" destId="{C3809222-AF6C-470E-A895-2CDF0D07C37E}" srcOrd="1" destOrd="0" presId="urn:microsoft.com/office/officeart/2005/8/layout/lProcess1"/>
    <dgm:cxn modelId="{304D633F-B861-41CB-AE4A-1B13EC851B30}" type="presParOf" srcId="{9EEF23B1-E38D-476B-9EF7-5716CB844491}" destId="{37932401-CD55-465A-8546-56E3F8CFDA8D}" srcOrd="2" destOrd="0" presId="urn:microsoft.com/office/officeart/2005/8/layout/lProcess1"/>
    <dgm:cxn modelId="{E3240104-9017-4A67-9DC8-7595E04100C5}" type="presParOf" srcId="{9EEF23B1-E38D-476B-9EF7-5716CB844491}" destId="{A9DB0968-6B11-45A4-ACC3-4420AFD21F14}" srcOrd="3" destOrd="0" presId="urn:microsoft.com/office/officeart/2005/8/layout/lProcess1"/>
    <dgm:cxn modelId="{9B4690F3-3E6C-48C7-A62C-8E85E21E2DCE}" type="presParOf" srcId="{9EEF23B1-E38D-476B-9EF7-5716CB844491}" destId="{C083EBE8-4EC1-40B0-A6AB-EA17D741013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5AAE06-CC48-4A10-BEE8-71AF2D5A7857}" type="doc">
      <dgm:prSet loTypeId="urn:microsoft.com/office/officeart/2005/8/layout/lProcess1" loCatId="process" qsTypeId="urn:microsoft.com/office/officeart/2005/8/quickstyle/3d2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1FF1EF77-6290-41DB-B97F-BDF3134FBC68}">
      <dgm:prSet phldrT="[Текст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Alkali burn</a:t>
          </a:r>
          <a:endParaRPr lang="ru-RU" b="1" dirty="0">
            <a:solidFill>
              <a:schemeClr val="bg1"/>
            </a:solidFill>
          </a:endParaRPr>
        </a:p>
      </dgm:t>
    </dgm:pt>
    <dgm:pt modelId="{1DD24F68-B39C-432C-B14E-2484DE86414D}" type="parTrans" cxnId="{B5E5E75B-6291-420C-AAB5-6ED9E423DE8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6F69584-22B5-4A34-97CE-745FB4A64C09}" type="sibTrans" cxnId="{B5E5E75B-6291-420C-AAB5-6ED9E423DE8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B3022C1-574B-4C95-B696-854B8B9D4073}">
      <dgm:prSet phldrT="[Текст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Destruction of cell wall lipids</a:t>
          </a:r>
          <a:endParaRPr lang="ru-RU" b="1" dirty="0">
            <a:solidFill>
              <a:srgbClr val="002060"/>
            </a:solidFill>
          </a:endParaRPr>
        </a:p>
      </dgm:t>
    </dgm:pt>
    <dgm:pt modelId="{62CCDF64-CECA-4DA8-9C8E-B6EDFCBAE31E}" type="parTrans" cxnId="{203D782C-83FD-4323-BCD3-0A2DA672B28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3BBB384-ABB0-4E58-A24A-E8A603353FD6}" type="sibTrans" cxnId="{203D782C-83FD-4323-BCD3-0A2DA672B28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E1495CF-DA19-4F87-B5AD-556BC01CEE43}">
      <dgm:prSet phldrT="[Текст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Liquation necrosis</a:t>
          </a:r>
          <a:endParaRPr lang="ru-RU" b="1" dirty="0">
            <a:solidFill>
              <a:srgbClr val="002060"/>
            </a:solidFill>
          </a:endParaRPr>
        </a:p>
      </dgm:t>
    </dgm:pt>
    <dgm:pt modelId="{1DEA13D6-2DC2-4D18-8645-029A79F2966F}" type="parTrans" cxnId="{08CAA41E-ED1A-4992-9FA5-D3A18499A57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10CCC17-A1D3-4F42-8171-907D14ED8D46}" type="sibTrans" cxnId="{08CAA41E-ED1A-4992-9FA5-D3A18499A57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CA252FE-74CD-40E2-B6B6-BC9B62A96A16}">
      <dgm:prSet phldrT="[Текст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Acid burn</a:t>
          </a:r>
          <a:endParaRPr lang="ru-RU" b="1" dirty="0">
            <a:solidFill>
              <a:schemeClr val="bg1"/>
            </a:solidFill>
          </a:endParaRPr>
        </a:p>
      </dgm:t>
    </dgm:pt>
    <dgm:pt modelId="{13215630-BA65-4519-A406-905FF06C9E49}" type="parTrans" cxnId="{3F6F8FD5-9F6C-47B7-9AB9-25F5A814DA6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DDEF862-4BED-4346-9FB3-813E0CE20940}" type="sibTrans" cxnId="{3F6F8FD5-9F6C-47B7-9AB9-25F5A814DA6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06888B0-1286-44DB-887C-F7ADAC91554D}">
      <dgm:prSet phldrT="[Текст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Protein denaturation</a:t>
          </a:r>
          <a:endParaRPr lang="ru-RU" b="1" dirty="0">
            <a:solidFill>
              <a:srgbClr val="002060"/>
            </a:solidFill>
          </a:endParaRPr>
        </a:p>
      </dgm:t>
    </dgm:pt>
    <dgm:pt modelId="{3C1D80BB-EDEB-4C5C-8829-260BBB46DB52}" type="parTrans" cxnId="{1568BED3-1728-444D-8ECF-95E8E347626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B0A3E82-696D-436E-94AD-FB6B91A5A515}" type="sibTrans" cxnId="{1568BED3-1728-444D-8ECF-95E8E347626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71FBE95-B71B-486F-A042-D629EA22F146}">
      <dgm:prSet phldrT="[Текст]"/>
      <dgm:spPr/>
      <dgm:t>
        <a:bodyPr/>
        <a:lstStyle/>
        <a:p>
          <a:r>
            <a:rPr lang="en-US" b="1" dirty="0" err="1" smtClean="0">
              <a:solidFill>
                <a:srgbClr val="002060"/>
              </a:solidFill>
            </a:rPr>
            <a:t>Coagulative</a:t>
          </a:r>
          <a:r>
            <a:rPr lang="en-US" b="1" dirty="0" smtClean="0">
              <a:solidFill>
                <a:srgbClr val="002060"/>
              </a:solidFill>
            </a:rPr>
            <a:t> necrosis</a:t>
          </a:r>
          <a:endParaRPr lang="ru-RU" b="1" dirty="0">
            <a:solidFill>
              <a:srgbClr val="002060"/>
            </a:solidFill>
          </a:endParaRPr>
        </a:p>
      </dgm:t>
    </dgm:pt>
    <dgm:pt modelId="{14C66C2B-F0A9-4DD3-B33A-F2BDF88AA951}" type="parTrans" cxnId="{AEF55F4B-C09A-49F2-91D7-A6322DAAA88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9339766-43FD-48E5-BE08-3B8FF3308E90}" type="sibTrans" cxnId="{AEF55F4B-C09A-49F2-91D7-A6322DAAA88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81F1508-11EE-4D64-AF89-59CC2FA205B9}" type="pres">
      <dgm:prSet presAssocID="{AA5AAE06-CC48-4A10-BEE8-71AF2D5A78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AB3778-C5C6-4C50-B5A2-B2D3FAE0D4A1}" type="pres">
      <dgm:prSet presAssocID="{1FF1EF77-6290-41DB-B97F-BDF3134FBC68}" presName="vertFlow" presStyleCnt="0"/>
      <dgm:spPr/>
    </dgm:pt>
    <dgm:pt modelId="{A9C305C8-E15A-4C88-80E2-0C489F7638ED}" type="pres">
      <dgm:prSet presAssocID="{1FF1EF77-6290-41DB-B97F-BDF3134FBC68}" presName="header" presStyleLbl="node1" presStyleIdx="0" presStyleCnt="2"/>
      <dgm:spPr/>
      <dgm:t>
        <a:bodyPr/>
        <a:lstStyle/>
        <a:p>
          <a:endParaRPr lang="ru-RU"/>
        </a:p>
      </dgm:t>
    </dgm:pt>
    <dgm:pt modelId="{BCD21DC8-ED0C-4710-872F-471D077EAF83}" type="pres">
      <dgm:prSet presAssocID="{62CCDF64-CECA-4DA8-9C8E-B6EDFCBAE31E}" presName="parTrans" presStyleLbl="sibTrans2D1" presStyleIdx="0" presStyleCnt="4"/>
      <dgm:spPr/>
      <dgm:t>
        <a:bodyPr/>
        <a:lstStyle/>
        <a:p>
          <a:endParaRPr lang="ru-RU"/>
        </a:p>
      </dgm:t>
    </dgm:pt>
    <dgm:pt modelId="{FF28CB5D-BED4-4D2F-B80B-FFFA66A846D3}" type="pres">
      <dgm:prSet presAssocID="{EB3022C1-574B-4C95-B696-854B8B9D4073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9FA39-6E75-4258-972D-C1C44EACCEBB}" type="pres">
      <dgm:prSet presAssocID="{D3BBB384-ABB0-4E58-A24A-E8A603353FD6}" presName="sibTrans" presStyleLbl="sibTrans2D1" presStyleIdx="1" presStyleCnt="4"/>
      <dgm:spPr/>
      <dgm:t>
        <a:bodyPr/>
        <a:lstStyle/>
        <a:p>
          <a:endParaRPr lang="ru-RU"/>
        </a:p>
      </dgm:t>
    </dgm:pt>
    <dgm:pt modelId="{A9259A84-6F3A-4EF1-9A1B-0FA7ED342ACF}" type="pres">
      <dgm:prSet presAssocID="{BE1495CF-DA19-4F87-B5AD-556BC01CEE43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A14D6-DA2C-4435-BC4D-21DAA1774DB7}" type="pres">
      <dgm:prSet presAssocID="{1FF1EF77-6290-41DB-B97F-BDF3134FBC68}" presName="hSp" presStyleCnt="0"/>
      <dgm:spPr/>
    </dgm:pt>
    <dgm:pt modelId="{EC2208A1-8391-4C77-B13B-1CC2C4564B62}" type="pres">
      <dgm:prSet presAssocID="{8CA252FE-74CD-40E2-B6B6-BC9B62A96A16}" presName="vertFlow" presStyleCnt="0"/>
      <dgm:spPr/>
    </dgm:pt>
    <dgm:pt modelId="{A18D780A-0517-489E-92EB-D7210E5E3352}" type="pres">
      <dgm:prSet presAssocID="{8CA252FE-74CD-40E2-B6B6-BC9B62A96A16}" presName="header" presStyleLbl="node1" presStyleIdx="1" presStyleCnt="2"/>
      <dgm:spPr/>
      <dgm:t>
        <a:bodyPr/>
        <a:lstStyle/>
        <a:p>
          <a:endParaRPr lang="ru-RU"/>
        </a:p>
      </dgm:t>
    </dgm:pt>
    <dgm:pt modelId="{29C038CD-0232-4EFC-AC87-CCC511BEAE4D}" type="pres">
      <dgm:prSet presAssocID="{3C1D80BB-EDEB-4C5C-8829-260BBB46DB52}" presName="parTrans" presStyleLbl="sibTrans2D1" presStyleIdx="2" presStyleCnt="4"/>
      <dgm:spPr/>
      <dgm:t>
        <a:bodyPr/>
        <a:lstStyle/>
        <a:p>
          <a:endParaRPr lang="ru-RU"/>
        </a:p>
      </dgm:t>
    </dgm:pt>
    <dgm:pt modelId="{7D3AF41B-F10E-46AD-98A1-679051EC0C2F}" type="pres">
      <dgm:prSet presAssocID="{406888B0-1286-44DB-887C-F7ADAC91554D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B2133-838B-4F29-82FC-0A8C8D3084E0}" type="pres">
      <dgm:prSet presAssocID="{DB0A3E82-696D-436E-94AD-FB6B91A5A515}" presName="sibTrans" presStyleLbl="sibTrans2D1" presStyleIdx="3" presStyleCnt="4"/>
      <dgm:spPr/>
      <dgm:t>
        <a:bodyPr/>
        <a:lstStyle/>
        <a:p>
          <a:endParaRPr lang="ru-RU"/>
        </a:p>
      </dgm:t>
    </dgm:pt>
    <dgm:pt modelId="{6E850F5C-338D-4771-AC2C-3F56AC163CAA}" type="pres">
      <dgm:prSet presAssocID="{B71FBE95-B71B-486F-A042-D629EA22F146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E5E75B-6291-420C-AAB5-6ED9E423DE80}" srcId="{AA5AAE06-CC48-4A10-BEE8-71AF2D5A7857}" destId="{1FF1EF77-6290-41DB-B97F-BDF3134FBC68}" srcOrd="0" destOrd="0" parTransId="{1DD24F68-B39C-432C-B14E-2484DE86414D}" sibTransId="{76F69584-22B5-4A34-97CE-745FB4A64C09}"/>
    <dgm:cxn modelId="{D732F4FA-663C-42AE-BC20-33231F95163E}" type="presOf" srcId="{AA5AAE06-CC48-4A10-BEE8-71AF2D5A7857}" destId="{D81F1508-11EE-4D64-AF89-59CC2FA205B9}" srcOrd="0" destOrd="0" presId="urn:microsoft.com/office/officeart/2005/8/layout/lProcess1"/>
    <dgm:cxn modelId="{8D3C3FA0-430A-42F0-91A6-CA6D9C2BDFB3}" type="presOf" srcId="{EB3022C1-574B-4C95-B696-854B8B9D4073}" destId="{FF28CB5D-BED4-4D2F-B80B-FFFA66A846D3}" srcOrd="0" destOrd="0" presId="urn:microsoft.com/office/officeart/2005/8/layout/lProcess1"/>
    <dgm:cxn modelId="{E98EE6D6-170C-4D2E-9D2D-AFA14A12102D}" type="presOf" srcId="{D3BBB384-ABB0-4E58-A24A-E8A603353FD6}" destId="{E769FA39-6E75-4258-972D-C1C44EACCEBB}" srcOrd="0" destOrd="0" presId="urn:microsoft.com/office/officeart/2005/8/layout/lProcess1"/>
    <dgm:cxn modelId="{470C07F0-2CCB-4187-8B45-925E144D35AA}" type="presOf" srcId="{B71FBE95-B71B-486F-A042-D629EA22F146}" destId="{6E850F5C-338D-4771-AC2C-3F56AC163CAA}" srcOrd="0" destOrd="0" presId="urn:microsoft.com/office/officeart/2005/8/layout/lProcess1"/>
    <dgm:cxn modelId="{203D782C-83FD-4323-BCD3-0A2DA672B281}" srcId="{1FF1EF77-6290-41DB-B97F-BDF3134FBC68}" destId="{EB3022C1-574B-4C95-B696-854B8B9D4073}" srcOrd="0" destOrd="0" parTransId="{62CCDF64-CECA-4DA8-9C8E-B6EDFCBAE31E}" sibTransId="{D3BBB384-ABB0-4E58-A24A-E8A603353FD6}"/>
    <dgm:cxn modelId="{C119E9C9-2DEC-41DB-ACA4-C2885C6A6EFE}" type="presOf" srcId="{406888B0-1286-44DB-887C-F7ADAC91554D}" destId="{7D3AF41B-F10E-46AD-98A1-679051EC0C2F}" srcOrd="0" destOrd="0" presId="urn:microsoft.com/office/officeart/2005/8/layout/lProcess1"/>
    <dgm:cxn modelId="{08CAA41E-ED1A-4992-9FA5-D3A18499A57E}" srcId="{1FF1EF77-6290-41DB-B97F-BDF3134FBC68}" destId="{BE1495CF-DA19-4F87-B5AD-556BC01CEE43}" srcOrd="1" destOrd="0" parTransId="{1DEA13D6-2DC2-4D18-8645-029A79F2966F}" sibTransId="{710CCC17-A1D3-4F42-8171-907D14ED8D46}"/>
    <dgm:cxn modelId="{82EA2542-14D3-4E02-983C-86C25C234868}" type="presOf" srcId="{8CA252FE-74CD-40E2-B6B6-BC9B62A96A16}" destId="{A18D780A-0517-489E-92EB-D7210E5E3352}" srcOrd="0" destOrd="0" presId="urn:microsoft.com/office/officeart/2005/8/layout/lProcess1"/>
    <dgm:cxn modelId="{BE936BD9-28BC-4E54-BD5E-4E1288AB44EF}" type="presOf" srcId="{3C1D80BB-EDEB-4C5C-8829-260BBB46DB52}" destId="{29C038CD-0232-4EFC-AC87-CCC511BEAE4D}" srcOrd="0" destOrd="0" presId="urn:microsoft.com/office/officeart/2005/8/layout/lProcess1"/>
    <dgm:cxn modelId="{3BFE1DB1-827B-4018-B0ED-6CC1B12F8BF3}" type="presOf" srcId="{62CCDF64-CECA-4DA8-9C8E-B6EDFCBAE31E}" destId="{BCD21DC8-ED0C-4710-872F-471D077EAF83}" srcOrd="0" destOrd="0" presId="urn:microsoft.com/office/officeart/2005/8/layout/lProcess1"/>
    <dgm:cxn modelId="{8A349A9C-D9A7-4DD5-ABE2-5E95A79A4F5E}" type="presOf" srcId="{DB0A3E82-696D-436E-94AD-FB6B91A5A515}" destId="{E2CB2133-838B-4F29-82FC-0A8C8D3084E0}" srcOrd="0" destOrd="0" presId="urn:microsoft.com/office/officeart/2005/8/layout/lProcess1"/>
    <dgm:cxn modelId="{AEF55F4B-C09A-49F2-91D7-A6322DAAA886}" srcId="{8CA252FE-74CD-40E2-B6B6-BC9B62A96A16}" destId="{B71FBE95-B71B-486F-A042-D629EA22F146}" srcOrd="1" destOrd="0" parTransId="{14C66C2B-F0A9-4DD3-B33A-F2BDF88AA951}" sibTransId="{E9339766-43FD-48E5-BE08-3B8FF3308E90}"/>
    <dgm:cxn modelId="{9EBEFFE5-97F4-4E0B-AC4A-D8BF46A58AC4}" type="presOf" srcId="{1FF1EF77-6290-41DB-B97F-BDF3134FBC68}" destId="{A9C305C8-E15A-4C88-80E2-0C489F7638ED}" srcOrd="0" destOrd="0" presId="urn:microsoft.com/office/officeart/2005/8/layout/lProcess1"/>
    <dgm:cxn modelId="{50A7FF2B-7ED9-4CD7-8893-36B4ED005AFE}" type="presOf" srcId="{BE1495CF-DA19-4F87-B5AD-556BC01CEE43}" destId="{A9259A84-6F3A-4EF1-9A1B-0FA7ED342ACF}" srcOrd="0" destOrd="0" presId="urn:microsoft.com/office/officeart/2005/8/layout/lProcess1"/>
    <dgm:cxn modelId="{1568BED3-1728-444D-8ECF-95E8E3476265}" srcId="{8CA252FE-74CD-40E2-B6B6-BC9B62A96A16}" destId="{406888B0-1286-44DB-887C-F7ADAC91554D}" srcOrd="0" destOrd="0" parTransId="{3C1D80BB-EDEB-4C5C-8829-260BBB46DB52}" sibTransId="{DB0A3E82-696D-436E-94AD-FB6B91A5A515}"/>
    <dgm:cxn modelId="{3F6F8FD5-9F6C-47B7-9AB9-25F5A814DA61}" srcId="{AA5AAE06-CC48-4A10-BEE8-71AF2D5A7857}" destId="{8CA252FE-74CD-40E2-B6B6-BC9B62A96A16}" srcOrd="1" destOrd="0" parTransId="{13215630-BA65-4519-A406-905FF06C9E49}" sibTransId="{4DDEF862-4BED-4346-9FB3-813E0CE20940}"/>
    <dgm:cxn modelId="{0FED44A7-9F10-46AD-9186-235B698814B7}" type="presParOf" srcId="{D81F1508-11EE-4D64-AF89-59CC2FA205B9}" destId="{44AB3778-C5C6-4C50-B5A2-B2D3FAE0D4A1}" srcOrd="0" destOrd="0" presId="urn:microsoft.com/office/officeart/2005/8/layout/lProcess1"/>
    <dgm:cxn modelId="{BFBBDE31-9A1B-4F1D-922B-B76A7877ADBB}" type="presParOf" srcId="{44AB3778-C5C6-4C50-B5A2-B2D3FAE0D4A1}" destId="{A9C305C8-E15A-4C88-80E2-0C489F7638ED}" srcOrd="0" destOrd="0" presId="urn:microsoft.com/office/officeart/2005/8/layout/lProcess1"/>
    <dgm:cxn modelId="{0D920DE1-C2D4-41CE-BCBE-6442AF41689E}" type="presParOf" srcId="{44AB3778-C5C6-4C50-B5A2-B2D3FAE0D4A1}" destId="{BCD21DC8-ED0C-4710-872F-471D077EAF83}" srcOrd="1" destOrd="0" presId="urn:microsoft.com/office/officeart/2005/8/layout/lProcess1"/>
    <dgm:cxn modelId="{D0E57DA6-F072-43A7-9C5C-84B4ADE36AB5}" type="presParOf" srcId="{44AB3778-C5C6-4C50-B5A2-B2D3FAE0D4A1}" destId="{FF28CB5D-BED4-4D2F-B80B-FFFA66A846D3}" srcOrd="2" destOrd="0" presId="urn:microsoft.com/office/officeart/2005/8/layout/lProcess1"/>
    <dgm:cxn modelId="{9A15943A-1943-4602-BB65-24F20EB27DDD}" type="presParOf" srcId="{44AB3778-C5C6-4C50-B5A2-B2D3FAE0D4A1}" destId="{E769FA39-6E75-4258-972D-C1C44EACCEBB}" srcOrd="3" destOrd="0" presId="urn:microsoft.com/office/officeart/2005/8/layout/lProcess1"/>
    <dgm:cxn modelId="{91A8C400-602B-411F-BE85-E0B910D8A2DD}" type="presParOf" srcId="{44AB3778-C5C6-4C50-B5A2-B2D3FAE0D4A1}" destId="{A9259A84-6F3A-4EF1-9A1B-0FA7ED342ACF}" srcOrd="4" destOrd="0" presId="urn:microsoft.com/office/officeart/2005/8/layout/lProcess1"/>
    <dgm:cxn modelId="{3F68092E-7292-470C-8CEF-FBB276C172F0}" type="presParOf" srcId="{D81F1508-11EE-4D64-AF89-59CC2FA205B9}" destId="{93AA14D6-DA2C-4435-BC4D-21DAA1774DB7}" srcOrd="1" destOrd="0" presId="urn:microsoft.com/office/officeart/2005/8/layout/lProcess1"/>
    <dgm:cxn modelId="{EA818544-62F0-43B0-AA76-F0FC5E27AB63}" type="presParOf" srcId="{D81F1508-11EE-4D64-AF89-59CC2FA205B9}" destId="{EC2208A1-8391-4C77-B13B-1CC2C4564B62}" srcOrd="2" destOrd="0" presId="urn:microsoft.com/office/officeart/2005/8/layout/lProcess1"/>
    <dgm:cxn modelId="{84C5AC25-3D06-4B6B-9D8E-ADAEDDD2185D}" type="presParOf" srcId="{EC2208A1-8391-4C77-B13B-1CC2C4564B62}" destId="{A18D780A-0517-489E-92EB-D7210E5E3352}" srcOrd="0" destOrd="0" presId="urn:microsoft.com/office/officeart/2005/8/layout/lProcess1"/>
    <dgm:cxn modelId="{7CAAB8BB-E41F-4A45-AD98-7ECFCF277ACD}" type="presParOf" srcId="{EC2208A1-8391-4C77-B13B-1CC2C4564B62}" destId="{29C038CD-0232-4EFC-AC87-CCC511BEAE4D}" srcOrd="1" destOrd="0" presId="urn:microsoft.com/office/officeart/2005/8/layout/lProcess1"/>
    <dgm:cxn modelId="{B6C9A259-6B59-4BEF-B8CE-CA4DA340E5F6}" type="presParOf" srcId="{EC2208A1-8391-4C77-B13B-1CC2C4564B62}" destId="{7D3AF41B-F10E-46AD-98A1-679051EC0C2F}" srcOrd="2" destOrd="0" presId="urn:microsoft.com/office/officeart/2005/8/layout/lProcess1"/>
    <dgm:cxn modelId="{2BC336F8-5056-4808-94F4-EB2C6058C548}" type="presParOf" srcId="{EC2208A1-8391-4C77-B13B-1CC2C4564B62}" destId="{E2CB2133-838B-4F29-82FC-0A8C8D3084E0}" srcOrd="3" destOrd="0" presId="urn:microsoft.com/office/officeart/2005/8/layout/lProcess1"/>
    <dgm:cxn modelId="{5920F8EA-A472-4D44-A469-DED5EF0BBD1A}" type="presParOf" srcId="{EC2208A1-8391-4C77-B13B-1CC2C4564B62}" destId="{6E850F5C-338D-4771-AC2C-3F56AC163CAA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C31726-350A-41A6-A3FB-44B2DA322E52}" type="doc">
      <dgm:prSet loTypeId="urn:microsoft.com/office/officeart/2005/8/layout/hProcess9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47712C53-EDF2-4B6B-AA04-B45CE834C2EB}">
      <dgm:prSet phldrT="[Текст]" custT="1"/>
      <dgm:spPr/>
      <dgm:t>
        <a:bodyPr/>
        <a:lstStyle/>
        <a:p>
          <a:r>
            <a:rPr lang="en-US" sz="1800" b="1" dirty="0" smtClean="0"/>
            <a:t>Ultraviolet or infrared rays</a:t>
          </a:r>
          <a:endParaRPr lang="ru-RU" sz="1800" b="1" dirty="0"/>
        </a:p>
      </dgm:t>
    </dgm:pt>
    <dgm:pt modelId="{902D4155-B9D0-4E5C-B03B-9B5807A77AF5}" type="parTrans" cxnId="{920D5E2D-2E91-489B-8F8C-A4649D8F6374}">
      <dgm:prSet/>
      <dgm:spPr/>
      <dgm:t>
        <a:bodyPr/>
        <a:lstStyle/>
        <a:p>
          <a:endParaRPr lang="ru-RU"/>
        </a:p>
      </dgm:t>
    </dgm:pt>
    <dgm:pt modelId="{D117588F-85C3-4DE2-9AAB-28EB987A4882}" type="sibTrans" cxnId="{920D5E2D-2E91-489B-8F8C-A4649D8F6374}">
      <dgm:prSet/>
      <dgm:spPr/>
      <dgm:t>
        <a:bodyPr/>
        <a:lstStyle/>
        <a:p>
          <a:endParaRPr lang="ru-RU"/>
        </a:p>
      </dgm:t>
    </dgm:pt>
    <dgm:pt modelId="{C0C10D46-AF0B-4A1D-977A-7906014A0379}">
      <dgm:prSet phldrT="[Текст]" custT="1"/>
      <dgm:spPr/>
      <dgm:t>
        <a:bodyPr/>
        <a:lstStyle/>
        <a:p>
          <a:r>
            <a:rPr lang="en-US" sz="1400" dirty="0" smtClean="0"/>
            <a:t>4-6 hours</a:t>
          </a:r>
          <a:endParaRPr lang="ru-RU" sz="1400" dirty="0"/>
        </a:p>
      </dgm:t>
    </dgm:pt>
    <dgm:pt modelId="{DBDACA68-0EB3-4578-ABE8-07A71F6DB6F4}" type="parTrans" cxnId="{BC6E9FDC-C30E-4CFD-B8D4-FBCE43B08C3C}">
      <dgm:prSet/>
      <dgm:spPr/>
      <dgm:t>
        <a:bodyPr/>
        <a:lstStyle/>
        <a:p>
          <a:endParaRPr lang="ru-RU"/>
        </a:p>
      </dgm:t>
    </dgm:pt>
    <dgm:pt modelId="{B1711FB9-6B29-462A-A2A4-625D81FA4C16}" type="sibTrans" cxnId="{BC6E9FDC-C30E-4CFD-B8D4-FBCE43B08C3C}">
      <dgm:prSet/>
      <dgm:spPr/>
      <dgm:t>
        <a:bodyPr/>
        <a:lstStyle/>
        <a:p>
          <a:endParaRPr lang="ru-RU"/>
        </a:p>
      </dgm:t>
    </dgm:pt>
    <dgm:pt modelId="{20594BF4-A63B-4A31-9BE7-7246C802E478}">
      <dgm:prSet phldrT="[Текст]" custT="1"/>
      <dgm:spPr/>
      <dgm:t>
        <a:bodyPr/>
        <a:lstStyle/>
        <a:p>
          <a:r>
            <a:rPr lang="en-US" sz="1800" b="1" dirty="0" smtClean="0"/>
            <a:t>Burn of the ocular surface</a:t>
          </a:r>
          <a:endParaRPr lang="ru-RU" sz="1800" b="1" dirty="0"/>
        </a:p>
      </dgm:t>
    </dgm:pt>
    <dgm:pt modelId="{9E27E966-DCA3-48CA-A7C4-33C2C90F8012}" type="parTrans" cxnId="{BC9B2289-6B89-49C7-9E3B-59A1E0E96BA3}">
      <dgm:prSet/>
      <dgm:spPr/>
      <dgm:t>
        <a:bodyPr/>
        <a:lstStyle/>
        <a:p>
          <a:endParaRPr lang="ru-RU"/>
        </a:p>
      </dgm:t>
    </dgm:pt>
    <dgm:pt modelId="{8578B78C-093B-4446-9FE7-7660CF2315CF}" type="sibTrans" cxnId="{BC9B2289-6B89-49C7-9E3B-59A1E0E96BA3}">
      <dgm:prSet/>
      <dgm:spPr/>
      <dgm:t>
        <a:bodyPr/>
        <a:lstStyle/>
        <a:p>
          <a:endParaRPr lang="ru-RU"/>
        </a:p>
      </dgm:t>
    </dgm:pt>
    <dgm:pt modelId="{4CEE482F-D1C9-473B-ACBE-457509C45DBF}">
      <dgm:prSet phldrT="[Текст]" custT="1"/>
      <dgm:spPr/>
      <dgm:t>
        <a:bodyPr/>
        <a:lstStyle/>
        <a:p>
          <a:r>
            <a:rPr lang="en-US" sz="1400" dirty="0" smtClean="0"/>
            <a:t>Sharp hyperemia of the conjunctiva</a:t>
          </a:r>
          <a:endParaRPr lang="ru-RU" sz="1400" dirty="0"/>
        </a:p>
      </dgm:t>
    </dgm:pt>
    <dgm:pt modelId="{AFC6068D-AE85-49A2-8D5A-145C478CE77D}" type="parTrans" cxnId="{FC002625-29AB-4EDE-A1AB-6F36A91B920C}">
      <dgm:prSet/>
      <dgm:spPr/>
      <dgm:t>
        <a:bodyPr/>
        <a:lstStyle/>
        <a:p>
          <a:endParaRPr lang="ru-RU"/>
        </a:p>
      </dgm:t>
    </dgm:pt>
    <dgm:pt modelId="{921437CB-2615-437A-A74A-E8B8C857342B}" type="sibTrans" cxnId="{FC002625-29AB-4EDE-A1AB-6F36A91B920C}">
      <dgm:prSet/>
      <dgm:spPr/>
      <dgm:t>
        <a:bodyPr/>
        <a:lstStyle/>
        <a:p>
          <a:endParaRPr lang="ru-RU"/>
        </a:p>
      </dgm:t>
    </dgm:pt>
    <dgm:pt modelId="{7C6C9F5F-7379-40E5-B00B-36079A6D7AA9}">
      <dgm:prSet phldrT="[Текст]" custT="1"/>
      <dgm:spPr/>
      <dgm:t>
        <a:bodyPr/>
        <a:lstStyle/>
        <a:p>
          <a:r>
            <a:rPr lang="en-US" sz="1800" b="1" dirty="0" smtClean="0"/>
            <a:t>Corneal syndrome</a:t>
          </a:r>
          <a:endParaRPr lang="ru-RU" sz="1800" b="1" dirty="0"/>
        </a:p>
      </dgm:t>
    </dgm:pt>
    <dgm:pt modelId="{87AE89FE-67E8-4BDB-A302-CA1B0FF787EB}" type="parTrans" cxnId="{970CCDC8-5334-4379-B2BD-CFEC69CCEDA1}">
      <dgm:prSet/>
      <dgm:spPr/>
      <dgm:t>
        <a:bodyPr/>
        <a:lstStyle/>
        <a:p>
          <a:endParaRPr lang="ru-RU"/>
        </a:p>
      </dgm:t>
    </dgm:pt>
    <dgm:pt modelId="{FD5869E1-090A-4C62-88AA-99964C2BBD22}" type="sibTrans" cxnId="{970CCDC8-5334-4379-B2BD-CFEC69CCEDA1}">
      <dgm:prSet/>
      <dgm:spPr/>
      <dgm:t>
        <a:bodyPr/>
        <a:lstStyle/>
        <a:p>
          <a:endParaRPr lang="ru-RU"/>
        </a:p>
      </dgm:t>
    </dgm:pt>
    <dgm:pt modelId="{94F10B29-0949-41AB-B04C-DF64AD9A7C86}">
      <dgm:prSet phldrT="[Текст]" custT="1"/>
      <dgm:spPr/>
      <dgm:t>
        <a:bodyPr/>
        <a:lstStyle/>
        <a:p>
          <a:r>
            <a:rPr lang="en-US" sz="1400" dirty="0" smtClean="0"/>
            <a:t>Swelling and desquamation of the corneal epithelium</a:t>
          </a:r>
          <a:endParaRPr lang="ru-RU" sz="1400" dirty="0"/>
        </a:p>
      </dgm:t>
    </dgm:pt>
    <dgm:pt modelId="{4E5B1712-4DDE-4A0C-B3DD-EF0DFCC9E504}" type="parTrans" cxnId="{941291BC-4E71-4AA0-99D1-4744DC8D61FB}">
      <dgm:prSet/>
      <dgm:spPr/>
      <dgm:t>
        <a:bodyPr/>
        <a:lstStyle/>
        <a:p>
          <a:endParaRPr lang="ru-RU"/>
        </a:p>
      </dgm:t>
    </dgm:pt>
    <dgm:pt modelId="{25ECF4DD-EFC6-43C5-BC08-86293F635240}" type="sibTrans" cxnId="{941291BC-4E71-4AA0-99D1-4744DC8D61FB}">
      <dgm:prSet/>
      <dgm:spPr/>
      <dgm:t>
        <a:bodyPr/>
        <a:lstStyle/>
        <a:p>
          <a:endParaRPr lang="ru-RU"/>
        </a:p>
      </dgm:t>
    </dgm:pt>
    <dgm:pt modelId="{29536955-4800-4309-800B-DE3CD0D06B0E}">
      <dgm:prSet custT="1"/>
      <dgm:spPr/>
      <dgm:t>
        <a:bodyPr/>
        <a:lstStyle/>
        <a:p>
          <a:r>
            <a:rPr lang="en-US" sz="1400" dirty="0" smtClean="0"/>
            <a:t>Photophobia</a:t>
          </a:r>
          <a:endParaRPr lang="ru-RU" sz="1400" dirty="0"/>
        </a:p>
      </dgm:t>
    </dgm:pt>
    <dgm:pt modelId="{AEF43F8E-643A-40E6-86EF-542CBF47E01A}" type="parTrans" cxnId="{1C3BE925-43F9-42CE-A854-885D6F3C897C}">
      <dgm:prSet/>
      <dgm:spPr/>
      <dgm:t>
        <a:bodyPr/>
        <a:lstStyle/>
        <a:p>
          <a:endParaRPr lang="ru-RU"/>
        </a:p>
      </dgm:t>
    </dgm:pt>
    <dgm:pt modelId="{EF602072-8A31-4F7F-A4F7-DA0589694F2B}" type="sibTrans" cxnId="{1C3BE925-43F9-42CE-A854-885D6F3C897C}">
      <dgm:prSet/>
      <dgm:spPr/>
      <dgm:t>
        <a:bodyPr/>
        <a:lstStyle/>
        <a:p>
          <a:endParaRPr lang="ru-RU"/>
        </a:p>
      </dgm:t>
    </dgm:pt>
    <dgm:pt modelId="{5D4AE78D-0B3A-4A6B-BA13-7C9133137023}">
      <dgm:prSet phldrT="[Текст]" custT="1"/>
      <dgm:spPr/>
      <dgm:t>
        <a:bodyPr/>
        <a:lstStyle/>
        <a:p>
          <a:r>
            <a:rPr lang="en-US" sz="1400" dirty="0" smtClean="0"/>
            <a:t>Stinging in the eyes</a:t>
          </a:r>
          <a:endParaRPr lang="ru-RU" sz="1400" dirty="0"/>
        </a:p>
      </dgm:t>
    </dgm:pt>
    <dgm:pt modelId="{45501951-5BAB-47BD-A01C-375434AE6B8E}" type="parTrans" cxnId="{C6D8669F-3FE0-4E41-AD8B-BAD0B1E95FA4}">
      <dgm:prSet/>
      <dgm:spPr/>
      <dgm:t>
        <a:bodyPr/>
        <a:lstStyle/>
        <a:p>
          <a:endParaRPr lang="ru-RU"/>
        </a:p>
      </dgm:t>
    </dgm:pt>
    <dgm:pt modelId="{9B532728-3558-4108-983F-7BDFB74C24F1}" type="sibTrans" cxnId="{C6D8669F-3FE0-4E41-AD8B-BAD0B1E95FA4}">
      <dgm:prSet/>
      <dgm:spPr/>
      <dgm:t>
        <a:bodyPr/>
        <a:lstStyle/>
        <a:p>
          <a:endParaRPr lang="ru-RU"/>
        </a:p>
      </dgm:t>
    </dgm:pt>
    <dgm:pt modelId="{FB57AD68-08AB-4362-9B74-1DD6BC754E77}">
      <dgm:prSet custT="1"/>
      <dgm:spPr/>
      <dgm:t>
        <a:bodyPr/>
        <a:lstStyle/>
        <a:p>
          <a:r>
            <a:rPr lang="en-US" sz="1400" dirty="0" err="1" smtClean="0"/>
            <a:t>Blepharospasm</a:t>
          </a:r>
          <a:endParaRPr lang="ru-RU" sz="1400" dirty="0"/>
        </a:p>
      </dgm:t>
    </dgm:pt>
    <dgm:pt modelId="{F0DE3E63-359E-4D00-AAA7-94A23148CD77}" type="parTrans" cxnId="{C70B0D1A-978E-44F6-9FB2-1C4E11930660}">
      <dgm:prSet/>
      <dgm:spPr/>
      <dgm:t>
        <a:bodyPr/>
        <a:lstStyle/>
        <a:p>
          <a:endParaRPr lang="ru-RU"/>
        </a:p>
      </dgm:t>
    </dgm:pt>
    <dgm:pt modelId="{B5817017-6504-4059-B0B9-C368185B0D82}" type="sibTrans" cxnId="{C70B0D1A-978E-44F6-9FB2-1C4E11930660}">
      <dgm:prSet/>
      <dgm:spPr/>
      <dgm:t>
        <a:bodyPr/>
        <a:lstStyle/>
        <a:p>
          <a:endParaRPr lang="ru-RU"/>
        </a:p>
      </dgm:t>
    </dgm:pt>
    <dgm:pt modelId="{822B07CB-03CB-4518-BE9A-E3BF46BFAED4}">
      <dgm:prSet custT="1"/>
      <dgm:spPr/>
      <dgm:t>
        <a:bodyPr/>
        <a:lstStyle/>
        <a:p>
          <a:r>
            <a:rPr lang="en-US" sz="1800" b="1" dirty="0" smtClean="0"/>
            <a:t>Decreased visual acuity</a:t>
          </a:r>
          <a:endParaRPr lang="ru-RU" sz="1800" dirty="0"/>
        </a:p>
      </dgm:t>
    </dgm:pt>
    <dgm:pt modelId="{91B34508-EC73-4E3B-89A9-066B040CE98B}" type="parTrans" cxnId="{FA812224-84C4-4171-A7B9-73E0E6A4514A}">
      <dgm:prSet/>
      <dgm:spPr/>
      <dgm:t>
        <a:bodyPr/>
        <a:lstStyle/>
        <a:p>
          <a:endParaRPr lang="ru-RU"/>
        </a:p>
      </dgm:t>
    </dgm:pt>
    <dgm:pt modelId="{DD3C7651-8F63-45C4-8AFA-70B96062F3BC}" type="sibTrans" cxnId="{FA812224-84C4-4171-A7B9-73E0E6A4514A}">
      <dgm:prSet/>
      <dgm:spPr/>
      <dgm:t>
        <a:bodyPr/>
        <a:lstStyle/>
        <a:p>
          <a:endParaRPr lang="ru-RU"/>
        </a:p>
      </dgm:t>
    </dgm:pt>
    <dgm:pt modelId="{6FD582C8-7F44-4981-A571-8A88B5DD723C}">
      <dgm:prSet custT="1"/>
      <dgm:spPr/>
      <dgm:t>
        <a:bodyPr/>
        <a:lstStyle/>
        <a:p>
          <a:r>
            <a:rPr lang="en-US" sz="1400" dirty="0" smtClean="0"/>
            <a:t>Tearing</a:t>
          </a:r>
          <a:endParaRPr lang="ru-RU" sz="1400" dirty="0"/>
        </a:p>
      </dgm:t>
    </dgm:pt>
    <dgm:pt modelId="{9FA556B8-3F6C-4A5D-8B11-F6300E83F14D}" type="parTrans" cxnId="{16BC467C-7322-4EF6-B0FE-6DCD3B39ABE9}">
      <dgm:prSet/>
      <dgm:spPr/>
      <dgm:t>
        <a:bodyPr/>
        <a:lstStyle/>
        <a:p>
          <a:endParaRPr lang="ru-RU"/>
        </a:p>
      </dgm:t>
    </dgm:pt>
    <dgm:pt modelId="{BCA9E1EA-D11C-482B-A478-B2835784104C}" type="sibTrans" cxnId="{16BC467C-7322-4EF6-B0FE-6DCD3B39ABE9}">
      <dgm:prSet/>
      <dgm:spPr/>
      <dgm:t>
        <a:bodyPr/>
        <a:lstStyle/>
        <a:p>
          <a:endParaRPr lang="ru-RU"/>
        </a:p>
      </dgm:t>
    </dgm:pt>
    <dgm:pt modelId="{09DFFFB2-C79C-43B7-9AA3-849FAB380D65}">
      <dgm:prSet custT="1"/>
      <dgm:spPr/>
      <dgm:t>
        <a:bodyPr/>
        <a:lstStyle/>
        <a:p>
          <a:r>
            <a:rPr lang="en-US" sz="1400" dirty="0" smtClean="0"/>
            <a:t>1-2 days</a:t>
          </a:r>
          <a:endParaRPr lang="ru-RU" sz="1400" dirty="0"/>
        </a:p>
      </dgm:t>
    </dgm:pt>
    <dgm:pt modelId="{7689F893-C4B7-4D34-9A78-0E50C6BA0DD1}" type="parTrans" cxnId="{75FF2506-D3FF-46A9-AEB3-DAA87B204E68}">
      <dgm:prSet/>
      <dgm:spPr/>
      <dgm:t>
        <a:bodyPr/>
        <a:lstStyle/>
        <a:p>
          <a:endParaRPr lang="ru-RU"/>
        </a:p>
      </dgm:t>
    </dgm:pt>
    <dgm:pt modelId="{6BACA707-4DD0-4CEF-9039-A31B01AB4EBA}" type="sibTrans" cxnId="{75FF2506-D3FF-46A9-AEB3-DAA87B204E68}">
      <dgm:prSet/>
      <dgm:spPr/>
      <dgm:t>
        <a:bodyPr/>
        <a:lstStyle/>
        <a:p>
          <a:endParaRPr lang="ru-RU"/>
        </a:p>
      </dgm:t>
    </dgm:pt>
    <dgm:pt modelId="{621D1034-E07C-4381-B8FA-02CA84850E97}">
      <dgm:prSet custT="1"/>
      <dgm:spPr/>
      <dgm:t>
        <a:bodyPr/>
        <a:lstStyle/>
        <a:p>
          <a:r>
            <a:rPr lang="en-US" sz="1400" dirty="0" smtClean="0"/>
            <a:t>The prognosis is favorable</a:t>
          </a:r>
          <a:endParaRPr lang="ru-RU" sz="1400" dirty="0"/>
        </a:p>
      </dgm:t>
    </dgm:pt>
    <dgm:pt modelId="{28FF32A4-E70E-424A-A004-D662D35E824E}" type="sibTrans" cxnId="{0B08ED44-E641-4C25-8523-CBE6D826D07B}">
      <dgm:prSet/>
      <dgm:spPr/>
      <dgm:t>
        <a:bodyPr/>
        <a:lstStyle/>
        <a:p>
          <a:endParaRPr lang="ru-RU"/>
        </a:p>
      </dgm:t>
    </dgm:pt>
    <dgm:pt modelId="{568D3BC1-28DB-4411-8282-4372807B49F8}" type="parTrans" cxnId="{0B08ED44-E641-4C25-8523-CBE6D826D07B}">
      <dgm:prSet/>
      <dgm:spPr/>
      <dgm:t>
        <a:bodyPr/>
        <a:lstStyle/>
        <a:p>
          <a:endParaRPr lang="ru-RU"/>
        </a:p>
      </dgm:t>
    </dgm:pt>
    <dgm:pt modelId="{05C5AB27-2CD5-47C3-914C-CC04E8C36166}" type="pres">
      <dgm:prSet presAssocID="{20C31726-350A-41A6-A3FB-44B2DA322E5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64E76C-7D1D-41AA-AE12-C9AFD96E0D09}" type="pres">
      <dgm:prSet presAssocID="{20C31726-350A-41A6-A3FB-44B2DA322E52}" presName="arrow" presStyleLbl="bgShp" presStyleIdx="0" presStyleCnt="1"/>
      <dgm:spPr/>
    </dgm:pt>
    <dgm:pt modelId="{792D29CF-597B-4529-8EE2-019CC4E55770}" type="pres">
      <dgm:prSet presAssocID="{20C31726-350A-41A6-A3FB-44B2DA322E52}" presName="linearProcess" presStyleCnt="0"/>
      <dgm:spPr/>
    </dgm:pt>
    <dgm:pt modelId="{F5B2B93C-292D-4002-A9B2-46223016B197}" type="pres">
      <dgm:prSet presAssocID="{47712C53-EDF2-4B6B-AA04-B45CE834C2E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BBAB0-1070-4733-B685-A7DF23A72C3B}" type="pres">
      <dgm:prSet presAssocID="{D117588F-85C3-4DE2-9AAB-28EB987A4882}" presName="sibTrans" presStyleCnt="0"/>
      <dgm:spPr/>
    </dgm:pt>
    <dgm:pt modelId="{3AD67E91-89E5-47A0-BFDF-53A91C9B4491}" type="pres">
      <dgm:prSet presAssocID="{20594BF4-A63B-4A31-9BE7-7246C802E47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6B880-088C-4273-B2C4-84CF3E5B449C}" type="pres">
      <dgm:prSet presAssocID="{8578B78C-093B-4446-9FE7-7660CF2315CF}" presName="sibTrans" presStyleCnt="0"/>
      <dgm:spPr/>
    </dgm:pt>
    <dgm:pt modelId="{2B7599A9-F977-4364-8169-BED9785A2982}" type="pres">
      <dgm:prSet presAssocID="{7C6C9F5F-7379-40E5-B00B-36079A6D7AA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74966-2D90-4E4F-82A3-3E967551BC1B}" type="pres">
      <dgm:prSet presAssocID="{FD5869E1-090A-4C62-88AA-99964C2BBD22}" presName="sibTrans" presStyleCnt="0"/>
      <dgm:spPr/>
    </dgm:pt>
    <dgm:pt modelId="{CB3B63B3-7E92-4EA7-8CFF-C9E172EE9EEB}" type="pres">
      <dgm:prSet presAssocID="{822B07CB-03CB-4518-BE9A-E3BF46BFAED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002625-29AB-4EDE-A1AB-6F36A91B920C}" srcId="{20594BF4-A63B-4A31-9BE7-7246C802E478}" destId="{4CEE482F-D1C9-473B-ACBE-457509C45DBF}" srcOrd="0" destOrd="0" parTransId="{AFC6068D-AE85-49A2-8D5A-145C478CE77D}" sibTransId="{921437CB-2615-437A-A74A-E8B8C857342B}"/>
    <dgm:cxn modelId="{797B8EF1-94BA-4DBE-9983-BF96D43C6B7A}" type="presOf" srcId="{C0C10D46-AF0B-4A1D-977A-7906014A0379}" destId="{F5B2B93C-292D-4002-A9B2-46223016B197}" srcOrd="0" destOrd="1" presId="urn:microsoft.com/office/officeart/2005/8/layout/hProcess9"/>
    <dgm:cxn modelId="{3EF19F54-9847-429E-A2BC-A078C3A73A20}" type="presOf" srcId="{FB57AD68-08AB-4362-9B74-1DD6BC754E77}" destId="{2B7599A9-F977-4364-8169-BED9785A2982}" srcOrd="0" destOrd="2" presId="urn:microsoft.com/office/officeart/2005/8/layout/hProcess9"/>
    <dgm:cxn modelId="{1C3BE925-43F9-42CE-A854-885D6F3C897C}" srcId="{7C6C9F5F-7379-40E5-B00B-36079A6D7AA9}" destId="{29536955-4800-4309-800B-DE3CD0D06B0E}" srcOrd="2" destOrd="0" parTransId="{AEF43F8E-643A-40E6-86EF-542CBF47E01A}" sibTransId="{EF602072-8A31-4F7F-A4F7-DA0589694F2B}"/>
    <dgm:cxn modelId="{16BC467C-7322-4EF6-B0FE-6DCD3B39ABE9}" srcId="{7C6C9F5F-7379-40E5-B00B-36079A6D7AA9}" destId="{6FD582C8-7F44-4981-A571-8A88B5DD723C}" srcOrd="3" destOrd="0" parTransId="{9FA556B8-3F6C-4A5D-8B11-F6300E83F14D}" sibTransId="{BCA9E1EA-D11C-482B-A478-B2835784104C}"/>
    <dgm:cxn modelId="{75FF2506-D3FF-46A9-AEB3-DAA87B204E68}" srcId="{822B07CB-03CB-4518-BE9A-E3BF46BFAED4}" destId="{09DFFFB2-C79C-43B7-9AA3-849FAB380D65}" srcOrd="0" destOrd="0" parTransId="{7689F893-C4B7-4D34-9A78-0E50C6BA0DD1}" sibTransId="{6BACA707-4DD0-4CEF-9039-A31B01AB4EBA}"/>
    <dgm:cxn modelId="{A605999B-4C8A-4166-BB3A-ACE473507E04}" type="presOf" srcId="{4CEE482F-D1C9-473B-ACBE-457509C45DBF}" destId="{3AD67E91-89E5-47A0-BFDF-53A91C9B4491}" srcOrd="0" destOrd="1" presId="urn:microsoft.com/office/officeart/2005/8/layout/hProcess9"/>
    <dgm:cxn modelId="{A64C6F7A-E3A6-4F3A-896E-7E9A2E57DADC}" type="presOf" srcId="{09DFFFB2-C79C-43B7-9AA3-849FAB380D65}" destId="{CB3B63B3-7E92-4EA7-8CFF-C9E172EE9EEB}" srcOrd="0" destOrd="1" presId="urn:microsoft.com/office/officeart/2005/8/layout/hProcess9"/>
    <dgm:cxn modelId="{970CCDC8-5334-4379-B2BD-CFEC69CCEDA1}" srcId="{20C31726-350A-41A6-A3FB-44B2DA322E52}" destId="{7C6C9F5F-7379-40E5-B00B-36079A6D7AA9}" srcOrd="2" destOrd="0" parTransId="{87AE89FE-67E8-4BDB-A302-CA1B0FF787EB}" sibTransId="{FD5869E1-090A-4C62-88AA-99964C2BBD22}"/>
    <dgm:cxn modelId="{C6D8669F-3FE0-4E41-AD8B-BAD0B1E95FA4}" srcId="{7C6C9F5F-7379-40E5-B00B-36079A6D7AA9}" destId="{5D4AE78D-0B3A-4A6B-BA13-7C9133137023}" srcOrd="0" destOrd="0" parTransId="{45501951-5BAB-47BD-A01C-375434AE6B8E}" sibTransId="{9B532728-3558-4108-983F-7BDFB74C24F1}"/>
    <dgm:cxn modelId="{FA812224-84C4-4171-A7B9-73E0E6A4514A}" srcId="{20C31726-350A-41A6-A3FB-44B2DA322E52}" destId="{822B07CB-03CB-4518-BE9A-E3BF46BFAED4}" srcOrd="3" destOrd="0" parTransId="{91B34508-EC73-4E3B-89A9-066B040CE98B}" sibTransId="{DD3C7651-8F63-45C4-8AFA-70B96062F3BC}"/>
    <dgm:cxn modelId="{BC6E9FDC-C30E-4CFD-B8D4-FBCE43B08C3C}" srcId="{47712C53-EDF2-4B6B-AA04-B45CE834C2EB}" destId="{C0C10D46-AF0B-4A1D-977A-7906014A0379}" srcOrd="0" destOrd="0" parTransId="{DBDACA68-0EB3-4578-ABE8-07A71F6DB6F4}" sibTransId="{B1711FB9-6B29-462A-A2A4-625D81FA4C16}"/>
    <dgm:cxn modelId="{66FA9D32-474A-425F-B763-89AF4D2695E6}" type="presOf" srcId="{5D4AE78D-0B3A-4A6B-BA13-7C9133137023}" destId="{2B7599A9-F977-4364-8169-BED9785A2982}" srcOrd="0" destOrd="1" presId="urn:microsoft.com/office/officeart/2005/8/layout/hProcess9"/>
    <dgm:cxn modelId="{1C34E63B-F3B8-4AE2-91E2-C6C7F658CFE7}" type="presOf" srcId="{20594BF4-A63B-4A31-9BE7-7246C802E478}" destId="{3AD67E91-89E5-47A0-BFDF-53A91C9B4491}" srcOrd="0" destOrd="0" presId="urn:microsoft.com/office/officeart/2005/8/layout/hProcess9"/>
    <dgm:cxn modelId="{FFF7898E-1005-4890-975B-9F0B607C6F9D}" type="presOf" srcId="{20C31726-350A-41A6-A3FB-44B2DA322E52}" destId="{05C5AB27-2CD5-47C3-914C-CC04E8C36166}" srcOrd="0" destOrd="0" presId="urn:microsoft.com/office/officeart/2005/8/layout/hProcess9"/>
    <dgm:cxn modelId="{AFEB8746-D93C-408A-8760-6733772EA41D}" type="presOf" srcId="{621D1034-E07C-4381-B8FA-02CA84850E97}" destId="{CB3B63B3-7E92-4EA7-8CFF-C9E172EE9EEB}" srcOrd="0" destOrd="2" presId="urn:microsoft.com/office/officeart/2005/8/layout/hProcess9"/>
    <dgm:cxn modelId="{920D5E2D-2E91-489B-8F8C-A4649D8F6374}" srcId="{20C31726-350A-41A6-A3FB-44B2DA322E52}" destId="{47712C53-EDF2-4B6B-AA04-B45CE834C2EB}" srcOrd="0" destOrd="0" parTransId="{902D4155-B9D0-4E5C-B03B-9B5807A77AF5}" sibTransId="{D117588F-85C3-4DE2-9AAB-28EB987A4882}"/>
    <dgm:cxn modelId="{4555EC62-0A0D-48DA-B538-49CF75F1DCBB}" type="presOf" srcId="{822B07CB-03CB-4518-BE9A-E3BF46BFAED4}" destId="{CB3B63B3-7E92-4EA7-8CFF-C9E172EE9EEB}" srcOrd="0" destOrd="0" presId="urn:microsoft.com/office/officeart/2005/8/layout/hProcess9"/>
    <dgm:cxn modelId="{7235D91C-808D-4CC8-8F07-D1C2F6CC7755}" type="presOf" srcId="{47712C53-EDF2-4B6B-AA04-B45CE834C2EB}" destId="{F5B2B93C-292D-4002-A9B2-46223016B197}" srcOrd="0" destOrd="0" presId="urn:microsoft.com/office/officeart/2005/8/layout/hProcess9"/>
    <dgm:cxn modelId="{B1D8E113-56DA-4417-888E-7A25FD0B080C}" type="presOf" srcId="{6FD582C8-7F44-4981-A571-8A88B5DD723C}" destId="{2B7599A9-F977-4364-8169-BED9785A2982}" srcOrd="0" destOrd="4" presId="urn:microsoft.com/office/officeart/2005/8/layout/hProcess9"/>
    <dgm:cxn modelId="{941291BC-4E71-4AA0-99D1-4744DC8D61FB}" srcId="{20594BF4-A63B-4A31-9BE7-7246C802E478}" destId="{94F10B29-0949-41AB-B04C-DF64AD9A7C86}" srcOrd="1" destOrd="0" parTransId="{4E5B1712-4DDE-4A0C-B3DD-EF0DFCC9E504}" sibTransId="{25ECF4DD-EFC6-43C5-BC08-86293F635240}"/>
    <dgm:cxn modelId="{537D651B-240C-4C92-82BD-F3939E1A61E1}" type="presOf" srcId="{94F10B29-0949-41AB-B04C-DF64AD9A7C86}" destId="{3AD67E91-89E5-47A0-BFDF-53A91C9B4491}" srcOrd="0" destOrd="2" presId="urn:microsoft.com/office/officeart/2005/8/layout/hProcess9"/>
    <dgm:cxn modelId="{858E2792-6582-4D6A-A95B-6E797E6CAA15}" type="presOf" srcId="{7C6C9F5F-7379-40E5-B00B-36079A6D7AA9}" destId="{2B7599A9-F977-4364-8169-BED9785A2982}" srcOrd="0" destOrd="0" presId="urn:microsoft.com/office/officeart/2005/8/layout/hProcess9"/>
    <dgm:cxn modelId="{BC9B2289-6B89-49C7-9E3B-59A1E0E96BA3}" srcId="{20C31726-350A-41A6-A3FB-44B2DA322E52}" destId="{20594BF4-A63B-4A31-9BE7-7246C802E478}" srcOrd="1" destOrd="0" parTransId="{9E27E966-DCA3-48CA-A7C4-33C2C90F8012}" sibTransId="{8578B78C-093B-4446-9FE7-7660CF2315CF}"/>
    <dgm:cxn modelId="{909DCDE9-9F49-4458-9D9E-A9B5D8EFAA28}" type="presOf" srcId="{29536955-4800-4309-800B-DE3CD0D06B0E}" destId="{2B7599A9-F977-4364-8169-BED9785A2982}" srcOrd="0" destOrd="3" presId="urn:microsoft.com/office/officeart/2005/8/layout/hProcess9"/>
    <dgm:cxn modelId="{C70B0D1A-978E-44F6-9FB2-1C4E11930660}" srcId="{7C6C9F5F-7379-40E5-B00B-36079A6D7AA9}" destId="{FB57AD68-08AB-4362-9B74-1DD6BC754E77}" srcOrd="1" destOrd="0" parTransId="{F0DE3E63-359E-4D00-AAA7-94A23148CD77}" sibTransId="{B5817017-6504-4059-B0B9-C368185B0D82}"/>
    <dgm:cxn modelId="{0B08ED44-E641-4C25-8523-CBE6D826D07B}" srcId="{822B07CB-03CB-4518-BE9A-E3BF46BFAED4}" destId="{621D1034-E07C-4381-B8FA-02CA84850E97}" srcOrd="1" destOrd="0" parTransId="{568D3BC1-28DB-4411-8282-4372807B49F8}" sibTransId="{28FF32A4-E70E-424A-A004-D662D35E824E}"/>
    <dgm:cxn modelId="{FB15858F-A266-43E6-8269-693251DD4E96}" type="presParOf" srcId="{05C5AB27-2CD5-47C3-914C-CC04E8C36166}" destId="{DC64E76C-7D1D-41AA-AE12-C9AFD96E0D09}" srcOrd="0" destOrd="0" presId="urn:microsoft.com/office/officeart/2005/8/layout/hProcess9"/>
    <dgm:cxn modelId="{349E03C8-07B8-432E-A8A3-645F89A24177}" type="presParOf" srcId="{05C5AB27-2CD5-47C3-914C-CC04E8C36166}" destId="{792D29CF-597B-4529-8EE2-019CC4E55770}" srcOrd="1" destOrd="0" presId="urn:microsoft.com/office/officeart/2005/8/layout/hProcess9"/>
    <dgm:cxn modelId="{AC36FCBA-AA3A-455F-BAC8-0DADF8E902E9}" type="presParOf" srcId="{792D29CF-597B-4529-8EE2-019CC4E55770}" destId="{F5B2B93C-292D-4002-A9B2-46223016B197}" srcOrd="0" destOrd="0" presId="urn:microsoft.com/office/officeart/2005/8/layout/hProcess9"/>
    <dgm:cxn modelId="{5E55E7CE-44E4-4632-B7F6-396B4877B37B}" type="presParOf" srcId="{792D29CF-597B-4529-8EE2-019CC4E55770}" destId="{E67BBAB0-1070-4733-B685-A7DF23A72C3B}" srcOrd="1" destOrd="0" presId="urn:microsoft.com/office/officeart/2005/8/layout/hProcess9"/>
    <dgm:cxn modelId="{9559958F-81FB-4219-B812-3162B55FDD3C}" type="presParOf" srcId="{792D29CF-597B-4529-8EE2-019CC4E55770}" destId="{3AD67E91-89E5-47A0-BFDF-53A91C9B4491}" srcOrd="2" destOrd="0" presId="urn:microsoft.com/office/officeart/2005/8/layout/hProcess9"/>
    <dgm:cxn modelId="{7DD30F1B-BBA9-4498-843A-0D87F88FCBB8}" type="presParOf" srcId="{792D29CF-597B-4529-8EE2-019CC4E55770}" destId="{42A6B880-088C-4273-B2C4-84CF3E5B449C}" srcOrd="3" destOrd="0" presId="urn:microsoft.com/office/officeart/2005/8/layout/hProcess9"/>
    <dgm:cxn modelId="{C2B322B0-FCA5-4601-AFB7-E37A492763DB}" type="presParOf" srcId="{792D29CF-597B-4529-8EE2-019CC4E55770}" destId="{2B7599A9-F977-4364-8169-BED9785A2982}" srcOrd="4" destOrd="0" presId="urn:microsoft.com/office/officeart/2005/8/layout/hProcess9"/>
    <dgm:cxn modelId="{782374EF-4B1C-459B-9C34-F47B4E7A203D}" type="presParOf" srcId="{792D29CF-597B-4529-8EE2-019CC4E55770}" destId="{77E74966-2D90-4E4F-82A3-3E967551BC1B}" srcOrd="5" destOrd="0" presId="urn:microsoft.com/office/officeart/2005/8/layout/hProcess9"/>
    <dgm:cxn modelId="{B6FD4DB0-4A71-4563-946F-16453C89D8C4}" type="presParOf" srcId="{792D29CF-597B-4529-8EE2-019CC4E55770}" destId="{CB3B63B3-7E92-4EA7-8CFF-C9E172EE9EE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F6382-99D2-4066-9373-04734B274B97}">
      <dsp:nvSpPr>
        <dsp:cNvPr id="0" name=""/>
        <dsp:cNvSpPr/>
      </dsp:nvSpPr>
      <dsp:spPr>
        <a:xfrm>
          <a:off x="8099" y="0"/>
          <a:ext cx="2161421" cy="10807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eyeball</a:t>
          </a:r>
          <a:endParaRPr lang="ru-RU" sz="2800" kern="1200" dirty="0"/>
        </a:p>
      </dsp:txBody>
      <dsp:txXfrm>
        <a:off x="39752" y="31653"/>
        <a:ext cx="2098115" cy="1017404"/>
      </dsp:txXfrm>
    </dsp:sp>
    <dsp:sp modelId="{6398F773-E8BC-485F-9DAF-949D42B58EA2}">
      <dsp:nvSpPr>
        <dsp:cNvPr id="0" name=""/>
        <dsp:cNvSpPr/>
      </dsp:nvSpPr>
      <dsp:spPr>
        <a:xfrm>
          <a:off x="8099" y="1722626"/>
          <a:ext cx="2161421" cy="10807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Injuries</a:t>
          </a:r>
          <a:r>
            <a:rPr lang="ru-RU" sz="3200" kern="1200" dirty="0" smtClean="0"/>
            <a:t> </a:t>
          </a:r>
          <a:r>
            <a:rPr lang="ru-RU" sz="2100" kern="1200" dirty="0" smtClean="0"/>
            <a:t> </a:t>
          </a:r>
          <a:endParaRPr lang="ru-RU" sz="2100" kern="1200" dirty="0"/>
        </a:p>
      </dsp:txBody>
      <dsp:txXfrm>
        <a:off x="39752" y="1754279"/>
        <a:ext cx="2098115" cy="1017404"/>
      </dsp:txXfrm>
    </dsp:sp>
    <dsp:sp modelId="{EC3B02CD-A80C-40C3-A738-493DEA85B865}">
      <dsp:nvSpPr>
        <dsp:cNvPr id="0" name=""/>
        <dsp:cNvSpPr/>
      </dsp:nvSpPr>
      <dsp:spPr>
        <a:xfrm rot="19457599">
          <a:off x="2069445" y="1930786"/>
          <a:ext cx="1064719" cy="42980"/>
        </a:xfrm>
        <a:custGeom>
          <a:avLst/>
          <a:gdLst/>
          <a:ahLst/>
          <a:cxnLst/>
          <a:rect l="0" t="0" r="0" b="0"/>
          <a:pathLst>
            <a:path>
              <a:moveTo>
                <a:pt x="0" y="21490"/>
              </a:moveTo>
              <a:lnTo>
                <a:pt x="1064719" y="2149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75187" y="1925659"/>
        <a:ext cx="53235" cy="53235"/>
      </dsp:txXfrm>
    </dsp:sp>
    <dsp:sp modelId="{269C198A-A852-4630-8ACB-B7A9E2E87C47}">
      <dsp:nvSpPr>
        <dsp:cNvPr id="0" name=""/>
        <dsp:cNvSpPr/>
      </dsp:nvSpPr>
      <dsp:spPr>
        <a:xfrm>
          <a:off x="3034089" y="1101217"/>
          <a:ext cx="2161421" cy="10807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Mechanical</a:t>
          </a:r>
          <a:r>
            <a:rPr lang="ru-RU" sz="2400" kern="1200" dirty="0" smtClean="0"/>
            <a:t> </a:t>
          </a:r>
          <a:r>
            <a:rPr lang="en-US" sz="2400" kern="1200" dirty="0" smtClean="0"/>
            <a:t>(contusions and wounds)</a:t>
          </a:r>
          <a:endParaRPr lang="ru-RU" sz="2400" kern="1200" dirty="0"/>
        </a:p>
      </dsp:txBody>
      <dsp:txXfrm>
        <a:off x="3065742" y="1132870"/>
        <a:ext cx="2098115" cy="1017404"/>
      </dsp:txXfrm>
    </dsp:sp>
    <dsp:sp modelId="{7899F5FF-D451-4F80-ACA3-0D2905341A55}">
      <dsp:nvSpPr>
        <dsp:cNvPr id="0" name=""/>
        <dsp:cNvSpPr/>
      </dsp:nvSpPr>
      <dsp:spPr>
        <a:xfrm rot="17190559">
          <a:off x="4897090" y="1220381"/>
          <a:ext cx="833775" cy="42980"/>
        </a:xfrm>
        <a:custGeom>
          <a:avLst/>
          <a:gdLst/>
          <a:ahLst/>
          <a:cxnLst/>
          <a:rect l="0" t="0" r="0" b="0"/>
          <a:pathLst>
            <a:path>
              <a:moveTo>
                <a:pt x="0" y="21490"/>
              </a:moveTo>
              <a:lnTo>
                <a:pt x="833775" y="214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93133" y="1221027"/>
        <a:ext cx="41688" cy="41688"/>
      </dsp:txXfrm>
    </dsp:sp>
    <dsp:sp modelId="{0BD7647A-6AF7-4D01-A4F0-0A329263827C}">
      <dsp:nvSpPr>
        <dsp:cNvPr id="0" name=""/>
        <dsp:cNvSpPr/>
      </dsp:nvSpPr>
      <dsp:spPr>
        <a:xfrm>
          <a:off x="5432445" y="301815"/>
          <a:ext cx="2161421" cy="10807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closed injury</a:t>
          </a:r>
          <a:endParaRPr lang="ru-RU" sz="2100" kern="1200" dirty="0"/>
        </a:p>
      </dsp:txBody>
      <dsp:txXfrm>
        <a:off x="5464098" y="333468"/>
        <a:ext cx="2098115" cy="1017404"/>
      </dsp:txXfrm>
    </dsp:sp>
    <dsp:sp modelId="{AF4980F4-B680-4891-AED8-D5594E59794C}">
      <dsp:nvSpPr>
        <dsp:cNvPr id="0" name=""/>
        <dsp:cNvSpPr/>
      </dsp:nvSpPr>
      <dsp:spPr>
        <a:xfrm rot="4224639">
          <a:off x="4960635" y="1952973"/>
          <a:ext cx="706685" cy="42980"/>
        </a:xfrm>
        <a:custGeom>
          <a:avLst/>
          <a:gdLst/>
          <a:ahLst/>
          <a:cxnLst/>
          <a:rect l="0" t="0" r="0" b="0"/>
          <a:pathLst>
            <a:path>
              <a:moveTo>
                <a:pt x="0" y="21490"/>
              </a:moveTo>
              <a:lnTo>
                <a:pt x="706685" y="214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96310" y="1956797"/>
        <a:ext cx="35334" cy="35334"/>
      </dsp:txXfrm>
    </dsp:sp>
    <dsp:sp modelId="{C573EFCD-54D6-4F2E-9A53-C9D65583F1E9}">
      <dsp:nvSpPr>
        <dsp:cNvPr id="0" name=""/>
        <dsp:cNvSpPr/>
      </dsp:nvSpPr>
      <dsp:spPr>
        <a:xfrm>
          <a:off x="5432445" y="1767000"/>
          <a:ext cx="2161421" cy="10807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open injury</a:t>
          </a:r>
          <a:endParaRPr lang="ru-RU" sz="2100" kern="1200" dirty="0"/>
        </a:p>
      </dsp:txBody>
      <dsp:txXfrm>
        <a:off x="5464098" y="1798653"/>
        <a:ext cx="2098115" cy="1017404"/>
      </dsp:txXfrm>
    </dsp:sp>
    <dsp:sp modelId="{4D7B46F4-2984-4F5D-A0A1-86C27DFF3907}">
      <dsp:nvSpPr>
        <dsp:cNvPr id="0" name=""/>
        <dsp:cNvSpPr/>
      </dsp:nvSpPr>
      <dsp:spPr>
        <a:xfrm rot="2708065">
          <a:off x="1986753" y="2681270"/>
          <a:ext cx="1240974" cy="42980"/>
        </a:xfrm>
        <a:custGeom>
          <a:avLst/>
          <a:gdLst/>
          <a:ahLst/>
          <a:cxnLst/>
          <a:rect l="0" t="0" r="0" b="0"/>
          <a:pathLst>
            <a:path>
              <a:moveTo>
                <a:pt x="0" y="21490"/>
              </a:moveTo>
              <a:lnTo>
                <a:pt x="1240974" y="2149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76216" y="2671736"/>
        <a:ext cx="62048" cy="62048"/>
      </dsp:txXfrm>
    </dsp:sp>
    <dsp:sp modelId="{384B4CAC-071F-4566-A6D4-6527C1DC5B78}">
      <dsp:nvSpPr>
        <dsp:cNvPr id="0" name=""/>
        <dsp:cNvSpPr/>
      </dsp:nvSpPr>
      <dsp:spPr>
        <a:xfrm>
          <a:off x="3044961" y="2602184"/>
          <a:ext cx="2161421" cy="10807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Burns</a:t>
          </a:r>
          <a:endParaRPr lang="ru-RU" sz="3600" kern="1200" dirty="0"/>
        </a:p>
      </dsp:txBody>
      <dsp:txXfrm>
        <a:off x="3076614" y="2633837"/>
        <a:ext cx="2098115" cy="1017404"/>
      </dsp:txXfrm>
    </dsp:sp>
    <dsp:sp modelId="{15CFB9A7-362C-45ED-B9B0-28F75CDB987A}">
      <dsp:nvSpPr>
        <dsp:cNvPr id="0" name=""/>
        <dsp:cNvSpPr/>
      </dsp:nvSpPr>
      <dsp:spPr>
        <a:xfrm>
          <a:off x="8099" y="3445252"/>
          <a:ext cx="2161421" cy="10807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protective apparatus</a:t>
          </a:r>
          <a:endParaRPr lang="ru-RU" sz="3400" kern="1200" dirty="0"/>
        </a:p>
      </dsp:txBody>
      <dsp:txXfrm>
        <a:off x="39752" y="3476905"/>
        <a:ext cx="2098115" cy="1017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23E4B-D854-4166-B649-450F7875996C}">
      <dsp:nvSpPr>
        <dsp:cNvPr id="0" name=""/>
        <dsp:cNvSpPr/>
      </dsp:nvSpPr>
      <dsp:spPr>
        <a:xfrm>
          <a:off x="216010" y="0"/>
          <a:ext cx="6995160" cy="1468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Instill an antibiotic solution (Ciprofloxacin 0.3%, Tobramycin 0.3%)</a:t>
          </a:r>
          <a:endParaRPr lang="ru-RU" sz="2700" kern="1200" dirty="0"/>
        </a:p>
      </dsp:txBody>
      <dsp:txXfrm>
        <a:off x="259034" y="43024"/>
        <a:ext cx="5410034" cy="1382915"/>
      </dsp:txXfrm>
    </dsp:sp>
    <dsp:sp modelId="{B30825AD-0C28-49CB-9090-9FE633627FD7}">
      <dsp:nvSpPr>
        <dsp:cNvPr id="0" name=""/>
        <dsp:cNvSpPr/>
      </dsp:nvSpPr>
      <dsp:spPr>
        <a:xfrm>
          <a:off x="617219" y="1713790"/>
          <a:ext cx="6995160" cy="1468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Aseptic bandage (for severe injuries, binocular)</a:t>
          </a:r>
          <a:endParaRPr lang="ru-RU" sz="2700" kern="1200" dirty="0"/>
        </a:p>
      </dsp:txBody>
      <dsp:txXfrm>
        <a:off x="660243" y="1756814"/>
        <a:ext cx="5337065" cy="1382915"/>
      </dsp:txXfrm>
    </dsp:sp>
    <dsp:sp modelId="{199C7409-CB19-46E3-A7AA-7F3A1C4F9918}">
      <dsp:nvSpPr>
        <dsp:cNvPr id="0" name=""/>
        <dsp:cNvSpPr/>
      </dsp:nvSpPr>
      <dsp:spPr>
        <a:xfrm>
          <a:off x="1234439" y="3427581"/>
          <a:ext cx="6995160" cy="1468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Pain relief – intramuscular administration of </a:t>
          </a:r>
          <a:r>
            <a:rPr lang="en-US" sz="2700" kern="1200" dirty="0" err="1" smtClean="0">
              <a:solidFill>
                <a:schemeClr val="bg1"/>
              </a:solidFill>
              <a:cs typeface="Times New Roman" pitchFamily="18" charset="0"/>
            </a:rPr>
            <a:t>nonsteroidal</a:t>
          </a:r>
          <a:r>
            <a:rPr lang="en-US" sz="2700" kern="1200" dirty="0" smtClean="0">
              <a:solidFill>
                <a:schemeClr val="bg1"/>
              </a:solidFill>
              <a:cs typeface="Times New Roman" pitchFamily="18" charset="0"/>
            </a:rPr>
            <a:t> anti-inflammatory drugs</a:t>
          </a:r>
          <a:endParaRPr lang="ru-RU" sz="2700" kern="1200" dirty="0">
            <a:solidFill>
              <a:schemeClr val="bg1"/>
            </a:solidFill>
          </a:endParaRPr>
        </a:p>
      </dsp:txBody>
      <dsp:txXfrm>
        <a:off x="1277463" y="3470605"/>
        <a:ext cx="5337065" cy="1382915"/>
      </dsp:txXfrm>
    </dsp:sp>
    <dsp:sp modelId="{7ECD546A-EFFB-4242-B6AB-EE1AB1B6A037}">
      <dsp:nvSpPr>
        <dsp:cNvPr id="0" name=""/>
        <dsp:cNvSpPr/>
      </dsp:nvSpPr>
      <dsp:spPr>
        <a:xfrm>
          <a:off x="6040333" y="1113963"/>
          <a:ext cx="954826" cy="95482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255169" y="1113963"/>
        <a:ext cx="525154" cy="718507"/>
      </dsp:txXfrm>
    </dsp:sp>
    <dsp:sp modelId="{67BDC16B-5A78-4EC9-99BE-7324FBC25E86}">
      <dsp:nvSpPr>
        <dsp:cNvPr id="0" name=""/>
        <dsp:cNvSpPr/>
      </dsp:nvSpPr>
      <dsp:spPr>
        <a:xfrm>
          <a:off x="6657553" y="2817961"/>
          <a:ext cx="954826" cy="95482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872389" y="2817961"/>
        <a:ext cx="525154" cy="718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F6382-99D2-4066-9373-04734B274B97}">
      <dsp:nvSpPr>
        <dsp:cNvPr id="0" name=""/>
        <dsp:cNvSpPr/>
      </dsp:nvSpPr>
      <dsp:spPr>
        <a:xfrm>
          <a:off x="8396" y="228540"/>
          <a:ext cx="1635968" cy="10181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Ocular</a:t>
          </a:r>
          <a:r>
            <a:rPr lang="ru-RU" sz="2800" b="1" kern="1200" dirty="0" smtClean="0"/>
            <a:t> </a:t>
          </a:r>
          <a:r>
            <a:rPr lang="en-US" sz="2800" b="1" kern="1200" dirty="0" smtClean="0"/>
            <a:t>apple</a:t>
          </a:r>
          <a:endParaRPr lang="ru-RU" sz="2800" b="1" kern="1200" dirty="0"/>
        </a:p>
      </dsp:txBody>
      <dsp:txXfrm>
        <a:off x="38215" y="258359"/>
        <a:ext cx="1576330" cy="958474"/>
      </dsp:txXfrm>
    </dsp:sp>
    <dsp:sp modelId="{6398F773-E8BC-485F-9DAF-949D42B58EA2}">
      <dsp:nvSpPr>
        <dsp:cNvPr id="0" name=""/>
        <dsp:cNvSpPr/>
      </dsp:nvSpPr>
      <dsp:spPr>
        <a:xfrm>
          <a:off x="8396" y="1853989"/>
          <a:ext cx="1635968" cy="8179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Burns</a:t>
          </a:r>
          <a:endParaRPr lang="ru-RU" sz="2100" kern="1200" dirty="0"/>
        </a:p>
      </dsp:txBody>
      <dsp:txXfrm>
        <a:off x="32354" y="1877947"/>
        <a:ext cx="1588052" cy="770068"/>
      </dsp:txXfrm>
    </dsp:sp>
    <dsp:sp modelId="{02A014BF-F45A-457E-AC76-2684A575E70F}">
      <dsp:nvSpPr>
        <dsp:cNvPr id="0" name=""/>
        <dsp:cNvSpPr/>
      </dsp:nvSpPr>
      <dsp:spPr>
        <a:xfrm rot="17727947">
          <a:off x="1205138" y="1551044"/>
          <a:ext cx="1541068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541068" y="1626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37146" y="1528783"/>
        <a:ext cx="77053" cy="77053"/>
      </dsp:txXfrm>
    </dsp:sp>
    <dsp:sp modelId="{9994C06F-A670-49DF-8FB6-B9CD46577A9D}">
      <dsp:nvSpPr>
        <dsp:cNvPr id="0" name=""/>
        <dsp:cNvSpPr/>
      </dsp:nvSpPr>
      <dsp:spPr>
        <a:xfrm>
          <a:off x="2306981" y="462647"/>
          <a:ext cx="2748966" cy="8179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Thermal</a:t>
          </a:r>
          <a:endParaRPr lang="ru-RU" sz="3600" b="1" kern="1200" dirty="0"/>
        </a:p>
      </dsp:txBody>
      <dsp:txXfrm>
        <a:off x="2330939" y="486605"/>
        <a:ext cx="2701050" cy="770068"/>
      </dsp:txXfrm>
    </dsp:sp>
    <dsp:sp modelId="{CA4AB658-931E-46E3-8C1C-8274AD627B9C}">
      <dsp:nvSpPr>
        <dsp:cNvPr id="0" name=""/>
        <dsp:cNvSpPr/>
      </dsp:nvSpPr>
      <dsp:spPr>
        <a:xfrm rot="883">
          <a:off x="1644364" y="2246803"/>
          <a:ext cx="684489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684489" y="1626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69497" y="2245957"/>
        <a:ext cx="34224" cy="34224"/>
      </dsp:txXfrm>
    </dsp:sp>
    <dsp:sp modelId="{5D93CA73-DBC7-45B9-BA92-6AC86F69DB52}">
      <dsp:nvSpPr>
        <dsp:cNvPr id="0" name=""/>
        <dsp:cNvSpPr/>
      </dsp:nvSpPr>
      <dsp:spPr>
        <a:xfrm>
          <a:off x="2328854" y="1757360"/>
          <a:ext cx="2833481" cy="10115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Chemical</a:t>
          </a:r>
          <a:endParaRPr lang="ru-RU" sz="2100" b="1" kern="1200" dirty="0"/>
        </a:p>
      </dsp:txBody>
      <dsp:txXfrm>
        <a:off x="2358483" y="1786989"/>
        <a:ext cx="2774223" cy="952334"/>
      </dsp:txXfrm>
    </dsp:sp>
    <dsp:sp modelId="{AEA52EC2-7D88-433B-90D5-B17555E2CBA7}">
      <dsp:nvSpPr>
        <dsp:cNvPr id="0" name=""/>
        <dsp:cNvSpPr/>
      </dsp:nvSpPr>
      <dsp:spPr>
        <a:xfrm rot="18246623">
          <a:off x="4985074" y="1912736"/>
          <a:ext cx="807177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807177" y="1626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68483" y="1908823"/>
        <a:ext cx="40358" cy="40358"/>
      </dsp:txXfrm>
    </dsp:sp>
    <dsp:sp modelId="{972A077B-DA4B-4B9E-89BC-3FFA9633EF85}">
      <dsp:nvSpPr>
        <dsp:cNvPr id="0" name=""/>
        <dsp:cNvSpPr/>
      </dsp:nvSpPr>
      <dsp:spPr>
        <a:xfrm>
          <a:off x="5614991" y="1185855"/>
          <a:ext cx="2434582" cy="8179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Alkaline</a:t>
          </a:r>
          <a:endParaRPr lang="ru-RU" sz="2600" b="1" kern="1200" dirty="0"/>
        </a:p>
      </dsp:txBody>
      <dsp:txXfrm>
        <a:off x="5638949" y="1209813"/>
        <a:ext cx="2386666" cy="770068"/>
      </dsp:txXfrm>
    </dsp:sp>
    <dsp:sp modelId="{6C8521D9-EC0D-4F27-B616-15CF7B817A90}">
      <dsp:nvSpPr>
        <dsp:cNvPr id="0" name=""/>
        <dsp:cNvSpPr/>
      </dsp:nvSpPr>
      <dsp:spPr>
        <a:xfrm rot="3401793">
          <a:off x="4976463" y="2591397"/>
          <a:ext cx="824400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824400" y="1626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68053" y="2587053"/>
        <a:ext cx="41220" cy="41220"/>
      </dsp:txXfrm>
    </dsp:sp>
    <dsp:sp modelId="{9FE15FF1-0627-4C53-9726-46E41F789D9F}">
      <dsp:nvSpPr>
        <dsp:cNvPr id="0" name=""/>
        <dsp:cNvSpPr/>
      </dsp:nvSpPr>
      <dsp:spPr>
        <a:xfrm>
          <a:off x="5614991" y="2543177"/>
          <a:ext cx="2434582" cy="8179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Acidic</a:t>
          </a:r>
          <a:endParaRPr lang="ru-RU" sz="2800" b="1" kern="1200" dirty="0"/>
        </a:p>
      </dsp:txBody>
      <dsp:txXfrm>
        <a:off x="5638949" y="2567135"/>
        <a:ext cx="2386666" cy="770068"/>
      </dsp:txXfrm>
    </dsp:sp>
    <dsp:sp modelId="{4D7B46F4-2984-4F5D-A0A1-86C27DFF3907}">
      <dsp:nvSpPr>
        <dsp:cNvPr id="0" name=""/>
        <dsp:cNvSpPr/>
      </dsp:nvSpPr>
      <dsp:spPr>
        <a:xfrm rot="3763696">
          <a:off x="1239694" y="2910605"/>
          <a:ext cx="1493829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493829" y="1626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49263" y="2889526"/>
        <a:ext cx="74691" cy="74691"/>
      </dsp:txXfrm>
    </dsp:sp>
    <dsp:sp modelId="{384B4CAC-071F-4566-A6D4-6527C1DC5B78}">
      <dsp:nvSpPr>
        <dsp:cNvPr id="0" name=""/>
        <dsp:cNvSpPr/>
      </dsp:nvSpPr>
      <dsp:spPr>
        <a:xfrm>
          <a:off x="2328854" y="2971805"/>
          <a:ext cx="2869210" cy="1237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Radial</a:t>
          </a:r>
          <a:endParaRPr lang="ru-RU" sz="3600" b="1" kern="1200" dirty="0"/>
        </a:p>
      </dsp:txBody>
      <dsp:txXfrm>
        <a:off x="2365111" y="3008062"/>
        <a:ext cx="2796696" cy="1165398"/>
      </dsp:txXfrm>
    </dsp:sp>
    <dsp:sp modelId="{15CFB9A7-362C-45ED-B9B0-28F75CDB987A}">
      <dsp:nvSpPr>
        <dsp:cNvPr id="0" name=""/>
        <dsp:cNvSpPr/>
      </dsp:nvSpPr>
      <dsp:spPr>
        <a:xfrm>
          <a:off x="8396" y="3330810"/>
          <a:ext cx="1635968" cy="1035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Protective apparatus</a:t>
          </a:r>
          <a:endParaRPr lang="ru-RU" sz="2700" b="1" kern="1200" dirty="0"/>
        </a:p>
      </dsp:txBody>
      <dsp:txXfrm>
        <a:off x="38733" y="3361147"/>
        <a:ext cx="1575294" cy="9751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28F0F-693C-4A1F-9163-B237F526231D}">
      <dsp:nvSpPr>
        <dsp:cNvPr id="0" name=""/>
        <dsp:cNvSpPr/>
      </dsp:nvSpPr>
      <dsp:spPr>
        <a:xfrm>
          <a:off x="0" y="0"/>
          <a:ext cx="6435849" cy="944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Epithelial damage</a:t>
          </a:r>
          <a:endParaRPr lang="ru-RU" sz="2500" b="1" kern="1200" dirty="0"/>
        </a:p>
      </dsp:txBody>
      <dsp:txXfrm>
        <a:off x="27661" y="27661"/>
        <a:ext cx="5306263" cy="889085"/>
      </dsp:txXfrm>
    </dsp:sp>
    <dsp:sp modelId="{8F3A67C3-FCE2-41D1-AC42-652B80186999}">
      <dsp:nvSpPr>
        <dsp:cNvPr id="0" name=""/>
        <dsp:cNvSpPr/>
      </dsp:nvSpPr>
      <dsp:spPr>
        <a:xfrm>
          <a:off x="493663" y="1075575"/>
          <a:ext cx="6435849" cy="944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Violation of water balance and metabolic processes</a:t>
          </a:r>
          <a:endParaRPr lang="ru-RU" sz="2500" b="1" kern="1200" dirty="0"/>
        </a:p>
      </dsp:txBody>
      <dsp:txXfrm>
        <a:off x="521324" y="1103236"/>
        <a:ext cx="5286063" cy="889085"/>
      </dsp:txXfrm>
    </dsp:sp>
    <dsp:sp modelId="{636750DF-3E71-445F-A1E8-EB40E674ED41}">
      <dsp:nvSpPr>
        <dsp:cNvPr id="0" name=""/>
        <dsp:cNvSpPr/>
      </dsp:nvSpPr>
      <dsp:spPr>
        <a:xfrm>
          <a:off x="857259" y="2151151"/>
          <a:ext cx="6435849" cy="944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Denaturation of protein molecules</a:t>
          </a:r>
          <a:endParaRPr lang="ru-RU" sz="2500" b="1" kern="1200" dirty="0"/>
        </a:p>
      </dsp:txBody>
      <dsp:txXfrm>
        <a:off x="884920" y="2178812"/>
        <a:ext cx="5286063" cy="889085"/>
      </dsp:txXfrm>
    </dsp:sp>
    <dsp:sp modelId="{9A4954A2-B119-4BAC-A5FA-33F14E8DBC24}">
      <dsp:nvSpPr>
        <dsp:cNvPr id="0" name=""/>
        <dsp:cNvSpPr/>
      </dsp:nvSpPr>
      <dsp:spPr>
        <a:xfrm>
          <a:off x="1357294" y="3226726"/>
          <a:ext cx="6435849" cy="944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Production of toxins</a:t>
          </a:r>
          <a:endParaRPr lang="ru-RU" sz="2500" b="1" kern="1200" dirty="0"/>
        </a:p>
      </dsp:txBody>
      <dsp:txXfrm>
        <a:off x="1384955" y="3254387"/>
        <a:ext cx="5286063" cy="889085"/>
      </dsp:txXfrm>
    </dsp:sp>
    <dsp:sp modelId="{18D6D1FA-BE1F-4E9A-BE1E-F474306DE24E}">
      <dsp:nvSpPr>
        <dsp:cNvPr id="0" name=""/>
        <dsp:cNvSpPr/>
      </dsp:nvSpPr>
      <dsp:spPr>
        <a:xfrm>
          <a:off x="1922396" y="4302302"/>
          <a:ext cx="6435849" cy="944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Antigenic effects, </a:t>
          </a:r>
          <a:r>
            <a:rPr lang="en-US" sz="2500" b="1" kern="1200" dirty="0" err="1" smtClean="0"/>
            <a:t>autosensitization</a:t>
          </a:r>
          <a:endParaRPr lang="ru-RU" sz="2500" b="1" kern="1200" dirty="0"/>
        </a:p>
      </dsp:txBody>
      <dsp:txXfrm>
        <a:off x="1950057" y="4329963"/>
        <a:ext cx="5286063" cy="889085"/>
      </dsp:txXfrm>
    </dsp:sp>
    <dsp:sp modelId="{08172353-3A96-4CB2-994E-B55AA1CFB7CA}">
      <dsp:nvSpPr>
        <dsp:cNvPr id="0" name=""/>
        <dsp:cNvSpPr/>
      </dsp:nvSpPr>
      <dsp:spPr>
        <a:xfrm>
          <a:off x="5677891" y="689942"/>
          <a:ext cx="613865" cy="613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816011" y="689942"/>
        <a:ext cx="337625" cy="461933"/>
      </dsp:txXfrm>
    </dsp:sp>
    <dsp:sp modelId="{21B3BFFD-16FA-4EF1-BDFF-C2834EAB07F9}">
      <dsp:nvSpPr>
        <dsp:cNvPr id="0" name=""/>
        <dsp:cNvSpPr/>
      </dsp:nvSpPr>
      <dsp:spPr>
        <a:xfrm>
          <a:off x="6172744" y="1765517"/>
          <a:ext cx="613865" cy="613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315235"/>
            <a:satOff val="7386"/>
            <a:lumOff val="46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15235"/>
              <a:satOff val="7386"/>
              <a:lumOff val="46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310864" y="1765517"/>
        <a:ext cx="337625" cy="461933"/>
      </dsp:txXfrm>
    </dsp:sp>
    <dsp:sp modelId="{5CFD9B79-6BF0-4E59-A33B-12644D3FB2B8}">
      <dsp:nvSpPr>
        <dsp:cNvPr id="0" name=""/>
        <dsp:cNvSpPr/>
      </dsp:nvSpPr>
      <dsp:spPr>
        <a:xfrm>
          <a:off x="6601374" y="2825353"/>
          <a:ext cx="613865" cy="613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2630471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1"/>
              <a:satOff val="14771"/>
              <a:lumOff val="93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739494" y="2825353"/>
        <a:ext cx="337625" cy="461933"/>
      </dsp:txXfrm>
    </dsp:sp>
    <dsp:sp modelId="{4A4532F9-1A45-4F7D-B5B3-EEF0D3CC0C2F}">
      <dsp:nvSpPr>
        <dsp:cNvPr id="0" name=""/>
        <dsp:cNvSpPr/>
      </dsp:nvSpPr>
      <dsp:spPr>
        <a:xfrm>
          <a:off x="7030003" y="3911422"/>
          <a:ext cx="613865" cy="613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7168123" y="3911422"/>
        <a:ext cx="337625" cy="4619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060DF-F527-4887-9BE7-EBDFF967C45B}">
      <dsp:nvSpPr>
        <dsp:cNvPr id="0" name=""/>
        <dsp:cNvSpPr/>
      </dsp:nvSpPr>
      <dsp:spPr>
        <a:xfrm>
          <a:off x="1071574" y="994"/>
          <a:ext cx="6086450" cy="57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Disintegration of affected tissues</a:t>
          </a:r>
          <a:endParaRPr lang="ru-RU" sz="3300" b="1" kern="1200" dirty="0"/>
        </a:p>
      </dsp:txBody>
      <dsp:txXfrm>
        <a:off x="1088523" y="17943"/>
        <a:ext cx="6052552" cy="544785"/>
      </dsp:txXfrm>
    </dsp:sp>
    <dsp:sp modelId="{C3809222-AF6C-470E-A895-2CDF0D07C37E}">
      <dsp:nvSpPr>
        <dsp:cNvPr id="0" name=""/>
        <dsp:cNvSpPr/>
      </dsp:nvSpPr>
      <dsp:spPr>
        <a:xfrm rot="5400000">
          <a:off x="4064165" y="630312"/>
          <a:ext cx="101269" cy="10126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32401-CD55-465A-8546-56E3F8CFDA8D}">
      <dsp:nvSpPr>
        <dsp:cNvPr id="0" name=""/>
        <dsp:cNvSpPr/>
      </dsp:nvSpPr>
      <dsp:spPr>
        <a:xfrm>
          <a:off x="1071574" y="782216"/>
          <a:ext cx="6086450" cy="578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rgbClr val="002060"/>
              </a:solidFill>
            </a:rPr>
            <a:t>Antigen specificity of proteins (</a:t>
          </a:r>
          <a:r>
            <a:rPr lang="en-US" sz="2500" b="1" kern="1200" dirty="0" err="1" smtClean="0">
              <a:solidFill>
                <a:srgbClr val="002060"/>
              </a:solidFill>
            </a:rPr>
            <a:t>autoantigens</a:t>
          </a:r>
          <a:r>
            <a:rPr lang="en-US" sz="2500" b="1" kern="1200" dirty="0" smtClean="0">
              <a:solidFill>
                <a:srgbClr val="002060"/>
              </a:solidFill>
            </a:rPr>
            <a:t>)</a:t>
          </a:r>
          <a:endParaRPr lang="ru-RU" sz="2500" b="1" kern="1200" dirty="0">
            <a:solidFill>
              <a:srgbClr val="002060"/>
            </a:solidFill>
          </a:endParaRPr>
        </a:p>
      </dsp:txBody>
      <dsp:txXfrm>
        <a:off x="1088523" y="799165"/>
        <a:ext cx="6052552" cy="544785"/>
      </dsp:txXfrm>
    </dsp:sp>
    <dsp:sp modelId="{A9DB0968-6B11-45A4-ACC3-4420AFD21F14}">
      <dsp:nvSpPr>
        <dsp:cNvPr id="0" name=""/>
        <dsp:cNvSpPr/>
      </dsp:nvSpPr>
      <dsp:spPr>
        <a:xfrm rot="5400000">
          <a:off x="4064165" y="1411534"/>
          <a:ext cx="101269" cy="10126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3EBE8-4EC1-40B0-A6AB-EA17D7410135}">
      <dsp:nvSpPr>
        <dsp:cNvPr id="0" name=""/>
        <dsp:cNvSpPr/>
      </dsp:nvSpPr>
      <dsp:spPr>
        <a:xfrm>
          <a:off x="1071574" y="1563438"/>
          <a:ext cx="6086450" cy="578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>
              <a:solidFill>
                <a:srgbClr val="002060"/>
              </a:solidFill>
            </a:rPr>
            <a:t>Autosensitization</a:t>
          </a:r>
          <a:endParaRPr lang="ru-RU" sz="2500" b="1" kern="1200" dirty="0">
            <a:solidFill>
              <a:srgbClr val="002060"/>
            </a:solidFill>
          </a:endParaRPr>
        </a:p>
      </dsp:txBody>
      <dsp:txXfrm>
        <a:off x="1088523" y="1580387"/>
        <a:ext cx="6052552" cy="5447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305C8-E15A-4C88-80E2-0C489F7638ED}">
      <dsp:nvSpPr>
        <dsp:cNvPr id="0" name=""/>
        <dsp:cNvSpPr/>
      </dsp:nvSpPr>
      <dsp:spPr>
        <a:xfrm>
          <a:off x="1128" y="433241"/>
          <a:ext cx="2847543" cy="711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bg1"/>
              </a:solidFill>
            </a:rPr>
            <a:t>Alkali burn</a:t>
          </a:r>
          <a:endParaRPr lang="ru-RU" sz="4000" b="1" kern="1200" dirty="0">
            <a:solidFill>
              <a:schemeClr val="bg1"/>
            </a:solidFill>
          </a:endParaRPr>
        </a:p>
      </dsp:txBody>
      <dsp:txXfrm>
        <a:off x="21978" y="454091"/>
        <a:ext cx="2805843" cy="670185"/>
      </dsp:txXfrm>
    </dsp:sp>
    <dsp:sp modelId="{BCD21DC8-ED0C-4710-872F-471D077EAF83}">
      <dsp:nvSpPr>
        <dsp:cNvPr id="0" name=""/>
        <dsp:cNvSpPr/>
      </dsp:nvSpPr>
      <dsp:spPr>
        <a:xfrm rot="5400000">
          <a:off x="1362610" y="1207417"/>
          <a:ext cx="124580" cy="124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28CB5D-BED4-4D2F-B80B-FFFA66A846D3}">
      <dsp:nvSpPr>
        <dsp:cNvPr id="0" name=""/>
        <dsp:cNvSpPr/>
      </dsp:nvSpPr>
      <dsp:spPr>
        <a:xfrm>
          <a:off x="1128" y="1394288"/>
          <a:ext cx="2847543" cy="7118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rgbClr val="002060"/>
              </a:solidFill>
            </a:rPr>
            <a:t>Destruction of cell wall lipids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21978" y="1415138"/>
        <a:ext cx="2805843" cy="670185"/>
      </dsp:txXfrm>
    </dsp:sp>
    <dsp:sp modelId="{E769FA39-6E75-4258-972D-C1C44EACCEBB}">
      <dsp:nvSpPr>
        <dsp:cNvPr id="0" name=""/>
        <dsp:cNvSpPr/>
      </dsp:nvSpPr>
      <dsp:spPr>
        <a:xfrm rot="5400000">
          <a:off x="1362610" y="2168463"/>
          <a:ext cx="124580" cy="124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259A84-6F3A-4EF1-9A1B-0FA7ED342ACF}">
      <dsp:nvSpPr>
        <dsp:cNvPr id="0" name=""/>
        <dsp:cNvSpPr/>
      </dsp:nvSpPr>
      <dsp:spPr>
        <a:xfrm>
          <a:off x="1128" y="2355334"/>
          <a:ext cx="2847543" cy="71188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rgbClr val="002060"/>
              </a:solidFill>
            </a:rPr>
            <a:t>Liquation necrosis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21978" y="2376184"/>
        <a:ext cx="2805843" cy="670185"/>
      </dsp:txXfrm>
    </dsp:sp>
    <dsp:sp modelId="{A18D780A-0517-489E-92EB-D7210E5E3352}">
      <dsp:nvSpPr>
        <dsp:cNvPr id="0" name=""/>
        <dsp:cNvSpPr/>
      </dsp:nvSpPr>
      <dsp:spPr>
        <a:xfrm>
          <a:off x="3247328" y="433241"/>
          <a:ext cx="2847543" cy="711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bg1"/>
              </a:solidFill>
            </a:rPr>
            <a:t>Acid burn</a:t>
          </a:r>
          <a:endParaRPr lang="ru-RU" sz="4000" b="1" kern="1200" dirty="0">
            <a:solidFill>
              <a:schemeClr val="bg1"/>
            </a:solidFill>
          </a:endParaRPr>
        </a:p>
      </dsp:txBody>
      <dsp:txXfrm>
        <a:off x="3268178" y="454091"/>
        <a:ext cx="2805843" cy="670185"/>
      </dsp:txXfrm>
    </dsp:sp>
    <dsp:sp modelId="{29C038CD-0232-4EFC-AC87-CCC511BEAE4D}">
      <dsp:nvSpPr>
        <dsp:cNvPr id="0" name=""/>
        <dsp:cNvSpPr/>
      </dsp:nvSpPr>
      <dsp:spPr>
        <a:xfrm rot="5400000">
          <a:off x="4608809" y="1207417"/>
          <a:ext cx="124580" cy="124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3AF41B-F10E-46AD-98A1-679051EC0C2F}">
      <dsp:nvSpPr>
        <dsp:cNvPr id="0" name=""/>
        <dsp:cNvSpPr/>
      </dsp:nvSpPr>
      <dsp:spPr>
        <a:xfrm>
          <a:off x="3247328" y="1394288"/>
          <a:ext cx="2847543" cy="71188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rgbClr val="002060"/>
              </a:solidFill>
            </a:rPr>
            <a:t>Protein denaturation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3268178" y="1415138"/>
        <a:ext cx="2805843" cy="670185"/>
      </dsp:txXfrm>
    </dsp:sp>
    <dsp:sp modelId="{E2CB2133-838B-4F29-82FC-0A8C8D3084E0}">
      <dsp:nvSpPr>
        <dsp:cNvPr id="0" name=""/>
        <dsp:cNvSpPr/>
      </dsp:nvSpPr>
      <dsp:spPr>
        <a:xfrm rot="5400000">
          <a:off x="4608809" y="2168463"/>
          <a:ext cx="124580" cy="124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850F5C-338D-4771-AC2C-3F56AC163CAA}">
      <dsp:nvSpPr>
        <dsp:cNvPr id="0" name=""/>
        <dsp:cNvSpPr/>
      </dsp:nvSpPr>
      <dsp:spPr>
        <a:xfrm>
          <a:off x="3247328" y="2355334"/>
          <a:ext cx="2847543" cy="71188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rgbClr val="002060"/>
              </a:solidFill>
            </a:rPr>
            <a:t>Coagulative</a:t>
          </a:r>
          <a:r>
            <a:rPr lang="en-US" sz="2200" b="1" kern="1200" dirty="0" smtClean="0">
              <a:solidFill>
                <a:srgbClr val="002060"/>
              </a:solidFill>
            </a:rPr>
            <a:t> necrosis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3268178" y="2376184"/>
        <a:ext cx="2805843" cy="6701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4E76C-7D1D-41AA-AE12-C9AFD96E0D09}">
      <dsp:nvSpPr>
        <dsp:cNvPr id="0" name=""/>
        <dsp:cNvSpPr/>
      </dsp:nvSpPr>
      <dsp:spPr>
        <a:xfrm>
          <a:off x="624723" y="0"/>
          <a:ext cx="7080195" cy="511494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2B93C-292D-4002-A9B2-46223016B197}">
      <dsp:nvSpPr>
        <dsp:cNvPr id="0" name=""/>
        <dsp:cNvSpPr/>
      </dsp:nvSpPr>
      <dsp:spPr>
        <a:xfrm>
          <a:off x="2847" y="1534484"/>
          <a:ext cx="1849766" cy="20459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Ultraviolet or infrared rays</a:t>
          </a:r>
          <a:endParaRPr lang="ru-RU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4-6 hours</a:t>
          </a:r>
          <a:endParaRPr lang="ru-RU" sz="1400" kern="1200" dirty="0"/>
        </a:p>
      </dsp:txBody>
      <dsp:txXfrm>
        <a:off x="93145" y="1624782"/>
        <a:ext cx="1669170" cy="1865383"/>
      </dsp:txXfrm>
    </dsp:sp>
    <dsp:sp modelId="{3AD67E91-89E5-47A0-BFDF-53A91C9B4491}">
      <dsp:nvSpPr>
        <dsp:cNvPr id="0" name=""/>
        <dsp:cNvSpPr/>
      </dsp:nvSpPr>
      <dsp:spPr>
        <a:xfrm>
          <a:off x="2160907" y="1534484"/>
          <a:ext cx="1849766" cy="20459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Burn of the ocular surface</a:t>
          </a:r>
          <a:endParaRPr lang="ru-RU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Sharp hyperemia of the conjunctiva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Swelling and desquamation of the corneal epithelium</a:t>
          </a:r>
          <a:endParaRPr lang="ru-RU" sz="1400" kern="1200" dirty="0"/>
        </a:p>
      </dsp:txBody>
      <dsp:txXfrm>
        <a:off x="2251205" y="1624782"/>
        <a:ext cx="1669170" cy="1865383"/>
      </dsp:txXfrm>
    </dsp:sp>
    <dsp:sp modelId="{2B7599A9-F977-4364-8169-BED9785A2982}">
      <dsp:nvSpPr>
        <dsp:cNvPr id="0" name=""/>
        <dsp:cNvSpPr/>
      </dsp:nvSpPr>
      <dsp:spPr>
        <a:xfrm>
          <a:off x="4318968" y="1534484"/>
          <a:ext cx="1849766" cy="20459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Corneal syndrome</a:t>
          </a:r>
          <a:endParaRPr lang="ru-RU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Stinging in the eyes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Blepharospasm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Photophobia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Tearing</a:t>
          </a:r>
          <a:endParaRPr lang="ru-RU" sz="1400" kern="1200" dirty="0"/>
        </a:p>
      </dsp:txBody>
      <dsp:txXfrm>
        <a:off x="4409266" y="1624782"/>
        <a:ext cx="1669170" cy="1865383"/>
      </dsp:txXfrm>
    </dsp:sp>
    <dsp:sp modelId="{CB3B63B3-7E92-4EA7-8CFF-C9E172EE9EEB}">
      <dsp:nvSpPr>
        <dsp:cNvPr id="0" name=""/>
        <dsp:cNvSpPr/>
      </dsp:nvSpPr>
      <dsp:spPr>
        <a:xfrm>
          <a:off x="6477028" y="1534484"/>
          <a:ext cx="1849766" cy="20459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Decreased visual acuity</a:t>
          </a: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1-2 days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The prognosis is favorable</a:t>
          </a:r>
          <a:endParaRPr lang="ru-RU" sz="1400" kern="1200" dirty="0"/>
        </a:p>
      </dsp:txBody>
      <dsp:txXfrm>
        <a:off x="6567326" y="1624782"/>
        <a:ext cx="1669170" cy="1865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C6A1D-6D00-4D44-BDAD-C08AEDACB520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2389A-176E-45FC-BED5-ACDF8A267A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9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Добрый </a:t>
            </a:r>
            <a:r>
              <a:rPr lang="ru-RU" dirty="0" err="1" smtClean="0"/>
              <a:t>Добрый</a:t>
            </a:r>
            <a:r>
              <a:rPr lang="ru-RU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E619-940D-4C66-95EF-3FF04B0EF3E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Рентгенография орбит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любой травме органа зрения, особенно при подозрении на проникающее ранение глаза и орбиты проводится </a:t>
            </a:r>
            <a:r>
              <a:rPr kumimoji="0" lang="ru-RU" sz="1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рентгенологическое исследование!!!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511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Ранения век</a:t>
            </a:r>
          </a:p>
          <a:p>
            <a:r>
              <a:rPr lang="ru-RU" dirty="0" smtClean="0"/>
              <a:t>Несквозные.</a:t>
            </a:r>
          </a:p>
          <a:p>
            <a:r>
              <a:rPr lang="ru-RU" dirty="0" smtClean="0"/>
              <a:t>Сквозные.</a:t>
            </a:r>
          </a:p>
          <a:p>
            <a:r>
              <a:rPr lang="ru-RU" dirty="0" smtClean="0"/>
              <a:t>С повреждением слезных путей.</a:t>
            </a:r>
          </a:p>
          <a:p>
            <a:r>
              <a:rPr lang="ru-RU" dirty="0" smtClean="0"/>
              <a:t>С повреждением глазного яблока.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Тактика при ранениях век и конъюнктивы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Очищение раны, обработка раствором антисептика (</a:t>
            </a:r>
            <a:r>
              <a:rPr lang="ru-RU" i="1" dirty="0" smtClean="0"/>
              <a:t>3% перекись водорода)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Инстилляция раствора антибиотика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Наложение асептической повязки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Профилактика столбняка по показаниям (ППС, АС-анатоксин)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Направление к офтальмологу для хирургической обработки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7AA51-B6C8-4540-A283-A2627EDE34B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Первичная хирургическая обработка раны нижнего века с восстановлением слезных путей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375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200" b="1" dirty="0" smtClean="0"/>
              <a:t>Ранения орбиты </a:t>
            </a:r>
            <a:br>
              <a:rPr lang="ru-RU" sz="1200" b="1" dirty="0" smtClean="0"/>
            </a:br>
            <a:r>
              <a:rPr lang="ru-RU" sz="1200" b="1" dirty="0" smtClean="0"/>
              <a:t>с наличием инородных тел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b="1" dirty="0" smtClean="0"/>
              <a:t>Металлические </a:t>
            </a:r>
            <a:r>
              <a:rPr lang="ru-RU" sz="1200" dirty="0" smtClean="0"/>
              <a:t>осколки попадают в орбиту чаще при взрывной травме, огнестрельных ранениях, при ударе металлом по металлу: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050" dirty="0" smtClean="0"/>
          </a:p>
          <a:p>
            <a:pPr eaLnBrk="1" hangingPunct="1">
              <a:lnSpc>
                <a:spcPct val="80000"/>
              </a:lnSpc>
            </a:pPr>
            <a:r>
              <a:rPr lang="ru-RU" sz="1200" b="1" dirty="0" smtClean="0"/>
              <a:t>Деревянные ИТ – </a:t>
            </a:r>
            <a:r>
              <a:rPr lang="ru-RU" sz="1200" dirty="0" smtClean="0"/>
              <a:t>локализация и поведение непредсказуемы !!!</a:t>
            </a:r>
          </a:p>
          <a:p>
            <a:pPr eaLnBrk="1" hangingPunct="1">
              <a:lnSpc>
                <a:spcPct val="80000"/>
              </a:lnSpc>
            </a:pPr>
            <a:endParaRPr lang="ru-RU" sz="1200" dirty="0" smtClean="0"/>
          </a:p>
          <a:p>
            <a:pPr eaLnBrk="1" hangingPunct="1">
              <a:lnSpc>
                <a:spcPct val="80000"/>
              </a:lnSpc>
            </a:pPr>
            <a:r>
              <a:rPr lang="ru-RU" sz="1200" dirty="0" smtClean="0"/>
              <a:t>Вызывают развитие воспалительных осложнений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dirty="0" smtClean="0"/>
              <a:t>Могут сочетаться с повреждением глазного яблока ( в том числе при сквозном ранении глазного яблока)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342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Осложнения проникающих ранений орбиты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Флегмона орбиты.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Медиастенит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Непроникающие ранения </a:t>
            </a:r>
            <a:br>
              <a:rPr lang="ru-RU" b="1" dirty="0" smtClean="0"/>
            </a:br>
            <a:r>
              <a:rPr lang="ru-RU" b="1" dirty="0" smtClean="0"/>
              <a:t>глазного яблока </a:t>
            </a:r>
          </a:p>
          <a:p>
            <a:pPr>
              <a:lnSpc>
                <a:spcPct val="90000"/>
              </a:lnSpc>
            </a:pPr>
            <a:r>
              <a:rPr lang="ru-RU" sz="1200" dirty="0" smtClean="0"/>
              <a:t>Эрозия роговицы</a:t>
            </a:r>
          </a:p>
          <a:p>
            <a:pPr>
              <a:lnSpc>
                <a:spcPct val="90000"/>
              </a:lnSpc>
            </a:pPr>
            <a:r>
              <a:rPr lang="ru-RU" sz="1200" dirty="0" smtClean="0"/>
              <a:t>Неотложная помощь:</a:t>
            </a:r>
          </a:p>
          <a:p>
            <a:pPr>
              <a:lnSpc>
                <a:spcPct val="90000"/>
              </a:lnSpc>
            </a:pPr>
            <a:r>
              <a:rPr lang="ru-RU" sz="1200" dirty="0" smtClean="0"/>
              <a:t>Закапывание анестетика для удаления болевого синдрома; </a:t>
            </a:r>
            <a:endParaRPr lang="ru-RU" sz="12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ru-RU" sz="1200" dirty="0" smtClean="0"/>
              <a:t> Закапывание дезинфицирующих капель;</a:t>
            </a:r>
            <a:endParaRPr lang="ru-RU" sz="12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ru-RU" sz="1200" dirty="0" smtClean="0"/>
              <a:t> Наложение асептической повязки;</a:t>
            </a:r>
            <a:endParaRPr lang="ru-RU" sz="12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ru-RU" sz="1200" dirty="0" smtClean="0"/>
              <a:t> Наблюдение в динамике.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/>
              <a:t>Инородное тело роговицы, конъюнктивы:</a:t>
            </a:r>
          </a:p>
          <a:p>
            <a:r>
              <a:rPr lang="ru-RU" sz="1200" b="1" dirty="0" smtClean="0"/>
              <a:t>Неотложная помощь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Осложнения инородных тел роговицы</a:t>
            </a:r>
          </a:p>
          <a:p>
            <a:r>
              <a:rPr lang="ru-RU" dirty="0" smtClean="0"/>
              <a:t>При подозрении на возможность внедрения инородного тела в глубокие слои роговицы или проникающее ранение</a:t>
            </a:r>
          </a:p>
          <a:p>
            <a:pPr lvl="0" algn="l">
              <a:spcBef>
                <a:spcPct val="0"/>
              </a:spcBef>
              <a:defRPr/>
            </a:pPr>
            <a:r>
              <a:rPr lang="ru-RU" dirty="0" smtClean="0"/>
              <a:t>При наличии  воспалительных осложнений в виде глубокой обширной эрозии, инфильтрата, язвы роговицы с угрозой перфорации (боль, гиперемия глаза, </a:t>
            </a:r>
            <a:r>
              <a:rPr lang="ru-RU" b="1" dirty="0" smtClean="0"/>
              <a:t>снижение</a:t>
            </a:r>
            <a:r>
              <a:rPr lang="ru-RU" b="1" baseline="0" dirty="0" smtClean="0"/>
              <a:t> </a:t>
            </a:r>
            <a:r>
              <a:rPr lang="ru-RU" b="1" dirty="0" smtClean="0"/>
              <a:t>зрения</a:t>
            </a:r>
            <a:r>
              <a:rPr lang="ru-RU" dirty="0" smtClean="0"/>
              <a:t>) </a:t>
            </a:r>
            <a:r>
              <a:rPr lang="ru-RU" sz="1200" b="1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оказание неотложной помощи и срочное направление на госпитализацию!</a:t>
            </a:r>
          </a:p>
          <a:p>
            <a:pPr algn="l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457200">
              <a:spcBef>
                <a:spcPts val="0"/>
              </a:spcBef>
              <a:buNone/>
              <a:defRPr/>
            </a:pPr>
            <a:r>
              <a:rPr lang="ru-RU" b="1" dirty="0" smtClean="0">
                <a:effectLst/>
              </a:rPr>
              <a:t>Цель лекции - 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ознакомить студентов с: 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- </a:t>
            </a:r>
            <a:r>
              <a:rPr lang="ru-RU" sz="1200" dirty="0" smtClean="0">
                <a:latin typeface="Arial Unicode MS" pitchFamily="34" charset="-128"/>
              </a:rPr>
              <a:t>основными формами повреждений органа зрения;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1200" dirty="0" smtClean="0">
              <a:latin typeface="Arial Unicode MS" pitchFamily="34" charset="-128"/>
            </a:endParaRP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200" dirty="0" smtClean="0">
                <a:latin typeface="Arial Unicode MS" pitchFamily="34" charset="-128"/>
              </a:rPr>
              <a:t>   - с основными осложнениями травм глаза;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1200" dirty="0" smtClean="0">
              <a:latin typeface="Arial Unicode MS" pitchFamily="34" charset="-128"/>
            </a:endParaRP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200" dirty="0" smtClean="0">
                <a:latin typeface="Arial Unicode MS" pitchFamily="34" charset="-128"/>
              </a:rPr>
              <a:t>   - с основными видами неотложной помощи при повреждениях органа зрения и лечения травм глаза и их последствий;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1200" dirty="0" smtClean="0">
              <a:latin typeface="Arial Unicode MS" pitchFamily="34" charset="-128"/>
            </a:endParaRP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200" dirty="0" smtClean="0">
                <a:latin typeface="Arial Unicode MS" pitchFamily="34" charset="-128"/>
              </a:rPr>
              <a:t>   - с некоторыми мерами профилактики глазного травматизма.</a:t>
            </a:r>
          </a:p>
          <a:p>
            <a:pPr marL="0" indent="457200">
              <a:spcBef>
                <a:spcPts val="0"/>
              </a:spcBef>
              <a:buNone/>
              <a:defRPr/>
            </a:pP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Непроникающее ранение </a:t>
            </a:r>
            <a:br>
              <a:rPr lang="ru-RU" dirty="0" smtClean="0"/>
            </a:br>
            <a:r>
              <a:rPr lang="ru-RU" dirty="0" smtClean="0"/>
              <a:t>роговицы и склеры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Неотложная помощь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Times New Roman" pitchFamily="18" charset="0"/>
              </a:rPr>
              <a:t>Закапывание анестетика для удаления болевого синдрома.</a:t>
            </a:r>
            <a:endParaRPr lang="ru-RU" sz="1200" dirty="0" smtClean="0">
              <a:latin typeface="Times New Roman" pitchFamily="18" charset="0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Times New Roman" pitchFamily="18" charset="0"/>
              </a:rPr>
              <a:t>Удаление </a:t>
            </a:r>
            <a:r>
              <a:rPr lang="ru-RU" sz="1200" b="1" u="sng" dirty="0" smtClean="0">
                <a:latin typeface="Times New Roman" pitchFamily="18" charset="0"/>
              </a:rPr>
              <a:t>свободно</a:t>
            </a:r>
            <a:r>
              <a:rPr lang="ru-RU" sz="1200" u="sng" dirty="0" smtClean="0">
                <a:latin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</a:rPr>
              <a:t>лежащих инородных тел.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 smtClean="0">
                <a:latin typeface="Times New Roman" pitchFamily="18" charset="0"/>
                <a:sym typeface="Symbol" pitchFamily="18" charset="2"/>
              </a:rPr>
              <a:t>Биомикроскопия</a:t>
            </a:r>
            <a:r>
              <a:rPr lang="ru-RU" sz="1200" b="1" dirty="0" smtClean="0">
                <a:latin typeface="Times New Roman" pitchFamily="18" charset="0"/>
                <a:sym typeface="Symbol" pitchFamily="18" charset="2"/>
              </a:rPr>
              <a:t> с </a:t>
            </a:r>
            <a:r>
              <a:rPr lang="ru-RU" sz="1200" b="1" dirty="0" err="1" smtClean="0">
                <a:latin typeface="Times New Roman" pitchFamily="18" charset="0"/>
                <a:sym typeface="Symbol" pitchFamily="18" charset="2"/>
              </a:rPr>
              <a:t>флуоресцеином</a:t>
            </a:r>
            <a:r>
              <a:rPr lang="ru-RU" sz="1200" b="1" dirty="0" smtClean="0">
                <a:latin typeface="Times New Roman" pitchFamily="18" charset="0"/>
                <a:sym typeface="Symbol" pitchFamily="18" charset="2"/>
              </a:rPr>
              <a:t> (проба Зейделя).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Times New Roman" pitchFamily="18" charset="0"/>
              </a:rPr>
              <a:t>Закапывание дезинфицирующих капель.</a:t>
            </a:r>
            <a:endParaRPr lang="ru-RU" sz="1200" dirty="0" smtClean="0">
              <a:latin typeface="Times New Roman" pitchFamily="18" charset="0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Times New Roman" pitchFamily="18" charset="0"/>
              </a:rPr>
              <a:t>Наложение асептической повязки.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Times New Roman" pitchFamily="18" charset="0"/>
              </a:rPr>
              <a:t>Срочное направление в офтальмологический стационар</a:t>
            </a:r>
            <a:endParaRPr lang="ru-RU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7AA51-B6C8-4540-A283-A2627EDE34B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defRPr/>
            </a:pPr>
            <a:r>
              <a:rPr lang="ru-RU" b="1" dirty="0" smtClean="0"/>
              <a:t>Проникающие ранения</a:t>
            </a:r>
            <a:br>
              <a:rPr lang="ru-RU" b="1" dirty="0" smtClean="0"/>
            </a:br>
            <a:r>
              <a:rPr lang="ru-RU" b="1" dirty="0" smtClean="0"/>
              <a:t> глазного яблока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Абсолютные признаки: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наличие раны фиброзной оболочки проходящей через все ее слои</a:t>
            </a:r>
          </a:p>
          <a:p>
            <a:pPr marL="0" indent="0">
              <a:spcBef>
                <a:spcPts val="0"/>
              </a:spcBef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наличие на поверхности глаза выпавших внутренних оболочек, либо  содержимого глаза;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наличие  внутриглазного инородного тела.</a:t>
            </a:r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defRPr/>
            </a:pPr>
            <a:r>
              <a:rPr lang="ru-RU" sz="1200" dirty="0" smtClean="0">
                <a:latin typeface="Arial" charset="0"/>
                <a:cs typeface="Arial" charset="0"/>
              </a:rPr>
              <a:t>Рентгенодиагностика </a:t>
            </a:r>
            <a:br>
              <a:rPr lang="ru-RU" sz="1200" dirty="0" smtClean="0">
                <a:latin typeface="Arial" charset="0"/>
                <a:cs typeface="Arial" charset="0"/>
              </a:rPr>
            </a:br>
            <a:r>
              <a:rPr lang="ru-RU" sz="1200" dirty="0" smtClean="0">
                <a:latin typeface="Arial" charset="0"/>
                <a:cs typeface="Arial" charset="0"/>
              </a:rPr>
              <a:t>внутриглазных инородных тел</a:t>
            </a:r>
            <a:endParaRPr lang="ru-RU" dirty="0" smtClean="0"/>
          </a:p>
          <a:p>
            <a:pPr algn="l">
              <a:buNone/>
            </a:pPr>
            <a:r>
              <a:rPr lang="ru-RU" sz="1200" dirty="0" smtClean="0">
                <a:latin typeface="Arial" charset="0"/>
                <a:cs typeface="Arial" charset="0"/>
              </a:rPr>
              <a:t>Рентгенография орбит в 2х проекциях </a:t>
            </a:r>
          </a:p>
          <a:p>
            <a:pPr algn="l">
              <a:buNone/>
            </a:pPr>
            <a:r>
              <a:rPr lang="ru-RU" sz="1200" dirty="0" smtClean="0">
                <a:latin typeface="Arial" charset="0"/>
                <a:cs typeface="Arial" charset="0"/>
              </a:rPr>
              <a:t>(прямая и боковая проекции).</a:t>
            </a:r>
            <a:endParaRPr lang="ru-RU" sz="12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Для диагностики внутриглазных инородных тел (магнитных и </a:t>
            </a:r>
            <a:r>
              <a:rPr lang="ru-RU" sz="1200" dirty="0" err="1" smtClean="0"/>
              <a:t>амагнитных</a:t>
            </a:r>
            <a:r>
              <a:rPr lang="ru-RU" sz="1200" dirty="0" smtClean="0"/>
              <a:t>) в орбите и внутри глаза офтальмологи применяют метод </a:t>
            </a:r>
            <a:r>
              <a:rPr lang="ru-RU" sz="1200" dirty="0" err="1" smtClean="0"/>
              <a:t>рентгенолокализации</a:t>
            </a:r>
            <a:r>
              <a:rPr lang="ru-RU" sz="1200" dirty="0" smtClean="0"/>
              <a:t> по </a:t>
            </a:r>
            <a:r>
              <a:rPr lang="ru-RU" sz="1200" dirty="0" err="1" smtClean="0"/>
              <a:t>Комбергу</a:t>
            </a:r>
            <a:r>
              <a:rPr lang="ru-RU" sz="1200" dirty="0" smtClean="0"/>
              <a:t> – </a:t>
            </a:r>
            <a:r>
              <a:rPr lang="ru-RU" sz="1200" dirty="0" err="1" smtClean="0"/>
              <a:t>Балтину</a:t>
            </a:r>
            <a:r>
              <a:rPr lang="ru-RU" sz="1200" dirty="0" smtClean="0"/>
              <a:t>. </a:t>
            </a:r>
          </a:p>
          <a:p>
            <a:r>
              <a:rPr lang="ru-RU" sz="1200" dirty="0" smtClean="0"/>
              <a:t>При этом используют специальный </a:t>
            </a:r>
            <a:r>
              <a:rPr lang="ru-RU" sz="1200" dirty="0" err="1" smtClean="0"/>
              <a:t>аллюминиевый</a:t>
            </a:r>
            <a:r>
              <a:rPr lang="ru-RU" sz="1200" dirty="0" smtClean="0"/>
              <a:t> протез с 4мя свинцовыми метками. </a:t>
            </a:r>
          </a:p>
          <a:p>
            <a:r>
              <a:rPr lang="ru-RU" sz="1200" dirty="0" smtClean="0"/>
              <a:t>С помощью схем-измерителей определяют глубину расположения инородного тела в глазу.  В дальнейшем, по результатам </a:t>
            </a:r>
            <a:r>
              <a:rPr lang="ru-RU" sz="1200" dirty="0" err="1" smtClean="0"/>
              <a:t>обслелования</a:t>
            </a:r>
            <a:r>
              <a:rPr lang="ru-RU" sz="1200" dirty="0" smtClean="0"/>
              <a:t> планируют тактику оперативного вмешательства</a:t>
            </a:r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1200" dirty="0" smtClean="0"/>
              <a:t>Диагностику мелких инородных тел в переднем отделе глаза, в том числе неметаллических так же используют  ультразвуковое  сканирование</a:t>
            </a:r>
          </a:p>
          <a:p>
            <a:endParaRPr lang="ru-RU" sz="1400" dirty="0" smtClean="0"/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/>
              <a:t>Относительные признаки проникающего ранения глазного яблока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том числе при наличии внутриглазного  инородного тела:</a:t>
            </a:r>
          </a:p>
          <a:p>
            <a:r>
              <a:rPr lang="ru-RU" dirty="0" smtClean="0"/>
              <a:t>несоответствие остроты зрения и размеров раны</a:t>
            </a:r>
          </a:p>
          <a:p>
            <a:r>
              <a:rPr lang="ru-RU" dirty="0" smtClean="0"/>
              <a:t>кровоизлияние в переднюю камеру, стекловидное тело;</a:t>
            </a:r>
          </a:p>
          <a:p>
            <a:r>
              <a:rPr lang="ru-RU" dirty="0" smtClean="0"/>
              <a:t>гнойный экссудат в передней камере;</a:t>
            </a:r>
          </a:p>
          <a:p>
            <a:r>
              <a:rPr lang="ru-RU" dirty="0" smtClean="0"/>
              <a:t>глубокая/мелкая передняя камера;</a:t>
            </a:r>
          </a:p>
          <a:p>
            <a:r>
              <a:rPr lang="ru-RU" dirty="0" smtClean="0"/>
              <a:t>деформация и смешение зрачка,</a:t>
            </a:r>
          </a:p>
          <a:p>
            <a:r>
              <a:rPr lang="ru-RU" dirty="0" smtClean="0"/>
              <a:t>нарушение целости радужки;</a:t>
            </a:r>
          </a:p>
          <a:p>
            <a:r>
              <a:rPr lang="ru-RU" dirty="0" smtClean="0"/>
              <a:t>помутнение хрусталика;</a:t>
            </a:r>
          </a:p>
          <a:p>
            <a:r>
              <a:rPr lang="ru-RU" dirty="0" smtClean="0"/>
              <a:t>снижение внутриглазного давления</a:t>
            </a:r>
          </a:p>
          <a:p>
            <a:r>
              <a:rPr lang="ru-RU" dirty="0" smtClean="0"/>
              <a:t>локальная дистрофия роговицы в месте локализации инородного тела в УПК.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Неотложная офтальмологическая помощь при ранениях глаза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cs typeface="Times New Roman" pitchFamily="18" charset="0"/>
              </a:rPr>
              <a:t>Закапать раствор анестетика для удаления болевого синдрома.</a:t>
            </a:r>
            <a:endParaRPr lang="ru-RU" sz="1200" dirty="0" smtClean="0">
              <a:cs typeface="Times New Roman" pitchFamily="18" charset="0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cs typeface="Times New Roman" pitchFamily="18" charset="0"/>
              </a:rPr>
              <a:t>Удалить </a:t>
            </a:r>
            <a:r>
              <a:rPr lang="ru-RU" sz="1200" b="1" u="sng" dirty="0" smtClean="0">
                <a:cs typeface="Times New Roman" pitchFamily="18" charset="0"/>
              </a:rPr>
              <a:t>поверхностные </a:t>
            </a:r>
            <a:r>
              <a:rPr lang="ru-RU" sz="1200" dirty="0" smtClean="0">
                <a:cs typeface="Times New Roman" pitchFamily="18" charset="0"/>
              </a:rPr>
              <a:t>инородные тела.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cs typeface="Times New Roman" pitchFamily="18" charset="0"/>
              </a:rPr>
              <a:t>Закапать антибактериальные капли.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Наложить асептическую повязку ( при тяжелой травме – </a:t>
            </a:r>
            <a:r>
              <a:rPr lang="ru-RU" sz="1200" u="sng" dirty="0" smtClean="0">
                <a:solidFill>
                  <a:prstClr val="black"/>
                </a:solidFill>
                <a:cs typeface="Times New Roman" pitchFamily="18" charset="0"/>
              </a:rPr>
              <a:t>бинокулярную</a:t>
            </a: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7AA51-B6C8-4540-A283-A2627EDE34B2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Ввести системно: </a:t>
            </a:r>
          </a:p>
          <a:p>
            <a:pPr lvl="1">
              <a:spcBef>
                <a:spcPts val="0"/>
              </a:spcBef>
              <a:defRPr/>
            </a:pPr>
            <a:r>
              <a:rPr lang="ru-RU" sz="2800" dirty="0" smtClean="0">
                <a:cs typeface="Times New Roman" pitchFamily="18" charset="0"/>
              </a:rPr>
              <a:t>антибиотики</a:t>
            </a:r>
          </a:p>
          <a:p>
            <a:pPr lvl="1">
              <a:spcBef>
                <a:spcPts val="0"/>
              </a:spcBef>
              <a:defRPr/>
            </a:pPr>
            <a:r>
              <a:rPr lang="ru-RU" sz="2800" dirty="0" err="1" smtClean="0">
                <a:cs typeface="Times New Roman" pitchFamily="18" charset="0"/>
              </a:rPr>
              <a:t>гемостатические</a:t>
            </a:r>
            <a:r>
              <a:rPr lang="ru-RU" sz="2800" dirty="0" smtClean="0">
                <a:cs typeface="Times New Roman" pitchFamily="18" charset="0"/>
              </a:rPr>
              <a:t> средства</a:t>
            </a:r>
          </a:p>
          <a:p>
            <a:pPr lvl="1">
              <a:spcBef>
                <a:spcPts val="0"/>
              </a:spcBef>
              <a:defRPr/>
            </a:pPr>
            <a:r>
              <a:rPr lang="ru-RU" sz="2800" dirty="0" smtClean="0">
                <a:cs typeface="Times New Roman" pitchFamily="18" charset="0"/>
              </a:rPr>
              <a:t>анальгетики</a:t>
            </a:r>
            <a:r>
              <a:rPr lang="ru-RU" sz="2800" i="1" dirty="0" smtClean="0">
                <a:cs typeface="Times New Roman" pitchFamily="18" charset="0"/>
              </a:rPr>
              <a:t> (НПВС)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Провести экстренную профилактику столбняка (при отсутствии данных о плановой вакцинации)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При сочетанной травме обеспечить срочную консультацию невропатолога, нейрохирурга, челюстно-лицевого хирурга, ЛОР- врача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Организовать транспортировку в глазной стационар санитарным транспортом (отразить в направлении проведенные лечебные мероприятия!)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7AA51-B6C8-4540-A283-A2627EDE34B2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b="1" dirty="0" smtClean="0">
                <a:effectLst/>
              </a:rPr>
              <a:t>Актуальность проблемы.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b="1" dirty="0" smtClean="0">
                <a:effectLst/>
              </a:rPr>
              <a:t>Травмы органа зрения - одна из наиболее частых причин временной нетрудоспособности и инвалидности по зрению у лиц трудоспособного возраста.</a:t>
            </a:r>
            <a:endParaRPr lang="en-US" b="1" dirty="0" smtClean="0">
              <a:effectLst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b="1" dirty="0" smtClean="0">
                <a:effectLst/>
              </a:rPr>
              <a:t>В</a:t>
            </a:r>
            <a:r>
              <a:rPr lang="ru-RU" b="1" baseline="0" dirty="0" smtClean="0">
                <a:effectLst/>
              </a:rPr>
              <a:t> структуре глазного травматизма преобладают инородные тела глазной поверхности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Хирургическое лечение ранений глаза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b="1" dirty="0" smtClean="0"/>
              <a:t>Контузии –</a:t>
            </a:r>
          </a:p>
          <a:p>
            <a:pPr>
              <a:buNone/>
            </a:pPr>
            <a:r>
              <a:rPr lang="ru-RU" dirty="0" smtClean="0"/>
              <a:t>- травмы глаза и его защитного аппарата от воздействия </a:t>
            </a:r>
            <a:r>
              <a:rPr lang="ru-RU" u="sng" dirty="0" smtClean="0"/>
              <a:t>тупого</a:t>
            </a:r>
            <a:r>
              <a:rPr lang="ru-RU" dirty="0" smtClean="0"/>
              <a:t> повреждающего фактора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Глазного яблока</a:t>
            </a:r>
          </a:p>
          <a:p>
            <a:r>
              <a:rPr lang="ru-RU" dirty="0" smtClean="0"/>
              <a:t>Защитного аппарата</a:t>
            </a:r>
          </a:p>
          <a:p>
            <a:r>
              <a:rPr lang="ru-RU" dirty="0" smtClean="0"/>
              <a:t>Сочетанные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Гематома век </a:t>
            </a:r>
            <a:r>
              <a:rPr lang="ru-RU" altLang="ru-RU" sz="1200" dirty="0" smtClean="0"/>
              <a:t>скопление крови в подкожной клетчатке век</a:t>
            </a:r>
            <a:endParaRPr lang="ru-RU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Неотложная помощь:</a:t>
            </a:r>
          </a:p>
          <a:p>
            <a:r>
              <a:rPr lang="ru-RU" sz="1200" b="0" dirty="0" smtClean="0"/>
              <a:t>холод 1-е сутки, </a:t>
            </a:r>
          </a:p>
          <a:p>
            <a:r>
              <a:rPr lang="ru-RU" sz="1200" b="0" dirty="0" smtClean="0"/>
              <a:t>затем мази,  улучшающие микроциркуляцию </a:t>
            </a:r>
          </a:p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Исключить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/>
              <a:t>переломы костных стенок орбиты</a:t>
            </a:r>
          </a:p>
          <a:p>
            <a:pPr lvl="1"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/>
              <a:t>повреждение глазного яблока</a:t>
            </a: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b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813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Симптом «очков»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Акцентировать внимание 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общем состоянии пациента </a:t>
            </a:r>
            <a:r>
              <a:rPr lang="ru-RU" b="1" dirty="0" smtClean="0">
                <a:solidFill>
                  <a:srgbClr val="FF0000"/>
                </a:solidFill>
              </a:rPr>
              <a:t>-</a:t>
            </a:r>
            <a:r>
              <a:rPr lang="ru-RU" dirty="0" smtClean="0"/>
              <a:t>   наличие выделений из носа (кровотечение, </a:t>
            </a:r>
            <a:r>
              <a:rPr lang="ru-RU" dirty="0" err="1" smtClean="0"/>
              <a:t>ликворея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</a:p>
          <a:p>
            <a:pPr>
              <a:spcBef>
                <a:spcPts val="0"/>
              </a:spcBef>
              <a:buNone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altLang="ru-RU" dirty="0" smtClean="0"/>
              <a:t>потерю сознания, тошноту, рвоту.</a:t>
            </a:r>
          </a:p>
          <a:p>
            <a:r>
              <a:rPr lang="ru-RU" dirty="0" smtClean="0"/>
              <a:t>Срочно направить на консультацию ЛОР, нейрохирурга!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0954-0818-4742-8DFA-4AB0D85D65AE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Повреждения глазницы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smtClean="0"/>
              <a:t>Контузии глазницы</a:t>
            </a:r>
            <a:r>
              <a:rPr lang="ru-RU" dirty="0" smtClean="0"/>
              <a:t>: </a:t>
            </a:r>
          </a:p>
          <a:p>
            <a:r>
              <a:rPr lang="ru-RU" dirty="0" smtClean="0"/>
              <a:t>переломы костей, </a:t>
            </a:r>
          </a:p>
          <a:p>
            <a:r>
              <a:rPr lang="ru-RU" dirty="0" smtClean="0"/>
              <a:t>кровоизлияния, </a:t>
            </a:r>
          </a:p>
          <a:p>
            <a:r>
              <a:rPr lang="ru-RU" dirty="0" smtClean="0"/>
              <a:t>отек мягких тканей со сдавлением кровеносных сосудов и нервов</a:t>
            </a:r>
          </a:p>
          <a:p>
            <a:pPr marL="0" indent="0">
              <a:buNone/>
            </a:pPr>
            <a:r>
              <a:rPr lang="ru-RU" dirty="0" smtClean="0"/>
              <a:t>Ранения глазницы</a:t>
            </a:r>
          </a:p>
          <a:p>
            <a:pPr marL="0" indent="0">
              <a:buNone/>
            </a:pPr>
            <a:r>
              <a:rPr lang="ru-RU" dirty="0" smtClean="0"/>
              <a:t>Без инородного тела</a:t>
            </a:r>
          </a:p>
          <a:p>
            <a:pPr marL="0" indent="0">
              <a:buNone/>
            </a:pPr>
            <a:r>
              <a:rPr lang="ru-RU" dirty="0" smtClean="0"/>
              <a:t>С инородным телом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1200" b="1" dirty="0" smtClean="0"/>
              <a:t>Клинические симптомы </a:t>
            </a:r>
            <a:br>
              <a:rPr lang="ru-RU" sz="1200" b="1" dirty="0" smtClean="0"/>
            </a:br>
            <a:r>
              <a:rPr lang="ru-RU" sz="1200" b="1" dirty="0" smtClean="0"/>
              <a:t>повреждения орбиты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Деформация края орбиты </a:t>
            </a:r>
          </a:p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(при пальпации).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Эмфизема тканей век, орбиты (воздушная крепитация).</a:t>
            </a:r>
          </a:p>
          <a:p>
            <a:pPr marL="3429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Экзофтальм/энофтальм. </a:t>
            </a:r>
          </a:p>
          <a:p>
            <a:pPr marL="342900" indent="-182880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Ограничение подвижности глазного яблока.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182880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Диплопия.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Ретробульбарная гематома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Симптомы: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Экзофтальм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Ограничение подвижности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Снижение зрения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Офтальмогипертензия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812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Неотложная помощь</a:t>
            </a:r>
            <a:br>
              <a:rPr lang="ru-RU" b="1" dirty="0" smtClean="0"/>
            </a:br>
            <a:r>
              <a:rPr lang="ru-RU" b="1" dirty="0" smtClean="0"/>
              <a:t>при ретробульбарной гематоме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Наложение давящей повязки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Холод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Обезболивание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Дегидратирующая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терапия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Противовоспалительная терапия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Рассасывающая терапия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143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r>
              <a:rPr lang="ru-RU" b="1" dirty="0" err="1" smtClean="0"/>
              <a:t>Контузионное</a:t>
            </a:r>
            <a:r>
              <a:rPr lang="ru-RU" b="1" dirty="0" smtClean="0"/>
              <a:t> повреждение глазного яблока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200" b="1" dirty="0" smtClean="0"/>
              <a:t>Фазы повреждения: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200" dirty="0" smtClean="0"/>
              <a:t>Компрессия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20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Декомпрессия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200" dirty="0" err="1" smtClean="0"/>
              <a:t>Перерастяжение</a:t>
            </a:r>
            <a:r>
              <a:rPr lang="ru-RU" sz="1200" dirty="0" smtClean="0"/>
              <a:t> оболочек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20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Затухающие колебания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400" b="1" dirty="0" smtClean="0"/>
              <a:t>Механизм: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400" dirty="0" smtClean="0"/>
              <a:t>Нарушение сосудистого тонуса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40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Биохимические сдвиги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400" dirty="0" smtClean="0"/>
              <a:t>Изменения локального иммунного статуса</a:t>
            </a:r>
            <a:endParaRPr kumimoji="0" lang="ru-RU" sz="160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0" lang="ru-RU" sz="140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Контузии легкой степени</a:t>
            </a:r>
          </a:p>
          <a:p>
            <a:r>
              <a:rPr lang="ru-RU" dirty="0" smtClean="0"/>
              <a:t>Отек и эрозия роговицы</a:t>
            </a:r>
          </a:p>
          <a:p>
            <a:r>
              <a:rPr lang="ru-RU" dirty="0" err="1" smtClean="0"/>
              <a:t>Берлиновское</a:t>
            </a:r>
            <a:r>
              <a:rPr lang="ru-RU" dirty="0" smtClean="0"/>
              <a:t> помутнение</a:t>
            </a:r>
          </a:p>
          <a:p>
            <a:r>
              <a:rPr lang="ru-RU" dirty="0" smtClean="0"/>
              <a:t>Кольцо </a:t>
            </a:r>
            <a:r>
              <a:rPr lang="ru-RU" dirty="0" err="1" smtClean="0"/>
              <a:t>Фоссиуса</a:t>
            </a:r>
            <a:endParaRPr lang="ru-RU" dirty="0" smtClean="0"/>
          </a:p>
          <a:p>
            <a:r>
              <a:rPr lang="ru-RU" dirty="0" err="1" smtClean="0"/>
              <a:t>Гипосфагма</a:t>
            </a:r>
            <a:r>
              <a:rPr lang="ru-RU" dirty="0" smtClean="0"/>
              <a:t> 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7AA51-B6C8-4540-A283-A2627EDE34B2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b="1" u="sng" dirty="0" smtClean="0"/>
              <a:t>Состояние проблемы</a:t>
            </a:r>
          </a:p>
          <a:p>
            <a:pPr>
              <a:spcBef>
                <a:spcPct val="50000"/>
              </a:spcBef>
            </a:pPr>
            <a:r>
              <a:rPr lang="ru-RU" altLang="ru-RU" sz="1200" dirty="0" smtClean="0"/>
              <a:t>Частота глазного травматизма </a:t>
            </a:r>
            <a:r>
              <a:rPr lang="ru-RU" altLang="ru-RU" sz="1200" b="1" dirty="0" smtClean="0"/>
              <a:t>в</a:t>
            </a:r>
            <a:r>
              <a:rPr lang="ru-RU" altLang="ru-RU" sz="1200" dirty="0" smtClean="0"/>
              <a:t> </a:t>
            </a:r>
            <a:r>
              <a:rPr lang="ru-RU" altLang="ru-RU" sz="1200" b="1" dirty="0" smtClean="0"/>
              <a:t>России </a:t>
            </a:r>
            <a:r>
              <a:rPr lang="ru-RU" altLang="ru-RU" sz="1200" dirty="0" smtClean="0"/>
              <a:t>достигает   </a:t>
            </a:r>
            <a:r>
              <a:rPr lang="ru-RU" altLang="ru-RU" sz="1200" b="1" dirty="0" smtClean="0">
                <a:solidFill>
                  <a:srgbClr val="FF0000"/>
                </a:solidFill>
              </a:rPr>
              <a:t>11,4 человек на 10 000</a:t>
            </a:r>
            <a:r>
              <a:rPr lang="ru-RU" altLang="ru-RU" sz="1200" dirty="0" smtClean="0"/>
              <a:t>  населения. (Р.А. </a:t>
            </a:r>
            <a:r>
              <a:rPr lang="ru-RU" altLang="ru-RU" sz="1200" dirty="0" err="1" smtClean="0"/>
              <a:t>Гундорова</a:t>
            </a:r>
            <a:r>
              <a:rPr lang="ru-RU" altLang="ru-RU" sz="1200" dirty="0" smtClean="0"/>
              <a:t>, 2009)                                                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 b="1" dirty="0" smtClean="0">
                <a:solidFill>
                  <a:schemeClr val="tx1"/>
                </a:solidFill>
              </a:rPr>
              <a:t>В Красноярском крае </a:t>
            </a:r>
            <a:r>
              <a:rPr lang="ru-RU" altLang="ru-RU" sz="1200" dirty="0" smtClean="0">
                <a:solidFill>
                  <a:schemeClr val="tx1"/>
                </a:solidFill>
              </a:rPr>
              <a:t>частота травм глаз (на 10 000 населения) составляет:</a:t>
            </a:r>
          </a:p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b="1" dirty="0" smtClean="0"/>
              <a:t>Повреждения хрусталика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defRPr/>
            </a:pPr>
            <a:r>
              <a:rPr lang="ru-RU" b="1" dirty="0" smtClean="0"/>
              <a:t>Повреждения радужки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0954-0818-4742-8DFA-4AB0D85D65AE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Клинический пример: Контузия тяжелой степени с разрывом по </a:t>
            </a:r>
            <a:r>
              <a:rPr lang="ru-RU" dirty="0" err="1" smtClean="0"/>
              <a:t>постткератотомическому</a:t>
            </a:r>
            <a:r>
              <a:rPr lang="ru-RU" dirty="0" smtClean="0"/>
              <a:t> рубцу, тотальная </a:t>
            </a:r>
            <a:r>
              <a:rPr lang="ru-RU" dirty="0" err="1" smtClean="0"/>
              <a:t>аниридия</a:t>
            </a:r>
            <a:r>
              <a:rPr lang="ru-RU" dirty="0" smtClean="0"/>
              <a:t>, частичная травматическая катаракта</a:t>
            </a:r>
          </a:p>
          <a:p>
            <a:r>
              <a:rPr lang="ru-RU" dirty="0" smtClean="0"/>
              <a:t>Состояние после имплантации </a:t>
            </a:r>
            <a:r>
              <a:rPr lang="ru-RU" dirty="0" err="1" smtClean="0"/>
              <a:t>иридохрусталиковой</a:t>
            </a:r>
            <a:r>
              <a:rPr lang="ru-RU" dirty="0" smtClean="0"/>
              <a:t> диафрагмы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Внутриглазные кровоизлияния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Кровоизлияние в стекловидное тело называется </a:t>
            </a:r>
            <a:r>
              <a:rPr lang="ru-RU" dirty="0" err="1" smtClean="0"/>
              <a:t>гемофтальм</a:t>
            </a:r>
            <a:r>
              <a:rPr lang="ru-RU" dirty="0" smtClean="0"/>
              <a:t>. Наличие </a:t>
            </a:r>
            <a:r>
              <a:rPr lang="ru-RU" dirty="0" err="1" smtClean="0"/>
              <a:t>гемофтальма</a:t>
            </a:r>
            <a:r>
              <a:rPr lang="ru-RU" dirty="0" smtClean="0"/>
              <a:t> можно заподозрить по снижению зрения до светоощущения (возможно с неправильной проекцией) и отсутствию рефлекса с глазного дна при исследовании в проходящем свете. </a:t>
            </a:r>
          </a:p>
          <a:p>
            <a:r>
              <a:rPr lang="ru-RU" dirty="0" smtClean="0"/>
              <a:t>Рассасывание крови из полости стекловидного тела приводит к образованию в нем пролифераций и витреоретинальных сращений, что в свою очередь может провоцировать </a:t>
            </a:r>
            <a:r>
              <a:rPr lang="ru-RU" dirty="0" err="1" smtClean="0"/>
              <a:t>тракционную</a:t>
            </a:r>
            <a:r>
              <a:rPr lang="ru-RU" dirty="0" smtClean="0"/>
              <a:t> отслойку сетчатки в травмированном глазу.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defRPr/>
            </a:pPr>
            <a:r>
              <a:rPr lang="ru-RU" dirty="0" smtClean="0"/>
              <a:t>Если</a:t>
            </a:r>
            <a:r>
              <a:rPr lang="ru-RU" baseline="0" dirty="0" smtClean="0"/>
              <a:t> видимых повреждение глазного яблока не определяется, </a:t>
            </a:r>
            <a:r>
              <a:rPr lang="ru-RU" dirty="0" smtClean="0"/>
              <a:t>а зрение оказывается значительно сниженным. </a:t>
            </a:r>
          </a:p>
          <a:p>
            <a:pPr marL="0" indent="0">
              <a:spcBef>
                <a:spcPts val="0"/>
              </a:spcBef>
              <a:defRPr/>
            </a:pPr>
            <a:r>
              <a:rPr lang="ru-RU" dirty="0" smtClean="0"/>
              <a:t>Это может быть обусловлено повреждением структур глазного дна. </a:t>
            </a:r>
          </a:p>
          <a:p>
            <a:pPr marL="0" indent="0">
              <a:spcBef>
                <a:spcPts val="0"/>
              </a:spcBef>
              <a:defRPr/>
            </a:pPr>
            <a:r>
              <a:rPr lang="ru-RU" dirty="0" smtClean="0"/>
              <a:t>Поэтому каждому пациенту с контузией органа зрения, после оказания первой врачебной помощи, требуется консультация офтальмолога.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Чаще располагаются по лимбу, по экватору, по рубцам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Симптомы: геморрагический хемоз конъюнктивы, определение под конъюнктивой пигментированной ткани сосудистой оболочки, глубокая передняя камера , гипотония глаза, наличие внутриглазных кровоизлияний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Разрушение глазного яблока - ответственный диагноз, который может поставить только офтальмолог в ходе первичной микрохирургической обработки</a:t>
            </a:r>
          </a:p>
          <a:p>
            <a:pPr>
              <a:buNone/>
            </a:pPr>
            <a:r>
              <a:rPr lang="ru-RU" b="1" dirty="0" smtClean="0"/>
              <a:t>Основные признаки</a:t>
            </a:r>
            <a:r>
              <a:rPr lang="ru-RU" dirty="0" smtClean="0"/>
              <a:t>: </a:t>
            </a:r>
          </a:p>
          <a:p>
            <a:r>
              <a:rPr lang="ru-RU" dirty="0" smtClean="0"/>
              <a:t>острота зрения 0,</a:t>
            </a:r>
          </a:p>
          <a:p>
            <a:r>
              <a:rPr lang="ru-RU" dirty="0" smtClean="0"/>
              <a:t>тургор глазного яблока – резко снижен, </a:t>
            </a:r>
          </a:p>
          <a:p>
            <a:r>
              <a:rPr lang="ru-RU" dirty="0" smtClean="0"/>
              <a:t>длина раны более 20 мм, </a:t>
            </a:r>
          </a:p>
          <a:p>
            <a:r>
              <a:rPr lang="ru-RU" dirty="0" smtClean="0"/>
              <a:t>степень повреждения интраокулярных структур без возможности восстановления или хотя бы частичного сохранения функций (функциональная бесперспективность).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525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200" b="1" i="1" dirty="0" smtClean="0"/>
              <a:t>Алгоритм оказания первой медицинской помощи при контузиях глазного яблока</a:t>
            </a:r>
          </a:p>
          <a:p>
            <a:pPr>
              <a:buNone/>
            </a:pPr>
            <a:r>
              <a:rPr lang="ru-RU" dirty="0" smtClean="0"/>
              <a:t>1. </a:t>
            </a:r>
            <a:r>
              <a:rPr lang="ru-RU" sz="1200" dirty="0" smtClean="0"/>
              <a:t>Закапать раствор антибиотика (</a:t>
            </a:r>
            <a:r>
              <a:rPr lang="ru-RU" sz="1200" dirty="0" err="1" smtClean="0"/>
              <a:t>Ципрофлоксацин</a:t>
            </a:r>
            <a:r>
              <a:rPr lang="ru-RU" sz="1200" dirty="0" smtClean="0"/>
              <a:t> 0,3%, </a:t>
            </a:r>
            <a:r>
              <a:rPr lang="ru-RU" sz="1200" dirty="0" err="1" smtClean="0"/>
              <a:t>Тобрамицин</a:t>
            </a:r>
            <a:r>
              <a:rPr lang="ru-RU" sz="1200" dirty="0" smtClean="0"/>
              <a:t> 0,3%).</a:t>
            </a:r>
          </a:p>
          <a:p>
            <a:pPr>
              <a:buNone/>
            </a:pPr>
            <a:r>
              <a:rPr lang="ru-RU" sz="1200" dirty="0" smtClean="0"/>
              <a:t>2. Наложить асептическую повязку (при тяжелых повреждениях бинокулярную).</a:t>
            </a:r>
          </a:p>
          <a:p>
            <a:pPr>
              <a:buNone/>
            </a:pPr>
            <a:r>
              <a:rPr lang="ru-RU" sz="1200" dirty="0" smtClean="0"/>
              <a:t>3. Обезболивание – внутримышечное введение препаратов НПВС.</a:t>
            </a:r>
          </a:p>
          <a:p>
            <a:pPr>
              <a:buNone/>
            </a:pPr>
            <a:r>
              <a:rPr lang="ru-RU" sz="1200" dirty="0" smtClean="0"/>
              <a:t>4. При наличии внутриглазного кровоизлияния: </a:t>
            </a:r>
          </a:p>
          <a:p>
            <a:pPr>
              <a:buNone/>
            </a:pPr>
            <a:r>
              <a:rPr lang="ru-RU" sz="1200" dirty="0" smtClean="0"/>
              <a:t>- парентеральное введение </a:t>
            </a:r>
            <a:r>
              <a:rPr lang="ru-RU" sz="1200" dirty="0" err="1" smtClean="0"/>
              <a:t>гемостатических</a:t>
            </a:r>
            <a:r>
              <a:rPr lang="ru-RU" sz="1200" dirty="0" smtClean="0"/>
              <a:t> препаратов: (Аминокапроновая кислота 100 мг, </a:t>
            </a:r>
            <a:r>
              <a:rPr lang="ru-RU" sz="1200" dirty="0" err="1" smtClean="0"/>
              <a:t>Дицинон</a:t>
            </a:r>
            <a:r>
              <a:rPr lang="ru-RU" sz="1200" dirty="0" smtClean="0"/>
              <a:t>, </a:t>
            </a:r>
            <a:r>
              <a:rPr lang="ru-RU" sz="1200" dirty="0" err="1" smtClean="0"/>
              <a:t>Этамзилат</a:t>
            </a:r>
            <a:r>
              <a:rPr lang="ru-RU" sz="1200" dirty="0" smtClean="0"/>
              <a:t> 12,5%);</a:t>
            </a:r>
          </a:p>
          <a:p>
            <a:pPr>
              <a:buNone/>
            </a:pPr>
            <a:r>
              <a:rPr lang="ru-RU" sz="1200" dirty="0" smtClean="0"/>
              <a:t>- </a:t>
            </a:r>
            <a:r>
              <a:rPr lang="ru-RU" sz="1200" dirty="0" err="1" smtClean="0"/>
              <a:t>осмотерапия</a:t>
            </a:r>
            <a:r>
              <a:rPr lang="ru-RU" sz="1200" dirty="0" smtClean="0"/>
              <a:t> (10 мл 10% раствора хлорида натрия или 20 мл 40% раствора глюкозы внутривенно).</a:t>
            </a:r>
          </a:p>
          <a:p>
            <a:pPr>
              <a:buNone/>
            </a:pPr>
            <a:r>
              <a:rPr lang="ru-RU" sz="1200" dirty="0" smtClean="0"/>
              <a:t>5. При повышении внутриглазного давления — инстилляция раствора </a:t>
            </a:r>
            <a:r>
              <a:rPr lang="ru-RU" sz="1200" dirty="0" err="1" smtClean="0"/>
              <a:t>тимолола</a:t>
            </a:r>
            <a:r>
              <a:rPr lang="ru-RU" sz="1200" dirty="0" smtClean="0"/>
              <a:t> 0,5%; внутрь — таб. </a:t>
            </a:r>
            <a:r>
              <a:rPr lang="ru-RU" sz="1200" dirty="0" err="1" smtClean="0"/>
              <a:t>диакарба</a:t>
            </a:r>
            <a:r>
              <a:rPr lang="ru-RU" sz="1200" dirty="0" smtClean="0"/>
              <a:t> (0,25).</a:t>
            </a:r>
          </a:p>
          <a:p>
            <a:pPr>
              <a:buNone/>
            </a:pPr>
            <a:r>
              <a:rPr lang="ru-RU" sz="1200" dirty="0" smtClean="0"/>
              <a:t>6. При признаках повреждения фиброзной капсулы:</a:t>
            </a:r>
          </a:p>
          <a:p>
            <a:pPr>
              <a:buNone/>
            </a:pPr>
            <a:r>
              <a:rPr lang="ru-RU" sz="1200" dirty="0" smtClean="0"/>
              <a:t>- системное введение антибиотиков широкого спектра действия.</a:t>
            </a:r>
          </a:p>
          <a:p>
            <a:pPr>
              <a:buNone/>
            </a:pPr>
            <a:r>
              <a:rPr lang="ru-RU" sz="1200" dirty="0" smtClean="0"/>
              <a:t>- экстренная профилактика столбняка (противостолбнячная сыворотка (1500—3000 МЕ) по </a:t>
            </a:r>
            <a:r>
              <a:rPr lang="ru-RU" sz="1200" dirty="0" err="1" smtClean="0"/>
              <a:t>Безредко</a:t>
            </a:r>
            <a:r>
              <a:rPr lang="ru-RU" sz="1200" dirty="0" smtClean="0"/>
              <a:t> или АС-анатоксин 1,0 мл подкожно).</a:t>
            </a:r>
          </a:p>
          <a:p>
            <a:pPr>
              <a:buNone/>
            </a:pPr>
            <a:r>
              <a:rPr lang="ru-RU" sz="1200" dirty="0" smtClean="0"/>
              <a:t>7.  При тяжелой травме срочная госпитализация в стационар санитарным транспортом для первичной хирургической обработки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351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200" b="1" i="1" dirty="0" smtClean="0"/>
              <a:t>Алгоритм оказания первой медицинской помощи при контузиях глазного яблока</a:t>
            </a:r>
          </a:p>
          <a:p>
            <a:pPr>
              <a:buNone/>
            </a:pPr>
            <a:r>
              <a:rPr lang="ru-RU" dirty="0" smtClean="0"/>
              <a:t>1. </a:t>
            </a:r>
            <a:r>
              <a:rPr lang="ru-RU" sz="1200" dirty="0" smtClean="0"/>
              <a:t>Закапать раствор антибиотика (</a:t>
            </a:r>
            <a:r>
              <a:rPr lang="ru-RU" sz="1200" dirty="0" err="1" smtClean="0"/>
              <a:t>Ципрофлоксацин</a:t>
            </a:r>
            <a:r>
              <a:rPr lang="ru-RU" sz="1200" dirty="0" smtClean="0"/>
              <a:t> 0,3%, </a:t>
            </a:r>
            <a:r>
              <a:rPr lang="ru-RU" sz="1200" dirty="0" err="1" smtClean="0"/>
              <a:t>Тобрамицин</a:t>
            </a:r>
            <a:r>
              <a:rPr lang="ru-RU" sz="1200" dirty="0" smtClean="0"/>
              <a:t> 0,3%).</a:t>
            </a:r>
          </a:p>
          <a:p>
            <a:pPr>
              <a:buNone/>
            </a:pPr>
            <a:r>
              <a:rPr lang="ru-RU" sz="1200" dirty="0" smtClean="0"/>
              <a:t>2. Наложить асептическую повязку (при тяжелых повреждениях бинокулярную).</a:t>
            </a:r>
          </a:p>
          <a:p>
            <a:pPr>
              <a:buNone/>
            </a:pPr>
            <a:r>
              <a:rPr lang="ru-RU" sz="1200" dirty="0" smtClean="0"/>
              <a:t>3. Обезболивание – внутримышечное введение препаратов НПВС.</a:t>
            </a:r>
          </a:p>
          <a:p>
            <a:pPr>
              <a:buNone/>
            </a:pPr>
            <a:r>
              <a:rPr lang="ru-RU" sz="1200" dirty="0" smtClean="0"/>
              <a:t>4. При наличии внутриглазного кровоизлияния: </a:t>
            </a:r>
          </a:p>
          <a:p>
            <a:pPr>
              <a:buNone/>
            </a:pPr>
            <a:r>
              <a:rPr lang="ru-RU" sz="1200" dirty="0" smtClean="0"/>
              <a:t>- парентеральное введение </a:t>
            </a:r>
            <a:r>
              <a:rPr lang="ru-RU" sz="1200" dirty="0" err="1" smtClean="0"/>
              <a:t>гемостатических</a:t>
            </a:r>
            <a:r>
              <a:rPr lang="ru-RU" sz="1200" dirty="0" smtClean="0"/>
              <a:t> препаратов: (Аминокапроновая кислота 100 мг, </a:t>
            </a:r>
            <a:r>
              <a:rPr lang="ru-RU" sz="1200" dirty="0" err="1" smtClean="0"/>
              <a:t>Дицинон</a:t>
            </a:r>
            <a:r>
              <a:rPr lang="ru-RU" sz="1200" dirty="0" smtClean="0"/>
              <a:t>, </a:t>
            </a:r>
            <a:r>
              <a:rPr lang="ru-RU" sz="1200" dirty="0" err="1" smtClean="0"/>
              <a:t>Этамзилат</a:t>
            </a:r>
            <a:r>
              <a:rPr lang="ru-RU" sz="1200" dirty="0" smtClean="0"/>
              <a:t> 12,5%);</a:t>
            </a:r>
          </a:p>
          <a:p>
            <a:pPr>
              <a:buNone/>
            </a:pPr>
            <a:r>
              <a:rPr lang="ru-RU" sz="1200" dirty="0" smtClean="0"/>
              <a:t>- </a:t>
            </a:r>
            <a:r>
              <a:rPr lang="ru-RU" sz="1200" dirty="0" err="1" smtClean="0"/>
              <a:t>осмотерапия</a:t>
            </a:r>
            <a:r>
              <a:rPr lang="ru-RU" sz="1200" dirty="0" smtClean="0"/>
              <a:t> (10 мл 10% раствора хлорида натрия или 20 мл 40% раствора глюкозы внутривенно).</a:t>
            </a:r>
          </a:p>
          <a:p>
            <a:pPr>
              <a:buNone/>
            </a:pPr>
            <a:r>
              <a:rPr lang="ru-RU" sz="1200" dirty="0" smtClean="0"/>
              <a:t>5. При повышении внутриглазного давления — инстилляция раствора </a:t>
            </a:r>
            <a:r>
              <a:rPr lang="ru-RU" sz="1200" dirty="0" err="1" smtClean="0"/>
              <a:t>тимолола</a:t>
            </a:r>
            <a:r>
              <a:rPr lang="ru-RU" sz="1200" dirty="0" smtClean="0"/>
              <a:t> 0,5%; внутрь — таб. </a:t>
            </a:r>
            <a:r>
              <a:rPr lang="ru-RU" sz="1200" dirty="0" err="1" smtClean="0"/>
              <a:t>диакарба</a:t>
            </a:r>
            <a:r>
              <a:rPr lang="ru-RU" sz="1200" dirty="0" smtClean="0"/>
              <a:t> (0,25).</a:t>
            </a:r>
          </a:p>
          <a:p>
            <a:pPr>
              <a:buNone/>
            </a:pPr>
            <a:r>
              <a:rPr lang="ru-RU" sz="1200" dirty="0" smtClean="0"/>
              <a:t>6. При признаках повреждения фиброзной капсулы:</a:t>
            </a:r>
          </a:p>
          <a:p>
            <a:pPr>
              <a:buNone/>
            </a:pPr>
            <a:r>
              <a:rPr lang="ru-RU" sz="1200" dirty="0" smtClean="0"/>
              <a:t>- системное введение антибиотиков широкого спектра действия.</a:t>
            </a:r>
          </a:p>
          <a:p>
            <a:pPr>
              <a:buNone/>
            </a:pPr>
            <a:r>
              <a:rPr lang="ru-RU" sz="1200" dirty="0" smtClean="0"/>
              <a:t>- экстренная профилактика столбняка (противостолбнячная сыворотка (1500—3000 МЕ) по </a:t>
            </a:r>
            <a:r>
              <a:rPr lang="ru-RU" sz="1200" dirty="0" err="1" smtClean="0"/>
              <a:t>Безредко</a:t>
            </a:r>
            <a:r>
              <a:rPr lang="ru-RU" sz="1200" dirty="0" smtClean="0"/>
              <a:t> или АС-анатоксин 1,0 мл подкожно).</a:t>
            </a:r>
          </a:p>
          <a:p>
            <a:pPr>
              <a:buNone/>
            </a:pPr>
            <a:r>
              <a:rPr lang="ru-RU" sz="1200" dirty="0" smtClean="0"/>
              <a:t>7.  При тяжелой травме срочная госпитализация в стационар санитарным транспортом для первичной хирургической обработки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3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ru-RU" sz="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Классификация глазного травматизма по виду: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200" dirty="0" smtClean="0">
                <a:solidFill>
                  <a:schemeClr val="tx1"/>
                </a:solidFill>
              </a:rPr>
              <a:t> производственный,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200" dirty="0" smtClean="0">
                <a:solidFill>
                  <a:schemeClr val="tx1"/>
                </a:solidFill>
              </a:rPr>
              <a:t> бытовой,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200" dirty="0" smtClean="0"/>
              <a:t> транспортный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200" dirty="0" smtClean="0">
                <a:solidFill>
                  <a:schemeClr val="tx1"/>
                </a:solidFill>
              </a:rPr>
              <a:t> детский (школьный),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200" dirty="0" smtClean="0">
                <a:solidFill>
                  <a:schemeClr val="tx1"/>
                </a:solidFill>
              </a:rPr>
              <a:t> спортивный,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200" dirty="0" smtClean="0">
                <a:solidFill>
                  <a:schemeClr val="tx1"/>
                </a:solidFill>
              </a:rPr>
              <a:t> военный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200" b="1" dirty="0" smtClean="0">
                <a:solidFill>
                  <a:schemeClr val="tx1"/>
                </a:solidFill>
              </a:rPr>
              <a:t> </a:t>
            </a:r>
            <a:r>
              <a:rPr lang="ru-RU" altLang="ru-RU" sz="1200" dirty="0" smtClean="0">
                <a:solidFill>
                  <a:schemeClr val="tx1"/>
                </a:solidFill>
              </a:rPr>
              <a:t>криминогенный,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200" dirty="0" smtClean="0">
                <a:solidFill>
                  <a:schemeClr val="tx1"/>
                </a:solidFill>
              </a:rPr>
              <a:t> травматизм при экстремальных  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200" dirty="0" smtClean="0">
                <a:solidFill>
                  <a:schemeClr val="tx1"/>
                </a:solidFill>
              </a:rPr>
              <a:t>  ситуациях</a:t>
            </a:r>
            <a:endParaRPr lang="ru-RU" altLang="ru-RU" sz="12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200" b="1" i="1" dirty="0" smtClean="0"/>
              <a:t>Алгоритм оказания первой медицинской помощи при контузиях глазного яблока</a:t>
            </a:r>
          </a:p>
          <a:p>
            <a:pPr>
              <a:buNone/>
            </a:pPr>
            <a:r>
              <a:rPr lang="ru-RU" dirty="0" smtClean="0"/>
              <a:t>1. </a:t>
            </a:r>
            <a:r>
              <a:rPr lang="ru-RU" sz="1200" dirty="0" smtClean="0"/>
              <a:t>Закапать раствор антибиотика (</a:t>
            </a:r>
            <a:r>
              <a:rPr lang="ru-RU" sz="1200" dirty="0" err="1" smtClean="0"/>
              <a:t>Ципрофлоксацин</a:t>
            </a:r>
            <a:r>
              <a:rPr lang="ru-RU" sz="1200" dirty="0" smtClean="0"/>
              <a:t> 0,3%, </a:t>
            </a:r>
            <a:r>
              <a:rPr lang="ru-RU" sz="1200" dirty="0" err="1" smtClean="0"/>
              <a:t>Тобрамицин</a:t>
            </a:r>
            <a:r>
              <a:rPr lang="ru-RU" sz="1200" dirty="0" smtClean="0"/>
              <a:t> 0,3%).</a:t>
            </a:r>
          </a:p>
          <a:p>
            <a:pPr>
              <a:buNone/>
            </a:pPr>
            <a:r>
              <a:rPr lang="ru-RU" sz="1200" dirty="0" smtClean="0"/>
              <a:t>2. Наложить асептическую повязку (при тяжелых повреждениях бинокулярную).</a:t>
            </a:r>
          </a:p>
          <a:p>
            <a:pPr>
              <a:buNone/>
            </a:pPr>
            <a:r>
              <a:rPr lang="ru-RU" sz="1200" dirty="0" smtClean="0"/>
              <a:t>3. Обезболивание – внутримышечное введение препаратов НПВС.</a:t>
            </a:r>
          </a:p>
          <a:p>
            <a:pPr>
              <a:buNone/>
            </a:pPr>
            <a:r>
              <a:rPr lang="ru-RU" sz="1200" dirty="0" smtClean="0"/>
              <a:t>4. При наличии внутриглазного кровоизлияния: </a:t>
            </a:r>
          </a:p>
          <a:p>
            <a:pPr>
              <a:buNone/>
            </a:pPr>
            <a:r>
              <a:rPr lang="ru-RU" sz="1200" dirty="0" smtClean="0"/>
              <a:t>- парентеральное введение </a:t>
            </a:r>
            <a:r>
              <a:rPr lang="ru-RU" sz="1200" dirty="0" err="1" smtClean="0"/>
              <a:t>гемостатических</a:t>
            </a:r>
            <a:r>
              <a:rPr lang="ru-RU" sz="1200" dirty="0" smtClean="0"/>
              <a:t> препаратов: (Аминокапроновая кислота 100 мг, </a:t>
            </a:r>
            <a:r>
              <a:rPr lang="ru-RU" sz="1200" dirty="0" err="1" smtClean="0"/>
              <a:t>Дицинон</a:t>
            </a:r>
            <a:r>
              <a:rPr lang="ru-RU" sz="1200" dirty="0" smtClean="0"/>
              <a:t>, </a:t>
            </a:r>
            <a:r>
              <a:rPr lang="ru-RU" sz="1200" dirty="0" err="1" smtClean="0"/>
              <a:t>Этамзилат</a:t>
            </a:r>
            <a:r>
              <a:rPr lang="ru-RU" sz="1200" dirty="0" smtClean="0"/>
              <a:t> 12,5%);</a:t>
            </a:r>
          </a:p>
          <a:p>
            <a:pPr>
              <a:buNone/>
            </a:pPr>
            <a:r>
              <a:rPr lang="ru-RU" sz="1200" dirty="0" smtClean="0"/>
              <a:t>- </a:t>
            </a:r>
            <a:r>
              <a:rPr lang="ru-RU" sz="1200" dirty="0" err="1" smtClean="0"/>
              <a:t>осмотерапия</a:t>
            </a:r>
            <a:r>
              <a:rPr lang="ru-RU" sz="1200" dirty="0" smtClean="0"/>
              <a:t> (10 мл 10% раствора хлорида натрия или 20 мл 40% раствора глюкозы внутривенно).</a:t>
            </a:r>
          </a:p>
          <a:p>
            <a:pPr>
              <a:buNone/>
            </a:pPr>
            <a:r>
              <a:rPr lang="ru-RU" sz="1200" dirty="0" smtClean="0"/>
              <a:t>5. При повышении внутриглазного давления — инстилляция раствора </a:t>
            </a:r>
            <a:r>
              <a:rPr lang="ru-RU" sz="1200" dirty="0" err="1" smtClean="0"/>
              <a:t>тимолола</a:t>
            </a:r>
            <a:r>
              <a:rPr lang="ru-RU" sz="1200" dirty="0" smtClean="0"/>
              <a:t> 0,5%; внутрь — таб. </a:t>
            </a:r>
            <a:r>
              <a:rPr lang="ru-RU" sz="1200" dirty="0" err="1" smtClean="0"/>
              <a:t>диакарба</a:t>
            </a:r>
            <a:r>
              <a:rPr lang="ru-RU" sz="1200" dirty="0" smtClean="0"/>
              <a:t> (0,25).</a:t>
            </a:r>
          </a:p>
          <a:p>
            <a:pPr>
              <a:buNone/>
            </a:pPr>
            <a:r>
              <a:rPr lang="ru-RU" sz="1200" dirty="0" smtClean="0"/>
              <a:t>6. При признаках повреждения фиброзной капсулы:</a:t>
            </a:r>
          </a:p>
          <a:p>
            <a:pPr>
              <a:buNone/>
            </a:pPr>
            <a:r>
              <a:rPr lang="ru-RU" sz="1200" dirty="0" smtClean="0"/>
              <a:t>- системное введение антибиотиков широкого спектра действия.</a:t>
            </a:r>
          </a:p>
          <a:p>
            <a:pPr>
              <a:buNone/>
            </a:pPr>
            <a:r>
              <a:rPr lang="ru-RU" sz="1200" dirty="0" smtClean="0"/>
              <a:t>- экстренная профилактика столбняка (противостолбнячная сыворотка (1500—3000 МЕ) по </a:t>
            </a:r>
            <a:r>
              <a:rPr lang="ru-RU" sz="1200" dirty="0" err="1" smtClean="0"/>
              <a:t>Безредко</a:t>
            </a:r>
            <a:r>
              <a:rPr lang="ru-RU" sz="1200" dirty="0" smtClean="0"/>
              <a:t> или АС-анатоксин 1,0 мл подкожно).</a:t>
            </a:r>
          </a:p>
          <a:p>
            <a:pPr>
              <a:buNone/>
            </a:pPr>
            <a:r>
              <a:rPr lang="ru-RU" sz="1200" dirty="0" smtClean="0"/>
              <a:t>7.  При тяжелой травме срочная госпитализация в стационар санитарным транспортом для первичной хирургической обработки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351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200" b="1" i="1" dirty="0" smtClean="0"/>
              <a:t>Алгоритм оказания первой медицинской помощи при контузиях глазного яблока</a:t>
            </a:r>
          </a:p>
          <a:p>
            <a:pPr>
              <a:buNone/>
            </a:pPr>
            <a:r>
              <a:rPr lang="ru-RU" dirty="0" smtClean="0"/>
              <a:t>1. </a:t>
            </a:r>
            <a:r>
              <a:rPr lang="ru-RU" sz="1200" dirty="0" smtClean="0"/>
              <a:t>Закапать раствор антибиотика (</a:t>
            </a:r>
            <a:r>
              <a:rPr lang="ru-RU" sz="1200" dirty="0" err="1" smtClean="0"/>
              <a:t>Ципрофлоксацин</a:t>
            </a:r>
            <a:r>
              <a:rPr lang="ru-RU" sz="1200" dirty="0" smtClean="0"/>
              <a:t> 0,3%, </a:t>
            </a:r>
            <a:r>
              <a:rPr lang="ru-RU" sz="1200" dirty="0" err="1" smtClean="0"/>
              <a:t>Тобрамицин</a:t>
            </a:r>
            <a:r>
              <a:rPr lang="ru-RU" sz="1200" dirty="0" smtClean="0"/>
              <a:t> 0,3%).</a:t>
            </a:r>
          </a:p>
          <a:p>
            <a:pPr>
              <a:buNone/>
            </a:pPr>
            <a:r>
              <a:rPr lang="ru-RU" sz="1200" dirty="0" smtClean="0"/>
              <a:t>2. Наложить асептическую повязку (при тяжелых повреждениях бинокулярную).</a:t>
            </a:r>
          </a:p>
          <a:p>
            <a:pPr>
              <a:buNone/>
            </a:pPr>
            <a:r>
              <a:rPr lang="ru-RU" sz="1200" dirty="0" smtClean="0"/>
              <a:t>3. Обезболивание – внутримышечное введение препаратов НПВС.</a:t>
            </a:r>
          </a:p>
          <a:p>
            <a:pPr>
              <a:buNone/>
            </a:pPr>
            <a:r>
              <a:rPr lang="ru-RU" sz="1200" dirty="0" smtClean="0"/>
              <a:t>4. При наличии внутриглазного кровоизлияния: </a:t>
            </a:r>
          </a:p>
          <a:p>
            <a:pPr>
              <a:buNone/>
            </a:pPr>
            <a:r>
              <a:rPr lang="ru-RU" sz="1200" dirty="0" smtClean="0"/>
              <a:t>- парентеральное введение </a:t>
            </a:r>
            <a:r>
              <a:rPr lang="ru-RU" sz="1200" dirty="0" err="1" smtClean="0"/>
              <a:t>гемостатических</a:t>
            </a:r>
            <a:r>
              <a:rPr lang="ru-RU" sz="1200" dirty="0" smtClean="0"/>
              <a:t> препаратов: (Аминокапроновая кислота 100 мг, </a:t>
            </a:r>
            <a:r>
              <a:rPr lang="ru-RU" sz="1200" dirty="0" err="1" smtClean="0"/>
              <a:t>Дицинон</a:t>
            </a:r>
            <a:r>
              <a:rPr lang="ru-RU" sz="1200" dirty="0" smtClean="0"/>
              <a:t>, </a:t>
            </a:r>
            <a:r>
              <a:rPr lang="ru-RU" sz="1200" dirty="0" err="1" smtClean="0"/>
              <a:t>Этамзилат</a:t>
            </a:r>
            <a:r>
              <a:rPr lang="ru-RU" sz="1200" dirty="0" smtClean="0"/>
              <a:t> 12,5%);</a:t>
            </a:r>
          </a:p>
          <a:p>
            <a:pPr>
              <a:buNone/>
            </a:pPr>
            <a:r>
              <a:rPr lang="ru-RU" sz="1200" dirty="0" smtClean="0"/>
              <a:t>- </a:t>
            </a:r>
            <a:r>
              <a:rPr lang="ru-RU" sz="1200" dirty="0" err="1" smtClean="0"/>
              <a:t>осмотерапия</a:t>
            </a:r>
            <a:r>
              <a:rPr lang="ru-RU" sz="1200" dirty="0" smtClean="0"/>
              <a:t> (10 мл 10% раствора хлорида натрия или 20 мл 40% раствора глюкозы внутривенно).</a:t>
            </a:r>
          </a:p>
          <a:p>
            <a:pPr>
              <a:buNone/>
            </a:pPr>
            <a:r>
              <a:rPr lang="ru-RU" sz="1200" dirty="0" smtClean="0"/>
              <a:t>5. При повышении внутриглазного давления — инстилляция раствора </a:t>
            </a:r>
            <a:r>
              <a:rPr lang="ru-RU" sz="1200" dirty="0" err="1" smtClean="0"/>
              <a:t>тимолола</a:t>
            </a:r>
            <a:r>
              <a:rPr lang="ru-RU" sz="1200" dirty="0" smtClean="0"/>
              <a:t> 0,5%; внутрь — таб. </a:t>
            </a:r>
            <a:r>
              <a:rPr lang="ru-RU" sz="1200" dirty="0" err="1" smtClean="0"/>
              <a:t>диакарба</a:t>
            </a:r>
            <a:r>
              <a:rPr lang="ru-RU" sz="1200" dirty="0" smtClean="0"/>
              <a:t> (0,25).</a:t>
            </a:r>
          </a:p>
          <a:p>
            <a:pPr>
              <a:buNone/>
            </a:pPr>
            <a:r>
              <a:rPr lang="ru-RU" sz="1200" dirty="0" smtClean="0"/>
              <a:t>6. При признаках повреждения фиброзной капсулы:</a:t>
            </a:r>
          </a:p>
          <a:p>
            <a:pPr>
              <a:buNone/>
            </a:pPr>
            <a:r>
              <a:rPr lang="ru-RU" sz="1200" dirty="0" smtClean="0"/>
              <a:t>- системное введение антибиотиков широкого спектра действия.</a:t>
            </a:r>
          </a:p>
          <a:p>
            <a:pPr>
              <a:buNone/>
            </a:pPr>
            <a:r>
              <a:rPr lang="ru-RU" sz="1200" dirty="0" smtClean="0"/>
              <a:t>- экстренная профилактика столбняка (противостолбнячная сыворотка (1500—3000 МЕ) по </a:t>
            </a:r>
            <a:r>
              <a:rPr lang="ru-RU" sz="1200" dirty="0" err="1" smtClean="0"/>
              <a:t>Безредко</a:t>
            </a:r>
            <a:r>
              <a:rPr lang="ru-RU" sz="1200" dirty="0" smtClean="0"/>
              <a:t> или АС-анатоксин 1,0 мл подкожно).</a:t>
            </a:r>
          </a:p>
          <a:p>
            <a:pPr>
              <a:buNone/>
            </a:pPr>
            <a:r>
              <a:rPr lang="ru-RU" sz="1200" dirty="0" smtClean="0"/>
              <a:t>7.  При тяжелой травме срочная госпитализация в стационар санитарным транспортом для первичной хирургической обработки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351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200" b="1" i="1" dirty="0" smtClean="0"/>
              <a:t>Алгоритм оказания первой медицинской помощи при контузиях глазного яблока</a:t>
            </a:r>
          </a:p>
          <a:p>
            <a:pPr>
              <a:buNone/>
            </a:pPr>
            <a:r>
              <a:rPr lang="ru-RU" dirty="0" smtClean="0"/>
              <a:t>1. </a:t>
            </a:r>
            <a:r>
              <a:rPr lang="ru-RU" sz="1200" dirty="0" smtClean="0"/>
              <a:t>Закапать раствор антибиотика (</a:t>
            </a:r>
            <a:r>
              <a:rPr lang="ru-RU" sz="1200" dirty="0" err="1" smtClean="0"/>
              <a:t>Ципрофлоксацин</a:t>
            </a:r>
            <a:r>
              <a:rPr lang="ru-RU" sz="1200" dirty="0" smtClean="0"/>
              <a:t> 0,3%, </a:t>
            </a:r>
            <a:r>
              <a:rPr lang="ru-RU" sz="1200" dirty="0" err="1" smtClean="0"/>
              <a:t>Тобрамицин</a:t>
            </a:r>
            <a:r>
              <a:rPr lang="ru-RU" sz="1200" dirty="0" smtClean="0"/>
              <a:t> 0,3%).</a:t>
            </a:r>
          </a:p>
          <a:p>
            <a:pPr>
              <a:buNone/>
            </a:pPr>
            <a:r>
              <a:rPr lang="ru-RU" sz="1200" dirty="0" smtClean="0"/>
              <a:t>2. Наложить асептическую повязку (при тяжелых повреждениях бинокулярную).</a:t>
            </a:r>
          </a:p>
          <a:p>
            <a:pPr>
              <a:buNone/>
            </a:pPr>
            <a:r>
              <a:rPr lang="ru-RU" sz="1200" dirty="0" smtClean="0"/>
              <a:t>3. Обезболивание – внутримышечное введение препаратов НПВС.</a:t>
            </a:r>
          </a:p>
          <a:p>
            <a:pPr>
              <a:buNone/>
            </a:pPr>
            <a:r>
              <a:rPr lang="ru-RU" sz="1200" dirty="0" smtClean="0"/>
              <a:t>4. При наличии внутриглазного кровоизлияния: </a:t>
            </a:r>
          </a:p>
          <a:p>
            <a:pPr>
              <a:buNone/>
            </a:pPr>
            <a:r>
              <a:rPr lang="ru-RU" sz="1200" dirty="0" smtClean="0"/>
              <a:t>- парентеральное введение </a:t>
            </a:r>
            <a:r>
              <a:rPr lang="ru-RU" sz="1200" dirty="0" err="1" smtClean="0"/>
              <a:t>гемостатических</a:t>
            </a:r>
            <a:r>
              <a:rPr lang="ru-RU" sz="1200" dirty="0" smtClean="0"/>
              <a:t> препаратов: (Аминокапроновая кислота 100 мг, </a:t>
            </a:r>
            <a:r>
              <a:rPr lang="ru-RU" sz="1200" dirty="0" err="1" smtClean="0"/>
              <a:t>Дицинон</a:t>
            </a:r>
            <a:r>
              <a:rPr lang="ru-RU" sz="1200" dirty="0" smtClean="0"/>
              <a:t>, </a:t>
            </a:r>
            <a:r>
              <a:rPr lang="ru-RU" sz="1200" dirty="0" err="1" smtClean="0"/>
              <a:t>Этамзилат</a:t>
            </a:r>
            <a:r>
              <a:rPr lang="ru-RU" sz="1200" dirty="0" smtClean="0"/>
              <a:t> 12,5%);</a:t>
            </a:r>
          </a:p>
          <a:p>
            <a:pPr>
              <a:buNone/>
            </a:pPr>
            <a:r>
              <a:rPr lang="ru-RU" sz="1200" dirty="0" smtClean="0"/>
              <a:t>- </a:t>
            </a:r>
            <a:r>
              <a:rPr lang="ru-RU" sz="1200" dirty="0" err="1" smtClean="0"/>
              <a:t>осмотерапия</a:t>
            </a:r>
            <a:r>
              <a:rPr lang="ru-RU" sz="1200" dirty="0" smtClean="0"/>
              <a:t> (10 мл 10% раствора хлорида натрия или 20 мл 40% раствора глюкозы внутривенно).</a:t>
            </a:r>
          </a:p>
          <a:p>
            <a:pPr>
              <a:buNone/>
            </a:pPr>
            <a:r>
              <a:rPr lang="ru-RU" sz="1200" dirty="0" smtClean="0"/>
              <a:t>5. При повышении внутриглазного давления — инстилляция раствора </a:t>
            </a:r>
            <a:r>
              <a:rPr lang="ru-RU" sz="1200" dirty="0" err="1" smtClean="0"/>
              <a:t>тимолола</a:t>
            </a:r>
            <a:r>
              <a:rPr lang="ru-RU" sz="1200" dirty="0" smtClean="0"/>
              <a:t> 0,5%; внутрь — таб. </a:t>
            </a:r>
            <a:r>
              <a:rPr lang="ru-RU" sz="1200" dirty="0" err="1" smtClean="0"/>
              <a:t>диакарба</a:t>
            </a:r>
            <a:r>
              <a:rPr lang="ru-RU" sz="1200" dirty="0" smtClean="0"/>
              <a:t> (0,25).</a:t>
            </a:r>
          </a:p>
          <a:p>
            <a:pPr>
              <a:buNone/>
            </a:pPr>
            <a:r>
              <a:rPr lang="ru-RU" sz="1200" dirty="0" smtClean="0"/>
              <a:t>6. При признаках повреждения фиброзной капсулы:</a:t>
            </a:r>
          </a:p>
          <a:p>
            <a:pPr>
              <a:buNone/>
            </a:pPr>
            <a:r>
              <a:rPr lang="ru-RU" sz="1200" dirty="0" smtClean="0"/>
              <a:t>- системное введение антибиотиков широкого спектра действия.</a:t>
            </a:r>
          </a:p>
          <a:p>
            <a:pPr>
              <a:buNone/>
            </a:pPr>
            <a:r>
              <a:rPr lang="ru-RU" sz="1200" dirty="0" smtClean="0"/>
              <a:t>- экстренная профилактика столбняка (противостолбнячная сыворотка (1500—3000 МЕ) по </a:t>
            </a:r>
            <a:r>
              <a:rPr lang="ru-RU" sz="1200" dirty="0" err="1" smtClean="0"/>
              <a:t>Безредко</a:t>
            </a:r>
            <a:r>
              <a:rPr lang="ru-RU" sz="1200" dirty="0" smtClean="0"/>
              <a:t> или АС-анатоксин 1,0 мл подкожно).</a:t>
            </a:r>
          </a:p>
          <a:p>
            <a:pPr>
              <a:buNone/>
            </a:pPr>
            <a:r>
              <a:rPr lang="ru-RU" sz="1200" dirty="0" smtClean="0"/>
              <a:t>7.  При тяжелой травме срочная госпитализация в стационар санитарным транспортом для первичной хирургической обработки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351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Неотложная офтальмологическая помощь</a:t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детям и взрослым в Красноярске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 Красноярск, ул. Никитина, 1 «В»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телефон 228-28-08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200" b="1" u="none" dirty="0" smtClean="0"/>
              <a:t>8-960-759-93-03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>
                <a:solidFill>
                  <a:srgbClr val="FF0000"/>
                </a:solidFill>
              </a:rPr>
              <a:t>Круглосуточно!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endParaRPr lang="ru-RU" sz="1600" dirty="0" smtClean="0"/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C7E9-6EB0-4C84-B5D6-21D5473DF77A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Ожоги органов зрения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Термические ожоги могут быть вызваны расплавленным металлом, горячим шлаком, пламенем; горячей водой, паром, маслом, битумом и другими веществами </a:t>
            </a:r>
          </a:p>
          <a:p>
            <a:r>
              <a:rPr lang="ru-RU" dirty="0" smtClean="0"/>
              <a:t>Термический ожог вызывает повреждение эпителия роговицы, а вслед за ним нарушаются обменные процессы во всех слоях роговицы.</a:t>
            </a:r>
          </a:p>
          <a:p>
            <a:pPr marL="0" indent="0">
              <a:spcBef>
                <a:spcPts val="0"/>
              </a:spcBef>
              <a:defRPr/>
            </a:pPr>
            <a:r>
              <a:rPr lang="ru-RU" dirty="0" smtClean="0"/>
              <a:t> Причиной прогрессирования поражения при ожоге является нарушение водного баланса в </a:t>
            </a:r>
            <a:r>
              <a:rPr lang="ru-RU" dirty="0" err="1" smtClean="0"/>
              <a:t>роговичной</a:t>
            </a:r>
            <a:r>
              <a:rPr lang="ru-RU" dirty="0" smtClean="0"/>
              <a:t> ткани.</a:t>
            </a:r>
          </a:p>
          <a:p>
            <a:pPr marL="0" indent="0">
              <a:spcBef>
                <a:spcPts val="0"/>
              </a:spcBef>
              <a:defRPr/>
            </a:pPr>
            <a:r>
              <a:rPr lang="ru-RU" dirty="0" smtClean="0"/>
              <a:t>Кроме того, повреждённые клетки роговицы продуцируют токсические продукты, белковые молекулы подвергаются денатурации, т.е. возникает дополнительное </a:t>
            </a:r>
            <a:r>
              <a:rPr lang="ru-RU" dirty="0" err="1" smtClean="0"/>
              <a:t>антигенное</a:t>
            </a:r>
            <a:r>
              <a:rPr lang="ru-RU" dirty="0" smtClean="0"/>
              <a:t> воздействие. </a:t>
            </a:r>
          </a:p>
          <a:p>
            <a:pPr marL="0" indent="0">
              <a:spcBef>
                <a:spcPts val="0"/>
              </a:spcBef>
              <a:defRPr/>
            </a:pPr>
            <a:r>
              <a:rPr lang="ru-RU" dirty="0" smtClean="0"/>
              <a:t>Это приводит к </a:t>
            </a:r>
            <a:r>
              <a:rPr lang="ru-RU" dirty="0" err="1" smtClean="0"/>
              <a:t>аутосенсибилизации</a:t>
            </a:r>
            <a:r>
              <a:rPr lang="ru-RU" dirty="0" smtClean="0"/>
              <a:t> и дальнейшему прогрессированию патологического процесса. </a:t>
            </a:r>
          </a:p>
          <a:p>
            <a:endParaRPr lang="ru-RU" dirty="0" smtClean="0"/>
          </a:p>
          <a:p>
            <a:endParaRPr lang="ru-RU" sz="1800" dirty="0" smtClean="0"/>
          </a:p>
          <a:p>
            <a:endParaRPr lang="ru-RU" sz="1600" dirty="0" smtClean="0"/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 поражении химическими веществами наиболее тяжёлые ожоги возникают под действием щелочей, поскольку при этом развивается </a:t>
            </a:r>
            <a:r>
              <a:rPr lang="ru-RU" dirty="0" err="1" smtClean="0"/>
              <a:t>колликвационный</a:t>
            </a:r>
            <a:r>
              <a:rPr lang="ru-RU" dirty="0" smtClean="0"/>
              <a:t> некроз и щёлочь быстро проникает вглубь тканей глаза. </a:t>
            </a:r>
          </a:p>
          <a:p>
            <a:r>
              <a:rPr lang="ru-RU" dirty="0" smtClean="0"/>
              <a:t>Ожоги кислотами приводят к </a:t>
            </a:r>
            <a:r>
              <a:rPr lang="ru-RU" dirty="0" err="1" smtClean="0"/>
              <a:t>коагуляционному</a:t>
            </a:r>
            <a:r>
              <a:rPr lang="ru-RU" dirty="0" smtClean="0"/>
              <a:t> некрозу с образованием струпа из денатурированных белков.  </a:t>
            </a:r>
          </a:p>
          <a:p>
            <a:r>
              <a:rPr lang="ru-RU" dirty="0" smtClean="0"/>
              <a:t>При всех химических ожогах в результате распада молекул поражённых тканей глаза развивается </a:t>
            </a:r>
            <a:r>
              <a:rPr lang="ru-RU" dirty="0" err="1" smtClean="0"/>
              <a:t>антигенная</a:t>
            </a:r>
            <a:r>
              <a:rPr lang="ru-RU" dirty="0" smtClean="0"/>
              <a:t> специфичность белков с образованием </a:t>
            </a:r>
            <a:r>
              <a:rPr lang="ru-RU" dirty="0" err="1" smtClean="0"/>
              <a:t>аутоантигенов</a:t>
            </a:r>
            <a:r>
              <a:rPr lang="ru-RU" dirty="0" smtClean="0"/>
              <a:t> и последующей </a:t>
            </a:r>
            <a:r>
              <a:rPr lang="ru-RU" dirty="0" err="1" smtClean="0"/>
              <a:t>аутосенсибилизацией</a:t>
            </a:r>
            <a:endParaRPr lang="ru-RU" dirty="0" smtClean="0"/>
          </a:p>
          <a:p>
            <a:endParaRPr lang="ru-RU" dirty="0" smtClean="0"/>
          </a:p>
          <a:p>
            <a:endParaRPr lang="ru-RU" sz="1800" dirty="0" smtClean="0"/>
          </a:p>
          <a:p>
            <a:endParaRPr lang="ru-RU" sz="1600" dirty="0" smtClean="0"/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b="1" i="1" dirty="0" smtClean="0"/>
              <a:t>Ожоги глаз лучистой энергией</a:t>
            </a:r>
            <a:r>
              <a:rPr lang="ru-RU" dirty="0" smtClean="0"/>
              <a:t> встречаются у лиц, работающих с сильными источниками инфракрасного или ультрафиолетового излучения. Спустя 4 – 6 часов и более после их воздействия развиваются признаки </a:t>
            </a:r>
            <a:r>
              <a:rPr lang="ru-RU" b="1" i="1" dirty="0" err="1" smtClean="0"/>
              <a:t>электроофтальмии</a:t>
            </a:r>
            <a:r>
              <a:rPr lang="ru-RU" dirty="0" smtClean="0"/>
              <a:t>, которая проявляется сильной резью в глазах, блефароспазмом, сильной светобоязнью и слезотечением, резкой гиперемией конъюнктивы, отёком и слущиванием эпителия роговицы. Острота зрения, как правило, умеренно снижена, но при своевременном и правильном лечении через несколько дней может полностью восстановиться.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sz="1800" dirty="0" smtClean="0"/>
          </a:p>
          <a:p>
            <a:endParaRPr lang="ru-RU" sz="1600" dirty="0" smtClean="0"/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defRPr/>
            </a:pPr>
            <a:r>
              <a:rPr lang="ru-RU" b="1" dirty="0" smtClean="0"/>
              <a:t>Классификация ожогов глазного яблока по степени тяжести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200" dirty="0" smtClean="0"/>
              <a:t>I</a:t>
            </a:r>
            <a:r>
              <a:rPr lang="ru-RU" altLang="ru-RU" sz="1200" dirty="0" smtClean="0"/>
              <a:t> степень </a:t>
            </a:r>
            <a:r>
              <a:rPr lang="ru-RU" altLang="ru-RU" sz="1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(прогноз благоприятный</a:t>
            </a:r>
            <a:r>
              <a:rPr lang="en-US" altLang="ru-RU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ru-RU" altLang="ru-RU" dirty="0" smtClean="0"/>
              <a:t>Слабый отек эпителия роговицы (шероховатость).</a:t>
            </a:r>
          </a:p>
          <a:p>
            <a:r>
              <a:rPr lang="ru-RU" altLang="ru-RU" dirty="0" smtClean="0"/>
              <a:t>Умеренные гиперемия и отек конъюнктивы.</a:t>
            </a:r>
            <a:endParaRPr lang="en-US" altLang="ru-RU" dirty="0" smtClean="0"/>
          </a:p>
          <a:p>
            <a:pPr marL="0" indent="0">
              <a:spcBef>
                <a:spcPts val="0"/>
              </a:spcBef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SzPct val="60000"/>
              <a:buFontTx/>
              <a:buChar char="•"/>
            </a:pPr>
            <a:r>
              <a:rPr lang="ru-RU" dirty="0" smtClean="0"/>
              <a:t>При </a:t>
            </a:r>
            <a:r>
              <a:rPr lang="ru-RU" b="1" i="1" dirty="0" smtClean="0"/>
              <a:t>ожогах средней тяжести</a:t>
            </a:r>
            <a:r>
              <a:rPr lang="ru-RU" dirty="0" smtClean="0"/>
              <a:t> </a:t>
            </a:r>
          </a:p>
          <a:p>
            <a:pPr>
              <a:lnSpc>
                <a:spcPct val="80000"/>
              </a:lnSpc>
              <a:buSzPct val="60000"/>
              <a:buFontTx/>
              <a:buChar char="•"/>
            </a:pPr>
            <a:r>
              <a:rPr lang="ru-RU" altLang="ru-RU" dirty="0" smtClean="0"/>
              <a:t>Помутнение, дефекты эпителия, снижение чувствительности роговицы</a:t>
            </a:r>
            <a:r>
              <a:rPr lang="en-US" altLang="ru-RU" dirty="0" smtClean="0"/>
              <a:t> </a:t>
            </a:r>
            <a:r>
              <a:rPr lang="ru-RU" altLang="ru-RU" dirty="0" smtClean="0"/>
              <a:t>(радужка видна).</a:t>
            </a:r>
          </a:p>
          <a:p>
            <a:r>
              <a:rPr lang="ru-RU" altLang="ru-RU" dirty="0" err="1" smtClean="0"/>
              <a:t>Лимбальная</a:t>
            </a:r>
            <a:r>
              <a:rPr lang="ru-RU" altLang="ru-RU" dirty="0" smtClean="0"/>
              <a:t> ишемия </a:t>
            </a:r>
            <a:r>
              <a:rPr lang="en-US" altLang="ru-RU" dirty="0" smtClean="0"/>
              <a:t>&lt; 1/3</a:t>
            </a:r>
            <a:endParaRPr lang="ru-RU" altLang="ru-RU" dirty="0" smtClean="0"/>
          </a:p>
          <a:p>
            <a:r>
              <a:rPr lang="ru-RU" dirty="0" smtClean="0"/>
              <a:t>Поверхностная ишемия (бледность, </a:t>
            </a:r>
            <a:r>
              <a:rPr lang="ru-RU" dirty="0" err="1" smtClean="0"/>
              <a:t>хемоз</a:t>
            </a:r>
            <a:r>
              <a:rPr lang="ru-RU" dirty="0" smtClean="0"/>
              <a:t>, ангиоспазм, </a:t>
            </a:r>
            <a:r>
              <a:rPr lang="ru-RU" dirty="0" err="1" smtClean="0"/>
              <a:t>стазированность</a:t>
            </a:r>
            <a:r>
              <a:rPr lang="ru-RU" dirty="0" smtClean="0"/>
              <a:t> сосудов;</a:t>
            </a:r>
          </a:p>
          <a:p>
            <a:r>
              <a:rPr lang="ru-RU" dirty="0" smtClean="0"/>
              <a:t>чувствительность сохранена или понижена).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1774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ru-RU" sz="1200" dirty="0" smtClean="0"/>
              <a:t>III</a:t>
            </a:r>
            <a:r>
              <a:rPr lang="ru-RU" altLang="ru-RU" sz="1200" dirty="0" smtClean="0"/>
              <a:t> степень </a:t>
            </a:r>
            <a:r>
              <a:rPr lang="ru-RU" alt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(прогноз неблагоприятный</a:t>
            </a:r>
            <a:r>
              <a:rPr lang="en-US" alt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buSzPct val="60000"/>
              <a:buFontTx/>
              <a:buChar char="•"/>
            </a:pPr>
            <a:r>
              <a:rPr lang="ru-RU" altLang="ru-RU" sz="1600" dirty="0" smtClean="0"/>
              <a:t>Мутная роговица </a:t>
            </a:r>
            <a:r>
              <a:rPr lang="ru-RU" altLang="ru-RU" sz="1600" b="1" dirty="0" smtClean="0"/>
              <a:t>(«матовое стекло»).</a:t>
            </a:r>
          </a:p>
          <a:p>
            <a:pPr>
              <a:buSzPct val="60000"/>
            </a:pPr>
            <a:r>
              <a:rPr lang="ru-RU" altLang="ru-RU" sz="1600" dirty="0" smtClean="0"/>
              <a:t>Радужка не видна, просматривается контур зрачка.</a:t>
            </a:r>
            <a:endParaRPr lang="en-US" altLang="ru-RU" sz="1600" dirty="0" smtClean="0"/>
          </a:p>
          <a:p>
            <a:pPr>
              <a:buSzPct val="60000"/>
              <a:buFontTx/>
              <a:buChar char="•"/>
            </a:pPr>
            <a:r>
              <a:rPr lang="ru-RU" altLang="ru-RU" sz="1600" dirty="0" err="1" smtClean="0"/>
              <a:t>Перилимбальная</a:t>
            </a:r>
            <a:r>
              <a:rPr lang="ru-RU" altLang="ru-RU" sz="1600" dirty="0" smtClean="0"/>
              <a:t> ишемия от  </a:t>
            </a:r>
            <a:r>
              <a:rPr lang="en-US" altLang="ru-RU" sz="1600" dirty="0" smtClean="0"/>
              <a:t>1/3 </a:t>
            </a:r>
            <a:r>
              <a:rPr lang="ru-RU" altLang="ru-RU" sz="1600" dirty="0" smtClean="0"/>
              <a:t>до</a:t>
            </a:r>
            <a:r>
              <a:rPr lang="en-US" altLang="ru-RU" sz="1600" dirty="0" smtClean="0"/>
              <a:t> 1/2</a:t>
            </a:r>
          </a:p>
          <a:p>
            <a:endParaRPr lang="en-US" alt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ru-RU" sz="1200" dirty="0" smtClean="0"/>
              <a:t>IV</a:t>
            </a:r>
            <a:r>
              <a:rPr lang="ru-RU" altLang="ru-RU" sz="1200" dirty="0" smtClean="0"/>
              <a:t> степень </a:t>
            </a:r>
            <a:r>
              <a:rPr lang="ru-RU" altLang="ru-RU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(угроза расплавления фиброзной капсулы</a:t>
            </a:r>
            <a:r>
              <a:rPr lang="en-US" alt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buSzPct val="60000"/>
              <a:buFontTx/>
              <a:buChar char="•"/>
            </a:pPr>
            <a:r>
              <a:rPr lang="ru-RU" altLang="ru-RU" sz="1600" dirty="0" smtClean="0"/>
              <a:t>«</a:t>
            </a:r>
            <a:r>
              <a:rPr lang="ru-RU" altLang="ru-RU" sz="1600" b="1" dirty="0" smtClean="0"/>
              <a:t>Фарфоровая</a:t>
            </a:r>
            <a:r>
              <a:rPr lang="ru-RU" altLang="ru-RU" sz="1600" dirty="0" smtClean="0"/>
              <a:t>» роговица. </a:t>
            </a:r>
          </a:p>
          <a:p>
            <a:pPr>
              <a:buSzPct val="60000"/>
              <a:buFontTx/>
              <a:buChar char="•"/>
            </a:pPr>
            <a:r>
              <a:rPr lang="ru-RU" altLang="ru-RU" sz="1600" dirty="0" smtClean="0"/>
              <a:t>Глубокая ишемия (бледность, </a:t>
            </a:r>
            <a:r>
              <a:rPr lang="ru-RU" altLang="ru-RU" sz="1600" dirty="0" err="1" smtClean="0"/>
              <a:t>стазированность</a:t>
            </a:r>
            <a:r>
              <a:rPr lang="ru-RU" altLang="ru-RU" sz="1600" dirty="0" smtClean="0"/>
              <a:t> сосудов с явлениями эктазии, стеноза, тромбоза сосудов с возможными кровоизлияниями с поражением более ½  окружности </a:t>
            </a:r>
            <a:r>
              <a:rPr lang="ru-RU" altLang="ru-RU" sz="1600" dirty="0" err="1" smtClean="0"/>
              <a:t>перилимбальной</a:t>
            </a:r>
            <a:r>
              <a:rPr lang="ru-RU" altLang="ru-RU" sz="1600" dirty="0" smtClean="0"/>
              <a:t> зоны;</a:t>
            </a:r>
          </a:p>
          <a:p>
            <a:pPr>
              <a:buSzPct val="60000"/>
              <a:buFontTx/>
              <a:buChar char="•"/>
            </a:pPr>
            <a:r>
              <a:rPr lang="ru-RU" altLang="ru-RU" sz="1600" dirty="0" smtClean="0"/>
              <a:t>чувствительность отсутствует. Боль может быть преходящим симптомом и нередко выражена обратно пропорционально тяжести поражения</a:t>
            </a:r>
            <a:endParaRPr lang="en-US" altLang="ru-RU" sz="1600" dirty="0" smtClean="0"/>
          </a:p>
          <a:p>
            <a:r>
              <a:rPr lang="ru-RU" altLang="ru-RU" sz="1600" dirty="0" smtClean="0"/>
              <a:t>Некроз конъюнктивы (тусклость, серость, </a:t>
            </a:r>
            <a:r>
              <a:rPr lang="ru-RU" altLang="ru-RU" sz="1600" dirty="0" err="1" smtClean="0"/>
              <a:t>аваскулярность</a:t>
            </a:r>
            <a:r>
              <a:rPr lang="ru-RU" altLang="ru-RU" sz="1600" dirty="0" smtClean="0"/>
              <a:t>) конъюнктивы более 1/2 её площади с возможным обнажением, истончением склеры.</a:t>
            </a:r>
            <a:endParaRPr lang="en-US" altLang="ru-RU" sz="1600" dirty="0" smtClean="0"/>
          </a:p>
          <a:p>
            <a:endParaRPr lang="en-US" altLang="ru-RU" sz="1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Ожоги век могут встречаться изолированно или сочетаться с ожогом глазного яблока. Их подразделяют на 5 степеней согласно классификации ожогов кожи.</a:t>
            </a:r>
          </a:p>
          <a:p>
            <a:r>
              <a:rPr lang="ru-RU" dirty="0" smtClean="0"/>
              <a:t> Довольно часто при ожогах поражается не только глазное яблоко и его вспомогательный аппарат, но также лицо, голова, шея и другие части тела. </a:t>
            </a:r>
          </a:p>
          <a:p>
            <a:r>
              <a:rPr lang="ru-RU" dirty="0" smtClean="0"/>
              <a:t>При ожогах тяжёлой и очень тяжёлой степени шок может развиться при поражении поверхности тела более 10 %.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Неотложная помощь при ожогах органа зрения</a:t>
            </a:r>
          </a:p>
          <a:p>
            <a:r>
              <a:rPr lang="ru-RU" dirty="0" smtClean="0"/>
              <a:t>Инстилляция местных анестетиков.</a:t>
            </a:r>
          </a:p>
          <a:p>
            <a:r>
              <a:rPr lang="ru-RU" dirty="0" smtClean="0"/>
              <a:t>Удаление поверхностных инородных тел.</a:t>
            </a:r>
          </a:p>
          <a:p>
            <a:r>
              <a:rPr lang="ru-RU" dirty="0" smtClean="0"/>
              <a:t>Промывание проточной холодной водой или </a:t>
            </a:r>
            <a:r>
              <a:rPr lang="en-US" dirty="0" err="1" smtClean="0"/>
              <a:t>NaCl</a:t>
            </a:r>
            <a:r>
              <a:rPr lang="en-US" dirty="0" smtClean="0"/>
              <a:t> </a:t>
            </a:r>
            <a:r>
              <a:rPr lang="ru-RU" dirty="0" smtClean="0"/>
              <a:t>0,9% в течение 15 минут.</a:t>
            </a:r>
          </a:p>
          <a:p>
            <a:r>
              <a:rPr lang="ru-RU" dirty="0" smtClean="0"/>
              <a:t>Антисептики /антибиотики в каплях.</a:t>
            </a:r>
          </a:p>
          <a:p>
            <a:r>
              <a:rPr lang="ru-RU" dirty="0" smtClean="0"/>
              <a:t>Асептическая повязка.</a:t>
            </a:r>
          </a:p>
          <a:p>
            <a:r>
              <a:rPr lang="ru-RU" dirty="0" smtClean="0"/>
              <a:t>Профилактика столбняка при ожогах </a:t>
            </a:r>
            <a:r>
              <a:rPr lang="en-US" dirty="0" smtClean="0"/>
              <a:t>II-IV</a:t>
            </a:r>
            <a:r>
              <a:rPr lang="ru-RU" dirty="0" smtClean="0"/>
              <a:t> </a:t>
            </a:r>
            <a:r>
              <a:rPr lang="ru-RU" dirty="0" err="1" smtClean="0"/>
              <a:t>ст</a:t>
            </a:r>
            <a:endParaRPr lang="ru-RU" dirty="0" smtClean="0"/>
          </a:p>
          <a:p>
            <a:r>
              <a:rPr lang="ru-RU" dirty="0" smtClean="0"/>
              <a:t>Направление в глазной </a:t>
            </a:r>
            <a:r>
              <a:rPr lang="ru-RU" dirty="0" err="1" smtClean="0"/>
              <a:t>травмпункт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cs typeface="Times New Roman" pitchFamily="18" charset="0"/>
              </a:rPr>
              <a:t>Система   для длительного промывания конъюнктивальной полости при химических ожогах глаз: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Кольцевидный наконечник системы для длительного промывания конъюнктивальной полости: а — для правого глаза, б — задняя поверхность наконечника с отверстиями в стенке трубки, в — для левого глаза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9526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Стадии ожоговой болезни</a:t>
            </a:r>
          </a:p>
          <a:p>
            <a:pPr>
              <a:buNone/>
            </a:pPr>
            <a:r>
              <a:rPr lang="en-US" dirty="0" smtClean="0"/>
              <a:t>I </a:t>
            </a:r>
            <a:r>
              <a:rPr lang="ru-RU" dirty="0" smtClean="0"/>
              <a:t>стадия - ожогового шока (до 2 суток)</a:t>
            </a:r>
          </a:p>
          <a:p>
            <a:pPr>
              <a:buNone/>
            </a:pPr>
            <a:r>
              <a:rPr lang="en-US" dirty="0" smtClean="0"/>
              <a:t>II </a:t>
            </a:r>
            <a:r>
              <a:rPr lang="ru-RU" dirty="0" smtClean="0"/>
              <a:t>стадия - ожоговая токсемия (до 20 суток)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III </a:t>
            </a:r>
            <a:r>
              <a:rPr lang="ru-RU" dirty="0" smtClean="0"/>
              <a:t>стадия – </a:t>
            </a:r>
            <a:r>
              <a:rPr lang="ru-RU" dirty="0" err="1" smtClean="0"/>
              <a:t>септикопиемия</a:t>
            </a:r>
            <a:r>
              <a:rPr lang="ru-RU" dirty="0" smtClean="0"/>
              <a:t> иди стадия деструктивных изменений (до 2-3 месяцев)</a:t>
            </a:r>
          </a:p>
          <a:p>
            <a:pPr>
              <a:buNone/>
            </a:pPr>
            <a:r>
              <a:rPr lang="en-US" dirty="0" smtClean="0"/>
              <a:t>IV</a:t>
            </a:r>
            <a:r>
              <a:rPr lang="ru-RU" dirty="0" smtClean="0"/>
              <a:t> стадия –  стадия рубцевания или реконвалесценции до 2-3 месяцев (от нескольких месяцев до нескольких лет после ожога)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007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Последствия ожогов</a:t>
            </a:r>
          </a:p>
          <a:p>
            <a:pPr algn="l"/>
            <a:r>
              <a:rPr lang="ru-RU" dirty="0" smtClean="0"/>
              <a:t>Рубцовая</a:t>
            </a:r>
            <a:r>
              <a:rPr lang="ru-RU" baseline="0" dirty="0" smtClean="0"/>
              <a:t> деформация век</a:t>
            </a:r>
            <a:endParaRPr lang="ru-RU" dirty="0" smtClean="0"/>
          </a:p>
          <a:p>
            <a:pPr algn="l"/>
            <a:r>
              <a:rPr lang="ru-RU" dirty="0" err="1" smtClean="0"/>
              <a:t>Васкуляризированное</a:t>
            </a:r>
            <a:endParaRPr lang="ru-RU" dirty="0" smtClean="0"/>
          </a:p>
          <a:p>
            <a:pPr algn="l"/>
            <a:r>
              <a:rPr lang="ru-RU" dirty="0" smtClean="0"/>
              <a:t>бельмо роговицы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Хирургическое лечение </a:t>
            </a:r>
            <a:r>
              <a:rPr lang="ru-RU" dirty="0" err="1" smtClean="0"/>
              <a:t>постожоговых</a:t>
            </a:r>
            <a:r>
              <a:rPr lang="ru-RU" dirty="0" smtClean="0"/>
              <a:t> бельм ( не ранее года)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Осложнения тяжелых травм глаза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Гнойно септические осложнения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Посттравматический </a:t>
            </a:r>
            <a:r>
              <a:rPr lang="ru-RU" sz="1200" dirty="0" err="1" smtClean="0"/>
              <a:t>увеит</a:t>
            </a:r>
            <a:r>
              <a:rPr lang="ru-RU" sz="1200" dirty="0" smtClean="0"/>
              <a:t> (ПТУ)</a:t>
            </a:r>
            <a:br>
              <a:rPr lang="ru-RU" sz="1200" dirty="0" smtClean="0"/>
            </a:br>
            <a:r>
              <a:rPr lang="ru-RU" sz="1200" dirty="0" err="1" smtClean="0"/>
              <a:t>Эндофтальмит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err="1" smtClean="0"/>
              <a:t>Панофтальмит</a:t>
            </a:r>
            <a:r>
              <a:rPr lang="ru-RU" sz="1200" dirty="0" smtClean="0"/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Металлоз</a:t>
            </a:r>
            <a:r>
              <a:rPr lang="ru-RU" sz="1200" dirty="0" smtClean="0"/>
              <a:t> - токсическое действие солей металла окисляющегося внутриглазного инородного тела на сетчатку, приводящее к снижению центрального и периферического зрения </a:t>
            </a:r>
          </a:p>
          <a:p>
            <a:r>
              <a:rPr lang="ru-RU" dirty="0" smtClean="0"/>
              <a:t>Окисление металла в жидких средах глаза может привести к развитию </a:t>
            </a:r>
            <a:r>
              <a:rPr lang="ru-RU" dirty="0" err="1" smtClean="0"/>
              <a:t>металлоза</a:t>
            </a:r>
            <a:r>
              <a:rPr lang="ru-RU" dirty="0" smtClean="0"/>
              <a:t> в течение первых 2 недель. Наиболее опасны для глаза медные частицы, вызывающие </a:t>
            </a:r>
            <a:r>
              <a:rPr lang="ru-RU" dirty="0" err="1" smtClean="0"/>
              <a:t>халькоз</a:t>
            </a:r>
            <a:r>
              <a:rPr lang="ru-RU" dirty="0" smtClean="0"/>
              <a:t> и железные осколки, вызывающие сидероз.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dirty="0" smtClean="0"/>
              <a:t>По характеру повреждения  делятся на механические и термические, ожоги, а так же комбинированные травмы глазного яблока и его придаточного аппарата.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dirty="0" smtClean="0"/>
              <a:t>Механические травмы целесообразно подразделять на </a:t>
            </a:r>
            <a:r>
              <a:rPr lang="ru-RU" dirty="0" err="1" smtClean="0"/>
              <a:t>контузионные</a:t>
            </a:r>
            <a:r>
              <a:rPr lang="ru-RU" dirty="0" smtClean="0"/>
              <a:t> (тупые) и ранения.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dirty="0" smtClean="0"/>
              <a:t>Последние бывают проникающими и непроникающими.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dirty="0" smtClean="0"/>
              <a:t>Однако объём Вашей помощи и тактика последующих действий, прежде всего, будут зависеть от оценки </a:t>
            </a:r>
            <a:r>
              <a:rPr lang="ru-RU" i="1" dirty="0" smtClean="0"/>
              <a:t>степени тяжести травмы</a:t>
            </a:r>
            <a:r>
              <a:rPr lang="ru-RU" b="1" i="1" dirty="0" smtClean="0"/>
              <a:t>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Симптомы сидероза</a:t>
            </a:r>
          </a:p>
          <a:p>
            <a:r>
              <a:rPr lang="ru-RU" dirty="0" smtClean="0"/>
              <a:t> коричневый пигмент в виде пыли на заднем эпителии, в строме роговицы, во влаге передней камеры;</a:t>
            </a:r>
          </a:p>
          <a:p>
            <a:r>
              <a:rPr lang="ru-RU" dirty="0" smtClean="0"/>
              <a:t> «ржавый»  оттенок радужки;</a:t>
            </a:r>
          </a:p>
          <a:p>
            <a:r>
              <a:rPr lang="ru-RU" dirty="0" smtClean="0"/>
              <a:t> пигмент под капсулой хрусталика по краю зрачка, затем в виде колец;</a:t>
            </a:r>
          </a:p>
          <a:p>
            <a:r>
              <a:rPr lang="ru-RU" dirty="0" smtClean="0"/>
              <a:t> на </a:t>
            </a:r>
            <a:r>
              <a:rPr lang="ru-RU" dirty="0" err="1" smtClean="0"/>
              <a:t>гл.дне</a:t>
            </a:r>
            <a:r>
              <a:rPr lang="ru-RU" dirty="0" smtClean="0"/>
              <a:t> отложения пигмента по похожее на «костные тельца» но разного калибра</a:t>
            </a:r>
          </a:p>
          <a:p>
            <a:r>
              <a:rPr lang="ru-RU" dirty="0" smtClean="0"/>
              <a:t>токсическая </a:t>
            </a:r>
            <a:r>
              <a:rPr lang="ru-RU" dirty="0" err="1" smtClean="0"/>
              <a:t>нейроретинопатия</a:t>
            </a:r>
            <a:r>
              <a:rPr lang="ru-RU" dirty="0" smtClean="0"/>
              <a:t>;</a:t>
            </a:r>
          </a:p>
          <a:p>
            <a:endParaRPr lang="ru-RU" sz="1600" dirty="0" smtClean="0"/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желтовато-зеленоватые помутнения в других средах и тканях глаза.</a:t>
            </a:r>
          </a:p>
          <a:p>
            <a:r>
              <a:rPr lang="ru-RU" sz="1200" dirty="0" smtClean="0"/>
              <a:t>в стекловидном теле выраженная деструкция с характерным окрашиванием </a:t>
            </a:r>
          </a:p>
          <a:p>
            <a:r>
              <a:rPr lang="ru-RU" sz="1200" dirty="0" smtClean="0"/>
              <a:t> радиальная пигментация макулы </a:t>
            </a:r>
          </a:p>
          <a:p>
            <a:r>
              <a:rPr lang="ru-RU" sz="1200" dirty="0" smtClean="0"/>
              <a:t>токсическое действие на сетчатку что приводит к снижению центрального и периферического зрения </a:t>
            </a:r>
          </a:p>
          <a:p>
            <a:r>
              <a:rPr lang="ru-RU" dirty="0" smtClean="0"/>
              <a:t>«медная» катаракта – помутнение в виде подсолнуха (</a:t>
            </a:r>
            <a:r>
              <a:rPr lang="ru-RU" dirty="0" err="1" smtClean="0"/>
              <a:t>субкапсулярные</a:t>
            </a:r>
            <a:r>
              <a:rPr lang="ru-RU" dirty="0" smtClean="0"/>
              <a:t> помутнения по диаметру зрачка, при </a:t>
            </a:r>
            <a:r>
              <a:rPr lang="ru-RU" dirty="0" err="1" smtClean="0"/>
              <a:t>мидриазе</a:t>
            </a:r>
            <a:r>
              <a:rPr lang="ru-RU" dirty="0" smtClean="0"/>
              <a:t> – видны «лучи»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None/>
            </a:pPr>
            <a:r>
              <a:rPr lang="ru-RU" sz="2800" b="1" dirty="0" smtClean="0"/>
              <a:t>Повышение внутриглазного давления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err="1" smtClean="0"/>
              <a:t>Офтальмогипертензия</a:t>
            </a:r>
            <a:r>
              <a:rPr lang="ru-RU" sz="2800" b="1" dirty="0" smtClean="0"/>
              <a:t>.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smtClean="0"/>
              <a:t>   Посттравматическая глаукома.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sz="1600" dirty="0" smtClean="0"/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Классификация глауком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Травматическая</a:t>
            </a:r>
          </a:p>
          <a:p>
            <a:r>
              <a:rPr lang="ru-RU" dirty="0" err="1" smtClean="0"/>
              <a:t>Контузионная</a:t>
            </a:r>
            <a:endParaRPr lang="ru-RU" dirty="0" smtClean="0"/>
          </a:p>
          <a:p>
            <a:r>
              <a:rPr lang="ru-RU" dirty="0" smtClean="0"/>
              <a:t>Раневая</a:t>
            </a:r>
          </a:p>
          <a:p>
            <a:r>
              <a:rPr lang="ru-RU" dirty="0" smtClean="0"/>
              <a:t>Ожоговая</a:t>
            </a:r>
          </a:p>
          <a:p>
            <a:r>
              <a:rPr lang="ru-RU" dirty="0" err="1" smtClean="0"/>
              <a:t>Радиоционная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Посттравматическая</a:t>
            </a:r>
          </a:p>
          <a:p>
            <a:r>
              <a:rPr lang="ru-RU" dirty="0" smtClean="0"/>
              <a:t>Адгезивная (</a:t>
            </a:r>
            <a:r>
              <a:rPr lang="ru-RU" dirty="0" err="1" smtClean="0"/>
              <a:t>увеальная</a:t>
            </a:r>
            <a:r>
              <a:rPr lang="ru-RU" dirty="0" smtClean="0"/>
              <a:t>)</a:t>
            </a:r>
          </a:p>
          <a:p>
            <a:r>
              <a:rPr lang="ru-RU" dirty="0" smtClean="0"/>
              <a:t>Пролиферативная</a:t>
            </a:r>
          </a:p>
          <a:p>
            <a:r>
              <a:rPr lang="ru-RU" dirty="0" smtClean="0"/>
              <a:t>Геморрагическая</a:t>
            </a:r>
          </a:p>
          <a:p>
            <a:r>
              <a:rPr lang="ru-RU" dirty="0" err="1" smtClean="0"/>
              <a:t>Факогенная</a:t>
            </a:r>
            <a:endParaRPr lang="ru-RU" dirty="0" smtClean="0"/>
          </a:p>
          <a:p>
            <a:r>
              <a:rPr lang="ru-RU" dirty="0" err="1" smtClean="0"/>
              <a:t>Витреотопическая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r>
              <a:rPr lang="ru-RU" b="1" dirty="0" smtClean="0"/>
              <a:t>Особенности травматических глауком </a:t>
            </a:r>
          </a:p>
          <a:p>
            <a:r>
              <a:rPr lang="ru-RU" dirty="0" smtClean="0"/>
              <a:t>Недостоверность периметрии</a:t>
            </a:r>
          </a:p>
          <a:p>
            <a:r>
              <a:rPr lang="ru-RU" dirty="0" smtClean="0"/>
              <a:t>Сложность тонометрии из-за деформации роговицы</a:t>
            </a:r>
          </a:p>
          <a:p>
            <a:r>
              <a:rPr lang="ru-RU" dirty="0" smtClean="0"/>
              <a:t>Поздняя диагностика при грубых рубцовых изменениях</a:t>
            </a:r>
          </a:p>
          <a:p>
            <a:r>
              <a:rPr lang="ru-RU" dirty="0" smtClean="0"/>
              <a:t>Возможна картина острого приступа глаукомы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526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sz="1200" dirty="0" smtClean="0">
                <a:solidFill>
                  <a:schemeClr val="tx1"/>
                </a:solidFill>
                <a:effectLst/>
              </a:rPr>
              <a:t>Исходы тяжелых травм глазного яблока (</a:t>
            </a:r>
            <a:r>
              <a:rPr lang="ru-RU" altLang="ru-RU" sz="1200" b="1" u="sng" dirty="0" err="1" smtClean="0">
                <a:solidFill>
                  <a:schemeClr val="tx1"/>
                </a:solidFill>
                <a:effectLst/>
              </a:rPr>
              <a:t>Субатрофия</a:t>
            </a:r>
            <a:r>
              <a:rPr lang="ru-RU" altLang="ru-RU" sz="1200" dirty="0" smtClean="0">
                <a:solidFill>
                  <a:schemeClr val="tx1"/>
                </a:solidFill>
                <a:effectLst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cs typeface="Times New Roman" pitchFamily="18" charset="0"/>
              </a:rPr>
              <a:t>Комплекс осложнений посттравматического периода, имеющих определенную клиническую картину, закономерную динамику и исход при отсутствии лечения, завершающийся анатомической гибелью глаза</a:t>
            </a:r>
            <a:endParaRPr lang="ru-RU" sz="12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Факторы риска развития </a:t>
            </a:r>
            <a:r>
              <a:rPr lang="ru-RU" b="1" dirty="0" err="1" smtClean="0"/>
              <a:t>субатрофии</a:t>
            </a:r>
            <a:endParaRPr lang="ru-RU" b="1" dirty="0" smtClean="0"/>
          </a:p>
          <a:p>
            <a:r>
              <a:rPr lang="ru-RU" dirty="0" smtClean="0"/>
              <a:t>Обширные раны с выпадением и размозжением содержимого</a:t>
            </a:r>
          </a:p>
          <a:p>
            <a:r>
              <a:rPr lang="ru-RU" dirty="0" smtClean="0"/>
              <a:t>Сквозные раны</a:t>
            </a:r>
          </a:p>
          <a:p>
            <a:r>
              <a:rPr lang="ru-RU" dirty="0" smtClean="0"/>
              <a:t>Необработанные травмы заднего полюса</a:t>
            </a:r>
          </a:p>
          <a:p>
            <a:r>
              <a:rPr lang="ru-RU" dirty="0" smtClean="0"/>
              <a:t>Повреждение хрусталика</a:t>
            </a:r>
          </a:p>
          <a:p>
            <a:r>
              <a:rPr lang="ru-RU" dirty="0" err="1" smtClean="0"/>
              <a:t>Гемофтальм</a:t>
            </a:r>
            <a:endParaRPr lang="ru-RU" dirty="0" smtClean="0"/>
          </a:p>
          <a:p>
            <a:r>
              <a:rPr lang="ru-RU" dirty="0" smtClean="0"/>
              <a:t>ЦХО (в </a:t>
            </a:r>
            <a:r>
              <a:rPr lang="ru-RU" dirty="0" err="1" smtClean="0"/>
              <a:t>т.ч</a:t>
            </a:r>
            <a:r>
              <a:rPr lang="ru-RU" dirty="0" smtClean="0"/>
              <a:t>. геморрагическая)</a:t>
            </a:r>
          </a:p>
          <a:p>
            <a:r>
              <a:rPr lang="ru-RU" dirty="0" smtClean="0"/>
              <a:t>Внутриглазные инородные тела</a:t>
            </a:r>
          </a:p>
          <a:p>
            <a:r>
              <a:rPr lang="ru-RU" dirty="0" smtClean="0"/>
              <a:t>Повторные хирургические вмешательства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863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Клинические признаки </a:t>
            </a:r>
            <a:r>
              <a:rPr lang="ru-RU" b="1" dirty="0" err="1" smtClean="0"/>
              <a:t>субатрофии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(начальные)</a:t>
            </a:r>
          </a:p>
          <a:p>
            <a:r>
              <a:rPr lang="ru-RU" dirty="0" err="1" smtClean="0"/>
              <a:t>Увеит</a:t>
            </a:r>
            <a:endParaRPr lang="ru-RU" dirty="0" smtClean="0"/>
          </a:p>
          <a:p>
            <a:r>
              <a:rPr lang="ru-RU" dirty="0" smtClean="0"/>
              <a:t>Гипотония</a:t>
            </a:r>
          </a:p>
          <a:p>
            <a:r>
              <a:rPr lang="ru-RU" dirty="0" smtClean="0"/>
              <a:t>Резкое снижение зрительных функций</a:t>
            </a:r>
          </a:p>
          <a:p>
            <a:r>
              <a:rPr lang="ru-RU" dirty="0" smtClean="0"/>
              <a:t>На глазном дне: </a:t>
            </a:r>
            <a:r>
              <a:rPr lang="ru-RU" dirty="0" err="1" smtClean="0"/>
              <a:t>псевдозастойный</a:t>
            </a:r>
            <a:r>
              <a:rPr lang="ru-RU" dirty="0" smtClean="0"/>
              <a:t> ДЗН (в следствие стаза крови), отек макулы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01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Клинические признаки </a:t>
            </a:r>
            <a:r>
              <a:rPr lang="ru-RU" b="1" dirty="0" err="1" smtClean="0"/>
              <a:t>субатрофии</a:t>
            </a:r>
            <a:endParaRPr lang="ru-RU" b="1" dirty="0" smtClean="0"/>
          </a:p>
          <a:p>
            <a:r>
              <a:rPr lang="ru-RU" dirty="0" smtClean="0"/>
              <a:t>Рубцовые и дистрофические изменения роговицы, сращение и заращение зрачка, травматическая катаракта, </a:t>
            </a:r>
            <a:r>
              <a:rPr lang="ru-RU" dirty="0" err="1" smtClean="0"/>
              <a:t>швартообразование</a:t>
            </a:r>
            <a:r>
              <a:rPr lang="ru-RU" dirty="0" smtClean="0"/>
              <a:t>, отслойка оболочек</a:t>
            </a:r>
          </a:p>
          <a:p>
            <a:r>
              <a:rPr lang="ru-RU" dirty="0" smtClean="0"/>
              <a:t>Деформация и уменьшение глазного яблока</a:t>
            </a:r>
          </a:p>
          <a:p>
            <a:r>
              <a:rPr lang="ru-RU" dirty="0" smtClean="0"/>
              <a:t>Снижение ЭРГ, ЭФИ</a:t>
            </a:r>
          </a:p>
          <a:p>
            <a:r>
              <a:rPr lang="ru-RU" dirty="0" smtClean="0"/>
              <a:t>Утолщение оболочек на УЗИ, уменьшение ПЗО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5097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Симпатическое (</a:t>
            </a:r>
            <a:r>
              <a:rPr lang="ru-RU" dirty="0" err="1" smtClean="0"/>
              <a:t>содружественное</a:t>
            </a:r>
            <a:r>
              <a:rPr lang="ru-RU" dirty="0" smtClean="0"/>
              <a:t>) воспаление представляет собой поражение парного неповрежденного глаза в ответ на длительно существующее воспаление при тяжелой травме. </a:t>
            </a:r>
          </a:p>
          <a:p>
            <a:r>
              <a:rPr lang="ru-RU" dirty="0" smtClean="0"/>
              <a:t>Симпатическая офтальмия имеет аутоиммунную природу. Она возникает при клеточной и гуморальной сенсибилизации к антигенам </a:t>
            </a:r>
            <a:r>
              <a:rPr lang="ru-RU" dirty="0" err="1" smtClean="0"/>
              <a:t>увеоретинальной</a:t>
            </a:r>
            <a:r>
              <a:rPr lang="ru-RU" dirty="0" smtClean="0"/>
              <a:t> ткани на фоне нарушения гематоофтальмического барьера поврежденного глаза. </a:t>
            </a:r>
            <a:endParaRPr lang="ru-RU" sz="1100" dirty="0" smtClean="0"/>
          </a:p>
          <a:p>
            <a:r>
              <a:rPr lang="ru-RU" dirty="0" smtClean="0"/>
              <a:t>Возникает чаще от  2х недель до нескольких лет после травмы</a:t>
            </a:r>
          </a:p>
          <a:p>
            <a:r>
              <a:rPr lang="ru-RU" b="1" dirty="0" smtClean="0"/>
              <a:t>Частота 0,03 на 100.000 населения</a:t>
            </a:r>
          </a:p>
          <a:p>
            <a:endParaRPr lang="ru-RU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Факторы риска Симпатической офтальмии</a:t>
            </a:r>
          </a:p>
          <a:p>
            <a:r>
              <a:rPr lang="ru-RU" dirty="0" smtClean="0"/>
              <a:t>Проникающие ранения корнеосклеральной зоне</a:t>
            </a:r>
          </a:p>
          <a:p>
            <a:r>
              <a:rPr lang="ru-RU" dirty="0" smtClean="0"/>
              <a:t>Выпадение внутренних оболочек глаза</a:t>
            </a:r>
          </a:p>
          <a:p>
            <a:r>
              <a:rPr lang="ru-RU" dirty="0" smtClean="0"/>
              <a:t>Развитие посттравматического </a:t>
            </a:r>
            <a:r>
              <a:rPr lang="ru-RU" dirty="0" err="1" smtClean="0"/>
              <a:t>увеита</a:t>
            </a:r>
            <a:endParaRPr lang="ru-RU" dirty="0" smtClean="0"/>
          </a:p>
          <a:p>
            <a:r>
              <a:rPr lang="ru-RU" dirty="0" smtClean="0"/>
              <a:t>Повторные операции или операции на травмированном глазу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46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Алгоритм обследования пациента</a:t>
            </a:r>
            <a:b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травмах органа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зрени</a:t>
            </a:r>
            <a:endParaRPr kumimoji="0" lang="ru-RU" alt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sz="1200" b="1" dirty="0" smtClean="0"/>
              <a:t>Наружный осмотр:</a:t>
            </a:r>
            <a:endParaRPr lang="ru-RU" sz="1200" b="1" dirty="0" smtClean="0"/>
          </a:p>
          <a:p>
            <a:pPr>
              <a:lnSpc>
                <a:spcPct val="90000"/>
              </a:lnSpc>
            </a:pPr>
            <a:r>
              <a:rPr lang="ru-RU" sz="1200" kern="0" dirty="0" smtClean="0"/>
              <a:t>Общий вид (кровотечение из век и глаза, подкожный или </a:t>
            </a:r>
            <a:r>
              <a:rPr lang="ru-RU" sz="1200" kern="0" dirty="0" err="1" smtClean="0"/>
              <a:t>подконъюнктивальный</a:t>
            </a:r>
            <a:r>
              <a:rPr lang="ru-RU" sz="1200" kern="0" dirty="0" smtClean="0"/>
              <a:t> отек, кровоизлияния </a:t>
            </a:r>
            <a:r>
              <a:rPr lang="ru-RU" sz="1200" kern="0" dirty="0" err="1" smtClean="0"/>
              <a:t>и.т.п</a:t>
            </a:r>
            <a:r>
              <a:rPr lang="ru-RU" sz="1200" kern="0" dirty="0" smtClean="0"/>
              <a:t>). </a:t>
            </a:r>
          </a:p>
          <a:p>
            <a:pPr>
              <a:lnSpc>
                <a:spcPct val="90000"/>
              </a:lnSpc>
            </a:pPr>
            <a:r>
              <a:rPr lang="ru-RU" sz="1200" dirty="0" smtClean="0"/>
              <a:t>Оценка статической и мимической симметрии.</a:t>
            </a:r>
          </a:p>
          <a:p>
            <a:pPr>
              <a:lnSpc>
                <a:spcPct val="90000"/>
              </a:lnSpc>
            </a:pPr>
            <a:r>
              <a:rPr lang="ru-RU" sz="1200" dirty="0" smtClean="0"/>
              <a:t>Исследование положения глаза в орбите и подвижности глазного яблока.</a:t>
            </a:r>
          </a:p>
          <a:p>
            <a:pPr>
              <a:lnSpc>
                <a:spcPct val="90000"/>
              </a:lnSpc>
            </a:pPr>
            <a:r>
              <a:rPr lang="ru-RU" sz="1200" kern="0" dirty="0" smtClean="0"/>
              <a:t>Пальпация краев орбиты при подозрении на повреждение ее стенок.</a:t>
            </a:r>
          </a:p>
          <a:p>
            <a:pPr>
              <a:lnSpc>
                <a:spcPct val="90000"/>
              </a:lnSpc>
            </a:pPr>
            <a:r>
              <a:rPr lang="ru-RU" sz="1200" dirty="0" smtClean="0"/>
              <a:t>Исследование чувствительности </a:t>
            </a:r>
            <a:r>
              <a:rPr lang="ru-RU" sz="1200" dirty="0" err="1" smtClean="0"/>
              <a:t>периорбитальных</a:t>
            </a:r>
            <a:r>
              <a:rPr lang="ru-RU" sz="1200" dirty="0" smtClean="0"/>
              <a:t> зон.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Профилактика и лечение симпатической офтальмии</a:t>
            </a:r>
          </a:p>
          <a:p>
            <a:r>
              <a:rPr lang="ru-RU" dirty="0" smtClean="0"/>
              <a:t>Своевременная и квалифицированная обработка ранений глаза</a:t>
            </a:r>
          </a:p>
          <a:p>
            <a:r>
              <a:rPr lang="ru-RU" dirty="0" smtClean="0"/>
              <a:t>Активная длительная </a:t>
            </a:r>
            <a:r>
              <a:rPr lang="ru-RU" dirty="0" err="1" smtClean="0"/>
              <a:t>иммуносупрессивная</a:t>
            </a:r>
            <a:r>
              <a:rPr lang="ru-RU" dirty="0" smtClean="0"/>
              <a:t> терапия посттравматического </a:t>
            </a:r>
            <a:r>
              <a:rPr lang="ru-RU" dirty="0" err="1" smtClean="0"/>
              <a:t>увеита</a:t>
            </a:r>
            <a:r>
              <a:rPr lang="ru-RU" dirty="0" smtClean="0"/>
              <a:t> (ГКС+НПВС)</a:t>
            </a:r>
          </a:p>
          <a:p>
            <a:r>
              <a:rPr lang="ru-RU" dirty="0" smtClean="0"/>
              <a:t>Энуклеация травмированного глаза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389A-176E-45FC-BED5-ACDF8A267AEA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666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Профилактика глазного травматизма</a:t>
            </a:r>
          </a:p>
          <a:p>
            <a:r>
              <a:rPr lang="ru-RU" dirty="0" smtClean="0"/>
              <a:t>Выполнение рабочими правил техники безопасности на производстве (защита глаз очками, экраном, правильные приемы в работе и др.)</a:t>
            </a:r>
          </a:p>
          <a:p>
            <a:r>
              <a:rPr lang="ru-RU" dirty="0" smtClean="0"/>
              <a:t>Санитарно-гигиенические мероприятия ( достаточное освещение рабочих мест, ликвидация запыленности и др.)</a:t>
            </a:r>
          </a:p>
          <a:p>
            <a:r>
              <a:rPr lang="ru-RU" dirty="0" smtClean="0"/>
              <a:t>Санитарно-просветительная работа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завершении Я благодарю вас за внимание и призываю соблюдать технику безопасности в быту и на производстве и избегать </a:t>
            </a:r>
            <a:r>
              <a:rPr lang="ru-RU" dirty="0" err="1" smtClean="0"/>
              <a:t>заведомоизвестных</a:t>
            </a:r>
            <a:r>
              <a:rPr lang="ru-RU" dirty="0" smtClean="0"/>
              <a:t> </a:t>
            </a:r>
            <a:r>
              <a:rPr lang="ru-RU" dirty="0" err="1" smtClean="0"/>
              <a:t>травмоопастных</a:t>
            </a:r>
            <a:r>
              <a:rPr lang="ru-RU" dirty="0" smtClean="0"/>
              <a:t> ситуаций что позволит Вам защитить ваши глаза!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Исследование зрительных функций (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жалобы на снижение остроты зрения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Определение реакции зрачков на свет.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200" dirty="0" smtClean="0"/>
              <a:t>Определение </a:t>
            </a:r>
            <a:r>
              <a:rPr lang="ru-RU" sz="1200" dirty="0" err="1" smtClean="0"/>
              <a:t>офтальмотонуса</a:t>
            </a:r>
            <a:r>
              <a:rPr lang="ru-RU" sz="1200" dirty="0" smtClean="0"/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Биомикроскопия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200" kern="0" dirty="0" smtClean="0"/>
              <a:t>При исследовании роговицы - проба с красителем (проба Зейделя).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Исследование в проходящем свете (определение рефлекса с глазного дна).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200" dirty="0" smtClean="0"/>
              <a:t>Офтальмоскопия.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Тонометрия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200" dirty="0" smtClean="0"/>
              <a:t>Периметрия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6A7F-7D49-4071-8554-15AAAA4770D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87F2E7-27E4-4CFF-8C06-EB583E478C8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DB31C-AC36-4F1B-84F5-EAF570D3F0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40E9E-E93C-4AF8-BCFE-E5EAD4850C4D}" type="datetimeFigureOut">
              <a:rPr lang="ru-RU" smtClean="0"/>
              <a:pPr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E4259-D864-47BD-AF83-B45E2F351B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81.png"/><Relationship Id="rId5" Type="http://schemas.openxmlformats.org/officeDocument/2006/relationships/image" Target="../media/image15.pn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54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55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notesSlide" Target="../notesSlides/notesSlide56.xml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57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1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4" Type="http://schemas.openxmlformats.org/officeDocument/2006/relationships/image" Target="../media/image12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1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et-00-01"/>
          <p:cNvPicPr>
            <a:picLocks noChangeAspect="1" noChangeArrowheads="1"/>
          </p:cNvPicPr>
          <p:nvPr/>
        </p:nvPicPr>
        <p:blipFill>
          <a:blip r:embed="rId4" cstate="print">
            <a:lum bright="-16000" contrast="-2000"/>
          </a:blip>
          <a:srcRect l="5119"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3432" y="1916832"/>
            <a:ext cx="8358246" cy="189865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Visual organ Injuries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234429"/>
            <a:ext cx="6203586" cy="571504"/>
          </a:xfrm>
        </p:spPr>
        <p:txBody>
          <a:bodyPr>
            <a:noAutofit/>
          </a:bodyPr>
          <a:lstStyle/>
          <a:p>
            <a:r>
              <a:rPr lang="en-US" altLang="ru-RU" sz="2400" b="1" dirty="0">
                <a:solidFill>
                  <a:schemeClr val="bg1"/>
                </a:solidFill>
              </a:rPr>
              <a:t>Department of Ophthalmology </a:t>
            </a:r>
            <a:r>
              <a:rPr lang="en-US" altLang="ru-RU" sz="2400" b="1" dirty="0" smtClean="0">
                <a:solidFill>
                  <a:schemeClr val="bg1"/>
                </a:solidFill>
              </a:rPr>
              <a:t> named </a:t>
            </a:r>
            <a:endParaRPr lang="ru-RU" altLang="ru-RU" sz="2400" b="1" dirty="0">
              <a:solidFill>
                <a:schemeClr val="bg1"/>
              </a:solidFill>
            </a:endParaRPr>
          </a:p>
          <a:p>
            <a:r>
              <a:rPr lang="en-US" altLang="ru-RU" sz="2400" b="1" dirty="0">
                <a:solidFill>
                  <a:schemeClr val="bg1"/>
                </a:solidFill>
              </a:rPr>
              <a:t>after prof. M.A. </a:t>
            </a:r>
            <a:r>
              <a:rPr lang="en-US" altLang="ru-RU" sz="2400" b="1" dirty="0" err="1">
                <a:solidFill>
                  <a:schemeClr val="bg1"/>
                </a:solidFill>
              </a:rPr>
              <a:t>Dmitriev</a:t>
            </a:r>
            <a:endParaRPr lang="ru-RU" altLang="ru-RU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5800" y="5733256"/>
            <a:ext cx="7772400" cy="1065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chemeClr val="bg1"/>
                </a:solidFill>
                <a:latin typeface="Lucida Console" pitchFamily="49" charset="0"/>
              </a:rPr>
              <a:t>Krasnoyarsk, </a:t>
            </a:r>
            <a:r>
              <a:rPr lang="en-US" altLang="ru-RU" sz="2800" b="1" dirty="0" smtClean="0">
                <a:solidFill>
                  <a:schemeClr val="bg1"/>
                </a:solidFill>
                <a:latin typeface="Lucida Console" pitchFamily="49" charset="0"/>
              </a:rPr>
              <a:t>202</a:t>
            </a:r>
            <a:r>
              <a:rPr lang="ru-RU" altLang="ru-RU" sz="2800" b="1" dirty="0" smtClean="0">
                <a:solidFill>
                  <a:schemeClr val="bg1"/>
                </a:solidFill>
                <a:latin typeface="Lucida Console" pitchFamily="49" charset="0"/>
              </a:rPr>
              <a:t>4</a:t>
            </a:r>
            <a:endParaRPr lang="ru-RU" altLang="ru-RU" sz="2800" b="1" dirty="0">
              <a:solidFill>
                <a:schemeClr val="bg1"/>
              </a:solidFill>
              <a:latin typeface="Lucida Console" pitchFamily="49" charset="0"/>
            </a:endParaRPr>
          </a:p>
          <a:p>
            <a:pPr marL="342900" indent="-342900" algn="ctr">
              <a:lnSpc>
                <a:spcPct val="80000"/>
              </a:lnSpc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71472" y="4105292"/>
            <a:ext cx="8186750" cy="1181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Clr>
                <a:schemeClr val="hlink"/>
              </a:buClr>
              <a:buSzPct val="90000"/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Lucida Console" pitchFamily="49" charset="0"/>
              </a:rPr>
              <a:t>Lecture for 4th year students </a:t>
            </a:r>
            <a:endParaRPr lang="ru-RU" sz="2400" dirty="0">
              <a:solidFill>
                <a:schemeClr val="bg1"/>
              </a:solidFill>
              <a:latin typeface="Lucida Console" pitchFamily="49" charset="0"/>
            </a:endParaRPr>
          </a:p>
        </p:txBody>
      </p:sp>
      <p:pic>
        <p:nvPicPr>
          <p:cNvPr id="8" name="Picture 7" descr="http://www.poisknews.ru/phpp/images/core/contentimage/contentimage/d8/fa/4b/18logotip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7" y="188640"/>
            <a:ext cx="12287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07504" y="476672"/>
            <a:ext cx="8674224" cy="59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3600" b="1" dirty="0">
                <a:solidFill>
                  <a:srgbClr val="002060"/>
                </a:solidFill>
              </a:rPr>
              <a:t>Classification of eye injuries 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>by degree of severity</a:t>
            </a:r>
            <a:endParaRPr lang="ru-RU" sz="3600" b="1" dirty="0" smtClean="0">
              <a:solidFill>
                <a:srgbClr val="FF0000"/>
              </a:solidFill>
              <a:latin typeface="Lucida Console" panose="020B0609040504020204" pitchFamily="49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35000"/>
              </a:spcBef>
              <a:defRPr/>
            </a:pPr>
            <a:endParaRPr lang="ru-RU" sz="800" b="1" dirty="0" smtClean="0">
              <a:solidFill>
                <a:srgbClr val="FF0000"/>
              </a:solidFill>
              <a:latin typeface="Lucida Console" panose="020B0609040504020204" pitchFamily="49" charset="0"/>
            </a:endParaRPr>
          </a:p>
          <a:p>
            <a:pPr algn="r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I</a:t>
            </a:r>
            <a:r>
              <a:rPr lang="ru-RU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 - </a:t>
            </a:r>
            <a:r>
              <a:rPr lang="en-US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mild</a:t>
            </a:r>
            <a:r>
              <a:rPr lang="ru-RU" sz="22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-</a:t>
            </a:r>
            <a:r>
              <a:rPr lang="ru-RU" sz="2200" dirty="0" smtClean="0">
                <a:solidFill>
                  <a:schemeClr val="tx1"/>
                </a:solidFill>
                <a:latin typeface="Lucida Console" panose="020B0609040504020204" pitchFamily="49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injuries that do not threaten to reduce the functions of the eye or cause a slight decrease in their</a:t>
            </a:r>
            <a:r>
              <a:rPr lang="ru-RU" sz="22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;</a:t>
            </a:r>
          </a:p>
          <a:p>
            <a:pPr algn="r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II</a:t>
            </a:r>
            <a:r>
              <a:rPr lang="ru-RU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 – </a:t>
            </a:r>
            <a:r>
              <a:rPr lang="en-US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moderate</a:t>
            </a:r>
            <a:r>
              <a:rPr lang="ru-RU" sz="22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– </a:t>
            </a:r>
            <a:r>
              <a:rPr lang="en-US" sz="2400" dirty="0">
                <a:solidFill>
                  <a:srgbClr val="002060"/>
                </a:solidFill>
              </a:rPr>
              <a:t>damage threatening to decrease the functions of the eye</a:t>
            </a:r>
            <a:r>
              <a:rPr lang="ru-RU" sz="22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;</a:t>
            </a:r>
          </a:p>
          <a:p>
            <a:pPr algn="r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III</a:t>
            </a:r>
            <a:r>
              <a:rPr lang="ru-RU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 – </a:t>
            </a:r>
            <a:r>
              <a:rPr lang="en-US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severe</a:t>
            </a:r>
            <a:r>
              <a:rPr lang="ru-RU" sz="22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– </a:t>
            </a:r>
            <a:r>
              <a:rPr lang="en-US" sz="2400" dirty="0">
                <a:solidFill>
                  <a:srgbClr val="002060"/>
                </a:solidFill>
              </a:rPr>
              <a:t>damage that threatens the loss of eye functions or has already caused the loss of visual functions</a:t>
            </a:r>
            <a:r>
              <a:rPr lang="ru-RU" sz="22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;</a:t>
            </a:r>
          </a:p>
          <a:p>
            <a:pPr algn="r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IV</a:t>
            </a:r>
            <a:r>
              <a:rPr lang="ru-RU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 – </a:t>
            </a:r>
            <a:r>
              <a:rPr lang="en-US" sz="22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extremely severe</a:t>
            </a:r>
            <a:r>
              <a:rPr lang="ru-RU" sz="22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– </a:t>
            </a:r>
            <a:r>
              <a:rPr lang="en-US" sz="2400" dirty="0">
                <a:solidFill>
                  <a:srgbClr val="002060"/>
                </a:solidFill>
              </a:rPr>
              <a:t>damage threatening the loss of the eye as an anatomical </a:t>
            </a:r>
            <a:r>
              <a:rPr lang="en-US" sz="2400" dirty="0" smtClean="0">
                <a:solidFill>
                  <a:srgbClr val="002060"/>
                </a:solidFill>
              </a:rPr>
              <a:t>organ</a:t>
            </a:r>
            <a:r>
              <a:rPr lang="ru-RU" sz="2200" b="1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.</a:t>
            </a:r>
            <a:endParaRPr lang="ru-RU" sz="2200" b="1" dirty="0">
              <a:solidFill>
                <a:srgbClr val="00206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548680"/>
            <a:ext cx="7772400" cy="792163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lvl="0">
              <a:defRPr/>
            </a:pPr>
            <a:r>
              <a:rPr lang="en-US" altLang="ru-RU" sz="4000" b="1" dirty="0">
                <a:solidFill>
                  <a:srgbClr val="002060"/>
                </a:solidFill>
              </a:rPr>
              <a:t>Algorithm of examination of a patient with 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eye injuries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928813"/>
            <a:ext cx="8208963" cy="46688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8000"/>
              </a:lnSpc>
            </a:pPr>
            <a:r>
              <a:rPr lang="en-US" altLang="ru-RU" sz="2800" b="1" dirty="0">
                <a:solidFill>
                  <a:srgbClr val="FF0000"/>
                </a:solidFill>
              </a:rPr>
              <a:t>analysis of carefully collected </a:t>
            </a:r>
            <a:r>
              <a:rPr lang="en-US" altLang="ru-RU" sz="2800" b="1" dirty="0" smtClean="0">
                <a:solidFill>
                  <a:srgbClr val="FF0000"/>
                </a:solidFill>
              </a:rPr>
              <a:t>complaints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18000"/>
              </a:lnSpc>
            </a:pPr>
            <a:r>
              <a:rPr lang="en-US" altLang="ru-RU" sz="25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careful </a:t>
            </a:r>
            <a:r>
              <a:rPr lang="en-US" altLang="ru-RU" sz="2500" b="1" dirty="0">
                <a:solidFill>
                  <a:srgbClr val="FF0000"/>
                </a:solidFill>
                <a:latin typeface="Lucida Console" panose="020B0609040504020204" pitchFamily="49" charset="0"/>
              </a:rPr>
              <a:t>history </a:t>
            </a:r>
            <a:r>
              <a:rPr lang="en-US" altLang="ru-RU" sz="25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taking</a:t>
            </a:r>
            <a:endParaRPr lang="ru-RU" altLang="ru-RU" sz="2500" b="1" dirty="0" smtClean="0">
              <a:solidFill>
                <a:srgbClr val="FF0000"/>
              </a:solidFill>
              <a:latin typeface="Lucida Console" panose="020B0609040504020204" pitchFamily="49" charset="0"/>
            </a:endParaRPr>
          </a:p>
          <a:p>
            <a:pPr marL="0" indent="0">
              <a:lnSpc>
                <a:spcPct val="118000"/>
              </a:lnSpc>
              <a:buNone/>
            </a:pPr>
            <a:r>
              <a:rPr lang="ru-RU" altLang="ru-RU" sz="2500" dirty="0" smtClean="0">
                <a:latin typeface="Lucida Console" panose="020B0609040504020204" pitchFamily="49" charset="0"/>
              </a:rPr>
              <a:t>	</a:t>
            </a:r>
            <a:r>
              <a:rPr lang="ru-RU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- 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chronology </a:t>
            </a:r>
            <a:r>
              <a:rPr lang="en-US" altLang="ru-RU" sz="2500" dirty="0">
                <a:solidFill>
                  <a:srgbClr val="002060"/>
                </a:solidFill>
                <a:latin typeface="Lucida Console" panose="020B0609040504020204" pitchFamily="49" charset="0"/>
              </a:rPr>
              <a:t>of the injury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,</a:t>
            </a:r>
            <a:endParaRPr lang="ru-RU" altLang="ru-RU" sz="2500" dirty="0" smtClean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 marL="0" indent="0">
              <a:lnSpc>
                <a:spcPct val="118000"/>
              </a:lnSpc>
              <a:buNone/>
            </a:pPr>
            <a:r>
              <a:rPr lang="ru-RU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	- 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timing </a:t>
            </a:r>
            <a:r>
              <a:rPr lang="en-US" altLang="ru-RU" sz="2500" dirty="0">
                <a:solidFill>
                  <a:srgbClr val="002060"/>
                </a:solidFill>
                <a:latin typeface="Lucida Console" panose="020B0609040504020204" pitchFamily="49" charset="0"/>
              </a:rPr>
              <a:t>of injury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,</a:t>
            </a:r>
            <a:endParaRPr lang="ru-RU" altLang="ru-RU" sz="2500" dirty="0" smtClean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 marL="0" indent="0">
              <a:lnSpc>
                <a:spcPct val="118000"/>
              </a:lnSpc>
              <a:buNone/>
            </a:pPr>
            <a:r>
              <a:rPr lang="ru-RU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	- 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the </a:t>
            </a:r>
            <a:r>
              <a:rPr lang="en-US" altLang="ru-RU" sz="2500" dirty="0">
                <a:solidFill>
                  <a:srgbClr val="002060"/>
                </a:solidFill>
                <a:latin typeface="Lucida Console" panose="020B0609040504020204" pitchFamily="49" charset="0"/>
              </a:rPr>
              <a:t>nature of the wounding object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,</a:t>
            </a:r>
            <a:endParaRPr lang="ru-RU" altLang="ru-RU" sz="2500" dirty="0" smtClean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 marL="0" indent="0">
              <a:lnSpc>
                <a:spcPct val="118000"/>
              </a:lnSpc>
              <a:buNone/>
            </a:pPr>
            <a:r>
              <a:rPr lang="ru-RU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	- 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degree </a:t>
            </a:r>
            <a:r>
              <a:rPr lang="en-US" altLang="ru-RU" sz="2500" dirty="0">
                <a:solidFill>
                  <a:srgbClr val="002060"/>
                </a:solidFill>
                <a:latin typeface="Lucida Console" panose="020B0609040504020204" pitchFamily="49" charset="0"/>
              </a:rPr>
              <a:t>of vision loss immediately </a:t>
            </a:r>
            <a:r>
              <a:rPr lang="ru-RU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			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after </a:t>
            </a:r>
            <a:r>
              <a:rPr lang="en-US" altLang="ru-RU" sz="2500" dirty="0">
                <a:solidFill>
                  <a:srgbClr val="002060"/>
                </a:solidFill>
                <a:latin typeface="Lucida Console" panose="020B0609040504020204" pitchFamily="49" charset="0"/>
              </a:rPr>
              <a:t>injury and over time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,</a:t>
            </a:r>
            <a:endParaRPr lang="ru-RU" altLang="ru-RU" sz="2500" dirty="0" smtClean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 marL="0" indent="0">
              <a:lnSpc>
                <a:spcPct val="118000"/>
              </a:lnSpc>
              <a:buNone/>
            </a:pPr>
            <a:r>
              <a:rPr lang="ru-RU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	- 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loss </a:t>
            </a:r>
            <a:r>
              <a:rPr lang="en-US" altLang="ru-RU" sz="2500" dirty="0">
                <a:solidFill>
                  <a:srgbClr val="002060"/>
                </a:solidFill>
                <a:latin typeface="Lucida Console" panose="020B0609040504020204" pitchFamily="49" charset="0"/>
              </a:rPr>
              <a:t>of consciousness, nausea, </a:t>
            </a:r>
            <a:r>
              <a:rPr lang="ru-RU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			</a:t>
            </a:r>
            <a:r>
              <a:rPr lang="en-US" altLang="ru-RU" sz="25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vomiting</a:t>
            </a:r>
            <a:r>
              <a:rPr lang="en-US" altLang="ru-RU" sz="2500" dirty="0">
                <a:solidFill>
                  <a:srgbClr val="002060"/>
                </a:solidFill>
                <a:latin typeface="Lucida Console" panose="020B0609040504020204" pitchFamily="49" charset="0"/>
              </a:rPr>
              <a:t>, etc.</a:t>
            </a:r>
            <a:endParaRPr lang="ru-RU" altLang="ru-RU" sz="1100" dirty="0" smtClean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>
              <a:lnSpc>
                <a:spcPct val="118000"/>
              </a:lnSpc>
            </a:pPr>
            <a:r>
              <a:rPr lang="en-US" altLang="ru-RU" sz="2800" b="1" dirty="0">
                <a:solidFill>
                  <a:srgbClr val="FF0000"/>
                </a:solidFill>
                <a:latin typeface="Lucida Console" panose="020B0609040504020204" pitchFamily="49" charset="0"/>
              </a:rPr>
              <a:t>the essence of the assistance provided to the victim</a:t>
            </a:r>
            <a:endParaRPr lang="ru-RU" altLang="ru-RU" sz="2800" b="1" dirty="0" smtClean="0">
              <a:solidFill>
                <a:srgbClr val="FF0000"/>
              </a:solidFill>
              <a:latin typeface="Lucida Console" panose="020B0609040504020204" pitchFamily="49" charset="0"/>
            </a:endParaRPr>
          </a:p>
          <a:p>
            <a:pPr eaLnBrk="1" hangingPunct="1">
              <a:lnSpc>
                <a:spcPct val="118000"/>
              </a:lnSpc>
              <a:buFontTx/>
              <a:buNone/>
            </a:pPr>
            <a:endParaRPr lang="ru-RU" altLang="ru-RU" sz="1800" dirty="0" smtClean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21296" y="1484784"/>
            <a:ext cx="8496944" cy="525658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altLang="ru-RU" sz="3200" b="1" dirty="0" smtClean="0">
                <a:solidFill>
                  <a:srgbClr val="002060"/>
                </a:solidFill>
              </a:rPr>
              <a:t>	</a:t>
            </a:r>
            <a:r>
              <a:rPr lang="en-US" altLang="ru-RU" sz="3200" b="1" dirty="0" smtClean="0">
                <a:solidFill>
                  <a:srgbClr val="FF0000"/>
                </a:solidFill>
              </a:rPr>
              <a:t>External </a:t>
            </a:r>
            <a:r>
              <a:rPr lang="en-US" altLang="ru-RU" sz="3200" b="1" dirty="0">
                <a:solidFill>
                  <a:srgbClr val="FF0000"/>
                </a:solidFill>
              </a:rPr>
              <a:t>examination</a:t>
            </a:r>
            <a:r>
              <a:rPr lang="en-US" altLang="ru-RU" sz="3200" b="1" dirty="0" smtClean="0">
                <a:solidFill>
                  <a:srgbClr val="FF0000"/>
                </a:solidFill>
              </a:rPr>
              <a:t>:</a:t>
            </a:r>
            <a:endParaRPr lang="ru-RU" altLang="ru-RU" sz="3200" b="1" dirty="0" smtClean="0">
              <a:solidFill>
                <a:srgbClr val="FF0000"/>
              </a:solidFill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altLang="ru-RU" sz="2800" dirty="0" smtClean="0">
                <a:solidFill>
                  <a:srgbClr val="002060"/>
                </a:solidFill>
              </a:rPr>
              <a:t>General </a:t>
            </a:r>
            <a:r>
              <a:rPr lang="en-US" altLang="ru-RU" sz="2800" dirty="0">
                <a:solidFill>
                  <a:srgbClr val="002060"/>
                </a:solidFill>
              </a:rPr>
              <a:t>appearance (bleeding from the eyelids and eyes, subcutaneous or </a:t>
            </a:r>
            <a:r>
              <a:rPr lang="en-US" altLang="ru-RU" sz="2800" dirty="0" err="1">
                <a:solidFill>
                  <a:srgbClr val="002060"/>
                </a:solidFill>
              </a:rPr>
              <a:t>subconjunctival</a:t>
            </a:r>
            <a:r>
              <a:rPr lang="en-US" altLang="ru-RU" sz="2800" dirty="0">
                <a:solidFill>
                  <a:srgbClr val="002060"/>
                </a:solidFill>
              </a:rPr>
              <a:t> edema, hemorrhages, etc</a:t>
            </a:r>
            <a:r>
              <a:rPr lang="en-US" altLang="ru-RU" sz="2800" dirty="0" smtClean="0">
                <a:solidFill>
                  <a:srgbClr val="002060"/>
                </a:solidFill>
              </a:rPr>
              <a:t>.).</a:t>
            </a:r>
            <a:endParaRPr lang="ru-RU" altLang="ru-RU" sz="2800" dirty="0" smtClean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altLang="ru-RU" sz="2800" dirty="0" smtClean="0">
                <a:solidFill>
                  <a:srgbClr val="002060"/>
                </a:solidFill>
              </a:rPr>
              <a:t>Assessment </a:t>
            </a:r>
            <a:r>
              <a:rPr lang="en-US" altLang="ru-RU" sz="2800" dirty="0">
                <a:solidFill>
                  <a:srgbClr val="002060"/>
                </a:solidFill>
              </a:rPr>
              <a:t>of static and mimic asymmetry</a:t>
            </a:r>
            <a:r>
              <a:rPr lang="en-US" altLang="ru-RU" sz="2800" dirty="0" smtClean="0">
                <a:solidFill>
                  <a:srgbClr val="002060"/>
                </a:solidFill>
              </a:rPr>
              <a:t>.</a:t>
            </a:r>
            <a:endParaRPr lang="ru-RU" altLang="ru-RU" sz="2800" dirty="0" smtClean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altLang="ru-RU" sz="2800" dirty="0" smtClean="0">
                <a:solidFill>
                  <a:srgbClr val="002060"/>
                </a:solidFill>
              </a:rPr>
              <a:t>Study </a:t>
            </a:r>
            <a:r>
              <a:rPr lang="en-US" altLang="ru-RU" sz="2800" dirty="0">
                <a:solidFill>
                  <a:srgbClr val="002060"/>
                </a:solidFill>
              </a:rPr>
              <a:t>of the position of the eye in the orbit and the mobility of the eyeball</a:t>
            </a:r>
            <a:r>
              <a:rPr lang="en-US" altLang="ru-RU" sz="2800" dirty="0" smtClean="0">
                <a:solidFill>
                  <a:srgbClr val="002060"/>
                </a:solidFill>
              </a:rPr>
              <a:t>.</a:t>
            </a:r>
            <a:endParaRPr lang="ru-RU" altLang="ru-RU" sz="2800" dirty="0" smtClean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altLang="ru-RU" sz="2800" dirty="0" smtClean="0">
                <a:solidFill>
                  <a:srgbClr val="002060"/>
                </a:solidFill>
              </a:rPr>
              <a:t>Palpation </a:t>
            </a:r>
            <a:r>
              <a:rPr lang="en-US" altLang="ru-RU" sz="2800" dirty="0">
                <a:solidFill>
                  <a:srgbClr val="002060"/>
                </a:solidFill>
              </a:rPr>
              <a:t>of the edges of the orbit in case of suspected damage to its walls</a:t>
            </a:r>
            <a:r>
              <a:rPr lang="en-US" altLang="ru-RU" sz="2800" dirty="0" smtClean="0">
                <a:solidFill>
                  <a:srgbClr val="002060"/>
                </a:solidFill>
              </a:rPr>
              <a:t>.</a:t>
            </a:r>
            <a:endParaRPr lang="ru-RU" altLang="ru-RU" sz="2800" dirty="0" smtClean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altLang="ru-RU" sz="2800" dirty="0" smtClean="0">
                <a:solidFill>
                  <a:srgbClr val="002060"/>
                </a:solidFill>
              </a:rPr>
              <a:t>Study </a:t>
            </a:r>
            <a:r>
              <a:rPr lang="en-US" altLang="ru-RU" sz="2800" dirty="0">
                <a:solidFill>
                  <a:srgbClr val="002060"/>
                </a:solidFill>
              </a:rPr>
              <a:t>of the sensitivity of the </a:t>
            </a:r>
            <a:r>
              <a:rPr lang="en-US" altLang="ru-RU" sz="2800" dirty="0" err="1">
                <a:solidFill>
                  <a:srgbClr val="002060"/>
                </a:solidFill>
              </a:rPr>
              <a:t>periorbital</a:t>
            </a:r>
            <a:r>
              <a:rPr lang="en-US" altLang="ru-RU" sz="2800" dirty="0">
                <a:solidFill>
                  <a:srgbClr val="002060"/>
                </a:solidFill>
              </a:rPr>
              <a:t> zones.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331470" indent="-285750">
              <a:buClr>
                <a:schemeClr val="accent6">
                  <a:lumMod val="75000"/>
                </a:schemeClr>
              </a:buClr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3568" y="404664"/>
            <a:ext cx="7772400" cy="792163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ru-RU" sz="3200" b="1" dirty="0">
                <a:solidFill>
                  <a:srgbClr val="002060"/>
                </a:solidFill>
              </a:rPr>
              <a:t>Algorithm of examination of a patient with eye injuries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en-US" altLang="ru-RU" sz="3600" b="1" dirty="0">
                <a:solidFill>
                  <a:srgbClr val="002060"/>
                </a:solidFill>
              </a:rPr>
              <a:t>Algorithm of examination of a patient with eye injuries</a:t>
            </a:r>
            <a:endParaRPr lang="ru-RU" altLang="ru-RU" sz="36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00200"/>
            <a:ext cx="8329642" cy="525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lvl="0" indent="-4572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002060"/>
                </a:solidFill>
              </a:rPr>
              <a:t>Examination </a:t>
            </a:r>
            <a:r>
              <a:rPr lang="en-US" sz="3000" dirty="0">
                <a:solidFill>
                  <a:srgbClr val="002060"/>
                </a:solidFill>
              </a:rPr>
              <a:t>of visual functions (complaints of decreased visual acuity</a:t>
            </a:r>
            <a:r>
              <a:rPr lang="en-US" sz="3000" dirty="0" smtClean="0">
                <a:solidFill>
                  <a:srgbClr val="002060"/>
                </a:solidFill>
              </a:rPr>
              <a:t>)</a:t>
            </a:r>
            <a:endParaRPr lang="ru-RU" sz="3000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002060"/>
                </a:solidFill>
              </a:rPr>
              <a:t>Determination </a:t>
            </a:r>
            <a:r>
              <a:rPr lang="en-US" sz="3000" dirty="0">
                <a:solidFill>
                  <a:srgbClr val="002060"/>
                </a:solidFill>
              </a:rPr>
              <a:t>of the pupils' reaction to light</a:t>
            </a:r>
            <a:r>
              <a:rPr lang="en-US" sz="3000" dirty="0" smtClean="0">
                <a:solidFill>
                  <a:srgbClr val="002060"/>
                </a:solidFill>
              </a:rPr>
              <a:t>.</a:t>
            </a:r>
            <a:endParaRPr lang="ru-RU" sz="3000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002060"/>
                </a:solidFill>
              </a:rPr>
              <a:t>Definition </a:t>
            </a:r>
            <a:r>
              <a:rPr lang="en-US" sz="3000" dirty="0">
                <a:solidFill>
                  <a:srgbClr val="002060"/>
                </a:solidFill>
              </a:rPr>
              <a:t>of intraocular pressure.</a:t>
            </a:r>
            <a:endParaRPr lang="ru-RU" sz="3000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3000" dirty="0" err="1" smtClean="0">
                <a:solidFill>
                  <a:srgbClr val="002060"/>
                </a:solidFill>
              </a:rPr>
              <a:t>Biomicroscopy</a:t>
            </a:r>
            <a:r>
              <a:rPr lang="en-US" sz="3000" dirty="0" smtClean="0">
                <a:solidFill>
                  <a:srgbClr val="002060"/>
                </a:solidFill>
              </a:rPr>
              <a:t>.</a:t>
            </a:r>
            <a:endParaRPr lang="ru-RU" sz="3000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002060"/>
                </a:solidFill>
              </a:rPr>
              <a:t>When </a:t>
            </a:r>
            <a:r>
              <a:rPr lang="en-US" sz="3000" dirty="0">
                <a:solidFill>
                  <a:srgbClr val="002060"/>
                </a:solidFill>
              </a:rPr>
              <a:t>examining the cornea, a sample with a dye (the Seidel test</a:t>
            </a:r>
            <a:r>
              <a:rPr lang="en-US" sz="3000" dirty="0" smtClean="0">
                <a:solidFill>
                  <a:srgbClr val="002060"/>
                </a:solidFill>
              </a:rPr>
              <a:t>).</a:t>
            </a:r>
            <a:endParaRPr lang="ru-RU" sz="3000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002060"/>
                </a:solidFill>
              </a:rPr>
              <a:t>Examination </a:t>
            </a:r>
            <a:r>
              <a:rPr lang="en-US" sz="3000" dirty="0">
                <a:solidFill>
                  <a:srgbClr val="002060"/>
                </a:solidFill>
              </a:rPr>
              <a:t>in transmitted light (determination of the reflex from the fundus</a:t>
            </a:r>
            <a:r>
              <a:rPr lang="en-US" sz="3000" dirty="0" smtClean="0">
                <a:solidFill>
                  <a:srgbClr val="002060"/>
                </a:solidFill>
              </a:rPr>
              <a:t>).</a:t>
            </a:r>
            <a:endParaRPr lang="ru-RU" sz="3000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002060"/>
                </a:solidFill>
              </a:rPr>
              <a:t>Ophthalmoscopy.</a:t>
            </a:r>
            <a:endParaRPr lang="ru-RU" sz="3000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24000"/>
              </a:lnSpc>
              <a:buFont typeface="Arial" pitchFamily="34" charset="0"/>
              <a:buChar char="•"/>
            </a:pPr>
            <a:r>
              <a:rPr lang="en-US" sz="3000" dirty="0" err="1" smtClean="0">
                <a:solidFill>
                  <a:srgbClr val="002060"/>
                </a:solidFill>
              </a:rPr>
              <a:t>Perimetry</a:t>
            </a:r>
            <a:r>
              <a:rPr lang="ru-RU" sz="3000" dirty="0">
                <a:solidFill>
                  <a:srgbClr val="002060"/>
                </a:solidFill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b="1" kern="0" dirty="0">
                <a:solidFill>
                  <a:srgbClr val="002060"/>
                </a:solidFill>
              </a:rPr>
              <a:t>X-ray examination </a:t>
            </a:r>
            <a:r>
              <a:rPr lang="en-US" b="1" dirty="0" smtClean="0">
                <a:solidFill>
                  <a:srgbClr val="002060"/>
                </a:solidFill>
              </a:rPr>
              <a:t>of the orbits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Новый рисунок (2)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27239" y="1196752"/>
            <a:ext cx="5489522" cy="3950024"/>
          </a:xfrm>
        </p:spPr>
      </p:pic>
      <p:sp>
        <p:nvSpPr>
          <p:cNvPr id="5" name="Текст 5"/>
          <p:cNvSpPr txBox="1">
            <a:spLocks/>
          </p:cNvSpPr>
          <p:nvPr/>
        </p:nvSpPr>
        <p:spPr>
          <a:xfrm>
            <a:off x="178579" y="5500702"/>
            <a:ext cx="8786842" cy="13572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2800" kern="0" dirty="0">
                <a:solidFill>
                  <a:srgbClr val="002060"/>
                </a:solidFill>
              </a:rPr>
              <a:t>in case of any eye injury t, especially if a penetrating wound of the eye and orbit is suspected, </a:t>
            </a:r>
            <a:endParaRPr lang="en-US" sz="2800" kern="0" dirty="0" smtClean="0">
              <a:solidFill>
                <a:srgbClr val="002060"/>
              </a:solidFill>
            </a:endParaRP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 smtClean="0">
                <a:solidFill>
                  <a:srgbClr val="FF0000"/>
                </a:solidFill>
              </a:rPr>
              <a:t>an </a:t>
            </a:r>
            <a:r>
              <a:rPr lang="en-US" sz="2800" b="1" kern="0" dirty="0">
                <a:solidFill>
                  <a:srgbClr val="FF0000"/>
                </a:solidFill>
              </a:rPr>
              <a:t>X-ray examination is carried out</a:t>
            </a:r>
            <a:r>
              <a:rPr lang="en-US" sz="2800" b="1" kern="0" dirty="0" smtClean="0">
                <a:solidFill>
                  <a:srgbClr val="FF0000"/>
                </a:solidFill>
              </a:rPr>
              <a:t>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Wounds to the eyelids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1432" y="1524627"/>
            <a:ext cx="4503444" cy="225742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non-through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through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with damage to the lacrimal ducts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with damage to the eyeball.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9297" t="48750" r="47998" b="25000"/>
          <a:stretch>
            <a:fillRect/>
          </a:stretch>
        </p:blipFill>
        <p:spPr bwMode="auto">
          <a:xfrm>
            <a:off x="4714876" y="1346713"/>
            <a:ext cx="3857652" cy="261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b="51701"/>
          <a:stretch>
            <a:fillRect/>
          </a:stretch>
        </p:blipFill>
        <p:spPr bwMode="auto">
          <a:xfrm>
            <a:off x="285720" y="4071942"/>
            <a:ext cx="4146008" cy="253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Александр\Pictures\Рисунок2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71942"/>
            <a:ext cx="3868734" cy="254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462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Tactics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for </a:t>
            </a:r>
            <a:r>
              <a:rPr lang="en-US" sz="3600" b="1" dirty="0">
                <a:solidFill>
                  <a:srgbClr val="002060"/>
                </a:solidFill>
              </a:rPr>
              <a:t>wounds of the eyelids and conjunctiva</a:t>
            </a:r>
            <a:endParaRPr lang="ru-RU" sz="3600" b="1" dirty="0" smtClean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14282" y="1600200"/>
            <a:ext cx="4038600" cy="514116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</a:rPr>
              <a:t>Cleaning the wound, treating with an antiseptic solution (3% hydrogen peroxide)</a:t>
            </a:r>
          </a:p>
          <a:p>
            <a:pPr>
              <a:defRPr/>
            </a:pPr>
            <a:r>
              <a:rPr lang="en-US" sz="2400" dirty="0">
                <a:solidFill>
                  <a:srgbClr val="002060"/>
                </a:solidFill>
              </a:rPr>
              <a:t>Instillation of antibiotic solution</a:t>
            </a:r>
          </a:p>
          <a:p>
            <a:pPr>
              <a:defRPr/>
            </a:pPr>
            <a:r>
              <a:rPr lang="en-US" sz="2400" dirty="0">
                <a:solidFill>
                  <a:srgbClr val="002060"/>
                </a:solidFill>
              </a:rPr>
              <a:t>Applying an aseptic dressing</a:t>
            </a:r>
          </a:p>
          <a:p>
            <a:pPr>
              <a:defRPr/>
            </a:pPr>
            <a:r>
              <a:rPr lang="en-US" sz="2400" dirty="0">
                <a:solidFill>
                  <a:srgbClr val="002060"/>
                </a:solidFill>
              </a:rPr>
              <a:t>Prevention of tetanus according to indications (PPS, AS-toxoid)</a:t>
            </a:r>
          </a:p>
          <a:p>
            <a:pPr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Dispatch </a:t>
            </a:r>
            <a:r>
              <a:rPr lang="en-US" sz="2400" dirty="0">
                <a:solidFill>
                  <a:srgbClr val="002060"/>
                </a:solidFill>
              </a:rPr>
              <a:t>to </a:t>
            </a:r>
            <a:r>
              <a:rPr lang="en-US" sz="2400" dirty="0" smtClean="0">
                <a:solidFill>
                  <a:srgbClr val="002060"/>
                </a:solidFill>
              </a:rPr>
              <a:t>ophthalmologist </a:t>
            </a:r>
            <a:r>
              <a:rPr lang="en-US" sz="2400" dirty="0">
                <a:solidFill>
                  <a:srgbClr val="002060"/>
                </a:solidFill>
              </a:rPr>
              <a:t>for surgical treatment</a:t>
            </a:r>
            <a:endParaRPr lang="ru-RU" sz="24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4084"/>
          <a:stretch>
            <a:fillRect/>
          </a:stretch>
        </p:blipFill>
        <p:spPr>
          <a:xfrm>
            <a:off x="4644008" y="1556792"/>
            <a:ext cx="3714776" cy="2423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7209" b="4283"/>
          <a:stretch>
            <a:fillRect/>
          </a:stretch>
        </p:blipFill>
        <p:spPr bwMode="auto">
          <a:xfrm>
            <a:off x="5220072" y="3861048"/>
            <a:ext cx="3637638" cy="2505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Primary surgical treatment of the wound of the lower eyelid </a:t>
            </a: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with </a:t>
            </a:r>
            <a:r>
              <a:rPr lang="en-US" sz="3600" b="1" dirty="0">
                <a:solidFill>
                  <a:srgbClr val="002060"/>
                </a:solidFill>
              </a:rPr>
              <a:t>restoration of the lacrimal ducts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l="6242" b="5057"/>
          <a:stretch/>
        </p:blipFill>
        <p:spPr bwMode="auto">
          <a:xfrm>
            <a:off x="395536" y="2708920"/>
            <a:ext cx="4568704" cy="336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48880"/>
            <a:ext cx="3505962" cy="399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16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Penetrating wounds of the orbit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user\Desktop\кафедра\фотки кафедра\фото глаз\P101004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015" t="18309" r="5015"/>
          <a:stretch>
            <a:fillRect/>
          </a:stretch>
        </p:blipFill>
        <p:spPr bwMode="auto">
          <a:xfrm>
            <a:off x="3441295" y="1643050"/>
            <a:ext cx="5559861" cy="3786214"/>
          </a:xfrm>
          <a:prstGeom prst="rect">
            <a:avLst/>
          </a:prstGeom>
          <a:noFill/>
        </p:spPr>
      </p:pic>
      <p:pic>
        <p:nvPicPr>
          <p:cNvPr id="2050" name="Picture 2" descr="C:\Users\user\Documents\Bluetooth Folder\20151016_133014.jpg"/>
          <p:cNvPicPr>
            <a:picLocks noChangeAspect="1" noChangeArrowheads="1"/>
          </p:cNvPicPr>
          <p:nvPr/>
        </p:nvPicPr>
        <p:blipFill>
          <a:blip r:embed="rId5" cstate="print"/>
          <a:srcRect l="10937" t="20703" r="17187" b="16015"/>
          <a:stretch>
            <a:fillRect/>
          </a:stretch>
        </p:blipFill>
        <p:spPr bwMode="auto">
          <a:xfrm>
            <a:off x="71406" y="1571612"/>
            <a:ext cx="3286148" cy="38576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85254" y="5929330"/>
            <a:ext cx="7614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Perforating </a:t>
            </a:r>
            <a:r>
              <a:rPr lang="en-US" sz="2800" b="1" dirty="0">
                <a:solidFill>
                  <a:srgbClr val="FF0000"/>
                </a:solidFill>
              </a:rPr>
              <a:t>wound of the </a:t>
            </a:r>
            <a:r>
              <a:rPr lang="en-US" sz="2800" b="1" dirty="0" smtClean="0">
                <a:solidFill>
                  <a:srgbClr val="FF0000"/>
                </a:solidFill>
              </a:rPr>
              <a:t>orbit </a:t>
            </a:r>
            <a:r>
              <a:rPr lang="ru-RU" sz="2800" b="1" dirty="0" smtClean="0">
                <a:solidFill>
                  <a:srgbClr val="FF0000"/>
                </a:solidFill>
              </a:rPr>
              <a:t>= </a:t>
            </a:r>
            <a:r>
              <a:rPr lang="en-US" sz="2800" b="1" dirty="0">
                <a:solidFill>
                  <a:srgbClr val="FF0000"/>
                </a:solidFill>
              </a:rPr>
              <a:t>open head injury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693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424863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Injuries of the orbit with the presence of foreign bodies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9" y="1700213"/>
            <a:ext cx="8569076" cy="496887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800" b="1" dirty="0">
                <a:solidFill>
                  <a:srgbClr val="FF0000"/>
                </a:solidFill>
              </a:rPr>
              <a:t>Metal fragments </a:t>
            </a:r>
            <a:r>
              <a:rPr lang="en-US" sz="2800" dirty="0">
                <a:solidFill>
                  <a:srgbClr val="002060"/>
                </a:solidFill>
              </a:rPr>
              <a:t>enter the orbit more often during explosive trauma, gunshot </a:t>
            </a:r>
            <a:r>
              <a:rPr lang="en-US" sz="2800" dirty="0" smtClean="0">
                <a:solidFill>
                  <a:srgbClr val="002060"/>
                </a:solidFill>
              </a:rPr>
              <a:t>wounds </a:t>
            </a:r>
            <a:r>
              <a:rPr lang="en-US" sz="2800" dirty="0">
                <a:solidFill>
                  <a:srgbClr val="002060"/>
                </a:solidFill>
              </a:rPr>
              <a:t>or when metal strikes </a:t>
            </a:r>
            <a:r>
              <a:rPr lang="en-US" sz="2800" dirty="0" smtClean="0">
                <a:solidFill>
                  <a:srgbClr val="002060"/>
                </a:solidFill>
              </a:rPr>
              <a:t>metal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14000"/>
              </a:lnSpc>
            </a:pPr>
            <a:r>
              <a:rPr lang="en-US" sz="2800" b="1" dirty="0">
                <a:solidFill>
                  <a:srgbClr val="FF0000"/>
                </a:solidFill>
              </a:rPr>
              <a:t>Wooden fragments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– localization and behavior are unpredictable</a:t>
            </a:r>
            <a:r>
              <a:rPr lang="en-US" sz="2800" dirty="0" smtClean="0">
                <a:solidFill>
                  <a:srgbClr val="002060"/>
                </a:solidFill>
              </a:rPr>
              <a:t>!</a:t>
            </a:r>
            <a:endParaRPr lang="en-US" sz="2800" dirty="0">
              <a:solidFill>
                <a:srgbClr val="002060"/>
              </a:solidFill>
            </a:endParaRPr>
          </a:p>
          <a:p>
            <a:pPr lvl="1">
              <a:lnSpc>
                <a:spcPct val="114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Cause </a:t>
            </a:r>
            <a:r>
              <a:rPr lang="en-US" sz="2400" dirty="0">
                <a:solidFill>
                  <a:srgbClr val="002060"/>
                </a:solidFill>
              </a:rPr>
              <a:t>the development of inflammatory complications</a:t>
            </a:r>
          </a:p>
          <a:p>
            <a:pPr lvl="1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</a:rPr>
              <a:t>May be combined with damage to the eyeball </a:t>
            </a:r>
            <a:endParaRPr lang="ru-RU" sz="2400" dirty="0" smtClean="0">
              <a:solidFill>
                <a:srgbClr val="002060"/>
              </a:solidFill>
            </a:endParaRPr>
          </a:p>
          <a:p>
            <a:pPr lvl="1">
              <a:lnSpc>
                <a:spcPct val="114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(</a:t>
            </a:r>
            <a:r>
              <a:rPr lang="en-US" sz="2400" dirty="0">
                <a:solidFill>
                  <a:srgbClr val="002060"/>
                </a:solidFill>
              </a:rPr>
              <a:t>including through and through injury to the eyeball)</a:t>
            </a:r>
            <a:endParaRPr lang="ru-RU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0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352730" cy="1441450"/>
          </a:xfrm>
        </p:spPr>
        <p:txBody>
          <a:bodyPr>
            <a:normAutofit fontScale="90000"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b="1" dirty="0"/>
              <a:t>The purpose of the lecture </a:t>
            </a:r>
            <a:r>
              <a:rPr lang="en-US" b="1" dirty="0" smtClean="0"/>
              <a:t>is to </a:t>
            </a:r>
            <a:r>
              <a:rPr lang="en-US" b="1" dirty="0"/>
              <a:t>familiarize students with: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23528" y="1772816"/>
            <a:ext cx="8568630" cy="48244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17220" indent="-457200">
              <a:lnSpc>
                <a:spcPct val="114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the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main forms of damage to the organ of vision;  </a:t>
            </a: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8"/>
            </a:endParaRPr>
          </a:p>
          <a:p>
            <a:pPr marL="617220" indent="-457200">
              <a:lnSpc>
                <a:spcPct val="114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 with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the main complications of eye injuries;   </a:t>
            </a: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8"/>
            </a:endParaRPr>
          </a:p>
          <a:p>
            <a:pPr marL="617220" indent="-457200">
              <a:lnSpc>
                <a:spcPct val="114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with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the main types of emergency care for damage to the organ of vision and treatment of eye injuries and their consequences;  </a:t>
            </a: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8"/>
            </a:endParaRPr>
          </a:p>
          <a:p>
            <a:pPr marL="617220" indent="-457200">
              <a:lnSpc>
                <a:spcPct val="114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with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</a:rPr>
              <a:t>some measures for the prevention of eye injuries.</a:t>
            </a: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8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388424" y="40466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Complications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of </a:t>
            </a:r>
            <a:r>
              <a:rPr lang="en-US" b="1" dirty="0">
                <a:solidFill>
                  <a:srgbClr val="002060"/>
                </a:solidFill>
              </a:rPr>
              <a:t>penetrating orbital injuries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8596" y="2143116"/>
            <a:ext cx="3529012" cy="896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ru-RU" sz="3200" b="1" dirty="0">
                <a:solidFill>
                  <a:srgbClr val="002060"/>
                </a:solidFill>
              </a:rPr>
              <a:t>Orbital </a:t>
            </a:r>
            <a:r>
              <a:rPr lang="en-US" altLang="ru-RU" sz="3200" b="1" dirty="0" err="1" smtClean="0">
                <a:solidFill>
                  <a:srgbClr val="002060"/>
                </a:solidFill>
              </a:rPr>
              <a:t>phlegmon</a:t>
            </a:r>
            <a:endParaRPr lang="en-US" altLang="ru-RU" sz="3200" b="1" dirty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ru-RU" sz="3200" b="1" dirty="0" err="1" smtClean="0">
                <a:solidFill>
                  <a:srgbClr val="002060"/>
                </a:solidFill>
              </a:rPr>
              <a:t>Mediastenitis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C:\Users\user\Desktop\кафедра\фотки кафедра\07.04.10.JPG"/>
          <p:cNvPicPr>
            <a:picLocks noChangeAspect="1" noChangeArrowheads="1"/>
          </p:cNvPicPr>
          <p:nvPr/>
        </p:nvPicPr>
        <p:blipFill>
          <a:blip r:embed="rId4" cstate="print"/>
          <a:srcRect t="28150" b="19571"/>
          <a:stretch>
            <a:fillRect/>
          </a:stretch>
        </p:blipFill>
        <p:spPr bwMode="auto">
          <a:xfrm>
            <a:off x="549270" y="4500570"/>
            <a:ext cx="4237044" cy="1661316"/>
          </a:xfrm>
          <a:prstGeom prst="rect">
            <a:avLst/>
          </a:prstGeom>
          <a:noFill/>
        </p:spPr>
      </p:pic>
      <p:pic>
        <p:nvPicPr>
          <p:cNvPr id="1028" name="Picture 4" descr="C:\Users\user\Documents\Bluetooth Folder\20150930_14220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643050"/>
            <a:ext cx="3394472" cy="452596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367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Non-penetrating wounds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of </a:t>
            </a:r>
            <a:r>
              <a:rPr lang="en-US" b="1" dirty="0">
                <a:solidFill>
                  <a:srgbClr val="002060"/>
                </a:solidFill>
              </a:rPr>
              <a:t>the eyeball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8788" y="2826682"/>
            <a:ext cx="4038600" cy="3857628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b="1" dirty="0">
                <a:solidFill>
                  <a:srgbClr val="FF0000"/>
                </a:solidFill>
              </a:rPr>
              <a:t>Urgent Care:</a:t>
            </a: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2060"/>
                </a:solidFill>
              </a:rPr>
              <a:t>instillation </a:t>
            </a:r>
            <a:r>
              <a:rPr lang="en-US" sz="2600" dirty="0">
                <a:solidFill>
                  <a:srgbClr val="002060"/>
                </a:solidFill>
              </a:rPr>
              <a:t>of anesthetic to remove pain;</a:t>
            </a: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2060"/>
                </a:solidFill>
              </a:rPr>
              <a:t>instillation </a:t>
            </a:r>
            <a:r>
              <a:rPr lang="en-US" sz="2600" dirty="0">
                <a:solidFill>
                  <a:srgbClr val="002060"/>
                </a:solidFill>
              </a:rPr>
              <a:t>of disinfectant drops;</a:t>
            </a: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2060"/>
                </a:solidFill>
              </a:rPr>
              <a:t>application </a:t>
            </a:r>
            <a:r>
              <a:rPr lang="en-US" sz="2600" dirty="0">
                <a:solidFill>
                  <a:srgbClr val="002060"/>
                </a:solidFill>
              </a:rPr>
              <a:t>of an aseptic dressing;</a:t>
            </a: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2060"/>
                </a:solidFill>
              </a:rPr>
              <a:t>observation </a:t>
            </a:r>
            <a:r>
              <a:rPr lang="en-US" sz="2600" dirty="0">
                <a:solidFill>
                  <a:srgbClr val="002060"/>
                </a:solidFill>
              </a:rPr>
              <a:t>in dynamics.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93191" name="Picture 7" descr="эроз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056" y="1535113"/>
            <a:ext cx="3461484" cy="2037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16216"/>
          <a:stretch>
            <a:fillRect/>
          </a:stretch>
        </p:blipFill>
        <p:spPr bwMode="auto">
          <a:xfrm>
            <a:off x="5076056" y="3717032"/>
            <a:ext cx="3374144" cy="2222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Текст 4"/>
          <p:cNvSpPr txBox="1">
            <a:spLocks/>
          </p:cNvSpPr>
          <p:nvPr/>
        </p:nvSpPr>
        <p:spPr>
          <a:xfrm>
            <a:off x="457200" y="2060848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Corneal </a:t>
            </a:r>
            <a:r>
              <a:rPr lang="en-US" sz="2800" b="1" dirty="0" smtClean="0">
                <a:solidFill>
                  <a:srgbClr val="FF0000"/>
                </a:solidFill>
              </a:rPr>
              <a:t>erosion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4753402" y="6101606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/>
              <a:t>Corneal erosion stained with fluorescein solution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Foreign body of the cornea, </a:t>
            </a:r>
            <a:r>
              <a:rPr lang="en-US" sz="4000" b="1" dirty="0" smtClean="0">
                <a:solidFill>
                  <a:srgbClr val="002060"/>
                </a:solidFill>
              </a:rPr>
              <a:t>conjunctiva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484784"/>
            <a:ext cx="4752527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Urgent Care: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Removal </a:t>
            </a:r>
            <a:r>
              <a:rPr lang="en-US" sz="2800" dirty="0">
                <a:solidFill>
                  <a:srgbClr val="002060"/>
                </a:solidFill>
              </a:rPr>
              <a:t>of a superficial foreign body after local anesthesia.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Instillation of disinfectant drops.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Local anti-inflammatory, reparative therapy.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Observation by an ophthalmologist at the clinic.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Picture 7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3504" y="4142632"/>
            <a:ext cx="3500462" cy="2501078"/>
          </a:xfrm>
          <a:noFill/>
          <a:ln/>
        </p:spPr>
      </p:pic>
      <p:pic>
        <p:nvPicPr>
          <p:cNvPr id="6" name="Picture 2" descr="C:\Documents and Settings\Polly\Мои документы\кафедра\картинки глаз\Изображение 008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428736"/>
            <a:ext cx="3289497" cy="250033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427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Complications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of </a:t>
            </a:r>
            <a:r>
              <a:rPr lang="en-US" b="1" dirty="0">
                <a:solidFill>
                  <a:srgbClr val="002060"/>
                </a:solidFill>
              </a:rPr>
              <a:t>corneal foreign bodies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484784"/>
            <a:ext cx="4977324" cy="388843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If you suspect the possibility of a foreign body inserting into the deep layers of the cornea or a penetrating injury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In the presence of inflammatory complications in the form of deep extensive erosion, infiltration, corneal ulcer with the threat of perforation </a:t>
            </a:r>
            <a:r>
              <a:rPr lang="en-US" sz="2400" b="1" dirty="0">
                <a:solidFill>
                  <a:srgbClr val="002060"/>
                </a:solidFill>
              </a:rPr>
              <a:t>(pain, eye hyperemia, decreased vision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400" b="1" dirty="0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4791778" y="5168566"/>
            <a:ext cx="4286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Penetrating injury to the cornea </a:t>
            </a:r>
            <a:endParaRPr lang="en-US" sz="20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with </a:t>
            </a: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 foreign body</a:t>
            </a:r>
            <a:endParaRPr lang="ru-RU" sz="20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1745" name="Picture 1" descr="C:\Users\user\Desktop\кафедра\фотки кафедра\фото глаз\P101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324" y="2247633"/>
            <a:ext cx="3915156" cy="2936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237758" y="5559948"/>
            <a:ext cx="5256584" cy="1292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providing emergency assistance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urgent referral for hospitalization!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Non-penetrating injury </a:t>
            </a: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to </a:t>
            </a:r>
            <a:r>
              <a:rPr lang="en-US" sz="3600" b="1" dirty="0">
                <a:solidFill>
                  <a:srgbClr val="002060"/>
                </a:solidFill>
              </a:rPr>
              <a:t>the cornea and sclera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4786346" cy="504351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b="1" dirty="0" smtClean="0"/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Urgent </a:t>
            </a:r>
            <a:r>
              <a:rPr lang="en-US" sz="2400" b="1" dirty="0">
                <a:solidFill>
                  <a:srgbClr val="FF0000"/>
                </a:solidFill>
              </a:rPr>
              <a:t>Care: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002060"/>
                </a:solidFill>
              </a:rPr>
              <a:t>Instillation </a:t>
            </a:r>
            <a:r>
              <a:rPr lang="en-US" sz="2600" dirty="0">
                <a:solidFill>
                  <a:srgbClr val="002060"/>
                </a:solidFill>
              </a:rPr>
              <a:t>of an anesthetic to relieve pain.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2060"/>
                </a:solidFill>
              </a:rPr>
              <a:t>Removal of loose foreign bodies.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</a:rPr>
              <a:t>Biomicroscopy</a:t>
            </a:r>
            <a:r>
              <a:rPr lang="en-US" sz="2600" dirty="0">
                <a:solidFill>
                  <a:srgbClr val="002060"/>
                </a:solidFill>
              </a:rPr>
              <a:t> with fluorescein (Seidel test).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2060"/>
                </a:solidFill>
              </a:rPr>
              <a:t>Instillation of disinfectant drops.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2060"/>
                </a:solidFill>
              </a:rPr>
              <a:t>Applying an aseptic dressing.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2060"/>
                </a:solidFill>
              </a:rPr>
              <a:t>Urgent referral to an ophthalmological hospital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8563"/>
          <a:stretch>
            <a:fillRect/>
          </a:stretch>
        </p:blipFill>
        <p:spPr bwMode="auto">
          <a:xfrm>
            <a:off x="5286380" y="1479947"/>
            <a:ext cx="3357586" cy="255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ра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86380" y="4286256"/>
            <a:ext cx="3429024" cy="2231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443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Penetrating wounds of the eyeball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Absolute signs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6827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presence of a wound in the fibrous membrane passing through </a:t>
            </a:r>
            <a:r>
              <a:rPr lang="en-US" dirty="0" smtClean="0">
                <a:solidFill>
                  <a:srgbClr val="002060"/>
                </a:solidFill>
              </a:rPr>
              <a:t>all  </a:t>
            </a:r>
            <a:r>
              <a:rPr lang="en-US" dirty="0">
                <a:solidFill>
                  <a:srgbClr val="002060"/>
                </a:solidFill>
              </a:rPr>
              <a:t>its layers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 l="3441" t="9390" r="53448" b="68542"/>
          <a:stretch>
            <a:fillRect/>
          </a:stretch>
        </p:blipFill>
        <p:spPr bwMode="auto">
          <a:xfrm>
            <a:off x="357158" y="3751390"/>
            <a:ext cx="3782794" cy="2881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lum bright="17000" contrast="24000"/>
          </a:blip>
          <a:srcRect/>
          <a:stretch>
            <a:fillRect/>
          </a:stretch>
        </p:blipFill>
        <p:spPr bwMode="auto">
          <a:xfrm>
            <a:off x="4716016" y="3857628"/>
            <a:ext cx="4192916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8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/>
          <a:srcRect l="53282" t="9937" r="4658" b="68542"/>
          <a:stretch/>
        </p:blipFill>
        <p:spPr bwMode="auto">
          <a:xfrm>
            <a:off x="5254804" y="1355073"/>
            <a:ext cx="3115340" cy="2373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60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Penetrating wounds of the eyeball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Absolute signs: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1113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presence of prolapsed inner membranes or eye contents on the surface of the eye;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784" y="4143380"/>
            <a:ext cx="4009306" cy="2594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 l="53145" t="69278" r="5516" b="10205"/>
          <a:stretch>
            <a:fillRect/>
          </a:stretch>
        </p:blipFill>
        <p:spPr bwMode="auto">
          <a:xfrm>
            <a:off x="5143504" y="1500174"/>
            <a:ext cx="3435122" cy="2449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C:\Users\Александр\Pictures\Рисунок1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14818"/>
            <a:ext cx="4000528" cy="2452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260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Penetrating wounds of the eyeball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Absolute signs: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presence of an intraocular foreign body.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314" y="1412776"/>
            <a:ext cx="3391423" cy="224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H:\_Asus\Disk_C\Documents and Settings\Polly\Мои документы\кафедра\картинки глаз\Новый рисунок (5)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366" y="3573016"/>
            <a:ext cx="4286279" cy="2900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10514" r="5456" b="13297"/>
          <a:stretch>
            <a:fillRect/>
          </a:stretch>
        </p:blipFill>
        <p:spPr bwMode="auto">
          <a:xfrm>
            <a:off x="5292080" y="3861047"/>
            <a:ext cx="3240360" cy="2469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138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  <a:noFill/>
          <a:ln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X-ray diagnostics </a:t>
            </a:r>
            <a:r>
              <a:rPr lang="en-US" sz="4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of </a:t>
            </a:r>
            <a:r>
              <a:rPr lang="en-US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intraocular foreign bodies</a:t>
            </a:r>
            <a:endParaRPr lang="ru-RU" sz="4000" b="1" dirty="0" smtClean="0">
              <a:solidFill>
                <a:srgbClr val="00206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0" y="5697678"/>
            <a:ext cx="9144000" cy="9286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Arial" charset="0"/>
                <a:cs typeface="Arial" charset="0"/>
              </a:rPr>
              <a:t>X-ray of the orbits in 2 projections</a:t>
            </a:r>
          </a:p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Arial" charset="0"/>
                <a:cs typeface="Arial" charset="0"/>
              </a:rPr>
              <a:t>(direct and lateral projections).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96612" name="Picture 3" descr="C:\Users\Александр\Pictures\Рисунок159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3025" y="3395398"/>
            <a:ext cx="2693983" cy="230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Picture 4" descr="C:\Users\Александр\Pictures\Рисунок1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7526" y="3789040"/>
            <a:ext cx="2180488" cy="18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1" name="Picture 2" descr="C:\Users\Александр\Pictures\Рисунок159 - копия (2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447526" y="1510668"/>
            <a:ext cx="4690588" cy="2278372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6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3"/>
          <p:cNvSpPr>
            <a:spLocks noChangeArrowheads="1"/>
          </p:cNvSpPr>
          <p:nvPr/>
        </p:nvSpPr>
        <p:spPr bwMode="auto">
          <a:xfrm>
            <a:off x="2568575" y="815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198659" name="Rectangle 5"/>
          <p:cNvSpPr>
            <a:spLocks noChangeArrowheads="1"/>
          </p:cNvSpPr>
          <p:nvPr/>
        </p:nvSpPr>
        <p:spPr bwMode="auto">
          <a:xfrm>
            <a:off x="2392363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300" y="3643314"/>
            <a:ext cx="4711700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1" name="Rectangle 6"/>
          <p:cNvSpPr>
            <a:spLocks noChangeArrowheads="1"/>
          </p:cNvSpPr>
          <p:nvPr/>
        </p:nvSpPr>
        <p:spPr bwMode="auto">
          <a:xfrm>
            <a:off x="142875" y="5786438"/>
            <a:ext cx="4648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Arial" charset="0"/>
              </a:rPr>
              <a:t>X-ray localization of an intraocular foreign body: direct (a) and lateral (b) projection of </a:t>
            </a:r>
            <a:r>
              <a:rPr lang="en-US" dirty="0" smtClean="0">
                <a:solidFill>
                  <a:srgbClr val="002060"/>
                </a:solidFill>
                <a:cs typeface="Arial" charset="0"/>
              </a:rPr>
              <a:t>radiographs</a:t>
            </a:r>
            <a:endParaRPr lang="ru-RU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98662" name="Rectangle 7"/>
          <p:cNvSpPr>
            <a:spLocks noChangeArrowheads="1"/>
          </p:cNvSpPr>
          <p:nvPr/>
        </p:nvSpPr>
        <p:spPr bwMode="auto">
          <a:xfrm>
            <a:off x="5488997" y="6055263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cs typeface="Arial" charset="0"/>
              </a:rPr>
              <a:t>Baltin</a:t>
            </a:r>
            <a:r>
              <a:rPr lang="en-US" b="1" dirty="0">
                <a:solidFill>
                  <a:srgbClr val="002060"/>
                </a:solidFill>
                <a:cs typeface="Arial" charset="0"/>
              </a:rPr>
              <a:t> measuring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circuits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198663" name="Picture 2" descr="C:\Users\Александр\Pictures\Рисунок167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533223"/>
            <a:ext cx="291228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4" name="Picture 3" descr="C:\Users\Александр\Pictures\Рисунок1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676363"/>
            <a:ext cx="2927344" cy="211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Александр\Pictures\Рисунок165 - копия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121820" y="1357298"/>
            <a:ext cx="1678838" cy="1714512"/>
          </a:xfrm>
          <a:prstGeom prst="rect">
            <a:avLst/>
          </a:prstGeom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214942" y="3059114"/>
            <a:ext cx="3500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cs typeface="Arial" charset="0"/>
              </a:rPr>
              <a:t>Komberg-Baltin</a:t>
            </a:r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indicator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 with lead marks</a:t>
            </a:r>
            <a:endParaRPr lang="ru-RU" sz="1600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X-ray diagnostics </a:t>
            </a:r>
            <a:r>
              <a:rPr lang="en-US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of </a:t>
            </a:r>
            <a:r>
              <a:rPr lang="en-US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intraocular foreign bodies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2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85794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Relevance </a:t>
            </a:r>
            <a:r>
              <a:rPr lang="en-US" b="1" dirty="0">
                <a:solidFill>
                  <a:srgbClr val="002060"/>
                </a:solidFill>
              </a:rPr>
              <a:t>of the problem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1196752"/>
            <a:ext cx="8712968" cy="142876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dirty="0" smtClean="0"/>
              <a:t>	</a:t>
            </a:r>
            <a:r>
              <a:rPr lang="en-US" sz="2800" dirty="0" smtClean="0">
                <a:solidFill>
                  <a:srgbClr val="002060"/>
                </a:solidFill>
              </a:rPr>
              <a:t>Eye injuries are </a:t>
            </a:r>
            <a:r>
              <a:rPr lang="en-US" sz="2800" dirty="0">
                <a:solidFill>
                  <a:srgbClr val="002060"/>
                </a:solidFill>
              </a:rPr>
              <a:t>one of the most common causes of temporary disability and visual disability in people </a:t>
            </a:r>
            <a:endParaRPr lang="en-US" sz="2800" dirty="0" smtClean="0">
              <a:solidFill>
                <a:srgbClr val="002060"/>
              </a:solidFill>
            </a:endParaRPr>
          </a:p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of </a:t>
            </a:r>
            <a:r>
              <a:rPr lang="en-US" sz="2800" dirty="0">
                <a:solidFill>
                  <a:srgbClr val="002060"/>
                </a:solidFill>
              </a:rPr>
              <a:t>working </a:t>
            </a:r>
            <a:r>
              <a:rPr lang="en-US" sz="2800" dirty="0" smtClean="0">
                <a:solidFill>
                  <a:srgbClr val="002060"/>
                </a:solidFill>
              </a:rPr>
              <a:t>age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887137"/>
              </p:ext>
            </p:extLst>
          </p:nvPr>
        </p:nvGraphicFramePr>
        <p:xfrm>
          <a:off x="457200" y="2204864"/>
          <a:ext cx="8686800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276113" y="188640"/>
            <a:ext cx="8640763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Ultrasound diagnostics </a:t>
            </a:r>
            <a:r>
              <a:rPr lang="en-US" sz="4000" b="1" dirty="0" smtClean="0">
                <a:solidFill>
                  <a:srgbClr val="002060"/>
                </a:solidFill>
              </a:rPr>
              <a:t/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4000" b="1" dirty="0" smtClean="0">
                <a:solidFill>
                  <a:srgbClr val="002060"/>
                </a:solidFill>
              </a:rPr>
              <a:t>of </a:t>
            </a:r>
            <a:r>
              <a:rPr lang="en-US" sz="4000" b="1" dirty="0">
                <a:solidFill>
                  <a:srgbClr val="002060"/>
                </a:solidFill>
              </a:rPr>
              <a:t>intraocular foreign bodies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pic>
        <p:nvPicPr>
          <p:cNvPr id="34819" name="Picture 7" descr="63-2"/>
          <p:cNvPicPr>
            <a:picLocks noChangeAspect="1" noChangeArrowheads="1"/>
          </p:cNvPicPr>
          <p:nvPr/>
        </p:nvPicPr>
        <p:blipFill>
          <a:blip r:embed="rId4" cstate="print"/>
          <a:srcRect t="51267"/>
          <a:stretch>
            <a:fillRect/>
          </a:stretch>
        </p:blipFill>
        <p:spPr bwMode="auto">
          <a:xfrm>
            <a:off x="443147" y="1484784"/>
            <a:ext cx="847372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77918" y="5517232"/>
            <a:ext cx="496855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A fragment embedded in the retina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 (behind – acoustic shadow)</a:t>
            </a:r>
            <a:endParaRPr lang="ru-RU" sz="1600" b="1" dirty="0">
              <a:solidFill>
                <a:srgbClr val="002060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975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Relative signs of penetrating injury to the eyeball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1124744"/>
            <a:ext cx="4040188" cy="6397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including with intraocular foreign body: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51520" y="1857364"/>
            <a:ext cx="5320644" cy="4683125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002060"/>
                </a:solidFill>
              </a:rPr>
              <a:t>discrepancy between visual acuity and wound </a:t>
            </a:r>
            <a:r>
              <a:rPr lang="en-US" sz="2100" dirty="0" smtClean="0">
                <a:solidFill>
                  <a:srgbClr val="002060"/>
                </a:solidFill>
              </a:rPr>
              <a:t>size$</a:t>
            </a:r>
            <a:endParaRPr lang="en-US" sz="2100" dirty="0">
              <a:solidFill>
                <a:srgbClr val="002060"/>
              </a:solidFill>
            </a:endParaRPr>
          </a:p>
          <a:p>
            <a:r>
              <a:rPr lang="en-US" sz="2100" dirty="0">
                <a:solidFill>
                  <a:srgbClr val="002060"/>
                </a:solidFill>
              </a:rPr>
              <a:t>hemorrhage in the anterior chamber, vitreous body;</a:t>
            </a:r>
          </a:p>
          <a:p>
            <a:r>
              <a:rPr lang="en-US" sz="2100" dirty="0">
                <a:solidFill>
                  <a:srgbClr val="002060"/>
                </a:solidFill>
              </a:rPr>
              <a:t>purulent exudate in the anterior chamber;</a:t>
            </a:r>
          </a:p>
          <a:p>
            <a:r>
              <a:rPr lang="en-US" sz="2100" dirty="0">
                <a:solidFill>
                  <a:srgbClr val="002060"/>
                </a:solidFill>
              </a:rPr>
              <a:t>deep/shallow anterior chamber;</a:t>
            </a:r>
          </a:p>
          <a:p>
            <a:r>
              <a:rPr lang="en-US" sz="2100" dirty="0">
                <a:solidFill>
                  <a:srgbClr val="002060"/>
                </a:solidFill>
              </a:rPr>
              <a:t>deformation and confusion of the pupil,</a:t>
            </a:r>
          </a:p>
          <a:p>
            <a:r>
              <a:rPr lang="en-US" sz="2100" dirty="0">
                <a:solidFill>
                  <a:srgbClr val="002060"/>
                </a:solidFill>
              </a:rPr>
              <a:t>violation of the integrity of the iris;</a:t>
            </a:r>
          </a:p>
          <a:p>
            <a:r>
              <a:rPr lang="en-US" sz="2100" dirty="0">
                <a:solidFill>
                  <a:srgbClr val="002060"/>
                </a:solidFill>
              </a:rPr>
              <a:t>cataract;</a:t>
            </a:r>
          </a:p>
          <a:p>
            <a:r>
              <a:rPr lang="en-US" sz="2100" dirty="0">
                <a:solidFill>
                  <a:srgbClr val="002060"/>
                </a:solidFill>
              </a:rPr>
              <a:t>decrease in intraocular pressure</a:t>
            </a:r>
          </a:p>
          <a:p>
            <a:r>
              <a:rPr lang="en-US" sz="2100" dirty="0">
                <a:solidFill>
                  <a:srgbClr val="002060"/>
                </a:solidFill>
              </a:rPr>
              <a:t>local corneal dystrophy at the location of the foreign body in the corner of the anterior chamber.</a:t>
            </a:r>
            <a:endParaRPr lang="ru-RU" sz="2100" dirty="0" smtClean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/>
          <a:srcRect t="3358" b="7928"/>
          <a:stretch/>
        </p:blipFill>
        <p:spPr bwMode="auto">
          <a:xfrm>
            <a:off x="5619264" y="1700808"/>
            <a:ext cx="3178427" cy="222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Pictures\111.jpg"/>
          <p:cNvPicPr>
            <a:picLocks noChangeAspect="1" noChangeArrowheads="1"/>
          </p:cNvPicPr>
          <p:nvPr/>
        </p:nvPicPr>
        <p:blipFill rotWithShape="1">
          <a:blip r:embed="rId4" cstate="print"/>
          <a:srcRect l="4540"/>
          <a:stretch/>
        </p:blipFill>
        <p:spPr bwMode="auto">
          <a:xfrm>
            <a:off x="5643318" y="4005064"/>
            <a:ext cx="3130321" cy="2493466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Emergency ophthalmological care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for </a:t>
            </a:r>
            <a:r>
              <a:rPr lang="en-US" b="1" dirty="0">
                <a:solidFill>
                  <a:srgbClr val="002060"/>
                </a:solidFill>
              </a:rPr>
              <a:t>eye injuries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916832"/>
            <a:ext cx="3744416" cy="5500702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Instill 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anesthetic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solution to remove pain.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Remove superficial foreign bodies.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Instill antibacterial drops.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Apply an aseptic 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bandage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(for severe injury - binocular)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2" descr="C:\Documents and Settings\Polly\Мои документы\кафедра\картинки глаз\травмы\p4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00760" y="1428736"/>
            <a:ext cx="2928928" cy="4662067"/>
          </a:xfrm>
          <a:prstGeom prst="rect">
            <a:avLst/>
          </a:prstGeom>
        </p:spPr>
      </p:pic>
      <p:pic>
        <p:nvPicPr>
          <p:cNvPr id="6" name="Picture 2" descr="C:\Documents and Settings\Polly\Мои документы\кафедра\картинки глаз\Изображение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429000"/>
            <a:ext cx="2281331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55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251520" y="1357298"/>
            <a:ext cx="8712968" cy="5500702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118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Enter systematically:</a:t>
            </a:r>
          </a:p>
          <a:p>
            <a:pPr lvl="1">
              <a:lnSpc>
                <a:spcPct val="118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antibiotics</a:t>
            </a:r>
          </a:p>
          <a:p>
            <a:pPr lvl="1">
              <a:lnSpc>
                <a:spcPct val="118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hemostatic agents</a:t>
            </a:r>
          </a:p>
          <a:p>
            <a:pPr lvl="1">
              <a:lnSpc>
                <a:spcPct val="118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analgesics (</a:t>
            </a:r>
            <a:r>
              <a:rPr lang="en-US" dirty="0" err="1">
                <a:solidFill>
                  <a:srgbClr val="002060"/>
                </a:solidFill>
                <a:cs typeface="Times New Roman" pitchFamily="18" charset="0"/>
              </a:rPr>
              <a:t>nonsteroidal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 anti-inflammatory drugs)</a:t>
            </a:r>
          </a:p>
          <a:p>
            <a:pPr fontAlgn="auto">
              <a:lnSpc>
                <a:spcPct val="118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Conduct emergency tetanus 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prophylaxis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  <a:p>
            <a:pPr fontAlgn="auto">
              <a:lnSpc>
                <a:spcPct val="118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In case of combined injury, provide urgent consultation with a </a:t>
            </a:r>
            <a:r>
              <a:rPr lang="en-US" dirty="0" err="1" smtClean="0">
                <a:solidFill>
                  <a:srgbClr val="002060"/>
                </a:solidFill>
                <a:cs typeface="Times New Roman" pitchFamily="18" charset="0"/>
              </a:rPr>
              <a:t>neuropathologist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, neurosurgeon, maxillofacial surgeon, </a:t>
            </a:r>
            <a:r>
              <a:rPr lang="en-US" dirty="0" err="1" smtClean="0">
                <a:solidFill>
                  <a:srgbClr val="002060"/>
                </a:solidFill>
                <a:cs typeface="Times New Roman" pitchFamily="18" charset="0"/>
              </a:rPr>
              <a:t>otorhinolaryngologist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 fontAlgn="auto">
              <a:lnSpc>
                <a:spcPct val="118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Transportation 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to the eye hospital by sanitary transport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(reflect the treatment measures taken in the direction!)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9600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</a:rPr>
              <a:t>Emergency ophthalmological care 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4000" b="1" dirty="0" smtClean="0">
                <a:solidFill>
                  <a:srgbClr val="002060"/>
                </a:solidFill>
              </a:rPr>
              <a:t>for </a:t>
            </a:r>
            <a:r>
              <a:rPr lang="en-US" sz="4000" b="1" dirty="0">
                <a:solidFill>
                  <a:srgbClr val="002060"/>
                </a:solidFill>
              </a:rPr>
              <a:t>eye injuries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94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Surgical treatment of eye wounds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лександр\Pictures\20038 - копия (6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54318" y="714356"/>
            <a:ext cx="6260954" cy="228601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786058"/>
            <a:ext cx="91440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dirty="0">
                <a:solidFill>
                  <a:srgbClr val="002060"/>
                </a:solidFill>
                <a:ea typeface="+mj-ea"/>
                <a:cs typeface="Arial" charset="0"/>
              </a:rPr>
              <a:t>Penetrating </a:t>
            </a:r>
            <a:r>
              <a:rPr lang="en-US" sz="1600" b="1" dirty="0" err="1">
                <a:solidFill>
                  <a:srgbClr val="002060"/>
                </a:solidFill>
                <a:ea typeface="+mj-ea"/>
                <a:cs typeface="Arial" charset="0"/>
              </a:rPr>
              <a:t>corneoscleral</a:t>
            </a:r>
            <a:r>
              <a:rPr lang="en-US" sz="1600" b="1" dirty="0">
                <a:solidFill>
                  <a:srgbClr val="002060"/>
                </a:solidFill>
                <a:ea typeface="+mj-ea"/>
                <a:cs typeface="Arial" charset="0"/>
              </a:rPr>
              <a:t> wound, traumatic </a:t>
            </a:r>
            <a:r>
              <a:rPr lang="en-US" sz="1600" b="1" dirty="0" err="1">
                <a:solidFill>
                  <a:srgbClr val="002060"/>
                </a:solidFill>
                <a:ea typeface="+mj-ea"/>
                <a:cs typeface="Arial" charset="0"/>
              </a:rPr>
              <a:t>coloboma</a:t>
            </a:r>
            <a:r>
              <a:rPr lang="en-US" sz="1600" b="1" dirty="0">
                <a:solidFill>
                  <a:srgbClr val="002060"/>
                </a:solidFill>
                <a:ea typeface="+mj-ea"/>
                <a:cs typeface="Arial" charset="0"/>
              </a:rPr>
              <a:t> of the iris, traumatic cataract, </a:t>
            </a:r>
            <a:r>
              <a:rPr lang="en-US" sz="1600" b="1" dirty="0" err="1">
                <a:solidFill>
                  <a:srgbClr val="002060"/>
                </a:solidFill>
                <a:ea typeface="+mj-ea"/>
                <a:cs typeface="Arial" charset="0"/>
              </a:rPr>
              <a:t>hemophthalmos</a:t>
            </a:r>
            <a:r>
              <a:rPr lang="en-US" sz="1600" b="1" dirty="0">
                <a:solidFill>
                  <a:srgbClr val="002060"/>
                </a:solidFill>
                <a:ea typeface="+mj-ea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ea typeface="+mj-ea"/>
                <a:cs typeface="Arial" charset="0"/>
              </a:rPr>
              <a:t>(</a:t>
            </a:r>
            <a:r>
              <a:rPr lang="en-US" sz="1600" b="1" dirty="0">
                <a:solidFill>
                  <a:srgbClr val="002060"/>
                </a:solidFill>
                <a:ea typeface="+mj-ea"/>
                <a:cs typeface="Arial" charset="0"/>
              </a:rPr>
              <a:t>a); the same eye 3 months after injury. Combined suture on the cornea, reconstructed anterior chamber, </a:t>
            </a:r>
            <a:r>
              <a:rPr lang="en-US" sz="1600" b="1" dirty="0" err="1">
                <a:solidFill>
                  <a:srgbClr val="002060"/>
                </a:solidFill>
                <a:ea typeface="+mj-ea"/>
                <a:cs typeface="Arial" charset="0"/>
              </a:rPr>
              <a:t>aphakia</a:t>
            </a:r>
            <a:r>
              <a:rPr lang="en-US" sz="1600" b="1" dirty="0">
                <a:solidFill>
                  <a:srgbClr val="002060"/>
                </a:solidFill>
                <a:ea typeface="+mj-ea"/>
                <a:cs typeface="Arial" charset="0"/>
              </a:rPr>
              <a:t> (b).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Arial" charset="0"/>
            </a:endParaRPr>
          </a:p>
        </p:txBody>
      </p:sp>
      <p:pic>
        <p:nvPicPr>
          <p:cNvPr id="6" name="Picture 3" descr="C:\Users\Александр\Pictures\20038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2444" y="3714753"/>
            <a:ext cx="6286500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1438" y="5929330"/>
            <a:ext cx="8929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Penetrating </a:t>
            </a:r>
            <a:r>
              <a:rPr lang="en-US" sz="1600" b="1" dirty="0" err="1">
                <a:solidFill>
                  <a:srgbClr val="002060"/>
                </a:solidFill>
                <a:cs typeface="Arial" charset="0"/>
              </a:rPr>
              <a:t>corneoscleral</a:t>
            </a:r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wound with loss of internal membranes, traumatic </a:t>
            </a:r>
            <a:r>
              <a:rPr lang="en-US" sz="1600" b="1" dirty="0" err="1">
                <a:solidFill>
                  <a:srgbClr val="002060"/>
                </a:solidFill>
                <a:cs typeface="Arial" charset="0"/>
              </a:rPr>
              <a:t>coloboma</a:t>
            </a:r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of the iris, traumatic cataract, </a:t>
            </a:r>
            <a:r>
              <a:rPr lang="en-US" sz="1600" b="1" dirty="0" err="1">
                <a:solidFill>
                  <a:srgbClr val="002060"/>
                </a:solidFill>
                <a:cs typeface="Arial" charset="0"/>
              </a:rPr>
              <a:t>hemophthalmos</a:t>
            </a:r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(a); the same eye 2 months after primary surgical treatment with reconstruction of the anterior segment of the eye (b).</a:t>
            </a:r>
            <a:endParaRPr lang="ru-RU" sz="16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114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Contusions -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	</a:t>
            </a:r>
            <a:r>
              <a:rPr lang="en-US" dirty="0">
                <a:solidFill>
                  <a:srgbClr val="002060"/>
                </a:solidFill>
              </a:rPr>
              <a:t>- injuries to the eye and its protective apparatus from the effects of a blunt damaging </a:t>
            </a:r>
            <a:r>
              <a:rPr lang="en-US" dirty="0" smtClean="0">
                <a:solidFill>
                  <a:srgbClr val="002060"/>
                </a:solidFill>
              </a:rPr>
              <a:t>factor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• Eyeball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• </a:t>
            </a:r>
            <a:r>
              <a:rPr lang="en-US" b="1" dirty="0">
                <a:solidFill>
                  <a:srgbClr val="FF0000"/>
                </a:solidFill>
              </a:rPr>
              <a:t>Protective </a:t>
            </a:r>
            <a:r>
              <a:rPr lang="en-US" b="1" dirty="0" smtClean="0">
                <a:solidFill>
                  <a:srgbClr val="FF0000"/>
                </a:solidFill>
              </a:rPr>
              <a:t>apparatus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• </a:t>
            </a:r>
            <a:r>
              <a:rPr lang="en-US" b="1" dirty="0">
                <a:solidFill>
                  <a:srgbClr val="FF0000"/>
                </a:solidFill>
              </a:rPr>
              <a:t>Combined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sinyak-00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1714488"/>
            <a:ext cx="4625193" cy="4625193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Eyelid hematoma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8072494" cy="639762"/>
          </a:xfrm>
        </p:spPr>
        <p:txBody>
          <a:bodyPr>
            <a:noAutofit/>
          </a:bodyPr>
          <a:lstStyle/>
          <a:p>
            <a:pPr algn="ctr"/>
            <a:r>
              <a:rPr lang="en-US" altLang="ru-RU" sz="2800" dirty="0">
                <a:solidFill>
                  <a:srgbClr val="002060"/>
                </a:solidFill>
              </a:rPr>
              <a:t>accumulation of blood in the subcutaneous tissue of the eyelids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28596" y="4143380"/>
            <a:ext cx="4429156" cy="2428868"/>
          </a:xfrm>
        </p:spPr>
        <p:txBody>
          <a:bodyPr>
            <a:normAutofit lnSpcReduction="10000"/>
          </a:bodyPr>
          <a:lstStyle/>
          <a:p>
            <a:pPr marL="45720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b="1" dirty="0">
                <a:solidFill>
                  <a:srgbClr val="FF0000"/>
                </a:solidFill>
              </a:rPr>
              <a:t>Exclude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dirty="0" smtClean="0"/>
              <a:t>– </a:t>
            </a:r>
            <a:r>
              <a:rPr lang="en-US" sz="3200" dirty="0">
                <a:solidFill>
                  <a:srgbClr val="002060"/>
                </a:solidFill>
              </a:rPr>
              <a:t>fractures of the bone walls of the </a:t>
            </a:r>
            <a:r>
              <a:rPr lang="en-US" sz="3200" dirty="0" smtClean="0">
                <a:solidFill>
                  <a:srgbClr val="002060"/>
                </a:solidFill>
              </a:rPr>
              <a:t>orbit</a:t>
            </a:r>
            <a:endParaRPr lang="ru-RU" sz="3200" dirty="0" smtClean="0">
              <a:solidFill>
                <a:srgbClr val="002060"/>
              </a:solidFill>
            </a:endParaRPr>
          </a:p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– </a:t>
            </a:r>
            <a:r>
              <a:rPr lang="en-US" sz="3200" dirty="0">
                <a:solidFill>
                  <a:srgbClr val="002060"/>
                </a:solidFill>
              </a:rPr>
              <a:t>damage to the eyeball</a:t>
            </a:r>
            <a:endParaRPr lang="ru-RU" sz="1600" dirty="0" smtClean="0">
              <a:solidFill>
                <a:srgbClr val="00206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28596" y="2071678"/>
            <a:ext cx="4429156" cy="2005394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Emergency care</a:t>
            </a:r>
            <a:r>
              <a:rPr lang="en-US" sz="3000" dirty="0" smtClean="0">
                <a:solidFill>
                  <a:srgbClr val="FF0000"/>
                </a:solidFill>
              </a:rPr>
              <a:t>:</a:t>
            </a:r>
            <a:endParaRPr lang="ru-RU" sz="3000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b="0" dirty="0">
                <a:solidFill>
                  <a:srgbClr val="002060"/>
                </a:solidFill>
              </a:rPr>
              <a:t>cold on the 1st day</a:t>
            </a:r>
            <a:r>
              <a:rPr lang="en-US" sz="2600" b="0" dirty="0" smtClean="0">
                <a:solidFill>
                  <a:srgbClr val="002060"/>
                </a:solidFill>
              </a:rPr>
              <a:t>,</a:t>
            </a:r>
            <a:endParaRPr lang="ru-RU" sz="2600" b="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b="0" dirty="0" smtClean="0">
                <a:solidFill>
                  <a:srgbClr val="002060"/>
                </a:solidFill>
              </a:rPr>
              <a:t>then </a:t>
            </a:r>
            <a:r>
              <a:rPr lang="en-US" sz="2600" b="0" dirty="0">
                <a:solidFill>
                  <a:srgbClr val="002060"/>
                </a:solidFill>
              </a:rPr>
              <a:t>ointments that improve microcirculation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8" name="Picture 2" descr="C:\Documents and Settings\Polly\Мои документы\кафедра\картинки глаз\травмы\51acacb5e43dd5d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292079" y="2225302"/>
            <a:ext cx="3507923" cy="3846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en-US" b="1" dirty="0" smtClean="0">
                <a:solidFill>
                  <a:srgbClr val="002060"/>
                </a:solidFill>
              </a:rPr>
              <a:t>Glasses symptom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42964" y="980728"/>
            <a:ext cx="7258072" cy="363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504" y="4653136"/>
            <a:ext cx="8784976" cy="2071678"/>
          </a:xfrm>
        </p:spPr>
        <p:txBody>
          <a:bodyPr>
            <a:normAutofit fontScale="77500" lnSpcReduction="20000"/>
          </a:bodyPr>
          <a:lstStyle/>
          <a:p>
            <a:pPr algn="ctr">
              <a:spcBef>
                <a:spcPts val="0"/>
              </a:spcBef>
              <a:buNone/>
            </a:pPr>
            <a:endParaRPr lang="ru-RU" dirty="0" smtClean="0"/>
          </a:p>
          <a:p>
            <a:pPr marL="0" indent="0" algn="ctr">
              <a:lnSpc>
                <a:spcPct val="118000"/>
              </a:lnSpc>
              <a:spcBef>
                <a:spcPts val="0"/>
              </a:spcBef>
              <a:buNone/>
            </a:pPr>
            <a:r>
              <a:rPr lang="en-US" dirty="0"/>
              <a:t>• </a:t>
            </a:r>
            <a:r>
              <a:rPr lang="en-US" dirty="0" smtClean="0">
                <a:solidFill>
                  <a:srgbClr val="002060"/>
                </a:solidFill>
              </a:rPr>
              <a:t>Pay attention </a:t>
            </a:r>
            <a:r>
              <a:rPr lang="en-US" dirty="0">
                <a:solidFill>
                  <a:srgbClr val="002060"/>
                </a:solidFill>
              </a:rPr>
              <a:t>on the general condition of the patient - the presence of nasal discharge (bleeding, </a:t>
            </a:r>
            <a:r>
              <a:rPr lang="en-US" dirty="0" err="1">
                <a:solidFill>
                  <a:srgbClr val="002060"/>
                </a:solidFill>
              </a:rPr>
              <a:t>liquorrhea</a:t>
            </a:r>
            <a:r>
              <a:rPr lang="en-US" dirty="0" smtClean="0">
                <a:solidFill>
                  <a:srgbClr val="002060"/>
                </a:solidFill>
              </a:rPr>
              <a:t>),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loss </a:t>
            </a:r>
            <a:r>
              <a:rPr lang="en-US" dirty="0">
                <a:solidFill>
                  <a:srgbClr val="002060"/>
                </a:solidFill>
              </a:rPr>
              <a:t>of consciousness, nausea, vomiting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>
              <a:lnSpc>
                <a:spcPct val="118000"/>
              </a:lnSpc>
              <a:spcBef>
                <a:spcPts val="0"/>
              </a:spcBef>
              <a:buNone/>
            </a:pPr>
            <a:endParaRPr lang="ru-RU" sz="120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18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002060"/>
                </a:solidFill>
              </a:rPr>
              <a:t>• </a:t>
            </a:r>
            <a:r>
              <a:rPr lang="en-US" dirty="0">
                <a:solidFill>
                  <a:srgbClr val="002060"/>
                </a:solidFill>
              </a:rPr>
              <a:t>Urgently refer an </a:t>
            </a:r>
            <a:r>
              <a:rPr lang="en-US" dirty="0" err="1" smtClean="0">
                <a:solidFill>
                  <a:srgbClr val="002060"/>
                </a:solidFill>
                <a:cs typeface="Times New Roman" pitchFamily="18" charset="0"/>
              </a:rPr>
              <a:t>otorhinolaryngologist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</a:rPr>
              <a:t>neurosurgeon for consultation!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Damage to the Orbital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421484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Orbital </a:t>
            </a:r>
            <a:r>
              <a:rPr lang="en-US" b="1" dirty="0" smtClean="0">
                <a:solidFill>
                  <a:srgbClr val="FF0000"/>
                </a:solidFill>
              </a:rPr>
              <a:t>contusions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• </a:t>
            </a:r>
            <a:r>
              <a:rPr lang="en-US" dirty="0">
                <a:solidFill>
                  <a:srgbClr val="002060"/>
                </a:solidFill>
              </a:rPr>
              <a:t>bone fractures, 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• </a:t>
            </a:r>
            <a:r>
              <a:rPr lang="en-US" dirty="0">
                <a:solidFill>
                  <a:srgbClr val="002060"/>
                </a:solidFill>
              </a:rPr>
              <a:t>hemorrhages, 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• </a:t>
            </a:r>
            <a:r>
              <a:rPr lang="en-US" dirty="0">
                <a:solidFill>
                  <a:srgbClr val="002060"/>
                </a:solidFill>
              </a:rPr>
              <a:t>swelling of soft </a:t>
            </a:r>
            <a:r>
              <a:rPr lang="en-US" dirty="0" smtClean="0">
                <a:solidFill>
                  <a:srgbClr val="002060"/>
                </a:solidFill>
              </a:rPr>
              <a:t>tissues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with </a:t>
            </a:r>
            <a:r>
              <a:rPr lang="en-US" dirty="0">
                <a:solidFill>
                  <a:srgbClr val="002060"/>
                </a:solidFill>
              </a:rPr>
              <a:t>compression of </a:t>
            </a: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blood </a:t>
            </a:r>
            <a:r>
              <a:rPr lang="en-US" dirty="0">
                <a:solidFill>
                  <a:srgbClr val="002060"/>
                </a:solidFill>
              </a:rPr>
              <a:t>vessels and </a:t>
            </a: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nerves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800" dirty="0" smtClean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Orbital </a:t>
            </a:r>
            <a:r>
              <a:rPr lang="en-US" b="1" dirty="0" smtClean="0">
                <a:solidFill>
                  <a:srgbClr val="FF0000"/>
                </a:solidFill>
              </a:rPr>
              <a:t>injuries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without a foreign body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with a foreign body</a:t>
            </a:r>
            <a:endParaRPr lang="ru-RU" sz="11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100" dirty="0" smtClean="0">
              <a:solidFill>
                <a:srgbClr val="002060"/>
              </a:solidFill>
            </a:endParaRP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4613"/>
          <a:stretch>
            <a:fillRect/>
          </a:stretch>
        </p:blipFill>
        <p:spPr bwMode="auto">
          <a:xfrm>
            <a:off x="4857752" y="2214554"/>
            <a:ext cx="40386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Clinical </a:t>
            </a:r>
            <a:r>
              <a:rPr lang="en-US" sz="3600" b="1" dirty="0" smtClean="0">
                <a:solidFill>
                  <a:srgbClr val="002060"/>
                </a:solidFill>
              </a:rPr>
              <a:t>symptoms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of </a:t>
            </a:r>
            <a:r>
              <a:rPr lang="en-US" sz="3600" b="1" dirty="0">
                <a:solidFill>
                  <a:srgbClr val="002060"/>
                </a:solidFill>
              </a:rPr>
              <a:t>orbital damage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28596" y="1071546"/>
            <a:ext cx="4038600" cy="2286016"/>
          </a:xfrm>
        </p:spPr>
        <p:txBody>
          <a:bodyPr>
            <a:normAutofit fontScale="85000" lnSpcReduction="10000"/>
          </a:bodyPr>
          <a:lstStyle/>
          <a:p>
            <a:pPr marL="160020" indent="0">
              <a:lnSpc>
                <a:spcPct val="12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• Deformation of the </a:t>
            </a:r>
            <a:r>
              <a:rPr lang="en-US" dirty="0" smtClean="0">
                <a:solidFill>
                  <a:srgbClr val="002060"/>
                </a:solidFill>
              </a:rPr>
              <a:t>orbital edges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on palpation</a:t>
            </a:r>
            <a:r>
              <a:rPr lang="en-US" dirty="0" smtClean="0">
                <a:solidFill>
                  <a:srgbClr val="002060"/>
                </a:solidFill>
              </a:rPr>
              <a:t>).</a:t>
            </a:r>
            <a:endParaRPr lang="ru-RU" dirty="0" smtClean="0">
              <a:solidFill>
                <a:srgbClr val="002060"/>
              </a:solidFill>
            </a:endParaRPr>
          </a:p>
          <a:p>
            <a:pPr marL="160020" indent="0">
              <a:lnSpc>
                <a:spcPct val="12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dirty="0" smtClean="0">
                <a:solidFill>
                  <a:srgbClr val="002060"/>
                </a:solidFill>
              </a:rPr>
              <a:t>• </a:t>
            </a:r>
            <a:r>
              <a:rPr lang="en-US" dirty="0">
                <a:solidFill>
                  <a:srgbClr val="002060"/>
                </a:solidFill>
              </a:rPr>
              <a:t>Emphysema of eyelid tissues, orbits (air crepitation).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Pictures\Рисунок10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2928934"/>
            <a:ext cx="3643337" cy="1762046"/>
          </a:xfrm>
          <a:prstGeom prst="rect">
            <a:avLst/>
          </a:prstGeom>
          <a:noFill/>
        </p:spPr>
      </p:pic>
      <p:pic>
        <p:nvPicPr>
          <p:cNvPr id="1027" name="Picture 3" descr="C:\Users\user\Pictures\Рисунок1000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078192"/>
            <a:ext cx="3643338" cy="1765178"/>
          </a:xfrm>
          <a:prstGeom prst="rect">
            <a:avLst/>
          </a:prstGeom>
          <a:noFill/>
        </p:spPr>
      </p:pic>
      <p:sp>
        <p:nvSpPr>
          <p:cNvPr id="9" name="Содержимое 5"/>
          <p:cNvSpPr txBox="1">
            <a:spLocks/>
          </p:cNvSpPr>
          <p:nvPr/>
        </p:nvSpPr>
        <p:spPr>
          <a:xfrm>
            <a:off x="3959424" y="4869160"/>
            <a:ext cx="5184576" cy="255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0020" lvl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>
                <a:solidFill>
                  <a:srgbClr val="002060"/>
                </a:solidFill>
              </a:rPr>
              <a:t>• Exophthalmos</a:t>
            </a:r>
            <a:r>
              <a:rPr lang="en-US" sz="2800" dirty="0" smtClean="0">
                <a:solidFill>
                  <a:srgbClr val="002060"/>
                </a:solidFill>
              </a:rPr>
              <a:t>/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enophthalmos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160020" lvl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• </a:t>
            </a:r>
            <a:r>
              <a:rPr lang="en-US" sz="2800" dirty="0">
                <a:solidFill>
                  <a:srgbClr val="002060"/>
                </a:solidFill>
              </a:rPr>
              <a:t>Limitation of eyeball mobility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160020" lvl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• </a:t>
            </a:r>
            <a:r>
              <a:rPr lang="en-US" sz="2800" dirty="0">
                <a:solidFill>
                  <a:srgbClr val="002060"/>
                </a:solidFill>
              </a:rPr>
              <a:t>Diplopia.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1" name="Содержимое 3" descr="Новый рисунок (3)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3574463"/>
            <a:ext cx="2346624" cy="31406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2860"/>
            <a:ext cx="8229600" cy="1143000"/>
          </a:xfrm>
        </p:spPr>
        <p:txBody>
          <a:bodyPr/>
          <a:lstStyle/>
          <a:p>
            <a:r>
              <a:rPr lang="en-US" altLang="ru-RU" b="1" dirty="0" smtClean="0">
                <a:solidFill>
                  <a:srgbClr val="002060"/>
                </a:solidFill>
              </a:rPr>
              <a:t>Relevance of the Problem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73333637"/>
              </p:ext>
            </p:extLst>
          </p:nvPr>
        </p:nvGraphicFramePr>
        <p:xfrm>
          <a:off x="4286248" y="3429001"/>
          <a:ext cx="4500562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47331432"/>
              </p:ext>
            </p:extLst>
          </p:nvPr>
        </p:nvGraphicFramePr>
        <p:xfrm>
          <a:off x="-214346" y="3500414"/>
          <a:ext cx="507209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8374" y="1124744"/>
            <a:ext cx="9115625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600" dirty="0">
                <a:solidFill>
                  <a:srgbClr val="002060"/>
                </a:solidFill>
              </a:rPr>
              <a:t>The frequency of eye injuries in Russia reaches 11.4 </a:t>
            </a:r>
            <a:r>
              <a:rPr lang="en-US" altLang="ru-RU" sz="2600" dirty="0" smtClean="0">
                <a:solidFill>
                  <a:srgbClr val="002060"/>
                </a:solidFill>
              </a:rPr>
              <a:t>per </a:t>
            </a:r>
            <a:r>
              <a:rPr lang="en-US" altLang="ru-RU" sz="2600" dirty="0">
                <a:solidFill>
                  <a:srgbClr val="002060"/>
                </a:solidFill>
              </a:rPr>
              <a:t>10,000 </a:t>
            </a:r>
            <a:r>
              <a:rPr lang="en-US" altLang="ru-RU" sz="2600" dirty="0" smtClean="0">
                <a:solidFill>
                  <a:srgbClr val="002060"/>
                </a:solidFill>
              </a:rPr>
              <a:t>population </a:t>
            </a:r>
            <a:r>
              <a:rPr lang="en-US" altLang="ru-RU" sz="2600" dirty="0">
                <a:solidFill>
                  <a:srgbClr val="002060"/>
                </a:solidFill>
              </a:rPr>
              <a:t>(R.A. </a:t>
            </a:r>
            <a:r>
              <a:rPr lang="en-US" altLang="ru-RU" sz="2600" dirty="0" err="1">
                <a:solidFill>
                  <a:srgbClr val="002060"/>
                </a:solidFill>
              </a:rPr>
              <a:t>Gundorova</a:t>
            </a:r>
            <a:r>
              <a:rPr lang="en-US" altLang="ru-RU" sz="2600" dirty="0">
                <a:solidFill>
                  <a:srgbClr val="002060"/>
                </a:solidFill>
              </a:rPr>
              <a:t>, 2009)    </a:t>
            </a:r>
            <a:endParaRPr lang="ru-RU" altLang="ru-RU" sz="2600" dirty="0" smtClean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ru-RU" sz="2600" dirty="0" smtClean="0">
                <a:solidFill>
                  <a:srgbClr val="002060"/>
                </a:solidFill>
              </a:rPr>
              <a:t>In </a:t>
            </a:r>
            <a:r>
              <a:rPr lang="en-US" altLang="ru-RU" sz="2600" dirty="0">
                <a:solidFill>
                  <a:srgbClr val="002060"/>
                </a:solidFill>
              </a:rPr>
              <a:t>the Krasnoyarsk Territory, the frequency of eye injuries (per 10,000 population) is:</a:t>
            </a:r>
            <a:endParaRPr lang="ru-RU" altLang="ru-RU" sz="26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1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Retrobulbar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hematoma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accumulation </a:t>
            </a:r>
            <a:r>
              <a:rPr lang="en-US" dirty="0">
                <a:solidFill>
                  <a:srgbClr val="002060"/>
                </a:solidFill>
              </a:rPr>
              <a:t>of blood in the orbit behind the eyeball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2852936"/>
            <a:ext cx="4608512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	Symptoms: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3200" dirty="0" smtClean="0"/>
              <a:t>• </a:t>
            </a:r>
            <a:r>
              <a:rPr lang="en-US" sz="3200" dirty="0" smtClean="0">
                <a:solidFill>
                  <a:srgbClr val="002060"/>
                </a:solidFill>
              </a:rPr>
              <a:t>Exophthalmos</a:t>
            </a:r>
            <a:endParaRPr lang="ru-RU" sz="3200" dirty="0" smtClean="0">
              <a:solidFill>
                <a:srgbClr val="002060"/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• </a:t>
            </a:r>
            <a:r>
              <a:rPr lang="en-US" sz="3200" dirty="0">
                <a:solidFill>
                  <a:srgbClr val="002060"/>
                </a:solidFill>
              </a:rPr>
              <a:t>Limitation of </a:t>
            </a:r>
            <a:r>
              <a:rPr lang="en-US" sz="3200" dirty="0" smtClean="0">
                <a:solidFill>
                  <a:srgbClr val="002060"/>
                </a:solidFill>
              </a:rPr>
              <a:t>mobility</a:t>
            </a:r>
            <a:endParaRPr lang="ru-RU" sz="3200" dirty="0" smtClean="0">
              <a:solidFill>
                <a:srgbClr val="002060"/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• </a:t>
            </a:r>
            <a:r>
              <a:rPr lang="en-US" sz="3200" dirty="0">
                <a:solidFill>
                  <a:srgbClr val="002060"/>
                </a:solidFill>
              </a:rPr>
              <a:t>Reduced </a:t>
            </a:r>
            <a:r>
              <a:rPr lang="en-US" sz="3200" dirty="0" smtClean="0">
                <a:solidFill>
                  <a:srgbClr val="002060"/>
                </a:solidFill>
              </a:rPr>
              <a:t>vision</a:t>
            </a:r>
            <a:endParaRPr lang="ru-RU" sz="3200" dirty="0" smtClean="0">
              <a:solidFill>
                <a:srgbClr val="002060"/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• </a:t>
            </a:r>
            <a:r>
              <a:rPr lang="en-US" sz="3200" dirty="0" err="1">
                <a:solidFill>
                  <a:srgbClr val="002060"/>
                </a:solidFill>
              </a:rPr>
              <a:t>Ophthalmohypertension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9" name="Picture 4" descr="C:\Documents and Settings\Polly\Мои документы\кафедра\картинки глаз\961fbad608b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7811" r="41797" b="14585"/>
          <a:stretch>
            <a:fillRect/>
          </a:stretch>
        </p:blipFill>
        <p:spPr bwMode="auto">
          <a:xfrm>
            <a:off x="5076056" y="2884796"/>
            <a:ext cx="3548055" cy="278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 вправо 2"/>
          <p:cNvSpPr/>
          <p:nvPr/>
        </p:nvSpPr>
        <p:spPr>
          <a:xfrm rot="2635190">
            <a:off x="5404479" y="3387304"/>
            <a:ext cx="1269826" cy="5281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Emergency </a:t>
            </a:r>
            <a:r>
              <a:rPr lang="en-US" b="1" dirty="0" smtClean="0">
                <a:solidFill>
                  <a:srgbClr val="002060"/>
                </a:solidFill>
              </a:rPr>
              <a:t>care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for </a:t>
            </a:r>
            <a:r>
              <a:rPr lang="en-US" b="1" dirty="0" err="1" smtClean="0">
                <a:solidFill>
                  <a:srgbClr val="002060"/>
                </a:solidFill>
              </a:rPr>
              <a:t>retrobulbar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hematoma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кафедра\фотки кафедра\фото глаз\20151207_093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5400000">
            <a:off x="4236643" y="2174865"/>
            <a:ext cx="4826005" cy="3619504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57158" y="1844824"/>
            <a:ext cx="4041775" cy="4678208"/>
          </a:xfrm>
        </p:spPr>
        <p:txBody>
          <a:bodyPr>
            <a:normAutofit/>
          </a:bodyPr>
          <a:lstStyle/>
          <a:p>
            <a:pPr marL="16002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dirty="0">
                <a:solidFill>
                  <a:srgbClr val="002060"/>
                </a:solidFill>
              </a:rPr>
              <a:t>• Applying a pressure </a:t>
            </a:r>
            <a:r>
              <a:rPr lang="en-US" sz="3200" dirty="0" smtClean="0">
                <a:solidFill>
                  <a:srgbClr val="002060"/>
                </a:solidFill>
              </a:rPr>
              <a:t>bandage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16002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• Cold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16002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• </a:t>
            </a:r>
            <a:r>
              <a:rPr lang="en-US" sz="3200" dirty="0">
                <a:solidFill>
                  <a:srgbClr val="002060"/>
                </a:solidFill>
              </a:rPr>
              <a:t>Pain </a:t>
            </a:r>
            <a:r>
              <a:rPr lang="en-US" sz="3200" dirty="0" smtClean="0">
                <a:solidFill>
                  <a:srgbClr val="002060"/>
                </a:solidFill>
              </a:rPr>
              <a:t>relief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16002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• </a:t>
            </a:r>
            <a:r>
              <a:rPr lang="en-US" sz="3200" dirty="0">
                <a:solidFill>
                  <a:srgbClr val="002060"/>
                </a:solidFill>
              </a:rPr>
              <a:t>Dehydrating </a:t>
            </a:r>
            <a:r>
              <a:rPr lang="en-US" sz="3200" dirty="0" smtClean="0">
                <a:solidFill>
                  <a:srgbClr val="002060"/>
                </a:solidFill>
              </a:rPr>
              <a:t>therapy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16002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• </a:t>
            </a:r>
            <a:r>
              <a:rPr lang="en-US" sz="3200" dirty="0">
                <a:solidFill>
                  <a:srgbClr val="002060"/>
                </a:solidFill>
              </a:rPr>
              <a:t>Anti-inflammatory </a:t>
            </a:r>
            <a:r>
              <a:rPr lang="en-US" sz="3200" dirty="0" smtClean="0">
                <a:solidFill>
                  <a:srgbClr val="002060"/>
                </a:solidFill>
              </a:rPr>
              <a:t>therapy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16002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• </a:t>
            </a:r>
            <a:r>
              <a:rPr lang="en-US" sz="3200" dirty="0" err="1">
                <a:solidFill>
                  <a:srgbClr val="002060"/>
                </a:solidFill>
              </a:rPr>
              <a:t>Resorption</a:t>
            </a:r>
            <a:r>
              <a:rPr lang="en-US" sz="3200" dirty="0">
                <a:solidFill>
                  <a:srgbClr val="002060"/>
                </a:solidFill>
              </a:rPr>
              <a:t> therapy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Contusion injury of the eyeball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981044" y="1591200"/>
            <a:ext cx="4111144" cy="378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14282" y="1428736"/>
            <a:ext cx="4071966" cy="264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b="1" dirty="0">
                <a:solidFill>
                  <a:srgbClr val="FF0000"/>
                </a:solidFill>
              </a:rPr>
              <a:t>Damage phases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Compression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Decompression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Overextension </a:t>
            </a:r>
            <a:r>
              <a:rPr lang="en-US" sz="2800" dirty="0">
                <a:solidFill>
                  <a:srgbClr val="002060"/>
                </a:solidFill>
              </a:rPr>
              <a:t>of </a:t>
            </a:r>
            <a:r>
              <a:rPr lang="en-US" sz="2800" dirty="0" smtClean="0">
                <a:solidFill>
                  <a:srgbClr val="002060"/>
                </a:solidFill>
              </a:rPr>
              <a:t>shells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Damped </a:t>
            </a:r>
            <a:r>
              <a:rPr lang="en-US" sz="2800" dirty="0">
                <a:solidFill>
                  <a:srgbClr val="002060"/>
                </a:solidFill>
              </a:rPr>
              <a:t>oscillations</a:t>
            </a:r>
            <a:endParaRPr kumimoji="0" lang="ru-RU" sz="32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28596" y="4214818"/>
            <a:ext cx="4071966" cy="2643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b="1" dirty="0">
                <a:solidFill>
                  <a:srgbClr val="FF0000"/>
                </a:solidFill>
              </a:rPr>
              <a:t>Mechanism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Violation </a:t>
            </a:r>
            <a:r>
              <a:rPr lang="en-US" sz="2800" dirty="0">
                <a:solidFill>
                  <a:srgbClr val="002060"/>
                </a:solidFill>
              </a:rPr>
              <a:t>of vascular </a:t>
            </a:r>
            <a:r>
              <a:rPr lang="en-US" sz="2800" dirty="0" smtClean="0">
                <a:solidFill>
                  <a:srgbClr val="002060"/>
                </a:solidFill>
              </a:rPr>
              <a:t>tone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Biochemical shifts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Changes </a:t>
            </a:r>
            <a:r>
              <a:rPr lang="en-US" sz="2800" dirty="0">
                <a:solidFill>
                  <a:srgbClr val="002060"/>
                </a:solidFill>
              </a:rPr>
              <a:t>in local immune status</a:t>
            </a:r>
            <a:endParaRPr kumimoji="0" lang="ru-RU" sz="32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Mild contusions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45368" y="1142984"/>
            <a:ext cx="4470648" cy="504351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• Swelling and erosion of the </a:t>
            </a:r>
            <a:r>
              <a:rPr lang="en-US" dirty="0" smtClean="0">
                <a:solidFill>
                  <a:srgbClr val="002060"/>
                </a:solidFill>
              </a:rPr>
              <a:t>cornea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• </a:t>
            </a:r>
            <a:r>
              <a:rPr lang="en-US" dirty="0">
                <a:solidFill>
                  <a:srgbClr val="002060"/>
                </a:solidFill>
              </a:rPr>
              <a:t>Berlin </a:t>
            </a:r>
            <a:r>
              <a:rPr lang="en-US" dirty="0" smtClean="0">
                <a:solidFill>
                  <a:srgbClr val="002060"/>
                </a:solidFill>
              </a:rPr>
              <a:t>turbidity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• </a:t>
            </a:r>
            <a:r>
              <a:rPr lang="en-US" dirty="0" err="1">
                <a:solidFill>
                  <a:srgbClr val="002060"/>
                </a:solidFill>
              </a:rPr>
              <a:t>Fossius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Ring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• </a:t>
            </a:r>
            <a:r>
              <a:rPr lang="en-US" dirty="0" err="1">
                <a:solidFill>
                  <a:srgbClr val="002060"/>
                </a:solidFill>
              </a:rPr>
              <a:t>Hyposphagma</a:t>
            </a:r>
            <a:endParaRPr lang="ru-RU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5350" b="18182"/>
          <a:stretch>
            <a:fillRect/>
          </a:stretch>
        </p:blipFill>
        <p:spPr bwMode="auto">
          <a:xfrm>
            <a:off x="4857752" y="1071546"/>
            <a:ext cx="368591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714876" y="3500438"/>
            <a:ext cx="4071966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dirty="0" err="1" smtClean="0">
                <a:solidFill>
                  <a:srgbClr val="002060"/>
                </a:solidFill>
              </a:rPr>
              <a:t>Hyposphagma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kumimoji="0" lang="ru-RU" sz="320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6" descr="C:\Users\Александр\Pictures\Рисунок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000504"/>
            <a:ext cx="2894005" cy="252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4786313" y="6488137"/>
            <a:ext cx="407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Berlin turbidity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1000100" y="6429396"/>
            <a:ext cx="3214710" cy="428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002060"/>
                </a:solidFill>
              </a:rPr>
              <a:t>Tear of the pupil sphincter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4" name="Picture 5" descr="W1232"/>
          <p:cNvPicPr>
            <a:picLocks noChangeAspect="1" noChangeArrowheads="1"/>
          </p:cNvPicPr>
          <p:nvPr/>
        </p:nvPicPr>
        <p:blipFill>
          <a:blip r:embed="rId5" cstate="print"/>
          <a:srcRect t="10934"/>
          <a:stretch>
            <a:fillRect/>
          </a:stretch>
        </p:blipFill>
        <p:spPr bwMode="auto">
          <a:xfrm>
            <a:off x="857224" y="4143380"/>
            <a:ext cx="3194342" cy="225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Damage to the lens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86041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Lens </a:t>
            </a:r>
            <a:r>
              <a:rPr lang="en-US" dirty="0" smtClean="0">
                <a:solidFill>
                  <a:srgbClr val="002060"/>
                </a:solidFill>
              </a:rPr>
              <a:t>subluxation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85786" y="3857628"/>
            <a:ext cx="3214710" cy="639762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Lens luxation into the anterior chamber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7" name="Picture 6" descr="Trauma 2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947" y="4502687"/>
            <a:ext cx="2822797" cy="228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W207_low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t="7059"/>
          <a:stretch>
            <a:fillRect/>
          </a:stretch>
        </p:blipFill>
        <p:spPr bwMode="auto">
          <a:xfrm>
            <a:off x="383862" y="1571611"/>
            <a:ext cx="3688071" cy="22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Новый рисунок (10)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5" y="4523850"/>
            <a:ext cx="3071835" cy="226273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50653" y="1500174"/>
            <a:ext cx="3521875" cy="270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4889530" y="85723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2060"/>
                </a:solidFill>
              </a:rPr>
              <a:t>Traumatic cataract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4786314" y="3857628"/>
            <a:ext cx="4041775" cy="7143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2060"/>
                </a:solidFill>
              </a:rPr>
              <a:t>Luxation of the lens into the vitreous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Damage to the iris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186766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Iridodialysis</a:t>
            </a:r>
            <a:r>
              <a:rPr lang="en-US" sz="3200" dirty="0">
                <a:solidFill>
                  <a:srgbClr val="FF0000"/>
                </a:solidFill>
              </a:rPr>
              <a:t> - separation of the iris root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500034" y="4214818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Иридодиализ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5893"/>
          <a:stretch>
            <a:fillRect/>
          </a:stretch>
        </p:blipFill>
        <p:spPr bwMode="auto">
          <a:xfrm>
            <a:off x="457200" y="2590087"/>
            <a:ext cx="4040188" cy="26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71744"/>
            <a:ext cx="4041775" cy="269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Patient with </a:t>
            </a:r>
            <a:r>
              <a:rPr lang="en-US" b="1" dirty="0" err="1">
                <a:solidFill>
                  <a:srgbClr val="002060"/>
                </a:solidFill>
              </a:rPr>
              <a:t>aniridia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and </a:t>
            </a:r>
            <a:r>
              <a:rPr lang="en-US" b="1" dirty="0">
                <a:solidFill>
                  <a:srgbClr val="002060"/>
                </a:solidFill>
              </a:rPr>
              <a:t>traumatic cataract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6093296"/>
            <a:ext cx="8208912" cy="6397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Condition after implantation of the </a:t>
            </a:r>
            <a:r>
              <a:rPr lang="en-US" dirty="0" err="1">
                <a:solidFill>
                  <a:srgbClr val="002060"/>
                </a:solidFill>
              </a:rPr>
              <a:t>irido</a:t>
            </a:r>
            <a:r>
              <a:rPr lang="en-US" dirty="0">
                <a:solidFill>
                  <a:srgbClr val="002060"/>
                </a:solidFill>
              </a:rPr>
              <a:t>-lens diaphragm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IMG-20190409-WA00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290" t="9112" b="25282"/>
          <a:stretch>
            <a:fillRect/>
          </a:stretch>
        </p:blipFill>
        <p:spPr>
          <a:xfrm>
            <a:off x="899592" y="1452488"/>
            <a:ext cx="3337694" cy="3149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-20190409-WA0004.jpg"/>
          <p:cNvPicPr>
            <a:picLocks noChangeAspect="1"/>
          </p:cNvPicPr>
          <p:nvPr/>
        </p:nvPicPr>
        <p:blipFill>
          <a:blip r:embed="rId4" cstate="print"/>
          <a:srcRect l="6601" t="13251" b="13250"/>
          <a:stretch>
            <a:fillRect/>
          </a:stretch>
        </p:blipFill>
        <p:spPr>
          <a:xfrm>
            <a:off x="5436096" y="1545064"/>
            <a:ext cx="2824948" cy="296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20191220_095253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rcRect l="16009" t="26236" r="23417" b="23634"/>
          <a:stretch>
            <a:fillRect/>
          </a:stretch>
        </p:blipFill>
        <p:spPr>
          <a:xfrm>
            <a:off x="2843808" y="4149080"/>
            <a:ext cx="3096344" cy="1921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Intraocular hemorrhages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/>
          <a:srcRect l="1639" t="3114" b="7312"/>
          <a:stretch/>
        </p:blipFill>
        <p:spPr bwMode="auto">
          <a:xfrm>
            <a:off x="340242" y="2348880"/>
            <a:ext cx="5322537" cy="416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Pictures\Рисунок1111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348880"/>
            <a:ext cx="2997751" cy="2020448"/>
          </a:xfrm>
          <a:prstGeom prst="rect">
            <a:avLst/>
          </a:prstGeom>
          <a:noFill/>
        </p:spPr>
      </p:pic>
      <p:pic>
        <p:nvPicPr>
          <p:cNvPr id="2051" name="Picture 3" descr="C:\Users\user\Pictures\Рисунок1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509120"/>
            <a:ext cx="2952328" cy="2041010"/>
          </a:xfrm>
          <a:prstGeom prst="rect">
            <a:avLst/>
          </a:prstGeom>
          <a:noFill/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442898" y="1412776"/>
            <a:ext cx="8258204" cy="639762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Hyphema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– </a:t>
            </a:r>
          </a:p>
          <a:p>
            <a:pPr algn="ctr"/>
            <a:r>
              <a:rPr lang="en-US" sz="3200" b="0" dirty="0" smtClean="0">
                <a:solidFill>
                  <a:srgbClr val="002060"/>
                </a:solidFill>
              </a:rPr>
              <a:t>hemorrhage </a:t>
            </a:r>
            <a:r>
              <a:rPr lang="en-US" sz="3200" b="0" dirty="0">
                <a:solidFill>
                  <a:srgbClr val="002060"/>
                </a:solidFill>
              </a:rPr>
              <a:t>in the anterior chamber of the </a:t>
            </a:r>
            <a:r>
              <a:rPr lang="en-US" sz="3200" b="0" dirty="0" smtClean="0">
                <a:solidFill>
                  <a:srgbClr val="002060"/>
                </a:solidFill>
              </a:rPr>
              <a:t>eye</a:t>
            </a:r>
            <a:endParaRPr lang="ru-RU" sz="3200" b="0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Intraocular hemorrhages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14000" contrast="36000"/>
          </a:blip>
          <a:srcRect/>
          <a:stretch>
            <a:fillRect/>
          </a:stretch>
        </p:blipFill>
        <p:spPr bwMode="auto">
          <a:xfrm>
            <a:off x="329754" y="2636912"/>
            <a:ext cx="4455566" cy="328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Documents and Settings\Polly\Мои документы\кафедра\картинки глаз\Новый рисунок (11)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490" y="2636912"/>
            <a:ext cx="4075071" cy="3288998"/>
          </a:xfrm>
          <a:prstGeom prst="rect">
            <a:avLst/>
          </a:prstGeom>
          <a:noFill/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467544" y="1628800"/>
            <a:ext cx="8258204" cy="639762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Hemophthalmos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- 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is </a:t>
            </a:r>
            <a:r>
              <a:rPr lang="en-US" sz="3200" dirty="0">
                <a:solidFill>
                  <a:srgbClr val="002060"/>
                </a:solidFill>
              </a:rPr>
              <a:t>hemorrhage </a:t>
            </a:r>
            <a:r>
              <a:rPr lang="en-US" sz="3200" dirty="0" smtClean="0">
                <a:solidFill>
                  <a:srgbClr val="002060"/>
                </a:solidFill>
              </a:rPr>
              <a:t>in to </a:t>
            </a:r>
            <a:r>
              <a:rPr lang="en-US" sz="3200" dirty="0">
                <a:solidFill>
                  <a:srgbClr val="002060"/>
                </a:solidFill>
              </a:rPr>
              <a:t>the vitreous </a:t>
            </a:r>
            <a:r>
              <a:rPr lang="en-US" sz="3200" dirty="0" smtClean="0">
                <a:solidFill>
                  <a:srgbClr val="002060"/>
                </a:solidFill>
              </a:rPr>
              <a:t>body</a:t>
            </a:r>
            <a:endParaRPr lang="ru-RU" sz="3200" b="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0152" y="6093296"/>
            <a:ext cx="2037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Ultrasound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0512" y="6093295"/>
            <a:ext cx="2614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Biomicroscopy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Заголовок 6"/>
          <p:cNvSpPr>
            <a:spLocks noGrp="1"/>
          </p:cNvSpPr>
          <p:nvPr>
            <p:ph type="title" idx="4294967295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/>
              </a:rPr>
              <a:t>0</a:t>
            </a:r>
          </a:p>
        </p:txBody>
      </p:sp>
      <p:pic>
        <p:nvPicPr>
          <p:cNvPr id="188419" name="Picture 3" descr="C:\Users\Александр\Pictures\20037 - копия (3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536" y="4054644"/>
            <a:ext cx="2592288" cy="2333059"/>
          </a:xfrm>
        </p:spPr>
      </p:pic>
      <p:sp>
        <p:nvSpPr>
          <p:cNvPr id="188420" name="TextBox 9"/>
          <p:cNvSpPr txBox="1">
            <a:spLocks noChangeArrowheads="1"/>
          </p:cNvSpPr>
          <p:nvPr/>
        </p:nvSpPr>
        <p:spPr bwMode="auto">
          <a:xfrm>
            <a:off x="3122160" y="5307992"/>
            <a:ext cx="22092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cs typeface="Arial" charset="0"/>
              </a:rPr>
              <a:t>Subretinal</a:t>
            </a:r>
            <a:r>
              <a:rPr lang="en-US" b="1" dirty="0">
                <a:solidFill>
                  <a:srgbClr val="002060"/>
                </a:solidFill>
                <a:cs typeface="Arial" charset="0"/>
              </a:rPr>
              <a:t> hemorrhage,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  <a:cs typeface="Arial" charset="0"/>
              </a:rPr>
              <a:t>choroidal</a:t>
            </a:r>
            <a:r>
              <a:rPr lang="en-US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rupture</a:t>
            </a:r>
            <a:endParaRPr lang="ru-RU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88426" name="TextBox 15"/>
          <p:cNvSpPr txBox="1">
            <a:spLocks noChangeArrowheads="1"/>
          </p:cNvSpPr>
          <p:nvPr/>
        </p:nvSpPr>
        <p:spPr bwMode="auto">
          <a:xfrm>
            <a:off x="5341068" y="6309062"/>
            <a:ext cx="407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cs typeface="Arial" charset="0"/>
              </a:rPr>
              <a:t>Choroidal</a:t>
            </a:r>
            <a:r>
              <a:rPr lang="en-US" b="1" dirty="0">
                <a:solidFill>
                  <a:srgbClr val="002060"/>
                </a:solidFill>
                <a:cs typeface="Arial" charset="0"/>
              </a:rPr>
              <a:t> rupture</a:t>
            </a:r>
            <a:endParaRPr lang="ru-RU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7200" y="476672"/>
            <a:ext cx="8229600" cy="5715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Contusional</a:t>
            </a:r>
            <a:r>
              <a:rPr lang="en-US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changes in the fundus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 l="63327" t="37457" r="17921" b="37563"/>
          <a:stretch>
            <a:fillRect/>
          </a:stretch>
        </p:blipFill>
        <p:spPr bwMode="auto">
          <a:xfrm>
            <a:off x="6228184" y="3940503"/>
            <a:ext cx="2297707" cy="229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2966" y="1422217"/>
            <a:ext cx="2286147" cy="203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220072" y="3469362"/>
            <a:ext cx="4071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cs typeface="Arial" charset="0"/>
              </a:rPr>
              <a:t>Retinal tears and detachment</a:t>
            </a:r>
            <a:endParaRPr lang="ru-RU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390" y="1548088"/>
            <a:ext cx="529780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If visible damage to the eyeball is not detected, and vision is significantly </a:t>
            </a:r>
            <a:r>
              <a:rPr lang="en-US" sz="2000" dirty="0" smtClean="0">
                <a:solidFill>
                  <a:srgbClr val="002060"/>
                </a:solidFill>
              </a:rPr>
              <a:t>reduced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this </a:t>
            </a:r>
            <a:r>
              <a:rPr lang="en-US" sz="2000" dirty="0">
                <a:solidFill>
                  <a:srgbClr val="002060"/>
                </a:solidFill>
              </a:rPr>
              <a:t>may be due to damage to the fundus structures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</a:p>
          <a:p>
            <a:endParaRPr lang="en-US" sz="900" dirty="0"/>
          </a:p>
          <a:p>
            <a:r>
              <a:rPr lang="ru-RU" sz="2000" b="1" dirty="0" smtClean="0">
                <a:solidFill>
                  <a:srgbClr val="FF0000"/>
                </a:solidFill>
              </a:rPr>
              <a:t>Е</a:t>
            </a:r>
            <a:r>
              <a:rPr lang="en-US" sz="2000" b="1" dirty="0" smtClean="0">
                <a:solidFill>
                  <a:srgbClr val="FF0000"/>
                </a:solidFill>
              </a:rPr>
              <a:t>very </a:t>
            </a:r>
            <a:r>
              <a:rPr lang="en-US" sz="2000" b="1" dirty="0">
                <a:solidFill>
                  <a:srgbClr val="FF0000"/>
                </a:solidFill>
              </a:rPr>
              <a:t>patient with a contusion of the organ of vision, after providing first medical aid, requires consultation with an </a:t>
            </a:r>
            <a:r>
              <a:rPr lang="en-US" sz="2000" b="1" dirty="0" smtClean="0">
                <a:solidFill>
                  <a:srgbClr val="FF0000"/>
                </a:solidFill>
              </a:rPr>
              <a:t>ophthalmologist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31290" y="404664"/>
            <a:ext cx="8353425" cy="67710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800" b="1" dirty="0">
                <a:solidFill>
                  <a:srgbClr val="002060"/>
                </a:solidFill>
                <a:latin typeface="+mn-lt"/>
              </a:rPr>
              <a:t>Classification of eye injuries by reasons</a:t>
            </a:r>
            <a:endParaRPr lang="ru-RU" sz="3800" b="1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244" name="Rectangle 15"/>
          <p:cNvSpPr>
            <a:spLocks noChangeArrowheads="1"/>
          </p:cNvSpPr>
          <p:nvPr/>
        </p:nvSpPr>
        <p:spPr bwMode="auto">
          <a:xfrm>
            <a:off x="6400800" y="-3073400"/>
            <a:ext cx="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1340768"/>
            <a:ext cx="8568951" cy="5328591"/>
            <a:chOff x="2728008" y="2196155"/>
            <a:chExt cx="6164471" cy="405756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728008" y="2388035"/>
              <a:ext cx="6164471" cy="327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Полилиния 4"/>
            <p:cNvSpPr/>
            <p:nvPr/>
          </p:nvSpPr>
          <p:spPr>
            <a:xfrm>
              <a:off x="3036230" y="2196155"/>
              <a:ext cx="5234621" cy="383760"/>
            </a:xfrm>
            <a:custGeom>
              <a:avLst/>
              <a:gdLst>
                <a:gd name="connsiteX0" fmla="*/ 0 w 4315130"/>
                <a:gd name="connsiteY0" fmla="*/ 63961 h 383760"/>
                <a:gd name="connsiteX1" fmla="*/ 63961 w 4315130"/>
                <a:gd name="connsiteY1" fmla="*/ 0 h 383760"/>
                <a:gd name="connsiteX2" fmla="*/ 4251169 w 4315130"/>
                <a:gd name="connsiteY2" fmla="*/ 0 h 383760"/>
                <a:gd name="connsiteX3" fmla="*/ 4315130 w 4315130"/>
                <a:gd name="connsiteY3" fmla="*/ 63961 h 383760"/>
                <a:gd name="connsiteX4" fmla="*/ 4315130 w 4315130"/>
                <a:gd name="connsiteY4" fmla="*/ 319799 h 383760"/>
                <a:gd name="connsiteX5" fmla="*/ 4251169 w 4315130"/>
                <a:gd name="connsiteY5" fmla="*/ 383760 h 383760"/>
                <a:gd name="connsiteX6" fmla="*/ 63961 w 4315130"/>
                <a:gd name="connsiteY6" fmla="*/ 383760 h 383760"/>
                <a:gd name="connsiteX7" fmla="*/ 0 w 4315130"/>
                <a:gd name="connsiteY7" fmla="*/ 319799 h 383760"/>
                <a:gd name="connsiteX8" fmla="*/ 0 w 4315130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5130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251169" y="0"/>
                  </a:lnTo>
                  <a:cubicBezTo>
                    <a:pt x="4286494" y="0"/>
                    <a:pt x="4315130" y="28636"/>
                    <a:pt x="4315130" y="63961"/>
                  </a:cubicBezTo>
                  <a:lnTo>
                    <a:pt x="4315130" y="319799"/>
                  </a:lnTo>
                  <a:cubicBezTo>
                    <a:pt x="4315130" y="355124"/>
                    <a:pt x="4286494" y="383760"/>
                    <a:pt x="4251169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36" tIns="18734" rIns="181836" bIns="18734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ru-RU" sz="2000" kern="1200" dirty="0" smtClean="0"/>
                <a:t>production (industrial</a:t>
              </a:r>
              <a:r>
                <a:rPr lang="ru-RU" altLang="ru-RU" sz="2000" kern="1200" dirty="0" smtClean="0"/>
                <a:t>  </a:t>
              </a:r>
              <a:r>
                <a:rPr lang="en-US" altLang="ru-RU" sz="2000" kern="1200" dirty="0" smtClean="0"/>
                <a:t>and agricultural)</a:t>
              </a:r>
              <a:endParaRPr lang="ru-RU" sz="2000" kern="12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728008" y="2977715"/>
              <a:ext cx="6164471" cy="327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3036231" y="2785836"/>
              <a:ext cx="5234621" cy="383760"/>
            </a:xfrm>
            <a:custGeom>
              <a:avLst/>
              <a:gdLst>
                <a:gd name="connsiteX0" fmla="*/ 0 w 4315130"/>
                <a:gd name="connsiteY0" fmla="*/ 63961 h 383760"/>
                <a:gd name="connsiteX1" fmla="*/ 63961 w 4315130"/>
                <a:gd name="connsiteY1" fmla="*/ 0 h 383760"/>
                <a:gd name="connsiteX2" fmla="*/ 4251169 w 4315130"/>
                <a:gd name="connsiteY2" fmla="*/ 0 h 383760"/>
                <a:gd name="connsiteX3" fmla="*/ 4315130 w 4315130"/>
                <a:gd name="connsiteY3" fmla="*/ 63961 h 383760"/>
                <a:gd name="connsiteX4" fmla="*/ 4315130 w 4315130"/>
                <a:gd name="connsiteY4" fmla="*/ 319799 h 383760"/>
                <a:gd name="connsiteX5" fmla="*/ 4251169 w 4315130"/>
                <a:gd name="connsiteY5" fmla="*/ 383760 h 383760"/>
                <a:gd name="connsiteX6" fmla="*/ 63961 w 4315130"/>
                <a:gd name="connsiteY6" fmla="*/ 383760 h 383760"/>
                <a:gd name="connsiteX7" fmla="*/ 0 w 4315130"/>
                <a:gd name="connsiteY7" fmla="*/ 319799 h 383760"/>
                <a:gd name="connsiteX8" fmla="*/ 0 w 4315130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5130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251169" y="0"/>
                  </a:lnTo>
                  <a:cubicBezTo>
                    <a:pt x="4286494" y="0"/>
                    <a:pt x="4315130" y="28636"/>
                    <a:pt x="4315130" y="63961"/>
                  </a:cubicBezTo>
                  <a:lnTo>
                    <a:pt x="4315130" y="319799"/>
                  </a:lnTo>
                  <a:cubicBezTo>
                    <a:pt x="4315130" y="355124"/>
                    <a:pt x="4286494" y="383760"/>
                    <a:pt x="4251169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36" tIns="18734" rIns="181836" bIns="18734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ru-RU" sz="2000" kern="1200" dirty="0" smtClean="0"/>
                <a:t>household (children and adults)</a:t>
              </a:r>
              <a:endParaRPr lang="ru-RU" sz="2000" kern="12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728008" y="3567396"/>
              <a:ext cx="6164471" cy="327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3036231" y="3375516"/>
              <a:ext cx="5286421" cy="383760"/>
            </a:xfrm>
            <a:custGeom>
              <a:avLst/>
              <a:gdLst>
                <a:gd name="connsiteX0" fmla="*/ 0 w 4315130"/>
                <a:gd name="connsiteY0" fmla="*/ 63961 h 383760"/>
                <a:gd name="connsiteX1" fmla="*/ 63961 w 4315130"/>
                <a:gd name="connsiteY1" fmla="*/ 0 h 383760"/>
                <a:gd name="connsiteX2" fmla="*/ 4251169 w 4315130"/>
                <a:gd name="connsiteY2" fmla="*/ 0 h 383760"/>
                <a:gd name="connsiteX3" fmla="*/ 4315130 w 4315130"/>
                <a:gd name="connsiteY3" fmla="*/ 63961 h 383760"/>
                <a:gd name="connsiteX4" fmla="*/ 4315130 w 4315130"/>
                <a:gd name="connsiteY4" fmla="*/ 319799 h 383760"/>
                <a:gd name="connsiteX5" fmla="*/ 4251169 w 4315130"/>
                <a:gd name="connsiteY5" fmla="*/ 383760 h 383760"/>
                <a:gd name="connsiteX6" fmla="*/ 63961 w 4315130"/>
                <a:gd name="connsiteY6" fmla="*/ 383760 h 383760"/>
                <a:gd name="connsiteX7" fmla="*/ 0 w 4315130"/>
                <a:gd name="connsiteY7" fmla="*/ 319799 h 383760"/>
                <a:gd name="connsiteX8" fmla="*/ 0 w 4315130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5130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251169" y="0"/>
                  </a:lnTo>
                  <a:cubicBezTo>
                    <a:pt x="4286494" y="0"/>
                    <a:pt x="4315130" y="28636"/>
                    <a:pt x="4315130" y="63961"/>
                  </a:cubicBezTo>
                  <a:lnTo>
                    <a:pt x="4315130" y="319799"/>
                  </a:lnTo>
                  <a:cubicBezTo>
                    <a:pt x="4315130" y="355124"/>
                    <a:pt x="4286494" y="383760"/>
                    <a:pt x="4251169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36" tIns="18734" rIns="181836" bIns="18734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ru-RU" sz="2000" kern="1200" dirty="0" smtClean="0"/>
                <a:t>transport</a:t>
              </a:r>
              <a:endParaRPr lang="ru-RU" sz="2000" kern="12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728008" y="4157076"/>
              <a:ext cx="6164471" cy="327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3036231" y="3965196"/>
              <a:ext cx="5286421" cy="383760"/>
            </a:xfrm>
            <a:custGeom>
              <a:avLst/>
              <a:gdLst>
                <a:gd name="connsiteX0" fmla="*/ 0 w 4315130"/>
                <a:gd name="connsiteY0" fmla="*/ 63961 h 383760"/>
                <a:gd name="connsiteX1" fmla="*/ 63961 w 4315130"/>
                <a:gd name="connsiteY1" fmla="*/ 0 h 383760"/>
                <a:gd name="connsiteX2" fmla="*/ 4251169 w 4315130"/>
                <a:gd name="connsiteY2" fmla="*/ 0 h 383760"/>
                <a:gd name="connsiteX3" fmla="*/ 4315130 w 4315130"/>
                <a:gd name="connsiteY3" fmla="*/ 63961 h 383760"/>
                <a:gd name="connsiteX4" fmla="*/ 4315130 w 4315130"/>
                <a:gd name="connsiteY4" fmla="*/ 319799 h 383760"/>
                <a:gd name="connsiteX5" fmla="*/ 4251169 w 4315130"/>
                <a:gd name="connsiteY5" fmla="*/ 383760 h 383760"/>
                <a:gd name="connsiteX6" fmla="*/ 63961 w 4315130"/>
                <a:gd name="connsiteY6" fmla="*/ 383760 h 383760"/>
                <a:gd name="connsiteX7" fmla="*/ 0 w 4315130"/>
                <a:gd name="connsiteY7" fmla="*/ 319799 h 383760"/>
                <a:gd name="connsiteX8" fmla="*/ 0 w 4315130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5130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251169" y="0"/>
                  </a:lnTo>
                  <a:cubicBezTo>
                    <a:pt x="4286494" y="0"/>
                    <a:pt x="4315130" y="28636"/>
                    <a:pt x="4315130" y="63961"/>
                  </a:cubicBezTo>
                  <a:lnTo>
                    <a:pt x="4315130" y="319799"/>
                  </a:lnTo>
                  <a:cubicBezTo>
                    <a:pt x="4315130" y="355124"/>
                    <a:pt x="4286494" y="383760"/>
                    <a:pt x="4251169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36" tIns="18734" rIns="181836" bIns="18734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ru-RU" sz="2000" kern="1200" dirty="0" smtClean="0"/>
                <a:t>sports</a:t>
              </a:r>
              <a:endParaRPr lang="ru-RU" sz="2000" kern="12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728008" y="4746756"/>
              <a:ext cx="6164471" cy="327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3036230" y="4554876"/>
              <a:ext cx="5286423" cy="383760"/>
            </a:xfrm>
            <a:custGeom>
              <a:avLst/>
              <a:gdLst>
                <a:gd name="connsiteX0" fmla="*/ 0 w 4315130"/>
                <a:gd name="connsiteY0" fmla="*/ 63961 h 383760"/>
                <a:gd name="connsiteX1" fmla="*/ 63961 w 4315130"/>
                <a:gd name="connsiteY1" fmla="*/ 0 h 383760"/>
                <a:gd name="connsiteX2" fmla="*/ 4251169 w 4315130"/>
                <a:gd name="connsiteY2" fmla="*/ 0 h 383760"/>
                <a:gd name="connsiteX3" fmla="*/ 4315130 w 4315130"/>
                <a:gd name="connsiteY3" fmla="*/ 63961 h 383760"/>
                <a:gd name="connsiteX4" fmla="*/ 4315130 w 4315130"/>
                <a:gd name="connsiteY4" fmla="*/ 319799 h 383760"/>
                <a:gd name="connsiteX5" fmla="*/ 4251169 w 4315130"/>
                <a:gd name="connsiteY5" fmla="*/ 383760 h 383760"/>
                <a:gd name="connsiteX6" fmla="*/ 63961 w 4315130"/>
                <a:gd name="connsiteY6" fmla="*/ 383760 h 383760"/>
                <a:gd name="connsiteX7" fmla="*/ 0 w 4315130"/>
                <a:gd name="connsiteY7" fmla="*/ 319799 h 383760"/>
                <a:gd name="connsiteX8" fmla="*/ 0 w 4315130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5130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251169" y="0"/>
                  </a:lnTo>
                  <a:cubicBezTo>
                    <a:pt x="4286494" y="0"/>
                    <a:pt x="4315130" y="28636"/>
                    <a:pt x="4315130" y="63961"/>
                  </a:cubicBezTo>
                  <a:lnTo>
                    <a:pt x="4315130" y="319799"/>
                  </a:lnTo>
                  <a:cubicBezTo>
                    <a:pt x="4315130" y="355124"/>
                    <a:pt x="4286494" y="383760"/>
                    <a:pt x="4251169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36" tIns="18734" rIns="181836" bIns="18734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ru-RU" sz="2000" kern="1200" dirty="0" smtClean="0"/>
                <a:t>military</a:t>
              </a:r>
              <a:r>
                <a:rPr lang="ru-RU" altLang="ru-RU" sz="2000" kern="1200" dirty="0" smtClean="0"/>
                <a:t> </a:t>
              </a:r>
              <a:r>
                <a:rPr lang="en-US" altLang="ru-RU" sz="2000" kern="1200" dirty="0" smtClean="0"/>
                <a:t>trauma</a:t>
              </a:r>
              <a:endParaRPr lang="ru-RU" sz="2000" kern="12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728008" y="5336436"/>
              <a:ext cx="6164471" cy="327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3036230" y="5144556"/>
              <a:ext cx="5338226" cy="383760"/>
            </a:xfrm>
            <a:custGeom>
              <a:avLst/>
              <a:gdLst>
                <a:gd name="connsiteX0" fmla="*/ 0 w 4315130"/>
                <a:gd name="connsiteY0" fmla="*/ 63961 h 383760"/>
                <a:gd name="connsiteX1" fmla="*/ 63961 w 4315130"/>
                <a:gd name="connsiteY1" fmla="*/ 0 h 383760"/>
                <a:gd name="connsiteX2" fmla="*/ 4251169 w 4315130"/>
                <a:gd name="connsiteY2" fmla="*/ 0 h 383760"/>
                <a:gd name="connsiteX3" fmla="*/ 4315130 w 4315130"/>
                <a:gd name="connsiteY3" fmla="*/ 63961 h 383760"/>
                <a:gd name="connsiteX4" fmla="*/ 4315130 w 4315130"/>
                <a:gd name="connsiteY4" fmla="*/ 319799 h 383760"/>
                <a:gd name="connsiteX5" fmla="*/ 4251169 w 4315130"/>
                <a:gd name="connsiteY5" fmla="*/ 383760 h 383760"/>
                <a:gd name="connsiteX6" fmla="*/ 63961 w 4315130"/>
                <a:gd name="connsiteY6" fmla="*/ 383760 h 383760"/>
                <a:gd name="connsiteX7" fmla="*/ 0 w 4315130"/>
                <a:gd name="connsiteY7" fmla="*/ 319799 h 383760"/>
                <a:gd name="connsiteX8" fmla="*/ 0 w 4315130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5130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251169" y="0"/>
                  </a:lnTo>
                  <a:cubicBezTo>
                    <a:pt x="4286494" y="0"/>
                    <a:pt x="4315130" y="28636"/>
                    <a:pt x="4315130" y="63961"/>
                  </a:cubicBezTo>
                  <a:lnTo>
                    <a:pt x="4315130" y="319799"/>
                  </a:lnTo>
                  <a:cubicBezTo>
                    <a:pt x="4315130" y="355124"/>
                    <a:pt x="4286494" y="383760"/>
                    <a:pt x="4251169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36" tIns="18734" rIns="181836" bIns="18734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ru-RU" sz="2000" kern="1200" dirty="0" smtClean="0"/>
                <a:t>criminal trauma</a:t>
              </a:r>
              <a:endParaRPr lang="ru-RU" sz="2000" kern="12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728008" y="5926116"/>
              <a:ext cx="6164471" cy="327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3043203" y="5809111"/>
              <a:ext cx="5331254" cy="383760"/>
            </a:xfrm>
            <a:custGeom>
              <a:avLst/>
              <a:gdLst>
                <a:gd name="connsiteX0" fmla="*/ 0 w 4315130"/>
                <a:gd name="connsiteY0" fmla="*/ 63961 h 383760"/>
                <a:gd name="connsiteX1" fmla="*/ 63961 w 4315130"/>
                <a:gd name="connsiteY1" fmla="*/ 0 h 383760"/>
                <a:gd name="connsiteX2" fmla="*/ 4251169 w 4315130"/>
                <a:gd name="connsiteY2" fmla="*/ 0 h 383760"/>
                <a:gd name="connsiteX3" fmla="*/ 4315130 w 4315130"/>
                <a:gd name="connsiteY3" fmla="*/ 63961 h 383760"/>
                <a:gd name="connsiteX4" fmla="*/ 4315130 w 4315130"/>
                <a:gd name="connsiteY4" fmla="*/ 319799 h 383760"/>
                <a:gd name="connsiteX5" fmla="*/ 4251169 w 4315130"/>
                <a:gd name="connsiteY5" fmla="*/ 383760 h 383760"/>
                <a:gd name="connsiteX6" fmla="*/ 63961 w 4315130"/>
                <a:gd name="connsiteY6" fmla="*/ 383760 h 383760"/>
                <a:gd name="connsiteX7" fmla="*/ 0 w 4315130"/>
                <a:gd name="connsiteY7" fmla="*/ 319799 h 383760"/>
                <a:gd name="connsiteX8" fmla="*/ 0 w 4315130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5130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251169" y="0"/>
                  </a:lnTo>
                  <a:cubicBezTo>
                    <a:pt x="4286494" y="0"/>
                    <a:pt x="4315130" y="28636"/>
                    <a:pt x="4315130" y="63961"/>
                  </a:cubicBezTo>
                  <a:lnTo>
                    <a:pt x="4315130" y="319799"/>
                  </a:lnTo>
                  <a:cubicBezTo>
                    <a:pt x="4315130" y="355124"/>
                    <a:pt x="4286494" y="383760"/>
                    <a:pt x="4251169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36" tIns="18734" rIns="181836" bIns="18734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ru-RU" sz="2000" kern="1200" dirty="0" smtClean="0"/>
                <a:t>injuries in extreme</a:t>
              </a:r>
              <a:r>
                <a:rPr lang="ru-RU" altLang="ru-RU" sz="2000" kern="1200" dirty="0" smtClean="0"/>
                <a:t> </a:t>
              </a:r>
              <a:r>
                <a:rPr lang="en-US" altLang="ru-RU" sz="2000" kern="1200" dirty="0" smtClean="0"/>
                <a:t>situations </a:t>
              </a:r>
              <a:endParaRPr lang="ru-RU" sz="20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1915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Rupture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of </a:t>
            </a:r>
            <a:r>
              <a:rPr lang="en-US" sz="3600" b="1" dirty="0">
                <a:solidFill>
                  <a:srgbClr val="002060"/>
                </a:solidFill>
              </a:rPr>
              <a:t>the fibrous </a:t>
            </a:r>
            <a:r>
              <a:rPr lang="en-US" sz="3600" b="1" dirty="0" smtClean="0">
                <a:solidFill>
                  <a:srgbClr val="002060"/>
                </a:solidFill>
              </a:rPr>
              <a:t>membrane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of the eye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lum bright="33000" contrast="50000"/>
          </a:blip>
          <a:srcRect/>
          <a:stretch>
            <a:fillRect/>
          </a:stretch>
        </p:blipFill>
        <p:spPr bwMode="auto">
          <a:xfrm>
            <a:off x="5364088" y="1340768"/>
            <a:ext cx="3240360" cy="212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278" t="4104" b="7506"/>
          <a:stretch>
            <a:fillRect/>
          </a:stretch>
        </p:blipFill>
        <p:spPr bwMode="auto">
          <a:xfrm>
            <a:off x="5364088" y="3985470"/>
            <a:ext cx="3096344" cy="2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5000628" y="6218238"/>
            <a:ext cx="3857652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Corneal rupture along keratotomy scars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5055442" y="3284984"/>
            <a:ext cx="3857652" cy="639762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Subconjunctival</a:t>
            </a:r>
            <a:r>
              <a:rPr lang="en-US" dirty="0">
                <a:solidFill>
                  <a:srgbClr val="002060"/>
                </a:solidFill>
              </a:rPr>
              <a:t> scleral rupture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708920"/>
            <a:ext cx="4762878" cy="3960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FF0000"/>
                </a:solidFill>
              </a:rPr>
              <a:t>Symptoms: </a:t>
            </a:r>
            <a:endParaRPr lang="ru-RU" sz="2300" b="1" dirty="0" smtClean="0">
              <a:solidFill>
                <a:srgbClr val="FF0000"/>
              </a:solidFill>
            </a:endParaRPr>
          </a:p>
          <a:p>
            <a:r>
              <a:rPr lang="en-US" sz="2300" dirty="0" smtClean="0">
                <a:solidFill>
                  <a:srgbClr val="002060"/>
                </a:solidFill>
              </a:rPr>
              <a:t>sharp </a:t>
            </a:r>
            <a:r>
              <a:rPr lang="en-US" sz="2300" dirty="0">
                <a:solidFill>
                  <a:srgbClr val="002060"/>
                </a:solidFill>
              </a:rPr>
              <a:t>decrease in vision, </a:t>
            </a:r>
            <a:endParaRPr lang="ru-RU" sz="2300" dirty="0" smtClean="0">
              <a:solidFill>
                <a:srgbClr val="002060"/>
              </a:solidFill>
            </a:endParaRPr>
          </a:p>
          <a:p>
            <a:r>
              <a:rPr lang="en-US" sz="2300" dirty="0" smtClean="0">
                <a:solidFill>
                  <a:srgbClr val="002060"/>
                </a:solidFill>
              </a:rPr>
              <a:t>severe </a:t>
            </a:r>
            <a:r>
              <a:rPr lang="en-US" sz="2300" dirty="0">
                <a:solidFill>
                  <a:srgbClr val="002060"/>
                </a:solidFill>
              </a:rPr>
              <a:t>pain, </a:t>
            </a:r>
            <a:endParaRPr lang="ru-RU" sz="2300" dirty="0" smtClean="0">
              <a:solidFill>
                <a:srgbClr val="002060"/>
              </a:solidFill>
            </a:endParaRPr>
          </a:p>
          <a:p>
            <a:r>
              <a:rPr lang="en-US" sz="2300" dirty="0" smtClean="0">
                <a:solidFill>
                  <a:srgbClr val="002060"/>
                </a:solidFill>
              </a:rPr>
              <a:t>hemorrhagic </a:t>
            </a:r>
            <a:r>
              <a:rPr lang="en-US" sz="2300" dirty="0" err="1">
                <a:solidFill>
                  <a:srgbClr val="002060"/>
                </a:solidFill>
              </a:rPr>
              <a:t>chemosis</a:t>
            </a:r>
            <a:r>
              <a:rPr lang="en-US" sz="2300" dirty="0">
                <a:solidFill>
                  <a:srgbClr val="002060"/>
                </a:solidFill>
              </a:rPr>
              <a:t> of the conjunctiva, </a:t>
            </a:r>
            <a:endParaRPr lang="ru-RU" sz="2300" dirty="0" smtClean="0">
              <a:solidFill>
                <a:srgbClr val="002060"/>
              </a:solidFill>
            </a:endParaRPr>
          </a:p>
          <a:p>
            <a:r>
              <a:rPr lang="en-US" sz="2300" dirty="0" smtClean="0">
                <a:solidFill>
                  <a:srgbClr val="002060"/>
                </a:solidFill>
              </a:rPr>
              <a:t>detection </a:t>
            </a:r>
            <a:r>
              <a:rPr lang="en-US" sz="2300" dirty="0">
                <a:solidFill>
                  <a:srgbClr val="002060"/>
                </a:solidFill>
              </a:rPr>
              <a:t>of pigmented tissue of the choroid under the conjunctiva</a:t>
            </a:r>
            <a:r>
              <a:rPr lang="en-US" sz="2300" dirty="0" smtClean="0">
                <a:solidFill>
                  <a:srgbClr val="002060"/>
                </a:solidFill>
              </a:rPr>
              <a:t>,</a:t>
            </a:r>
            <a:endParaRPr lang="ru-RU" sz="2300" dirty="0" smtClean="0">
              <a:solidFill>
                <a:srgbClr val="002060"/>
              </a:solidFill>
            </a:endParaRPr>
          </a:p>
          <a:p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>
                <a:solidFill>
                  <a:srgbClr val="002060"/>
                </a:solidFill>
              </a:rPr>
              <a:t>deep anterior chamber, </a:t>
            </a:r>
            <a:endParaRPr lang="ru-RU" sz="2300" dirty="0" smtClean="0">
              <a:solidFill>
                <a:srgbClr val="002060"/>
              </a:solidFill>
            </a:endParaRPr>
          </a:p>
          <a:p>
            <a:r>
              <a:rPr lang="en-US" sz="2300" dirty="0" err="1" smtClean="0">
                <a:solidFill>
                  <a:srgbClr val="002060"/>
                </a:solidFill>
              </a:rPr>
              <a:t>hypotony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>
                <a:solidFill>
                  <a:srgbClr val="002060"/>
                </a:solidFill>
              </a:rPr>
              <a:t>of the eye, the presence of intraocular hemorrhages</a:t>
            </a: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1510872"/>
            <a:ext cx="4040188" cy="129614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Most often located </a:t>
            </a:r>
            <a:endParaRPr lang="ru-RU" sz="22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b="0" dirty="0" smtClean="0">
                <a:solidFill>
                  <a:srgbClr val="002060"/>
                </a:solidFill>
              </a:rPr>
              <a:t>along </a:t>
            </a:r>
            <a:r>
              <a:rPr lang="en-US" sz="2200" b="0" dirty="0">
                <a:solidFill>
                  <a:srgbClr val="002060"/>
                </a:solidFill>
              </a:rPr>
              <a:t>the </a:t>
            </a:r>
            <a:r>
              <a:rPr lang="en-US" sz="2200" b="0" dirty="0" err="1">
                <a:solidFill>
                  <a:srgbClr val="002060"/>
                </a:solidFill>
              </a:rPr>
              <a:t>limbus</a:t>
            </a:r>
            <a:r>
              <a:rPr lang="en-US" sz="2200" b="0" dirty="0">
                <a:solidFill>
                  <a:srgbClr val="002060"/>
                </a:solidFill>
              </a:rPr>
              <a:t>, </a:t>
            </a:r>
            <a:endParaRPr lang="ru-RU" sz="2200" b="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b="0" dirty="0" smtClean="0">
                <a:solidFill>
                  <a:srgbClr val="002060"/>
                </a:solidFill>
              </a:rPr>
              <a:t>along </a:t>
            </a:r>
            <a:r>
              <a:rPr lang="en-US" sz="2200" b="0" dirty="0">
                <a:solidFill>
                  <a:srgbClr val="002060"/>
                </a:solidFill>
              </a:rPr>
              <a:t>the equator, </a:t>
            </a:r>
            <a:endParaRPr lang="ru-RU" sz="2200" b="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b="0" dirty="0" smtClean="0">
                <a:solidFill>
                  <a:srgbClr val="002060"/>
                </a:solidFill>
              </a:rPr>
              <a:t>along </a:t>
            </a:r>
            <a:r>
              <a:rPr lang="en-US" sz="2200" b="0" dirty="0">
                <a:solidFill>
                  <a:srgbClr val="002060"/>
                </a:solidFill>
              </a:rPr>
              <a:t>scars</a:t>
            </a:r>
            <a:endParaRPr lang="ru-RU" sz="2200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3" y="7982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Destruction </a:t>
            </a:r>
            <a:r>
              <a:rPr lang="en-US" sz="4800" b="1" dirty="0">
                <a:solidFill>
                  <a:srgbClr val="002060"/>
                </a:solidFill>
              </a:rPr>
              <a:t>of the eyeball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3779912" y="1245681"/>
            <a:ext cx="5256584" cy="540688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8000"/>
              </a:lnSpc>
              <a:spcBef>
                <a:spcPts val="400"/>
              </a:spcBef>
              <a:buNone/>
            </a:pPr>
            <a:r>
              <a:rPr lang="ru-RU" dirty="0" smtClean="0"/>
              <a:t>– </a:t>
            </a:r>
            <a:r>
              <a:rPr lang="en-US" dirty="0">
                <a:solidFill>
                  <a:srgbClr val="002060"/>
                </a:solidFill>
              </a:rPr>
              <a:t>a responsible diagnosis that can </a:t>
            </a:r>
            <a:r>
              <a:rPr lang="en-US" dirty="0" smtClean="0">
                <a:solidFill>
                  <a:srgbClr val="002060"/>
                </a:solidFill>
              </a:rPr>
              <a:t>only </a:t>
            </a:r>
            <a:r>
              <a:rPr lang="en-US" dirty="0">
                <a:solidFill>
                  <a:srgbClr val="002060"/>
                </a:solidFill>
              </a:rPr>
              <a:t>be made by an </a:t>
            </a:r>
            <a:r>
              <a:rPr lang="en-US" dirty="0" smtClean="0">
                <a:solidFill>
                  <a:srgbClr val="002060"/>
                </a:solidFill>
              </a:rPr>
              <a:t>ophthalmologist </a:t>
            </a:r>
            <a:r>
              <a:rPr lang="en-US" dirty="0">
                <a:solidFill>
                  <a:srgbClr val="002060"/>
                </a:solidFill>
              </a:rPr>
              <a:t>during </a:t>
            </a:r>
            <a:r>
              <a:rPr lang="en-US" dirty="0" smtClean="0">
                <a:solidFill>
                  <a:srgbClr val="002060"/>
                </a:solidFill>
              </a:rPr>
              <a:t>primary </a:t>
            </a:r>
            <a:r>
              <a:rPr lang="en-US" dirty="0">
                <a:solidFill>
                  <a:srgbClr val="002060"/>
                </a:solidFill>
              </a:rPr>
              <a:t>microsurgical </a:t>
            </a:r>
            <a:r>
              <a:rPr lang="en-US" dirty="0" smtClean="0">
                <a:solidFill>
                  <a:srgbClr val="002060"/>
                </a:solidFill>
              </a:rPr>
              <a:t>treatment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Main </a:t>
            </a:r>
            <a:r>
              <a:rPr lang="en-US" b="1" dirty="0">
                <a:solidFill>
                  <a:srgbClr val="FF0000"/>
                </a:solidFill>
              </a:rPr>
              <a:t>signs:</a:t>
            </a:r>
          </a:p>
          <a:p>
            <a:pPr>
              <a:lnSpc>
                <a:spcPct val="128000"/>
              </a:lnSpc>
              <a:spcBef>
                <a:spcPts val="400"/>
              </a:spcBef>
            </a:pPr>
            <a:r>
              <a:rPr lang="en-US" sz="2600" dirty="0">
                <a:solidFill>
                  <a:srgbClr val="002060"/>
                </a:solidFill>
              </a:rPr>
              <a:t>visual acuity 0,</a:t>
            </a:r>
          </a:p>
          <a:p>
            <a:pPr>
              <a:lnSpc>
                <a:spcPct val="128000"/>
              </a:lnSpc>
              <a:spcBef>
                <a:spcPts val="400"/>
              </a:spcBef>
            </a:pPr>
            <a:r>
              <a:rPr lang="en-US" sz="2600" dirty="0">
                <a:solidFill>
                  <a:srgbClr val="002060"/>
                </a:solidFill>
              </a:rPr>
              <a:t>turgor of the eyeball is sharply reduced,</a:t>
            </a:r>
          </a:p>
          <a:p>
            <a:pPr>
              <a:lnSpc>
                <a:spcPct val="128000"/>
              </a:lnSpc>
              <a:spcBef>
                <a:spcPts val="400"/>
              </a:spcBef>
            </a:pPr>
            <a:r>
              <a:rPr lang="en-US" sz="2600" dirty="0">
                <a:solidFill>
                  <a:srgbClr val="002060"/>
                </a:solidFill>
              </a:rPr>
              <a:t>wound length more than 20 mm,</a:t>
            </a:r>
          </a:p>
          <a:p>
            <a:pPr>
              <a:lnSpc>
                <a:spcPct val="128000"/>
              </a:lnSpc>
              <a:spcBef>
                <a:spcPts val="400"/>
              </a:spcBef>
            </a:pPr>
            <a:r>
              <a:rPr lang="en-US" sz="2600" dirty="0">
                <a:solidFill>
                  <a:srgbClr val="002060"/>
                </a:solidFill>
              </a:rPr>
              <a:t>the degree of damage to intraocular structures without the possibility of restoration or at least partial preservation of functions (functional futility).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859" b="4349"/>
          <a:stretch>
            <a:fillRect/>
          </a:stretch>
        </p:blipFill>
        <p:spPr bwMode="auto">
          <a:xfrm>
            <a:off x="467543" y="4256325"/>
            <a:ext cx="3096343" cy="239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user\Desktop\кафедра\фотки кафедра\фото глаз\image-efb0761483a8bb96848d7e1ac2e13324367795f3ec2377bd60825a3440e969af-V.jpg"/>
          <p:cNvPicPr>
            <a:picLocks noChangeAspect="1" noChangeArrowheads="1"/>
          </p:cNvPicPr>
          <p:nvPr/>
        </p:nvPicPr>
        <p:blipFill rotWithShape="1">
          <a:blip r:embed="rId4" cstate="print"/>
          <a:srcRect l="21269" t="29850" r="27283"/>
          <a:stretch/>
        </p:blipFill>
        <p:spPr bwMode="auto">
          <a:xfrm rot="5400000">
            <a:off x="501806" y="1194245"/>
            <a:ext cx="3027817" cy="3096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rgbClr val="002060"/>
                </a:solidFill>
              </a:rPr>
              <a:t>Algorithm for providing first aid </a:t>
            </a: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en-US" sz="3100" b="1" dirty="0" smtClean="0">
                <a:solidFill>
                  <a:srgbClr val="002060"/>
                </a:solidFill>
              </a:rPr>
              <a:t>for </a:t>
            </a:r>
            <a:r>
              <a:rPr lang="en-US" sz="3100" b="1" dirty="0">
                <a:solidFill>
                  <a:srgbClr val="002060"/>
                </a:solidFill>
              </a:rPr>
              <a:t>contusions of the eyeball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8828261"/>
              </p:ext>
            </p:extLst>
          </p:nvPr>
        </p:nvGraphicFramePr>
        <p:xfrm>
          <a:off x="457200" y="1556791"/>
          <a:ext cx="8229600" cy="4896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7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Algorithm for providing first aid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for </a:t>
            </a:r>
            <a:r>
              <a:rPr lang="en-US" sz="3600" b="1" dirty="0">
                <a:solidFill>
                  <a:srgbClr val="002060"/>
                </a:solidFill>
              </a:rPr>
              <a:t>contusions of the eyeball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FF0000"/>
                </a:solidFill>
              </a:rPr>
              <a:t>In the presence of intraocular hemorrhage:</a:t>
            </a:r>
          </a:p>
          <a:p>
            <a:pPr>
              <a:lnSpc>
                <a:spcPct val="114000"/>
              </a:lnSpc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parenteral </a:t>
            </a:r>
            <a:r>
              <a:rPr lang="en-US" dirty="0">
                <a:solidFill>
                  <a:srgbClr val="002060"/>
                </a:solidFill>
              </a:rPr>
              <a:t>administration of hemostatic drugs: (</a:t>
            </a:r>
            <a:r>
              <a:rPr lang="en-US" dirty="0" err="1">
                <a:solidFill>
                  <a:srgbClr val="002060"/>
                </a:solidFill>
              </a:rPr>
              <a:t>Aminocaproic</a:t>
            </a:r>
            <a:r>
              <a:rPr lang="en-US" dirty="0">
                <a:solidFill>
                  <a:srgbClr val="002060"/>
                </a:solidFill>
              </a:rPr>
              <a:t> acid 100 mg, </a:t>
            </a:r>
            <a:r>
              <a:rPr lang="en-US" dirty="0" err="1">
                <a:solidFill>
                  <a:srgbClr val="002060"/>
                </a:solidFill>
              </a:rPr>
              <a:t>Dicynone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Etamsylate</a:t>
            </a:r>
            <a:r>
              <a:rPr lang="en-US" dirty="0">
                <a:solidFill>
                  <a:srgbClr val="002060"/>
                </a:solidFill>
              </a:rPr>
              <a:t> 12.5</a:t>
            </a:r>
            <a:r>
              <a:rPr lang="en-US" dirty="0" smtClean="0">
                <a:solidFill>
                  <a:srgbClr val="002060"/>
                </a:solidFill>
              </a:rPr>
              <a:t>%);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14000"/>
              </a:lnSpc>
              <a:buNone/>
            </a:pPr>
            <a:endParaRPr lang="en-US" sz="1200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  <a:buNone/>
            </a:pPr>
            <a:r>
              <a:rPr lang="en-US" dirty="0"/>
              <a:t>- </a:t>
            </a:r>
            <a:r>
              <a:rPr lang="en-US" dirty="0" err="1">
                <a:solidFill>
                  <a:srgbClr val="002060"/>
                </a:solidFill>
              </a:rPr>
              <a:t>osmotherapy</a:t>
            </a:r>
            <a:r>
              <a:rPr lang="en-US" dirty="0">
                <a:solidFill>
                  <a:srgbClr val="002060"/>
                </a:solidFill>
              </a:rPr>
              <a:t> (10 ml of 10% sodium chloride solution or 20 ml of 40% glucose solution intravenously).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5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Algorithm for providing first aid </a:t>
            </a: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for </a:t>
            </a:r>
            <a:r>
              <a:rPr lang="en-US" sz="3600" b="1" dirty="0">
                <a:solidFill>
                  <a:srgbClr val="002060"/>
                </a:solidFill>
              </a:rPr>
              <a:t>contusions of the eyeball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If </a:t>
            </a:r>
            <a:r>
              <a:rPr lang="en-US" b="1" dirty="0">
                <a:solidFill>
                  <a:srgbClr val="FF0000"/>
                </a:solidFill>
              </a:rPr>
              <a:t>intraocular pressure </a:t>
            </a:r>
            <a:r>
              <a:rPr lang="en-US" b="1" dirty="0" smtClean="0">
                <a:solidFill>
                  <a:srgbClr val="FF0000"/>
                </a:solidFill>
              </a:rPr>
              <a:t>increases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857250" lvl="1" indent="-457200"/>
            <a:r>
              <a:rPr lang="en-US" sz="3200" dirty="0" smtClean="0">
                <a:solidFill>
                  <a:srgbClr val="002060"/>
                </a:solidFill>
              </a:rPr>
              <a:t>instill </a:t>
            </a:r>
            <a:r>
              <a:rPr lang="en-US" sz="3200" dirty="0">
                <a:solidFill>
                  <a:srgbClr val="002060"/>
                </a:solidFill>
              </a:rPr>
              <a:t>a solution of </a:t>
            </a:r>
            <a:r>
              <a:rPr lang="en-US" sz="3200" dirty="0" err="1" smtClean="0">
                <a:solidFill>
                  <a:srgbClr val="002060"/>
                </a:solidFill>
              </a:rPr>
              <a:t>Timolol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0.5%; 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857250" lvl="1" indent="-457200"/>
            <a:r>
              <a:rPr lang="en-US" sz="3200" dirty="0" smtClean="0">
                <a:solidFill>
                  <a:srgbClr val="002060"/>
                </a:solidFill>
              </a:rPr>
              <a:t>inside </a:t>
            </a:r>
            <a:r>
              <a:rPr lang="en-US" sz="3200" dirty="0">
                <a:solidFill>
                  <a:srgbClr val="002060"/>
                </a:solidFill>
              </a:rPr>
              <a:t>- tab. </a:t>
            </a:r>
            <a:r>
              <a:rPr lang="en-US" sz="3200" dirty="0" smtClean="0">
                <a:solidFill>
                  <a:srgbClr val="002060"/>
                </a:solidFill>
              </a:rPr>
              <a:t>Acetazolamide (25</a:t>
            </a:r>
            <a:r>
              <a:rPr lang="ru-RU" sz="3200" dirty="0" smtClean="0">
                <a:solidFill>
                  <a:srgbClr val="002060"/>
                </a:solidFill>
              </a:rPr>
              <a:t>0 </a:t>
            </a:r>
            <a:r>
              <a:rPr lang="en-US" sz="3200" dirty="0" smtClean="0">
                <a:solidFill>
                  <a:srgbClr val="002060"/>
                </a:solidFill>
              </a:rPr>
              <a:t>mg).</a:t>
            </a:r>
            <a:endParaRPr lang="en-US" sz="32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" name="AutoShape 2" descr="Ацетазоламид (Acetazolamide): описание, рецепт, инструк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Ацетазоламид (Acetazolamide): описание, рецепт, инструкц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Ацетазолами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2758598" cy="275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пли глазные Офтан Тимолол 0,5% флакон 5 мл - купить в Москве, цены на  Мегамаркет | препараты для лечения глаукомы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6245" r="11863" b="8372"/>
          <a:stretch/>
        </p:blipFill>
        <p:spPr bwMode="auto">
          <a:xfrm>
            <a:off x="2267744" y="3861048"/>
            <a:ext cx="1557314" cy="258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1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Algorithm for providing first aid 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for contusions of the eyeball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If there are signs of damage to the fibrous capsule:</a:t>
            </a:r>
          </a:p>
          <a:p>
            <a:pPr>
              <a:lnSpc>
                <a:spcPct val="108000"/>
              </a:lnSpc>
              <a:buNone/>
            </a:pPr>
            <a:r>
              <a:rPr lang="en-US" dirty="0"/>
              <a:t>- </a:t>
            </a:r>
            <a:r>
              <a:rPr lang="en-US" dirty="0">
                <a:solidFill>
                  <a:srgbClr val="002060"/>
                </a:solidFill>
              </a:rPr>
              <a:t>systemic administration of broad-spectrum </a:t>
            </a:r>
            <a:r>
              <a:rPr lang="en-US" dirty="0" smtClean="0">
                <a:solidFill>
                  <a:srgbClr val="002060"/>
                </a:solidFill>
              </a:rPr>
              <a:t>antibiotics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108000"/>
              </a:lnSpc>
              <a:buNone/>
            </a:pPr>
            <a:r>
              <a:rPr lang="en-US" dirty="0">
                <a:solidFill>
                  <a:srgbClr val="002060"/>
                </a:solidFill>
              </a:rPr>
              <a:t>- emergency prevention of tetanus (anti-tetanus serum (1500-3000 IU) according to </a:t>
            </a:r>
            <a:r>
              <a:rPr lang="en-US" dirty="0" err="1">
                <a:solidFill>
                  <a:srgbClr val="002060"/>
                </a:solidFill>
              </a:rPr>
              <a:t>Bezredko</a:t>
            </a:r>
            <a:r>
              <a:rPr lang="en-US" dirty="0">
                <a:solidFill>
                  <a:srgbClr val="002060"/>
                </a:solidFill>
              </a:rPr>
              <a:t> or AS-toxoid 1.0 ml subcutaneously).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98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Algorithm for providing first aid 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for contusions of the eyeball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In case of severe </a:t>
            </a:r>
            <a:r>
              <a:rPr lang="en-US" b="1" dirty="0" smtClean="0">
                <a:solidFill>
                  <a:srgbClr val="FF0000"/>
                </a:solidFill>
              </a:rPr>
              <a:t>injury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urgent </a:t>
            </a:r>
            <a:r>
              <a:rPr lang="en-US" dirty="0">
                <a:solidFill>
                  <a:srgbClr val="002060"/>
                </a:solidFill>
              </a:rPr>
              <a:t>hospitalization in a hospital by ambulance for primary surgical treatment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Автомобиль скорой помощи класса &quot;С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11305" r="13090" b="12044"/>
          <a:stretch/>
        </p:blipFill>
        <p:spPr bwMode="auto">
          <a:xfrm>
            <a:off x="683568" y="3573016"/>
            <a:ext cx="3849939" cy="268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операционном блоке офтальмологии начались первые операции - МК Архангельс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3015032" cy="2258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905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404813"/>
            <a:ext cx="8510588" cy="823912"/>
          </a:xfrm>
          <a:noFill/>
        </p:spPr>
        <p:txBody>
          <a:bodyPr>
            <a:noAutofit/>
          </a:bodyPr>
          <a:lstStyle/>
          <a:p>
            <a:r>
              <a:rPr lang="en-US" altLang="ru-RU" sz="3600" b="1" dirty="0">
                <a:solidFill>
                  <a:srgbClr val="002060"/>
                </a:solidFill>
              </a:rPr>
              <a:t>Emergency ophthalmological care </a:t>
            </a:r>
            <a:r>
              <a:rPr lang="ru-RU" altLang="ru-RU" sz="3600" b="1" dirty="0" smtClean="0">
                <a:solidFill>
                  <a:srgbClr val="002060"/>
                </a:solidFill>
              </a:rPr>
              <a:t/>
            </a:r>
            <a:br>
              <a:rPr lang="ru-RU" altLang="ru-RU" sz="3600" b="1" dirty="0" smtClean="0">
                <a:solidFill>
                  <a:srgbClr val="002060"/>
                </a:solidFill>
              </a:rPr>
            </a:br>
            <a:r>
              <a:rPr lang="en-US" altLang="ru-RU" sz="3600" b="1" dirty="0" smtClean="0">
                <a:solidFill>
                  <a:srgbClr val="002060"/>
                </a:solidFill>
              </a:rPr>
              <a:t>for </a:t>
            </a:r>
            <a:r>
              <a:rPr lang="en-US" altLang="ru-RU" sz="3600" b="1" dirty="0">
                <a:solidFill>
                  <a:srgbClr val="002060"/>
                </a:solidFill>
              </a:rPr>
              <a:t>children and adults in Krasnoyarsk</a:t>
            </a:r>
            <a:endParaRPr lang="ru-RU" altLang="ru-RU" sz="3600" b="1" dirty="0" smtClean="0">
              <a:solidFill>
                <a:srgbClr val="002060"/>
              </a:solidFill>
              <a:effectLst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81460"/>
            <a:ext cx="4406483" cy="33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395536" y="5016533"/>
            <a:ext cx="8568951" cy="17700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2000" b="1" u="sng" dirty="0">
                <a:solidFill>
                  <a:srgbClr val="002060"/>
                </a:solidFill>
              </a:rPr>
              <a:t>Krasnoyarsk, </a:t>
            </a:r>
            <a:r>
              <a:rPr lang="en-US" sz="2000" b="1" u="sng" dirty="0" err="1">
                <a:solidFill>
                  <a:srgbClr val="002060"/>
                </a:solidFill>
              </a:rPr>
              <a:t>st.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</a:rPr>
              <a:t>Nikitina</a:t>
            </a:r>
            <a:r>
              <a:rPr lang="en-US" sz="2000" b="1" u="sng" dirty="0">
                <a:solidFill>
                  <a:srgbClr val="002060"/>
                </a:solidFill>
              </a:rPr>
              <a:t>, 1 "B"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000" b="1" u="sng" dirty="0">
                <a:solidFill>
                  <a:srgbClr val="002060"/>
                </a:solidFill>
              </a:rPr>
              <a:t>  phone 228-28-08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000" b="1" u="sng" dirty="0">
                <a:solidFill>
                  <a:srgbClr val="002060"/>
                </a:solidFill>
              </a:rPr>
              <a:t>8-960-759-93-03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600" b="1" u="sng" dirty="0">
                <a:solidFill>
                  <a:srgbClr val="FF0000"/>
                </a:solidFill>
              </a:rPr>
              <a:t>Around the clock!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</a:endParaRPr>
          </a:p>
        </p:txBody>
      </p:sp>
      <p:pic>
        <p:nvPicPr>
          <p:cNvPr id="7" name="Picture 2" descr="C:\Documents and Settings\Polly\Мои документы\Мои рисунки\image418.g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714488"/>
            <a:ext cx="3877026" cy="306285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Eye Burns</a:t>
            </a:r>
            <a:endParaRPr lang="ru-RU" sz="6000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3083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142976" y="4357694"/>
            <a:ext cx="357190" cy="5715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6200000">
            <a:off x="1035819" y="2964652"/>
            <a:ext cx="571505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Thermal burns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55586542"/>
              </p:ext>
            </p:extLst>
          </p:nvPr>
        </p:nvGraphicFramePr>
        <p:xfrm>
          <a:off x="214282" y="1285860"/>
          <a:ext cx="8358246" cy="524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79512" y="267472"/>
            <a:ext cx="8703462" cy="23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+mj-lt"/>
              </a:rPr>
              <a:t>Classification of eye injuries </a:t>
            </a:r>
            <a:r>
              <a:rPr lang="en-US" altLang="ru-RU" sz="4000" b="1" dirty="0" smtClean="0">
                <a:solidFill>
                  <a:srgbClr val="002060"/>
                </a:solidFill>
                <a:latin typeface="+mj-lt"/>
              </a:rPr>
              <a:t>by the damaging  factor</a:t>
            </a:r>
            <a:endParaRPr lang="ru-RU" altLang="ru-RU" sz="4000" b="1" dirty="0">
              <a:solidFill>
                <a:srgbClr val="002060"/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ru-RU" sz="3600" b="1" dirty="0" smtClean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37935" y="1445880"/>
            <a:ext cx="8686800" cy="364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u="sng" dirty="0">
              <a:solidFill>
                <a:srgbClr val="333399"/>
              </a:solidFill>
              <a:latin typeface="Lucida Console" panose="020B0609040504020204" pitchFamily="49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b="1" u="sng" dirty="0">
              <a:solidFill>
                <a:srgbClr val="333399"/>
              </a:solidFill>
              <a:latin typeface="Lucida Console" panose="020B0609040504020204" pitchFamily="49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Mechanical</a:t>
            </a:r>
            <a:r>
              <a:rPr lang="ru-RU" altLang="ru-RU" sz="2400" b="1" dirty="0" smtClean="0">
                <a:solidFill>
                  <a:schemeClr val="tx1"/>
                </a:solidFill>
                <a:latin typeface="Lucida Console" panose="020B0609040504020204" pitchFamily="49" charset="0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Lucida Console" panose="020B0609040504020204" pitchFamily="49" charset="0"/>
              </a:rPr>
              <a:t>–</a:t>
            </a:r>
          </a:p>
          <a:p>
            <a:pPr lvl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400" dirty="0" smtClean="0">
                <a:solidFill>
                  <a:schemeClr val="tx1"/>
                </a:solidFill>
                <a:latin typeface="Lucida Console" panose="020B0609040504020204" pitchFamily="49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Lucida Console" pitchFamily="49" charset="0"/>
              </a:rPr>
              <a:t>contusion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;</a:t>
            </a:r>
            <a:endParaRPr lang="ru-RU" altLang="ru-RU" sz="2800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dirty="0">
                <a:solidFill>
                  <a:schemeClr val="tx1"/>
                </a:solidFill>
                <a:latin typeface="Lucida Console" panose="020B0609040504020204" pitchFamily="49" charset="0"/>
              </a:rPr>
              <a:t>	</a:t>
            </a:r>
            <a:r>
              <a:rPr lang="en-US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non-penetrating </a:t>
            </a:r>
            <a:r>
              <a:rPr lang="en-US" altLang="ru-RU" dirty="0">
                <a:solidFill>
                  <a:srgbClr val="002060"/>
                </a:solidFill>
                <a:latin typeface="Lucida Console" panose="020B0609040504020204" pitchFamily="49" charset="0"/>
              </a:rPr>
              <a:t>wound</a:t>
            </a:r>
            <a:r>
              <a:rPr lang="ru-RU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,</a:t>
            </a:r>
            <a:endParaRPr lang="ru-RU" altLang="ru-RU" dirty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 eaLnBrk="1" hangingPunct="1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Lucida Console" panose="020B0609040504020204" pitchFamily="49" charset="0"/>
              </a:rPr>
              <a:t>	</a:t>
            </a:r>
            <a:r>
              <a:rPr lang="en-US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penetrating wound</a:t>
            </a:r>
            <a:r>
              <a:rPr lang="ru-RU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;</a:t>
            </a:r>
            <a:endParaRPr lang="ru-RU" altLang="ru-RU" dirty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 lvl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Lucida Console" pitchFamily="49" charset="0"/>
              </a:rPr>
              <a:t>Burns</a:t>
            </a:r>
            <a:r>
              <a:rPr lang="en-US" sz="2400" b="1" dirty="0" smtClean="0">
                <a:solidFill>
                  <a:srgbClr val="00B050"/>
                </a:solidFill>
                <a:latin typeface="Lucida Console" pitchFamily="49" charset="0"/>
              </a:rPr>
              <a:t> </a:t>
            </a:r>
            <a:r>
              <a:rPr lang="ru-RU" altLang="ru-RU" b="1" dirty="0" smtClean="0">
                <a:solidFill>
                  <a:schemeClr val="tx1"/>
                </a:solidFill>
                <a:latin typeface="Lucida Console" panose="020B0609040504020204" pitchFamily="49" charset="0"/>
              </a:rPr>
              <a:t> </a:t>
            </a:r>
            <a:r>
              <a:rPr lang="ru-RU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– </a:t>
            </a:r>
            <a:r>
              <a:rPr lang="en-US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chemical</a:t>
            </a:r>
            <a:r>
              <a:rPr lang="ru-RU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,</a:t>
            </a:r>
          </a:p>
          <a:p>
            <a:pPr eaLnBrk="1" hangingPunct="1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Lucida Console" panose="020B0609040504020204" pitchFamily="49" charset="0"/>
              </a:rPr>
              <a:t>	     	</a:t>
            </a:r>
            <a:r>
              <a:rPr lang="en-US" altLang="ru-RU" dirty="0" err="1" smtClean="0">
                <a:solidFill>
                  <a:srgbClr val="002060"/>
                </a:solidFill>
                <a:latin typeface="Lucida Console" panose="020B0609040504020204" pitchFamily="49" charset="0"/>
              </a:rPr>
              <a:t>termic</a:t>
            </a:r>
            <a:r>
              <a:rPr lang="ru-RU" altLang="ru-RU" dirty="0" smtClean="0">
                <a:solidFill>
                  <a:schemeClr val="tx1"/>
                </a:solidFill>
                <a:latin typeface="Lucida Console" panose="020B0609040504020204" pitchFamily="49" charset="0"/>
              </a:rPr>
              <a:t>,</a:t>
            </a:r>
            <a:endParaRPr lang="ru-RU" altLang="ru-RU" dirty="0">
              <a:solidFill>
                <a:schemeClr val="tx1"/>
              </a:solidFill>
              <a:latin typeface="Lucida Console" panose="020B0609040504020204" pitchFamily="49" charset="0"/>
            </a:endParaRPr>
          </a:p>
          <a:p>
            <a:pPr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dirty="0">
                <a:solidFill>
                  <a:schemeClr val="tx1"/>
                </a:solidFill>
                <a:latin typeface="Lucida Console" panose="020B0609040504020204" pitchFamily="49" charset="0"/>
              </a:rPr>
              <a:t>	     	</a:t>
            </a:r>
            <a:r>
              <a:rPr lang="en-US" altLang="ru-RU" dirty="0" err="1" smtClean="0">
                <a:solidFill>
                  <a:srgbClr val="002060"/>
                </a:solidFill>
                <a:latin typeface="Lucida Console" panose="020B0609040504020204" pitchFamily="49" charset="0"/>
              </a:rPr>
              <a:t>termo</a:t>
            </a:r>
            <a:r>
              <a:rPr lang="en-US" altLang="ru-RU" dirty="0">
                <a:solidFill>
                  <a:srgbClr val="002060"/>
                </a:solidFill>
                <a:latin typeface="Lucida Console" panose="020B0609040504020204" pitchFamily="49" charset="0"/>
              </a:rPr>
              <a:t> chemical</a:t>
            </a:r>
            <a:r>
              <a:rPr lang="ru-RU" altLang="ru-RU" dirty="0" smtClean="0">
                <a:solidFill>
                  <a:schemeClr val="tx1"/>
                </a:solidFill>
                <a:latin typeface="Lucida Console" panose="020B0609040504020204" pitchFamily="49" charset="0"/>
              </a:rPr>
              <a:t>,</a:t>
            </a:r>
            <a:endParaRPr lang="ru-RU" altLang="ru-RU" dirty="0">
              <a:solidFill>
                <a:schemeClr val="tx1"/>
              </a:solidFill>
              <a:latin typeface="Lucida Console" panose="020B0609040504020204" pitchFamily="49" charset="0"/>
            </a:endParaRPr>
          </a:p>
          <a:p>
            <a:pPr eaLnBrk="1" hangingPunct="1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Lucida Console" panose="020B0609040504020204" pitchFamily="49" charset="0"/>
              </a:rPr>
              <a:t>	     	</a:t>
            </a:r>
            <a:r>
              <a:rPr lang="en-US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radiation</a:t>
            </a:r>
            <a:endParaRPr lang="ru-RU" altLang="ru-RU" sz="2400" dirty="0">
              <a:solidFill>
                <a:srgbClr val="00206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6" t="46143" r="23071" b="30762"/>
          <a:stretch>
            <a:fillRect/>
          </a:stretch>
        </p:blipFill>
        <p:spPr bwMode="auto">
          <a:xfrm>
            <a:off x="6682699" y="2329958"/>
            <a:ext cx="23256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t="44913" r="62292" b="30147"/>
          <a:stretch>
            <a:fillRect/>
          </a:stretch>
        </p:blipFill>
        <p:spPr bwMode="auto">
          <a:xfrm>
            <a:off x="5458736" y="2329958"/>
            <a:ext cx="12684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36" y="4987433"/>
            <a:ext cx="22860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Line 9"/>
          <p:cNvSpPr>
            <a:spLocks noChangeShapeType="1"/>
          </p:cNvSpPr>
          <p:nvPr/>
        </p:nvSpPr>
        <p:spPr bwMode="auto">
          <a:xfrm>
            <a:off x="4932040" y="2996952"/>
            <a:ext cx="381000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Lucida Console" panose="020B0609040504020204" pitchFamily="49" charset="0"/>
            </a:endParaRPr>
          </a:p>
        </p:txBody>
      </p:sp>
      <p:sp>
        <p:nvSpPr>
          <p:cNvPr id="23560" name="Line 10"/>
          <p:cNvSpPr>
            <a:spLocks noChangeShapeType="1"/>
          </p:cNvSpPr>
          <p:nvPr/>
        </p:nvSpPr>
        <p:spPr bwMode="auto">
          <a:xfrm>
            <a:off x="4531242" y="3573016"/>
            <a:ext cx="955605" cy="678306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Lucida Console" panose="020B0609040504020204" pitchFamily="49" charset="0"/>
            </a:endParaRPr>
          </a:p>
        </p:txBody>
      </p:sp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4" t="52295" r="36914" b="27686"/>
          <a:stretch>
            <a:fillRect/>
          </a:stretch>
        </p:blipFill>
        <p:spPr bwMode="auto">
          <a:xfrm>
            <a:off x="5458736" y="3914283"/>
            <a:ext cx="19812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3" t="43066" r="27686" b="30762"/>
          <a:stretch>
            <a:fillRect/>
          </a:stretch>
        </p:blipFill>
        <p:spPr bwMode="auto">
          <a:xfrm>
            <a:off x="3985536" y="5306521"/>
            <a:ext cx="153670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Line 13"/>
          <p:cNvSpPr>
            <a:spLocks noChangeShapeType="1"/>
          </p:cNvSpPr>
          <p:nvPr/>
        </p:nvSpPr>
        <p:spPr bwMode="auto">
          <a:xfrm>
            <a:off x="4499886" y="4777883"/>
            <a:ext cx="511224" cy="531008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Lucida Console" panose="020B0609040504020204" pitchFamily="49" charset="0"/>
            </a:endParaRPr>
          </a:p>
        </p:txBody>
      </p:sp>
      <p:pic>
        <p:nvPicPr>
          <p:cNvPr id="2356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0" t="49219" r="57678" b="24609"/>
          <a:stretch>
            <a:fillRect/>
          </a:stretch>
        </p:blipFill>
        <p:spPr bwMode="auto">
          <a:xfrm>
            <a:off x="2309136" y="5306521"/>
            <a:ext cx="1538288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Line 15"/>
          <p:cNvSpPr>
            <a:spLocks noChangeShapeType="1"/>
          </p:cNvSpPr>
          <p:nvPr/>
        </p:nvSpPr>
        <p:spPr bwMode="auto">
          <a:xfrm flipH="1">
            <a:off x="3082249" y="4987433"/>
            <a:ext cx="265615" cy="252413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Lucida Console" panose="020B0609040504020204" pitchFamily="49" charset="0"/>
            </a:endParaRPr>
          </a:p>
        </p:txBody>
      </p:sp>
      <p:sp>
        <p:nvSpPr>
          <p:cNvPr id="23566" name="Rectangle 16"/>
          <p:cNvSpPr>
            <a:spLocks noChangeArrowheads="1"/>
          </p:cNvSpPr>
          <p:nvPr/>
        </p:nvSpPr>
        <p:spPr bwMode="auto">
          <a:xfrm>
            <a:off x="6423936" y="-3092942"/>
            <a:ext cx="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3200">
              <a:solidFill>
                <a:srgbClr val="333399"/>
              </a:solidFill>
              <a:latin typeface="Lucida Console" panose="020B0609040504020204" pitchFamily="49" charset="0"/>
            </a:endParaRPr>
          </a:p>
        </p:txBody>
      </p:sp>
      <p:pic>
        <p:nvPicPr>
          <p:cNvPr id="2356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0" y="4292479"/>
            <a:ext cx="1799814" cy="23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Line 19"/>
          <p:cNvSpPr>
            <a:spLocks noChangeShapeType="1"/>
          </p:cNvSpPr>
          <p:nvPr/>
        </p:nvSpPr>
        <p:spPr bwMode="auto">
          <a:xfrm flipH="1">
            <a:off x="1340343" y="3955558"/>
            <a:ext cx="304800" cy="2286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Chemical burns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475721"/>
              </p:ext>
            </p:extLst>
          </p:nvPr>
        </p:nvGraphicFramePr>
        <p:xfrm>
          <a:off x="500034" y="4286256"/>
          <a:ext cx="8229600" cy="2143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34230388"/>
              </p:ext>
            </p:extLst>
          </p:nvPr>
        </p:nvGraphicFramePr>
        <p:xfrm>
          <a:off x="1500166" y="714356"/>
          <a:ext cx="609600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Стрелка вниз 8"/>
          <p:cNvSpPr/>
          <p:nvPr/>
        </p:nvSpPr>
        <p:spPr>
          <a:xfrm>
            <a:off x="2857488" y="3857628"/>
            <a:ext cx="142876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143636" y="3857628"/>
            <a:ext cx="142876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Eye burns from radiant energy (</a:t>
            </a:r>
            <a:r>
              <a:rPr lang="en-US" b="1" dirty="0" err="1">
                <a:solidFill>
                  <a:srgbClr val="002060"/>
                </a:solidFill>
              </a:rPr>
              <a:t>Electroophthalmia</a:t>
            </a:r>
            <a:r>
              <a:rPr lang="en-US" b="1" dirty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372954"/>
              </p:ext>
            </p:extLst>
          </p:nvPr>
        </p:nvGraphicFramePr>
        <p:xfrm>
          <a:off x="539552" y="1484784"/>
          <a:ext cx="8329642" cy="5114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5288340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Emergency care: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р</a:t>
            </a:r>
            <a:r>
              <a:rPr lang="en-US" sz="2400" dirty="0" err="1" smtClean="0">
                <a:solidFill>
                  <a:srgbClr val="002060"/>
                </a:solidFill>
              </a:rPr>
              <a:t>ainkillers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antiseptic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keratoprotectors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Classification of eyeball burns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by </a:t>
            </a:r>
            <a:r>
              <a:rPr lang="en-US" b="1" dirty="0">
                <a:solidFill>
                  <a:srgbClr val="002060"/>
                </a:solidFill>
              </a:rPr>
              <a:t>severity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6043626" cy="639762"/>
          </a:xfrm>
        </p:spPr>
        <p:txBody>
          <a:bodyPr>
            <a:noAutofit/>
          </a:bodyPr>
          <a:lstStyle/>
          <a:p>
            <a:r>
              <a:rPr lang="en-US" altLang="ru-RU" sz="2800" dirty="0">
                <a:solidFill>
                  <a:srgbClr val="002060"/>
                </a:solidFill>
              </a:rPr>
              <a:t>I degree </a:t>
            </a:r>
            <a:r>
              <a:rPr lang="en-US" altLang="ru-RU" sz="2800" dirty="0">
                <a:solidFill>
                  <a:srgbClr val="FF0000"/>
                </a:solidFill>
              </a:rPr>
              <a:t>(</a:t>
            </a:r>
            <a:r>
              <a:rPr lang="en-US" altLang="ru-RU" sz="2800" dirty="0" err="1">
                <a:solidFill>
                  <a:srgbClr val="FF0000"/>
                </a:solidFill>
              </a:rPr>
              <a:t>favourable</a:t>
            </a:r>
            <a:r>
              <a:rPr lang="en-US" altLang="ru-RU" sz="2800" dirty="0">
                <a:solidFill>
                  <a:srgbClr val="FF0000"/>
                </a:solidFill>
              </a:rPr>
              <a:t> prognosis)</a:t>
            </a:r>
            <a:endParaRPr lang="en-US" altLang="ru-RU" sz="3600" dirty="0" smtClean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29190" y="2214554"/>
            <a:ext cx="4040188" cy="270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28596" y="2214554"/>
            <a:ext cx="4286280" cy="3951288"/>
          </a:xfrm>
        </p:spPr>
        <p:txBody>
          <a:bodyPr/>
          <a:lstStyle/>
          <a:p>
            <a:r>
              <a:rPr lang="en-US" altLang="ru-RU" dirty="0">
                <a:solidFill>
                  <a:srgbClr val="002060"/>
                </a:solidFill>
              </a:rPr>
              <a:t>Mild swelling of the corneal epithelium (roughness).</a:t>
            </a:r>
          </a:p>
          <a:p>
            <a:r>
              <a:rPr lang="en-US" altLang="ru-RU" dirty="0">
                <a:solidFill>
                  <a:srgbClr val="002060"/>
                </a:solidFill>
              </a:rPr>
              <a:t>Moderate hyperemia and swelling of the conjunctiva.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19" descr="Trauma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71942"/>
            <a:ext cx="3857652" cy="246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Classification of eyeball burns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by </a:t>
            </a:r>
            <a:r>
              <a:rPr lang="en-US" b="1" dirty="0">
                <a:solidFill>
                  <a:srgbClr val="002060"/>
                </a:solidFill>
              </a:rPr>
              <a:t>severity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6043626" cy="639762"/>
          </a:xfrm>
        </p:spPr>
        <p:txBody>
          <a:bodyPr>
            <a:noAutofit/>
          </a:bodyPr>
          <a:lstStyle/>
          <a:p>
            <a:r>
              <a:rPr lang="en-US" altLang="ru-RU" sz="2800" dirty="0">
                <a:solidFill>
                  <a:srgbClr val="002060"/>
                </a:solidFill>
              </a:rPr>
              <a:t>II degree </a:t>
            </a:r>
            <a:r>
              <a:rPr lang="en-US" altLang="ru-RU" sz="2800" dirty="0">
                <a:solidFill>
                  <a:srgbClr val="FF0000"/>
                </a:solidFill>
              </a:rPr>
              <a:t>(doubtful prognosis)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28596" y="2214554"/>
            <a:ext cx="4359428" cy="3951288"/>
          </a:xfrm>
        </p:spPr>
        <p:txBody>
          <a:bodyPr>
            <a:normAutofit/>
          </a:bodyPr>
          <a:lstStyle/>
          <a:p>
            <a:pPr>
              <a:buSzPct val="60000"/>
              <a:buFontTx/>
              <a:buChar char="•"/>
            </a:pPr>
            <a:r>
              <a:rPr lang="en-US" altLang="ru-RU" sz="2600" dirty="0">
                <a:solidFill>
                  <a:srgbClr val="002060"/>
                </a:solidFill>
              </a:rPr>
              <a:t>Cloudiness, epithelial defects, decreased sensitivity of the cornea (the iris is visible).</a:t>
            </a:r>
          </a:p>
          <a:p>
            <a:pPr>
              <a:buSzPct val="60000"/>
              <a:buFontTx/>
              <a:buChar char="•"/>
            </a:pPr>
            <a:r>
              <a:rPr lang="en-US" altLang="ru-RU" sz="2600" dirty="0" err="1">
                <a:solidFill>
                  <a:srgbClr val="002060"/>
                </a:solidFill>
              </a:rPr>
              <a:t>Limbal</a:t>
            </a:r>
            <a:r>
              <a:rPr lang="en-US" altLang="ru-RU" sz="2600" dirty="0">
                <a:solidFill>
                  <a:srgbClr val="002060"/>
                </a:solidFill>
              </a:rPr>
              <a:t> ischemia &lt; 1/3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222" t="4286" b="4286"/>
          <a:stretch>
            <a:fillRect/>
          </a:stretch>
        </p:blipFill>
        <p:spPr bwMode="auto">
          <a:xfrm>
            <a:off x="5292080" y="1844824"/>
            <a:ext cx="3494762" cy="232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Александр\Pictures\20039 (4)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85786" y="4357694"/>
            <a:ext cx="3160263" cy="2360025"/>
          </a:xfrm>
        </p:spPr>
      </p:pic>
      <p:sp>
        <p:nvSpPr>
          <p:cNvPr id="8" name="TextBox 7"/>
          <p:cNvSpPr txBox="1"/>
          <p:nvPr/>
        </p:nvSpPr>
        <p:spPr>
          <a:xfrm>
            <a:off x="4283968" y="4437112"/>
            <a:ext cx="47525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Superficial ischemia (pallor, </a:t>
            </a:r>
            <a:r>
              <a:rPr lang="en-US" sz="2600" dirty="0" err="1">
                <a:solidFill>
                  <a:srgbClr val="002060"/>
                </a:solidFill>
              </a:rPr>
              <a:t>chemosis</a:t>
            </a:r>
            <a:r>
              <a:rPr lang="en-US" sz="2600" dirty="0">
                <a:solidFill>
                  <a:srgbClr val="002060"/>
                </a:solidFill>
              </a:rPr>
              <a:t>, vasospasm, vascular stasis;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Sensitivity </a:t>
            </a:r>
            <a:r>
              <a:rPr lang="en-US" sz="2600" dirty="0">
                <a:solidFill>
                  <a:srgbClr val="002060"/>
                </a:solidFill>
              </a:rPr>
              <a:t>preserved or decreased).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Classification of eyeball burns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by </a:t>
            </a:r>
            <a:r>
              <a:rPr lang="en-US" b="1" dirty="0">
                <a:solidFill>
                  <a:srgbClr val="002060"/>
                </a:solidFill>
              </a:rPr>
              <a:t>severity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8596" y="1357298"/>
            <a:ext cx="7543824" cy="639762"/>
          </a:xfrm>
        </p:spPr>
        <p:txBody>
          <a:bodyPr>
            <a:noAutofit/>
          </a:bodyPr>
          <a:lstStyle/>
          <a:p>
            <a:r>
              <a:rPr lang="en-US" altLang="ru-RU" sz="2800" dirty="0">
                <a:solidFill>
                  <a:srgbClr val="002060"/>
                </a:solidFill>
              </a:rPr>
              <a:t>III degree </a:t>
            </a:r>
            <a:r>
              <a:rPr lang="en-US" altLang="ru-RU" sz="2800" dirty="0">
                <a:solidFill>
                  <a:srgbClr val="FF0000"/>
                </a:solidFill>
              </a:rPr>
              <a:t>(unfavorable prognosis)</a:t>
            </a:r>
            <a:endParaRPr lang="en-US" altLang="ru-RU" sz="3600" dirty="0" smtClean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214282" y="2357430"/>
            <a:ext cx="5500726" cy="2357454"/>
          </a:xfrm>
        </p:spPr>
        <p:txBody>
          <a:bodyPr>
            <a:normAutofit/>
          </a:bodyPr>
          <a:lstStyle/>
          <a:p>
            <a:pPr>
              <a:buSzPct val="60000"/>
              <a:buFontTx/>
              <a:buChar char="•"/>
            </a:pPr>
            <a:r>
              <a:rPr lang="en-US" altLang="ru-RU" dirty="0">
                <a:solidFill>
                  <a:srgbClr val="002060"/>
                </a:solidFill>
              </a:rPr>
              <a:t>Cloudy cornea (“frosted glass”).</a:t>
            </a:r>
          </a:p>
          <a:p>
            <a:pPr>
              <a:buSzPct val="60000"/>
              <a:buFontTx/>
              <a:buChar char="•"/>
            </a:pPr>
            <a:r>
              <a:rPr lang="en-US" altLang="ru-RU" dirty="0">
                <a:solidFill>
                  <a:srgbClr val="002060"/>
                </a:solidFill>
              </a:rPr>
              <a:t>The iris is not visible, the outline of the pupil is visible.</a:t>
            </a:r>
          </a:p>
          <a:p>
            <a:pPr>
              <a:buSzPct val="60000"/>
              <a:buFontTx/>
              <a:buChar char="•"/>
            </a:pPr>
            <a:r>
              <a:rPr lang="en-US" altLang="ru-RU" dirty="0" err="1">
                <a:solidFill>
                  <a:srgbClr val="002060"/>
                </a:solidFill>
              </a:rPr>
              <a:t>Perilimbal</a:t>
            </a:r>
            <a:r>
              <a:rPr lang="en-US" altLang="ru-RU" dirty="0">
                <a:solidFill>
                  <a:srgbClr val="002060"/>
                </a:solidFill>
              </a:rPr>
              <a:t> ischemia from 1/3 to 1/2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2886" t="3421" r="2886" b="3688"/>
          <a:stretch>
            <a:fillRect/>
          </a:stretch>
        </p:blipFill>
        <p:spPr bwMode="auto">
          <a:xfrm>
            <a:off x="1142976" y="4332595"/>
            <a:ext cx="3264980" cy="238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Александр\Pictures\Рисунок16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6149" y="1928802"/>
            <a:ext cx="307112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Trauma 40"/>
          <p:cNvPicPr>
            <a:picLocks noChangeAspect="1" noChangeArrowheads="1"/>
          </p:cNvPicPr>
          <p:nvPr/>
        </p:nvPicPr>
        <p:blipFill>
          <a:blip r:embed="rId6" cstate="print"/>
          <a:srcRect l="6200"/>
          <a:stretch>
            <a:fillRect/>
          </a:stretch>
        </p:blipFill>
        <p:spPr bwMode="auto">
          <a:xfrm>
            <a:off x="5713442" y="4320332"/>
            <a:ext cx="3144838" cy="23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Classification of eyeball burns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by </a:t>
            </a:r>
            <a:r>
              <a:rPr lang="en-US" b="1" dirty="0">
                <a:solidFill>
                  <a:srgbClr val="002060"/>
                </a:solidFill>
              </a:rPr>
              <a:t>severity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686800" cy="639762"/>
          </a:xfrm>
        </p:spPr>
        <p:txBody>
          <a:bodyPr>
            <a:noAutofit/>
          </a:bodyPr>
          <a:lstStyle/>
          <a:p>
            <a:r>
              <a:rPr lang="en-US" altLang="ru-RU" sz="2800" dirty="0">
                <a:solidFill>
                  <a:srgbClr val="002060"/>
                </a:solidFill>
              </a:rPr>
              <a:t>IV degree </a:t>
            </a:r>
            <a:r>
              <a:rPr lang="en-US" altLang="ru-RU" sz="2800" dirty="0">
                <a:solidFill>
                  <a:srgbClr val="FF0000"/>
                </a:solidFill>
              </a:rPr>
              <a:t>(threat of melting of the fibrous capsule)</a:t>
            </a:r>
            <a:endParaRPr lang="en-US" altLang="ru-RU" sz="3600" dirty="0" smtClean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-36512" y="1916832"/>
            <a:ext cx="6048672" cy="4454805"/>
          </a:xfrm>
        </p:spPr>
        <p:txBody>
          <a:bodyPr>
            <a:noAutofit/>
          </a:bodyPr>
          <a:lstStyle/>
          <a:p>
            <a:pPr marL="0" indent="0">
              <a:buSzPct val="60000"/>
              <a:buNone/>
            </a:pPr>
            <a:r>
              <a:rPr lang="en-US" altLang="ru-RU" sz="2300" b="1" dirty="0" smtClean="0"/>
              <a:t>	</a:t>
            </a:r>
            <a:r>
              <a:rPr lang="en-US" altLang="ru-RU" sz="2300" b="1" dirty="0" smtClean="0">
                <a:solidFill>
                  <a:srgbClr val="FF0000"/>
                </a:solidFill>
              </a:rPr>
              <a:t>"</a:t>
            </a:r>
            <a:r>
              <a:rPr lang="en-US" altLang="ru-RU" sz="2300" b="1" dirty="0">
                <a:solidFill>
                  <a:srgbClr val="FF0000"/>
                </a:solidFill>
              </a:rPr>
              <a:t>Porcelain" </a:t>
            </a:r>
            <a:r>
              <a:rPr lang="en-US" altLang="ru-RU" sz="2300" b="1" dirty="0" smtClean="0">
                <a:solidFill>
                  <a:srgbClr val="FF0000"/>
                </a:solidFill>
              </a:rPr>
              <a:t>cornea</a:t>
            </a:r>
            <a:endParaRPr lang="en-US" altLang="ru-RU" sz="2300" b="1" dirty="0">
              <a:solidFill>
                <a:srgbClr val="FF0000"/>
              </a:solidFill>
            </a:endParaRPr>
          </a:p>
          <a:p>
            <a:pPr>
              <a:buSzPct val="60000"/>
              <a:buFontTx/>
              <a:buChar char="•"/>
            </a:pPr>
            <a:r>
              <a:rPr lang="en-US" altLang="ru-RU" sz="2300" dirty="0">
                <a:solidFill>
                  <a:srgbClr val="002060"/>
                </a:solidFill>
              </a:rPr>
              <a:t>Deep ischemia (pallor, stasis of vessels with symptoms of </a:t>
            </a:r>
            <a:r>
              <a:rPr lang="en-US" altLang="ru-RU" sz="2300" dirty="0" err="1">
                <a:solidFill>
                  <a:srgbClr val="002060"/>
                </a:solidFill>
              </a:rPr>
              <a:t>ectasia</a:t>
            </a:r>
            <a:r>
              <a:rPr lang="en-US" altLang="ru-RU" sz="2300" dirty="0">
                <a:solidFill>
                  <a:srgbClr val="002060"/>
                </a:solidFill>
              </a:rPr>
              <a:t>, stenosis, vascular thrombosis with possible hemorrhages affecting more than ½ the circumference of the </a:t>
            </a:r>
            <a:r>
              <a:rPr lang="en-US" altLang="ru-RU" sz="2300" dirty="0" err="1">
                <a:solidFill>
                  <a:srgbClr val="002060"/>
                </a:solidFill>
              </a:rPr>
              <a:t>perilimbal</a:t>
            </a:r>
            <a:r>
              <a:rPr lang="en-US" altLang="ru-RU" sz="2300" dirty="0">
                <a:solidFill>
                  <a:srgbClr val="002060"/>
                </a:solidFill>
              </a:rPr>
              <a:t> zone;</a:t>
            </a:r>
          </a:p>
          <a:p>
            <a:pPr>
              <a:buSzPct val="60000"/>
              <a:buFontTx/>
              <a:buChar char="•"/>
            </a:pPr>
            <a:r>
              <a:rPr lang="en-US" altLang="ru-RU" sz="2300" dirty="0">
                <a:solidFill>
                  <a:srgbClr val="002060"/>
                </a:solidFill>
              </a:rPr>
              <a:t>there is no sensitivity. Pain may be a transient symptom and is often inversely proportional to the severity of the lesion</a:t>
            </a:r>
          </a:p>
          <a:p>
            <a:pPr>
              <a:buSzPct val="60000"/>
              <a:buFontTx/>
              <a:buChar char="•"/>
            </a:pPr>
            <a:r>
              <a:rPr lang="en-US" altLang="ru-RU" sz="2300" dirty="0">
                <a:solidFill>
                  <a:srgbClr val="002060"/>
                </a:solidFill>
              </a:rPr>
              <a:t>Necrosis of the conjunctiva (dullness, grayness, </a:t>
            </a:r>
            <a:r>
              <a:rPr lang="en-US" altLang="ru-RU" sz="2300" dirty="0" err="1">
                <a:solidFill>
                  <a:srgbClr val="002060"/>
                </a:solidFill>
              </a:rPr>
              <a:t>avascularity</a:t>
            </a:r>
            <a:r>
              <a:rPr lang="en-US" altLang="ru-RU" sz="2300" dirty="0">
                <a:solidFill>
                  <a:srgbClr val="002060"/>
                </a:solidFill>
              </a:rPr>
              <a:t>) of the conjunctiva more than 1/2 of its area with possible exposure and thinning of the sclera.</a:t>
            </a:r>
            <a:endParaRPr lang="ru-RU" sz="2300" dirty="0">
              <a:solidFill>
                <a:srgbClr val="002060"/>
              </a:solidFill>
            </a:endParaRPr>
          </a:p>
        </p:txBody>
      </p:sp>
      <p:pic>
        <p:nvPicPr>
          <p:cNvPr id="8" name="Picture 18" descr="Trauma 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2213" y="2204864"/>
            <a:ext cx="3223662" cy="23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64681"/>
            <a:ext cx="3209739" cy="210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Eyelid skin burns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846" t="5062" r="3846" b="6345"/>
          <a:stretch>
            <a:fillRect/>
          </a:stretch>
        </p:blipFill>
        <p:spPr bwMode="auto">
          <a:xfrm>
            <a:off x="4974094" y="4143380"/>
            <a:ext cx="35269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C:\Users\Александр\Pictures\Рисунок16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143368"/>
            <a:ext cx="3571900" cy="259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Александр\Pictures\20039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29190" y="1214422"/>
            <a:ext cx="3595682" cy="264855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b="7932"/>
          <a:stretch>
            <a:fillRect/>
          </a:stretch>
        </p:blipFill>
        <p:spPr bwMode="auto">
          <a:xfrm>
            <a:off x="679906" y="1214422"/>
            <a:ext cx="360634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Emergency care </a:t>
            </a:r>
            <a:r>
              <a:rPr lang="en-US" b="1" dirty="0" smtClean="0">
                <a:solidFill>
                  <a:srgbClr val="002060"/>
                </a:solidFill>
              </a:rPr>
              <a:t>for eye burns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51520" y="1357298"/>
            <a:ext cx="4244280" cy="550070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Instillation of local anesthetics.</a:t>
            </a:r>
          </a:p>
          <a:p>
            <a:r>
              <a:rPr lang="en-US" dirty="0">
                <a:solidFill>
                  <a:srgbClr val="002060"/>
                </a:solidFill>
              </a:rPr>
              <a:t>Removal of superficial foreign bodies.</a:t>
            </a:r>
          </a:p>
          <a:p>
            <a:r>
              <a:rPr lang="en-US" dirty="0">
                <a:solidFill>
                  <a:srgbClr val="002060"/>
                </a:solidFill>
              </a:rPr>
              <a:t>Rinse with running cold water or </a:t>
            </a:r>
            <a:r>
              <a:rPr lang="en-US" dirty="0" err="1">
                <a:solidFill>
                  <a:srgbClr val="002060"/>
                </a:solidFill>
              </a:rPr>
              <a:t>NaCl</a:t>
            </a:r>
            <a:r>
              <a:rPr lang="en-US" dirty="0">
                <a:solidFill>
                  <a:srgbClr val="002060"/>
                </a:solidFill>
              </a:rPr>
              <a:t> 0.9% for 15 minutes.</a:t>
            </a:r>
          </a:p>
          <a:p>
            <a:r>
              <a:rPr lang="en-US" dirty="0">
                <a:solidFill>
                  <a:srgbClr val="002060"/>
                </a:solidFill>
              </a:rPr>
              <a:t>Antiseptics/antibiotics in drops.</a:t>
            </a:r>
          </a:p>
          <a:p>
            <a:r>
              <a:rPr lang="en-US" dirty="0">
                <a:solidFill>
                  <a:srgbClr val="002060"/>
                </a:solidFill>
              </a:rPr>
              <a:t>Aseptic dressing.</a:t>
            </a:r>
          </a:p>
          <a:p>
            <a:r>
              <a:rPr lang="en-US" dirty="0">
                <a:solidFill>
                  <a:srgbClr val="002060"/>
                </a:solidFill>
              </a:rPr>
              <a:t>Prevention of tetanus in II-IV degree burns</a:t>
            </a:r>
          </a:p>
          <a:p>
            <a:r>
              <a:rPr lang="en-US" dirty="0">
                <a:solidFill>
                  <a:srgbClr val="002060"/>
                </a:solidFill>
              </a:rPr>
              <a:t>Referral to emergency ophthalmic care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3222" t="4286" b="4286"/>
          <a:stretch>
            <a:fillRect/>
          </a:stretch>
        </p:blipFill>
        <p:spPr bwMode="auto">
          <a:xfrm>
            <a:off x="5076056" y="1656807"/>
            <a:ext cx="3418567" cy="234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886" t="3421" r="2886" b="3688"/>
          <a:stretch>
            <a:fillRect/>
          </a:stretch>
        </p:blipFill>
        <p:spPr bwMode="auto">
          <a:xfrm>
            <a:off x="5076056" y="4005064"/>
            <a:ext cx="3418567" cy="249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827338" y="731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 b="50047"/>
          <a:stretch>
            <a:fillRect/>
          </a:stretch>
        </p:blipFill>
        <p:spPr bwMode="auto">
          <a:xfrm>
            <a:off x="838200" y="152400"/>
            <a:ext cx="3276600" cy="2530475"/>
          </a:xfrm>
          <a:prstGeom prst="rect">
            <a:avLst/>
          </a:prstGeom>
          <a:noFill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87624" y="259080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System for long-term rinsing of the </a:t>
            </a:r>
            <a:r>
              <a:rPr lang="en-US" sz="2000" b="1" dirty="0" err="1">
                <a:solidFill>
                  <a:srgbClr val="002060"/>
                </a:solidFill>
                <a:cs typeface="Times New Roman" pitchFamily="18" charset="0"/>
              </a:rPr>
              <a:t>conjunctival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 cavity for chemical burns of the </a:t>
            </a: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</a:rPr>
              <a:t>eyes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 t="50047"/>
          <a:stretch>
            <a:fillRect/>
          </a:stretch>
        </p:blipFill>
        <p:spPr bwMode="auto">
          <a:xfrm>
            <a:off x="4572000" y="152400"/>
            <a:ext cx="3276600" cy="2530475"/>
          </a:xfrm>
          <a:prstGeom prst="rect">
            <a:avLst/>
          </a:prstGeom>
          <a:noFill/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805113" y="2667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298686"/>
            <a:ext cx="4953000" cy="2135188"/>
          </a:xfrm>
          <a:prstGeom prst="rect">
            <a:avLst/>
          </a:prstGeom>
          <a:noFill/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5033" y="558924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Ring-shaped tip of the system for long-term washing of the </a:t>
            </a:r>
            <a:r>
              <a:rPr lang="en-US" sz="2000" b="1" dirty="0" err="1">
                <a:solidFill>
                  <a:srgbClr val="002060"/>
                </a:solidFill>
                <a:cs typeface="Times New Roman" pitchFamily="18" charset="0"/>
              </a:rPr>
              <a:t>conjunctival</a:t>
            </a:r>
            <a:r>
              <a:rPr lang="en-US" sz="2000" b="1" dirty="0">
                <a:solidFill>
                  <a:srgbClr val="002060"/>
                </a:solidFill>
                <a:cs typeface="Times New Roman" pitchFamily="18" charset="0"/>
              </a:rPr>
              <a:t> cavity: a - for the right eye, b - the rear surface of the tip with holes in the wall of the tube, c - for the left eye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Stages of burn disease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542920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Stage I </a:t>
            </a:r>
            <a:r>
              <a:rPr lang="en-US" dirty="0">
                <a:solidFill>
                  <a:srgbClr val="002060"/>
                </a:solidFill>
              </a:rPr>
              <a:t>– burn shock (up to 2 days)</a:t>
            </a:r>
          </a:p>
          <a:p>
            <a:pPr>
              <a:lnSpc>
                <a:spcPct val="114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Stage II </a:t>
            </a:r>
            <a:r>
              <a:rPr lang="en-US" dirty="0">
                <a:solidFill>
                  <a:srgbClr val="002060"/>
                </a:solidFill>
              </a:rPr>
              <a:t>– burn toxemia (up to 20 days)</a:t>
            </a:r>
          </a:p>
          <a:p>
            <a:pPr>
              <a:lnSpc>
                <a:spcPct val="114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Stage III </a:t>
            </a:r>
            <a:r>
              <a:rPr lang="en-US" dirty="0">
                <a:solidFill>
                  <a:srgbClr val="002060"/>
                </a:solidFill>
              </a:rPr>
              <a:t>– </a:t>
            </a:r>
            <a:r>
              <a:rPr lang="en-US" dirty="0" err="1">
                <a:solidFill>
                  <a:srgbClr val="002060"/>
                </a:solidFill>
              </a:rPr>
              <a:t>septicopyemia</a:t>
            </a:r>
            <a:r>
              <a:rPr lang="en-US" dirty="0">
                <a:solidFill>
                  <a:srgbClr val="002060"/>
                </a:solidFill>
              </a:rPr>
              <a:t> or stage of destructive </a:t>
            </a:r>
            <a:r>
              <a:rPr lang="en-US" dirty="0" smtClean="0">
                <a:solidFill>
                  <a:srgbClr val="002060"/>
                </a:solidFill>
              </a:rPr>
              <a:t>		changes </a:t>
            </a:r>
            <a:r>
              <a:rPr lang="en-US" dirty="0">
                <a:solidFill>
                  <a:srgbClr val="002060"/>
                </a:solidFill>
              </a:rPr>
              <a:t>(up to 2-3 months)</a:t>
            </a:r>
          </a:p>
          <a:p>
            <a:pPr>
              <a:lnSpc>
                <a:spcPct val="114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Stage IV </a:t>
            </a:r>
            <a:r>
              <a:rPr lang="en-US" dirty="0">
                <a:solidFill>
                  <a:srgbClr val="002060"/>
                </a:solidFill>
              </a:rPr>
              <a:t>– stage of scarring or convalescence up </a:t>
            </a:r>
            <a:r>
              <a:rPr lang="en-US" dirty="0" smtClean="0">
                <a:solidFill>
                  <a:srgbClr val="002060"/>
                </a:solidFill>
              </a:rPr>
              <a:t>		to </a:t>
            </a:r>
            <a:r>
              <a:rPr lang="en-US" dirty="0">
                <a:solidFill>
                  <a:srgbClr val="002060"/>
                </a:solidFill>
              </a:rPr>
              <a:t>2-3 months (from several months </a:t>
            </a:r>
            <a:r>
              <a:rPr lang="en-US" dirty="0" smtClean="0">
                <a:solidFill>
                  <a:srgbClr val="002060"/>
                </a:solidFill>
              </a:rPr>
              <a:t>		to several </a:t>
            </a:r>
            <a:r>
              <a:rPr lang="en-US" dirty="0">
                <a:solidFill>
                  <a:srgbClr val="002060"/>
                </a:solidFill>
              </a:rPr>
              <a:t>years after the burn)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512" y="267472"/>
            <a:ext cx="8703462" cy="145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+mj-lt"/>
              </a:rPr>
              <a:t>Classification of eye injuries </a:t>
            </a:r>
            <a:r>
              <a:rPr lang="en-US" altLang="ru-RU" sz="4000" b="1" dirty="0" smtClean="0">
                <a:solidFill>
                  <a:srgbClr val="002060"/>
                </a:solidFill>
                <a:latin typeface="+mj-lt"/>
              </a:rPr>
              <a:t>by the damaging factor</a:t>
            </a:r>
            <a:endParaRPr lang="ru-RU" altLang="ru-RU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631" y="1735906"/>
            <a:ext cx="870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According  to the ISOT international classification,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5 types of open eye  injury  (OEI) and 3 </a:t>
            </a:r>
            <a:r>
              <a:rPr lang="en-US" sz="2400" dirty="0">
                <a:solidFill>
                  <a:srgbClr val="FF0000"/>
                </a:solidFill>
              </a:rPr>
              <a:t>types of </a:t>
            </a:r>
            <a:r>
              <a:rPr lang="en-US" sz="2400" dirty="0" smtClean="0">
                <a:solidFill>
                  <a:srgbClr val="FF0000"/>
                </a:solidFill>
              </a:rPr>
              <a:t>closed </a:t>
            </a:r>
            <a:r>
              <a:rPr lang="en-US" sz="2400" dirty="0">
                <a:solidFill>
                  <a:srgbClr val="FF0000"/>
                </a:solidFill>
              </a:rPr>
              <a:t>eye  injury </a:t>
            </a:r>
            <a:r>
              <a:rPr lang="en-US" sz="2400" dirty="0" smtClean="0">
                <a:solidFill>
                  <a:srgbClr val="FF0000"/>
                </a:solidFill>
              </a:rPr>
              <a:t>(CEI) are distinguished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7" t="47758" r="25731" b="16671"/>
          <a:stretch/>
        </p:blipFill>
        <p:spPr bwMode="auto">
          <a:xfrm>
            <a:off x="683568" y="3212976"/>
            <a:ext cx="3571412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8" t="42815" r="26221" b="45116"/>
          <a:stretch/>
        </p:blipFill>
        <p:spPr bwMode="auto">
          <a:xfrm>
            <a:off x="4644008" y="3212976"/>
            <a:ext cx="4051341" cy="133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5350" b="18182"/>
          <a:stretch>
            <a:fillRect/>
          </a:stretch>
        </p:blipFill>
        <p:spPr bwMode="auto">
          <a:xfrm>
            <a:off x="6892443" y="4894387"/>
            <a:ext cx="1802906" cy="122299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3" descr="C:\Users\Александр\Pictures\Рисунок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037" y="4927639"/>
            <a:ext cx="1778204" cy="1224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110217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Types </a:t>
            </a:r>
            <a:r>
              <a:rPr lang="en-US" b="1" dirty="0">
                <a:solidFill>
                  <a:srgbClr val="002060"/>
                </a:solidFill>
              </a:rPr>
              <a:t>of </a:t>
            </a:r>
            <a:r>
              <a:rPr lang="en-US" b="1" dirty="0" smtClean="0">
                <a:solidFill>
                  <a:srgbClr val="002060"/>
                </a:solidFill>
              </a:rPr>
              <a:t>Burns Consequences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3528" y="1916832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2060"/>
                </a:solidFill>
              </a:rPr>
              <a:t>Scar deformation of the eyelids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14282" y="2737241"/>
            <a:ext cx="4040188" cy="282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2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Vascularized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corneal thorn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3" descr="C:\Users\Александр\Pictures\10193 (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5989" y="2786058"/>
            <a:ext cx="4308235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3000" y="5715000"/>
            <a:ext cx="2900363" cy="703263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charset="0"/>
              </a:rPr>
              <a:t>С</a:t>
            </a:r>
            <a:r>
              <a:rPr lang="en-US" sz="2400" b="1" dirty="0" err="1" smtClean="0">
                <a:solidFill>
                  <a:srgbClr val="002060"/>
                </a:solidFill>
                <a:latin typeface="+mn-lt"/>
                <a:cs typeface="Arial" charset="0"/>
              </a:rPr>
              <a:t>orneal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+mn-lt"/>
                <a:cs typeface="Arial" charset="0"/>
              </a:rPr>
              <a:t>plastic surgery</a:t>
            </a:r>
            <a:endParaRPr lang="ru-RU" sz="2400" b="1" dirty="0" smtClean="0">
              <a:solidFill>
                <a:srgbClr val="002060"/>
              </a:solidFill>
              <a:effectLst/>
              <a:latin typeface="+mn-lt"/>
              <a:cs typeface="Arial" charset="0"/>
            </a:endParaRPr>
          </a:p>
        </p:txBody>
      </p:sp>
      <p:pic>
        <p:nvPicPr>
          <p:cNvPr id="206852" name="Picture 3" descr="C:\Users\Александр\Pictures\Рисунок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295" y="2390753"/>
            <a:ext cx="4402137" cy="273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6853" name="TextBox 5"/>
          <p:cNvSpPr txBox="1">
            <a:spLocks noChangeArrowheads="1"/>
          </p:cNvSpPr>
          <p:nvPr/>
        </p:nvSpPr>
        <p:spPr bwMode="auto">
          <a:xfrm>
            <a:off x="4714875" y="5864386"/>
            <a:ext cx="378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cs typeface="Arial" charset="0"/>
              </a:rPr>
              <a:t>Keratoprosthetics</a:t>
            </a:r>
            <a:endParaRPr lang="ru-RU" sz="2400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Surgical treatment of corneal opacity </a:t>
            </a:r>
            <a:endParaRPr lang="en-US" sz="36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after </a:t>
            </a:r>
            <a:r>
              <a:rPr lang="en-US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 burn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(not earlier than a year after the burn!)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51783" t="3078" r="4666" b="77942"/>
          <a:stretch>
            <a:fillRect/>
          </a:stretch>
        </p:blipFill>
        <p:spPr bwMode="auto">
          <a:xfrm>
            <a:off x="251520" y="2437575"/>
            <a:ext cx="4000528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/>
            </a:r>
            <a:br>
              <a:rPr lang="en-US" sz="3200" b="1" u="sng" dirty="0" smtClean="0">
                <a:solidFill>
                  <a:srgbClr val="FF0000"/>
                </a:solidFill>
              </a:rPr>
            </a:br>
            <a:r>
              <a:rPr lang="en-US" sz="3200" b="1" u="sng" dirty="0" smtClean="0">
                <a:solidFill>
                  <a:srgbClr val="FF0000"/>
                </a:solidFill>
              </a:rPr>
              <a:t>Purulent </a:t>
            </a:r>
            <a:r>
              <a:rPr lang="en-US" sz="3200" b="1" u="sng" dirty="0">
                <a:solidFill>
                  <a:srgbClr val="FF0000"/>
                </a:solidFill>
              </a:rPr>
              <a:t>inflammatory </a:t>
            </a:r>
            <a:r>
              <a:rPr lang="en-US" sz="3200" b="1" u="sng" dirty="0" smtClean="0">
                <a:solidFill>
                  <a:srgbClr val="FF0000"/>
                </a:solidFill>
              </a:rPr>
              <a:t>complications</a:t>
            </a:r>
            <a:br>
              <a:rPr lang="en-US" sz="3200" b="1" u="sng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</a:rPr>
              <a:t>Post-traumatic </a:t>
            </a:r>
            <a:r>
              <a:rPr lang="en-US" sz="3200" dirty="0">
                <a:solidFill>
                  <a:srgbClr val="002060"/>
                </a:solidFill>
              </a:rPr>
              <a:t>uveitis (PTU</a:t>
            </a:r>
            <a:r>
              <a:rPr lang="en-US" sz="3200" dirty="0" smtClean="0">
                <a:solidFill>
                  <a:srgbClr val="002060"/>
                </a:solidFill>
              </a:rPr>
              <a:t>)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en-US" sz="3200" dirty="0" err="1" smtClean="0">
                <a:solidFill>
                  <a:srgbClr val="002060"/>
                </a:solidFill>
              </a:rPr>
              <a:t>Endophthalmitis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en-US" sz="3200" dirty="0" err="1" smtClean="0">
                <a:solidFill>
                  <a:srgbClr val="002060"/>
                </a:solidFill>
              </a:rPr>
              <a:t>Panophthal</a:t>
            </a:r>
            <a:r>
              <a:rPr lang="en-US" sz="3200" dirty="0" err="1" smtClean="0"/>
              <a:t>mitis</a:t>
            </a:r>
            <a:endParaRPr lang="ru-RU" sz="3200" dirty="0"/>
          </a:p>
        </p:txBody>
      </p:sp>
      <p:pic>
        <p:nvPicPr>
          <p:cNvPr id="6146" name="Picture 2" descr="C:\Documents and Settings\Polly\Мои документы\кафедра\картинки глаз\Новый рисунок (8)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b="17879"/>
          <a:stretch/>
        </p:blipFill>
        <p:spPr bwMode="auto">
          <a:xfrm>
            <a:off x="360107" y="3717032"/>
            <a:ext cx="8512403" cy="2581276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Complications of severe eye injuries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85720" y="3501008"/>
            <a:ext cx="825026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ru-RU" sz="2800" dirty="0">
                <a:solidFill>
                  <a:srgbClr val="002060"/>
                </a:solidFill>
              </a:rPr>
              <a:t>Metal oxidation in the fluids of the eye can lead to the development of </a:t>
            </a:r>
            <a:r>
              <a:rPr lang="en-US" altLang="ru-RU" sz="2800" dirty="0" err="1">
                <a:solidFill>
                  <a:srgbClr val="002060"/>
                </a:solidFill>
              </a:rPr>
              <a:t>metallosis</a:t>
            </a:r>
            <a:r>
              <a:rPr lang="en-US" altLang="ru-RU" sz="2800" dirty="0">
                <a:solidFill>
                  <a:srgbClr val="002060"/>
                </a:solidFill>
              </a:rPr>
              <a:t> within the first 2 weeks. </a:t>
            </a:r>
            <a:endParaRPr lang="ru-RU" altLang="ru-RU" sz="2800" dirty="0" smtClean="0">
              <a:solidFill>
                <a:srgbClr val="002060"/>
              </a:solidFill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ru-RU" sz="2800" dirty="0" smtClean="0">
                <a:solidFill>
                  <a:srgbClr val="002060"/>
                </a:solidFill>
              </a:rPr>
              <a:t>The </a:t>
            </a:r>
            <a:r>
              <a:rPr lang="en-US" altLang="ru-RU" sz="2800" dirty="0">
                <a:solidFill>
                  <a:srgbClr val="002060"/>
                </a:solidFill>
              </a:rPr>
              <a:t>most dangerous to the eye are copper particles, causing </a:t>
            </a:r>
            <a:r>
              <a:rPr lang="en-US" altLang="ru-RU" sz="2800" b="1" dirty="0" err="1">
                <a:solidFill>
                  <a:srgbClr val="FF0000"/>
                </a:solidFill>
              </a:rPr>
              <a:t>chalcosis</a:t>
            </a:r>
            <a:r>
              <a:rPr lang="en-US" altLang="ru-RU" sz="2800" dirty="0">
                <a:solidFill>
                  <a:srgbClr val="FF0000"/>
                </a:solidFill>
              </a:rPr>
              <a:t>,</a:t>
            </a:r>
            <a:r>
              <a:rPr lang="en-US" altLang="ru-RU" sz="2800" dirty="0">
                <a:solidFill>
                  <a:srgbClr val="002060"/>
                </a:solidFill>
              </a:rPr>
              <a:t> and iron fragments, causing </a:t>
            </a:r>
            <a:r>
              <a:rPr lang="en-US" altLang="ru-RU" sz="2800" b="1" dirty="0" err="1">
                <a:solidFill>
                  <a:srgbClr val="FF0000"/>
                </a:solidFill>
              </a:rPr>
              <a:t>siderosis</a:t>
            </a:r>
            <a:r>
              <a:rPr lang="en-US" altLang="ru-RU" sz="2800" dirty="0">
                <a:solidFill>
                  <a:srgbClr val="FF0000"/>
                </a:solidFill>
              </a:rPr>
              <a:t>.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85720" y="0"/>
            <a:ext cx="8501122" cy="1556792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002060"/>
                </a:solidFill>
              </a:rPr>
              <a:t>Complications of severe eye </a:t>
            </a:r>
            <a:r>
              <a:rPr lang="en-US" sz="4400" b="1" dirty="0" smtClean="0">
                <a:solidFill>
                  <a:srgbClr val="002060"/>
                </a:solidFill>
              </a:rPr>
              <a:t>injuries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b="1" u="sng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Metallosis</a:t>
            </a:r>
            <a:endParaRPr kumimoji="0" lang="ru-RU" sz="4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643050"/>
            <a:ext cx="8358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>
                <a:solidFill>
                  <a:srgbClr val="002060"/>
                </a:solidFill>
              </a:rPr>
              <a:t>toxic effect of metal salts of an oxidizing intraocular foreign body on the retina, leading to a decrease in central and peripheral vision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" descr="art155_3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36487"/>
            <a:ext cx="4124772" cy="2335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89757" y="1628800"/>
            <a:ext cx="435771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000" dirty="0" smtClean="0">
                <a:solidFill>
                  <a:srgbClr val="002060"/>
                </a:solidFill>
              </a:rPr>
              <a:t>brown pigment in the form of dust on the posterior epithelium, in the </a:t>
            </a:r>
            <a:r>
              <a:rPr lang="en-US" altLang="ru-RU" sz="2000" dirty="0" err="1" smtClean="0">
                <a:solidFill>
                  <a:srgbClr val="002060"/>
                </a:solidFill>
              </a:rPr>
              <a:t>stroma</a:t>
            </a:r>
            <a:r>
              <a:rPr lang="en-US" altLang="ru-RU" sz="2000" dirty="0" smtClean="0">
                <a:solidFill>
                  <a:srgbClr val="002060"/>
                </a:solidFill>
              </a:rPr>
              <a:t> of the cornea, in the moisture of the anterior chamber;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000" dirty="0" smtClean="0">
                <a:solidFill>
                  <a:srgbClr val="002060"/>
                </a:solidFill>
              </a:rPr>
              <a:t>  “rusty” shade of the iris;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000" dirty="0" smtClean="0">
                <a:solidFill>
                  <a:srgbClr val="002060"/>
                </a:solidFill>
              </a:rPr>
              <a:t>  pigment under the lens capsule along the edge of the pupil, then in the form of rings;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000" dirty="0" smtClean="0">
                <a:solidFill>
                  <a:srgbClr val="002060"/>
                </a:solidFill>
              </a:rPr>
              <a:t>  on the main bottom there are deposits of pigment similar to “bone bodies” but of different calibers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000" dirty="0" smtClean="0">
                <a:solidFill>
                  <a:srgbClr val="002060"/>
                </a:solidFill>
              </a:rPr>
              <a:t>toxic </a:t>
            </a:r>
            <a:r>
              <a:rPr lang="en-US" altLang="ru-RU" sz="2000" dirty="0" err="1" smtClean="0">
                <a:solidFill>
                  <a:srgbClr val="002060"/>
                </a:solidFill>
              </a:rPr>
              <a:t>neuroretinopathy</a:t>
            </a:r>
            <a:r>
              <a:rPr lang="en-US" altLang="ru-RU" sz="2000" dirty="0" smtClean="0">
                <a:solidFill>
                  <a:srgbClr val="002060"/>
                </a:solidFill>
              </a:rPr>
              <a:t>;</a:t>
            </a:r>
            <a:endParaRPr lang="ru-RU" altLang="ru-RU" sz="2400" dirty="0">
              <a:solidFill>
                <a:srgbClr val="002060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07191" y="-24"/>
            <a:ext cx="7929618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rmAutofit fontScale="97500"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4400" b="1" dirty="0" err="1" smtClean="0">
                <a:solidFill>
                  <a:srgbClr val="002060"/>
                </a:solidFill>
              </a:rPr>
              <a:t>Siderosis</a:t>
            </a:r>
            <a:r>
              <a:rPr lang="en-US" altLang="ru-RU" sz="4400" b="1" dirty="0" smtClean="0">
                <a:solidFill>
                  <a:srgbClr val="002060"/>
                </a:solidFill>
              </a:rPr>
              <a:t> Symptoms</a:t>
            </a:r>
            <a:endParaRPr lang="ru-RU" altLang="ru-RU" sz="4400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0504"/>
            <a:ext cx="4104456" cy="2664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7" descr="276184841"/>
          <p:cNvPicPr>
            <a:picLocks noChangeAspect="1" noChangeArrowheads="1"/>
          </p:cNvPicPr>
          <p:nvPr/>
        </p:nvPicPr>
        <p:blipFill>
          <a:blip r:embed="rId4" cstate="print"/>
          <a:srcRect t="11913" r="5687" b="4547"/>
          <a:stretch>
            <a:fillRect/>
          </a:stretch>
        </p:blipFill>
        <p:spPr bwMode="auto">
          <a:xfrm>
            <a:off x="4744565" y="1700808"/>
            <a:ext cx="3992238" cy="235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13744" y="1452840"/>
            <a:ext cx="428624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400" dirty="0">
                <a:solidFill>
                  <a:srgbClr val="002060"/>
                </a:solidFill>
              </a:rPr>
              <a:t>yellowish-greenish opacities in other environments and tissues of the eye.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400" dirty="0">
                <a:solidFill>
                  <a:srgbClr val="002060"/>
                </a:solidFill>
              </a:rPr>
              <a:t>in the vitreous there is pronounced destruction with characteristic staining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400" dirty="0">
                <a:solidFill>
                  <a:srgbClr val="002060"/>
                </a:solidFill>
              </a:rPr>
              <a:t>  radial pigmentation of the macula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ru-RU" sz="2400" dirty="0">
                <a:solidFill>
                  <a:srgbClr val="002060"/>
                </a:solidFill>
              </a:rPr>
              <a:t>toxic effect on the retina, which leads to decreased central and peripheral vision</a:t>
            </a:r>
            <a:endParaRPr lang="ru-RU" altLang="ru-RU" sz="2400" dirty="0">
              <a:solidFill>
                <a:srgbClr val="002060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71472" y="-24"/>
            <a:ext cx="7929618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rmAutofit fontScale="97500"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4000" b="1" dirty="0" err="1" smtClean="0">
                <a:solidFill>
                  <a:srgbClr val="002060"/>
                </a:solidFill>
              </a:rPr>
              <a:t>Chalcosis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 Symptoms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309353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2400" b="1" dirty="0"/>
              <a:t>“</a:t>
            </a:r>
            <a:r>
              <a:rPr lang="en-US" altLang="ru-RU" sz="2400" b="1" dirty="0">
                <a:solidFill>
                  <a:srgbClr val="FF0000"/>
                </a:solidFill>
              </a:rPr>
              <a:t>copper” cataract</a:t>
            </a:r>
            <a:r>
              <a:rPr lang="en-US" altLang="ru-RU" sz="2400" dirty="0">
                <a:solidFill>
                  <a:srgbClr val="FF0000"/>
                </a:solidFill>
              </a:rPr>
              <a:t> – </a:t>
            </a:r>
            <a:r>
              <a:rPr lang="en-US" altLang="ru-RU" sz="2400" dirty="0" err="1">
                <a:solidFill>
                  <a:srgbClr val="002060"/>
                </a:solidFill>
              </a:rPr>
              <a:t>opacification</a:t>
            </a:r>
            <a:r>
              <a:rPr lang="en-US" altLang="ru-RU" sz="2400" dirty="0">
                <a:solidFill>
                  <a:srgbClr val="002060"/>
                </a:solidFill>
              </a:rPr>
              <a:t> in the form of a sunflower (</a:t>
            </a:r>
            <a:r>
              <a:rPr lang="en-US" altLang="ru-RU" sz="2400" dirty="0" err="1">
                <a:solidFill>
                  <a:srgbClr val="002060"/>
                </a:solidFill>
              </a:rPr>
              <a:t>subcapsular</a:t>
            </a:r>
            <a:r>
              <a:rPr lang="en-US" altLang="ru-RU" sz="2400" dirty="0">
                <a:solidFill>
                  <a:srgbClr val="002060"/>
                </a:solidFill>
              </a:rPr>
              <a:t> opacities along the diameter of the pupil, with </a:t>
            </a:r>
            <a:r>
              <a:rPr lang="en-US" altLang="ru-RU" sz="2400" dirty="0" err="1">
                <a:solidFill>
                  <a:srgbClr val="002060"/>
                </a:solidFill>
              </a:rPr>
              <a:t>mydriasis</a:t>
            </a:r>
            <a:r>
              <a:rPr lang="en-US" altLang="ru-RU" sz="2400" dirty="0">
                <a:solidFill>
                  <a:srgbClr val="002060"/>
                </a:solidFill>
              </a:rPr>
              <a:t> – “rays” are visible)</a:t>
            </a:r>
            <a:endParaRPr lang="ru-RU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7158" y="5669558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2060"/>
                </a:solidFill>
              </a:rPr>
              <a:t>Intumescent traumatic cataract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3438" y="5661248"/>
            <a:ext cx="4041775" cy="639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Corneal scar fused to the iris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bright="24000" contrast="23000"/>
          </a:blip>
          <a:srcRect l="4861" t="5268" r="3703"/>
          <a:stretch>
            <a:fillRect/>
          </a:stretch>
        </p:blipFill>
        <p:spPr bwMode="auto">
          <a:xfrm>
            <a:off x="4645025" y="2683612"/>
            <a:ext cx="4041775" cy="29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034" y="2714620"/>
            <a:ext cx="429135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2868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002060"/>
                </a:solidFill>
              </a:rPr>
              <a:t>Complications of severe eye </a:t>
            </a:r>
            <a:r>
              <a:rPr lang="en-US" sz="4400" b="1" dirty="0" smtClean="0">
                <a:solidFill>
                  <a:srgbClr val="002060"/>
                </a:solidFill>
              </a:rPr>
              <a:t>injuries</a:t>
            </a:r>
            <a:endParaRPr lang="ru-RU" sz="4400" b="1" dirty="0" smtClean="0">
              <a:solidFill>
                <a:srgbClr val="002060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FF0000"/>
                </a:solidFill>
              </a:rPr>
              <a:t>Increased intraocular pressure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457200" y="1781126"/>
            <a:ext cx="840108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Ophthalmic </a:t>
            </a:r>
            <a:r>
              <a:rPr lang="en-US" sz="2800" b="1" dirty="0" smtClean="0">
                <a:solidFill>
                  <a:srgbClr val="002060"/>
                </a:solidFill>
              </a:rPr>
              <a:t>hypertension</a:t>
            </a:r>
            <a:endParaRPr lang="en-US" sz="2800" b="1" dirty="0">
              <a:solidFill>
                <a:srgbClr val="002060"/>
              </a:solidFill>
            </a:endParaRP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</a:rPr>
              <a:t>Post-traumatic glaucoma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Classification of </a:t>
            </a:r>
            <a:r>
              <a:rPr lang="en-US" b="1" dirty="0" err="1">
                <a:solidFill>
                  <a:srgbClr val="002060"/>
                </a:solidFill>
              </a:rPr>
              <a:t>glaucomas</a:t>
            </a:r>
            <a:r>
              <a:rPr lang="en-US" b="1" dirty="0">
                <a:solidFill>
                  <a:srgbClr val="002060"/>
                </a:solidFill>
              </a:rPr>
              <a:t> developing after injuries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Traumatic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Concussion</a:t>
            </a:r>
          </a:p>
          <a:p>
            <a:r>
              <a:rPr lang="en-US" dirty="0">
                <a:solidFill>
                  <a:srgbClr val="002060"/>
                </a:solidFill>
              </a:rPr>
              <a:t>After penetrating wounds</a:t>
            </a:r>
          </a:p>
          <a:p>
            <a:r>
              <a:rPr lang="en-US" dirty="0">
                <a:solidFill>
                  <a:srgbClr val="002060"/>
                </a:solidFill>
              </a:rPr>
              <a:t>Burns</a:t>
            </a:r>
          </a:p>
          <a:p>
            <a:r>
              <a:rPr lang="en-US" dirty="0">
                <a:solidFill>
                  <a:srgbClr val="002060"/>
                </a:solidFill>
              </a:rPr>
              <a:t>Radiological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Post-traumatic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Adhesive (</a:t>
            </a:r>
            <a:r>
              <a:rPr lang="en-US" dirty="0" err="1">
                <a:solidFill>
                  <a:srgbClr val="002060"/>
                </a:solidFill>
              </a:rPr>
              <a:t>uveal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  <a:p>
            <a:r>
              <a:rPr lang="en-US" dirty="0">
                <a:solidFill>
                  <a:srgbClr val="002060"/>
                </a:solidFill>
              </a:rPr>
              <a:t>Proliferative</a:t>
            </a:r>
          </a:p>
          <a:p>
            <a:r>
              <a:rPr lang="en-US" dirty="0">
                <a:solidFill>
                  <a:srgbClr val="002060"/>
                </a:solidFill>
              </a:rPr>
              <a:t>Hemorrhagic</a:t>
            </a:r>
          </a:p>
          <a:p>
            <a:r>
              <a:rPr lang="en-US" dirty="0" err="1">
                <a:solidFill>
                  <a:srgbClr val="002060"/>
                </a:solidFill>
              </a:rPr>
              <a:t>Phacogenic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Vitreotopic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457200" y="4509120"/>
            <a:ext cx="8229600" cy="204909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Features of traumatic glaucoma</a:t>
            </a:r>
            <a:endParaRPr lang="ru-RU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2060"/>
                </a:solidFill>
              </a:rPr>
              <a:t>Unreliability of </a:t>
            </a:r>
            <a:r>
              <a:rPr lang="en-US" b="0" dirty="0" err="1" smtClean="0">
                <a:solidFill>
                  <a:srgbClr val="002060"/>
                </a:solidFill>
              </a:rPr>
              <a:t>perimetry</a:t>
            </a:r>
            <a:endParaRPr lang="en-US" b="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2060"/>
                </a:solidFill>
              </a:rPr>
              <a:t>Difficulty in tonometry due to corneal deformation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2060"/>
                </a:solidFill>
              </a:rPr>
              <a:t>Late diagnosis for gross scar changes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2060"/>
                </a:solidFill>
              </a:rPr>
              <a:t>Possible picture of an acute attack of glaucoma</a:t>
            </a:r>
            <a:endParaRPr lang="ru-RU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90575" y="214313"/>
            <a:ext cx="7772400" cy="1143000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ru-RU" sz="4000" b="1" dirty="0">
                <a:solidFill>
                  <a:srgbClr val="002060"/>
                </a:solidFill>
              </a:rPr>
              <a:t>Outcomes of severe eyeball injuries </a:t>
            </a:r>
            <a:r>
              <a:rPr lang="en-US" altLang="ru-RU" sz="4000" b="1" dirty="0" err="1" smtClean="0">
                <a:solidFill>
                  <a:srgbClr val="FF0000"/>
                </a:solidFill>
              </a:rPr>
              <a:t>Subatrophy</a:t>
            </a:r>
            <a:endParaRPr lang="ru-RU" altLang="ru-RU" sz="4000" b="1" dirty="0" smtClean="0">
              <a:solidFill>
                <a:srgbClr val="FF0000"/>
              </a:solidFill>
              <a:effectLst/>
            </a:endParaRPr>
          </a:p>
        </p:txBody>
      </p:sp>
      <p:pic>
        <p:nvPicPr>
          <p:cNvPr id="30726" name="Picture 9"/>
          <p:cNvPicPr>
            <a:picLocks noChangeAspect="1" noChangeArrowheads="1"/>
          </p:cNvPicPr>
          <p:nvPr/>
        </p:nvPicPr>
        <p:blipFill>
          <a:blip r:embed="rId4" cstate="print"/>
          <a:srcRect l="51726" t="2760" r="3360" b="64200"/>
          <a:stretch>
            <a:fillRect/>
          </a:stretch>
        </p:blipFill>
        <p:spPr bwMode="auto">
          <a:xfrm>
            <a:off x="4848116" y="1802684"/>
            <a:ext cx="3523542" cy="25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755576" y="1643050"/>
            <a:ext cx="3528392" cy="5214950"/>
          </a:xfrm>
        </p:spPr>
        <p:txBody>
          <a:bodyPr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A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complex of complications of the post-traumatic period, having a certain clinical picture, natural dynamics and outcome in the absence of treatment, ending in anatomical death of the eye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2" descr="http://eyebolit.info/wp-content/uploads/2011/02/endophthalmitis_organum_visus_100211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4365104"/>
            <a:ext cx="3525128" cy="235743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Risk factors for the development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of </a:t>
            </a:r>
            <a:r>
              <a:rPr lang="en-US" b="1" dirty="0" err="1">
                <a:solidFill>
                  <a:srgbClr val="002060"/>
                </a:solidFill>
              </a:rPr>
              <a:t>subatrophy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Extensive wounds of the eye with loss and damage to the contents</a:t>
            </a:r>
          </a:p>
          <a:p>
            <a:r>
              <a:rPr lang="en-US" dirty="0">
                <a:solidFill>
                  <a:srgbClr val="002060"/>
                </a:solidFill>
              </a:rPr>
              <a:t>Through wounds of the eye</a:t>
            </a:r>
          </a:p>
          <a:p>
            <a:r>
              <a:rPr lang="en-US" dirty="0">
                <a:solidFill>
                  <a:srgbClr val="002060"/>
                </a:solidFill>
              </a:rPr>
              <a:t>Untreated injuries to the posterior pole of the eye</a:t>
            </a:r>
          </a:p>
          <a:p>
            <a:r>
              <a:rPr lang="en-US" dirty="0">
                <a:solidFill>
                  <a:srgbClr val="002060"/>
                </a:solidFill>
              </a:rPr>
              <a:t>Damage to the lens</a:t>
            </a:r>
          </a:p>
          <a:p>
            <a:r>
              <a:rPr lang="en-US" dirty="0" err="1">
                <a:solidFill>
                  <a:srgbClr val="002060"/>
                </a:solidFill>
              </a:rPr>
              <a:t>Hemophthalmos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Detachment of the choroid (including hemorrhagic)</a:t>
            </a:r>
          </a:p>
          <a:p>
            <a:r>
              <a:rPr lang="en-US" dirty="0">
                <a:solidFill>
                  <a:srgbClr val="002060"/>
                </a:solidFill>
              </a:rPr>
              <a:t>Intraocular foreign bodies</a:t>
            </a:r>
          </a:p>
          <a:p>
            <a:r>
              <a:rPr lang="en-US" dirty="0">
                <a:solidFill>
                  <a:srgbClr val="002060"/>
                </a:solidFill>
              </a:rPr>
              <a:t>Repeated surgeries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Classification of </a:t>
            </a:r>
            <a:r>
              <a:rPr lang="en-US" sz="3600" b="1" dirty="0" smtClean="0">
                <a:solidFill>
                  <a:srgbClr val="002060"/>
                </a:solidFill>
              </a:rPr>
              <a:t>eye injuries by </a:t>
            </a:r>
            <a:r>
              <a:rPr lang="en-US" sz="3600" b="1" dirty="0">
                <a:solidFill>
                  <a:srgbClr val="002060"/>
                </a:solidFill>
              </a:rPr>
              <a:t>the nature of </a:t>
            </a:r>
            <a:r>
              <a:rPr lang="en-US" sz="3600" b="1" dirty="0" smtClean="0">
                <a:solidFill>
                  <a:srgbClr val="002060"/>
                </a:solidFill>
              </a:rPr>
              <a:t>damage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(</a:t>
            </a:r>
            <a:r>
              <a:rPr lang="en-US" sz="3600" b="1" dirty="0">
                <a:solidFill>
                  <a:srgbClr val="002060"/>
                </a:solidFill>
              </a:rPr>
              <a:t>B.L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Polyak</a:t>
            </a:r>
            <a:r>
              <a:rPr lang="en-US" sz="3600" b="1" dirty="0">
                <a:solidFill>
                  <a:srgbClr val="002060"/>
                </a:solidFill>
              </a:rPr>
              <a:t>)</a:t>
            </a:r>
            <a:endParaRPr lang="ru-RU" sz="3600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219023"/>
              </p:ext>
            </p:extLst>
          </p:nvPr>
        </p:nvGraphicFramePr>
        <p:xfrm>
          <a:off x="467544" y="20608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000102" y="4941168"/>
            <a:ext cx="357190" cy="5715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6200000">
            <a:off x="892945" y="3263362"/>
            <a:ext cx="571505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Clinical signs of </a:t>
            </a:r>
            <a:r>
              <a:rPr lang="en-US" b="1" dirty="0" err="1">
                <a:solidFill>
                  <a:srgbClr val="002060"/>
                </a:solidFill>
              </a:rPr>
              <a:t>subatrophy</a:t>
            </a:r>
            <a:r>
              <a:rPr lang="en-US" b="1" dirty="0">
                <a:solidFill>
                  <a:srgbClr val="002060"/>
                </a:solidFill>
              </a:rPr>
              <a:t> (initial)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628800"/>
            <a:ext cx="4104456" cy="4896544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002060"/>
                </a:solidFill>
              </a:rPr>
              <a:t>Uveitis</a:t>
            </a:r>
          </a:p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002060"/>
                </a:solidFill>
              </a:rPr>
              <a:t>Hypotension</a:t>
            </a:r>
          </a:p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002060"/>
                </a:solidFill>
              </a:rPr>
              <a:t>Sharp decrease in visual functions</a:t>
            </a:r>
          </a:p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002060"/>
                </a:solidFill>
              </a:rPr>
              <a:t>On the fundus: </a:t>
            </a:r>
            <a:r>
              <a:rPr lang="en-US" dirty="0" err="1">
                <a:solidFill>
                  <a:srgbClr val="002060"/>
                </a:solidFill>
              </a:rPr>
              <a:t>pseudocongestive</a:t>
            </a:r>
            <a:r>
              <a:rPr lang="en-US" dirty="0">
                <a:solidFill>
                  <a:srgbClr val="002060"/>
                </a:solidFill>
              </a:rPr>
              <a:t> optic disc (due to blood stasis), macular edema</a:t>
            </a:r>
            <a:endParaRPr lang="ru-RU" dirty="0" smtClean="0">
              <a:solidFill>
                <a:srgbClr val="002060"/>
              </a:solidFill>
            </a:endParaRPr>
          </a:p>
          <a:p>
            <a:pPr algn="r"/>
            <a:endParaRPr lang="ru-RU" dirty="0"/>
          </a:p>
        </p:txBody>
      </p:sp>
      <p:pic>
        <p:nvPicPr>
          <p:cNvPr id="3074" name="Picture 2" descr="Стадии и симптомы субатрофии глазного ябло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219228" cy="28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Clinical signs of </a:t>
            </a:r>
            <a:r>
              <a:rPr lang="en-US" b="1" dirty="0" err="1">
                <a:solidFill>
                  <a:srgbClr val="002060"/>
                </a:solidFill>
              </a:rPr>
              <a:t>subatrophy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57192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Cicatricial</a:t>
            </a:r>
            <a:r>
              <a:rPr lang="en-US" sz="2400" dirty="0">
                <a:solidFill>
                  <a:srgbClr val="002060"/>
                </a:solidFill>
              </a:rPr>
              <a:t> and dystrophic changes in the cornea, fusion and fusion of the pupil, traumatic cataracts, mooring, detachment of the membranes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Deformation and reduction of the </a:t>
            </a:r>
            <a:r>
              <a:rPr lang="en-US" sz="2400" dirty="0" smtClean="0">
                <a:solidFill>
                  <a:srgbClr val="002060"/>
                </a:solidFill>
              </a:rPr>
              <a:t>eyeball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Decrease in electrophysiological parameters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Thickening of the membranes on ultrasound, reduction in the size of the eye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Глава 18. Травмы органа зрен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5893" r="4641" b="36184"/>
          <a:stretch/>
        </p:blipFill>
        <p:spPr bwMode="auto">
          <a:xfrm>
            <a:off x="2776565" y="3356992"/>
            <a:ext cx="3590870" cy="15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ольцо 3"/>
          <p:cNvSpPr/>
          <p:nvPr/>
        </p:nvSpPr>
        <p:spPr>
          <a:xfrm>
            <a:off x="4788024" y="3717032"/>
            <a:ext cx="1363387" cy="1130424"/>
          </a:xfrm>
          <a:prstGeom prst="donut">
            <a:avLst>
              <a:gd name="adj" fmla="val 4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42910" y="142852"/>
            <a:ext cx="7786742" cy="85407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Sympathetic </a:t>
            </a:r>
            <a:r>
              <a:rPr lang="en-US" sz="4800" dirty="0" err="1">
                <a:solidFill>
                  <a:srgbClr val="002060"/>
                </a:solidFill>
              </a:rPr>
              <a:t>ophthalmia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28596" y="1142984"/>
            <a:ext cx="8391876" cy="542928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Sympathetic (friendly) inflammation is a lesion of the paired uninjured eye in response to long-term inflammation during severe trauma.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Sympathetic </a:t>
            </a:r>
            <a:r>
              <a:rPr lang="en-US" sz="2800" dirty="0" err="1">
                <a:solidFill>
                  <a:srgbClr val="002060"/>
                </a:solidFill>
              </a:rPr>
              <a:t>ophthalmia</a:t>
            </a:r>
            <a:r>
              <a:rPr lang="en-US" sz="2800" dirty="0">
                <a:solidFill>
                  <a:srgbClr val="002060"/>
                </a:solidFill>
              </a:rPr>
              <a:t> is of an autoimmune nature. It occurs due to cellular and </a:t>
            </a:r>
            <a:r>
              <a:rPr lang="en-US" sz="2800" dirty="0" err="1">
                <a:solidFill>
                  <a:srgbClr val="002060"/>
                </a:solidFill>
              </a:rPr>
              <a:t>humoral</a:t>
            </a:r>
            <a:r>
              <a:rPr lang="en-US" sz="2800" dirty="0">
                <a:solidFill>
                  <a:srgbClr val="002060"/>
                </a:solidFill>
              </a:rPr>
              <a:t> sensitization to antigens of </a:t>
            </a:r>
            <a:r>
              <a:rPr lang="en-US" sz="2800" dirty="0" err="1">
                <a:solidFill>
                  <a:srgbClr val="002060"/>
                </a:solidFill>
              </a:rPr>
              <a:t>uveoretinal</a:t>
            </a:r>
            <a:r>
              <a:rPr lang="en-US" sz="2800" dirty="0">
                <a:solidFill>
                  <a:srgbClr val="002060"/>
                </a:solidFill>
              </a:rPr>
              <a:t> tissue against the background of a violation of the blood-ophthalmic barrier of the damaged eye.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Occurs more often from 2 weeks to several years after injury</a:t>
            </a:r>
          </a:p>
          <a:p>
            <a:r>
              <a:rPr lang="en-US" sz="2800" dirty="0">
                <a:solidFill>
                  <a:srgbClr val="002060"/>
                </a:solidFill>
              </a:rPr>
              <a:t>Frequency 0.03 per 100,000 population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Risk Factors for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Sympathetic </a:t>
            </a:r>
            <a:r>
              <a:rPr lang="en-US" b="1" dirty="0" err="1">
                <a:solidFill>
                  <a:srgbClr val="002060"/>
                </a:solidFill>
              </a:rPr>
              <a:t>Ophthalmia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Penetrating injuries to the </a:t>
            </a:r>
            <a:r>
              <a:rPr lang="en-US" sz="2800" dirty="0" err="1">
                <a:solidFill>
                  <a:srgbClr val="002060"/>
                </a:solidFill>
              </a:rPr>
              <a:t>corneoscleral</a:t>
            </a:r>
            <a:r>
              <a:rPr lang="en-US" sz="2800" dirty="0">
                <a:solidFill>
                  <a:srgbClr val="002060"/>
                </a:solidFill>
              </a:rPr>
              <a:t> area</a:t>
            </a:r>
          </a:p>
          <a:p>
            <a:r>
              <a:rPr lang="en-US" sz="2800" dirty="0">
                <a:solidFill>
                  <a:srgbClr val="002060"/>
                </a:solidFill>
              </a:rPr>
              <a:t>Loss of the inner membranes of the eye</a:t>
            </a:r>
          </a:p>
          <a:p>
            <a:r>
              <a:rPr lang="en-US" sz="2800" dirty="0">
                <a:solidFill>
                  <a:srgbClr val="002060"/>
                </a:solidFill>
              </a:rPr>
              <a:t>Development of post-traumatic </a:t>
            </a:r>
            <a:r>
              <a:rPr lang="en-US" sz="2800" dirty="0" smtClean="0">
                <a:solidFill>
                  <a:srgbClr val="002060"/>
                </a:solidFill>
              </a:rPr>
              <a:t>uveitis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Repeated operations or operations on an injured eye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4" descr="Новый рисунок (9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645024"/>
            <a:ext cx="8215370" cy="2467195"/>
          </a:xfrm>
          <a:prstGeom prst="rect">
            <a:avLst/>
          </a:prstGeom>
        </p:spPr>
      </p:pic>
      <p:sp>
        <p:nvSpPr>
          <p:cNvPr id="5" name="Содержимое 7"/>
          <p:cNvSpPr txBox="1">
            <a:spLocks/>
          </p:cNvSpPr>
          <p:nvPr/>
        </p:nvSpPr>
        <p:spPr>
          <a:xfrm>
            <a:off x="365696" y="6293718"/>
            <a:ext cx="8501122" cy="4632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Symptoms of </a:t>
            </a:r>
            <a:r>
              <a:rPr lang="en-US" sz="2400" dirty="0" err="1" smtClean="0">
                <a:solidFill>
                  <a:srgbClr val="002060"/>
                </a:solidFill>
              </a:rPr>
              <a:t>Uveoneuroretinitis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5742887"/>
            <a:ext cx="1368152" cy="369332"/>
          </a:xfrm>
          <a:prstGeom prst="rect">
            <a:avLst/>
          </a:prstGeom>
          <a:solidFill>
            <a:srgbClr val="FFD85B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precipitates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8028" y="5742887"/>
            <a:ext cx="2018886" cy="369332"/>
          </a:xfrm>
          <a:prstGeom prst="rect">
            <a:avLst/>
          </a:prstGeom>
          <a:solidFill>
            <a:srgbClr val="FFD85B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posterior</a:t>
            </a:r>
            <a:r>
              <a:rPr lang="en-US" dirty="0"/>
              <a:t> </a:t>
            </a:r>
            <a:r>
              <a:rPr lang="en-US" dirty="0" err="1"/>
              <a:t>synechiae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5733658"/>
            <a:ext cx="1115883" cy="369332"/>
          </a:xfrm>
          <a:prstGeom prst="rect">
            <a:avLst/>
          </a:prstGeom>
          <a:solidFill>
            <a:srgbClr val="FFD85B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hypopyon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5742887"/>
            <a:ext cx="1457515" cy="369332"/>
          </a:xfrm>
          <a:prstGeom prst="rect">
            <a:avLst/>
          </a:prstGeom>
          <a:solidFill>
            <a:srgbClr val="FFD85B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neuroretinitis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Prevention and treatment of sympathetic </a:t>
            </a:r>
            <a:r>
              <a:rPr lang="en-US" b="1" dirty="0" err="1">
                <a:solidFill>
                  <a:srgbClr val="002060"/>
                </a:solidFill>
              </a:rPr>
              <a:t>ophthalmia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Timely and qualified treatment of eye wounds</a:t>
            </a:r>
          </a:p>
          <a:p>
            <a:r>
              <a:rPr lang="en-US" dirty="0">
                <a:solidFill>
                  <a:srgbClr val="002060"/>
                </a:solidFill>
              </a:rPr>
              <a:t>Active long-term immunosuppressive therapy for post-traumatic uveitis (GCS + NSAIDs)</a:t>
            </a:r>
          </a:p>
          <a:p>
            <a:r>
              <a:rPr lang="en-US" dirty="0" err="1">
                <a:solidFill>
                  <a:srgbClr val="002060"/>
                </a:solidFill>
              </a:rPr>
              <a:t>Enucleation</a:t>
            </a:r>
            <a:r>
              <a:rPr lang="en-US" dirty="0">
                <a:solidFill>
                  <a:srgbClr val="002060"/>
                </a:solidFill>
              </a:rPr>
              <a:t> of an injured eye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Удаление глаза - Prof. Dr. Tamer DEMİ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1"/>
            <a:ext cx="3619500" cy="2476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Удаление глаза. Операция удаление глаза в Москв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0" y="4050830"/>
            <a:ext cx="3327616" cy="2502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Prevention of eye injuries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186238" cy="53578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Compliance by workers with safety regulations at work (eye protection with goggles, screens, correct work practices, etc.)</a:t>
            </a:r>
          </a:p>
          <a:p>
            <a:r>
              <a:rPr lang="en-US" dirty="0">
                <a:solidFill>
                  <a:srgbClr val="002060"/>
                </a:solidFill>
              </a:rPr>
              <a:t>Sanitary and hygienic measures (sufficient lighting of workplaces, elimination of dust, etc.)</a:t>
            </a:r>
          </a:p>
          <a:p>
            <a:r>
              <a:rPr lang="en-US" dirty="0">
                <a:solidFill>
                  <a:srgbClr val="002060"/>
                </a:solidFill>
              </a:rPr>
              <a:t>Sanitary education work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кафедра\картинки глаз\юмор глаз\getImageCALB8B4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4674" y="1600200"/>
            <a:ext cx="3845651" cy="45259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16016" y="5269712"/>
            <a:ext cx="3888432" cy="1384995"/>
          </a:xfrm>
          <a:prstGeom prst="rect">
            <a:avLst/>
          </a:prstGeom>
          <a:solidFill>
            <a:srgbClr val="FFD85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ALL </a:t>
            </a:r>
            <a:endParaRPr lang="ru-RU" sz="2800" b="1" dirty="0" smtClean="0"/>
          </a:p>
          <a:p>
            <a:pPr algn="ctr"/>
            <a:r>
              <a:rPr lang="en-US" sz="2800" b="1" dirty="0" smtClean="0"/>
              <a:t>TO THE OPHTHALMOLOGIST</a:t>
            </a:r>
            <a:endParaRPr lang="ru-RU" sz="2800" b="1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Polly\Мои документы\кафедра\картинки глаз\glaz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907" y="1142984"/>
            <a:ext cx="7062993" cy="53855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357166"/>
            <a:ext cx="7772400" cy="85725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Thank you for </a:t>
            </a:r>
            <a:r>
              <a:rPr lang="en-US" b="1" dirty="0" smtClean="0">
                <a:solidFill>
                  <a:srgbClr val="002060"/>
                </a:solidFill>
              </a:rPr>
              <a:t>attention</a:t>
            </a:r>
            <a:r>
              <a:rPr lang="en-US" b="1" dirty="0">
                <a:solidFill>
                  <a:srgbClr val="002060"/>
                </a:solidFill>
              </a:rPr>
              <a:t>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86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378" y="188640"/>
            <a:ext cx="9111622" cy="188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800" b="1" dirty="0">
                <a:solidFill>
                  <a:srgbClr val="002060"/>
                </a:solidFill>
                <a:latin typeface="Lucida Console" pitchFamily="49" charset="0"/>
              </a:rPr>
              <a:t>Classification of eye injuries </a:t>
            </a:r>
            <a:r>
              <a:rPr lang="en-US" sz="2800" b="1" dirty="0" smtClean="0">
                <a:solidFill>
                  <a:srgbClr val="002060"/>
                </a:solidFill>
                <a:latin typeface="Lucida Console" pitchFamily="49" charset="0"/>
              </a:rPr>
              <a:t>by </a:t>
            </a:r>
            <a:r>
              <a:rPr lang="en-US" sz="2800" b="1" dirty="0" err="1" smtClean="0">
                <a:solidFill>
                  <a:srgbClr val="002060"/>
                </a:solidFill>
                <a:latin typeface="Lucida Console" pitchFamily="49" charset="0"/>
              </a:rPr>
              <a:t>localisation</a:t>
            </a:r>
            <a:r>
              <a:rPr lang="en-US" sz="2800" b="1" dirty="0" smtClean="0">
                <a:solidFill>
                  <a:srgbClr val="002060"/>
                </a:solidFill>
                <a:latin typeface="Lucida Console" pitchFamily="49" charset="0"/>
              </a:rPr>
              <a:t> </a:t>
            </a:r>
            <a:r>
              <a:rPr lang="ru-RU" altLang="ru-RU" sz="2800" b="1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(</a:t>
            </a:r>
            <a:r>
              <a:rPr lang="en-US" altLang="ru-RU" sz="2800" b="1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no detail</a:t>
            </a:r>
            <a:r>
              <a:rPr lang="ru-RU" altLang="ru-RU" sz="2800" b="1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)</a:t>
            </a:r>
            <a:endParaRPr lang="en-US" altLang="ru-RU" sz="2800" b="1" dirty="0" smtClean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ru-RU" sz="800" b="1" dirty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dirty="0" smtClean="0">
                <a:solidFill>
                  <a:srgbClr val="002060"/>
                </a:solidFill>
                <a:latin typeface="Lucida Console" pitchFamily="49" charset="0"/>
              </a:rPr>
              <a:t>	Protective apparatus and </a:t>
            </a:r>
            <a:r>
              <a:rPr lang="en-US" altLang="ru-RU" sz="24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the orbit</a:t>
            </a:r>
            <a:r>
              <a:rPr lang="ru-RU" altLang="ru-RU" sz="24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.</a:t>
            </a:r>
            <a:endParaRPr lang="ru-RU" altLang="ru-RU" sz="2400" dirty="0">
              <a:solidFill>
                <a:srgbClr val="002060"/>
              </a:solidFill>
              <a:latin typeface="Lucida Console" panose="020B0609040504020204" pitchFamily="49" charset="0"/>
            </a:endParaRPr>
          </a:p>
          <a:p>
            <a:pPr lvl="0">
              <a:buNone/>
            </a:pPr>
            <a:r>
              <a:rPr lang="en-US" sz="2400" dirty="0" smtClean="0">
                <a:solidFill>
                  <a:srgbClr val="002060"/>
                </a:solidFill>
                <a:latin typeface="Lucida Console" pitchFamily="49" charset="0"/>
              </a:rPr>
              <a:t>	The </a:t>
            </a:r>
            <a:r>
              <a:rPr lang="en-US" sz="2400" dirty="0">
                <a:solidFill>
                  <a:srgbClr val="002060"/>
                </a:solidFill>
                <a:latin typeface="Lucida Console" pitchFamily="49" charset="0"/>
              </a:rPr>
              <a:t>eyeball</a:t>
            </a:r>
            <a:endParaRPr lang="ru-RU" sz="2800" dirty="0">
              <a:solidFill>
                <a:srgbClr val="002060"/>
              </a:solidFill>
              <a:latin typeface="Lucida Console" pitchFamily="49" charset="0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36914" r="55371" b="27686"/>
          <a:stretch>
            <a:fillRect/>
          </a:stretch>
        </p:blipFill>
        <p:spPr bwMode="auto">
          <a:xfrm>
            <a:off x="1009756" y="4284260"/>
            <a:ext cx="3095575" cy="24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0" t="36914" r="13843" b="36914"/>
          <a:stretch>
            <a:fillRect/>
          </a:stretch>
        </p:blipFill>
        <p:spPr bwMode="auto">
          <a:xfrm>
            <a:off x="468312" y="2130418"/>
            <a:ext cx="403168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747980" y="3890842"/>
            <a:ext cx="3619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Damage the orbit </a:t>
            </a:r>
            <a:endParaRPr lang="ru-RU" altLang="ru-RU" sz="1800" dirty="0">
              <a:solidFill>
                <a:srgbClr val="00206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5" t="19687" r="13843" b="59491"/>
          <a:stretch/>
        </p:blipFill>
        <p:spPr bwMode="auto">
          <a:xfrm>
            <a:off x="4932040" y="2111096"/>
            <a:ext cx="3600400" cy="176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0" t="38884" r="17645" b="37397"/>
          <a:stretch/>
        </p:blipFill>
        <p:spPr bwMode="auto">
          <a:xfrm>
            <a:off x="5580112" y="4223273"/>
            <a:ext cx="2509284" cy="225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7180" y="3887360"/>
            <a:ext cx="3950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002060"/>
                </a:solidFill>
                <a:latin typeface="Lucida Console" panose="020B0609040504020204" pitchFamily="49" charset="0"/>
              </a:rPr>
              <a:t>Penetrating wound of </a:t>
            </a:r>
            <a:r>
              <a:rPr lang="en-US" altLang="ru-RU" dirty="0" err="1" smtClean="0">
                <a:solidFill>
                  <a:srgbClr val="002060"/>
                </a:solidFill>
                <a:latin typeface="Lucida Console" panose="020B0609040504020204" pitchFamily="49" charset="0"/>
              </a:rPr>
              <a:t>limbus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25901" y="6474637"/>
            <a:ext cx="2656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Lucida Console" pitchFamily="49" charset="0"/>
                <a:cs typeface="Arial" charset="0"/>
              </a:rPr>
              <a:t>Choroidal</a:t>
            </a:r>
            <a:r>
              <a:rPr lang="en-US" dirty="0">
                <a:solidFill>
                  <a:srgbClr val="002060"/>
                </a:solidFill>
                <a:latin typeface="Lucida Console" pitchFamily="49" charset="0"/>
                <a:cs typeface="Arial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Lucida Console" pitchFamily="49" charset="0"/>
                <a:cs typeface="Arial" charset="0"/>
              </a:rPr>
              <a:t>rupture</a:t>
            </a:r>
            <a:endParaRPr lang="ru-RU" sz="2000" dirty="0">
              <a:solidFill>
                <a:srgbClr val="002060"/>
              </a:solidFill>
              <a:latin typeface="Lucida Console" pitchFamily="49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4410" y="6120694"/>
            <a:ext cx="352839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Mechanism </a:t>
            </a:r>
            <a:r>
              <a:rPr lang="en-US" sz="2000" dirty="0">
                <a:solidFill>
                  <a:srgbClr val="002060"/>
                </a:solidFill>
              </a:rPr>
              <a:t>of injury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to </a:t>
            </a:r>
            <a:r>
              <a:rPr lang="en-US" sz="2000" dirty="0">
                <a:solidFill>
                  <a:srgbClr val="002060"/>
                </a:solidFill>
              </a:rPr>
              <a:t>the inferior wall of the orbit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71ad933ef1ba67e41c1a7624518bda5f7bc9b6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7575</TotalTime>
  <Words>5828</Words>
  <Application>Microsoft Office PowerPoint</Application>
  <PresentationFormat>Экран (4:3)</PresentationFormat>
  <Paragraphs>1046</Paragraphs>
  <Slides>86</Slides>
  <Notes>82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Тема Office</vt:lpstr>
      <vt:lpstr>Visual organ Injuries</vt:lpstr>
      <vt:lpstr>The purpose of the lecture is to familiarize students with:  </vt:lpstr>
      <vt:lpstr>Relevance of the problem</vt:lpstr>
      <vt:lpstr>Relevance of the Problem</vt:lpstr>
      <vt:lpstr>Презентация PowerPoint</vt:lpstr>
      <vt:lpstr>Презентация PowerPoint</vt:lpstr>
      <vt:lpstr>Презентация PowerPoint</vt:lpstr>
      <vt:lpstr>Classification of eye injuries by the nature of damage (B.L. Polyak)</vt:lpstr>
      <vt:lpstr>Презентация PowerPoint</vt:lpstr>
      <vt:lpstr>Презентация PowerPoint</vt:lpstr>
      <vt:lpstr>Algorithm of examination of a patient with eye injuries</vt:lpstr>
      <vt:lpstr>Презентация PowerPoint</vt:lpstr>
      <vt:lpstr>Algorithm of examination of a patient with eye injuries</vt:lpstr>
      <vt:lpstr>X-ray examination of the orbits</vt:lpstr>
      <vt:lpstr>Wounds to the eyelids</vt:lpstr>
      <vt:lpstr>Tactics  for wounds of the eyelids and conjunctiva</vt:lpstr>
      <vt:lpstr>Primary surgical treatment of the wound of the lower eyelid  with restoration of the lacrimal ducts</vt:lpstr>
      <vt:lpstr>Penetrating wounds of the orbit</vt:lpstr>
      <vt:lpstr>Injuries of the orbit with the presence of foreign bodies</vt:lpstr>
      <vt:lpstr>Complications  of penetrating orbital injuries</vt:lpstr>
      <vt:lpstr>Non-penetrating wounds  of the eyeball</vt:lpstr>
      <vt:lpstr>Foreign body of the cornea, conjunctiva</vt:lpstr>
      <vt:lpstr>Complications  of corneal foreign bodies</vt:lpstr>
      <vt:lpstr>Non-penetrating injury  to the cornea and sclera</vt:lpstr>
      <vt:lpstr>Penetrating wounds of the eyeball</vt:lpstr>
      <vt:lpstr>Penetrating wounds of the eyeball</vt:lpstr>
      <vt:lpstr>Penetrating wounds of the eyeball</vt:lpstr>
      <vt:lpstr>X-ray diagnostics  of intraocular foreign bodies</vt:lpstr>
      <vt:lpstr>X-ray diagnostics  of intraocular foreign bodies</vt:lpstr>
      <vt:lpstr>Ultrasound diagnostics  of intraocular foreign bodies</vt:lpstr>
      <vt:lpstr>Relative signs of penetrating injury to the eyeball</vt:lpstr>
      <vt:lpstr>Emergency ophthalmological care  for eye injuries</vt:lpstr>
      <vt:lpstr>Презентация PowerPoint</vt:lpstr>
      <vt:lpstr>Surgical treatment of eye wounds</vt:lpstr>
      <vt:lpstr>Contusions -</vt:lpstr>
      <vt:lpstr>Eyelid hematoma</vt:lpstr>
      <vt:lpstr>«Glasses symptom»</vt:lpstr>
      <vt:lpstr>Damage to the Orbital</vt:lpstr>
      <vt:lpstr>Clinical symptoms of orbital damage</vt:lpstr>
      <vt:lpstr>Retrobulbar hematoma  - accumulation of blood in the orbit behind the eyeball</vt:lpstr>
      <vt:lpstr>Emergency care for retrobulbar hematoma</vt:lpstr>
      <vt:lpstr>Contusion injury of the eyeball</vt:lpstr>
      <vt:lpstr>Mild contusions</vt:lpstr>
      <vt:lpstr>Damage to the lens</vt:lpstr>
      <vt:lpstr>Damage to the iris</vt:lpstr>
      <vt:lpstr>Patient with aniridia  and traumatic cataract</vt:lpstr>
      <vt:lpstr>Intraocular hemorrhages</vt:lpstr>
      <vt:lpstr>Intraocular hemorrhages</vt:lpstr>
      <vt:lpstr>0</vt:lpstr>
      <vt:lpstr>Rupture  of the fibrous membrane of the eye</vt:lpstr>
      <vt:lpstr>Destruction of the eyeball</vt:lpstr>
      <vt:lpstr>Algorithm for providing first aid  for contusions of the eyeball</vt:lpstr>
      <vt:lpstr>Algorithm for providing first aid  for contusions of the eyeball</vt:lpstr>
      <vt:lpstr>Algorithm for providing first aid  for contusions of the eyeball</vt:lpstr>
      <vt:lpstr>Algorithm for providing first aid  for contusions of the eyeball</vt:lpstr>
      <vt:lpstr>Algorithm for providing first aid  for contusions of the eyeball</vt:lpstr>
      <vt:lpstr>Emergency ophthalmological care  for children and adults in Krasnoyarsk</vt:lpstr>
      <vt:lpstr>Eye Burns</vt:lpstr>
      <vt:lpstr>Thermal burns</vt:lpstr>
      <vt:lpstr>Chemical burns</vt:lpstr>
      <vt:lpstr>Eye burns from radiant energy (Electroophthalmia)</vt:lpstr>
      <vt:lpstr>Classification of eyeball burns  by severity</vt:lpstr>
      <vt:lpstr>Classification of eyeball burns  by severity</vt:lpstr>
      <vt:lpstr>Classification of eyeball burns  by severity</vt:lpstr>
      <vt:lpstr>Classification of eyeball burns  by severity</vt:lpstr>
      <vt:lpstr>Eyelid skin burns</vt:lpstr>
      <vt:lpstr>Emergency care for eye burns </vt:lpstr>
      <vt:lpstr>Презентация PowerPoint</vt:lpstr>
      <vt:lpstr>Stages of burn disease</vt:lpstr>
      <vt:lpstr>Types of Burns Consequences </vt:lpstr>
      <vt:lpstr>Сorneal plastic surgery</vt:lpstr>
      <vt:lpstr> Purulent inflammatory complications Post-traumatic uveitis (PTU) Endophthalmitis  Panophthalmitis</vt:lpstr>
      <vt:lpstr>Презентация PowerPoint</vt:lpstr>
      <vt:lpstr>Презентация PowerPoint</vt:lpstr>
      <vt:lpstr>Презентация PowerPoint</vt:lpstr>
      <vt:lpstr>Презентация PowerPoint</vt:lpstr>
      <vt:lpstr>Classification of glaucomas developing after injuries</vt:lpstr>
      <vt:lpstr>Outcomes of severe eyeball injuries Subatrophy</vt:lpstr>
      <vt:lpstr>Risk factors for the development  of subatrophy</vt:lpstr>
      <vt:lpstr>Clinical signs of subatrophy (initial)</vt:lpstr>
      <vt:lpstr>Clinical signs of subatrophy</vt:lpstr>
      <vt:lpstr>Презентация PowerPoint</vt:lpstr>
      <vt:lpstr>Risk Factors for  Sympathetic Ophthalmia</vt:lpstr>
      <vt:lpstr>Prevention and treatment of sympathetic ophthalmia</vt:lpstr>
      <vt:lpstr>Prevention of eye injuries</vt:lpstr>
      <vt:lpstr>Thank you for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tech</cp:lastModifiedBy>
  <cp:revision>106</cp:revision>
  <dcterms:created xsi:type="dcterms:W3CDTF">2018-11-08T01:28:16Z</dcterms:created>
  <dcterms:modified xsi:type="dcterms:W3CDTF">2024-05-10T01:54:23Z</dcterms:modified>
</cp:coreProperties>
</file>