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0948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5308" y="3681348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65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1466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7358" y="0"/>
                </a:moveTo>
                <a:lnTo>
                  <a:pt x="2043052" y="0"/>
                </a:lnTo>
                <a:lnTo>
                  <a:pt x="0" y="6857995"/>
                </a:lnTo>
                <a:lnTo>
                  <a:pt x="3007358" y="6857995"/>
                </a:lnTo>
                <a:lnTo>
                  <a:pt x="3007358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984" y="0"/>
            <a:ext cx="2587625" cy="6858000"/>
          </a:xfrm>
          <a:custGeom>
            <a:avLst/>
            <a:gdLst/>
            <a:ahLst/>
            <a:cxnLst/>
            <a:rect l="l" t="t" r="r" b="b"/>
            <a:pathLst>
              <a:path w="2587625" h="6858000">
                <a:moveTo>
                  <a:pt x="2587015" y="0"/>
                </a:moveTo>
                <a:lnTo>
                  <a:pt x="0" y="0"/>
                </a:lnTo>
                <a:lnTo>
                  <a:pt x="1207921" y="6857995"/>
                </a:lnTo>
                <a:lnTo>
                  <a:pt x="2587015" y="6857995"/>
                </a:lnTo>
                <a:lnTo>
                  <a:pt x="2587015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290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708" y="0"/>
                </a:moveTo>
                <a:lnTo>
                  <a:pt x="0" y="3809999"/>
                </a:lnTo>
                <a:lnTo>
                  <a:pt x="3259708" y="3809999"/>
                </a:lnTo>
                <a:lnTo>
                  <a:pt x="3259708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561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263" y="0"/>
                </a:moveTo>
                <a:lnTo>
                  <a:pt x="0" y="0"/>
                </a:lnTo>
                <a:lnTo>
                  <a:pt x="2467721" y="6857995"/>
                </a:lnTo>
                <a:lnTo>
                  <a:pt x="2851263" y="6857995"/>
                </a:lnTo>
                <a:lnTo>
                  <a:pt x="2851263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759" y="0"/>
            <a:ext cx="1290320" cy="6858000"/>
          </a:xfrm>
          <a:custGeom>
            <a:avLst/>
            <a:gdLst/>
            <a:ahLst/>
            <a:cxnLst/>
            <a:rect l="l" t="t" r="r" b="b"/>
            <a:pathLst>
              <a:path w="1290320" h="6858000">
                <a:moveTo>
                  <a:pt x="1290065" y="0"/>
                </a:moveTo>
                <a:lnTo>
                  <a:pt x="1018418" y="0"/>
                </a:lnTo>
                <a:lnTo>
                  <a:pt x="0" y="6857995"/>
                </a:lnTo>
                <a:lnTo>
                  <a:pt x="1290065" y="6857995"/>
                </a:lnTo>
                <a:lnTo>
                  <a:pt x="1290065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392" y="0"/>
            <a:ext cx="1249045" cy="6858000"/>
          </a:xfrm>
          <a:custGeom>
            <a:avLst/>
            <a:gdLst/>
            <a:ahLst/>
            <a:cxnLst/>
            <a:rect l="l" t="t" r="r" b="b"/>
            <a:pathLst>
              <a:path w="1249045" h="6858000">
                <a:moveTo>
                  <a:pt x="1248432" y="0"/>
                </a:moveTo>
                <a:lnTo>
                  <a:pt x="0" y="0"/>
                </a:lnTo>
                <a:lnTo>
                  <a:pt x="1107969" y="6857995"/>
                </a:lnTo>
                <a:lnTo>
                  <a:pt x="1248432" y="6857995"/>
                </a:lnTo>
                <a:lnTo>
                  <a:pt x="1248432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1708" y="3589909"/>
            <a:ext cx="1817370" cy="3268345"/>
          </a:xfrm>
          <a:custGeom>
            <a:avLst/>
            <a:gdLst/>
            <a:ahLst/>
            <a:cxnLst/>
            <a:rect l="l" t="t" r="r" b="b"/>
            <a:pathLst>
              <a:path w="1817370" h="3268345">
                <a:moveTo>
                  <a:pt x="1817116" y="0"/>
                </a:moveTo>
                <a:lnTo>
                  <a:pt x="0" y="3268090"/>
                </a:lnTo>
                <a:lnTo>
                  <a:pt x="1817116" y="3268090"/>
                </a:lnTo>
                <a:lnTo>
                  <a:pt x="1817116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3200"/>
            <a:ext cx="448945" cy="2844800"/>
          </a:xfrm>
          <a:custGeom>
            <a:avLst/>
            <a:gdLst/>
            <a:ahLst/>
            <a:cxnLst/>
            <a:rect l="l" t="t" r="r" b="b"/>
            <a:pathLst>
              <a:path w="448945" h="2844800">
                <a:moveTo>
                  <a:pt x="0" y="0"/>
                </a:moveTo>
                <a:lnTo>
                  <a:pt x="0" y="2844799"/>
                </a:lnTo>
                <a:lnTo>
                  <a:pt x="448729" y="2844799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99659" y="839800"/>
            <a:ext cx="2392680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400047"/>
            <a:ext cx="10358120" cy="3684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741553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173095" algn="l"/>
              </a:tabLst>
            </a:pPr>
            <a:r>
              <a:rPr spc="-5" dirty="0"/>
              <a:t>Особенности	</a:t>
            </a:r>
            <a:r>
              <a:rPr dirty="0"/>
              <a:t>коммуникации</a:t>
            </a:r>
            <a:r>
              <a:rPr spc="-110" dirty="0"/>
              <a:t> </a:t>
            </a:r>
            <a:r>
              <a:rPr dirty="0"/>
              <a:t>при  </a:t>
            </a:r>
            <a:r>
              <a:rPr spc="-5" dirty="0"/>
              <a:t>речевых</a:t>
            </a:r>
            <a:r>
              <a:rPr spc="25" dirty="0"/>
              <a:t> </a:t>
            </a:r>
            <a:r>
              <a:rPr spc="-5" dirty="0"/>
              <a:t>нарушениях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86029"/>
            <a:ext cx="37877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5" dirty="0">
                <a:latin typeface="Trebuchet MS"/>
                <a:cs typeface="Trebuchet MS"/>
              </a:rPr>
              <a:t>Речь </a:t>
            </a:r>
            <a:r>
              <a:rPr sz="3200" b="0" dirty="0">
                <a:latin typeface="Trebuchet MS"/>
                <a:cs typeface="Trebuchet MS"/>
              </a:rPr>
              <a:t>при</a:t>
            </a:r>
            <a:r>
              <a:rPr sz="3200" b="0" spc="-60" dirty="0">
                <a:latin typeface="Trebuchet MS"/>
                <a:cs typeface="Trebuchet MS"/>
              </a:rPr>
              <a:t> </a:t>
            </a:r>
            <a:r>
              <a:rPr sz="3200" b="0" spc="-5" dirty="0">
                <a:latin typeface="Trebuchet MS"/>
                <a:cs typeface="Trebuchet MS"/>
              </a:rPr>
              <a:t>дизартрии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219327"/>
            <a:ext cx="7462520" cy="4176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890" indent="-343535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Слабая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эмоциональная окраска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речи,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её 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невыразительность,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бедность лексики, </a:t>
            </a:r>
            <a:r>
              <a:rPr sz="24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неумение  использовать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силу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голоса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при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произведении текста  </a:t>
            </a:r>
            <a:r>
              <a:rPr sz="2400" b="1" spc="-30" dirty="0">
                <a:solidFill>
                  <a:srgbClr val="404040"/>
                </a:solidFill>
                <a:latin typeface="Times New Roman"/>
                <a:cs typeface="Times New Roman"/>
              </a:rPr>
              <a:t>стихов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или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сказок являются</a:t>
            </a:r>
            <a:r>
              <a:rPr sz="2400" b="1" spc="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следствием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недостаточной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практики</a:t>
            </a:r>
            <a:r>
              <a:rPr sz="2400" b="1" spc="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обучения.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431800" algn="l"/>
                <a:tab pos="432434" algn="l"/>
              </a:tabLst>
            </a:pPr>
            <a:r>
              <a:rPr dirty="0"/>
              <a:t>	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Единицами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устной речи, </a:t>
            </a:r>
            <a:r>
              <a:rPr sz="24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которые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ребёнок </a:t>
            </a:r>
            <a:r>
              <a:rPr sz="24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должен 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научиться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воспроизводить, являются фонема, </a:t>
            </a:r>
            <a:r>
              <a:rPr sz="2400" b="1" spc="-55" dirty="0">
                <a:solidFill>
                  <a:srgbClr val="404040"/>
                </a:solidFill>
                <a:latin typeface="Times New Roman"/>
                <a:cs typeface="Times New Roman"/>
              </a:rPr>
              <a:t>слог, 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слово, речевой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такт (часть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фразы,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выделяемая  ритмико-интонационными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средствами)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и 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фонетическая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фраза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(законченное по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смыслу 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высказывание, объединённое</a:t>
            </a:r>
            <a:r>
              <a:rPr sz="2400" b="1" spc="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интонацией).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86029"/>
            <a:ext cx="37871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5" dirty="0">
                <a:latin typeface="Trebuchet MS"/>
                <a:cs typeface="Trebuchet MS"/>
              </a:rPr>
              <a:t>Речь </a:t>
            </a:r>
            <a:r>
              <a:rPr sz="3200" b="0" dirty="0">
                <a:latin typeface="Trebuchet MS"/>
                <a:cs typeface="Trebuchet MS"/>
              </a:rPr>
              <a:t>при</a:t>
            </a:r>
            <a:r>
              <a:rPr sz="3200" b="0" spc="-60" dirty="0">
                <a:latin typeface="Trebuchet MS"/>
                <a:cs typeface="Trebuchet MS"/>
              </a:rPr>
              <a:t> </a:t>
            </a:r>
            <a:r>
              <a:rPr sz="3200" b="0" spc="-5" dirty="0">
                <a:latin typeface="Trebuchet MS"/>
                <a:cs typeface="Trebuchet MS"/>
              </a:rPr>
              <a:t>дизартрии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141856"/>
            <a:ext cx="7373620" cy="4639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974090" indent="-343535">
              <a:lnSpc>
                <a:spcPct val="100000"/>
              </a:lnSpc>
              <a:spcBef>
                <a:spcPts val="95"/>
              </a:spcBef>
              <a:buClr>
                <a:srgbClr val="90C225"/>
              </a:buClr>
              <a:buSzPct val="61363"/>
              <a:buFont typeface="Wingdings 3"/>
              <a:buChar char=""/>
              <a:tabLst>
                <a:tab pos="421005" algn="l"/>
                <a:tab pos="421640" algn="l"/>
              </a:tabLst>
            </a:pPr>
            <a:r>
              <a:rPr dirty="0"/>
              <a:t>	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При </a:t>
            </a:r>
            <a:r>
              <a:rPr sz="22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усвоении </a:t>
            </a:r>
            <a:r>
              <a:rPr sz="22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речи </a:t>
            </a: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немаловажную роль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играет  </a:t>
            </a: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эмоциональная сфера,</a:t>
            </a:r>
            <a:r>
              <a:rPr sz="2200" b="1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воспринимающая</a:t>
            </a:r>
            <a:endParaRPr sz="2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выразительность </a:t>
            </a: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единиц языка.</a:t>
            </a:r>
            <a:r>
              <a:rPr sz="22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Эмоциональное</a:t>
            </a:r>
            <a:endParaRPr sz="2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2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состояние </a:t>
            </a:r>
            <a:r>
              <a:rPr sz="22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говорящего, </a:t>
            </a:r>
            <a:r>
              <a:rPr sz="22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экспрессия, </a:t>
            </a: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цель</a:t>
            </a:r>
            <a:r>
              <a:rPr sz="2200" b="1" spc="1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высказывания</a:t>
            </a:r>
            <a:endParaRPr sz="2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воспринимаются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и </a:t>
            </a: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оцениваются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через</a:t>
            </a:r>
            <a:r>
              <a:rPr sz="2200" b="1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интонацию.</a:t>
            </a:r>
            <a:endParaRPr sz="2200">
              <a:latin typeface="Times New Roman"/>
              <a:cs typeface="Times New Roman"/>
            </a:endParaRPr>
          </a:p>
          <a:p>
            <a:pPr marL="355600" marR="151130" indent="-343535">
              <a:lnSpc>
                <a:spcPct val="100000"/>
              </a:lnSpc>
              <a:spcBef>
                <a:spcPts val="995"/>
              </a:spcBef>
              <a:buClr>
                <a:srgbClr val="90C225"/>
              </a:buClr>
              <a:buSzPct val="79545"/>
              <a:buFont typeface="Wingdings 3"/>
              <a:buChar char=""/>
              <a:tabLst>
                <a:tab pos="425450" algn="l"/>
                <a:tab pos="426084" algn="l"/>
              </a:tabLst>
            </a:pPr>
            <a:r>
              <a:rPr dirty="0"/>
              <a:t>	</a:t>
            </a: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Овладение интонацией </a:t>
            </a:r>
            <a:r>
              <a:rPr sz="2200"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происходит </a:t>
            </a:r>
            <a:r>
              <a:rPr sz="22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одновременно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  </a:t>
            </a:r>
            <a:r>
              <a:rPr sz="22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овладением речью, поэтому </a:t>
            </a: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восприятие интонации 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обычно опережает </a:t>
            </a: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восприятие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смысла. Неправильное  </a:t>
            </a:r>
            <a:r>
              <a:rPr sz="22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интонирование </a:t>
            </a:r>
            <a:r>
              <a:rPr sz="2200"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может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привести к </a:t>
            </a: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нарушению  </a:t>
            </a:r>
            <a:r>
              <a:rPr sz="22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коммуникации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и </a:t>
            </a:r>
            <a:r>
              <a:rPr sz="22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неадекватному</a:t>
            </a: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 пониманию</a:t>
            </a:r>
            <a:endParaRPr sz="2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высказывания.</a:t>
            </a:r>
            <a:endParaRPr sz="2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010"/>
              </a:spcBef>
              <a:buClr>
                <a:srgbClr val="90C225"/>
              </a:buClr>
              <a:buSzPct val="7954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Элементами интонации являются темп </a:t>
            </a:r>
            <a:r>
              <a:rPr sz="22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речи,</a:t>
            </a:r>
            <a:r>
              <a:rPr sz="2200" b="1" spc="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её</a:t>
            </a:r>
            <a:endParaRPr sz="2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интенсивность, </a:t>
            </a:r>
            <a:r>
              <a:rPr sz="22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мелодика, </a:t>
            </a: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высота тона, тембр</a:t>
            </a:r>
            <a:r>
              <a:rPr sz="2200" b="1" spc="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голоса.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84505"/>
            <a:ext cx="56622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Trebuchet MS"/>
                <a:cs typeface="Trebuchet MS"/>
              </a:rPr>
              <a:t>Общее </a:t>
            </a:r>
            <a:r>
              <a:rPr b="0" spc="-5" dirty="0">
                <a:latin typeface="Trebuchet MS"/>
                <a:cs typeface="Trebuchet MS"/>
              </a:rPr>
              <a:t>недоразвитие</a:t>
            </a:r>
            <a:r>
              <a:rPr b="0" spc="-15" dirty="0">
                <a:latin typeface="Trebuchet MS"/>
                <a:cs typeface="Trebuchet MS"/>
              </a:rPr>
              <a:t> </a:t>
            </a:r>
            <a:r>
              <a:rPr b="0" spc="-5" dirty="0">
                <a:latin typeface="Trebuchet MS"/>
                <a:cs typeface="Trebuchet MS"/>
              </a:rPr>
              <a:t>речи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400047"/>
            <a:ext cx="7301230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49300" indent="-343535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Для детей с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недоразвитием </a:t>
            </a:r>
            <a:r>
              <a:rPr sz="24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речи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характерны  </a:t>
            </a:r>
            <a:r>
              <a:rPr sz="2400"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трудности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в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понимании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2400" b="1" spc="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использовании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лингвистических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и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паралингвистических</a:t>
            </a:r>
            <a:r>
              <a:rPr sz="2400" b="1" spc="1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средств</a:t>
            </a:r>
            <a:endParaRPr sz="2400">
              <a:latin typeface="Times New Roman"/>
              <a:cs typeface="Times New Roman"/>
            </a:endParaRPr>
          </a:p>
          <a:p>
            <a:pPr marL="355600" marR="1080770">
              <a:lnSpc>
                <a:spcPct val="100000"/>
              </a:lnSpc>
            </a:pP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выражения эмоций,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что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проявляется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в 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недостаточности усвоения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эмоционально</a:t>
            </a:r>
            <a:r>
              <a:rPr sz="2400" b="1" spc="10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  <a:p>
            <a:pPr marL="355600" marR="208915">
              <a:lnSpc>
                <a:spcPct val="100000"/>
              </a:lnSpc>
            </a:pP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оценочного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словаря,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в </a:t>
            </a:r>
            <a:r>
              <a:rPr sz="2400"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трудностях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образования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и 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изменения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слов эмоционального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2400" b="1" spc="1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оценочного</a:t>
            </a:r>
            <a:endParaRPr sz="2400">
              <a:latin typeface="Times New Roman"/>
              <a:cs typeface="Times New Roman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значений;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в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недостаточности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применения 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мимических,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пантомимических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и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интонационных 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средств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выражения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эмоций.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30682"/>
            <a:ext cx="77933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Критерии </a:t>
            </a:r>
            <a:r>
              <a:rPr sz="3200" dirty="0"/>
              <a:t>эффективной</a:t>
            </a:r>
            <a:r>
              <a:rPr sz="3200" spc="-35" dirty="0"/>
              <a:t> </a:t>
            </a:r>
            <a:r>
              <a:rPr sz="3200" dirty="0"/>
              <a:t>коммуникации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56310" y="2462529"/>
            <a:ext cx="4131945" cy="243395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95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-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точность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высказывания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логичность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- ясность и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доступность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-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чистота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речи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выразительность</a:t>
            </a:r>
            <a:endParaRPr sz="1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005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-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разнообразие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средств</a:t>
            </a:r>
            <a:r>
              <a:rPr sz="18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выражения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100"/>
              </a:spcBef>
            </a:pPr>
            <a:r>
              <a:rPr dirty="0"/>
              <a:t>Дизартрия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4417" y="1616201"/>
            <a:ext cx="7489825" cy="2896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75590" indent="-343535">
              <a:lnSpc>
                <a:spcPct val="100000"/>
              </a:lnSpc>
              <a:spcBef>
                <a:spcPts val="105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Дизартрия -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нарушение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произносительной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стороны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речи, 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возникающее вследствие органического поражения 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центральной нервной системы.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Основным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отличительным  признаком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дизартрии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от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других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нарушений произношения  является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то, что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в </a:t>
            </a:r>
            <a:r>
              <a:rPr sz="20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этом </a:t>
            </a:r>
            <a:r>
              <a:rPr sz="20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случае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страдает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не произношение  отдельных </a:t>
            </a:r>
            <a:r>
              <a:rPr sz="20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звуков,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а </a:t>
            </a:r>
            <a:r>
              <a:rPr sz="20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вся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произносительная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сторона</a:t>
            </a:r>
            <a:r>
              <a:rPr sz="2000" b="1" spc="-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речи.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В старшем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дошкольном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возрасте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среди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детей-дизартриков 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наиболее часто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встречается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стертая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форма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дизартрии,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при 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которой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прежде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всего страдает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связная монологическая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речь.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9452" y="903808"/>
            <a:ext cx="53968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Точность</a:t>
            </a:r>
            <a:r>
              <a:rPr spc="-50" dirty="0"/>
              <a:t> </a:t>
            </a:r>
            <a:r>
              <a:rPr spc="-5" dirty="0"/>
              <a:t>высказывания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0274" y="1853311"/>
            <a:ext cx="6748145" cy="3811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715" indent="-342900">
              <a:lnSpc>
                <a:spcPct val="100000"/>
              </a:lnSpc>
              <a:spcBef>
                <a:spcPts val="105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При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дизартрии нарушается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точность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высказывания. 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Это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связано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с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трудностью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развернутого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высказывания, 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которая </a:t>
            </a:r>
            <a:r>
              <a:rPr sz="20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может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быть </a:t>
            </a:r>
            <a:r>
              <a:rPr sz="20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обусловлена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не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только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чисто  моторными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затруднениями,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но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и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нарушениями 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языковых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операций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на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уровне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процессов, связанных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с 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выбором нужного</a:t>
            </a:r>
            <a:r>
              <a:rPr sz="2000" b="1" spc="-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слова.</a:t>
            </a:r>
            <a:endParaRPr sz="2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419100" algn="l"/>
                <a:tab pos="419734" algn="l"/>
              </a:tabLst>
            </a:pPr>
            <a:r>
              <a:rPr dirty="0"/>
              <a:t>	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Нарушения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речевых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кинестезии могут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приводить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к 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недостаточной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упроченности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слов,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и в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момент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речевого 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высказывания нарушается максимальная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вероятность 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всплывания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именно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нужного слова.</a:t>
            </a:r>
            <a:r>
              <a:rPr sz="2000" b="1" spc="-9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Пациент</a:t>
            </a:r>
            <a:endParaRPr sz="20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испытывает выраженные </a:t>
            </a:r>
            <a:r>
              <a:rPr sz="20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затруднения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b="1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нахождении</a:t>
            </a:r>
            <a:endParaRPr sz="20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нужного</a:t>
            </a:r>
            <a:r>
              <a:rPr sz="2000" b="1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слова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7673" y="629158"/>
            <a:ext cx="29787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Чистота</a:t>
            </a:r>
            <a:r>
              <a:rPr spc="-90" dirty="0"/>
              <a:t> </a:t>
            </a:r>
            <a:r>
              <a:rPr dirty="0"/>
              <a:t>речи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3333"/>
            <a:ext cx="8084184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При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дизартрии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страдает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чистота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речи.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Нарушения  произношения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могут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быть </a:t>
            </a:r>
            <a:r>
              <a:rPr sz="24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от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не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значительных,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но </a:t>
            </a:r>
            <a:r>
              <a:rPr sz="24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речь 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понятна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для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окружающих,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до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отсутствия </a:t>
            </a:r>
            <a:r>
              <a:rPr sz="24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речи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или </a:t>
            </a:r>
            <a:r>
              <a:rPr sz="24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речь 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почти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непонятна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даже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близким ребенка</a:t>
            </a:r>
            <a:r>
              <a:rPr sz="2400" b="1" spc="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(анартрия).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2746" y="629158"/>
            <a:ext cx="25876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Логичность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3333"/>
            <a:ext cx="8256905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При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дизартрии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за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счет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общих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нарушений</a:t>
            </a:r>
            <a:r>
              <a:rPr sz="2400" b="1" spc="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мозговой</a:t>
            </a:r>
            <a:endParaRPr sz="2400">
              <a:latin typeface="Times New Roman"/>
              <a:cs typeface="Times New Roman"/>
            </a:endParaRPr>
          </a:p>
          <a:p>
            <a:pPr marL="355600" marR="5080">
              <a:lnSpc>
                <a:spcPct val="100000"/>
              </a:lnSpc>
              <a:tabLst>
                <a:tab pos="2640965" algn="l"/>
              </a:tabLst>
            </a:pP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деятельности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могут </a:t>
            </a:r>
            <a:r>
              <a:rPr sz="24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возникать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специфические </a:t>
            </a:r>
            <a:r>
              <a:rPr sz="2400"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трудности 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в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выделении существенных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признаков, что приводит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к 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недостаточности формирования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общей </a:t>
            </a:r>
            <a:r>
              <a:rPr sz="24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схемы 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высказывания.	</a:t>
            </a:r>
            <a:r>
              <a:rPr sz="24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Затрудняется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формирование сложных 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логико-грамматических отношений.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Это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проявляется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в  </a:t>
            </a:r>
            <a:r>
              <a:rPr sz="2400"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затруднениях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формирования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высказывания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и </a:t>
            </a:r>
            <a:r>
              <a:rPr sz="24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его 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понимания.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Как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следствие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страдает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логичность 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высказываний.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5064" y="629158"/>
            <a:ext cx="50996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Ясность </a:t>
            </a:r>
            <a:r>
              <a:rPr dirty="0"/>
              <a:t>и</a:t>
            </a:r>
            <a:r>
              <a:rPr spc="-80" dirty="0"/>
              <a:t> </a:t>
            </a:r>
            <a:r>
              <a:rPr dirty="0"/>
              <a:t>доступность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3333"/>
            <a:ext cx="8256905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Ясность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и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доступность. </a:t>
            </a:r>
            <a:r>
              <a:rPr sz="2400"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Речь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пациентов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с</a:t>
            </a:r>
            <a:r>
              <a:rPr sz="2400" b="1" spc="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бульбарной</a:t>
            </a:r>
            <a:endParaRPr sz="2400">
              <a:latin typeface="Times New Roman"/>
              <a:cs typeface="Times New Roman"/>
            </a:endParaRPr>
          </a:p>
          <a:p>
            <a:pPr marL="355600" marR="5080">
              <a:lnSpc>
                <a:spcPct val="100000"/>
              </a:lnSpc>
            </a:pP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дизартрией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неразборчива.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Прежде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всего, </a:t>
            </a:r>
            <a:r>
              <a:rPr sz="24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это </a:t>
            </a:r>
            <a:r>
              <a:rPr sz="2400" b="1" spc="-30" dirty="0">
                <a:solidFill>
                  <a:srgbClr val="404040"/>
                </a:solidFill>
                <a:latin typeface="Times New Roman"/>
                <a:cs typeface="Times New Roman"/>
              </a:rPr>
              <a:t>обусловлено 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неспособностью </a:t>
            </a:r>
            <a:r>
              <a:rPr sz="24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основного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органа </a:t>
            </a:r>
            <a:r>
              <a:rPr sz="24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артикуляции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-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языка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-  </a:t>
            </a:r>
            <a:r>
              <a:rPr sz="24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совершать </a:t>
            </a:r>
            <a:r>
              <a:rPr sz="2400" b="1" spc="-30" dirty="0">
                <a:solidFill>
                  <a:srgbClr val="404040"/>
                </a:solidFill>
                <a:latin typeface="Times New Roman"/>
                <a:cs typeface="Times New Roman"/>
              </a:rPr>
              <a:t>необходимые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движения. Специфические  особенности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невнятного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произношения</a:t>
            </a:r>
            <a:r>
              <a:rPr sz="2400" b="1" spc="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b="1" spc="-35" dirty="0">
                <a:solidFill>
                  <a:srgbClr val="404040"/>
                </a:solidFill>
                <a:latin typeface="Times New Roman"/>
                <a:cs typeface="Times New Roman"/>
              </a:rPr>
              <a:t>звуков</a:t>
            </a:r>
            <a:endParaRPr sz="2400">
              <a:latin typeface="Times New Roman"/>
              <a:cs typeface="Times New Roman"/>
            </a:endParaRPr>
          </a:p>
          <a:p>
            <a:pPr marL="355600" marR="1595120">
              <a:lnSpc>
                <a:spcPct val="100000"/>
              </a:lnSpc>
              <a:spcBef>
                <a:spcPts val="5"/>
              </a:spcBef>
            </a:pPr>
            <a:r>
              <a:rPr sz="24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наблюдается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при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избирательных поражениях  двигательных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черепно-мозговых</a:t>
            </a:r>
            <a:r>
              <a:rPr sz="2400" b="1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нервов</a:t>
            </a:r>
            <a:r>
              <a:rPr sz="2400" b="1" spc="-1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0473" y="629158"/>
            <a:ext cx="3888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Выразительность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3333"/>
            <a:ext cx="8098790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Выразительность.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При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дизартрии </a:t>
            </a:r>
            <a:r>
              <a:rPr sz="2400"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наблюдаются 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различные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нарушения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темпа,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ритма </a:t>
            </a:r>
            <a:r>
              <a:rPr sz="2400" b="1" dirty="0">
                <a:solidFill>
                  <a:srgbClr val="404040"/>
                </a:solidFill>
                <a:latin typeface="Times New Roman"/>
                <a:cs typeface="Times New Roman"/>
              </a:rPr>
              <a:t>и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интонации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речи. 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Специфические особенности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невнятного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произношения  </a:t>
            </a:r>
            <a:r>
              <a:rPr sz="2400" b="1" spc="-35" dirty="0">
                <a:solidFill>
                  <a:srgbClr val="404040"/>
                </a:solidFill>
                <a:latin typeface="Times New Roman"/>
                <a:cs typeface="Times New Roman"/>
              </a:rPr>
              <a:t>звуков </a:t>
            </a:r>
            <a:r>
              <a:rPr sz="2400"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наблюдаются </a:t>
            </a:r>
            <a:r>
              <a:rPr sz="24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при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избирательных</a:t>
            </a:r>
            <a:r>
              <a:rPr sz="2400" b="1" spc="1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поражениях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двигательных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черепно-мозговых</a:t>
            </a:r>
            <a:r>
              <a:rPr sz="2400" b="1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нервов.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86029"/>
            <a:ext cx="458025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dirty="0">
                <a:latin typeface="Trebuchet MS"/>
                <a:cs typeface="Trebuchet MS"/>
              </a:rPr>
              <a:t>Особенности</a:t>
            </a:r>
            <a:r>
              <a:rPr sz="3200" b="0" spc="-85" dirty="0">
                <a:latin typeface="Trebuchet MS"/>
                <a:cs typeface="Trebuchet MS"/>
              </a:rPr>
              <a:t> </a:t>
            </a:r>
            <a:r>
              <a:rPr sz="3200" b="0" dirty="0">
                <a:latin typeface="Trebuchet MS"/>
                <a:cs typeface="Trebuchet MS"/>
              </a:rPr>
              <a:t>просодики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6095" y="1017524"/>
            <a:ext cx="8113395" cy="5412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У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лиц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с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дизартрией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обнаруживаются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стойкие нарушения </a:t>
            </a:r>
            <a:r>
              <a:rPr sz="20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тех</a:t>
            </a:r>
            <a:r>
              <a:rPr sz="2000" b="1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или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иных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компонентов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просодической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стороны</a:t>
            </a:r>
            <a:r>
              <a:rPr sz="2000" b="1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речи.</a:t>
            </a:r>
            <a:endParaRPr sz="2000">
              <a:latin typeface="Times New Roman"/>
              <a:cs typeface="Times New Roman"/>
            </a:endParaRPr>
          </a:p>
          <a:p>
            <a:pPr marL="355600" marR="213995" indent="-34290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Дыхательная недостаточность проявляется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преимущественно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в 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неправильном типе дыхания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(чаще </a:t>
            </a:r>
            <a:r>
              <a:rPr sz="2000" b="1" spc="-30" dirty="0">
                <a:solidFill>
                  <a:srgbClr val="404040"/>
                </a:solidFill>
                <a:latin typeface="Times New Roman"/>
                <a:cs typeface="Times New Roman"/>
              </a:rPr>
              <a:t>грудном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и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ключичном),  коротком речевом </a:t>
            </a:r>
            <a:r>
              <a:rPr sz="20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выдохе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—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до 5-ти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секунд. </a:t>
            </a:r>
            <a:r>
              <a:rPr sz="20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Речь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носит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в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той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или  иной степени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«смазанный»</a:t>
            </a:r>
            <a:r>
              <a:rPr sz="2000" b="1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характер.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Может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отмечаться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назализованный оттенок</a:t>
            </a:r>
            <a:r>
              <a:rPr sz="2000" b="1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речи.</a:t>
            </a:r>
            <a:endParaRPr sz="2000">
              <a:latin typeface="Times New Roman"/>
              <a:cs typeface="Times New Roman"/>
            </a:endParaRPr>
          </a:p>
          <a:p>
            <a:pPr marL="419100" indent="-407034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419100" algn="l"/>
                <a:tab pos="419734" algn="l"/>
              </a:tabLst>
            </a:pPr>
            <a:r>
              <a:rPr sz="20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Речь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монотонна,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маловыразительна,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тембр чаще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низкий,</a:t>
            </a:r>
            <a:r>
              <a:rPr sz="2000" b="1" spc="-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голос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тихий, темп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речи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замедленный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или</a:t>
            </a:r>
            <a:r>
              <a:rPr sz="2000" b="1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ускоренный.</a:t>
            </a:r>
            <a:endParaRPr sz="2000">
              <a:latin typeface="Times New Roman"/>
              <a:cs typeface="Times New Roman"/>
            </a:endParaRPr>
          </a:p>
          <a:p>
            <a:pPr marL="355600" marR="394335" indent="-34290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419100" algn="l"/>
                <a:tab pos="419734" algn="l"/>
              </a:tabLst>
            </a:pPr>
            <a:r>
              <a:rPr dirty="0"/>
              <a:t>	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У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пациентов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с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дизартрией интонационные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возможности 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характеризуются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рядом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особенностей: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нечётким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восприятием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и 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воспроизведением мелодических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рисунков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фраз,</a:t>
            </a:r>
            <a:r>
              <a:rPr sz="2000" b="1" spc="-1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логического</a:t>
            </a:r>
            <a:endParaRPr sz="2000">
              <a:latin typeface="Times New Roman"/>
              <a:cs typeface="Times New Roman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ударения,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ритмических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и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слогоритмических структур,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ошибочным 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употреблением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словесного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ударения,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ограниченными  </a:t>
            </a:r>
            <a:r>
              <a:rPr sz="20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возможностями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голоса,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а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также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некоторыми изменениями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темпо- 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ритмической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организации</a:t>
            </a:r>
            <a:r>
              <a:rPr sz="2000" b="1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речи.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422</Words>
  <Application>Microsoft Office PowerPoint</Application>
  <PresentationFormat>Произвольный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Особенности коммуникации при  речевых нарушениях</vt:lpstr>
      <vt:lpstr>Критерии эффективной коммуникации</vt:lpstr>
      <vt:lpstr>Дизартрия</vt:lpstr>
      <vt:lpstr>Точность высказывания</vt:lpstr>
      <vt:lpstr>Чистота речи</vt:lpstr>
      <vt:lpstr>Логичность</vt:lpstr>
      <vt:lpstr>Ясность и доступность</vt:lpstr>
      <vt:lpstr>Выразительность</vt:lpstr>
      <vt:lpstr>Особенности просодики</vt:lpstr>
      <vt:lpstr>Речь при дизартрии</vt:lpstr>
      <vt:lpstr>Речь при дизартрии</vt:lpstr>
      <vt:lpstr>Общее недоразвитие речи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Облецова</dc:creator>
  <cp:lastModifiedBy>Екатерина Быкова</cp:lastModifiedBy>
  <cp:revision>1</cp:revision>
  <dcterms:created xsi:type="dcterms:W3CDTF">2020-11-14T06:09:06Z</dcterms:created>
  <dcterms:modified xsi:type="dcterms:W3CDTF">2020-11-15T16:37:54Z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2020-11-14T00:00:00Z</vt:filetime>
  </property>
</Properties>
</file>