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42198580067938"/>
          <c:y val="6.5005417118093184E-2"/>
          <c:w val="0.72000185171936359"/>
          <c:h val="0.587768971998760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заболевших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Советский р-н</c:v>
                </c:pt>
                <c:pt idx="1">
                  <c:v>Октябрьский р-н</c:v>
                </c:pt>
                <c:pt idx="2">
                  <c:v>Центральный р-н</c:v>
                </c:pt>
                <c:pt idx="3">
                  <c:v>Емельяновский р-н</c:v>
                </c:pt>
                <c:pt idx="4">
                  <c:v>Кировский р-н</c:v>
                </c:pt>
                <c:pt idx="5">
                  <c:v>Дивногорск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49</c:v>
                </c:pt>
                <c:pt idx="1">
                  <c:v>10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C2-4CB6-A8B4-7C8385B604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5992576"/>
        <c:axId val="69795840"/>
      </c:barChart>
      <c:catAx>
        <c:axId val="75992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1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+mn-ea"/>
                <a:cs typeface="+mn-cs"/>
              </a:defRPr>
            </a:pPr>
            <a:endParaRPr lang="ru-RU"/>
          </a:p>
        </c:txPr>
        <c:crossAx val="69795840"/>
        <c:crosses val="autoZero"/>
        <c:auto val="1"/>
        <c:lblAlgn val="ctr"/>
        <c:lblOffset val="100"/>
        <c:noMultiLvlLbl val="0"/>
      </c:catAx>
      <c:valAx>
        <c:axId val="697958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9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630663357338E-2"/>
          <c:y val="4.6446818392940084E-2"/>
          <c:w val="0.95763085885779864"/>
          <c:h val="0.6080894265829406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поступлений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Лист1!$A$2:$A$34</c:f>
              <c:numCache>
                <c:formatCode>dd/mm/yyyy</c:formatCode>
                <c:ptCount val="33"/>
                <c:pt idx="0">
                  <c:v>44239</c:v>
                </c:pt>
                <c:pt idx="1">
                  <c:v>44240</c:v>
                </c:pt>
                <c:pt idx="2">
                  <c:v>44241</c:v>
                </c:pt>
                <c:pt idx="3">
                  <c:v>44242</c:v>
                </c:pt>
                <c:pt idx="4">
                  <c:v>44243</c:v>
                </c:pt>
                <c:pt idx="5">
                  <c:v>44244</c:v>
                </c:pt>
                <c:pt idx="6">
                  <c:v>44245</c:v>
                </c:pt>
                <c:pt idx="7">
                  <c:v>44246</c:v>
                </c:pt>
                <c:pt idx="8">
                  <c:v>44247</c:v>
                </c:pt>
                <c:pt idx="9">
                  <c:v>44248</c:v>
                </c:pt>
                <c:pt idx="10">
                  <c:v>44249</c:v>
                </c:pt>
                <c:pt idx="11">
                  <c:v>44250</c:v>
                </c:pt>
                <c:pt idx="12">
                  <c:v>44251</c:v>
                </c:pt>
                <c:pt idx="13">
                  <c:v>44252</c:v>
                </c:pt>
                <c:pt idx="14">
                  <c:v>44253</c:v>
                </c:pt>
                <c:pt idx="15">
                  <c:v>44254</c:v>
                </c:pt>
                <c:pt idx="16">
                  <c:v>44255</c:v>
                </c:pt>
                <c:pt idx="17">
                  <c:v>44256</c:v>
                </c:pt>
                <c:pt idx="18">
                  <c:v>44257</c:v>
                </c:pt>
                <c:pt idx="19">
                  <c:v>44258</c:v>
                </c:pt>
                <c:pt idx="20">
                  <c:v>44259</c:v>
                </c:pt>
                <c:pt idx="21">
                  <c:v>44260</c:v>
                </c:pt>
                <c:pt idx="22">
                  <c:v>44261</c:v>
                </c:pt>
                <c:pt idx="23">
                  <c:v>44262</c:v>
                </c:pt>
                <c:pt idx="24">
                  <c:v>44263</c:v>
                </c:pt>
                <c:pt idx="25">
                  <c:v>44264</c:v>
                </c:pt>
                <c:pt idx="26">
                  <c:v>44265</c:v>
                </c:pt>
                <c:pt idx="27">
                  <c:v>44266</c:v>
                </c:pt>
                <c:pt idx="28">
                  <c:v>44267</c:v>
                </c:pt>
                <c:pt idx="29">
                  <c:v>44268</c:v>
                </c:pt>
                <c:pt idx="30">
                  <c:v>44269</c:v>
                </c:pt>
                <c:pt idx="31">
                  <c:v>44276</c:v>
                </c:pt>
                <c:pt idx="32">
                  <c:v>44278</c:v>
                </c:pt>
              </c:numCache>
            </c:numRef>
          </c:cat>
          <c:val>
            <c:numRef>
              <c:f>Лист1!$B$2:$B$34</c:f>
              <c:numCache>
                <c:formatCode>General</c:formatCode>
                <c:ptCount val="33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5</c:v>
                </c:pt>
                <c:pt idx="12">
                  <c:v>13</c:v>
                </c:pt>
                <c:pt idx="13">
                  <c:v>3</c:v>
                </c:pt>
                <c:pt idx="14">
                  <c:v>9</c:v>
                </c:pt>
                <c:pt idx="15">
                  <c:v>3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3C-4F89-85CF-2588EAD982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9139584"/>
        <c:axId val="69797568"/>
      </c:lineChart>
      <c:dateAx>
        <c:axId val="99139584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797568"/>
        <c:crosses val="autoZero"/>
        <c:auto val="1"/>
        <c:lblOffset val="100"/>
        <c:baseTimeUnit val="days"/>
      </c:dateAx>
      <c:valAx>
        <c:axId val="697975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913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89774194892305E-2"/>
          <c:y val="0.11549645390070921"/>
          <c:w val="0.94610225805107695"/>
          <c:h val="0.6587795275590551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977D-4A08-A7D2-0E06D62F1D6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8B0-4662-9026-6832A1AB353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77D-4A08-A7D2-0E06D62F1D6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8B0-4662-9026-6832A1AB353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8B0-4662-9026-6832A1AB353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977D-4A08-A7D2-0E06D62F1D6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77D-4A08-A7D2-0E06D62F1D6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977D-4A08-A7D2-0E06D62F1D6E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77D-4A08-A7D2-0E06D62F1D6E}"/>
              </c:ext>
            </c:extLst>
          </c:dPt>
          <c:dLbls>
            <c:dLbl>
              <c:idx val="0"/>
              <c:layout>
                <c:manualLayout>
                  <c:x val="-1.0842942170144266E-2"/>
                  <c:y val="-2.32715813838988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77D-4A08-A7D2-0E06D62F1D6E}"/>
                </c:ext>
              </c:extLst>
            </c:dLbl>
            <c:dLbl>
              <c:idx val="2"/>
              <c:layout>
                <c:manualLayout>
                  <c:x val="-1.1627023778648922E-2"/>
                  <c:y val="-9.214197600677197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77D-4A08-A7D2-0E06D62F1D6E}"/>
                </c:ext>
              </c:extLst>
            </c:dLbl>
            <c:dLbl>
              <c:idx val="5"/>
              <c:layout>
                <c:manualLayout>
                  <c:x val="2.1109859186709122E-2"/>
                  <c:y val="4.545797557300657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77D-4A08-A7D2-0E06D62F1D6E}"/>
                </c:ext>
              </c:extLst>
            </c:dLbl>
            <c:dLbl>
              <c:idx val="6"/>
              <c:layout>
                <c:manualLayout>
                  <c:x val="-5.9616176507435266E-3"/>
                  <c:y val="-5.320404720118094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77D-4A08-A7D2-0E06D62F1D6E}"/>
                </c:ext>
              </c:extLst>
            </c:dLbl>
            <c:dLbl>
              <c:idx val="7"/>
              <c:layout>
                <c:manualLayout>
                  <c:x val="-3.2474910241218298E-2"/>
                  <c:y val="-1.83442029878148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77D-4A08-A7D2-0E06D62F1D6E}"/>
                </c:ext>
              </c:extLst>
            </c:dLbl>
            <c:dLbl>
              <c:idx val="8"/>
              <c:layout>
                <c:manualLayout>
                  <c:x val="2.2913233767956183E-2"/>
                  <c:y val="-3.969197289321110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77D-4A08-A7D2-0E06D62F1D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7 лет</c:v>
                </c:pt>
                <c:pt idx="1">
                  <c:v>8 лет</c:v>
                </c:pt>
                <c:pt idx="2">
                  <c:v>9 лет</c:v>
                </c:pt>
                <c:pt idx="3">
                  <c:v>10 лет</c:v>
                </c:pt>
                <c:pt idx="4">
                  <c:v>11 лет</c:v>
                </c:pt>
                <c:pt idx="5">
                  <c:v>12 лет</c:v>
                </c:pt>
                <c:pt idx="6">
                  <c:v>13 лет</c:v>
                </c:pt>
                <c:pt idx="7">
                  <c:v>14 лет</c:v>
                </c:pt>
                <c:pt idx="8">
                  <c:v>15 лет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</c:v>
                </c:pt>
                <c:pt idx="1">
                  <c:v>17</c:v>
                </c:pt>
                <c:pt idx="2">
                  <c:v>3</c:v>
                </c:pt>
                <c:pt idx="3">
                  <c:v>19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7D-4A08-A7D2-0E06D62F1D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F8B0-4662-9026-6832A1AB353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F8B0-4662-9026-6832A1AB353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F8B0-4662-9026-6832A1AB353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F8B0-4662-9026-6832A1AB353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F8B0-4662-9026-6832A1AB353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F8B0-4662-9026-6832A1AB353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F8B0-4662-9026-6832A1AB353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F8B0-4662-9026-6832A1AB353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F8B0-4662-9026-6832A1AB35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7 лет</c:v>
                </c:pt>
                <c:pt idx="1">
                  <c:v>8 лет</c:v>
                </c:pt>
                <c:pt idx="2">
                  <c:v>9 лет</c:v>
                </c:pt>
                <c:pt idx="3">
                  <c:v>10 лет</c:v>
                </c:pt>
                <c:pt idx="4">
                  <c:v>11 лет</c:v>
                </c:pt>
                <c:pt idx="5">
                  <c:v>12 лет</c:v>
                </c:pt>
                <c:pt idx="6">
                  <c:v>13 лет</c:v>
                </c:pt>
                <c:pt idx="7">
                  <c:v>14 лет</c:v>
                </c:pt>
                <c:pt idx="8">
                  <c:v>15 лет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7D-4A08-A7D2-0E06D62F1D6E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9 лет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5-F8B0-4662-9026-6832A1AB353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7-F8B0-4662-9026-6832A1AB353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9-F8B0-4662-9026-6832A1AB353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B-F8B0-4662-9026-6832A1AB353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F8B0-4662-9026-6832A1AB353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F8B0-4662-9026-6832A1AB353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1-F8B0-4662-9026-6832A1AB353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3-F8B0-4662-9026-6832A1AB353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5-F8B0-4662-9026-6832A1AB35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7 лет</c:v>
                </c:pt>
                <c:pt idx="1">
                  <c:v>8 лет</c:v>
                </c:pt>
                <c:pt idx="2">
                  <c:v>9 лет</c:v>
                </c:pt>
                <c:pt idx="3">
                  <c:v>10 лет</c:v>
                </c:pt>
                <c:pt idx="4">
                  <c:v>11 лет</c:v>
                </c:pt>
                <c:pt idx="5">
                  <c:v>12 лет</c:v>
                </c:pt>
                <c:pt idx="6">
                  <c:v>13 лет</c:v>
                </c:pt>
                <c:pt idx="7">
                  <c:v>14 лет</c:v>
                </c:pt>
                <c:pt idx="8">
                  <c:v>15 лет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7D-4A08-A7D2-0E06D62F1D6E}"/>
            </c:ext>
          </c:extLst>
        </c:ser>
        <c:ser>
          <c:idx val="3"/>
          <c:order val="3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7-F8B0-4662-9026-6832A1AB353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9-F8B0-4662-9026-6832A1AB353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B-F8B0-4662-9026-6832A1AB353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D-F8B0-4662-9026-6832A1AB353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3F-F8B0-4662-9026-6832A1AB353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1-F8B0-4662-9026-6832A1AB353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3-F8B0-4662-9026-6832A1AB353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5-F8B0-4662-9026-6832A1AB353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7-F8B0-4662-9026-6832A1AB35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7 лет</c:v>
                </c:pt>
                <c:pt idx="1">
                  <c:v>8 лет</c:v>
                </c:pt>
                <c:pt idx="2">
                  <c:v>9 лет</c:v>
                </c:pt>
                <c:pt idx="3">
                  <c:v>10 лет</c:v>
                </c:pt>
                <c:pt idx="4">
                  <c:v>11 лет</c:v>
                </c:pt>
                <c:pt idx="5">
                  <c:v>12 лет</c:v>
                </c:pt>
                <c:pt idx="6">
                  <c:v>13 лет</c:v>
                </c:pt>
                <c:pt idx="7">
                  <c:v>14 лет</c:v>
                </c:pt>
                <c:pt idx="8">
                  <c:v>15 лет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7D-4A08-A7D2-0E06D62F1D6E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11 лет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9-F8B0-4662-9026-6832A1AB353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B-F8B0-4662-9026-6832A1AB353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D-F8B0-4662-9026-6832A1AB353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4F-F8B0-4662-9026-6832A1AB353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1-F8B0-4662-9026-6832A1AB353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3-F8B0-4662-9026-6832A1AB353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5-F8B0-4662-9026-6832A1AB353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7-F8B0-4662-9026-6832A1AB353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9-F8B0-4662-9026-6832A1AB35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7 лет</c:v>
                </c:pt>
                <c:pt idx="1">
                  <c:v>8 лет</c:v>
                </c:pt>
                <c:pt idx="2">
                  <c:v>9 лет</c:v>
                </c:pt>
                <c:pt idx="3">
                  <c:v>10 лет</c:v>
                </c:pt>
                <c:pt idx="4">
                  <c:v>11 лет</c:v>
                </c:pt>
                <c:pt idx="5">
                  <c:v>12 лет</c:v>
                </c:pt>
                <c:pt idx="6">
                  <c:v>13 лет</c:v>
                </c:pt>
                <c:pt idx="7">
                  <c:v>14 лет</c:v>
                </c:pt>
                <c:pt idx="8">
                  <c:v>15 лет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7D-4A08-A7D2-0E06D62F1D6E}"/>
            </c:ext>
          </c:extLst>
        </c:ser>
        <c:ser>
          <c:idx val="5"/>
          <c:order val="5"/>
          <c:tx>
            <c:strRef>
              <c:f>Лист1!$C$5</c:f>
              <c:strCache>
                <c:ptCount val="1"/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B-F8B0-4662-9026-6832A1AB353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D-F8B0-4662-9026-6832A1AB353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5F-F8B0-4662-9026-6832A1AB353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1-F8B0-4662-9026-6832A1AB353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3-F8B0-4662-9026-6832A1AB353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5-F8B0-4662-9026-6832A1AB353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7-F8B0-4662-9026-6832A1AB353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9-F8B0-4662-9026-6832A1AB353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B-F8B0-4662-9026-6832A1AB35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7 лет</c:v>
                </c:pt>
                <c:pt idx="1">
                  <c:v>8 лет</c:v>
                </c:pt>
                <c:pt idx="2">
                  <c:v>9 лет</c:v>
                </c:pt>
                <c:pt idx="3">
                  <c:v>10 лет</c:v>
                </c:pt>
                <c:pt idx="4">
                  <c:v>11 лет</c:v>
                </c:pt>
                <c:pt idx="5">
                  <c:v>12 лет</c:v>
                </c:pt>
                <c:pt idx="6">
                  <c:v>13 лет</c:v>
                </c:pt>
                <c:pt idx="7">
                  <c:v>14 лет</c:v>
                </c:pt>
                <c:pt idx="8">
                  <c:v>15 лет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7D-4A08-A7D2-0E06D62F1D6E}"/>
            </c:ext>
          </c:extLst>
        </c:ser>
        <c:ser>
          <c:idx val="6"/>
          <c:order val="6"/>
          <c:tx>
            <c:strRef>
              <c:f>Лист1!$D$5</c:f>
              <c:strCache>
                <c:ptCount val="1"/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D-F8B0-4662-9026-6832A1AB353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6F-F8B0-4662-9026-6832A1AB353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1-F8B0-4662-9026-6832A1AB353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3-F8B0-4662-9026-6832A1AB353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5-F8B0-4662-9026-6832A1AB353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7-F8B0-4662-9026-6832A1AB353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9-F8B0-4662-9026-6832A1AB353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B-F8B0-4662-9026-6832A1AB353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D-F8B0-4662-9026-6832A1AB35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7 лет</c:v>
                </c:pt>
                <c:pt idx="1">
                  <c:v>8 лет</c:v>
                </c:pt>
                <c:pt idx="2">
                  <c:v>9 лет</c:v>
                </c:pt>
                <c:pt idx="3">
                  <c:v>10 лет</c:v>
                </c:pt>
                <c:pt idx="4">
                  <c:v>11 лет</c:v>
                </c:pt>
                <c:pt idx="5">
                  <c:v>12 лет</c:v>
                </c:pt>
                <c:pt idx="6">
                  <c:v>13 лет</c:v>
                </c:pt>
                <c:pt idx="7">
                  <c:v>14 лет</c:v>
                </c:pt>
                <c:pt idx="8">
                  <c:v>15 лет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7D-4A08-A7D2-0E06D62F1D6E}"/>
            </c:ext>
          </c:extLst>
        </c:ser>
        <c:ser>
          <c:idx val="7"/>
          <c:order val="7"/>
          <c:tx>
            <c:strRef>
              <c:f>Лист1!$E$5</c:f>
              <c:strCache>
                <c:ptCount val="1"/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7F-F8B0-4662-9026-6832A1AB353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1-F8B0-4662-9026-6832A1AB353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3-F8B0-4662-9026-6832A1AB353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5-F8B0-4662-9026-6832A1AB353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7-F8B0-4662-9026-6832A1AB353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9-F8B0-4662-9026-6832A1AB353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B-F8B0-4662-9026-6832A1AB353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D-F8B0-4662-9026-6832A1AB353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8F-F8B0-4662-9026-6832A1AB35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7 лет</c:v>
                </c:pt>
                <c:pt idx="1">
                  <c:v>8 лет</c:v>
                </c:pt>
                <c:pt idx="2">
                  <c:v>9 лет</c:v>
                </c:pt>
                <c:pt idx="3">
                  <c:v>10 лет</c:v>
                </c:pt>
                <c:pt idx="4">
                  <c:v>11 лет</c:v>
                </c:pt>
                <c:pt idx="5">
                  <c:v>12 лет</c:v>
                </c:pt>
                <c:pt idx="6">
                  <c:v>13 лет</c:v>
                </c:pt>
                <c:pt idx="7">
                  <c:v>14 лет</c:v>
                </c:pt>
                <c:pt idx="8">
                  <c:v>15 лет</c:v>
                </c:pt>
              </c:strCache>
            </c:strRef>
          </c:cat>
          <c:val>
            <c:numRef>
              <c:f>Лист1!$I$2:$I$10</c:f>
              <c:numCache>
                <c:formatCode>General</c:formatCode>
                <c:ptCount val="9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7D-4A08-A7D2-0E06D62F1D6E}"/>
            </c:ext>
          </c:extLst>
        </c:ser>
        <c:ser>
          <c:idx val="8"/>
          <c:order val="8"/>
          <c:tx>
            <c:strRef>
              <c:f>Лист1!$F$5</c:f>
              <c:strCache>
                <c:ptCount val="1"/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1-F8B0-4662-9026-6832A1AB353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3-F8B0-4662-9026-6832A1AB353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5-F8B0-4662-9026-6832A1AB353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7-F8B0-4662-9026-6832A1AB353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9-F8B0-4662-9026-6832A1AB353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B-F8B0-4662-9026-6832A1AB353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D-F8B0-4662-9026-6832A1AB353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9F-F8B0-4662-9026-6832A1AB3539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A1-F8B0-4662-9026-6832A1AB35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7 лет</c:v>
                </c:pt>
                <c:pt idx="1">
                  <c:v>8 лет</c:v>
                </c:pt>
                <c:pt idx="2">
                  <c:v>9 лет</c:v>
                </c:pt>
                <c:pt idx="3">
                  <c:v>10 лет</c:v>
                </c:pt>
                <c:pt idx="4">
                  <c:v>11 лет</c:v>
                </c:pt>
                <c:pt idx="5">
                  <c:v>12 лет</c:v>
                </c:pt>
                <c:pt idx="6">
                  <c:v>13 лет</c:v>
                </c:pt>
                <c:pt idx="7">
                  <c:v>14 лет</c:v>
                </c:pt>
                <c:pt idx="8">
                  <c:v>15 лет</c:v>
                </c:pt>
              </c:strCache>
            </c:strRef>
          </c:cat>
          <c:val>
            <c:numRef>
              <c:f>Лист1!$J$2:$J$10</c:f>
              <c:numCache>
                <c:formatCode>General</c:formatCode>
                <c:ptCount val="9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7D-4A08-A7D2-0E06D62F1D6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152917088683415E-2"/>
          <c:y val="9.5260509563376394E-2"/>
          <c:w val="0.6819751444257528"/>
          <c:h val="0.68083529704772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149 школа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>
                  <a:lumMod val="15000"/>
                  <a:lumOff val="85000"/>
                  <a:alpha val="53000"/>
                </a:schemeClr>
              </a:solidFill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9-469C-B4C1-66928C4FB7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144 школа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F9-469C-B4C1-66928C4FB79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139 школа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F9-469C-B4C1-66928C4FB79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85 школа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F9-469C-B4C1-66928C4FB79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133 школа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F9-469C-B4C1-66928C4FB79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145 школа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F9-469C-B4C1-66928C4FB79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18 школа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F9-469C-B4C1-66928C4FB793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98 школа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F9-469C-B4C1-66928C4FB793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115 школа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F9-469C-B4C1-66928C4FB793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134 школа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5F9-469C-B4C1-66928C4FB793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150 школа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Лист1!$L$2:$L$5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5F9-469C-B4C1-66928C4FB793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152 школа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Лист1!$M$2:$M$5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5F9-469C-B4C1-66928C4FB793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156 школа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Лист1!$N$2:$N$5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5F9-469C-B4C1-66928C4FB793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  <c:pt idx="0">
                  <c:v>91 школа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Лист1!$O$2:$O$5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5F9-469C-B4C1-66928C4FB793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  <c:pt idx="0">
                  <c:v> 2 школа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Лист1!$P$2:$P$5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5F9-469C-B4C1-66928C4FB793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  <c:pt idx="0">
                  <c:v>3 школа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Лист1!$Q$2:$Q$5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5F9-469C-B4C1-66928C4FB793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  <c:pt idx="0">
                  <c:v>36 школа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Лист1!$R$2:$R$5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5F9-469C-B4C1-66928C4FB793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  <c:pt idx="0">
                  <c:v>39 школа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Лист1!$S$2:$S$5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5F9-469C-B4C1-66928C4FB793}"/>
            </c:ext>
          </c:extLst>
        </c:ser>
        <c:ser>
          <c:idx val="18"/>
          <c:order val="18"/>
          <c:tx>
            <c:strRef>
              <c:f>Лист1!$T$1</c:f>
              <c:strCache>
                <c:ptCount val="1"/>
                <c:pt idx="0">
                  <c:v>82 школа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Лист1!$T$2:$T$5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5F9-469C-B4C1-66928C4FB793}"/>
            </c:ext>
          </c:extLst>
        </c:ser>
        <c:ser>
          <c:idx val="19"/>
          <c:order val="19"/>
          <c:tx>
            <c:strRef>
              <c:f>Лист1!$U$1</c:f>
              <c:strCache>
                <c:ptCount val="1"/>
                <c:pt idx="0">
                  <c:v>95 школа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Лист1!$U$2:$U$5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5F9-469C-B4C1-66928C4FB793}"/>
            </c:ext>
          </c:extLst>
        </c:ser>
        <c:ser>
          <c:idx val="20"/>
          <c:order val="20"/>
          <c:tx>
            <c:strRef>
              <c:f>Лист1!$V$1</c:f>
              <c:strCache>
                <c:ptCount val="1"/>
                <c:pt idx="0">
                  <c:v>66 школа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Лист1!$V$2:$V$5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5F9-469C-B4C1-66928C4FB793}"/>
            </c:ext>
          </c:extLst>
        </c:ser>
        <c:ser>
          <c:idx val="21"/>
          <c:order val="21"/>
          <c:tx>
            <c:strRef>
              <c:f>Лист1!$W$1</c:f>
              <c:strCache>
                <c:ptCount val="1"/>
                <c:pt idx="0">
                  <c:v>гимназия №10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Лист1!$W$2:$W$5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15F9-469C-B4C1-66928C4FB793}"/>
            </c:ext>
          </c:extLst>
        </c:ser>
        <c:ser>
          <c:idx val="22"/>
          <c:order val="22"/>
          <c:tx>
            <c:strRef>
              <c:f>Лист1!$X$1</c:f>
              <c:strCache>
                <c:ptCount val="1"/>
                <c:pt idx="0">
                  <c:v>лицей 8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Лист1!$X$2:$X$5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5F9-469C-B4C1-66928C4FB793}"/>
            </c:ext>
          </c:extLst>
        </c:ser>
        <c:ser>
          <c:idx val="23"/>
          <c:order val="23"/>
          <c:tx>
            <c:strRef>
              <c:f>Лист1!$Y$1</c:f>
              <c:strCache>
                <c:ptCount val="1"/>
                <c:pt idx="0">
                  <c:v>лицей 10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Лист1!$Y$2:$Y$5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5F9-469C-B4C1-66928C4FB793}"/>
            </c:ext>
          </c:extLst>
        </c:ser>
        <c:ser>
          <c:idx val="24"/>
          <c:order val="24"/>
          <c:tx>
            <c:strRef>
              <c:f>Лист1!$Z$1</c:f>
              <c:strCache>
                <c:ptCount val="1"/>
                <c:pt idx="0">
                  <c:v>детский садик №8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Лист1!$Z$2:$Z$5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5F9-469C-B4C1-66928C4FB793}"/>
            </c:ext>
          </c:extLst>
        </c:ser>
        <c:ser>
          <c:idx val="25"/>
          <c:order val="25"/>
          <c:tx>
            <c:strRef>
              <c:f>Лист1!$AA$1</c:f>
              <c:strCache>
                <c:ptCount val="1"/>
                <c:pt idx="0">
                  <c:v>детский садик №9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Лист1!$AA$2:$AA$5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5F9-469C-B4C1-66928C4FB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096576"/>
        <c:axId val="133098112"/>
      </c:barChart>
      <c:catAx>
        <c:axId val="1330965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3098112"/>
        <c:crosses val="autoZero"/>
        <c:auto val="1"/>
        <c:lblAlgn val="ctr"/>
        <c:lblOffset val="100"/>
        <c:noMultiLvlLbl val="0"/>
      </c:catAx>
      <c:valAx>
        <c:axId val="133098112"/>
        <c:scaling>
          <c:orientation val="minMax"/>
        </c:scaling>
        <c:delete val="0"/>
        <c:axPos val="l"/>
        <c:majorGridlines>
          <c:spPr>
            <a:ln w="0" cap="flat" cmpd="dbl" algn="ctr">
              <a:solidFill>
                <a:schemeClr val="tx1">
                  <a:lumMod val="15000"/>
                  <a:lumOff val="85000"/>
                </a:schemeClr>
              </a:solidFill>
              <a:round/>
              <a:tailEnd w="sm" len="me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096576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  <a:alpha val="0"/>
            </a:schemeClr>
          </a:solidFill>
        </a:ln>
        <a:effectLst>
          <a:outerShdw blurRad="50800" dist="50800" dir="7800000" sx="10000" sy="10000" algn="ctr" rotWithShape="0">
            <a:srgbClr val="000000">
              <a:alpha val="43137"/>
            </a:srgbClr>
          </a:outerShdw>
        </a:effectLst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60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11118846717056"/>
          <c:y val="4.0103122314523065E-2"/>
          <c:w val="0.55736207526488868"/>
          <c:h val="0.873961615582927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898-4EA8-944C-B7E056A90A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898-4EA8-944C-B7E056A90A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898-4EA8-944C-B7E056A90A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898-4EA8-944C-B7E056A90A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898-4EA8-944C-B7E056A90ACF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56</a:t>
                    </a:r>
                    <a:r>
                      <a:rPr lang="en-US" baseline="0"/>
                      <a:t> (86,2%)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898-4EA8-944C-B7E056A90ACF}"/>
                </c:ext>
              </c:extLst>
            </c:dLbl>
            <c:dLbl>
              <c:idx val="1"/>
              <c:layout>
                <c:manualLayout>
                  <c:x val="-8.1562007172481937E-2"/>
                  <c:y val="6.575663473907594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en-US" baseline="0"/>
                      <a:t> (1,5%)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898-4EA8-944C-B7E056A90ACF}"/>
                </c:ext>
              </c:extLst>
            </c:dLbl>
            <c:dLbl>
              <c:idx val="2"/>
              <c:layout>
                <c:manualLayout>
                  <c:x val="3.9745536292268381E-2"/>
                  <c:y val="-4.271981242672921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en-US" baseline="0"/>
                      <a:t> (1,5%)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898-4EA8-944C-B7E056A90ACF}"/>
                </c:ext>
              </c:extLst>
            </c:dLbl>
            <c:dLbl>
              <c:idx val="3"/>
              <c:layout>
                <c:manualLayout>
                  <c:x val="0.10586667137459833"/>
                  <c:y val="-4.450360469302418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 (7,7%)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898-4EA8-944C-B7E056A90ACF}"/>
                </c:ext>
              </c:extLst>
            </c:dLbl>
            <c:dLbl>
              <c:idx val="4"/>
              <c:layout>
                <c:manualLayout>
                  <c:x val="0.27554191150197449"/>
                  <c:y val="5.852663318229852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en-US" baseline="0"/>
                      <a:t> (3,1%)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898-4EA8-944C-B7E056A90AC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иерсиниозная инфекция?</c:v>
                </c:pt>
                <c:pt idx="1">
                  <c:v>острый тонзиллит</c:v>
                </c:pt>
                <c:pt idx="2">
                  <c:v>ОРВИ, аллергоз</c:v>
                </c:pt>
                <c:pt idx="3">
                  <c:v>ОРВИ, ринофарингит</c:v>
                </c:pt>
                <c:pt idx="4">
                  <c:v>Скарлатина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898-4EA8-944C-B7E056A90AC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795202079689116E-2"/>
          <c:y val="0.80362933951674365"/>
          <c:w val="0.96012617987968896"/>
          <c:h val="0.1826185218683814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3.5338810849014938E-3"/>
                  <c:y val="7.877140357455313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64 (98,5%)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642-4B8F-8462-F330AD65FF4F}"/>
                </c:ext>
              </c:extLst>
            </c:dLbl>
            <c:dLbl>
              <c:idx val="1"/>
              <c:layout>
                <c:manualLayout>
                  <c:x val="-1.6196767866020678E-17"/>
                  <c:y val="-5.9367579052618459E-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15 (23,1%)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642-4B8F-8462-F330AD65FF4F}"/>
                </c:ext>
              </c:extLst>
            </c:dLbl>
            <c:dLbl>
              <c:idx val="2"/>
              <c:layout>
                <c:manualLayout>
                  <c:x val="0"/>
                  <c:y val="-2.124015748031497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6( 9,2%)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642-4B8F-8462-F330AD65FF4F}"/>
                </c:ext>
              </c:extLst>
            </c:dLbl>
            <c:dLbl>
              <c:idx val="3"/>
              <c:layout>
                <c:manualLayout>
                  <c:x val="1.7669405424507467E-3"/>
                  <c:y val="-4.0276215473065129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 (15,4%)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642-4B8F-8462-F330AD65FF4F}"/>
                </c:ext>
              </c:extLst>
            </c:dLbl>
            <c:dLbl>
              <c:idx val="4"/>
              <c:layout>
                <c:manualLayout>
                  <c:x val="7.0677621698029226E-3"/>
                  <c:y val="1.870234970628671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9</a:t>
                    </a:r>
                    <a:r>
                      <a:rPr lang="en-US" baseline="0"/>
                      <a:t> (13,8%)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0098948670377E-2"/>
                      <c:h val="9.12104736907886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642-4B8F-8462-F330AD65FF4F}"/>
                </c:ext>
              </c:extLst>
            </c:dLbl>
            <c:dLbl>
              <c:idx val="5"/>
              <c:layout>
                <c:manualLayout>
                  <c:x val="0"/>
                  <c:y val="7.877140357455318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23 (35,4%)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642-4B8F-8462-F330AD65FF4F}"/>
                </c:ext>
              </c:extLst>
            </c:dLbl>
            <c:dLbl>
              <c:idx val="6"/>
              <c:layout>
                <c:manualLayout>
                  <c:x val="0"/>
                  <c:y val="-7.995875515560557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58 (30,7%)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642-4B8F-8462-F330AD65FF4F}"/>
                </c:ext>
              </c:extLst>
            </c:dLbl>
            <c:dLbl>
              <c:idx val="7"/>
              <c:layout>
                <c:manualLayout>
                  <c:x val="-1.7669405424507467E-3"/>
                  <c:y val="-7.995875515560557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 (29,2%)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642-4B8F-8462-F330AD65FF4F}"/>
                </c:ext>
              </c:extLst>
            </c:dLbl>
            <c:dLbl>
              <c:idx val="8"/>
              <c:layout>
                <c:manualLayout>
                  <c:x val="0"/>
                  <c:y val="-1.99006374203224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37 (56,9%)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642-4B8F-8462-F330AD65FF4F}"/>
                </c:ext>
              </c:extLst>
            </c:dLbl>
            <c:dLbl>
              <c:idx val="9"/>
              <c:layout>
                <c:manualLayout>
                  <c:x val="-1.2957414292816545E-16"/>
                  <c:y val="-1.990063742032246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 (18,5%)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642-4B8F-8462-F330AD65FF4F}"/>
                </c:ext>
              </c:extLst>
            </c:dLbl>
            <c:dLbl>
              <c:idx val="10"/>
              <c:layout>
                <c:manualLayout>
                  <c:x val="-1.2957414292816545E-16"/>
                  <c:y val="-4.027621547306595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63 (96,9%)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642-4B8F-8462-F330AD65FF4F}"/>
                </c:ext>
              </c:extLst>
            </c:dLbl>
            <c:dLbl>
              <c:idx val="11"/>
              <c:layout>
                <c:manualLayout>
                  <c:x val="7.0677621698028584E-3"/>
                  <c:y val="-1.19641294838146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 (30,8%)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642-4B8F-8462-F330AD65FF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температура</c:v>
                </c:pt>
                <c:pt idx="1">
                  <c:v>головная боль</c:v>
                </c:pt>
                <c:pt idx="2">
                  <c:v>кашель</c:v>
                </c:pt>
                <c:pt idx="3">
                  <c:v>насморк</c:v>
                </c:pt>
                <c:pt idx="4">
                  <c:v>тошнота</c:v>
                </c:pt>
                <c:pt idx="5">
                  <c:v>рвота</c:v>
                </c:pt>
                <c:pt idx="6">
                  <c:v>вялость</c:v>
                </c:pt>
                <c:pt idx="7">
                  <c:v>недомогание</c:v>
                </c:pt>
                <c:pt idx="8">
                  <c:v>боли в животе</c:v>
                </c:pt>
                <c:pt idx="9">
                  <c:v>боли в суставах</c:v>
                </c:pt>
                <c:pt idx="10">
                  <c:v>сыпь</c:v>
                </c:pt>
                <c:pt idx="11">
                  <c:v>жидкий стул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64</c:v>
                </c:pt>
                <c:pt idx="1">
                  <c:v>15</c:v>
                </c:pt>
                <c:pt idx="2">
                  <c:v>6</c:v>
                </c:pt>
                <c:pt idx="3">
                  <c:v>10</c:v>
                </c:pt>
                <c:pt idx="4">
                  <c:v>9</c:v>
                </c:pt>
                <c:pt idx="5">
                  <c:v>23</c:v>
                </c:pt>
                <c:pt idx="6">
                  <c:v>58</c:v>
                </c:pt>
                <c:pt idx="7">
                  <c:v>19</c:v>
                </c:pt>
                <c:pt idx="8">
                  <c:v>37</c:v>
                </c:pt>
                <c:pt idx="9">
                  <c:v>12</c:v>
                </c:pt>
                <c:pt idx="10">
                  <c:v>63</c:v>
                </c:pt>
                <c:pt idx="1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642-4B8F-8462-F330AD65FF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4451072"/>
        <c:axId val="69800448"/>
      </c:barChart>
      <c:catAx>
        <c:axId val="10445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00448"/>
        <c:crosses val="autoZero"/>
        <c:auto val="1"/>
        <c:lblAlgn val="ctr"/>
        <c:lblOffset val="100"/>
        <c:noMultiLvlLbl val="0"/>
      </c:catAx>
      <c:valAx>
        <c:axId val="698004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4451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967345253850352E-2"/>
          <c:y val="5.3834710483002854E-2"/>
          <c:w val="0.96803265474614963"/>
          <c:h val="0.83272759471647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лейкоциты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 день</c:v>
                </c:pt>
                <c:pt idx="1">
                  <c:v>7 день</c:v>
                </c:pt>
                <c:pt idx="2">
                  <c:v>10 день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11.6</c:v>
                </c:pt>
                <c:pt idx="1">
                  <c:v>9.7000000000000011</c:v>
                </c:pt>
                <c:pt idx="2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4F-4A3E-907C-8735CED32E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эозинофилы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 день</c:v>
                </c:pt>
                <c:pt idx="1">
                  <c:v>7 день</c:v>
                </c:pt>
                <c:pt idx="2">
                  <c:v>10 день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3.04</c:v>
                </c:pt>
                <c:pt idx="1">
                  <c:v>2.82</c:v>
                </c:pt>
                <c:pt idx="2">
                  <c:v>3.07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4F-4A3E-907C-8735CED32E9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п/я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 день</c:v>
                </c:pt>
                <c:pt idx="1">
                  <c:v>7 день</c:v>
                </c:pt>
                <c:pt idx="2">
                  <c:v>10 день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10.8</c:v>
                </c:pt>
                <c:pt idx="1">
                  <c:v>3.8</c:v>
                </c:pt>
                <c:pt idx="2">
                  <c:v>2.14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4F-4A3E-907C-8735CED32E9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с/я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 день</c:v>
                </c:pt>
                <c:pt idx="1">
                  <c:v>7 день</c:v>
                </c:pt>
                <c:pt idx="2">
                  <c:v>10 день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64.900000000000006</c:v>
                </c:pt>
                <c:pt idx="1">
                  <c:v>52.05</c:v>
                </c:pt>
                <c:pt idx="2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4F-4A3E-907C-8735CED32E9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лимфоциты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 день</c:v>
                </c:pt>
                <c:pt idx="1">
                  <c:v>7 день</c:v>
                </c:pt>
                <c:pt idx="2">
                  <c:v>10 день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16</c:v>
                </c:pt>
                <c:pt idx="1">
                  <c:v>36.200000000000003</c:v>
                </c:pt>
                <c:pt idx="2">
                  <c:v>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4F-4A3E-907C-8735CED32E9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моноциты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 день</c:v>
                </c:pt>
                <c:pt idx="1">
                  <c:v>7 день</c:v>
                </c:pt>
                <c:pt idx="2">
                  <c:v>10 день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6.7</c:v>
                </c:pt>
                <c:pt idx="1">
                  <c:v>6.4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4F-4A3E-907C-8735CED32E9D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эритроциты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 день</c:v>
                </c:pt>
                <c:pt idx="1">
                  <c:v>7 день</c:v>
                </c:pt>
                <c:pt idx="2">
                  <c:v>10 день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4.7</c:v>
                </c:pt>
                <c:pt idx="1">
                  <c:v>4.7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24F-4A3E-907C-8735CED32E9D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гемоглобин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 день</c:v>
                </c:pt>
                <c:pt idx="1">
                  <c:v>7 день</c:v>
                </c:pt>
                <c:pt idx="2">
                  <c:v>10 день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126</c:v>
                </c:pt>
                <c:pt idx="1">
                  <c:v>127</c:v>
                </c:pt>
                <c:pt idx="2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24F-4A3E-907C-8735CED32E9D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тромбоциты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1 день</c:v>
                </c:pt>
                <c:pt idx="1">
                  <c:v>7 день</c:v>
                </c:pt>
                <c:pt idx="2">
                  <c:v>10 день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188</c:v>
                </c:pt>
                <c:pt idx="1">
                  <c:v>264</c:v>
                </c:pt>
                <c:pt idx="2">
                  <c:v>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4F-4A3E-907C-8735CED32E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4450048"/>
        <c:axId val="69802176"/>
      </c:barChart>
      <c:catAx>
        <c:axId val="10445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802176"/>
        <c:crosses val="autoZero"/>
        <c:auto val="1"/>
        <c:lblAlgn val="ctr"/>
        <c:lblOffset val="100"/>
        <c:noMultiLvlLbl val="0"/>
      </c:catAx>
      <c:valAx>
        <c:axId val="698021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445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747720839030485E-3"/>
          <c:y val="0.91770060043088264"/>
          <c:w val="0.97601114945239553"/>
          <c:h val="6.0712783271222252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срб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день</c:v>
                </c:pt>
                <c:pt idx="1">
                  <c:v>7 день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7-428B-B9E6-397E2974CE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креатинин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день</c:v>
                </c:pt>
                <c:pt idx="1">
                  <c:v>7 день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63.6</c:v>
                </c:pt>
                <c:pt idx="1">
                  <c:v>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77-428B-B9E6-397E2974CE3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общий белок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день</c:v>
                </c:pt>
                <c:pt idx="1">
                  <c:v>7 день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62.2</c:v>
                </c:pt>
                <c:pt idx="1">
                  <c:v>65.5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77-428B-B9E6-397E2974CE3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общий билирубин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день</c:v>
                </c:pt>
                <c:pt idx="1">
                  <c:v>7 день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19.3</c:v>
                </c:pt>
                <c:pt idx="1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77-428B-B9E6-397E2974CE3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прямой билирубин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день</c:v>
                </c:pt>
                <c:pt idx="1">
                  <c:v>7 день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8.9</c:v>
                </c:pt>
                <c:pt idx="1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77-428B-B9E6-397E2974CE3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непрямой билирубин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день</c:v>
                </c:pt>
                <c:pt idx="1">
                  <c:v>7 день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7.4</c:v>
                </c:pt>
                <c:pt idx="1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77-428B-B9E6-397E2974CE3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алт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день</c:v>
                </c:pt>
                <c:pt idx="1">
                  <c:v>7 день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98.2</c:v>
                </c:pt>
                <c:pt idx="1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77-428B-B9E6-397E2974CE39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аст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день</c:v>
                </c:pt>
                <c:pt idx="1">
                  <c:v>7 день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70.2</c:v>
                </c:pt>
                <c:pt idx="1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F77-428B-B9E6-397E2974CE39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мочевина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1 день</c:v>
                </c:pt>
                <c:pt idx="1">
                  <c:v>7 день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5.4</c:v>
                </c:pt>
                <c:pt idx="1">
                  <c:v>4.1399999999999997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F77-428B-B9E6-397E2974CE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9142144"/>
        <c:axId val="105349120"/>
      </c:barChart>
      <c:catAx>
        <c:axId val="9914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349120"/>
        <c:crosses val="autoZero"/>
        <c:auto val="1"/>
        <c:lblAlgn val="ctr"/>
        <c:lblOffset val="100"/>
        <c:noMultiLvlLbl val="0"/>
      </c:catAx>
      <c:valAx>
        <c:axId val="1053491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914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184316031079013E-3"/>
          <c:y val="0.85498354313150193"/>
          <c:w val="0.97898858094677776"/>
          <c:h val="0.1302925793277672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97747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04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6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56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62726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9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0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0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8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058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933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329ED1F-1E39-44E6-B521-60DADFD4988E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B4CA488-C3AC-421B-A1AD-0D6496FAAD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912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Отчет по вспышке </a:t>
            </a:r>
            <a:r>
              <a:rPr lang="ru-RU" sz="4400" dirty="0" err="1" smtClean="0"/>
              <a:t>иерсиниозной</a:t>
            </a:r>
            <a:r>
              <a:rPr lang="ru-RU" sz="4400" dirty="0" smtClean="0"/>
              <a:t> инфекции в г. Красноярск за 2021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277" y="3886680"/>
            <a:ext cx="48768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7775" y="382385"/>
            <a:ext cx="11089178" cy="6217920"/>
          </a:xfrm>
        </p:spPr>
        <p:txBody>
          <a:bodyPr/>
          <a:lstStyle/>
          <a:p>
            <a:r>
              <a:rPr lang="ru-RU" dirty="0"/>
              <a:t>Дети поступали разных степеней тяжести 60 детей (92,3%) средней степени тяжести, 8 детей (12,3%) ближе к тяжелой степени и 1 ребенок (1,5%) тяжелой степени. Средняя температура при поступлении составила 37,9. Разброс температуры был от 37,2-40,5 При обработке анамнеза средняя продолжительность лихорадочного синдрома была 4,69 дней в среднем.  Так же имела место быть поражение желудочно-кишечного тракта ( 37 (56,9%) боли в животе, тошнота 9 (13,8%), рвота23 (35,4%) и жидкий стул 20 (30,8%))</a:t>
            </a:r>
          </a:p>
          <a:p>
            <a:r>
              <a:rPr lang="ru-RU" dirty="0"/>
              <a:t>Вообще само по себе </a:t>
            </a:r>
            <a:r>
              <a:rPr lang="ru-RU" dirty="0" err="1"/>
              <a:t>иерсиниозная</a:t>
            </a:r>
            <a:r>
              <a:rPr lang="ru-RU" dirty="0"/>
              <a:t> инфекция имеет полиморфизм симптомов. И четкой последовательности симптомов у нее нет. Но мы постарались выделить именно симптомы и клинические особенности этой вспышки, чтобы сравнить в дальнейшем как будет себя вести данное заболевание.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78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337" y="207818"/>
            <a:ext cx="10981113" cy="649224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Отличительной особенность была сыпь она была </a:t>
            </a:r>
            <a:r>
              <a:rPr lang="ru-RU" dirty="0" err="1"/>
              <a:t>разной:характер</a:t>
            </a:r>
            <a:r>
              <a:rPr lang="ru-RU" dirty="0"/>
              <a:t> сыпи присутствовал в виде мелкоточечной 46 детей (70,7%), мелкоточечная и пятнистая 5 детей (7,6%), пятнистая 4 детей (6,1%), милиарная 1 (1,5%) и </a:t>
            </a:r>
            <a:r>
              <a:rPr lang="ru-RU" dirty="0" err="1"/>
              <a:t>петехиальная</a:t>
            </a:r>
            <a:r>
              <a:rPr lang="ru-RU" dirty="0"/>
              <a:t>, 1 ребенка (1,5%) отсутствие и 7 детей (10,7%) мелкоточечная и папулезная 1 ребенок (1,5%). Локализация сыпи была различна, но превалировала по типу перчаток и носков 41 (63%), на боковых поверхностях туловища 34 (52,3%), суставы 10 (15,3%), конечности 20 (30,7%), так же присутствовали такие локализации как симптом капюшона (3%), паховая область (6%), естественные складки 9 (10,8%), живот 2 (3,01%), угасающая сыпь 1 (1,5%) и на </a:t>
            </a:r>
            <a:r>
              <a:rPr lang="ru-RU" dirty="0" err="1"/>
              <a:t>сгибательных</a:t>
            </a:r>
            <a:r>
              <a:rPr lang="ru-RU" dirty="0"/>
              <a:t> поверхностях 2 (3,07%). Средняя длительности высыпания составила 5,8 дней и в одном случае волнообразное течение по 6 дней. Шелушение преимущественно начиналось на 7-9 день после окончания высыпания, в некоторых случаях начало шелушения было в стационаре и не известно его длительность, следовательно, получились следующие значения: отсутствовало 45 (69,2%), присутствовало 8 (12,3%), по характеру: крупнопластинчатое 8 (12,3%), смешанное 1,5%, отрубевидное 4 (6,1%).  Среднее по длительности 7 дней.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41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897" y="299257"/>
            <a:ext cx="11089179" cy="62345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вышеперечисленных симптомов так же были явления конъюнктивита ( 64 (98,5%)),краевая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иктеричность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склер наблюдалась в 3 (4,6%), слабо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иктеричный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склеры 61 (93,8%) и ее наличие в 1 (1,5%).  Губы яркие в 61 (93,8%), сухие в 4 (6,1%).  В ротовой полости: язык обложен налетом 33 (50,7%), "малиновый" 9 (13,8%), "сосочковый" 11 (16,9%), малиновый и сосочковый в 6 (9,2%), обложен налетом и сосочковый в 2 (3,07%), без патологии 4 (6,1%). Гиперемия ротоглотки преимущественно была яркая 29 (44,6%), также наблюдалась разлитая 6 (9,2%), умеренная 8 (12,3%), слабая 7 (10,7%), зернистость 1 (1,5%), бугристость 14 (21,5%). Миндалины 1 степени 19 (29,2%), 2 степени 46 (70,7) %, наложения присутствовали 1 (1,5%) , некрозы отсутствовали в 100%. Увеличение лимфатических узлов наблюдалось в 34 (52,3%), размеры до 0,5 см 30 (46,1%)%, до 1 см 19 (29%), более 1 см 16 (24,6%)%, группа л/у превалировало тонзиллярные. Костно-суставная система не поражена в 61 (93,84%), ограничение подвижности из-за контрактур 1 (1,5%), поражение крупных суставов в 3 (4,6%), средняя поражения суставов длилась 4,3 дней. Границы сердечно сосудистой системы и тоны сердца без патологий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ЧСС 102,4, Носовое дыхание заложено было в 17 (26,1%%), слизистое отделяемое 3 (4,6%), свободное 45 (69) %. ЧДД 20,7.  Дыхание в легких преимущественно было жесткое 37 (59,9%), везикулярное 26 (40%), пуэрильное 2 (3,07)%. Хрипы у всех отсутствовали. Живот при пальпации был чувствительный в 26,1%, чувствительность присутствовала в околопупочной,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эпигастральной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левой подвздошной областях. Мягкий и безболезненный 44 (67,6%), мягкий и болезненный (3,07%), болезненный 1 (1,5%).  Чувствительность при пальпации проходила в среднем на 2-3 день после начала лечения. Увеличение печени отмечалось в 44 (61,5%), увеличение селезенки 14 (21,5%). Нормализация размеров происходила на 3-4 день. Изменения стула в виде кашицеобразного было в 22 (33,8%), жидкий 1 (1,5%), разжиженный 1 (1,5%). В основном превалировал оформленный стул 41 (63,0%). Патологических примесей не было и цвет без особенностей. Диурез сохранен во всех случаях, за исключением одной пациентки, которая находилась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гемофильтрации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Сознание при поступлении ясное.  Менингеальные знаки отсутствовали.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08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523" y="282633"/>
            <a:ext cx="11172305" cy="635092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лабораторных данных имели место изменения воспалительного характера (лейкоцитоз, </a:t>
            </a:r>
            <a:r>
              <a:rPr lang="ru-RU" dirty="0" err="1"/>
              <a:t>нейтрофилез</a:t>
            </a:r>
            <a:r>
              <a:rPr lang="ru-RU" dirty="0"/>
              <a:t>, ускоренная </a:t>
            </a:r>
            <a:r>
              <a:rPr lang="ru-RU" dirty="0" err="1"/>
              <a:t>соэ</a:t>
            </a:r>
            <a:r>
              <a:rPr lang="ru-RU" dirty="0"/>
              <a:t>). В основном прослеживается снижение уровня лейкоцитов к 10 дню. Замечено было снижение уровня тромбоцитов на момент госпитализации и нормализация к 10 дню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96135169"/>
              </p:ext>
            </p:extLst>
          </p:nvPr>
        </p:nvGraphicFramePr>
        <p:xfrm>
          <a:off x="1363287" y="1596044"/>
          <a:ext cx="9809019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2926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8843" y="320040"/>
            <a:ext cx="9601200" cy="893618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Изменения были так же в биохимическом анализе крови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371614"/>
              </p:ext>
            </p:extLst>
          </p:nvPr>
        </p:nvGraphicFramePr>
        <p:xfrm>
          <a:off x="631767" y="1064029"/>
          <a:ext cx="11355187" cy="565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7189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273" y="1479665"/>
            <a:ext cx="11205556" cy="5187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в 100% было стационарным, было диеты 59 (90,7%) №15, 1 (1,5%) №5, №7 1 (1,5%), №4 4 ( 6,15%). В стационаре дети получали антибактериальную терапию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преимущественностартовыми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были в цетофаксим50 (76,9%), бакцефорт1 (1,5%), цефтриаксон12 (18,18%), ампициллин сульбактам1 (1,5%), цефтазидим1 (1,5%). В 5 (7,69%) а/б заменен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бакцефорт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3 (4,6%)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цефтазидим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1 (1,5%)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цефотаксим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1 (1,5%)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цефипим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Жаропонижающая терапия назначалась дополнительно к лечению в 8 (12,7%) Снижение температуры в приемном покое было 7 (10,7%). В основном ибупрофен 200 мг и анальгин в составе литической смеси. Гормональные средства, в были назначены однократно в 13 (20%) случаях,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28 (43%).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Дезинтоксикационная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терапия назначалась в 26 (40)%( натрия хлорид, глюкоза 5% и 10%, калия хлорид, магния сульфат,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ацесоль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аскорбиновая кислота) из них 3 (4,6%)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стерофундин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 мл однократно и один случай из них 6 дней. Назначения были так же симптоматические назначения учитывая особенности проявления болезни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пробиотики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(6%), слабительные средства (1,5%),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энтеросорбенты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(3%), противорвотные (6%),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противодиарейные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(27,2), спазмолитики (22,7%). Так же назначались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виферон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3 %, супрастин (62,1%)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урсосан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(25%) 81%,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арбидол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(3%),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коринфар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(1,5%),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кортекс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(1,5%))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975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5672" y="964277"/>
            <a:ext cx="10058400" cy="5468389"/>
          </a:xfrm>
        </p:spPr>
        <p:txBody>
          <a:bodyPr>
            <a:normAutofit/>
          </a:bodyPr>
          <a:lstStyle/>
          <a:p>
            <a:r>
              <a:rPr lang="ru-RU" dirty="0"/>
              <a:t>При исследованиях для определения возбудителя было назначено РПГА с </a:t>
            </a:r>
            <a:r>
              <a:rPr lang="ru-RU" dirty="0" err="1"/>
              <a:t>иерсиниозным</a:t>
            </a:r>
            <a:r>
              <a:rPr lang="ru-RU" dirty="0"/>
              <a:t> и псевдотуберкулезным </a:t>
            </a:r>
            <a:r>
              <a:rPr lang="ru-RU" dirty="0" err="1"/>
              <a:t>диагностикумом</a:t>
            </a:r>
            <a:r>
              <a:rPr lang="ru-RU" dirty="0"/>
              <a:t>, выявление составило 14 детей (21,5%), где наблюдался титр антител от 1:50 у 3х детей (4,6%), у 5 детей 1:100 (7,69%) с последующим нарастанием у 2х детей (3,07%) (1:200 и 1:400), 1:200 титр наблюдался 1:400 у 3х детей (4,6%), 1:600 наблюдался у 2х детей (3,07%), с последующим нарастанием до 1:3200 у одного (1,5%) ребенка. Так же ПЦР кала 35 детей (35,8%), бактериологический посев кала на Y. </a:t>
            </a:r>
            <a:r>
              <a:rPr lang="ru-RU" dirty="0" err="1"/>
              <a:t>Ps</a:t>
            </a:r>
            <a:r>
              <a:rPr lang="ru-RU" dirty="0"/>
              <a:t> 9 детей (9,8%) Из них РПГА, ПЦР и бактериологический посев кала единовременно показало всего у 7 детей (10,8%).</a:t>
            </a:r>
          </a:p>
          <a:p>
            <a:r>
              <a:rPr lang="ru-RU" dirty="0"/>
              <a:t>На этом основании диагнозы при помощи этих данных были выставлены в 47 случаях (72,3%). В других случаях диагноз был выставлен клинико-</a:t>
            </a:r>
            <a:r>
              <a:rPr lang="ru-RU" dirty="0" err="1"/>
              <a:t>эпидемиологически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62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8540" y="448235"/>
            <a:ext cx="10475259" cy="57287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Весной 2021 года в г. Красноярске произошла массовая вспышка </a:t>
            </a:r>
            <a:r>
              <a:rPr lang="ru-RU" dirty="0" err="1" smtClean="0"/>
              <a:t>иерсиниозной</a:t>
            </a:r>
            <a:r>
              <a:rPr lang="ru-RU" dirty="0" smtClean="0"/>
              <a:t> инфекции у детей. Основным источников инфекции послужили плохо термически обработанные овощи и фрукты, такие как: морковка, яблоки, свекла, мандарины. </a:t>
            </a:r>
          </a:p>
          <a:p>
            <a:pPr marL="0" indent="0" algn="ctr">
              <a:buNone/>
            </a:pPr>
            <a:r>
              <a:rPr lang="ru-RU" dirty="0" smtClean="0"/>
              <a:t>В итоге инфицировалось более 70ти детей разных возрастов.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Причиной данной вспышкой послужило поставкой образовательные учреждения некачественных продуктов питания, которые не отвечали санитарным нормам, поставщиком являлся ООО «Респект». Организацию питания осуществляло общество с ограниченной ответственностью «Развитие», которое осуществляет деятельность в 31 образовательных учреждений г. Красноярска.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7111" t="3548" r="6054" b="4179"/>
          <a:stretch/>
        </p:blipFill>
        <p:spPr>
          <a:xfrm>
            <a:off x="4702394" y="3484112"/>
            <a:ext cx="4358478" cy="305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9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211" y="191193"/>
            <a:ext cx="9601200" cy="3581400"/>
          </a:xfrm>
        </p:spPr>
        <p:txBody>
          <a:bodyPr/>
          <a:lstStyle/>
          <a:p>
            <a:r>
              <a:rPr lang="ru-RU" dirty="0"/>
              <a:t>В период с 18.02.21-0.10.03.2021 в г. </a:t>
            </a:r>
            <a:r>
              <a:rPr lang="ru-RU" dirty="0" err="1"/>
              <a:t>Красноярскезарегистрирован</a:t>
            </a:r>
            <a:r>
              <a:rPr lang="ru-RU" dirty="0"/>
              <a:t> 134 случая заболеваний «</a:t>
            </a:r>
            <a:r>
              <a:rPr lang="ru-RU" dirty="0" err="1"/>
              <a:t>Иерсиниозная</a:t>
            </a:r>
            <a:r>
              <a:rPr lang="ru-RU" dirty="0"/>
              <a:t> инфекция» среди учащихся </a:t>
            </a:r>
            <a:r>
              <a:rPr lang="ru-RU" dirty="0" err="1"/>
              <a:t>общеобразовательныхучреждений</a:t>
            </a:r>
            <a:r>
              <a:rPr lang="ru-RU" dirty="0"/>
              <a:t>, из них 59 чел получали лечение в условиях стационара, 73 чел амбулаторно.</a:t>
            </a:r>
          </a:p>
          <a:p>
            <a:r>
              <a:rPr lang="ru-RU" dirty="0"/>
              <a:t>В эпидемический процесс вовлечены дети из разных классов 25 образовательных учреждений Советского, Октябрьского, центрального, </a:t>
            </a:r>
            <a:r>
              <a:rPr lang="ru-RU" dirty="0" err="1"/>
              <a:t>Емельяновского</a:t>
            </a:r>
            <a:r>
              <a:rPr lang="ru-RU" dirty="0"/>
              <a:t>, кировского районов и один ребенок из Дивногорска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67158166"/>
              </p:ext>
            </p:extLst>
          </p:nvPr>
        </p:nvGraphicFramePr>
        <p:xfrm>
          <a:off x="856211" y="2959332"/>
          <a:ext cx="11335789" cy="3458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654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405" y="308321"/>
            <a:ext cx="10881360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Было исследовано 65 историй болезни детей, поступивших в ДИО в период с 12.02.21 с 23.03.21. Дети были разных возрастов, но связывало их общая организованность. Одномоментное поступление наблюдалось 24.02.21, госпитализировано 13 детей разной степени тяжести. 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65265" y="-239331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9832326"/>
              </p:ext>
            </p:extLst>
          </p:nvPr>
        </p:nvGraphicFramePr>
        <p:xfrm>
          <a:off x="796405" y="2061557"/>
          <a:ext cx="11107420" cy="479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499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9584" y="158262"/>
            <a:ext cx="5011615" cy="1485900"/>
          </a:xfrm>
        </p:spPr>
        <p:txBody>
          <a:bodyPr/>
          <a:lstStyle/>
          <a:p>
            <a:r>
              <a:rPr lang="ru-RU" dirty="0" smtClean="0"/>
              <a:t>Заболеваемость  по возрасту 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6136944"/>
              </p:ext>
            </p:extLst>
          </p:nvPr>
        </p:nvGraphicFramePr>
        <p:xfrm>
          <a:off x="-104386" y="2505457"/>
          <a:ext cx="5750169" cy="4161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7474583" y="318633"/>
            <a:ext cx="4443984" cy="823912"/>
          </a:xfrm>
        </p:spPr>
        <p:txBody>
          <a:bodyPr/>
          <a:lstStyle/>
          <a:p>
            <a:r>
              <a:rPr lang="ru-RU" dirty="0" smtClean="0"/>
              <a:t>Заболевания в школах</a:t>
            </a:r>
            <a:endParaRPr lang="ru-RU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37448360"/>
              </p:ext>
            </p:extLst>
          </p:nvPr>
        </p:nvGraphicFramePr>
        <p:xfrm>
          <a:off x="5229225" y="1743075"/>
          <a:ext cx="6886575" cy="344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2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22466" y="376151"/>
            <a:ext cx="10099964" cy="2562193"/>
          </a:xfrm>
        </p:spPr>
        <p:txBody>
          <a:bodyPr>
            <a:normAutofit/>
          </a:bodyPr>
          <a:lstStyle/>
          <a:p>
            <a:r>
              <a:rPr lang="ru-RU" dirty="0"/>
              <a:t>Доставлены дети были на СМП 31 детей (47,69%) или самостоятельно 9 детей (13,8%), так же присутствовала категория поступивших по направлению от врача участкового педиатра 16 детей (24,6%).</a:t>
            </a:r>
          </a:p>
          <a:p>
            <a:r>
              <a:rPr lang="ru-RU" dirty="0"/>
              <a:t>Поступали дети с предварительными диагнозами: </a:t>
            </a:r>
            <a:r>
              <a:rPr lang="ru-RU" dirty="0" err="1"/>
              <a:t>иерсиниозная</a:t>
            </a:r>
            <a:r>
              <a:rPr lang="ru-RU" dirty="0"/>
              <a:t> инфекция, ОРВИ, скарлатина, острый тонзиллит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14239750"/>
              </p:ext>
            </p:extLst>
          </p:nvPr>
        </p:nvGraphicFramePr>
        <p:xfrm>
          <a:off x="6172202" y="2560320"/>
          <a:ext cx="5519652" cy="3973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688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720583"/>
              </p:ext>
            </p:extLst>
          </p:nvPr>
        </p:nvGraphicFramePr>
        <p:xfrm>
          <a:off x="1740967" y="941835"/>
          <a:ext cx="9203285" cy="282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3948">
                  <a:extLst>
                    <a:ext uri="{9D8B030D-6E8A-4147-A177-3AD203B41FA5}">
                      <a16:colId xmlns:a16="http://schemas.microsoft.com/office/drawing/2014/main" val="2842953171"/>
                    </a:ext>
                  </a:extLst>
                </a:gridCol>
                <a:gridCol w="1689778">
                  <a:extLst>
                    <a:ext uri="{9D8B030D-6E8A-4147-A177-3AD203B41FA5}">
                      <a16:colId xmlns:a16="http://schemas.microsoft.com/office/drawing/2014/main" val="1339266102"/>
                    </a:ext>
                  </a:extLst>
                </a:gridCol>
                <a:gridCol w="1650874">
                  <a:extLst>
                    <a:ext uri="{9D8B030D-6E8A-4147-A177-3AD203B41FA5}">
                      <a16:colId xmlns:a16="http://schemas.microsoft.com/office/drawing/2014/main" val="486677165"/>
                    </a:ext>
                  </a:extLst>
                </a:gridCol>
                <a:gridCol w="2808685">
                  <a:extLst>
                    <a:ext uri="{9D8B030D-6E8A-4147-A177-3AD203B41FA5}">
                      <a16:colId xmlns:a16="http://schemas.microsoft.com/office/drawing/2014/main" val="427948378"/>
                    </a:ext>
                  </a:extLst>
                </a:gridCol>
              </a:tblGrid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возраст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906797"/>
                  </a:ext>
                </a:extLst>
              </a:tr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 и 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9942633"/>
                  </a:ext>
                </a:extLst>
              </a:tr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( 6,2%)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(4,6%)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(10,8%)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6666408"/>
                  </a:ext>
                </a:extLst>
              </a:tr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 (16,9%)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 (9,2%)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 (26,2%)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092782"/>
                  </a:ext>
                </a:extLst>
              </a:tr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(4,6%)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(4,6%)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213398"/>
                  </a:ext>
                </a:extLst>
              </a:tr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 (23.1%)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(6,2%)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 (29,2%)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9461388"/>
                  </a:ext>
                </a:extLst>
              </a:tr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(6,2%)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 (4,6%)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(10,8%)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6734591"/>
                  </a:ext>
                </a:extLst>
              </a:tr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(3,1%)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(3,1 %)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(6,2%)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296428"/>
                  </a:ext>
                </a:extLst>
              </a:tr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(6,2%)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 (6,2%)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9578555"/>
                  </a:ext>
                </a:extLst>
              </a:tr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(1,5%)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(1,5%)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7550142"/>
                  </a:ext>
                </a:extLst>
              </a:tr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(3,1%)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(1,5%)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(4,6%)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3152501"/>
                  </a:ext>
                </a:extLst>
              </a:tr>
              <a:tr h="235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 (66,2%)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 (33,8%)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 (100%)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472052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58342" y="242437"/>
            <a:ext cx="59685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Возрастная структура детей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555" y="4096893"/>
            <a:ext cx="7407736" cy="276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6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altLang="ru-RU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возрастным группам</a:t>
            </a:r>
            <a:r>
              <a:rPr lang="ru-RU" altLang="ru-RU" sz="2400" dirty="0">
                <a:solidFill>
                  <a:schemeClr val="tx1"/>
                </a:solidFill>
              </a:rPr>
              <a:t/>
            </a:r>
            <a:br>
              <a:rPr lang="ru-RU" altLang="ru-RU" sz="2400" dirty="0">
                <a:solidFill>
                  <a:schemeClr val="tx1"/>
                </a:solidFill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34804"/>
              </p:ext>
            </p:extLst>
          </p:nvPr>
        </p:nvGraphicFramePr>
        <p:xfrm>
          <a:off x="887441" y="5336770"/>
          <a:ext cx="11082886" cy="1286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694">
                  <a:extLst>
                    <a:ext uri="{9D8B030D-6E8A-4147-A177-3AD203B41FA5}">
                      <a16:colId xmlns:a16="http://schemas.microsoft.com/office/drawing/2014/main" val="3564242664"/>
                    </a:ext>
                  </a:extLst>
                </a:gridCol>
                <a:gridCol w="2698184">
                  <a:extLst>
                    <a:ext uri="{9D8B030D-6E8A-4147-A177-3AD203B41FA5}">
                      <a16:colId xmlns:a16="http://schemas.microsoft.com/office/drawing/2014/main" val="646808370"/>
                    </a:ext>
                  </a:extLst>
                </a:gridCol>
                <a:gridCol w="2689712">
                  <a:extLst>
                    <a:ext uri="{9D8B030D-6E8A-4147-A177-3AD203B41FA5}">
                      <a16:colId xmlns:a16="http://schemas.microsoft.com/office/drawing/2014/main" val="3492526222"/>
                    </a:ext>
                  </a:extLst>
                </a:gridCol>
                <a:gridCol w="2646296">
                  <a:extLst>
                    <a:ext uri="{9D8B030D-6E8A-4147-A177-3AD203B41FA5}">
                      <a16:colId xmlns:a16="http://schemas.microsoft.com/office/drawing/2014/main" val="912165868"/>
                    </a:ext>
                  </a:extLst>
                </a:gridCol>
              </a:tblGrid>
              <a:tr h="321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возраст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444794"/>
                  </a:ext>
                </a:extLst>
              </a:tr>
              <a:tr h="321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7-9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 ( 23.1%)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 (18,5%)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 (41,5%)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6793328"/>
                  </a:ext>
                </a:extLst>
              </a:tr>
              <a:tr h="321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10-12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 (32,3%)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 (13,8%)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 (46,2%)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194047"/>
                  </a:ext>
                </a:extLst>
              </a:tr>
              <a:tr h="321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13-15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(10,8%)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1(1,5%)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 (12,3%)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260456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32" y="1612234"/>
            <a:ext cx="9772735" cy="36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9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65018" y="149629"/>
            <a:ext cx="10307782" cy="5717771"/>
          </a:xfrm>
        </p:spPr>
        <p:txBody>
          <a:bodyPr/>
          <a:lstStyle/>
          <a:p>
            <a:r>
              <a:rPr lang="ru-RU" dirty="0"/>
              <a:t>Согласно эпидемиологическому анамнезу у детей присутствовал алиментарный путь заражения, через зараженную пищу, которую предоставлял комбинат. </a:t>
            </a:r>
          </a:p>
          <a:p>
            <a:r>
              <a:rPr lang="ru-RU" dirty="0"/>
              <a:t>Поступление в стационар в основной массе были на 2-3 день заболеваемости. Заболевание начиналось остро (78,4%) преимущественно в первые дни заболевания первые симптомы были температура разных цифр, вялость и боли в животе. А уже на 2-3-4 день заболевания, когда присоединялась сыпь, были обращения в стационар.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01475636"/>
              </p:ext>
            </p:extLst>
          </p:nvPr>
        </p:nvGraphicFramePr>
        <p:xfrm>
          <a:off x="665018" y="3291840"/>
          <a:ext cx="11238807" cy="3408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2699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238</TotalTime>
  <Words>1830</Words>
  <Application>Microsoft Office PowerPoint</Application>
  <PresentationFormat>Широкоэкранный</PresentationFormat>
  <Paragraphs>111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Franklin Gothic Book</vt:lpstr>
      <vt:lpstr>Times New Roman</vt:lpstr>
      <vt:lpstr>Crop</vt:lpstr>
      <vt:lpstr>Отчет по вспышке иерсиниозной инфекции в г. Красноярск за 2021</vt:lpstr>
      <vt:lpstr>Презентация PowerPoint</vt:lpstr>
      <vt:lpstr>Презентация PowerPoint</vt:lpstr>
      <vt:lpstr>Презентация PowerPoint</vt:lpstr>
      <vt:lpstr>Заболеваемость  по возрасту </vt:lpstr>
      <vt:lpstr>Презентация PowerPoint</vt:lpstr>
      <vt:lpstr>Презентация PowerPoint</vt:lpstr>
      <vt:lpstr>По возрастным группам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были так же в биохимическом анализе крови </vt:lpstr>
      <vt:lpstr>Лечение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Гафоров Азам</dc:creator>
  <cp:lastModifiedBy>Гафоров Азам</cp:lastModifiedBy>
  <cp:revision>16</cp:revision>
  <dcterms:created xsi:type="dcterms:W3CDTF">2021-09-20T12:55:20Z</dcterms:created>
  <dcterms:modified xsi:type="dcterms:W3CDTF">2022-06-17T07:11:28Z</dcterms:modified>
</cp:coreProperties>
</file>