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5" r:id="rId2"/>
  </p:sldMasterIdLst>
  <p:notesMasterIdLst>
    <p:notesMasterId r:id="rId31"/>
  </p:notesMasterIdLst>
  <p:sldIdLst>
    <p:sldId id="256" r:id="rId3"/>
    <p:sldId id="277" r:id="rId4"/>
    <p:sldId id="279" r:id="rId5"/>
    <p:sldId id="275" r:id="rId6"/>
    <p:sldId id="280" r:id="rId7"/>
    <p:sldId id="281" r:id="rId8"/>
    <p:sldId id="282" r:id="rId9"/>
    <p:sldId id="285" r:id="rId10"/>
    <p:sldId id="283" r:id="rId11"/>
    <p:sldId id="284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278" r:id="rId30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32"/>
      <p:bold r:id="rId33"/>
      <p:italic r:id="rId34"/>
      <p:boldItalic r:id="rId35"/>
    </p:embeddedFont>
    <p:embeddedFont>
      <p:font typeface="Libre Baskerville" panose="020B0604020202020204" charset="0"/>
      <p:regular r:id="rId36"/>
      <p:bold r:id="rId37"/>
      <p:italic r:id="rId38"/>
    </p:embeddedFont>
    <p:embeddedFont>
      <p:font typeface="Poppins" panose="020B0604020202020204" charset="0"/>
      <p:regular r:id="rId39"/>
      <p:bold r:id="rId40"/>
      <p:italic r:id="rId41"/>
      <p:boldItalic r:id="rId42"/>
    </p:embeddedFont>
    <p:embeddedFont>
      <p:font typeface="Poppins Light" panose="020B0604020202020204" charset="0"/>
      <p:regular r:id="rId43"/>
      <p:bold r:id="rId44"/>
      <p:italic r:id="rId45"/>
      <p:boldItalic r:id="rId46"/>
    </p:embeddedFont>
    <p:embeddedFont>
      <p:font typeface="맑은 고딕" panose="020B0503020000020004" pitchFamily="34" charset="-127"/>
      <p:regular r:id="rId47"/>
      <p:bold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E1A007-E1E2-48BA-8474-B8B4AE2747F5}">
  <a:tblStyle styleId="{9AE1A007-E1E2-48BA-8474-B8B4AE2747F5}" styleName="Table_0">
    <a:wholeTbl>
      <a:tcTxStyle b="off" i="off">
        <a:font>
          <a:latin typeface="Poppins Light"/>
          <a:ea typeface="Poppins Light"/>
          <a:cs typeface="Poppins Light"/>
        </a:font>
        <a:schemeClr val="dk1"/>
      </a:tcTxStyle>
      <a:tcStyle>
        <a:tcBdr>
          <a:lef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493C80-E1C9-4542-A5BD-1946F66E5147}" styleName="Table_1">
    <a:wholeTbl>
      <a:tcTxStyle b="off" i="off">
        <a:font>
          <a:latin typeface="Poppins Light"/>
          <a:ea typeface="Poppins Light"/>
          <a:cs typeface="Poppins Ligh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Poppins Light"/>
          <a:ea typeface="Poppins Light"/>
          <a:cs typeface="Poppins Ligh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Poppins Light"/>
          <a:ea typeface="Poppins Light"/>
          <a:cs typeface="Poppins Ligh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Poppins Light"/>
          <a:ea typeface="Poppins Light"/>
          <a:cs typeface="Poppins Ligh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Poppins Light"/>
          <a:ea typeface="Poppins Light"/>
          <a:cs typeface="Poppins Ligh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9794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dfc6e0744a_1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2dfc6e0744a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1631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5730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dfe1553a7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2dfe1553a7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4139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dfe1553a7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2dfe1553a7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5539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741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5950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dfe1553a7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2dfe1553a7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3214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dfe1553a7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2dfe1553a7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3392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1344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8584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223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dfe1553a7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2dfe1553a7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5818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dfe1553a7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2dfe1553a7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356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58699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4172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08069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dfe1553a7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2dfe1553a7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28716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dfe1553a7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2dfe1553a7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2528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66372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5795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dfe1553a7c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2dfe1553a7c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9461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370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9876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6329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dfe1553a7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2dfe1553a7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3142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3925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107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pptmon.com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NUL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PTMON title">
  <p:cSld name="3_PPTMON 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4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14"/>
          <p:cNvPicPr preferRelativeResize="0"/>
          <p:nvPr/>
        </p:nvPicPr>
        <p:blipFill rotWithShape="1">
          <a:blip r:embed="rId6">
            <a:alphaModFix/>
          </a:blip>
          <a:srcRect r="22773" b="36448"/>
          <a:stretch/>
        </p:blipFill>
        <p:spPr>
          <a:xfrm>
            <a:off x="5900057" y="2714626"/>
            <a:ext cx="3243943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4"/>
          <p:cNvPicPr preferRelativeResize="0"/>
          <p:nvPr/>
        </p:nvPicPr>
        <p:blipFill rotWithShape="1">
          <a:blip r:embed="rId6">
            <a:alphaModFix/>
          </a:blip>
          <a:srcRect r="33946" b="23985"/>
          <a:stretch/>
        </p:blipFill>
        <p:spPr>
          <a:xfrm rot="5400000" flipH="1">
            <a:off x="65318" y="-65320"/>
            <a:ext cx="2774588" cy="2905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title">
  <p:cSld name="PPTMON 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97056" y="700391"/>
            <a:ext cx="5246945" cy="3742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PTMON title">
  <p:cSld name="1_PPTMON title">
    <p:bg>
      <p:bgPr>
        <a:solidFill>
          <a:srgbClr val="BFBFB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6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6">
            <a:alphaModFix/>
          </a:blip>
          <a:srcRect r="38431" b="64996"/>
          <a:stretch/>
        </p:blipFill>
        <p:spPr>
          <a:xfrm>
            <a:off x="4973998" y="3343073"/>
            <a:ext cx="4170002" cy="1800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6"/>
          <p:cNvPicPr preferRelativeResize="0"/>
          <p:nvPr/>
        </p:nvPicPr>
        <p:blipFill rotWithShape="1">
          <a:blip r:embed="rId6">
            <a:alphaModFix/>
          </a:blip>
          <a:srcRect l="11949" t="60141"/>
          <a:stretch/>
        </p:blipFill>
        <p:spPr>
          <a:xfrm>
            <a:off x="0" y="0"/>
            <a:ext cx="5963663" cy="2050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PTMON title">
  <p:cSld name="2_PPTMON title">
    <p:bg>
      <p:bgPr>
        <a:solidFill>
          <a:srgbClr val="F2F2F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7"/>
          <p:cNvPicPr preferRelativeResize="0"/>
          <p:nvPr/>
        </p:nvPicPr>
        <p:blipFill rotWithShape="1">
          <a:blip r:embed="rId6">
            <a:alphaModFix/>
          </a:blip>
          <a:srcRect r="32322" b="50950"/>
          <a:stretch/>
        </p:blipFill>
        <p:spPr>
          <a:xfrm flipH="1">
            <a:off x="-1" y="2854188"/>
            <a:ext cx="3662464" cy="2289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7"/>
          <p:cNvPicPr preferRelativeResize="0"/>
          <p:nvPr/>
        </p:nvPicPr>
        <p:blipFill rotWithShape="1">
          <a:blip r:embed="rId6">
            <a:alphaModFix/>
          </a:blip>
          <a:srcRect t="50000" r="29564"/>
          <a:stretch/>
        </p:blipFill>
        <p:spPr>
          <a:xfrm>
            <a:off x="5332238" y="0"/>
            <a:ext cx="3811762" cy="2333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7"/>
          <p:cNvPicPr preferRelativeResize="0"/>
          <p:nvPr/>
        </p:nvPicPr>
        <p:blipFill rotWithShape="1">
          <a:blip r:embed="rId7">
            <a:alphaModFix/>
          </a:blip>
          <a:srcRect l="15409" b="50000"/>
          <a:stretch/>
        </p:blipFill>
        <p:spPr>
          <a:xfrm>
            <a:off x="0" y="3319429"/>
            <a:ext cx="3137170" cy="1824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7"/>
          <p:cNvPicPr preferRelativeResize="0"/>
          <p:nvPr/>
        </p:nvPicPr>
        <p:blipFill rotWithShape="1">
          <a:blip r:embed="rId7">
            <a:alphaModFix/>
          </a:blip>
          <a:srcRect t="75362" r="46889"/>
          <a:stretch/>
        </p:blipFill>
        <p:spPr>
          <a:xfrm>
            <a:off x="7174350" y="0"/>
            <a:ext cx="1969650" cy="898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PTMON slide">
  <p:cSld name="1_PPTMON slide">
    <p:bg>
      <p:bgPr>
        <a:solidFill>
          <a:srgbClr val="D8D8D8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8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8"/>
          <p:cNvPicPr preferRelativeResize="0"/>
          <p:nvPr/>
        </p:nvPicPr>
        <p:blipFill rotWithShape="1">
          <a:blip r:embed="rId6">
            <a:alphaModFix/>
          </a:blip>
          <a:srcRect t="26124" r="62745"/>
          <a:stretch/>
        </p:blipFill>
        <p:spPr>
          <a:xfrm rot="5400000">
            <a:off x="6116765" y="2116264"/>
            <a:ext cx="2254677" cy="3799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8"/>
          <p:cNvPicPr preferRelativeResize="0"/>
          <p:nvPr/>
        </p:nvPicPr>
        <p:blipFill rotWithShape="1">
          <a:blip r:embed="rId6">
            <a:alphaModFix/>
          </a:blip>
          <a:srcRect l="24454" t="64995"/>
          <a:stretch/>
        </p:blipFill>
        <p:spPr>
          <a:xfrm>
            <a:off x="0" y="0"/>
            <a:ext cx="4572000" cy="1800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PTMON slide">
  <p:cSld name="2_PPTMON slide">
    <p:bg>
      <p:bgPr>
        <a:solidFill>
          <a:srgbClr val="BFBFB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9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9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9"/>
          <p:cNvPicPr preferRelativeResize="0"/>
          <p:nvPr/>
        </p:nvPicPr>
        <p:blipFill rotWithShape="1">
          <a:blip r:embed="rId6">
            <a:alphaModFix/>
          </a:blip>
          <a:srcRect l="28615" t="37833"/>
          <a:stretch/>
        </p:blipFill>
        <p:spPr>
          <a:xfrm>
            <a:off x="0" y="0"/>
            <a:ext cx="2655651" cy="2337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9"/>
          <p:cNvPicPr preferRelativeResize="0"/>
          <p:nvPr/>
        </p:nvPicPr>
        <p:blipFill rotWithShape="1">
          <a:blip r:embed="rId6">
            <a:alphaModFix/>
          </a:blip>
          <a:srcRect r="25330" b="50000"/>
          <a:stretch/>
        </p:blipFill>
        <p:spPr>
          <a:xfrm>
            <a:off x="6366160" y="3263423"/>
            <a:ext cx="2777840" cy="1880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PTMON slide">
  <p:cSld name="3_PPTMON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0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0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20"/>
          <p:cNvPicPr preferRelativeResize="0"/>
          <p:nvPr/>
        </p:nvPicPr>
        <p:blipFill rotWithShape="1">
          <a:blip r:embed="rId6">
            <a:alphaModFix/>
          </a:blip>
          <a:srcRect l="15338" b="57897"/>
          <a:stretch/>
        </p:blipFill>
        <p:spPr>
          <a:xfrm>
            <a:off x="0" y="3335912"/>
            <a:ext cx="6320166" cy="1807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0"/>
          <p:cNvPicPr preferRelativeResize="0"/>
          <p:nvPr/>
        </p:nvPicPr>
        <p:blipFill rotWithShape="1">
          <a:blip r:embed="rId6">
            <a:alphaModFix/>
          </a:blip>
          <a:srcRect t="66055" r="25893"/>
          <a:stretch/>
        </p:blipFill>
        <p:spPr>
          <a:xfrm rot="10800000" flipH="1">
            <a:off x="3611774" y="3686107"/>
            <a:ext cx="5532226" cy="1457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0"/>
          <p:cNvPicPr preferRelativeResize="0"/>
          <p:nvPr/>
        </p:nvPicPr>
        <p:blipFill rotWithShape="1">
          <a:blip r:embed="rId7">
            <a:alphaModFix/>
          </a:blip>
          <a:srcRect l="-1837" t="50000"/>
          <a:stretch/>
        </p:blipFill>
        <p:spPr>
          <a:xfrm rot="10800000" flipH="1">
            <a:off x="7272688" y="4239705"/>
            <a:ext cx="1871312" cy="903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0"/>
          <p:cNvPicPr preferRelativeResize="0"/>
          <p:nvPr/>
        </p:nvPicPr>
        <p:blipFill rotWithShape="1">
          <a:blip r:embed="rId7">
            <a:alphaModFix/>
          </a:blip>
          <a:srcRect b="50000"/>
          <a:stretch/>
        </p:blipFill>
        <p:spPr>
          <a:xfrm rot="10800000">
            <a:off x="0" y="-1"/>
            <a:ext cx="1837578" cy="903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PPTMON slide">
  <p:cSld name="4_PPTMON slide">
    <p:bg>
      <p:bgPr>
        <a:solidFill>
          <a:srgbClr val="595959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1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1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21"/>
          <p:cNvPicPr preferRelativeResize="0"/>
          <p:nvPr/>
        </p:nvPicPr>
        <p:blipFill rotWithShape="1">
          <a:blip r:embed="rId6">
            <a:alphaModFix/>
          </a:blip>
          <a:srcRect l="1422" b="53003"/>
          <a:stretch/>
        </p:blipFill>
        <p:spPr>
          <a:xfrm>
            <a:off x="-1" y="2726193"/>
            <a:ext cx="5878856" cy="2417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1"/>
          <p:cNvPicPr preferRelativeResize="0"/>
          <p:nvPr/>
        </p:nvPicPr>
        <p:blipFill rotWithShape="1">
          <a:blip r:embed="rId6">
            <a:alphaModFix/>
          </a:blip>
          <a:srcRect t="55119" r="30078"/>
          <a:stretch/>
        </p:blipFill>
        <p:spPr>
          <a:xfrm>
            <a:off x="4974094" y="0"/>
            <a:ext cx="4169906" cy="2308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PPTMON slide">
  <p:cSld name="5_PPTMON slide">
    <p:bg>
      <p:bgPr>
        <a:solidFill>
          <a:srgbClr val="D8D8D8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2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22"/>
          <p:cNvPicPr preferRelativeResize="0"/>
          <p:nvPr/>
        </p:nvPicPr>
        <p:blipFill rotWithShape="1">
          <a:blip r:embed="rId6">
            <a:alphaModFix/>
          </a:blip>
          <a:srcRect r="50000"/>
          <a:stretch/>
        </p:blipFill>
        <p:spPr>
          <a:xfrm rot="10800000" flipH="1">
            <a:off x="7043738" y="535336"/>
            <a:ext cx="2100263" cy="3821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2"/>
          <p:cNvPicPr preferRelativeResize="0"/>
          <p:nvPr/>
        </p:nvPicPr>
        <p:blipFill rotWithShape="1">
          <a:blip r:embed="rId6">
            <a:alphaModFix/>
          </a:blip>
          <a:srcRect l="50000"/>
          <a:stretch/>
        </p:blipFill>
        <p:spPr>
          <a:xfrm>
            <a:off x="0" y="1046040"/>
            <a:ext cx="2100263" cy="3821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PPTMON slide">
  <p:cSld name="6_PPTMON slide">
    <p:bg>
      <p:bgPr>
        <a:solidFill>
          <a:srgbClr val="595959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3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23"/>
          <p:cNvPicPr preferRelativeResize="0"/>
          <p:nvPr/>
        </p:nvPicPr>
        <p:blipFill rotWithShape="1">
          <a:blip r:embed="rId6">
            <a:alphaModFix/>
          </a:blip>
          <a:srcRect l="30771" t="59646"/>
          <a:stretch/>
        </p:blipFill>
        <p:spPr>
          <a:xfrm>
            <a:off x="0" y="0"/>
            <a:ext cx="5168095" cy="1732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3"/>
          <p:cNvPicPr preferRelativeResize="0"/>
          <p:nvPr/>
        </p:nvPicPr>
        <p:blipFill rotWithShape="1">
          <a:blip r:embed="rId7">
            <a:alphaModFix/>
          </a:blip>
          <a:srcRect t="67673" r="33310"/>
          <a:stretch/>
        </p:blipFill>
        <p:spPr>
          <a:xfrm rot="10800000" flipH="1">
            <a:off x="4335218" y="3480755"/>
            <a:ext cx="4808782" cy="1662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PPTMON slide">
  <p:cSld name="7_PPTMON slid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4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24"/>
          <p:cNvPicPr preferRelativeResize="0"/>
          <p:nvPr/>
        </p:nvPicPr>
        <p:blipFill rotWithShape="1">
          <a:blip r:embed="rId6">
            <a:alphaModFix/>
          </a:blip>
          <a:srcRect l="50000" b="43454"/>
          <a:stretch/>
        </p:blipFill>
        <p:spPr>
          <a:xfrm>
            <a:off x="0" y="3698792"/>
            <a:ext cx="1298643" cy="1444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4"/>
          <p:cNvPicPr preferRelativeResize="0"/>
          <p:nvPr/>
        </p:nvPicPr>
        <p:blipFill rotWithShape="1">
          <a:blip r:embed="rId7">
            <a:alphaModFix/>
          </a:blip>
          <a:srcRect t="24836" r="19317"/>
          <a:stretch/>
        </p:blipFill>
        <p:spPr>
          <a:xfrm>
            <a:off x="6549038" y="-1"/>
            <a:ext cx="2594962" cy="1724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PPTMON slide">
  <p:cSld name="8_PPTMON slide">
    <p:bg>
      <p:bgPr>
        <a:solidFill>
          <a:srgbClr val="BFBFBF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5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5"/>
          <p:cNvPicPr preferRelativeResize="0"/>
          <p:nvPr/>
        </p:nvPicPr>
        <p:blipFill rotWithShape="1">
          <a:blip r:embed="rId6">
            <a:alphaModFix/>
          </a:blip>
          <a:srcRect l="28381" b="8150"/>
          <a:stretch/>
        </p:blipFill>
        <p:spPr>
          <a:xfrm>
            <a:off x="-1" y="419232"/>
            <a:ext cx="4334342" cy="4724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5"/>
          <p:cNvPicPr preferRelativeResize="0"/>
          <p:nvPr/>
        </p:nvPicPr>
        <p:blipFill rotWithShape="1">
          <a:blip r:embed="rId7">
            <a:alphaModFix/>
          </a:blip>
          <a:srcRect t="28793"/>
          <a:stretch/>
        </p:blipFill>
        <p:spPr>
          <a:xfrm>
            <a:off x="781808" y="0"/>
            <a:ext cx="5088847" cy="366245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5"/>
          <p:cNvSpPr>
            <a:spLocks noGrp="1"/>
          </p:cNvSpPr>
          <p:nvPr>
            <p:ph type="pic" idx="2"/>
          </p:nvPr>
        </p:nvSpPr>
        <p:spPr>
          <a:xfrm>
            <a:off x="642938" y="1762175"/>
            <a:ext cx="2456213" cy="245761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PPTMON slide">
  <p:cSld name="9_PPTMON slide">
    <p:bg>
      <p:bgPr>
        <a:solidFill>
          <a:srgbClr val="F2F2F2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6"/>
          <p:cNvPicPr preferRelativeResize="0"/>
          <p:nvPr/>
        </p:nvPicPr>
        <p:blipFill rotWithShape="1">
          <a:blip r:embed="rId2">
            <a:alphaModFix/>
          </a:blip>
          <a:srcRect b="41006"/>
          <a:stretch/>
        </p:blipFill>
        <p:spPr>
          <a:xfrm flipH="1">
            <a:off x="164131" y="2109155"/>
            <a:ext cx="6772930" cy="3034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6">
            <a:hlinkClick r:id="rId5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6"/>
          <p:cNvSpPr>
            <a:spLocks noGrp="1"/>
          </p:cNvSpPr>
          <p:nvPr>
            <p:ph type="pic" idx="2"/>
          </p:nvPr>
        </p:nvSpPr>
        <p:spPr>
          <a:xfrm>
            <a:off x="961158" y="931229"/>
            <a:ext cx="2286867" cy="32810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PPTMON slide">
  <p:cSld name="10_PPTMON slid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7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27"/>
          <p:cNvPicPr preferRelativeResize="0"/>
          <p:nvPr/>
        </p:nvPicPr>
        <p:blipFill rotWithShape="1">
          <a:blip r:embed="rId6">
            <a:alphaModFix/>
          </a:blip>
          <a:srcRect t="2028" r="78058"/>
          <a:stretch/>
        </p:blipFill>
        <p:spPr>
          <a:xfrm>
            <a:off x="7561807" y="-1"/>
            <a:ext cx="1582194" cy="503918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155257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125" name="Google Shape;125;p27"/>
          <p:cNvPicPr preferRelativeResize="0"/>
          <p:nvPr/>
        </p:nvPicPr>
        <p:blipFill rotWithShape="1">
          <a:blip r:embed="rId6">
            <a:alphaModFix/>
          </a:blip>
          <a:srcRect r="50528" b="73742"/>
          <a:stretch/>
        </p:blipFill>
        <p:spPr>
          <a:xfrm rot="5400000">
            <a:off x="-1108340" y="2684584"/>
            <a:ext cx="3567255" cy="1350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PPTMON slide">
  <p:cSld name="11_PPTMON slid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8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28"/>
          <p:cNvPicPr preferRelativeResize="0"/>
          <p:nvPr/>
        </p:nvPicPr>
        <p:blipFill rotWithShape="1">
          <a:blip r:embed="rId6">
            <a:alphaModFix/>
          </a:blip>
          <a:srcRect t="23777" r="60788"/>
          <a:stretch/>
        </p:blipFill>
        <p:spPr>
          <a:xfrm rot="5400000">
            <a:off x="6185999" y="2185502"/>
            <a:ext cx="1995452" cy="392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8"/>
          <p:cNvPicPr preferRelativeResize="0"/>
          <p:nvPr/>
        </p:nvPicPr>
        <p:blipFill rotWithShape="1">
          <a:blip r:embed="rId6">
            <a:alphaModFix/>
          </a:blip>
          <a:srcRect l="67015" b="17619"/>
          <a:stretch/>
        </p:blipFill>
        <p:spPr>
          <a:xfrm rot="5400000">
            <a:off x="1279329" y="-1279329"/>
            <a:ext cx="1678571" cy="4237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PPTMON slide">
  <p:cSld name="12_PPTMON slide">
    <p:bg>
      <p:bgPr>
        <a:solidFill>
          <a:srgbClr val="3F3F3F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9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9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9"/>
          <p:cNvPicPr preferRelativeResize="0"/>
          <p:nvPr/>
        </p:nvPicPr>
        <p:blipFill rotWithShape="1">
          <a:blip r:embed="rId6">
            <a:alphaModFix/>
          </a:blip>
          <a:srcRect r="31601" b="66861"/>
          <a:stretch/>
        </p:blipFill>
        <p:spPr>
          <a:xfrm flipH="1">
            <a:off x="0" y="4076920"/>
            <a:ext cx="2419461" cy="106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9"/>
          <p:cNvPicPr preferRelativeResize="0"/>
          <p:nvPr/>
        </p:nvPicPr>
        <p:blipFill rotWithShape="1">
          <a:blip r:embed="rId6">
            <a:alphaModFix/>
          </a:blip>
          <a:srcRect t="67150"/>
          <a:stretch/>
        </p:blipFill>
        <p:spPr>
          <a:xfrm>
            <a:off x="0" y="0"/>
            <a:ext cx="4200525" cy="1255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9"/>
          <p:cNvPicPr preferRelativeResize="0"/>
          <p:nvPr/>
        </p:nvPicPr>
        <p:blipFill rotWithShape="1">
          <a:blip r:embed="rId6">
            <a:alphaModFix/>
          </a:blip>
          <a:srcRect r="65644" b="33430"/>
          <a:stretch/>
        </p:blipFill>
        <p:spPr>
          <a:xfrm>
            <a:off x="7700887" y="2599270"/>
            <a:ext cx="1443113" cy="2544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PPTMON slide">
  <p:cSld name="13_PPTMON slide">
    <p:bg>
      <p:bgPr>
        <a:solidFill>
          <a:srgbClr val="BFBFBF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0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0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30"/>
          <p:cNvPicPr preferRelativeResize="0"/>
          <p:nvPr/>
        </p:nvPicPr>
        <p:blipFill rotWithShape="1">
          <a:blip r:embed="rId6">
            <a:alphaModFix/>
          </a:blip>
          <a:srcRect t="7171" r="14250"/>
          <a:stretch/>
        </p:blipFill>
        <p:spPr>
          <a:xfrm flipH="1">
            <a:off x="-1" y="0"/>
            <a:ext cx="6183058" cy="477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0"/>
          <p:cNvPicPr preferRelativeResize="0"/>
          <p:nvPr/>
        </p:nvPicPr>
        <p:blipFill rotWithShape="1">
          <a:blip r:embed="rId7">
            <a:alphaModFix/>
          </a:blip>
          <a:srcRect l="20643"/>
          <a:stretch/>
        </p:blipFill>
        <p:spPr>
          <a:xfrm rot="10800000">
            <a:off x="5810592" y="186985"/>
            <a:ext cx="3333408" cy="382190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0"/>
          <p:cNvSpPr>
            <a:spLocks noGrp="1"/>
          </p:cNvSpPr>
          <p:nvPr>
            <p:ph type="pic" idx="2"/>
          </p:nvPr>
        </p:nvSpPr>
        <p:spPr>
          <a:xfrm>
            <a:off x="756268" y="1255269"/>
            <a:ext cx="3642871" cy="16853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3" name="Google Shape;143;p30"/>
          <p:cNvSpPr>
            <a:spLocks noGrp="1"/>
          </p:cNvSpPr>
          <p:nvPr>
            <p:ph type="pic" idx="3"/>
          </p:nvPr>
        </p:nvSpPr>
        <p:spPr>
          <a:xfrm>
            <a:off x="4754387" y="1255269"/>
            <a:ext cx="3642871" cy="16853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PPTMON slide">
  <p:cSld name="14_PPTMON slide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1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1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9391" y="425054"/>
            <a:ext cx="7465219" cy="429339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1"/>
          <p:cNvSpPr>
            <a:spLocks noGrp="1"/>
          </p:cNvSpPr>
          <p:nvPr>
            <p:ph type="pic" idx="2"/>
          </p:nvPr>
        </p:nvSpPr>
        <p:spPr>
          <a:xfrm>
            <a:off x="1061977" y="1032586"/>
            <a:ext cx="1690200" cy="169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9" name="Google Shape;149;p31"/>
          <p:cNvSpPr>
            <a:spLocks noGrp="1"/>
          </p:cNvSpPr>
          <p:nvPr>
            <p:ph type="pic" idx="3"/>
          </p:nvPr>
        </p:nvSpPr>
        <p:spPr>
          <a:xfrm>
            <a:off x="4767608" y="1032586"/>
            <a:ext cx="1690200" cy="169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0" name="Google Shape;150;p31"/>
          <p:cNvSpPr>
            <a:spLocks noGrp="1"/>
          </p:cNvSpPr>
          <p:nvPr>
            <p:ph type="pic" idx="4"/>
          </p:nvPr>
        </p:nvSpPr>
        <p:spPr>
          <a:xfrm>
            <a:off x="2914637" y="2885687"/>
            <a:ext cx="1690200" cy="169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1" name="Google Shape;151;p31"/>
          <p:cNvSpPr>
            <a:spLocks noGrp="1"/>
          </p:cNvSpPr>
          <p:nvPr>
            <p:ph type="pic" idx="5"/>
          </p:nvPr>
        </p:nvSpPr>
        <p:spPr>
          <a:xfrm>
            <a:off x="6620268" y="2885687"/>
            <a:ext cx="1690200" cy="169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PPTMON slide">
  <p:cSld name="15_PPTMON slide">
    <p:bg>
      <p:bgPr>
        <a:solidFill>
          <a:srgbClr val="F2F2F2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2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32"/>
          <p:cNvPicPr preferRelativeResize="0"/>
          <p:nvPr/>
        </p:nvPicPr>
        <p:blipFill rotWithShape="1">
          <a:blip r:embed="rId6">
            <a:alphaModFix/>
          </a:blip>
          <a:srcRect r="20198" b="20525"/>
          <a:stretch/>
        </p:blipFill>
        <p:spPr>
          <a:xfrm>
            <a:off x="3739046" y="1055704"/>
            <a:ext cx="5404955" cy="408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2"/>
          <p:cNvPicPr preferRelativeResize="0"/>
          <p:nvPr/>
        </p:nvPicPr>
        <p:blipFill rotWithShape="1">
          <a:blip r:embed="rId7">
            <a:alphaModFix/>
          </a:blip>
          <a:srcRect l="27603" t="55427"/>
          <a:stretch/>
        </p:blipFill>
        <p:spPr>
          <a:xfrm>
            <a:off x="-1" y="0"/>
            <a:ext cx="4381460" cy="229253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2"/>
          <p:cNvSpPr>
            <a:spLocks noGrp="1"/>
          </p:cNvSpPr>
          <p:nvPr>
            <p:ph type="pic" idx="2"/>
          </p:nvPr>
        </p:nvSpPr>
        <p:spPr>
          <a:xfrm>
            <a:off x="5838367" y="758354"/>
            <a:ext cx="1714517" cy="3719999"/>
          </a:xfrm>
          <a:prstGeom prst="roundRect">
            <a:avLst>
              <a:gd name="adj" fmla="val 14137"/>
            </a:avLst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PPTMON slide">
  <p:cSld name="16_PPTMON slide">
    <p:bg>
      <p:bgPr>
        <a:solidFill>
          <a:srgbClr val="7F7F7F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3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17768" y="0"/>
            <a:ext cx="2383473" cy="234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3"/>
          <p:cNvPicPr preferRelativeResize="0"/>
          <p:nvPr/>
        </p:nvPicPr>
        <p:blipFill rotWithShape="1">
          <a:blip r:embed="rId7">
            <a:alphaModFix/>
          </a:blip>
          <a:srcRect b="18191"/>
          <a:stretch/>
        </p:blipFill>
        <p:spPr>
          <a:xfrm>
            <a:off x="3202485" y="935663"/>
            <a:ext cx="5088847" cy="420783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3"/>
          <p:cNvSpPr>
            <a:spLocks noGrp="1"/>
          </p:cNvSpPr>
          <p:nvPr>
            <p:ph type="pic" idx="2"/>
          </p:nvPr>
        </p:nvSpPr>
        <p:spPr>
          <a:xfrm>
            <a:off x="5344205" y="815640"/>
            <a:ext cx="2637094" cy="3517397"/>
          </a:xfrm>
          <a:prstGeom prst="roundRect">
            <a:avLst>
              <a:gd name="adj" fmla="val 1370"/>
            </a:avLst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PPTMON slide">
  <p:cSld name="17_PPTMON slide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4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34"/>
          <p:cNvPicPr preferRelativeResize="0"/>
          <p:nvPr/>
        </p:nvPicPr>
        <p:blipFill rotWithShape="1">
          <a:blip r:embed="rId6">
            <a:alphaModFix/>
          </a:blip>
          <a:srcRect l="23193" b="25593"/>
          <a:stretch/>
        </p:blipFill>
        <p:spPr>
          <a:xfrm rot="-5400000">
            <a:off x="5276141" y="1275638"/>
            <a:ext cx="3908600" cy="382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4"/>
          <p:cNvPicPr preferRelativeResize="0"/>
          <p:nvPr/>
        </p:nvPicPr>
        <p:blipFill rotWithShape="1">
          <a:blip r:embed="rId7">
            <a:alphaModFix/>
          </a:blip>
          <a:srcRect t="7176"/>
          <a:stretch/>
        </p:blipFill>
        <p:spPr>
          <a:xfrm>
            <a:off x="2186264" y="0"/>
            <a:ext cx="5963663" cy="477436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4"/>
          <p:cNvSpPr>
            <a:spLocks noGrp="1"/>
          </p:cNvSpPr>
          <p:nvPr>
            <p:ph type="pic" idx="2"/>
          </p:nvPr>
        </p:nvSpPr>
        <p:spPr>
          <a:xfrm>
            <a:off x="3930399" y="994083"/>
            <a:ext cx="3907074" cy="241705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PPTMON slide">
  <p:cSld name="18_PPTMON slid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5"/>
          <p:cNvPicPr preferRelativeResize="0"/>
          <p:nvPr/>
        </p:nvPicPr>
        <p:blipFill rotWithShape="1">
          <a:blip r:embed="rId2">
            <a:alphaModFix/>
          </a:blip>
          <a:srcRect l="18640" t="56644"/>
          <a:stretch/>
        </p:blipFill>
        <p:spPr>
          <a:xfrm>
            <a:off x="-1" y="0"/>
            <a:ext cx="4852031" cy="2230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5">
            <a:hlinkClick r:id="rId5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3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5">
            <a:hlinkClick r:id="rId5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35"/>
          <p:cNvPicPr preferRelativeResize="0"/>
          <p:nvPr/>
        </p:nvPicPr>
        <p:blipFill rotWithShape="1">
          <a:blip r:embed="rId7">
            <a:alphaModFix/>
          </a:blip>
          <a:srcRect b="50000"/>
          <a:stretch/>
        </p:blipFill>
        <p:spPr>
          <a:xfrm>
            <a:off x="5883239" y="3539728"/>
            <a:ext cx="3260762" cy="1603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5"/>
          <p:cNvPicPr preferRelativeResize="0"/>
          <p:nvPr/>
        </p:nvPicPr>
        <p:blipFill rotWithShape="1">
          <a:blip r:embed="rId8">
            <a:alphaModFix/>
          </a:blip>
          <a:srcRect l="16793" b="63649"/>
          <a:stretch/>
        </p:blipFill>
        <p:spPr>
          <a:xfrm flipH="1">
            <a:off x="5648862" y="3754193"/>
            <a:ext cx="3495138" cy="1389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5"/>
          <p:cNvPicPr preferRelativeResize="0"/>
          <p:nvPr/>
        </p:nvPicPr>
        <p:blipFill rotWithShape="1">
          <a:blip r:embed="rId7">
            <a:alphaModFix/>
          </a:blip>
          <a:srcRect b="50000"/>
          <a:stretch/>
        </p:blipFill>
        <p:spPr>
          <a:xfrm rot="10800000">
            <a:off x="0" y="0"/>
            <a:ext cx="3260762" cy="1603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slide">
  <p:cSld name="PPTMON slid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6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PTMON custom">
  <p:cSld name="PPTMON custom"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7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ibre Baskerville"/>
              <a:buNone/>
              <a:defRPr sz="4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87" name="Google Shape;187;p38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88" name="Google Shape;18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89" name="Google Shape;18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90" name="Google Shape;19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PPTMON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4518423" y="5297943"/>
            <a:ext cx="1299346" cy="142875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3326233" y="5297943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CD72F778-322C-417E-8161-1DF1224A83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98" b="20525"/>
          <a:stretch/>
        </p:blipFill>
        <p:spPr>
          <a:xfrm>
            <a:off x="3739046" y="1055704"/>
            <a:ext cx="5404955" cy="408779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A200817B-C2C1-4DB6-B1F7-3A2B0E4D8F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3" t="55428"/>
          <a:stretch/>
        </p:blipFill>
        <p:spPr>
          <a:xfrm>
            <a:off x="0" y="0"/>
            <a:ext cx="4381460" cy="2292537"/>
          </a:xfrm>
          <a:prstGeom prst="rect">
            <a:avLst/>
          </a:prstGeom>
        </p:spPr>
      </p:pic>
      <p:sp>
        <p:nvSpPr>
          <p:cNvPr id="11" name="그림 개체 틀 11">
            <a:extLst>
              <a:ext uri="{FF2B5EF4-FFF2-40B4-BE49-F238E27FC236}">
                <a16:creationId xmlns:a16="http://schemas.microsoft.com/office/drawing/2014/main" xmlns="" id="{747D6D9E-3786-410F-874A-EFB662D3B9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38367" y="758355"/>
            <a:ext cx="1714517" cy="3719999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171450" marR="0" indent="-17145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94944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6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9"/>
          <p:cNvSpPr txBox="1"/>
          <p:nvPr/>
        </p:nvSpPr>
        <p:spPr>
          <a:xfrm>
            <a:off x="637667" y="1703702"/>
            <a:ext cx="7840362" cy="108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органов грудной клетки новорожденных. Часть </a:t>
            </a:r>
            <a:r>
              <a:rPr lang="ru" sz="33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endParaRPr sz="33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6" name="Google Shape;196;p39"/>
          <p:cNvSpPr txBox="1"/>
          <p:nvPr/>
        </p:nvSpPr>
        <p:spPr>
          <a:xfrm>
            <a:off x="637666" y="3476896"/>
            <a:ext cx="2709118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Выполнила: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Ординатор 2 года обучения 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специальности Рентгенология 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Спугис Я.И.</a:t>
            </a:r>
            <a:endParaRPr sz="1400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97" name="Google Shape;197;p39"/>
          <p:cNvCxnSpPr/>
          <p:nvPr/>
        </p:nvCxnSpPr>
        <p:spPr>
          <a:xfrm>
            <a:off x="637666" y="3476896"/>
            <a:ext cx="495895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8" name="Google Shape;198;p39"/>
          <p:cNvSpPr/>
          <p:nvPr/>
        </p:nvSpPr>
        <p:spPr>
          <a:xfrm>
            <a:off x="144975" y="165026"/>
            <a:ext cx="8751787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ФГБОУ ВО «Красноярский государственный медицинский университет им. проф. В. Ф. Войно-Ясенецкого» Министерства здравоохранения Российской Федерации</a:t>
            </a:r>
            <a:endParaRPr sz="1100"/>
          </a:p>
        </p:txBody>
      </p:sp>
      <p:sp>
        <p:nvSpPr>
          <p:cNvPr id="199" name="Google Shape;199;p39"/>
          <p:cNvSpPr/>
          <p:nvPr/>
        </p:nvSpPr>
        <p:spPr>
          <a:xfrm>
            <a:off x="1991736" y="706886"/>
            <a:ext cx="50582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Кафедра Лучевой диагностики ИПО</a:t>
            </a:r>
            <a:endParaRPr sz="1100" dirty="0"/>
          </a:p>
        </p:txBody>
      </p:sp>
      <p:sp>
        <p:nvSpPr>
          <p:cNvPr id="200" name="Google Shape;200;p39"/>
          <p:cNvSpPr/>
          <p:nvPr/>
        </p:nvSpPr>
        <p:spPr>
          <a:xfrm>
            <a:off x="3829382" y="4813339"/>
            <a:ext cx="1160414" cy="253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Красноярск, 2024</a:t>
            </a:r>
            <a:endParaRPr sz="1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01" name="Google Shape;20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0033" y="3040574"/>
            <a:ext cx="5192857" cy="935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Легочное кровотечение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453173" y="874818"/>
            <a:ext cx="7700411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Гестационный</a:t>
            </a:r>
            <a:r>
              <a:rPr lang="ru-RU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возраст 28 недель, </a:t>
            </a:r>
            <a:r>
              <a:rPr lang="ru-RU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интубирован</a:t>
            </a:r>
            <a:r>
              <a:rPr lang="ru-RU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по поводу РДС, выделение крови через </a:t>
            </a:r>
            <a:r>
              <a:rPr lang="ru-RU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эндотрахеальную</a:t>
            </a:r>
            <a:r>
              <a:rPr lang="ru-RU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трубку</a:t>
            </a:r>
            <a:endParaRPr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5168893" y="1455419"/>
            <a:ext cx="3495048" cy="2777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Участки снижения </a:t>
            </a: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пневматизации</a:t>
            </a: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легочной ткани правого легкого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Ателектаз нижней доли левого легкого, вздутие верхней доли левого легкого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Корректная установка трубки ИВЛ и НГЗ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11266" name="Picture 2" descr="https://radiologyassistant.nl/assets/-1-extra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" y="1541885"/>
            <a:ext cx="4336228" cy="3032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5059680" y="2468880"/>
            <a:ext cx="335280" cy="2438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966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9" name="Google Shape;289;p49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0" name="Google Shape;290;p49"/>
          <p:cNvSpPr txBox="1"/>
          <p:nvPr/>
        </p:nvSpPr>
        <p:spPr>
          <a:xfrm>
            <a:off x="186338" y="156752"/>
            <a:ext cx="88392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Открытый артериальный проток</a:t>
            </a:r>
            <a:endParaRPr sz="28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1" name="Google Shape;291;p49"/>
          <p:cNvSpPr txBox="1"/>
          <p:nvPr/>
        </p:nvSpPr>
        <p:spPr>
          <a:xfrm>
            <a:off x="642938" y="1089768"/>
            <a:ext cx="7790400" cy="3085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25450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Артериальный проток – сосуд, соединяющий легочную артерию и аорту</a:t>
            </a:r>
          </a:p>
          <a:p>
            <a:pPr marL="425450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В норме проток закрывается в течение первого дня после рождения, вследствие спазма артериол</a:t>
            </a:r>
          </a:p>
          <a:p>
            <a:pPr marL="425450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У недоношенных новорожденных количество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артериол в стенке артериального протока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значительно меньше, поэтому закрытия протока может не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произойти</a:t>
            </a:r>
          </a:p>
          <a:p>
            <a:pPr marL="425450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Подозрение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на ОАП возникают на 5-7 сутки при появлении признаков легочной гипертензии или обкрадывания большого круга кровообращения</a:t>
            </a:r>
          </a:p>
          <a:p>
            <a:pPr marL="425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sz="1600" dirty="0">
              <a:solidFill>
                <a:schemeClr val="tx1"/>
              </a:solidFill>
              <a:latin typeface="+mn-lt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383987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9" name="Google Shape;289;p49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0" name="Google Shape;290;p49"/>
          <p:cNvSpPr txBox="1"/>
          <p:nvPr/>
        </p:nvSpPr>
        <p:spPr>
          <a:xfrm>
            <a:off x="186338" y="156752"/>
            <a:ext cx="88392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Открытый артериальный проток</a:t>
            </a:r>
            <a:endParaRPr sz="28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1" name="Google Shape;291;p49"/>
          <p:cNvSpPr txBox="1"/>
          <p:nvPr/>
        </p:nvSpPr>
        <p:spPr>
          <a:xfrm>
            <a:off x="642938" y="1089768"/>
            <a:ext cx="7790400" cy="3085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39700" lvl="5">
              <a:buClr>
                <a:schemeClr val="dk1"/>
              </a:buClr>
              <a:buSzPts val="1400"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Признаки застойной сердечной недостаточности:</a:t>
            </a:r>
          </a:p>
          <a:p>
            <a:pPr marL="425450" lvl="8" indent="-285750"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Увеличение тени сердца</a:t>
            </a:r>
          </a:p>
          <a:p>
            <a:pPr marL="425450" lvl="8" indent="-285750"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У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величение тени легочной артерии</a:t>
            </a:r>
          </a:p>
          <a:p>
            <a:pPr marL="425450" lvl="6" indent="-285750"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Гидроторакс</a:t>
            </a:r>
          </a:p>
          <a:p>
            <a:pPr marL="425450" lvl="6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ru-RU" sz="1800" dirty="0" smtClean="0">
              <a:solidFill>
                <a:schemeClr val="tx1"/>
              </a:solidFill>
              <a:latin typeface="+mn-lt"/>
              <a:ea typeface="Poppins"/>
              <a:cs typeface="Poppins"/>
              <a:sym typeface="Poppins"/>
            </a:endParaRPr>
          </a:p>
          <a:p>
            <a:pPr marL="425450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Диффузное снижение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пневматизации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 легочной ткани в динамике – признак ОАП</a:t>
            </a:r>
          </a:p>
          <a:p>
            <a:pPr marL="425450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ru-RU" sz="1800" dirty="0" smtClean="0">
              <a:solidFill>
                <a:schemeClr val="tx1"/>
              </a:solidFill>
              <a:latin typeface="+mn-lt"/>
              <a:ea typeface="Poppins"/>
              <a:cs typeface="Poppins"/>
              <a:sym typeface="Poppins"/>
            </a:endParaRPr>
          </a:p>
          <a:p>
            <a:pPr marL="425450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На рентгенограммах можно заподозрить ОАП, однако подтверждение диагноза производится с помощью УЗИ</a:t>
            </a:r>
          </a:p>
          <a:p>
            <a:pPr marL="425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sz="1600" dirty="0">
              <a:solidFill>
                <a:schemeClr val="tx1"/>
              </a:solidFill>
              <a:latin typeface="+mn-lt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520958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ОАП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539943" y="930954"/>
            <a:ext cx="7700411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Недоношенный новорожденный, предыдущая рентгенограмма ОГК без особенностей</a:t>
            </a:r>
            <a:endParaRPr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5168893" y="1541885"/>
            <a:ext cx="3495048" cy="179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Увеличение тени сердца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Снижение </a:t>
            </a: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пневматизации</a:t>
            </a: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обоих легких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Некорректная установка ЦВК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Диагноз подтвержден по результатам УЗИ</a:t>
            </a:r>
          </a:p>
        </p:txBody>
      </p:sp>
      <p:pic>
        <p:nvPicPr>
          <p:cNvPr id="12290" name="Picture 2" descr="https://radiologyassistant.nl/assets/15-od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43" y="1541885"/>
            <a:ext cx="4379766" cy="3074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712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ОАП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539943" y="930954"/>
            <a:ext cx="7700411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Гестационный</a:t>
            </a:r>
            <a:r>
              <a:rPr lang="ru-RU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возраст 25 недель и 5 дней, терапия по поводу РДС</a:t>
            </a:r>
            <a:endParaRPr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5199373" y="1892405"/>
            <a:ext cx="3495048" cy="203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Вздутие легких, увеличение тени сердца, усиление легочного рисунка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ru-RU" sz="16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На 5 день проводимой терапии уменьшилось вздутие легких,  уменьшилась тень сердца, легочный рисунок в норме</a:t>
            </a:r>
          </a:p>
        </p:txBody>
      </p:sp>
      <p:pic>
        <p:nvPicPr>
          <p:cNvPr id="13314" name="Picture 2" descr="https://radiologyassistant.nl/assets/-1.17-18-1680981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2" y="1541884"/>
            <a:ext cx="4669620" cy="285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083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9" name="Google Shape;289;p49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0" name="Google Shape;290;p49"/>
          <p:cNvSpPr txBox="1"/>
          <p:nvPr/>
        </p:nvSpPr>
        <p:spPr>
          <a:xfrm>
            <a:off x="186338" y="156752"/>
            <a:ext cx="88392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Бронхолегочная дисплазия</a:t>
            </a:r>
            <a:endParaRPr sz="28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1" name="Google Shape;291;p49"/>
          <p:cNvSpPr txBox="1"/>
          <p:nvPr/>
        </p:nvSpPr>
        <p:spPr>
          <a:xfrm>
            <a:off x="642938" y="937368"/>
            <a:ext cx="7790400" cy="3916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25450" lvl="5" indent="-285750"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Хроническое заболевание легких недоношенных</a:t>
            </a:r>
          </a:p>
          <a:p>
            <a:pPr marL="425450" lvl="5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ru-RU" sz="1800" dirty="0" smtClean="0">
              <a:solidFill>
                <a:schemeClr val="tx1"/>
              </a:solidFill>
              <a:latin typeface="+mn-lt"/>
              <a:ea typeface="Poppins"/>
              <a:cs typeface="Poppins"/>
              <a:sym typeface="Poppins"/>
            </a:endParaRPr>
          </a:p>
          <a:p>
            <a:pPr marL="425450" lvl="5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Диагностируется на основании клинических данных: потребность в кислороде 28 дней и более, у новорожденных сроком менее 30 недель</a:t>
            </a:r>
          </a:p>
          <a:p>
            <a:pPr marL="425450" lvl="5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ru-RU" sz="1800" dirty="0" smtClean="0">
              <a:solidFill>
                <a:schemeClr val="tx1"/>
              </a:solidFill>
              <a:latin typeface="+mn-lt"/>
              <a:ea typeface="Poppins"/>
              <a:cs typeface="Poppins"/>
              <a:sym typeface="Poppins"/>
            </a:endParaRPr>
          </a:p>
          <a:p>
            <a:pPr marL="425450" lvl="5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До внедрения терапии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сурфактанктом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классическими проявлениями БЛД на рентгенограммах были: линейные участки фиброза, локальные зоны просветления легочной ткани – буллы</a:t>
            </a:r>
          </a:p>
          <a:p>
            <a:pPr marL="425450" lvl="5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ru-RU" sz="1800" dirty="0" smtClean="0">
              <a:solidFill>
                <a:schemeClr val="tx1"/>
              </a:solidFill>
              <a:latin typeface="+mn-lt"/>
              <a:ea typeface="Poppins"/>
              <a:cs typeface="Poppins"/>
              <a:sym typeface="Poppins"/>
            </a:endParaRPr>
          </a:p>
          <a:p>
            <a:pPr marL="425450" lvl="5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С применением ГКС,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сурфактанта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 и более деликатной респираторной поддержки БЛД редко встречается у новорожденных весом менее 1200г и старше 32 недель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гестации</a:t>
            </a:r>
            <a:endParaRPr lang="ru-RU" sz="1800" dirty="0" smtClean="0">
              <a:solidFill>
                <a:schemeClr val="tx1"/>
              </a:solidFill>
              <a:latin typeface="+mn-lt"/>
              <a:ea typeface="Poppins"/>
              <a:cs typeface="Poppins"/>
              <a:sym typeface="Poppins"/>
            </a:endParaRPr>
          </a:p>
          <a:p>
            <a:pPr marL="425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sz="1600" dirty="0">
              <a:solidFill>
                <a:schemeClr val="tx1"/>
              </a:solidFill>
              <a:latin typeface="+mn-lt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01815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9" name="Google Shape;289;p49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0" name="Google Shape;290;p49"/>
          <p:cNvSpPr txBox="1"/>
          <p:nvPr/>
        </p:nvSpPr>
        <p:spPr>
          <a:xfrm>
            <a:off x="186338" y="156752"/>
            <a:ext cx="88392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Рентгенологические признаки БЛД</a:t>
            </a:r>
            <a:endParaRPr sz="28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1" name="Google Shape;291;p49"/>
          <p:cNvSpPr txBox="1"/>
          <p:nvPr/>
        </p:nvSpPr>
        <p:spPr>
          <a:xfrm>
            <a:off x="642938" y="1249788"/>
            <a:ext cx="7790400" cy="253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25450" lvl="5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Незначительное/умеренное вздутие легких в сумме с умеренными/грубыми очагами линейных затемнений</a:t>
            </a:r>
          </a:p>
          <a:p>
            <a:pPr marL="425450" lvl="5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/>
              </a:solidFill>
              <a:latin typeface="+mn-lt"/>
              <a:ea typeface="Poppins"/>
              <a:cs typeface="Poppins"/>
              <a:sym typeface="Poppins"/>
            </a:endParaRPr>
          </a:p>
          <a:p>
            <a:pPr marL="425450" lvl="5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Затемнения по типу консолидации</a:t>
            </a:r>
          </a:p>
          <a:p>
            <a:pPr marL="425450" lvl="5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/>
              </a:solidFill>
              <a:latin typeface="+mn-lt"/>
              <a:ea typeface="Poppins"/>
              <a:cs typeface="Poppins"/>
              <a:sym typeface="Poppins"/>
            </a:endParaRPr>
          </a:p>
          <a:p>
            <a:pPr marL="425450" lvl="5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Кистозная перестройка легочной ткани</a:t>
            </a:r>
          </a:p>
          <a:p>
            <a:pPr marL="425450" lvl="5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/>
              </a:solidFill>
              <a:latin typeface="+mn-lt"/>
              <a:ea typeface="Poppins"/>
              <a:cs typeface="Poppins"/>
              <a:sym typeface="Poppins"/>
            </a:endParaRPr>
          </a:p>
          <a:p>
            <a:pPr marL="425450" lvl="5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800" dirty="0" err="1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Кардиомегалия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 – признак легочной гипертензии</a:t>
            </a:r>
          </a:p>
          <a:p>
            <a:pPr marL="425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sz="1600" dirty="0">
              <a:solidFill>
                <a:schemeClr val="tx1"/>
              </a:solidFill>
              <a:latin typeface="+mn-lt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248240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БЛД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539943" y="930954"/>
            <a:ext cx="7700411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Гестационный</a:t>
            </a:r>
            <a:r>
              <a:rPr lang="ru-RU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срок 27 недель, возраст 6 недель, в анамнезе респираторная поддержка ИВЛ</a:t>
            </a:r>
            <a:endParaRPr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5168893" y="1633325"/>
            <a:ext cx="3495048" cy="203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Затемнения в прикорневых зонах с обеих сторон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Усиление легочного рисунка за счет интерстициального компонента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С учетом анамнеза, БЛД – наиболее вероятный диагноз</a:t>
            </a:r>
          </a:p>
        </p:txBody>
      </p:sp>
      <p:pic>
        <p:nvPicPr>
          <p:cNvPr id="14338" name="Picture 2" descr="https://radiologyassistant.nl/assets/16-bp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2" y="1458064"/>
            <a:ext cx="4629239" cy="3057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015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БЛД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539943" y="930954"/>
            <a:ext cx="7700411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Гестационный</a:t>
            </a:r>
            <a:r>
              <a:rPr lang="ru-RU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срок 27 недель, возраст 8 недель, в анамнезе респираторная поддержка ИВЛ, длительная потребность в </a:t>
            </a:r>
            <a:r>
              <a:rPr lang="ru-RU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кислородотерапии</a:t>
            </a:r>
            <a:r>
              <a:rPr lang="ru-RU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</a:t>
            </a:r>
            <a:endParaRPr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5306053" y="1839065"/>
            <a:ext cx="3495048" cy="203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Затемнения в прикорневых зонах с обеих сторон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Усиление легочного рисунка за счет интерстициального компонента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С учетом анамнеза, БЛД – наиболее вероятный диагноз</a:t>
            </a:r>
          </a:p>
        </p:txBody>
      </p:sp>
      <p:pic>
        <p:nvPicPr>
          <p:cNvPr id="15362" name="Picture 2" descr="https://radiologyassistant.nl/assets/17-bp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7" y="1592602"/>
            <a:ext cx="4701146" cy="308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128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БЛД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539943" y="930954"/>
            <a:ext cx="7700411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Гестационный</a:t>
            </a:r>
            <a:r>
              <a:rPr lang="ru-RU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срок 28 недель, возраст 7 недель, потребность в респираторной поддержке</a:t>
            </a:r>
            <a:endParaRPr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5306053" y="1839065"/>
            <a:ext cx="3495048" cy="179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Усиление легочного рисунка за счет интерстициального компонента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Ателектаз слева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С учетом анамнеза, БЛД – наиболее вероятный диагноз</a:t>
            </a:r>
          </a:p>
        </p:txBody>
      </p:sp>
      <p:pic>
        <p:nvPicPr>
          <p:cNvPr id="16386" name="Picture 2" descr="https://radiologyassistant.nl/assets/_1-bpd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43" y="1645942"/>
            <a:ext cx="4527252" cy="2849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146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9" name="Google Shape;289;p49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0" name="Google Shape;290;p49"/>
          <p:cNvSpPr txBox="1"/>
          <p:nvPr/>
        </p:nvSpPr>
        <p:spPr>
          <a:xfrm>
            <a:off x="186338" y="156752"/>
            <a:ext cx="88392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</a:t>
            </a:r>
            <a:r>
              <a:rPr lang="ru-RU" sz="28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и</a:t>
            </a:r>
            <a:r>
              <a:rPr lang="ru" sz="28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ндром аспирации </a:t>
            </a:r>
            <a:r>
              <a:rPr lang="ru" sz="28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мекония (САМ)</a:t>
            </a:r>
            <a:endParaRPr sz="28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1" name="Google Shape;291;p49"/>
          <p:cNvSpPr txBox="1"/>
          <p:nvPr/>
        </p:nvSpPr>
        <p:spPr>
          <a:xfrm>
            <a:off x="642938" y="1089768"/>
            <a:ext cx="7790400" cy="376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25450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Наличие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мекония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 в околоплодных водах отмечается в 10-15% родов, аспирация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мекония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 происходит в 5%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случаев</a:t>
            </a:r>
          </a:p>
          <a:p>
            <a:pPr marL="425450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/>
              </a:solidFill>
              <a:latin typeface="+mn-lt"/>
              <a:ea typeface="Poppins"/>
              <a:cs typeface="Poppins"/>
              <a:sym typeface="Poppins"/>
            </a:endParaRPr>
          </a:p>
          <a:p>
            <a:pPr marL="425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Ведущая причина смертности доношенных и переношенных новорожденных</a:t>
            </a:r>
          </a:p>
          <a:p>
            <a:pPr marL="425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Внутриутробная гипоксия плода приводит к </a:t>
            </a:r>
            <a:r>
              <a:rPr lang="ru-RU" sz="1600" dirty="0" err="1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пренатальному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 отхождению </a:t>
            </a:r>
            <a:r>
              <a:rPr lang="ru-RU" sz="1600" dirty="0" err="1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мекония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 в околоплодные воды</a:t>
            </a:r>
          </a:p>
          <a:p>
            <a:pPr marL="425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Вдох околоплодных вод, окрашенных </a:t>
            </a:r>
            <a:r>
              <a:rPr lang="ru-RU" sz="1600" dirty="0" err="1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меконием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, приводит к химическому </a:t>
            </a:r>
            <a:r>
              <a:rPr lang="ru-RU" sz="1600" dirty="0" err="1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бронхиолиту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, обструкции мелких дыхательных путей, дисфункции </a:t>
            </a:r>
            <a:r>
              <a:rPr lang="ru-RU" sz="1600" dirty="0" err="1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сурфактанта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, что приводит к развитию ателектазов</a:t>
            </a:r>
          </a:p>
          <a:p>
            <a:pPr marL="425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Клиника возникает в первые часы после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рождения</a:t>
            </a:r>
          </a:p>
          <a:p>
            <a:pPr marL="425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tx1"/>
              </a:solidFill>
              <a:latin typeface="+mn-lt"/>
              <a:ea typeface="Poppins"/>
              <a:cs typeface="Poppins"/>
              <a:sym typeface="Poppins"/>
            </a:endParaRPr>
          </a:p>
          <a:p>
            <a:pPr marL="425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Лечение: антибактериальная терапия, введение </a:t>
            </a:r>
            <a:r>
              <a:rPr lang="ru-RU" sz="1600" dirty="0" err="1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сурфактанта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, поддержка кровообращения и респираторная поддержка</a:t>
            </a:r>
          </a:p>
          <a:p>
            <a:pPr marL="425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sz="1600" dirty="0">
              <a:solidFill>
                <a:schemeClr val="tx1"/>
              </a:solidFill>
              <a:latin typeface="+mn-lt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912670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9" name="Google Shape;289;p49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0" name="Google Shape;290;p49"/>
          <p:cNvSpPr txBox="1"/>
          <p:nvPr/>
        </p:nvSpPr>
        <p:spPr>
          <a:xfrm>
            <a:off x="186338" y="156752"/>
            <a:ext cx="88392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Ателектаз</a:t>
            </a:r>
            <a:endParaRPr sz="28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1" name="Google Shape;291;p49"/>
          <p:cNvSpPr txBox="1"/>
          <p:nvPr/>
        </p:nvSpPr>
        <p:spPr>
          <a:xfrm>
            <a:off x="642938" y="1127868"/>
            <a:ext cx="7790400" cy="3054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39700" lvl="5">
              <a:buClr>
                <a:schemeClr val="dk1"/>
              </a:buClr>
              <a:buSzPts val="1400"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Причинами могут являться:</a:t>
            </a:r>
          </a:p>
          <a:p>
            <a:pPr marL="425450" lvl="6" indent="-285750"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Н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екорректная установка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эндотрахеальной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 трубки</a:t>
            </a:r>
          </a:p>
          <a:p>
            <a:pPr marL="425450" lvl="6" indent="-285750"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endParaRPr lang="ru-RU" sz="1800" dirty="0" smtClean="0">
              <a:solidFill>
                <a:schemeClr val="tx1"/>
              </a:solidFill>
              <a:latin typeface="+mn-lt"/>
              <a:ea typeface="Poppins"/>
              <a:cs typeface="Poppins"/>
              <a:sym typeface="Poppins"/>
            </a:endParaRPr>
          </a:p>
          <a:p>
            <a:pPr marL="425450" lvl="6" indent="-285750"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Н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изкое положительное давление конца выдоха (ПДКВ) при ИВЛ</a:t>
            </a:r>
          </a:p>
          <a:p>
            <a:pPr marL="425450" lvl="6" indent="-285750"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endParaRPr lang="ru-RU" sz="1800" dirty="0" smtClean="0">
              <a:solidFill>
                <a:schemeClr val="tx1"/>
              </a:solidFill>
              <a:latin typeface="+mn-lt"/>
              <a:ea typeface="Poppins"/>
              <a:cs typeface="Poppins"/>
              <a:sym typeface="Poppins"/>
            </a:endParaRPr>
          </a:p>
          <a:p>
            <a:pPr marL="425450" lvl="6" indent="-285750"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И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збыточное накопление мокроты в бронхах</a:t>
            </a:r>
          </a:p>
          <a:p>
            <a:pPr marL="425450" lvl="6" indent="-285750"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endParaRPr lang="ru-RU" sz="1800" dirty="0" smtClean="0">
              <a:solidFill>
                <a:schemeClr val="tx1"/>
              </a:solidFill>
              <a:latin typeface="+mn-lt"/>
              <a:ea typeface="Poppins"/>
              <a:cs typeface="Poppins"/>
              <a:sym typeface="Poppins"/>
            </a:endParaRPr>
          </a:p>
          <a:p>
            <a:pPr marL="425450" lvl="6" indent="-285750"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Дефект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сурфактанта</a:t>
            </a:r>
            <a:endParaRPr lang="ru-RU" sz="1800" dirty="0" smtClean="0">
              <a:solidFill>
                <a:schemeClr val="tx1"/>
              </a:solidFill>
              <a:latin typeface="+mn-lt"/>
              <a:ea typeface="Poppins"/>
              <a:cs typeface="Poppins"/>
              <a:sym typeface="Poppins"/>
            </a:endParaRPr>
          </a:p>
          <a:p>
            <a:pPr marL="425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tx1"/>
              </a:solidFill>
              <a:latin typeface="+mn-lt"/>
              <a:ea typeface="Poppins"/>
              <a:cs typeface="Poppins"/>
              <a:sym typeface="Poppins"/>
            </a:endParaRPr>
          </a:p>
          <a:p>
            <a:pPr marL="425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tx1"/>
              </a:solidFill>
              <a:latin typeface="+mn-lt"/>
              <a:ea typeface="Poppins"/>
              <a:cs typeface="Poppins"/>
              <a:sym typeface="Poppins"/>
            </a:endParaRPr>
          </a:p>
          <a:p>
            <a:pPr marL="139700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Терапия зависит от причины, вызвавшей ателектаз</a:t>
            </a:r>
            <a:endParaRPr sz="1800" dirty="0">
              <a:solidFill>
                <a:schemeClr val="tx1"/>
              </a:solidFill>
              <a:latin typeface="+mn-lt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310473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Ателектаз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5518334" y="1793345"/>
            <a:ext cx="3495048" cy="1546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Тотальный ателектаз левого легкого вследствие некорректной установки </a:t>
            </a: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эндотрахеальной</a:t>
            </a: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трубки (дистальный конец в правом главном бронхе)</a:t>
            </a:r>
          </a:p>
        </p:txBody>
      </p:sp>
      <p:pic>
        <p:nvPicPr>
          <p:cNvPr id="17410" name="Picture 2" descr="https://radiologyassistant.nl/assets/1-16727765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1" y="1264920"/>
            <a:ext cx="4951152" cy="2969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188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Ателектаз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539943" y="930954"/>
            <a:ext cx="7700411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Недоношенный новорожденный, в анамнезе терапия РДС, вероятно вследствие пневмонии</a:t>
            </a:r>
            <a:endParaRPr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5306053" y="1839065"/>
            <a:ext cx="3495048" cy="179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Усиленный легочный рисунок в прикорневой области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Ателектаз средней доли правого легкого, вероятно за счет скопления мокроты в бронхе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18434" name="Picture 2" descr="https://radiologyassistant.nl/assets/2-167277659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r="7627"/>
          <a:stretch/>
        </p:blipFill>
        <p:spPr bwMode="auto">
          <a:xfrm>
            <a:off x="539943" y="1480286"/>
            <a:ext cx="4520160" cy="3126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986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Ателектаз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539943" y="930954"/>
            <a:ext cx="7700411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Гестационный</a:t>
            </a:r>
            <a:r>
              <a:rPr lang="ru-RU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возраст 41 неделя, в анамнезе терапия асфиксии, внезапное возникновение РДС</a:t>
            </a:r>
            <a:endParaRPr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5107933" y="1846685"/>
            <a:ext cx="3495048" cy="179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Ателектаз верхних долей обоих легких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Слева </a:t>
            </a: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ретрокардиально</a:t>
            </a: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определяется линейная тень, вероятно, ателектаз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19458" name="Picture 2" descr="https://radiologyassistant.nl/assets/-1.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499078"/>
            <a:ext cx="4115878" cy="3287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313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9" name="Google Shape;289;p49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0" name="Google Shape;290;p49"/>
          <p:cNvSpPr txBox="1"/>
          <p:nvPr/>
        </p:nvSpPr>
        <p:spPr>
          <a:xfrm>
            <a:off x="186338" y="156752"/>
            <a:ext cx="88392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Неонатальная пневмония</a:t>
            </a:r>
            <a:endParaRPr sz="28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1" name="Google Shape;291;p49"/>
          <p:cNvSpPr txBox="1"/>
          <p:nvPr/>
        </p:nvSpPr>
        <p:spPr>
          <a:xfrm>
            <a:off x="642938" y="1127868"/>
            <a:ext cx="7790400" cy="3116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25450" lvl="5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Рентген-признаки неспецифичны, поэтому диагноз ставится на основании клинико-лабораторных данных</a:t>
            </a:r>
          </a:p>
          <a:p>
            <a:pPr marL="425450" lvl="5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При наличии участков затемнения легочной ткани, но без признаков воспаления, диагноз пневмонии маловероятен</a:t>
            </a:r>
          </a:p>
          <a:p>
            <a:pPr marL="425450" lvl="5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/>
              </a:solidFill>
              <a:latin typeface="+mn-lt"/>
              <a:ea typeface="Poppins"/>
              <a:cs typeface="Poppins"/>
              <a:sym typeface="Poppins"/>
            </a:endParaRPr>
          </a:p>
          <a:p>
            <a:pPr marL="139700" lvl="5">
              <a:buClr>
                <a:schemeClr val="dk1"/>
              </a:buClr>
              <a:buSzPts val="1400"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Факторы риска:</a:t>
            </a:r>
          </a:p>
          <a:p>
            <a:pPr marL="425450" lvl="5" indent="-285750"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Недоношенные новорожденные на респираторной поддержке и интубации</a:t>
            </a:r>
          </a:p>
          <a:p>
            <a:pPr marL="425450" lvl="5" indent="-285750"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Аспирация околоплодных вод, окрашенных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меконием</a:t>
            </a:r>
            <a:endParaRPr lang="ru-RU" sz="1800" dirty="0" smtClean="0">
              <a:solidFill>
                <a:schemeClr val="tx1"/>
              </a:solidFill>
              <a:latin typeface="+mn-lt"/>
              <a:ea typeface="Poppins"/>
              <a:cs typeface="Poppins"/>
              <a:sym typeface="Poppins"/>
            </a:endParaRPr>
          </a:p>
          <a:p>
            <a:pPr marL="425450" lvl="5" indent="-285750"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1800" dirty="0" err="1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Трансплацентраные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 инфекции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 (TORCH)</a:t>
            </a:r>
          </a:p>
          <a:p>
            <a:pPr marL="425450" lvl="5" indent="-285750"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Инфицирование стрептококком группы В,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E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.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Coli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, вирусами</a:t>
            </a:r>
            <a:endParaRPr sz="1800" dirty="0">
              <a:solidFill>
                <a:schemeClr val="tx1"/>
              </a:solidFill>
              <a:latin typeface="+mn-lt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40424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9" name="Google Shape;289;p49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0" name="Google Shape;290;p49"/>
          <p:cNvSpPr txBox="1"/>
          <p:nvPr/>
        </p:nvSpPr>
        <p:spPr>
          <a:xfrm>
            <a:off x="186338" y="156752"/>
            <a:ext cx="88392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Рентгенологические признаки неонатальной пневмонии</a:t>
            </a:r>
            <a:endParaRPr sz="28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1" name="Google Shape;291;p49"/>
          <p:cNvSpPr txBox="1"/>
          <p:nvPr/>
        </p:nvSpPr>
        <p:spPr>
          <a:xfrm>
            <a:off x="642938" y="1091659"/>
            <a:ext cx="7790400" cy="3916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25450" lvl="5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Вздутие легких</a:t>
            </a:r>
          </a:p>
          <a:p>
            <a:pPr marL="425450" lvl="5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/>
              </a:solidFill>
              <a:latin typeface="+mn-lt"/>
              <a:ea typeface="Poppins"/>
              <a:cs typeface="Poppins"/>
              <a:sym typeface="Poppins"/>
            </a:endParaRPr>
          </a:p>
          <a:p>
            <a:pPr marL="425450" lvl="5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Усиление легочного рисунка в прикорневой области за счет интерстициального компонента</a:t>
            </a:r>
          </a:p>
          <a:p>
            <a:pPr marL="425450" lvl="5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/>
              </a:solidFill>
              <a:latin typeface="+mn-lt"/>
              <a:ea typeface="Poppins"/>
              <a:cs typeface="Poppins"/>
              <a:sym typeface="Poppins"/>
            </a:endParaRPr>
          </a:p>
          <a:p>
            <a:pPr marL="425450" lvl="5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Участки снижения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пневматизации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 легочной ткани по типу консолидации</a:t>
            </a:r>
          </a:p>
          <a:p>
            <a:pPr marL="425450" lvl="5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/>
              </a:solidFill>
              <a:latin typeface="+mn-lt"/>
              <a:ea typeface="Poppins"/>
              <a:cs typeface="Poppins"/>
              <a:sym typeface="Poppins"/>
            </a:endParaRPr>
          </a:p>
          <a:p>
            <a:pPr marL="425450" lvl="5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При вирусной пневмонии определяется перибронхиальное воспаление,  ателектазы, локальные повышение прозрачности легочной ткани</a:t>
            </a:r>
          </a:p>
          <a:p>
            <a:pPr marL="425450" lvl="5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/>
              </a:solidFill>
              <a:latin typeface="+mn-lt"/>
              <a:ea typeface="Poppins"/>
              <a:cs typeface="Poppins"/>
              <a:sym typeface="Poppins"/>
            </a:endParaRPr>
          </a:p>
          <a:p>
            <a:pPr marL="425450" lvl="5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Гидроторакс</a:t>
            </a:r>
          </a:p>
          <a:p>
            <a:pPr marL="425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sz="1600" dirty="0">
              <a:solidFill>
                <a:schemeClr val="tx1"/>
              </a:solidFill>
              <a:latin typeface="+mn-lt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460057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Неонатальная пневмония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539943" y="930954"/>
            <a:ext cx="7700411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Гестационный</a:t>
            </a:r>
            <a:r>
              <a:rPr lang="ru-RU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возраст 37 недель и 6 дней, в анамнезе РДС, терапия СРАР, инфекционные заболевания у матери </a:t>
            </a:r>
            <a:endParaRPr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5107933" y="1846685"/>
            <a:ext cx="3495048" cy="302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Вздутие легких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Участки снижения </a:t>
            </a: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пневматизации</a:t>
            </a: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легочной ткани в верхней доле правого легкого  и нижней доле левого легкого (указаны стрелками)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Диагноз неонатальной пневмонии подтвержден клинико-лабораторными данными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1026" name="Picture 2" descr="https://radiologyassistant.nl/assets/-1-pneumon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43" y="1592602"/>
            <a:ext cx="4432521" cy="2804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2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</a:t>
            </a:r>
            <a:r>
              <a:rPr lang="ru" sz="2400" b="1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Неонатальная пневмония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539943" y="930954"/>
            <a:ext cx="7700411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Доношенный новорожденный, признаки РДС через 24 часа после рождения</a:t>
            </a:r>
            <a:endParaRPr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5260333" y="1541884"/>
            <a:ext cx="3495048" cy="302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Вздутие легких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Кардиомегалия</a:t>
            </a:r>
            <a:endParaRPr lang="ru-RU" sz="16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Усиление легочного рисунка в прикорневых областях за счет интерстициального компонента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Диф</a:t>
            </a: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. </a:t>
            </a:r>
            <a:r>
              <a:rPr lang="ru-RU" sz="1600" dirty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д</a:t>
            </a: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иагноз: ТТН, неонатальная пневмония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Через 48 часов сохраняется РДС, появление данных за инфекцию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2050" name="Picture 2" descr="https://radiologyassistant.nl/assets/_1-pneumoni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28" y="1541884"/>
            <a:ext cx="4478086" cy="280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725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">
            <a:extLst>
              <a:ext uri="{FF2B5EF4-FFF2-40B4-BE49-F238E27FC236}">
                <a16:creationId xmlns:a16="http://schemas.microsoft.com/office/drawing/2014/main" xmlns="" id="{D46A3133-61AE-458C-8BD6-2BFFC0D88638}"/>
              </a:ext>
            </a:extLst>
          </p:cNvPr>
          <p:cNvSpPr/>
          <p:nvPr/>
        </p:nvSpPr>
        <p:spPr>
          <a:xfrm>
            <a:off x="1201783" y="1277982"/>
            <a:ext cx="6727371" cy="2443844"/>
          </a:xfrm>
          <a:prstGeom prst="rect">
            <a:avLst/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4950" b="1" dirty="0">
                <a:solidFill>
                  <a:schemeClr val="tx1"/>
                </a:solidFill>
                <a:latin typeface="Arial Narrow" panose="020B0606020202030204" pitchFamily="34" charset="0"/>
              </a:rPr>
              <a:t>Завершение 2</a:t>
            </a:r>
            <a:r>
              <a:rPr lang="ru-RU" altLang="ko-KR" sz="495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-ой </a:t>
            </a:r>
            <a:r>
              <a:rPr lang="ru-RU" altLang="ko-KR" sz="4950" b="1" dirty="0">
                <a:solidFill>
                  <a:schemeClr val="tx1"/>
                </a:solidFill>
                <a:latin typeface="Arial Narrow" panose="020B0606020202030204" pitchFamily="34" charset="0"/>
              </a:rPr>
              <a:t>части</a:t>
            </a:r>
            <a:endParaRPr lang="ko-KR" altLang="en-US" sz="495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46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3" name="Google Shape;303;p51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Google Shape;290;p49"/>
          <p:cNvSpPr txBox="1"/>
          <p:nvPr/>
        </p:nvSpPr>
        <p:spPr>
          <a:xfrm>
            <a:off x="213839" y="158792"/>
            <a:ext cx="88392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Рентгенологические признаки САМ</a:t>
            </a:r>
            <a:endParaRPr sz="28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5122" name="Picture 2" descr="https://radiologyassistant.nl/assets/1-tek-mas-16609144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412" y="816803"/>
            <a:ext cx="4573251" cy="232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15;p41"/>
          <p:cNvSpPr/>
          <p:nvPr/>
        </p:nvSpPr>
        <p:spPr>
          <a:xfrm>
            <a:off x="861517" y="3295632"/>
            <a:ext cx="8031506" cy="797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Вздутие легких, локальное вздутие легочной ткани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Ателектазы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Сочетание линейных затемнений и зон по типу консолидации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Кардиомегалия</a:t>
            </a: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</a:t>
            </a: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вследствие легочной гипертензии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Гидроторакс, затек жидкости по </a:t>
            </a: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междолевым</a:t>
            </a: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щелям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Проявления могут быть ассиметричны</a:t>
            </a:r>
            <a:r>
              <a:rPr lang="ru" sz="1800" dirty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/>
            </a:r>
            <a:br>
              <a:rPr lang="ru" sz="1800" dirty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</a:br>
            <a:endParaRPr sz="18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99832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САМ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453173" y="988393"/>
            <a:ext cx="7700411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Доношенный новорожденный, околоплодные воды окрашены </a:t>
            </a: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меконием</a:t>
            </a:r>
            <a:endParaRPr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5176513" y="1585168"/>
            <a:ext cx="3495048" cy="22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Вздутие легких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Зоны по типу консолидации с обеих сторон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Гидроторакс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Корректная установка трубки ИВЛ, тень НГЗ в пищеводе</a:t>
            </a:r>
          </a:p>
        </p:txBody>
      </p:sp>
      <p:pic>
        <p:nvPicPr>
          <p:cNvPr id="6146" name="Picture 2" descr="https://radiologyassistant.nl/assets/1-mas-pleural-flu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3" y="1413220"/>
            <a:ext cx="4631859" cy="3067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Равнобедренный треугольник 1"/>
          <p:cNvSpPr/>
          <p:nvPr/>
        </p:nvSpPr>
        <p:spPr>
          <a:xfrm rot="5400000">
            <a:off x="5142637" y="2837411"/>
            <a:ext cx="287027" cy="219276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50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САМ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453173" y="988393"/>
            <a:ext cx="7700411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Доношенный новорожденный, околоплодные воды окрашены </a:t>
            </a: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меконием</a:t>
            </a:r>
            <a:endParaRPr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5168893" y="1455419"/>
            <a:ext cx="3495048" cy="3516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Умеренное вздутие легких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Зоны по типу консолидации с обеих сторон, за исключением верхней доли левого легкого и средней доли правого легкого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Корректная установка трубки ИВЛ и НГЗ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Р-картина укладывается в САМ, без анамнестических данных об окрашенных </a:t>
            </a: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меконием</a:t>
            </a: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околоплодных водах, </a:t>
            </a: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диф</a:t>
            </a: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. диагноз: ТТН и неонатальная пневмония</a:t>
            </a:r>
          </a:p>
        </p:txBody>
      </p:sp>
      <p:pic>
        <p:nvPicPr>
          <p:cNvPr id="7170" name="Picture 2" descr="https://radiologyassistant.nl/assets/11-mecon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3" y="1455419"/>
            <a:ext cx="4455993" cy="2936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634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САМ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453173" y="934138"/>
            <a:ext cx="7700411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Доношенный новорожденный, околоплодные воды окрашены </a:t>
            </a: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меконием</a:t>
            </a:r>
            <a:endParaRPr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5205914" y="1687540"/>
            <a:ext cx="3807468" cy="302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Вздутие легких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Зоны по типу консолидации с обеих сторон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Затек жидкости по горизонтальной </a:t>
            </a: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междолевой</a:t>
            </a: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щели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Низкая установка трубки ИВЛ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Некорректная установка катетера пупочной вены (в правое предсердие) и артериального катетера (в левую общую подвздошную артерию)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ru-RU" sz="16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8194" name="Picture 2" descr="https://radiologyassistant.nl/assets/12-meconium-16602912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3" y="1362259"/>
            <a:ext cx="4573967" cy="3512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5120640" y="2468880"/>
            <a:ext cx="320040" cy="25146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861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9" name="Google Shape;289;p49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0" name="Google Shape;290;p49"/>
          <p:cNvSpPr txBox="1"/>
          <p:nvPr/>
        </p:nvSpPr>
        <p:spPr>
          <a:xfrm>
            <a:off x="186338" y="156752"/>
            <a:ext cx="88392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Легочное кровотечение</a:t>
            </a:r>
            <a:endParaRPr sz="28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1" name="Google Shape;291;p49"/>
          <p:cNvSpPr txBox="1"/>
          <p:nvPr/>
        </p:nvSpPr>
        <p:spPr>
          <a:xfrm>
            <a:off x="642938" y="1089768"/>
            <a:ext cx="7790400" cy="3362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25450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Редкое осложнение, имеет неблагоприятный прогноз</a:t>
            </a:r>
          </a:p>
          <a:p>
            <a:pPr marL="425450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ru-RU" sz="1800" dirty="0" smtClean="0">
              <a:solidFill>
                <a:schemeClr val="tx1"/>
              </a:solidFill>
              <a:latin typeface="+mn-lt"/>
              <a:ea typeface="Poppins"/>
              <a:cs typeface="Poppins"/>
              <a:sym typeface="Poppins"/>
            </a:endParaRPr>
          </a:p>
          <a:p>
            <a:pPr marL="425450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Факторы риска: открытый артериальный проток, терапия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сурфактантом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, механическая вентиляция легких</a:t>
            </a:r>
          </a:p>
          <a:p>
            <a:pPr marL="425450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ru-RU" sz="1800" dirty="0" smtClean="0">
              <a:solidFill>
                <a:schemeClr val="tx1"/>
              </a:solidFill>
              <a:latin typeface="+mn-lt"/>
              <a:ea typeface="Poppins"/>
              <a:cs typeface="Poppins"/>
              <a:sym typeface="Poppins"/>
            </a:endParaRPr>
          </a:p>
          <a:p>
            <a:pPr marL="425450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Рентген-признаки не специфичны, поэтому установка диагноза производится при возникновении алой крови в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эндотрахеальной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 трубке</a:t>
            </a:r>
          </a:p>
          <a:p>
            <a:pPr marL="425450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ru-RU" sz="1800" dirty="0" smtClean="0">
              <a:solidFill>
                <a:schemeClr val="tx1"/>
              </a:solidFill>
              <a:latin typeface="+mn-lt"/>
              <a:ea typeface="Poppins"/>
              <a:cs typeface="Poppins"/>
              <a:sym typeface="Poppins"/>
            </a:endParaRPr>
          </a:p>
          <a:p>
            <a:pPr marL="425450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Терапия: респираторная поддержка, применение адреналина или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ксилометазолина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 через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эндотрахеальную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 трубку</a:t>
            </a:r>
          </a:p>
          <a:p>
            <a:pPr marL="425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sz="1600" dirty="0">
              <a:solidFill>
                <a:schemeClr val="tx1"/>
              </a:solidFill>
              <a:latin typeface="+mn-lt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236334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Легочное кровотечение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453173" y="874818"/>
            <a:ext cx="7700411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Гестационный</a:t>
            </a:r>
            <a:r>
              <a:rPr lang="ru-RU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возраст 33 недели, в анамнезе РДС и выделение крови через </a:t>
            </a:r>
            <a:r>
              <a:rPr lang="ru-RU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эндотрахеальную</a:t>
            </a:r>
            <a:r>
              <a:rPr lang="ru-RU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трубку</a:t>
            </a:r>
            <a:endParaRPr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4817294" y="1541885"/>
            <a:ext cx="4196088" cy="2777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Обширные зоны по типу консолидации с обеих сторон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Корректная установка трубки ИВЛ и НГЗ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Некорректная установка катетера пупочной вены (в правом предсердии)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Р-картина РДС, но на основе данных анамнеза установлен диагноз легочного кровотечения, возможно, в комбинации с РДС</a:t>
            </a:r>
          </a:p>
        </p:txBody>
      </p:sp>
      <p:pic>
        <p:nvPicPr>
          <p:cNvPr id="9218" name="Picture 2" descr="https://radiologyassistant.nl/assets/13-pulm-hemorrh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541885"/>
            <a:ext cx="3897173" cy="3254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83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Легочное кровотечение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453173" y="874818"/>
            <a:ext cx="7700411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Гестационный</a:t>
            </a:r>
            <a:r>
              <a:rPr lang="ru-RU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возраст 41 неделя, через 24 часа после рождения </a:t>
            </a:r>
            <a:r>
              <a:rPr lang="ru-RU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интубирован</a:t>
            </a:r>
            <a:r>
              <a:rPr lang="ru-RU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по поводу РДС, выделение крови через </a:t>
            </a:r>
            <a:r>
              <a:rPr lang="ru-RU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эндотрахеальную</a:t>
            </a:r>
            <a:r>
              <a:rPr lang="ru-RU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трубку</a:t>
            </a:r>
            <a:endParaRPr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5168893" y="1541885"/>
            <a:ext cx="3495048" cy="3270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Зоны по типу консолидации с обеих сторон, вздутие нижних долей обоих легких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Диффузно расположенные линейные тени, преимущественно в верхней и нижней долях правого легкого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Корректная установка трубки ИВЛ, катетера пупочной вены, НГЗ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Диф</a:t>
            </a: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. </a:t>
            </a:r>
            <a:r>
              <a:rPr lang="ru-RU" sz="1600" dirty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д</a:t>
            </a: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иагноз: неонатальная пневмония, РДС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" y="1524904"/>
            <a:ext cx="4310062" cy="3323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173106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1288</Words>
  <Application>Microsoft Office PowerPoint</Application>
  <PresentationFormat>Экран (16:9)</PresentationFormat>
  <Paragraphs>195</Paragraphs>
  <Slides>28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 Narrow</vt:lpstr>
      <vt:lpstr>Libre Baskerville</vt:lpstr>
      <vt:lpstr>Poppins</vt:lpstr>
      <vt:lpstr>Poppins Light</vt:lpstr>
      <vt:lpstr>Wingdings</vt:lpstr>
      <vt:lpstr>Arial</vt:lpstr>
      <vt:lpstr>맑은 고딕</vt:lpstr>
      <vt:lpstr>Simple Light</vt:lpstr>
      <vt:lpstr>Тема2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Яна Спугис</cp:lastModifiedBy>
  <cp:revision>98</cp:revision>
  <dcterms:modified xsi:type="dcterms:W3CDTF">2024-06-02T15:33:13Z</dcterms:modified>
</cp:coreProperties>
</file>