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7DE0BE-789B-4E72-B6E5-7F9A89CF12E0}">
  <a:tblStyle styleId="{B97DE0BE-789B-4E72-B6E5-7F9A89CF1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2951d6b7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2951d6b7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2951d6b7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2951d6b7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ea95c5665c300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ea95c5665c30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2951d6b7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2951d6b7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2951d6b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2951d6b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2951d6b7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2951d6b7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2951d6b7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2951d6b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2951d6b7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2951d6b7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951d6b7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2951d6b7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2951d6b7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2951d6b7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2951d6b7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2951d6b7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2951d6b7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2951d6b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gif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Calibri"/>
                <a:ea typeface="Calibri"/>
                <a:cs typeface="Calibri"/>
                <a:sym typeface="Calibri"/>
              </a:rPr>
              <a:t>Красноярский государственный медицинский университет им. проф. В.Ф. Войно-Ясенецкого Минздрава России Лечебный факультет</a:t>
            </a:r>
            <a:br>
              <a:rPr lang="ru" sz="1400"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latin typeface="Calibri"/>
                <a:ea typeface="Calibri"/>
                <a:cs typeface="Calibri"/>
                <a:sym typeface="Calibri"/>
              </a:rPr>
              <a:t>Кафедра внутренних болезней и иммунологии с курсом ПО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" sz="2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Ингаляционная терапия бронхиальной астмы</a:t>
            </a:r>
            <a:endParaRPr sz="26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Выполнил: Аникин Р.А.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Врач-ординатор 1 года обучения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Специальность “терапия”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Красноярск, 2020 г.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700">
                <a:solidFill>
                  <a:srgbClr val="3D85C6"/>
                </a:solidFill>
              </a:rPr>
              <a:t>Ингалятор сухой пудры турбухалер</a:t>
            </a:r>
            <a:endParaRPr b="1" sz="17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3D85C6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613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</a:rPr>
              <a:t>Как пользоваться турбухалером?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</a:rPr>
              <a:t>Отодвиньте защитный колпачок.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</a:rPr>
              <a:t>Держите турбухалер вертикально. Поверните вращающуюся часть в одном направлении, а затем в противоположном до щелчка.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</a:rPr>
              <a:t>Выдохните в сторону. Не выдыхайте в мундштук.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</a:rPr>
              <a:t>Поместите мундштук между зубами и плотно обхватите его губами. Затем сделайте глубокий интенсивный вдох и задержите дыхание на вдохе на 10 секунд. Подождите не менее 30 секунд перед следующей ингаляцией.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ru" sz="1500">
                <a:solidFill>
                  <a:schemeClr val="dk1"/>
                </a:solidFill>
              </a:rPr>
              <a:t>Закройте турбухалер защитным колпачком.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600" y="784850"/>
            <a:ext cx="1420650" cy="36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3D85C6"/>
                </a:solidFill>
                <a:highlight>
                  <a:srgbClr val="FFFFFF"/>
                </a:highlight>
              </a:rPr>
              <a:t>Дискус, или мультидиск, - последнее поколение порошковых ингаляторов</a:t>
            </a:r>
            <a:endParaRPr sz="3100">
              <a:solidFill>
                <a:srgbClr val="3D85C6"/>
              </a:solidFill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524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000000"/>
                </a:solidFill>
                <a:highlight>
                  <a:srgbClr val="FFFFFF"/>
                </a:highlight>
              </a:rPr>
              <a:t>Последним изобретением является дискус, или мультидиск, - наиболее совершенный из семейства порошковых ингаляторов. Он компактный, его хватает на длительный срок, и он хорошо защищен от всевозможных воздействий; сопротивление на вдохе настолько низкое, что позволяет применять дискус у маленьких детей.</a:t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8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000000"/>
                </a:solidFill>
              </a:rPr>
              <a:t>Для проведения ингаляции выполните 4 последовательных действия: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ru" sz="1100">
                <a:solidFill>
                  <a:srgbClr val="000000"/>
                </a:solidFill>
              </a:rPr>
              <a:t>открыть ингалятор;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ru" sz="1100">
                <a:solidFill>
                  <a:srgbClr val="000000"/>
                </a:solidFill>
              </a:rPr>
              <a:t>нажать на рычажок,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ru" sz="1100">
                <a:solidFill>
                  <a:srgbClr val="000000"/>
                </a:solidFill>
              </a:rPr>
              <a:t>вдохнуть дозу препарата;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ru" sz="1100">
                <a:solidFill>
                  <a:srgbClr val="000000"/>
                </a:solidFill>
              </a:rPr>
              <a:t>закрыть ингалятор;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</a:pPr>
            <a:r>
              <a:rPr lang="ru" sz="1100">
                <a:solidFill>
                  <a:srgbClr val="000000"/>
                </a:solidFill>
              </a:rPr>
              <a:t>прополоскать рот водой.</a:t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7609" l="0" r="0" t="7269"/>
          <a:stretch/>
        </p:blipFill>
        <p:spPr>
          <a:xfrm>
            <a:off x="6981825" y="1675"/>
            <a:ext cx="2162175" cy="1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0" l="0" r="0" t="8908"/>
          <a:stretch/>
        </p:blipFill>
        <p:spPr>
          <a:xfrm>
            <a:off x="7019288" y="1461087"/>
            <a:ext cx="2087250" cy="17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300" y="3037860"/>
            <a:ext cx="2087250" cy="210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Основные формы доставки ЛС?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Зависит </a:t>
            </a:r>
            <a:r>
              <a:rPr lang="ru"/>
              <a:t>ли выбор формы доставки препарата от возраста?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Основные недостатки и плюсы ингаляционной формы доставки ЛС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</a:rPr>
              <a:t>Спасибо за внимание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125" y="1303200"/>
            <a:ext cx="25717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</a:rPr>
              <a:t>План: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Ингаляционные противоастматические препараты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Схема выбора способа доставки в зависимости от возраста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Классы препаратов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Типы ингаляционных устройств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Техника использования ДАИ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Использование небулайзера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Использование подходящих препаратов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Порошковые ингаляторы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Ингалятор сухой пудры турбухалер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Мультидиск</a:t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9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D85C6"/>
                </a:solidFill>
              </a:rPr>
              <a:t>Ингаляционные противоастматические препараты</a:t>
            </a:r>
            <a:endParaRPr sz="2200">
              <a:solidFill>
                <a:srgbClr val="3D85C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5757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Ингаляция - самый эффективный способ доставки </a:t>
            </a:r>
            <a:r>
              <a:rPr lang="ru"/>
              <a:t>лекарственного</a:t>
            </a:r>
            <a:r>
              <a:rPr lang="ru"/>
              <a:t> препарата в лечении БА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Преимущества: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 прямая доставка в пораженную область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Меньшее количество побочных эффектов в </a:t>
            </a:r>
            <a:r>
              <a:rPr lang="ru"/>
              <a:t>сравнении</a:t>
            </a:r>
            <a:r>
              <a:rPr lang="ru"/>
              <a:t> с пероральными или инъекционными способами доставки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Недостаток: для максимальной эффективности необходима правильная техника использования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300" y="751900"/>
            <a:ext cx="2770200" cy="184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29627"/>
          <a:stretch/>
        </p:blipFill>
        <p:spPr>
          <a:xfrm>
            <a:off x="6319300" y="2678550"/>
            <a:ext cx="2770200" cy="2372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3900" y="80175"/>
            <a:ext cx="453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</a:rPr>
              <a:t>Виды устройств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-44250" y="769825"/>
            <a:ext cx="461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современные способы ингаляционной доставки лекарственных препаратов представлены </a:t>
            </a:r>
            <a:r>
              <a:rPr lang="ru"/>
              <a:t>следующими</a:t>
            </a:r>
            <a:r>
              <a:rPr lang="ru"/>
              <a:t> устройствами: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Дозированный ингалятор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Спейсер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Порошковые ингаляторы (турбухалер, ротахалер, мультидиски, циклохалер)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Ингаляторы “легкое дыхание” (бризхайлер)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Небулайзер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175" y="0"/>
            <a:ext cx="1706150" cy="17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325" y="0"/>
            <a:ext cx="2792674" cy="157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7375" y="1806463"/>
            <a:ext cx="1613950" cy="16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1450" y="1425400"/>
            <a:ext cx="1806850" cy="18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2960" y="3520723"/>
            <a:ext cx="1622775" cy="16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4637" y="3163025"/>
            <a:ext cx="1980475" cy="19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3D85C6"/>
                </a:solidFill>
              </a:rPr>
              <a:t>Схема выбора способа доставки в зависимости от возраста</a:t>
            </a:r>
            <a:endParaRPr sz="2200">
              <a:solidFill>
                <a:srgbClr val="3D85C6"/>
              </a:solidFill>
            </a:endParaRPr>
          </a:p>
        </p:txBody>
      </p:sp>
      <p:graphicFrame>
        <p:nvGraphicFramePr>
          <p:cNvPr id="87" name="Google Shape;87;p17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{B97DE0BE-789B-4E72-B6E5-7F9A89CF12E0}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Возраст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Способ доставки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0-2 лет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Небулайзер, дозированный ингалятор с лицевой маской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3-5 лет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Спейсер, небулайзер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5-15 лет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Порошковые ингаляторы, бризхайлер, дозированный ингалятор со спейсером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Взрослые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Порошковые ингаляторы, дозированный аэрозоль, бризхайлер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Пожилые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Порошковые ингаляторы, бризхайлер, дозированный ингалятор со спейсером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D85C6"/>
                </a:solidFill>
                <a:highlight>
                  <a:srgbClr val="FFFFFF"/>
                </a:highlight>
              </a:rPr>
              <a:t>Существует 3 основных типа устройств, применяющихся для доставки ингаляционных препаратов:</a:t>
            </a:r>
            <a:endParaRPr sz="1500">
              <a:solidFill>
                <a:srgbClr val="3D85C6"/>
              </a:solidFill>
              <a:highlight>
                <a:srgbClr val="FFFFFF"/>
              </a:highlight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Самым распространенным из них является дозирующий аэрозольный ингалятор (ДАИ), в котором используется химический пропеллант для распыления лекарства из ингалятора. Небулайзеры доставляют лекарства в виде мелких капель тумана через маску, которая плотно подходит к носу и рту. Для работы небулайзера используется воздух или кислород под давлением.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Порошковые ингаляторы были введены в клиническую практику для доставки антиастматических препаратов без использования пропелланта.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Большинство аллергологов настоятельно рекомендуют использовать устройство, называющееся "спейсер", чтобы улучшить доставку ингаляционного препарата. Спейсеры помогают больным астмой вдохнуть большее количество лекарства непосредственно в нижние дыхательные пути, туда, где они и должны действовать, а не оседать в горле.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186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D85C6"/>
                </a:solidFill>
              </a:rPr>
              <a:t>Следующие инструкции применяются для многих ингаляторов</a:t>
            </a:r>
            <a:endParaRPr sz="1600">
              <a:solidFill>
                <a:srgbClr val="3D85C6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D85C6"/>
              </a:solidFill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-10000" y="609650"/>
            <a:ext cx="677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Хорошо встряхните ингалятор перед каждым использованием, затем снимите колпачок с мундштука. Если колпачка нет, то проверьте открытый мундштук на наличие посторонних предметов. Не забывайте это делать перед каждым использованием.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Следите за количеством сделанных ингаляций. Некоторые производители включают табличку использования препарата в свои руководства по применению ингалятора для пациентов. Существуют также устройства, которые прикрепляются к ингалятору и позволяют пациенту отслеживать количество произведенных ингаляций.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Если вы не пользовались ингалятором в течение месяца и более, то первоначально перед использованием сделайте пробное распыление в воздух. В дальнейшем при регулярном применении этого не надо делать каждый раз.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Выдохните через рот как можно сильнее.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Поместите ингалятор на расстояние 2,5 или 5 сантиметров от открытого рта (техника открытого рта).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Крепко нажмите на вершину металлического баллончика вашим указательным пальцем, одновременно сделайте глубокий и медленный вдох через рот.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Постарайтесь продолжить вдох как можно глубже и задержать ваше дыхание на высоте вдоха на 5 - 10 секунд, это позволяет увеличить эффективность ингаляции. Затем выдохните и продолжайте дышать обычно.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Подождите 30 - 60 секунд и встряхните ингалятор снова. Повторите эти шаги для каждой ингаляции столько раз, сколько прописано вашим доктором.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Помещайте на место предохранительный колпачок после каждого использования, мойте ингалятор тщательно и часто.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800" y="759650"/>
            <a:ext cx="23812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725" y="3070825"/>
            <a:ext cx="1697801" cy="16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7163525" y="4814250"/>
            <a:ext cx="23049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 НЕ НАДО((</a:t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7092175" y="2945550"/>
            <a:ext cx="2304900" cy="1868700"/>
          </a:xfrm>
          <a:prstGeom prst="mathMultiply">
            <a:avLst>
              <a:gd fmla="val 2438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</a:rPr>
              <a:t>Использование небулайзера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451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Небулайзеры эффективно доставляют противоастматические препараты в виде мелкого тумана через мундштуки, маски различного размера (детские и взрослые). Использование распыляемых при помощи небулайзера противоастматических препаратов особенно полезно у младенцев, детей младшего возраста и некоторых пожилых пациентов, которые не в состоянии применять ДАИ. </a:t>
            </a:r>
            <a:endParaRPr sz="23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400" y="1170125"/>
            <a:ext cx="3730201" cy="339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D85C6"/>
                </a:solidFill>
              </a:rPr>
              <a:t>Порошковые ингаляторы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515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Многие препараты для лечения бронхиальной астмы выпускаются в виде порошка-пудры.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Порошковые ингаляторы отличает то, что они "работают" на активном вдохе, т.е. препарат попадает к вам в легкие, только когда вы совершаете вдох. Воздушный поток во время вдоха увлекает за собой ингаляционную дозу препарата в виде пудры, и нажимать ни на что не нужно - все очень просто.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01" y="2571750"/>
            <a:ext cx="2023850" cy="20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743050" y="4703625"/>
            <a:ext cx="19131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Турбухалер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0075" y="2644175"/>
            <a:ext cx="2023850" cy="20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4084525" y="4703625"/>
            <a:ext cx="21357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Мультидиск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5">
            <a:alphaModFix/>
          </a:blip>
          <a:srcRect b="10817" l="0" r="0" t="0"/>
          <a:stretch/>
        </p:blipFill>
        <p:spPr>
          <a:xfrm>
            <a:off x="6487850" y="2839800"/>
            <a:ext cx="2135700" cy="1863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6696600" y="4703625"/>
            <a:ext cx="21357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Ротахалер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4800" y="120450"/>
            <a:ext cx="28575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6531700" y="2064525"/>
            <a:ext cx="1913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Циклохалер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