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91" r:id="rId3"/>
    <p:sldId id="268" r:id="rId4"/>
    <p:sldId id="297" r:id="rId5"/>
    <p:sldId id="307" r:id="rId6"/>
    <p:sldId id="302" r:id="rId7"/>
    <p:sldId id="304" r:id="rId8"/>
    <p:sldId id="306" r:id="rId9"/>
    <p:sldId id="305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26C4"/>
    <a:srgbClr val="1F7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>
        <p:scale>
          <a:sx n="100" d="100"/>
          <a:sy n="100" d="100"/>
        </p:scale>
        <p:origin x="-13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B32978-09A1-482D-873E-765387B0B062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EEB73-D71D-4235-8CCB-96C14B05E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99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EEB73-D71D-4235-8CCB-96C14B05EAE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3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F91AB-C565-4DB1-8C75-FB81298795EF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7BBE-A37E-4005-85CC-4319E277F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EC89-8494-47ED-9CA5-1EF6A0A64464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D610-6CBB-4D4A-9BD1-5CDFDD7EF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C13F-8477-4FF9-8E89-6E85D212ADB6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7A9FC-B182-4084-A289-5BC55EE1E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AEF6-F467-4F40-9ADE-DC25B01D5297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DA43C-1927-4A22-B821-F6C98F332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235D-BCA7-4E03-B1E2-69C1BD081F03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5BAC-93C5-485E-B9B4-E344CF299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4F6-BEE4-4189-9DFE-E4AEF4170ECA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6B16-E29A-4D23-942E-20B5D5203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8B57-590F-421C-BF39-7C4152C1783D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D9723-5DBF-4884-9FF8-9336ACF61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BA31-74B0-40EC-8612-A8E0409773FD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F6F6-0DA3-4110-B22D-2FB1727D0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4F7E1-F9DA-4D8A-A1E6-6B3319170D63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1727A-A84F-41C3-94A8-34EA481F1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EF9A-A371-4624-BBF7-66A0BAEE00D9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2B9ED-BD3E-4068-80F3-CAE1A7696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F2A8F-E17A-495A-8996-0EA38F3F9E9E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FC1F-DD2B-4C03-BFB7-4F083461B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5C6392-CBEA-44EA-9C3D-8DE7609D3902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943806-6352-4A1A-8C85-A370BA7C3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111" y="1335194"/>
            <a:ext cx="8230313" cy="114614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51520" y="1209328"/>
            <a:ext cx="8616391" cy="328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all" dirty="0" smtClean="0">
                <a:solidFill>
                  <a:srgbClr val="C00000"/>
                </a:solidFill>
                <a:latin typeface="+mj-lt"/>
                <a:ea typeface="Arial" charset="0"/>
              </a:rPr>
              <a:t>ПЛАН РЕАЛИЗАЦИИ </a:t>
            </a:r>
            <a:r>
              <a:rPr lang="ru-RU" sz="2800" b="1" cap="all" dirty="0">
                <a:solidFill>
                  <a:srgbClr val="C00000"/>
                </a:solidFill>
                <a:latin typeface="+mj-lt"/>
                <a:ea typeface="Arial" charset="0"/>
              </a:rPr>
              <a:t>ЗАМЕСАНИЙ ГОСУДАРСТВЕННОЙ экзаменационной комиссии в 2022 ГОДУ</a:t>
            </a:r>
          </a:p>
          <a:p>
            <a:pPr algn="ctr"/>
            <a:r>
              <a:rPr lang="ru-RU" sz="2800" b="1" cap="all" dirty="0">
                <a:solidFill>
                  <a:srgbClr val="C00000"/>
                </a:solidFill>
                <a:latin typeface="+mj-lt"/>
                <a:ea typeface="Arial" charset="0"/>
              </a:rPr>
              <a:t>ПО </a:t>
            </a:r>
            <a:r>
              <a:rPr lang="ru-RU" sz="2800" b="1" cap="all" dirty="0" smtClean="0">
                <a:solidFill>
                  <a:srgbClr val="C00000"/>
                </a:solidFill>
                <a:latin typeface="+mj-lt"/>
                <a:ea typeface="Arial" charset="0"/>
              </a:rPr>
              <a:t>Специальностям </a:t>
            </a:r>
            <a:endParaRPr lang="ru-RU" sz="2800" b="1" cap="all" dirty="0">
              <a:solidFill>
                <a:srgbClr val="C00000"/>
              </a:solidFill>
              <a:latin typeface="+mj-lt"/>
              <a:ea typeface="Arial" charset="0"/>
            </a:endParaRPr>
          </a:p>
          <a:p>
            <a:pPr algn="ctr"/>
            <a:r>
              <a:rPr lang="ru-RU" sz="2800" b="1" cap="all" dirty="0">
                <a:solidFill>
                  <a:srgbClr val="C00000"/>
                </a:solidFill>
                <a:latin typeface="+mj-lt"/>
                <a:ea typeface="Arial" charset="0"/>
              </a:rPr>
              <a:t>30.05.03 МЕДИЦИНСКАЯ КИБЕРНЕТИКА,</a:t>
            </a:r>
          </a:p>
          <a:p>
            <a:pPr algn="ctr"/>
            <a:r>
              <a:rPr lang="ru-RU" altLang="ru-RU" sz="2800" b="1" cap="all" dirty="0">
                <a:solidFill>
                  <a:srgbClr val="C00000"/>
                </a:solidFill>
                <a:latin typeface="+mj-lt"/>
                <a:ea typeface="Arial" charset="0"/>
              </a:rPr>
              <a:t>33.05.01 Фармация</a:t>
            </a:r>
            <a:r>
              <a:rPr lang="ru-RU" sz="2800" b="1" cap="all" dirty="0">
                <a:solidFill>
                  <a:srgbClr val="C00000"/>
                </a:solidFill>
                <a:latin typeface="+mj-lt"/>
                <a:ea typeface="Arial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6089" y="4263767"/>
            <a:ext cx="861639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Шадрин Константин Викторович</a:t>
            </a:r>
          </a:p>
          <a:p>
            <a:pPr algn="ctr">
              <a:lnSpc>
                <a:spcPct val="125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анд. биол. наук, </a:t>
            </a:r>
          </a:p>
          <a:p>
            <a:pPr algn="ctr">
              <a:lnSpc>
                <a:spcPct val="125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екан медико-психолого-фармацевтического факультета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.09.2022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9225" y="152400"/>
            <a:ext cx="74009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j-lt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 Войно-Ясенецкого» </a:t>
            </a:r>
            <a:br>
              <a:rPr lang="ru-RU" dirty="0">
                <a:latin typeface="+mj-lt"/>
                <a:cs typeface="Times New Roman" panose="02020603050405020304" pitchFamily="18" charset="0"/>
              </a:rPr>
            </a:br>
            <a:r>
              <a:rPr lang="ru-RU" dirty="0">
                <a:latin typeface="+mj-lt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9" name="Picture 6" descr="E:\логотип КрасГМУ_202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1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56555" y="2849116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>
                <a:solidFill>
                  <a:srgbClr val="C00000"/>
                </a:solidFill>
              </a:rPr>
              <a:t>Благодарю за внимание!</a:t>
            </a:r>
          </a:p>
        </p:txBody>
      </p:sp>
      <p:sp>
        <p:nvSpPr>
          <p:cNvPr id="35842" name="AutoShape 2" descr="http://s00.yaplakal.com/pics/pics_preview/4/1/9/27149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94524"/>
              </p:ext>
            </p:extLst>
          </p:nvPr>
        </p:nvGraphicFramePr>
        <p:xfrm>
          <a:off x="330546" y="1700808"/>
          <a:ext cx="8534403" cy="223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640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выпускников (человек)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выпускников, допущенных к ГИА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(человек)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государственной итоговой аттестации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06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«5»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«4»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«3»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«2»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333D1B-3409-8F04-071E-1251008BB06B}"/>
              </a:ext>
            </a:extLst>
          </p:cNvPr>
          <p:cNvSpPr txBox="1"/>
          <p:nvPr/>
        </p:nvSpPr>
        <p:spPr>
          <a:xfrm>
            <a:off x="262802" y="4387751"/>
            <a:ext cx="756084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Средний балл –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5,0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Качественный показатель –  100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успеваемость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100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00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ru-RU" sz="20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AED214D-15F9-473F-C3DE-4FB6224AC8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3" t="34250" r="18500" b="12201"/>
          <a:stretch/>
        </p:blipFill>
        <p:spPr>
          <a:xfrm>
            <a:off x="5292080" y="4199997"/>
            <a:ext cx="3504389" cy="2448272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419225" y="157163"/>
            <a:ext cx="7370763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2800" b="1" dirty="0">
                <a:solidFill>
                  <a:srgbClr val="C00000"/>
                </a:solidFill>
              </a:rPr>
              <a:t>Результаты государственной итоговой аттестации выпускников по специальности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2800" b="1" dirty="0" smtClean="0">
                <a:solidFill>
                  <a:srgbClr val="C00000"/>
                </a:solidFill>
              </a:rPr>
              <a:t>30.05.03 Медицинская кибернетика</a:t>
            </a:r>
            <a:endParaRPr kumimoji="0" lang="ru-RU" altLang="ru-RU" sz="2800" b="1" dirty="0">
              <a:solidFill>
                <a:srgbClr val="C00000"/>
              </a:solidFill>
            </a:endParaRPr>
          </a:p>
        </p:txBody>
      </p:sp>
      <p:pic>
        <p:nvPicPr>
          <p:cNvPr id="10" name="Picture 6" descr="E:\логотип КрасГМУ_202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7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04484" y="0"/>
            <a:ext cx="7991475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800" b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ru-RU" dirty="0">
                <a:latin typeface="+mn-lt"/>
              </a:rPr>
              <a:t>Замечания и рекомендации </a:t>
            </a:r>
            <a:r>
              <a:rPr lang="ru-RU" dirty="0" smtClean="0">
                <a:latin typeface="+mn-lt"/>
              </a:rPr>
              <a:t>ГЭК</a:t>
            </a:r>
          </a:p>
          <a:p>
            <a:r>
              <a:rPr lang="ru-RU" altLang="ru-RU" dirty="0" smtClean="0">
                <a:latin typeface="+mn-lt"/>
              </a:rPr>
              <a:t>по </a:t>
            </a:r>
            <a:r>
              <a:rPr lang="ru-RU" altLang="ru-RU" dirty="0">
                <a:latin typeface="+mn-lt"/>
              </a:rPr>
              <a:t>специальности </a:t>
            </a:r>
            <a:br>
              <a:rPr lang="ru-RU" altLang="ru-RU" dirty="0">
                <a:latin typeface="+mn-lt"/>
              </a:rPr>
            </a:br>
            <a:r>
              <a:rPr lang="ru-RU" altLang="ru-RU" dirty="0">
                <a:latin typeface="+mn-lt"/>
              </a:rPr>
              <a:t>30.05.03 Медицинская кибернетика</a:t>
            </a:r>
            <a:endParaRPr lang="ru-RU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CDFA33-C586-0517-A396-A30944C6D1E9}"/>
              </a:ext>
            </a:extLst>
          </p:cNvPr>
          <p:cNvSpPr txBox="1"/>
          <p:nvPr/>
        </p:nvSpPr>
        <p:spPr>
          <a:xfrm>
            <a:off x="999821" y="1700808"/>
            <a:ext cx="7200800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+mn-lt"/>
              </a:rPr>
              <a:t>Выпускающей кафедре м</a:t>
            </a:r>
            <a:r>
              <a:rPr lang="ru-RU" sz="2400" dirty="0" smtClean="0">
                <a:latin typeface="+mn-lt"/>
              </a:rPr>
              <a:t>едицинской кибернетики </a:t>
            </a:r>
            <a:r>
              <a:rPr lang="ru-RU" sz="2400" dirty="0">
                <a:latin typeface="+mn-lt"/>
              </a:rPr>
              <a:t>и </a:t>
            </a:r>
            <a:r>
              <a:rPr lang="ru-RU" sz="2400" dirty="0" smtClean="0">
                <a:latin typeface="+mn-lt"/>
              </a:rPr>
              <a:t>информатики </a:t>
            </a:r>
            <a:r>
              <a:rPr lang="ru-RU" sz="2400" b="1" i="1" dirty="0">
                <a:solidFill>
                  <a:srgbClr val="7030A0"/>
                </a:solidFill>
                <a:latin typeface="+mn-lt"/>
              </a:rPr>
              <a:t>рекомендовано</a:t>
            </a:r>
            <a:r>
              <a:rPr lang="ru-RU" sz="2400" i="1" dirty="0">
                <a:solidFill>
                  <a:srgbClr val="7030A0"/>
                </a:solidFill>
                <a:latin typeface="+mn-lt"/>
              </a:rPr>
              <a:t> ввести в отзыв руководителя ВКР оценки «отлично», «хорошо», «удовлетворительно».</a:t>
            </a:r>
          </a:p>
        </p:txBody>
      </p:sp>
      <p:pic>
        <p:nvPicPr>
          <p:cNvPr id="6" name="Picture 6" descr="E:\логотип КрасГМУ_20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189037" y="1"/>
            <a:ext cx="7991475" cy="130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800" b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План реализации рекомендаций ГЭК </a:t>
            </a:r>
            <a:r>
              <a:rPr lang="ru-RU" altLang="ru-RU" dirty="0" smtClean="0">
                <a:latin typeface="+mn-lt"/>
              </a:rPr>
              <a:t>по </a:t>
            </a:r>
            <a:r>
              <a:rPr lang="ru-RU" altLang="ru-RU" dirty="0">
                <a:latin typeface="+mn-lt"/>
              </a:rPr>
              <a:t>специальности </a:t>
            </a:r>
            <a:br>
              <a:rPr lang="ru-RU" altLang="ru-RU" dirty="0">
                <a:latin typeface="+mn-lt"/>
              </a:rPr>
            </a:br>
            <a:r>
              <a:rPr lang="ru-RU" altLang="ru-RU" dirty="0">
                <a:latin typeface="+mn-lt"/>
              </a:rPr>
              <a:t>30.05.03 Медицинская </a:t>
            </a:r>
            <a:r>
              <a:rPr lang="ru-RU" altLang="ru-RU" dirty="0" smtClean="0">
                <a:latin typeface="+mn-lt"/>
              </a:rPr>
              <a:t>кибернетика</a:t>
            </a:r>
            <a:endParaRPr lang="ru-RU" dirty="0">
              <a:latin typeface="+mn-lt"/>
            </a:endParaRPr>
          </a:p>
        </p:txBody>
      </p:sp>
      <p:pic>
        <p:nvPicPr>
          <p:cNvPr id="6" name="Picture 6" descr="E:\логотип КрасГМУ_20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3823152" y="1556792"/>
            <a:ext cx="4895398" cy="5040559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2400" b="1" u="sng" dirty="0" smtClean="0">
                <a:solidFill>
                  <a:srgbClr val="7030A0"/>
                </a:solidFill>
                <a:cs typeface="Times New Roman" pitchFamily="18" charset="0"/>
              </a:rPr>
              <a:t>Реализация</a:t>
            </a:r>
            <a:r>
              <a:rPr lang="en-US" alt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 – </a:t>
            </a:r>
            <a:r>
              <a:rPr lang="ru-RU" altLang="ru-RU" sz="2400" dirty="0" smtClean="0">
                <a:solidFill>
                  <a:srgbClr val="7030A0"/>
                </a:solidFill>
                <a:cs typeface="Times New Roman" pitchFamily="18" charset="0"/>
              </a:rPr>
              <a:t>кафедра медицинской кибернетики и информатики 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(Наркевич А.Н., </a:t>
            </a:r>
            <a:r>
              <a:rPr lang="ru-RU" altLang="ru-RU" sz="2400" i="1" dirty="0" err="1" smtClean="0">
                <a:solidFill>
                  <a:srgbClr val="7030A0"/>
                </a:solidFill>
                <a:cs typeface="Times New Roman" pitchFamily="18" charset="0"/>
              </a:rPr>
              <a:t>Апанович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 М.С.)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n-US" altLang="ru-RU" sz="800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В п.3 Приложения Г «Отзыв руководителя ВКР» </a:t>
            </a:r>
            <a:r>
              <a:rPr lang="ru-RU" altLang="ru-RU" sz="20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СТО СМК 7.5.11-20 «Управление процессом подготовки и защиты выпускной квалификационной работы по специальности 30.05.03 – Медицинская кибернетика»</a:t>
            </a: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 будет внесено изменение</a:t>
            </a:r>
            <a:r>
              <a:rPr lang="ru-RU" altLang="ru-RU" sz="2200" dirty="0">
                <a:solidFill>
                  <a:srgbClr val="C00000"/>
                </a:solidFill>
                <a:cs typeface="Times New Roman" pitchFamily="18" charset="0"/>
              </a:rPr>
              <a:t>, </a:t>
            </a: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предусматривающее выставление руководителем ВКР оценки </a:t>
            </a:r>
            <a:r>
              <a:rPr lang="ru-RU" altLang="ru-RU" sz="2200" dirty="0">
                <a:solidFill>
                  <a:srgbClr val="C00000"/>
                </a:solidFill>
                <a:cs typeface="Times New Roman" pitchFamily="18" charset="0"/>
              </a:rPr>
              <a:t>«отлично», «хорошо», «удовлетворительно</a:t>
            </a: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»</a:t>
            </a:r>
            <a:endParaRPr lang="ru-RU" altLang="ru-RU" sz="2200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</a:pPr>
            <a:endParaRPr lang="ru-RU" altLang="ru-RU" sz="22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140000"/>
              </a:lnSpc>
              <a:buNone/>
            </a:pPr>
            <a:endParaRPr lang="ru-RU" altLang="ru-RU" sz="2800" dirty="0" smtClean="0"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4" y="1671753"/>
            <a:ext cx="3642543" cy="47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01564" y="4118079"/>
            <a:ext cx="3642544" cy="111069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1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94682"/>
              </p:ext>
            </p:extLst>
          </p:nvPr>
        </p:nvGraphicFramePr>
        <p:xfrm>
          <a:off x="330546" y="1700808"/>
          <a:ext cx="8534403" cy="223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640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выпускников (человек)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выпускников, допущенных к ГИА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(человек)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государственной итоговой аттестации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06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«5»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«4»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«3»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«2»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333D1B-3409-8F04-071E-1251008BB06B}"/>
              </a:ext>
            </a:extLst>
          </p:cNvPr>
          <p:cNvSpPr txBox="1"/>
          <p:nvPr/>
        </p:nvSpPr>
        <p:spPr>
          <a:xfrm>
            <a:off x="262802" y="4387751"/>
            <a:ext cx="756084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Средний балл –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4,5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Качественный показатель –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82,5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успеваемость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100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00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ru-RU" sz="20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419225" y="157163"/>
            <a:ext cx="7370763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2800" b="1" dirty="0">
                <a:solidFill>
                  <a:srgbClr val="C00000"/>
                </a:solidFill>
              </a:rPr>
              <a:t>Результаты государственной итоговой аттестации выпускников по специальности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2800" b="1" dirty="0" smtClean="0">
                <a:solidFill>
                  <a:srgbClr val="C00000"/>
                </a:solidFill>
              </a:rPr>
              <a:t>33.05.01 Фармация</a:t>
            </a:r>
            <a:endParaRPr kumimoji="0" lang="ru-RU" altLang="ru-RU" sz="2800" b="1" dirty="0">
              <a:solidFill>
                <a:srgbClr val="C00000"/>
              </a:solidFill>
            </a:endParaRPr>
          </a:p>
        </p:txBody>
      </p:sp>
      <p:pic>
        <p:nvPicPr>
          <p:cNvPr id="10" name="Picture 6" descr="E:\логотип КрасГМУ_20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C:\Users\haritonovaev\Desktop\38db0002-91c0-45b1-b156-eaf254b225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81" y="4146252"/>
            <a:ext cx="3267075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7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250237" cy="3960812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altLang="ru-RU" sz="2400" dirty="0" smtClean="0">
                <a:cs typeface="Times New Roman" pitchFamily="18" charset="0"/>
              </a:rPr>
              <a:t>Усилить подготовку выпускников по вопросам:</a:t>
            </a:r>
          </a:p>
          <a:p>
            <a:pPr marL="400050" lvl="1" indent="0" algn="just">
              <a:spcBef>
                <a:spcPts val="1800"/>
              </a:spcBef>
              <a:buFont typeface="Arial" charset="0"/>
              <a:buAutoNum type="arabicParenR"/>
            </a:pPr>
            <a:r>
              <a:rPr lang="ru-RU" altLang="ru-RU" sz="2400" dirty="0" smtClean="0">
                <a:cs typeface="Times New Roman" pitchFamily="18" charset="0"/>
              </a:rPr>
              <a:t> видов внутриаптечного контроля качества лекарственных препаратов</a:t>
            </a:r>
          </a:p>
          <a:p>
            <a:pPr marL="400050" lvl="1" indent="0" algn="just" eaLnBrk="1" hangingPunct="1">
              <a:spcBef>
                <a:spcPts val="1800"/>
              </a:spcBef>
              <a:buFont typeface="Arial" charset="0"/>
              <a:buAutoNum type="arabicParenR"/>
            </a:pPr>
            <a:r>
              <a:rPr lang="ru-RU" altLang="ru-RU" sz="2400" dirty="0">
                <a:cs typeface="Times New Roman" pitchFamily="18" charset="0"/>
              </a:rPr>
              <a:t> особенностей формирования цен на товары аптечного </a:t>
            </a:r>
            <a:r>
              <a:rPr lang="ru-RU" altLang="ru-RU" sz="2400" dirty="0" smtClean="0">
                <a:cs typeface="Times New Roman" pitchFamily="18" charset="0"/>
              </a:rPr>
              <a:t>ассортимента</a:t>
            </a:r>
            <a:endParaRPr lang="ru-RU" altLang="ru-RU" sz="2400" dirty="0">
              <a:cs typeface="Times New Roman" pitchFamily="18" charset="0"/>
            </a:endParaRPr>
          </a:p>
          <a:p>
            <a:pPr marL="400050" lvl="1" indent="0" algn="just" eaLnBrk="1" hangingPunct="1">
              <a:spcBef>
                <a:spcPts val="1800"/>
              </a:spcBef>
              <a:buFont typeface="Arial" charset="0"/>
              <a:buAutoNum type="arabicParenR"/>
            </a:pPr>
            <a:r>
              <a:rPr lang="ru-RU" altLang="ru-RU" sz="2400" dirty="0" smtClean="0">
                <a:cs typeface="Times New Roman" pitchFamily="18" charset="0"/>
              </a:rPr>
              <a:t> организации хранения и уничтожения рецептурных бланков на лекарственные препараты</a:t>
            </a:r>
            <a:endParaRPr lang="ru-RU" altLang="ru-RU" sz="2800" dirty="0" smtClean="0"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04484" y="0"/>
            <a:ext cx="7991475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800" b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ru-RU" dirty="0">
                <a:latin typeface="+mn-lt"/>
              </a:rPr>
              <a:t>Замечания и рекомендации </a:t>
            </a:r>
            <a:r>
              <a:rPr lang="ru-RU" dirty="0" smtClean="0">
                <a:latin typeface="+mn-lt"/>
              </a:rPr>
              <a:t>ГЭК</a:t>
            </a:r>
          </a:p>
          <a:p>
            <a:r>
              <a:rPr lang="ru-RU" altLang="ru-RU" dirty="0" smtClean="0">
                <a:latin typeface="+mn-lt"/>
              </a:rPr>
              <a:t>по </a:t>
            </a:r>
            <a:r>
              <a:rPr lang="ru-RU" altLang="ru-RU" dirty="0">
                <a:latin typeface="+mn-lt"/>
              </a:rPr>
              <a:t>специальности </a:t>
            </a:r>
            <a:br>
              <a:rPr lang="ru-RU" altLang="ru-RU" dirty="0">
                <a:latin typeface="+mn-lt"/>
              </a:rPr>
            </a:br>
            <a:r>
              <a:rPr lang="ru-RU" altLang="ru-RU" dirty="0">
                <a:latin typeface="+mn-lt"/>
              </a:rPr>
              <a:t>33.05.01 Фармация</a:t>
            </a:r>
            <a:endParaRPr lang="ru-RU" dirty="0">
              <a:latin typeface="+mn-lt"/>
            </a:endParaRPr>
          </a:p>
        </p:txBody>
      </p:sp>
      <p:pic>
        <p:nvPicPr>
          <p:cNvPr id="6" name="Picture 6" descr="E:\логотип КрасГМУ_20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5634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68313" y="1700212"/>
            <a:ext cx="8250237" cy="4897139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altLang="ru-RU" sz="2400" dirty="0" smtClean="0">
                <a:cs typeface="Times New Roman" pitchFamily="18" charset="0"/>
              </a:rPr>
              <a:t>Усилить подготовку выпускников по вопросам:</a:t>
            </a:r>
          </a:p>
          <a:p>
            <a:pPr marL="400050" lvl="1" indent="0" algn="just">
              <a:spcBef>
                <a:spcPts val="1800"/>
              </a:spcBef>
              <a:buFont typeface="Arial" charset="0"/>
              <a:buAutoNum type="arabicParenR"/>
            </a:pPr>
            <a:r>
              <a:rPr lang="ru-RU" altLang="ru-RU" sz="2400" dirty="0" smtClean="0">
                <a:cs typeface="Times New Roman" pitchFamily="18" charset="0"/>
              </a:rPr>
              <a:t> видов внутриаптечного контроля качества лекарственных препаратов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n-US" altLang="ru-RU" sz="2400" b="1" u="sng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2400" b="1" u="sng" dirty="0" smtClean="0">
                <a:solidFill>
                  <a:srgbClr val="7030A0"/>
                </a:solidFill>
                <a:cs typeface="Times New Roman" pitchFamily="18" charset="0"/>
              </a:rPr>
              <a:t>Реализация</a:t>
            </a:r>
            <a:r>
              <a:rPr lang="en-US" alt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 – </a:t>
            </a:r>
            <a:r>
              <a:rPr lang="ru-RU" altLang="ru-RU" sz="2400" dirty="0" smtClean="0">
                <a:solidFill>
                  <a:srgbClr val="7030A0"/>
                </a:solidFill>
                <a:cs typeface="Times New Roman" pitchFamily="18" charset="0"/>
              </a:rPr>
              <a:t>кафедра </a:t>
            </a:r>
            <a:r>
              <a:rPr lang="ru-RU" altLang="ru-RU" sz="2400" dirty="0">
                <a:solidFill>
                  <a:srgbClr val="7030A0"/>
                </a:solidFill>
                <a:cs typeface="Times New Roman" pitchFamily="18" charset="0"/>
              </a:rPr>
              <a:t>биологической химии с курсами медицинской, фармацевтической и токсикологической </a:t>
            </a:r>
            <a:r>
              <a:rPr lang="ru-RU" altLang="ru-RU" sz="2400" dirty="0" smtClean="0">
                <a:solidFill>
                  <a:srgbClr val="7030A0"/>
                </a:solidFill>
                <a:cs typeface="Times New Roman" pitchFamily="18" charset="0"/>
              </a:rPr>
              <a:t>химии 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(Горина Я.В., 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Харитонова 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Е.В., 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Лопатина 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О.Л.)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n-US" altLang="ru-RU" sz="800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Проведение </a:t>
            </a:r>
            <a:r>
              <a:rPr lang="ru-RU" altLang="ru-RU" sz="2200" b="1" dirty="0" smtClean="0">
                <a:solidFill>
                  <a:srgbClr val="C00000"/>
                </a:solidFill>
                <a:cs typeface="Times New Roman" pitchFamily="18" charset="0"/>
              </a:rPr>
              <a:t>учебно-методического </a:t>
            </a:r>
            <a:r>
              <a:rPr lang="ru-RU" altLang="ru-RU" sz="2200" b="1" dirty="0" smtClean="0">
                <a:solidFill>
                  <a:srgbClr val="C00000"/>
                </a:solidFill>
                <a:cs typeface="Times New Roman" pitchFamily="18" charset="0"/>
              </a:rPr>
              <a:t>мероприятия</a:t>
            </a: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 «Контроль </a:t>
            </a:r>
            <a:r>
              <a:rPr lang="ru-RU" altLang="ru-RU" sz="2200" dirty="0">
                <a:solidFill>
                  <a:srgbClr val="C00000"/>
                </a:solidFill>
                <a:cs typeface="Times New Roman" pitchFamily="18" charset="0"/>
              </a:rPr>
              <a:t>качества жидких лекарственных форм для внутреннего применения»</a:t>
            </a:r>
          </a:p>
          <a:p>
            <a:pPr algn="just" eaLnBrk="1" hangingPunct="1">
              <a:spcBef>
                <a:spcPts val="0"/>
              </a:spcBef>
            </a:pPr>
            <a:endParaRPr lang="ru-RU" altLang="ru-RU" sz="8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Издание </a:t>
            </a:r>
            <a:r>
              <a:rPr lang="ru-RU" altLang="ru-RU" sz="2200" b="1" dirty="0" smtClean="0">
                <a:solidFill>
                  <a:srgbClr val="C00000"/>
                </a:solidFill>
                <a:cs typeface="Times New Roman" pitchFamily="18" charset="0"/>
              </a:rPr>
              <a:t>учебного пособия </a:t>
            </a: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«Внутриаптечный </a:t>
            </a:r>
            <a:r>
              <a:rPr lang="ru-RU" altLang="ru-RU" sz="2200" dirty="0">
                <a:solidFill>
                  <a:srgbClr val="C00000"/>
                </a:solidFill>
                <a:cs typeface="Times New Roman" pitchFamily="18" charset="0"/>
              </a:rPr>
              <a:t>контроль качества лекарственных средств»</a:t>
            </a:r>
            <a:endParaRPr lang="ru-RU" altLang="ru-RU" sz="22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140000"/>
              </a:lnSpc>
              <a:buNone/>
            </a:pPr>
            <a:endParaRPr lang="ru-RU" altLang="ru-RU" sz="2800" dirty="0" smtClean="0"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89037" y="1"/>
            <a:ext cx="7991475" cy="130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800" b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План реализации рекомендаций ГЭК </a:t>
            </a:r>
            <a:r>
              <a:rPr lang="ru-RU" altLang="ru-RU" dirty="0" smtClean="0">
                <a:latin typeface="+mn-lt"/>
              </a:rPr>
              <a:t>по </a:t>
            </a:r>
            <a:r>
              <a:rPr lang="ru-RU" altLang="ru-RU" dirty="0">
                <a:latin typeface="+mn-lt"/>
              </a:rPr>
              <a:t>специальности </a:t>
            </a:r>
            <a:br>
              <a:rPr lang="ru-RU" altLang="ru-RU" dirty="0">
                <a:latin typeface="+mn-lt"/>
              </a:rPr>
            </a:br>
            <a:r>
              <a:rPr lang="ru-RU" altLang="ru-RU" dirty="0" smtClean="0">
                <a:latin typeface="+mn-lt"/>
              </a:rPr>
              <a:t>33.05.01 Фармация</a:t>
            </a:r>
            <a:endParaRPr lang="ru-RU" dirty="0">
              <a:latin typeface="+mn-lt"/>
            </a:endParaRPr>
          </a:p>
        </p:txBody>
      </p:sp>
      <p:pic>
        <p:nvPicPr>
          <p:cNvPr id="8" name="Picture 6" descr="E:\логотип КрасГМУ_20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2515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68313" y="1700212"/>
            <a:ext cx="8250237" cy="4897139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ru-RU" altLang="ru-RU" sz="2400" dirty="0">
                <a:cs typeface="Times New Roman" pitchFamily="18" charset="0"/>
              </a:rPr>
              <a:t>Усилить подготовку выпускников по вопросам:</a:t>
            </a:r>
          </a:p>
          <a:p>
            <a:pPr marL="399600" lvl="1" indent="0" algn="just">
              <a:spcBef>
                <a:spcPts val="1800"/>
              </a:spcBef>
              <a:buFont typeface="Arial" charset="0"/>
              <a:buAutoNum type="arabicParenR" startAt="2"/>
            </a:pPr>
            <a:r>
              <a:rPr lang="ru-RU" altLang="ru-RU" sz="2400" dirty="0">
                <a:cs typeface="Times New Roman" pitchFamily="18" charset="0"/>
              </a:rPr>
              <a:t> организации хранения и уничтожения рецептурных бланков на лекарственные препараты</a:t>
            </a:r>
          </a:p>
          <a:p>
            <a:pPr marL="400050" lvl="1" indent="0" algn="just">
              <a:spcBef>
                <a:spcPts val="0"/>
              </a:spcBef>
              <a:buFont typeface="Arial" charset="0"/>
              <a:buAutoNum type="arabicParenR" startAt="2"/>
            </a:pPr>
            <a:endParaRPr lang="ru-RU" altLang="ru-RU" sz="2400" dirty="0">
              <a:cs typeface="Times New Roman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2400" b="1" u="sng" dirty="0" smtClean="0">
                <a:solidFill>
                  <a:srgbClr val="7030A0"/>
                </a:solidFill>
                <a:cs typeface="Times New Roman" pitchFamily="18" charset="0"/>
              </a:rPr>
              <a:t>Реализация</a:t>
            </a:r>
            <a:r>
              <a:rPr lang="en-US" alt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7030A0"/>
                </a:solidFill>
                <a:cs typeface="Times New Roman" pitchFamily="18" charset="0"/>
              </a:rPr>
              <a:t>– </a:t>
            </a:r>
            <a:r>
              <a:rPr lang="ru-RU" altLang="ru-RU" sz="2400" dirty="0">
                <a:solidFill>
                  <a:srgbClr val="7030A0"/>
                </a:solidFill>
                <a:cs typeface="Times New Roman" pitchFamily="18" charset="0"/>
              </a:rPr>
              <a:t>кафедра </a:t>
            </a:r>
            <a:r>
              <a:rPr lang="ru-RU" altLang="ru-RU" sz="2400" dirty="0" smtClean="0">
                <a:solidFill>
                  <a:srgbClr val="7030A0"/>
                </a:solidFill>
                <a:cs typeface="Times New Roman" pitchFamily="18" charset="0"/>
              </a:rPr>
              <a:t>фармации с курсом ПО 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(Савельева Е.Е)</a:t>
            </a:r>
            <a:endParaRPr lang="ru-RU" altLang="ru-RU" sz="2400" i="1" dirty="0">
              <a:solidFill>
                <a:srgbClr val="7030A0"/>
              </a:solidFill>
              <a:cs typeface="Times New Roman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n-US" altLang="ru-RU" sz="800" i="1" dirty="0">
              <a:solidFill>
                <a:srgbClr val="7030A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altLang="ru-RU" sz="2200" dirty="0">
                <a:solidFill>
                  <a:srgbClr val="C00000"/>
                </a:solidFill>
                <a:cs typeface="Times New Roman" pitchFamily="18" charset="0"/>
              </a:rPr>
              <a:t>Проведение </a:t>
            </a:r>
            <a:r>
              <a:rPr lang="ru-RU" altLang="ru-RU" sz="2200" b="1" dirty="0">
                <a:solidFill>
                  <a:srgbClr val="C00000"/>
                </a:solidFill>
                <a:cs typeface="Times New Roman" pitchFamily="18" charset="0"/>
              </a:rPr>
              <a:t>учебно-методического мероприятия</a:t>
            </a:r>
            <a:r>
              <a:rPr lang="ru-RU" altLang="ru-RU" sz="22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«Деловая игра: «Хранение </a:t>
            </a:r>
            <a:r>
              <a:rPr lang="ru-RU" altLang="ru-RU" sz="2200" dirty="0">
                <a:solidFill>
                  <a:srgbClr val="C00000"/>
                </a:solidFill>
                <a:cs typeface="Times New Roman" pitchFamily="18" charset="0"/>
              </a:rPr>
              <a:t>и уничтожение рецептурных бланков в условиях аптечной </a:t>
            </a: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организации»</a:t>
            </a:r>
            <a:endParaRPr lang="ru-RU" altLang="ru-RU" sz="2200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</a:pPr>
            <a:endParaRPr lang="ru-RU" altLang="ru-RU" sz="800" dirty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140000"/>
              </a:lnSpc>
              <a:buNone/>
            </a:pPr>
            <a:endParaRPr lang="ru-RU" altLang="ru-RU" sz="2800" dirty="0" smtClean="0"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89037" y="1"/>
            <a:ext cx="7991475" cy="130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800" b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План реализации рекомендаций ГЭК </a:t>
            </a:r>
            <a:r>
              <a:rPr lang="ru-RU" altLang="ru-RU" dirty="0" smtClean="0">
                <a:latin typeface="+mn-lt"/>
              </a:rPr>
              <a:t>по </a:t>
            </a:r>
            <a:r>
              <a:rPr lang="ru-RU" altLang="ru-RU" dirty="0">
                <a:latin typeface="+mn-lt"/>
              </a:rPr>
              <a:t>специальности </a:t>
            </a:r>
            <a:br>
              <a:rPr lang="ru-RU" altLang="ru-RU" dirty="0">
                <a:latin typeface="+mn-lt"/>
              </a:rPr>
            </a:br>
            <a:r>
              <a:rPr lang="ru-RU" altLang="ru-RU" dirty="0" smtClean="0">
                <a:latin typeface="+mn-lt"/>
              </a:rPr>
              <a:t>33.05.01 Фармация</a:t>
            </a:r>
            <a:endParaRPr lang="ru-RU" dirty="0">
              <a:latin typeface="+mn-lt"/>
            </a:endParaRPr>
          </a:p>
        </p:txBody>
      </p:sp>
      <p:pic>
        <p:nvPicPr>
          <p:cNvPr id="8" name="Picture 6" descr="E:\логотип КрасГМУ_20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5094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250237" cy="3960812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altLang="ru-RU" sz="2400" dirty="0" smtClean="0">
                <a:cs typeface="Times New Roman" pitchFamily="18" charset="0"/>
              </a:rPr>
              <a:t>Усилить подготовку выпускников по вопросам:</a:t>
            </a:r>
          </a:p>
          <a:p>
            <a:pPr marL="396000" lvl="1" indent="0" algn="just">
              <a:spcBef>
                <a:spcPts val="1800"/>
              </a:spcBef>
              <a:buFont typeface="+mj-lt"/>
              <a:buAutoNum type="arabicParenR" startAt="3"/>
            </a:pPr>
            <a:r>
              <a:rPr lang="ru-RU" altLang="ru-RU" sz="2400" dirty="0" smtClean="0">
                <a:cs typeface="Times New Roman" pitchFamily="18" charset="0"/>
              </a:rPr>
              <a:t> особенностей формирования цен на товары аптечного ассортимента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altLang="ru-RU" sz="2800" b="1" u="sng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2400" b="1" u="sng" dirty="0" smtClean="0">
                <a:solidFill>
                  <a:srgbClr val="7030A0"/>
                </a:solidFill>
                <a:cs typeface="Times New Roman" pitchFamily="18" charset="0"/>
              </a:rPr>
              <a:t>Реализация</a:t>
            </a:r>
            <a:r>
              <a:rPr lang="en-US" alt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7030A0"/>
                </a:solidFill>
                <a:cs typeface="Times New Roman" pitchFamily="18" charset="0"/>
              </a:rPr>
              <a:t>– </a:t>
            </a:r>
            <a:r>
              <a:rPr lang="ru-RU" altLang="ru-RU" sz="2400" dirty="0">
                <a:solidFill>
                  <a:srgbClr val="7030A0"/>
                </a:solidFill>
                <a:cs typeface="Times New Roman" pitchFamily="18" charset="0"/>
              </a:rPr>
              <a:t>кафедра фармации с курсом ПО 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(Савельева Е.Е)</a:t>
            </a:r>
            <a:r>
              <a:rPr lang="ru-RU" altLang="ru-RU" sz="2400" i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endParaRPr lang="ru-RU" altLang="ru-RU" sz="2400" i="1" dirty="0">
              <a:solidFill>
                <a:srgbClr val="7030A0"/>
              </a:solidFill>
              <a:cs typeface="Times New Roman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n-US" altLang="ru-RU" sz="800" i="1" dirty="0">
              <a:solidFill>
                <a:srgbClr val="7030A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altLang="ru-RU" sz="2200" dirty="0" smtClean="0">
                <a:solidFill>
                  <a:srgbClr val="C00000"/>
                </a:solidFill>
                <a:cs typeface="Times New Roman" pitchFamily="18" charset="0"/>
              </a:rPr>
              <a:t>Издание </a:t>
            </a:r>
            <a:r>
              <a:rPr lang="ru-RU" altLang="ru-RU" sz="2200" b="1" dirty="0">
                <a:solidFill>
                  <a:srgbClr val="C00000"/>
                </a:solidFill>
                <a:cs typeface="Times New Roman" pitchFamily="18" charset="0"/>
              </a:rPr>
              <a:t>учебного пособия </a:t>
            </a:r>
            <a:r>
              <a:rPr lang="ru-RU" altLang="ru-RU" sz="2200" dirty="0">
                <a:solidFill>
                  <a:srgbClr val="C00000"/>
                </a:solidFill>
                <a:cs typeface="Times New Roman" pitchFamily="18" charset="0"/>
              </a:rPr>
              <a:t>«Особенности формирования цен на товары аптечного ассортимента»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89037" y="1"/>
            <a:ext cx="7991475" cy="130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800" b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План реализации рекомендаций ГЭК </a:t>
            </a:r>
            <a:r>
              <a:rPr lang="ru-RU" altLang="ru-RU" dirty="0" smtClean="0">
                <a:latin typeface="+mn-lt"/>
              </a:rPr>
              <a:t>по </a:t>
            </a:r>
            <a:r>
              <a:rPr lang="ru-RU" altLang="ru-RU" dirty="0">
                <a:latin typeface="+mn-lt"/>
              </a:rPr>
              <a:t>специальности </a:t>
            </a:r>
            <a:br>
              <a:rPr lang="ru-RU" altLang="ru-RU" dirty="0">
                <a:latin typeface="+mn-lt"/>
              </a:rPr>
            </a:br>
            <a:r>
              <a:rPr lang="ru-RU" altLang="ru-RU" dirty="0" smtClean="0">
                <a:latin typeface="+mn-lt"/>
              </a:rPr>
              <a:t>33.05.01 Фармация</a:t>
            </a:r>
            <a:endParaRPr lang="ru-RU" dirty="0">
              <a:latin typeface="+mn-lt"/>
            </a:endParaRPr>
          </a:p>
        </p:txBody>
      </p:sp>
      <p:pic>
        <p:nvPicPr>
          <p:cNvPr id="8" name="Picture 6" descr="E:\логотип КрасГМУ_20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400"/>
            <a:ext cx="118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2984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2521</TotalTime>
  <Words>463</Words>
  <Application>Microsoft Office PowerPoint</Application>
  <PresentationFormat>Экран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государственной итоговой аттестации выпускников фармацевтического факультета (очная форма обучения) 2015 год</dc:title>
  <dc:creator>ЛукьяноваНА</dc:creator>
  <cp:lastModifiedBy>usr</cp:lastModifiedBy>
  <cp:revision>207</cp:revision>
  <dcterms:created xsi:type="dcterms:W3CDTF">2015-06-11T03:34:16Z</dcterms:created>
  <dcterms:modified xsi:type="dcterms:W3CDTF">2022-09-19T15:38:07Z</dcterms:modified>
</cp:coreProperties>
</file>