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handoutMasterIdLst>
    <p:handoutMasterId r:id="rId27"/>
  </p:handoutMasterIdLst>
  <p:sldIdLst>
    <p:sldId id="280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83" r:id="rId21"/>
    <p:sldId id="288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92D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63" d="100"/>
          <a:sy n="63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3A866-3A68-4E44-84D8-947A2CB67111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FC921-9884-4176-9C4E-D6BF74168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05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2D1CD8-5CFC-4AA7-890E-822C7A29DAFC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9E9C3-D233-4C9A-9536-AB74950D9E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303213"/>
            <a:ext cx="4878387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4314825"/>
            <a:ext cx="5856288" cy="40608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A33F056F-F0B8-411C-80D0-B64638C1FE94}" type="datetime1">
              <a:rPr lang="ru-RU" smtClean="0"/>
              <a:pPr/>
              <a:t>26.12.2019</a:t>
            </a:fld>
            <a:endParaRPr lang="ru-RU" smtClean="0"/>
          </a:p>
        </p:txBody>
      </p:sp>
      <p:sp>
        <p:nvSpPr>
          <p:cNvPr id="4301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3124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E9C3-D233-4C9A-9536-AB74950D9E6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9E9C3-D233-4C9A-9536-AB74950D9E6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2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28AC-E239-4743-8B27-A6675DDAF74B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BEB2F-1BCC-4D05-B2D3-E486A633A376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5568-78CC-493F-83D0-90E5D7BFDC70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B5D1-3DF3-403F-B390-53C39FA868EF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E7E-A256-4754-9438-15E306649252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A730-1A24-4583-B320-5E60C65A5368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D26AA-6A95-424E-8DA6-AD0A0EE5A342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F26D3-6777-407E-84E9-1AC64EDD7AD2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C2DF-47FA-4942-9BDF-472B2C38CAB8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B7C6-C562-4D03-B2F1-15905999B88A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DB15-F1D1-46DB-B624-6533F9E7D449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E9DB8-D430-4E22-A891-04D7E1CA2650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736"/>
            <a:ext cx="8275638" cy="1809750"/>
          </a:xfrm>
        </p:spPr>
        <p:txBody>
          <a:bodyPr rtlCol="0">
            <a:normAutofit/>
          </a:bodyPr>
          <a:lstStyle/>
          <a:p>
            <a:pPr marL="292100" indent="-292100" algn="ctr" defTabSz="369888" eaLnBrk="1" fontAlgn="auto" hangingPunct="1">
              <a:spcAft>
                <a:spcPts val="0"/>
              </a:spcAft>
              <a:buNone/>
              <a:tabLst>
                <a:tab pos="0" algn="l"/>
                <a:tab pos="74613" algn="l"/>
                <a:tab pos="442913" algn="l"/>
                <a:tab pos="814388" algn="l"/>
                <a:tab pos="1184275" algn="l"/>
                <a:tab pos="1554163" algn="l"/>
                <a:tab pos="1922463" algn="l"/>
                <a:tab pos="2292350" algn="l"/>
                <a:tab pos="2662238" algn="l"/>
                <a:tab pos="3030538" algn="l"/>
                <a:tab pos="3402013" algn="l"/>
                <a:tab pos="3771900" algn="l"/>
                <a:tab pos="4140200" algn="l"/>
                <a:tab pos="4503738" algn="l"/>
                <a:tab pos="4875213" algn="l"/>
                <a:tab pos="5246688" algn="l"/>
                <a:tab pos="5614988" algn="l"/>
                <a:tab pos="5983288" algn="l"/>
                <a:tab pos="6354763" algn="l"/>
                <a:tab pos="6719888" algn="l"/>
                <a:tab pos="7091363" algn="l"/>
              </a:tabLst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№ 30</a:t>
            </a:r>
            <a:endParaRPr lang="en-GB" sz="3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463F4-1C20-473D-9ED4-3F83828400C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00063" y="1800225"/>
            <a:ext cx="8643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3600" dirty="0"/>
          </a:p>
          <a:p>
            <a:pPr algn="ctr" eaLnBrk="0" hangingPunct="0">
              <a:defRPr/>
            </a:pPr>
            <a:r>
              <a:rPr lang="ru-RU" sz="3600" dirty="0"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862013" y="442913"/>
            <a:ext cx="7772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им. проф.В.Ф.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357554" y="4643446"/>
            <a:ext cx="33584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Преподаватели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Ростовцева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Л.В.,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Кириенко З.А. </a:t>
            </a:r>
            <a:endParaRPr lang="ru-RU" dirty="0">
              <a:solidFill>
                <a:schemeClr val="accent4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500034" y="2357430"/>
            <a:ext cx="850106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Производные пиридина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1"/>
            <a:ext cx="8229600" cy="10229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Реакция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комплексообразования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солями тяжелых металлов.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проводят с раствором меди (II) ацетата выпадает осадок синего цвета: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70" y="2132856"/>
            <a:ext cx="856021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43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третичного азота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реактивом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Вагнера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бурый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осадок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раствором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Драгендорфа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solidFill>
                  <a:srgbClr val="D349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оранжевый </a:t>
            </a:r>
            <a:r>
              <a:rPr lang="ru-RU" sz="2400" b="1" dirty="0">
                <a:solidFill>
                  <a:srgbClr val="D349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осадок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80" y="1866355"/>
            <a:ext cx="5731411" cy="117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357694"/>
            <a:ext cx="531877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Количественное определение</a:t>
            </a:r>
          </a:p>
          <a:p>
            <a:pPr marL="0" indent="0"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Метод алкалиметрии  (на карбоксильную группу):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растворитель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горячая вода;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индикатор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фенолфталеин;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титрант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раствор гидроксида натрия 0,1 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точка эквивалентности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розовое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окрашивание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214686"/>
            <a:ext cx="7074960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358082" y="5214950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543956" cy="230938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йодометрии.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Метод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основан на осаждении кислоты никотиновой раствором CuSO</a:t>
            </a:r>
            <a:r>
              <a:rPr lang="ru-RU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Осадок отфильтровывают, к фильтрату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добавляют иодид калия и выделившийся йод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оттитровывают стандартным раствором 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тиосульфатом натрия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обесцвечивания бурой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окраски: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14620"/>
            <a:ext cx="7143800" cy="374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89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3806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Никотинамид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Nicotinamidum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Пиридин-3-карбоксамид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636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или почти белый кристаллический порошок или бесцветные кристаллы.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 в воде и спирте 96 %, растворим в глицерине.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97176"/>
              </p:ext>
            </p:extLst>
          </p:nvPr>
        </p:nvGraphicFramePr>
        <p:xfrm>
          <a:off x="323528" y="1412776"/>
          <a:ext cx="2736304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1" r:id="rId3" imgW="1238250" imgH="1000125" progId="">
                  <p:embed/>
                </p:oleObj>
              </mc:Choice>
              <mc:Fallback>
                <p:oleObj r:id="rId3" imgW="1238250" imgH="10001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412776"/>
                        <a:ext cx="2736304" cy="25003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14348" y="3786190"/>
            <a:ext cx="3143272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121,12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3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78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цикл пиридина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Общая реакция -  при нагревании препарата с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безводным карбонатом натрия появляется запах пиридина,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образуется углекислый газ и аммиак: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1472" y="4071942"/>
            <a:ext cx="8229600" cy="1021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кипячении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 раствором гидроксида натрия появляется запах аммиака: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071670" y="4714884"/>
          <a:ext cx="6139319" cy="18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r:id="rId4" imgW="3381375" imgH="1019175" progId="">
                  <p:embed/>
                </p:oleObj>
              </mc:Choice>
              <mc:Fallback>
                <p:oleObj r:id="rId4" imgW="3381375" imgH="101917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714884"/>
                        <a:ext cx="6139319" cy="1857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2357430"/>
            <a:ext cx="589756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05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88640"/>
            <a:ext cx="8229600" cy="74003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476888"/>
            <a:ext cx="896448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Метод кислотно-основного титрования в неводных средах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обладает основными слабо выраженными свойствами за счет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аминогруппы и  третичного азота):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растворитель - смесь безводной уксусной кислоты и уксусного ангидрида;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раствор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0,1 М;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конечную точку титрования определяют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потенциометрически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17314"/>
              </p:ext>
            </p:extLst>
          </p:nvPr>
        </p:nvGraphicFramePr>
        <p:xfrm>
          <a:off x="714141" y="3831653"/>
          <a:ext cx="7536205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r:id="rId3" imgW="4076700" imgH="1352550" progId="">
                  <p:embed/>
                </p:oleObj>
              </mc:Choice>
              <mc:Fallback>
                <p:oleObj r:id="rId3" imgW="4076700" imgH="135255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141" y="3831653"/>
                        <a:ext cx="7536205" cy="250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00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024" y="476672"/>
            <a:ext cx="822960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Метод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Къельдаля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том, что органические соединения подвергают минерализации при действии серной кислотой и катализатора. Органическая часть сгорает, а азот переходит в сульфат аммония.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72820" y="2571744"/>
          <a:ext cx="8205164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3" imgW="5105400" imgH="800100" progId="">
                  <p:embed/>
                </p:oleObj>
              </mc:Choice>
              <mc:Fallback>
                <p:oleObj r:id="rId3" imgW="5105400" imgH="8001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20" y="2571744"/>
                        <a:ext cx="8205164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1928794" y="4000504"/>
          <a:ext cx="5270537" cy="571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5" imgW="3162300" imgH="342900" progId="">
                  <p:embed/>
                </p:oleObj>
              </mc:Choice>
              <mc:Fallback>
                <p:oleObj r:id="rId5" imgW="3162300" imgH="3429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4000504"/>
                        <a:ext cx="5270537" cy="571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2071670" y="4929198"/>
          <a:ext cx="5068775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7" imgW="3228975" imgH="409575" progId="">
                  <p:embed/>
                </p:oleObj>
              </mc:Choice>
              <mc:Fallback>
                <p:oleObj r:id="rId7" imgW="3228975" imgH="409575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4929198"/>
                        <a:ext cx="5068775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9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708" y="475493"/>
            <a:ext cx="8593460" cy="10961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Никетамид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Nicethamidum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N,N-Диэтилпиридин-3-карбоксамид </a:t>
            </a:r>
          </a:p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143239" y="1428736"/>
          <a:ext cx="3566973" cy="2286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r:id="rId3" imgW="1552575" imgH="1000125" progId="">
                  <p:embed/>
                </p:oleObj>
              </mc:Choice>
              <mc:Fallback>
                <p:oleObj r:id="rId3" imgW="1552575" imgH="10001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39" y="1428736"/>
                        <a:ext cx="3566973" cy="2286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571473" y="4439015"/>
            <a:ext cx="835824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</a:t>
            </a:r>
            <a:endParaRPr lang="ru-RU" sz="2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Бесцветная или слегка желтоватая маслянистая жидкость или кристаллическая масса со слабым своеобразным запахом.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водой, спиртом 96 % и хлороформом во всех соотношениях.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71472" y="3286124"/>
            <a:ext cx="30718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М.м. = 178,23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401080" cy="216651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подлинности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цикл пиридина</a:t>
            </a:r>
          </a:p>
          <a:p>
            <a:pPr marL="0" indent="0" algn="jus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2. При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добавлении лекарственного  средства сульфата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меди (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 возникает </a:t>
            </a:r>
            <a:r>
              <a:rPr lang="ru-RU" sz="2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синее окрашивание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а при добавлении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тиоцианита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аммония </a:t>
            </a:r>
            <a:r>
              <a:rPr lang="ru-RU" sz="23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зеленое окрашивание </a:t>
            </a:r>
            <a:r>
              <a:rPr lang="ru-RU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комплексной соли: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214282" y="2786058"/>
          <a:ext cx="8703092" cy="285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r:id="rId3" imgW="6448425" imgH="2124075" progId="">
                  <p:embed/>
                </p:oleObj>
              </mc:Choice>
              <mc:Fallback>
                <p:oleObj r:id="rId3" imgW="6448425" imgH="212407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2786058"/>
                        <a:ext cx="8703092" cy="28585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443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Понятие о производных пиридина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Кислота никотиновая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Никотинамид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Никетамид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3.Реакция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гидролитического разложения при нагревании с раствором гидроксида натрия, выделяется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диэтиламин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обнаруживают по характерному запаху и изменению окраски красной лакмусовой бумаги на синюю: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2913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4.Реакция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2,4динитрохлорбензолом в спиртовом растворе при кипячении раствор должен окраситься в желтый цвет. После охлаждения и прибавления натрия гидроксида раствора 10 % появляется фиолетовое окрашивание, которое при дальнейшем прибавлении раствора натрия гидроксида постепенно переходит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буровато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-красное. </a:t>
            </a: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2035"/>
            <a:ext cx="76328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проводят методом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титриметрии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 кислотно-основного титрования в неводных средах.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растворитель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смесь безводной уксусной кислоты и уксусного ангидрида; 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раствор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0,1 М;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конечную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 титрования определяют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потенциометрически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 	индикатором 0,1 % раствором кристаллического фиолетового до 	перехода окраски в сине-зелёную. 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3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472518" cy="21665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Никотиновая кислота и никотинамид обладают сосудорасширяющим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действием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Кордиамин применяют при острых и хронических расстройствах сердечной деятельности и ослаблении дыхания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защищённом от света месте при температуре не выше 25 °С.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857628"/>
            <a:ext cx="415071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571876"/>
            <a:ext cx="2357454" cy="253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146163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291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42844" y="571480"/>
            <a:ext cx="842968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330575" algn="l"/>
                <a:tab pos="180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Контрольные вопросы для закрепления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330575" algn="l"/>
                <a:tab pos="180975" algn="l"/>
              </a:tabLst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3330575" algn="l"/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реакцией можно отличить никотинамид от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диэтиламида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никотиновой кислоты?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3330575" algn="l"/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ли применить метод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Къельделя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количественного определения кислоты никотиновой?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3330575" algn="l"/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 общую реакцию на цикл пиридина.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3330575" algn="l"/>
                <a:tab pos="180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Какими реакциями доказывают наличие третичного азота в кольце пиридина?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C1228567-932A-4BB4-8C0E-2339BD49FF7F}" type="slidenum">
              <a:rPr lang="ru-RU" smtClean="0">
                <a:latin typeface="Arial" pitchFamily="34" charset="0"/>
              </a:rPr>
              <a:pPr algn="ctr">
                <a:defRPr/>
              </a:pPr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033713" y="1981200"/>
            <a:ext cx="3519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latin typeface="Calibri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lang="ru-RU" sz="900">
              <a:ea typeface="Times New Roman" pitchFamily="18" charset="0"/>
              <a:cs typeface="Arial" pitchFamily="34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Дополнительная литература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2335213" y="357188"/>
            <a:ext cx="447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Основная литература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590550" y="804863"/>
            <a:ext cx="8394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Плетенева, Т. В.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     Контроль качества лекарственных средств : учеб. для мед. училищ и колледжей / Т. В. Плетенева, Е. В. Успенская, Л. И. Мурадова ; ред. Т. В. Плетенева. - М. : ГЭОТАР-Медиа, 2015. - 560 с. </a:t>
            </a:r>
          </a:p>
        </p:txBody>
      </p:sp>
      <p:sp>
        <p:nvSpPr>
          <p:cNvPr id="23558" name="Прямоугольник 9"/>
          <p:cNvSpPr>
            <a:spLocks noChangeArrowheads="1"/>
          </p:cNvSpPr>
          <p:nvPr/>
        </p:nvSpPr>
        <p:spPr bwMode="auto">
          <a:xfrm>
            <a:off x="319088" y="2524125"/>
            <a:ext cx="84296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cs typeface="Times New Roman" pitchFamily="18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 качества лекарственных средств [Электронный ресурс] : курс лекций для обучающихся по специальности 33.02.01 - Фармация / сост. З. А. Кириенко, Л. В. Ростовцева ; Красноярский медицинский университет, колледж Фармацевтический. - Красноярск 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229с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23559" name="Прямоугольник 11"/>
          <p:cNvSpPr>
            <a:spLocks noChangeArrowheads="1"/>
          </p:cNvSpPr>
          <p:nvPr/>
        </p:nvSpPr>
        <p:spPr bwMode="auto">
          <a:xfrm>
            <a:off x="409575" y="3881438"/>
            <a:ext cx="83724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Colibris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ЭБС Консультант студента Колледж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Понятие о производных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пиридина</a:t>
            </a:r>
          </a:p>
          <a:p>
            <a:pPr marL="0" indent="0"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556792"/>
            <a:ext cx="85336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Пиридин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не применяется  в силу своей высокой токсичности, хотя и обладает бактерицидным действием.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молекулу пиридина различные функциональные группы снижает токсичность пиридина. Это послужило толчком для синтеза производных пиридина.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 descr="http://kursak.net/wp-content/uploads/2015/04/clip_image00243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285860"/>
            <a:ext cx="1714512" cy="2286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0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пиридина можно разделить на 3 группы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Производные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пиридин-3-карбоновой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кислоты: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никотиновая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Никотинамид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Никетамид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285992"/>
            <a:ext cx="3593466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1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Производные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пиридин-4-карбоновой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кислоты: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Фтивазид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98" y="1000108"/>
            <a:ext cx="1913177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00034" y="3571876"/>
            <a:ext cx="8229600" cy="1951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Производные пиридин-метанола: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Пиридокcин гидрохлорид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Пиридоксаль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786190"/>
            <a:ext cx="2500330" cy="267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9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602910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Атом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азота в пиридиновом цикле обладает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основными свойствами,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что связанно с тем, что имея, не поделённую пару электронов он способен принимать протон водорода от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кислоты: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785926"/>
            <a:ext cx="4549804" cy="165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00438"/>
            <a:ext cx="4824536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6116" y="4286256"/>
            <a:ext cx="5650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143512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Кислотные свойства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каждой группы препаратов проявляется в различной степени в зависимости от характера функциональных групп в молекуле, большинство из них являются </a:t>
            </a:r>
            <a:r>
              <a:rPr lang="ru-RU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амфотерными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соединениями.</a:t>
            </a:r>
            <a:endParaRPr lang="ru-RU" sz="23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786058"/>
            <a:ext cx="5354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                                                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428596" y="4357694"/>
          <a:ext cx="8388003" cy="2214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3" imgW="6705600" imgH="1762125" progId="">
                  <p:embed/>
                </p:oleObj>
              </mc:Choice>
              <mc:Fallback>
                <p:oleObj r:id="rId3" imgW="6705600" imgH="176212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4357694"/>
                        <a:ext cx="8388003" cy="2214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Общей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 реакцией на производные пиридина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образования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глутаконового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альдегида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проводят с реактивом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2,4-динитрохлорбензолом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щелочной среде в присутствии спирта  при слабом нагревании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желтое окрашивание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428860" y="2357430"/>
          <a:ext cx="5112512" cy="221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r:id="rId5" imgW="4467225" imgH="1943100" progId="">
                  <p:embed/>
                </p:oleObj>
              </mc:Choice>
              <mc:Fallback>
                <p:oleObj r:id="rId5" imgW="4467225" imgH="1943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357430"/>
                        <a:ext cx="5112512" cy="2214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4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5655"/>
            <a:ext cx="8229600" cy="36506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Никотиновая кислота</a:t>
            </a:r>
          </a:p>
          <a:p>
            <a:pPr marL="0" indent="0" algn="ctr">
              <a:buNone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Acidum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nicotinicum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Пиридин-3-карбоновая кислота 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9" y="1700808"/>
            <a:ext cx="2432390" cy="234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3570746"/>
            <a:ext cx="197021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М.м. = 123,11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5143512"/>
            <a:ext cx="83913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почти белый кристаллический порошок.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растворим в воде, мало растворим в спирте 96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пиридина - реакция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глутаконового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альдегида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Реакция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декарбоксилирования (общая)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Кислоту никотиновую нагревают  с безводным карбонатом натрия, появляется запах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пиридина: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429000"/>
            <a:ext cx="50958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38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864</Words>
  <Application>Microsoft Office PowerPoint</Application>
  <PresentationFormat>Экран (4:3)</PresentationFormat>
  <Paragraphs>181</Paragraphs>
  <Slides>24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Тема Office</vt:lpstr>
      <vt:lpstr>Лекция № 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Производные пиридина</dc:title>
  <cp:lastModifiedBy>notebook</cp:lastModifiedBy>
  <cp:revision>43</cp:revision>
  <dcterms:modified xsi:type="dcterms:W3CDTF">2019-12-26T06:02:14Z</dcterms:modified>
</cp:coreProperties>
</file>