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79"/>
  </p:notesMasterIdLst>
  <p:handoutMasterIdLst>
    <p:handoutMasterId r:id="rId80"/>
  </p:handoutMasterIdLst>
  <p:sldIdLst>
    <p:sldId id="459" r:id="rId2"/>
    <p:sldId id="394" r:id="rId3"/>
    <p:sldId id="472" r:id="rId4"/>
    <p:sldId id="473" r:id="rId5"/>
    <p:sldId id="467" r:id="rId6"/>
    <p:sldId id="468" r:id="rId7"/>
    <p:sldId id="397" r:id="rId8"/>
    <p:sldId id="400" r:id="rId9"/>
    <p:sldId id="482" r:id="rId10"/>
    <p:sldId id="484" r:id="rId11"/>
    <p:sldId id="485" r:id="rId12"/>
    <p:sldId id="452" r:id="rId13"/>
    <p:sldId id="453" r:id="rId14"/>
    <p:sldId id="333" r:id="rId15"/>
    <p:sldId id="334" r:id="rId16"/>
    <p:sldId id="340" r:id="rId17"/>
    <p:sldId id="341" r:id="rId18"/>
    <p:sldId id="342" r:id="rId19"/>
    <p:sldId id="358" r:id="rId20"/>
    <p:sldId id="348" r:id="rId21"/>
    <p:sldId id="352" r:id="rId22"/>
    <p:sldId id="355" r:id="rId23"/>
    <p:sldId id="356" r:id="rId24"/>
    <p:sldId id="357" r:id="rId25"/>
    <p:sldId id="360" r:id="rId26"/>
    <p:sldId id="361" r:id="rId27"/>
    <p:sldId id="486" r:id="rId28"/>
    <p:sldId id="487" r:id="rId29"/>
    <p:sldId id="365" r:id="rId30"/>
    <p:sldId id="366" r:id="rId31"/>
    <p:sldId id="488" r:id="rId32"/>
    <p:sldId id="489" r:id="rId33"/>
    <p:sldId id="382" r:id="rId34"/>
    <p:sldId id="490" r:id="rId35"/>
    <p:sldId id="491" r:id="rId36"/>
    <p:sldId id="492" r:id="rId37"/>
    <p:sldId id="470" r:id="rId38"/>
    <p:sldId id="424" r:id="rId39"/>
    <p:sldId id="425" r:id="rId40"/>
    <p:sldId id="426" r:id="rId41"/>
    <p:sldId id="427" r:id="rId42"/>
    <p:sldId id="428" r:id="rId43"/>
    <p:sldId id="332" r:id="rId44"/>
    <p:sldId id="398" r:id="rId45"/>
    <p:sldId id="399" r:id="rId46"/>
    <p:sldId id="401" r:id="rId47"/>
    <p:sldId id="432" r:id="rId48"/>
    <p:sldId id="431" r:id="rId49"/>
    <p:sldId id="430" r:id="rId50"/>
    <p:sldId id="429" r:id="rId51"/>
    <p:sldId id="437" r:id="rId52"/>
    <p:sldId id="433" r:id="rId53"/>
    <p:sldId id="434" r:id="rId54"/>
    <p:sldId id="435" r:id="rId55"/>
    <p:sldId id="440" r:id="rId56"/>
    <p:sldId id="438" r:id="rId57"/>
    <p:sldId id="439" r:id="rId58"/>
    <p:sldId id="441" r:id="rId59"/>
    <p:sldId id="442" r:id="rId60"/>
    <p:sldId id="445" r:id="rId61"/>
    <p:sldId id="447" r:id="rId62"/>
    <p:sldId id="403" r:id="rId63"/>
    <p:sldId id="404" r:id="rId64"/>
    <p:sldId id="449" r:id="rId65"/>
    <p:sldId id="448" r:id="rId66"/>
    <p:sldId id="451" r:id="rId67"/>
    <p:sldId id="409" r:id="rId68"/>
    <p:sldId id="410" r:id="rId69"/>
    <p:sldId id="411" r:id="rId70"/>
    <p:sldId id="416" r:id="rId71"/>
    <p:sldId id="417" r:id="rId72"/>
    <p:sldId id="418" r:id="rId73"/>
    <p:sldId id="420" r:id="rId74"/>
    <p:sldId id="423" r:id="rId75"/>
    <p:sldId id="328" r:id="rId76"/>
    <p:sldId id="460" r:id="rId77"/>
    <p:sldId id="463" r:id="rId7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6187" autoAdjust="0"/>
  </p:normalViewPr>
  <p:slideViewPr>
    <p:cSldViewPr>
      <p:cViewPr varScale="1">
        <p:scale>
          <a:sx n="85" d="100"/>
          <a:sy n="85" d="100"/>
        </p:scale>
        <p:origin x="12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Острый аппендицит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12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631</c:v>
                </c:pt>
                <c:pt idx="1">
                  <c:v>641</c:v>
                </c:pt>
                <c:pt idx="2">
                  <c:v>689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Острый панкреатит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12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1083</c:v>
                </c:pt>
                <c:pt idx="1">
                  <c:v>867</c:v>
                </c:pt>
                <c:pt idx="2">
                  <c:v>833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Острые заболевания желчного пузыря и желчных протоков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12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810</c:v>
                </c:pt>
                <c:pt idx="1">
                  <c:v>771</c:v>
                </c:pt>
                <c:pt idx="2">
                  <c:v>779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ЖКК из верхних отделов ЖКТ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12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373</c:v>
                </c:pt>
                <c:pt idx="1">
                  <c:v>407</c:v>
                </c:pt>
                <c:pt idx="2">
                  <c:v>393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96436336"/>
        <c:axId val="-96430896"/>
      </c:barChart>
      <c:catAx>
        <c:axId val="-9643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712">
                <a:latin typeface="+mn-lt"/>
                <a:cs typeface="Times New Roman" pitchFamily="18" charset="0"/>
              </a:defRPr>
            </a:pPr>
            <a:endParaRPr lang="ru-RU"/>
          </a:p>
        </c:txPr>
        <c:crossAx val="-96430896"/>
        <c:crosses val="autoZero"/>
        <c:auto val="1"/>
        <c:lblAlgn val="ctr"/>
        <c:lblOffset val="100"/>
        <c:noMultiLvlLbl val="0"/>
      </c:catAx>
      <c:valAx>
        <c:axId val="-9643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712">
                <a:latin typeface="+mn-lt"/>
                <a:cs typeface="Times New Roman" pitchFamily="18" charset="0"/>
              </a:defRPr>
            </a:pPr>
            <a:endParaRPr lang="ru-RU"/>
          </a:p>
        </c:txPr>
        <c:crossAx val="-96436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712"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D4AAC2-D511-4498-94C5-D0D4A44B5DF6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82E155-85E9-4905-92DC-C6004CF03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9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150264-C02D-4D65-B36C-DC0B92976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37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50264-C02D-4D65-B36C-DC0B9297620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50264-C02D-4D65-B36C-DC0B9297620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0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1C4CE-C14B-4F4C-A441-8362974A7DC4}" type="slidenum">
              <a:rPr lang="ru-RU"/>
              <a:pPr/>
              <a:t>14</a:t>
            </a:fld>
            <a:endParaRPr lang="ru-RU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Клинические проявления острых, особенно массивных, </a:t>
            </a:r>
            <a:r>
              <a:rPr lang="ru-RU" dirty="0" err="1" smtClean="0"/>
              <a:t>гастродуоденальных</a:t>
            </a:r>
            <a:r>
              <a:rPr lang="ru-RU" dirty="0" smtClean="0"/>
              <a:t> кровотечений достаточно ярки и складываются из общих симптомов, характерных для кровопотери </a:t>
            </a:r>
            <a:r>
              <a:rPr lang="ru-RU" i="1" dirty="0" smtClean="0"/>
              <a:t>(резкая общая слабость, головокружение, сердцебиение, потеря сознания), </a:t>
            </a:r>
            <a:r>
              <a:rPr lang="ru-RU" dirty="0" smtClean="0"/>
              <a:t>и проявлений, характерных для кровотечения в просвет ЖКТ </a:t>
            </a:r>
            <a:r>
              <a:rPr lang="ru-RU" i="1" dirty="0" smtClean="0"/>
              <a:t>(рвота свежей, либо видоизменённой кровью; мелена или </a:t>
            </a:r>
            <a:r>
              <a:rPr lang="ru-RU" i="1" dirty="0" err="1" smtClean="0"/>
              <a:t>гематохезия</a:t>
            </a:r>
            <a:r>
              <a:rPr lang="ru-RU" i="1" dirty="0" smtClean="0"/>
              <a:t>). </a:t>
            </a:r>
            <a:r>
              <a:rPr lang="ru-RU" dirty="0" smtClean="0"/>
              <a:t>Разумеется, жалобы пациентов не так сухи и зачастую окрашены их эмоциональными переживаниями, а искусство врача состоит в умении разложить эту мозаику на составляющие компоненты. В частности, важно выяснить, как давно началось кровотечение; отмечалось ли предобморочное</a:t>
            </a:r>
          </a:p>
          <a:p>
            <a:pPr eaLnBrk="1" hangingPunct="1"/>
            <a:r>
              <a:rPr lang="ru-RU" dirty="0" smtClean="0"/>
              <a:t>состояние или потеря сознания; имелись единичные или повторные эпизоды кровавой рвоты, объём и характер рвотных масс (алая или тёмная кровь, сгустки, содержимое типа «кофейной гущи»); частоту эпизодов мелены.</a:t>
            </a:r>
          </a:p>
          <a:p>
            <a:pPr eaLnBrk="1" hangingPunct="1"/>
            <a:r>
              <a:rPr lang="ru-RU" dirty="0" smtClean="0"/>
              <a:t>Нередко (у 60-70% пациентов) анамнез жизни указывает на наличие заболеваний, которые могут осложниться кровотечением, что в переплетении с результатами анализа симптомов кровотечения и объективного статуса пациентов позволяет установить клинический диагноз уже на этапе приёмного отделения.</a:t>
            </a:r>
          </a:p>
        </p:txBody>
      </p:sp>
    </p:spTree>
    <p:extLst>
      <p:ext uri="{BB962C8B-B14F-4D97-AF65-F5344CB8AC3E}">
        <p14:creationId xmlns:p14="http://schemas.microsoft.com/office/powerpoint/2010/main" val="155706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50264-C02D-4D65-B36C-DC0B92976201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6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C60D3B74-3ED6-45B7-8596-EC1A5F75FB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4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4D73197-8B07-4139-B712-287CF7C99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0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4D73197-8B07-4139-B712-287CF7C99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921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4D73197-8B07-4139-B712-287CF7C99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4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4D73197-8B07-4139-B712-287CF7C99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713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4D73197-8B07-4139-B712-287CF7C99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94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AB40D-8331-4D9A-912F-C238C26C71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06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15258-307A-4D1D-9B10-258BD2778C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72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A5B36-6BB3-4FCC-BF04-B87AE9386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1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215F0-6918-4E5A-AAFE-AEA2B7E73C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8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1928A38-DCE2-4FEA-8D48-59F030C7CD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5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3F2C76B-62A2-4C06-AEE4-C4B8396B96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8B68B0D-9F02-4742-AE3D-D7530E113B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F320E-ED67-4F2F-9CC1-E112FF92E8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24BB6-7458-4E83-A5F4-F74DA7C410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4E307-4377-4A2B-968E-7F19789E8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0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0E15B22-064B-4C67-A32B-4B8EF3A2E7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8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4D73197-8B07-4139-B712-287CF7C99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3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187623" y="190671"/>
            <a:ext cx="7956377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dirty="0" smtClean="0">
                <a:solidFill>
                  <a:srgbClr val="000000"/>
                </a:solidFill>
                <a:effectLst/>
                <a:latin typeface="+mn-lt"/>
              </a:rPr>
              <a:t>ФГБОУ ВО </a:t>
            </a:r>
            <a:r>
              <a:rPr lang="ru-RU" sz="1600" b="1" dirty="0" err="1" smtClean="0">
                <a:solidFill>
                  <a:srgbClr val="000000"/>
                </a:solidFill>
                <a:effectLst/>
                <a:latin typeface="+mn-lt"/>
              </a:rPr>
              <a:t>КрасГМУ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+mn-lt"/>
              </a:rPr>
              <a:t> им. проф. В.Ф. </a:t>
            </a:r>
            <a:r>
              <a:rPr lang="ru-RU" sz="1600" b="1" dirty="0" err="1" smtClean="0">
                <a:solidFill>
                  <a:srgbClr val="000000"/>
                </a:solidFill>
                <a:effectLst/>
                <a:latin typeface="+mn-lt"/>
              </a:rPr>
              <a:t>Войно-Ясенецкого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+mn-lt"/>
              </a:rPr>
              <a:t> Минздрава России</a:t>
            </a:r>
            <a:br>
              <a:rPr lang="ru-RU" sz="1600" b="1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+mn-lt"/>
              </a:rPr>
              <a:t>Научно-образовательный центр «Хирургия»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600" b="1" dirty="0" smtClean="0">
                <a:solidFill>
                  <a:srgbClr val="000000"/>
                </a:solidFill>
                <a:effectLst/>
                <a:latin typeface="+mn-lt"/>
              </a:rPr>
              <a:t>Кафедра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+mn-lt"/>
              </a:rPr>
              <a:t>факультетской хирургии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+mn-lt"/>
              </a:rPr>
              <a:t>им. проф. Ю.М. </a:t>
            </a:r>
            <a:r>
              <a:rPr lang="ru-RU" sz="1600" b="1" dirty="0" err="1" smtClean="0">
                <a:solidFill>
                  <a:srgbClr val="000000"/>
                </a:solidFill>
                <a:effectLst/>
                <a:latin typeface="+mn-lt"/>
              </a:rPr>
              <a:t>Лубенского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+mn-lt"/>
              </a:rPr>
              <a:t>зав. кафедрой: д.м н., доц.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+mn-lt"/>
              </a:rPr>
              <a:t>Здзитовецкий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+mn-lt"/>
              </a:rPr>
              <a:t> Д.Э.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2515" y="5240238"/>
            <a:ext cx="9144000" cy="43204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к.м.н.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+mj-lt"/>
              </a:rPr>
              <a:t>, доцент Борисов Роман Николаевич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951" y="204313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ОСЛОЖНЕНИЯ ЯЗВЕННОЙ БОЛЕЗНИ ЖЕЛУДКА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И ДВЕНАДЦАТИПЕРСТНОЙ КИШКИ</a:t>
            </a:r>
          </a:p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+mj-lt"/>
              </a:rPr>
              <a:t>КРОВОТЕЧЕНИЕ</a:t>
            </a:r>
          </a:p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+mj-lt"/>
              </a:rPr>
              <a:t>ПЕРФОРАЦИЯ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0932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+mj-lt"/>
              </a:rPr>
              <a:t>17</a:t>
            </a:r>
            <a:r>
              <a:rPr lang="ru-RU" b="1" dirty="0" smtClean="0">
                <a:solidFill>
                  <a:srgbClr val="000000"/>
                </a:solidFill>
                <a:latin typeface="+mj-lt"/>
              </a:rPr>
              <a:t> сентября </a:t>
            </a:r>
            <a:r>
              <a:rPr lang="ru-RU" b="1" dirty="0" smtClean="0">
                <a:solidFill>
                  <a:srgbClr val="000000"/>
                </a:solidFill>
                <a:latin typeface="+mj-lt"/>
              </a:rPr>
              <a:t>2020 г.</a:t>
            </a:r>
            <a:endParaRPr lang="ru-RU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12515" y="4171156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лекция для студентов 4 курса, обучающихся по</a:t>
            </a:r>
            <a:br>
              <a:rPr lang="ru-RU" sz="2000" b="1" dirty="0" smtClean="0">
                <a:solidFill>
                  <a:srgbClr val="00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специальности 31.05.01 «Лечебное дело»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Рисунок 6" descr="Логотип КрасГМ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73046" cy="1484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833153"/>
              </p:ext>
            </p:extLst>
          </p:nvPr>
        </p:nvGraphicFramePr>
        <p:xfrm>
          <a:off x="1043608" y="2420888"/>
          <a:ext cx="777686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5075"/>
                <a:gridCol w="1570595"/>
                <a:gridCol w="1570595"/>
                <a:gridCol w="1570595"/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Причина кровотечения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Количество</a:t>
                      </a:r>
                    </a:p>
                    <a:p>
                      <a:pPr algn="ctr"/>
                      <a:r>
                        <a:rPr lang="ru-RU" b="1" dirty="0" smtClean="0"/>
                        <a:t>больных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Оперативная активность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Летальность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Абс</a:t>
                      </a:r>
                      <a:r>
                        <a:rPr lang="ru-RU" b="1" dirty="0" smtClean="0"/>
                        <a:t>.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Язвы</a:t>
                      </a:r>
                      <a:endParaRPr lang="ru-RU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602 (51,3)</a:t>
                      </a:r>
                      <a:endParaRPr lang="ru-RU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39 (6,5)</a:t>
                      </a:r>
                      <a:endParaRPr lang="ru-RU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 (6,3)</a:t>
                      </a:r>
                      <a:endParaRPr lang="ru-RU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Синдром </a:t>
                      </a:r>
                      <a:r>
                        <a:rPr lang="ru-RU" b="0" dirty="0" err="1" smtClean="0"/>
                        <a:t>Мэллори-Вейсса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244 (20,8)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4 (1,6)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 (28,3)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Варикозное расширение вен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165 (14,1)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38 (23,0)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 (4,2)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Эрозии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162 (13,8)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 (6,8)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Все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1173 </a:t>
                      </a:r>
                      <a:r>
                        <a:rPr lang="ru-RU" b="1" dirty="0" smtClean="0"/>
                        <a:t>(100,0)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740351" cy="10766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FF"/>
                </a:solidFill>
              </a:rPr>
              <a:t>Кровотечения из верхних отделов ЖКТ</a:t>
            </a:r>
            <a:r>
              <a:rPr lang="ru-RU" sz="1800" b="1" dirty="0" smtClean="0">
                <a:solidFill>
                  <a:srgbClr val="0066FF"/>
                </a:solidFill>
              </a:rPr>
              <a:t/>
            </a:r>
            <a:br>
              <a:rPr lang="ru-RU" sz="1800" b="1" dirty="0" smtClean="0">
                <a:solidFill>
                  <a:srgbClr val="0066FF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(по данным КГБУЗ КМКБСМП им. Н.С.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Карповича</a:t>
            </a:r>
            <a:r>
              <a:rPr lang="ru-RU" sz="2000" b="1" i="1" dirty="0" smtClean="0">
                <a:solidFill>
                  <a:schemeClr val="tx1"/>
                </a:solidFill>
              </a:rPr>
              <a:t> за 2013-2015 гг.)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404664"/>
            <a:ext cx="7740351" cy="10766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</a:t>
            </a:r>
            <a:r>
              <a:rPr lang="ru-RU" sz="3200" b="1" dirty="0">
                <a:solidFill>
                  <a:srgbClr val="0066FF"/>
                </a:solidFill>
              </a:rPr>
              <a:t>кровотечения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16832"/>
            <a:ext cx="7910264" cy="4495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Хронические язвы (язвенная болезнь)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Острые язвы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Стрессовые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Симптоматические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НПВП-ассоциированные («</a:t>
            </a:r>
            <a:r>
              <a:rPr lang="ru-RU" sz="3200" b="1" dirty="0" err="1" smtClean="0">
                <a:solidFill>
                  <a:schemeClr val="tx1"/>
                </a:solidFill>
              </a:rPr>
              <a:t>аспириновые</a:t>
            </a:r>
            <a:r>
              <a:rPr lang="ru-RU" sz="3200" b="1" dirty="0" smtClean="0">
                <a:solidFill>
                  <a:schemeClr val="tx1"/>
                </a:solidFill>
              </a:rPr>
              <a:t>»)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Синдром </a:t>
            </a:r>
            <a:r>
              <a:rPr lang="ru-RU" sz="3200" b="1" dirty="0" err="1" smtClean="0">
                <a:solidFill>
                  <a:schemeClr val="tx1"/>
                </a:solidFill>
              </a:rPr>
              <a:t>Золлингера-Эллиссона</a:t>
            </a:r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81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Наиболее </a:t>
            </a:r>
            <a:r>
              <a:rPr lang="ru-RU" sz="2200" dirty="0">
                <a:solidFill>
                  <a:schemeClr val="tx1"/>
                </a:solidFill>
              </a:rPr>
              <a:t>часто массивные, угрожающие </a:t>
            </a:r>
            <a:r>
              <a:rPr lang="ru-RU" sz="2200" dirty="0" smtClean="0">
                <a:solidFill>
                  <a:schemeClr val="tx1"/>
                </a:solidFill>
              </a:rPr>
              <a:t>жизни, </a:t>
            </a:r>
            <a:r>
              <a:rPr lang="ru-RU" sz="2200" dirty="0">
                <a:solidFill>
                  <a:schemeClr val="tx1"/>
                </a:solidFill>
              </a:rPr>
              <a:t>кровотечения встречаются из </a:t>
            </a:r>
            <a:r>
              <a:rPr lang="ru-RU" sz="2200" dirty="0" smtClean="0">
                <a:solidFill>
                  <a:schemeClr val="tx1"/>
                </a:solidFill>
              </a:rPr>
              <a:t>каллёзных </a:t>
            </a:r>
            <a:r>
              <a:rPr lang="ru-RU" sz="2200" dirty="0">
                <a:solidFill>
                  <a:schemeClr val="tx1"/>
                </a:solidFill>
              </a:rPr>
              <a:t>язв малой кривизны желудка и </a:t>
            </a:r>
            <a:r>
              <a:rPr lang="ru-RU" sz="2200" dirty="0" err="1">
                <a:solidFill>
                  <a:schemeClr val="tx1"/>
                </a:solidFill>
              </a:rPr>
              <a:t>задне</a:t>
            </a:r>
            <a:r>
              <a:rPr lang="ru-RU" sz="2200" dirty="0">
                <a:solidFill>
                  <a:schemeClr val="tx1"/>
                </a:solidFill>
              </a:rPr>
              <a:t>-медиального отдела луковицы </a:t>
            </a:r>
            <a:r>
              <a:rPr lang="ru-RU" sz="2200" dirty="0" smtClean="0">
                <a:solidFill>
                  <a:schemeClr val="tx1"/>
                </a:solidFill>
              </a:rPr>
              <a:t>ДПК, что </a:t>
            </a:r>
            <a:r>
              <a:rPr lang="ru-RU" sz="2200" dirty="0">
                <a:solidFill>
                  <a:schemeClr val="tx1"/>
                </a:solidFill>
              </a:rPr>
              <a:t>связано с </a:t>
            </a:r>
            <a:r>
              <a:rPr lang="ru-RU" sz="2200" dirty="0" smtClean="0">
                <a:solidFill>
                  <a:schemeClr val="tx1"/>
                </a:solidFill>
              </a:rPr>
              <a:t>особенностями </a:t>
            </a:r>
            <a:r>
              <a:rPr lang="ru-RU" sz="2200" dirty="0">
                <a:solidFill>
                  <a:schemeClr val="tx1"/>
                </a:solidFill>
              </a:rPr>
              <a:t>кровоснабжения этих </a:t>
            </a:r>
            <a:r>
              <a:rPr lang="ru-RU" sz="2200" dirty="0" smtClean="0">
                <a:solidFill>
                  <a:schemeClr val="tx1"/>
                </a:solidFill>
              </a:rPr>
              <a:t>областей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Источником </a:t>
            </a:r>
            <a:r>
              <a:rPr lang="ru-RU" sz="2200" dirty="0">
                <a:solidFill>
                  <a:schemeClr val="tx1"/>
                </a:solidFill>
              </a:rPr>
              <a:t>кровотечения при язвенной болезни могут быть как </a:t>
            </a:r>
            <a:r>
              <a:rPr lang="ru-RU" sz="2200" dirty="0" err="1">
                <a:solidFill>
                  <a:schemeClr val="tx1"/>
                </a:solidFill>
              </a:rPr>
              <a:t>аррозированные</a:t>
            </a:r>
            <a:r>
              <a:rPr lang="ru-RU" sz="2200" dirty="0">
                <a:solidFill>
                  <a:schemeClr val="tx1"/>
                </a:solidFill>
              </a:rPr>
              <a:t> сосуды различного диаметра (от мелких сосудов до крупных ветвей левой желудочной и желудочно-двенадцатиперстной артерий), находящиеся в дне язвы, так и сами края язвенного кратера, диффузно кровоточащие вследствие воспалительных и деструктивных изменений в стенке </a:t>
            </a:r>
            <a:r>
              <a:rPr lang="ru-RU" sz="2200" dirty="0" smtClean="0">
                <a:solidFill>
                  <a:schemeClr val="tx1"/>
                </a:solidFill>
              </a:rPr>
              <a:t>органа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649" y="404664"/>
            <a:ext cx="7740351" cy="10766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</a:t>
            </a:r>
            <a:r>
              <a:rPr lang="ru-RU" sz="3200" b="1" dirty="0">
                <a:solidFill>
                  <a:srgbClr val="0066FF"/>
                </a:solidFill>
              </a:rPr>
              <a:t>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31104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Рецидивные пептические язвы после резекции желудка обычно располагаются на тощей кишке в области </a:t>
            </a:r>
            <a:r>
              <a:rPr lang="ru-RU" sz="2200" dirty="0" err="1">
                <a:solidFill>
                  <a:schemeClr val="tx1"/>
                </a:solidFill>
              </a:rPr>
              <a:t>гастроэнтеронастомоза</a:t>
            </a:r>
            <a:r>
              <a:rPr lang="ru-RU" sz="2200" dirty="0">
                <a:solidFill>
                  <a:schemeClr val="tx1"/>
                </a:solidFill>
              </a:rPr>
              <a:t>, а после органосохраняющей </a:t>
            </a:r>
            <a:r>
              <a:rPr lang="ru-RU" sz="2200" dirty="0" smtClean="0">
                <a:solidFill>
                  <a:schemeClr val="tx1"/>
                </a:solidFill>
              </a:rPr>
              <a:t>операции – в ДПК; </a:t>
            </a:r>
            <a:r>
              <a:rPr lang="ru-RU" sz="2200" dirty="0">
                <a:solidFill>
                  <a:schemeClr val="tx1"/>
                </a:solidFill>
              </a:rPr>
              <a:t>реже </a:t>
            </a:r>
            <a:r>
              <a:rPr lang="ru-RU" sz="2200" dirty="0" smtClean="0">
                <a:solidFill>
                  <a:schemeClr val="tx1"/>
                </a:solidFill>
              </a:rPr>
              <a:t>– в </a:t>
            </a:r>
            <a:r>
              <a:rPr lang="ru-RU" sz="2200" dirty="0">
                <a:solidFill>
                  <a:schemeClr val="tx1"/>
                </a:solidFill>
              </a:rPr>
              <a:t>самом </a:t>
            </a:r>
            <a:r>
              <a:rPr lang="ru-RU" sz="2200" dirty="0" smtClean="0">
                <a:solidFill>
                  <a:schemeClr val="tx1"/>
                </a:solidFill>
              </a:rPr>
              <a:t>желудке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Особым </a:t>
            </a:r>
            <a:r>
              <a:rPr lang="ru-RU" sz="2200" dirty="0">
                <a:solidFill>
                  <a:schemeClr val="tx1"/>
                </a:solidFill>
              </a:rPr>
              <a:t>упорством </a:t>
            </a:r>
            <a:r>
              <a:rPr lang="ru-RU" sz="2200" dirty="0" smtClean="0">
                <a:solidFill>
                  <a:schemeClr val="tx1"/>
                </a:solidFill>
              </a:rPr>
              <a:t>отличаются </a:t>
            </a:r>
            <a:r>
              <a:rPr lang="ru-RU" sz="2200" dirty="0">
                <a:solidFill>
                  <a:schemeClr val="tx1"/>
                </a:solidFill>
              </a:rPr>
              <a:t>кровотечения при рецидивных язвах, в патогенезе которых имеет значение </a:t>
            </a:r>
            <a:r>
              <a:rPr lang="ru-RU" sz="2200" dirty="0" err="1">
                <a:solidFill>
                  <a:schemeClr val="tx1"/>
                </a:solidFill>
              </a:rPr>
              <a:t>гипергастринемия</a:t>
            </a:r>
            <a:r>
              <a:rPr lang="ru-RU" sz="2200" dirty="0">
                <a:solidFill>
                  <a:schemeClr val="tx1"/>
                </a:solidFill>
              </a:rPr>
              <a:t> (неоправданно экономное иссечение органа при резекции желудка, оставленный участок </a:t>
            </a:r>
            <a:r>
              <a:rPr lang="ru-RU" sz="2200" dirty="0" err="1">
                <a:solidFill>
                  <a:schemeClr val="tx1"/>
                </a:solidFill>
              </a:rPr>
              <a:t>антрального</a:t>
            </a:r>
            <a:r>
              <a:rPr lang="ru-RU" sz="2200" dirty="0">
                <a:solidFill>
                  <a:schemeClr val="tx1"/>
                </a:solidFill>
              </a:rPr>
              <a:t> отдела желудка или не диагностированный до </a:t>
            </a:r>
            <a:r>
              <a:rPr lang="ru-RU" sz="2200" dirty="0" smtClean="0">
                <a:solidFill>
                  <a:schemeClr val="tx1"/>
                </a:solidFill>
              </a:rPr>
              <a:t>операции</a:t>
            </a:r>
            <a:r>
              <a:rPr lang="ru-RU" sz="2200" dirty="0" smtClean="0"/>
              <a:t> </a:t>
            </a:r>
            <a:r>
              <a:rPr lang="ru-RU" sz="2200" dirty="0">
                <a:solidFill>
                  <a:srgbClr val="FF0000"/>
                </a:solidFill>
              </a:rPr>
              <a:t>синдром </a:t>
            </a:r>
            <a:r>
              <a:rPr lang="ru-RU" sz="2200" dirty="0" err="1" smtClean="0">
                <a:solidFill>
                  <a:srgbClr val="FF0000"/>
                </a:solidFill>
              </a:rPr>
              <a:t>Золлингера-Эллисона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9" y="404664"/>
            <a:ext cx="7740351" cy="10766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</a:t>
            </a:r>
            <a:r>
              <a:rPr lang="ru-RU" sz="3200" b="1" dirty="0">
                <a:solidFill>
                  <a:srgbClr val="0066FF"/>
                </a:solidFill>
              </a:rPr>
              <a:t>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6768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774035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Клинические проявления.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16832"/>
            <a:ext cx="83058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Общие, характерные для кровопотери, независимо от её источника: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tx1"/>
                </a:solidFill>
              </a:rPr>
              <a:t>резкая общая слабость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tx1"/>
                </a:solidFill>
              </a:rPr>
              <a:t>головокружение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tx1"/>
                </a:solidFill>
              </a:rPr>
              <a:t>шум в ушах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tx1"/>
                </a:solidFill>
              </a:rPr>
              <a:t>мелькание «мушек» перед глазами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tx1"/>
                </a:solidFill>
              </a:rPr>
              <a:t>холодный пот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tx1"/>
                </a:solidFill>
              </a:rPr>
              <a:t>сердцебиение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tx1"/>
                </a:solidFill>
              </a:rPr>
              <a:t>потеря сознания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i="1" dirty="0">
                <a:solidFill>
                  <a:schemeClr val="tx1"/>
                </a:solidFill>
              </a:rPr>
              <a:t>т</a:t>
            </a:r>
            <a:r>
              <a:rPr lang="ru-RU" sz="2000" i="1" dirty="0" smtClean="0">
                <a:solidFill>
                  <a:schemeClr val="tx1"/>
                </a:solidFill>
              </a:rPr>
              <a:t>ахикардия, гипотония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</a:rPr>
              <a:t>Х</a:t>
            </a:r>
            <a:r>
              <a:rPr lang="ru-RU" sz="2400" b="1" dirty="0" smtClean="0">
                <a:solidFill>
                  <a:schemeClr val="tx1"/>
                </a:solidFill>
              </a:rPr>
              <a:t>арактерные для кровотечения в просвет верхних отделов ЖКТ: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chemeClr val="tx1"/>
                </a:solidFill>
              </a:rPr>
              <a:t>рвота свежей, либо видоизменённой кровью типа </a:t>
            </a:r>
            <a:r>
              <a:rPr lang="ru-RU" sz="2000" i="1" dirty="0" smtClean="0">
                <a:solidFill>
                  <a:srgbClr val="FF0000"/>
                </a:solidFill>
              </a:rPr>
              <a:t>«кофейной гущи»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rgbClr val="FF0000"/>
                </a:solidFill>
              </a:rPr>
              <a:t>мелена</a:t>
            </a:r>
            <a:r>
              <a:rPr lang="ru-RU" sz="2000" i="1" dirty="0" smtClean="0">
                <a:solidFill>
                  <a:schemeClr val="tx1"/>
                </a:solidFill>
              </a:rPr>
              <a:t> или </a:t>
            </a:r>
            <a:r>
              <a:rPr lang="ru-RU" sz="2000" i="1" dirty="0" err="1" smtClean="0">
                <a:solidFill>
                  <a:schemeClr val="tx1"/>
                </a:solidFill>
              </a:rPr>
              <a:t>гематохезия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ahoma" pitchFamily="34" charset="0"/>
              </a:rPr>
              <a:t>	</a:t>
            </a:r>
            <a:r>
              <a:rPr lang="ru-RU" sz="2600" b="1" dirty="0" smtClean="0">
                <a:solidFill>
                  <a:schemeClr val="tx1"/>
                </a:solidFill>
              </a:rPr>
              <a:t>Местные проявления кровотечения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solidFill>
                  <a:schemeClr val="tx1"/>
                </a:solidFill>
              </a:rPr>
              <a:t>При кровотечении в проксимальном отделе желудка возникает рвота сначала «кофейной гущей», а затем неизменённой кровью со сгустками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err="1" smtClean="0">
                <a:solidFill>
                  <a:schemeClr val="tx1"/>
                </a:solidFill>
              </a:rPr>
              <a:t>Препилорический</a:t>
            </a:r>
            <a:r>
              <a:rPr lang="ru-RU" sz="2600" dirty="0" smtClean="0">
                <a:solidFill>
                  <a:schemeClr val="tx1"/>
                </a:solidFill>
              </a:rPr>
              <a:t> и </a:t>
            </a:r>
            <a:r>
              <a:rPr lang="ru-RU" sz="2600" dirty="0" err="1" smtClean="0">
                <a:solidFill>
                  <a:schemeClr val="tx1"/>
                </a:solidFill>
              </a:rPr>
              <a:t>антральный</a:t>
            </a:r>
            <a:r>
              <a:rPr lang="ru-RU" sz="2600" dirty="0" smtClean="0">
                <a:solidFill>
                  <a:schemeClr val="tx1"/>
                </a:solidFill>
              </a:rPr>
              <a:t> отделы – рвота только «кофейной гущей»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solidFill>
                  <a:schemeClr val="tx1"/>
                </a:solidFill>
              </a:rPr>
              <a:t>При </a:t>
            </a:r>
            <a:r>
              <a:rPr lang="ru-RU" sz="2600" dirty="0" err="1" smtClean="0">
                <a:solidFill>
                  <a:schemeClr val="tx1"/>
                </a:solidFill>
              </a:rPr>
              <a:t>постпилорическом</a:t>
            </a:r>
            <a:r>
              <a:rPr lang="ru-RU" sz="2600" dirty="0" smtClean="0">
                <a:solidFill>
                  <a:schemeClr val="tx1"/>
                </a:solidFill>
              </a:rPr>
              <a:t> источнике кровотечения – дёгтеобразный стул; рвоты «кофейной гущей» не бывает, если нет массивного заброса крови через привратник в желудок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774035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Клинические проявления.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При тщательном расспросе больного часто удаётся выяснить, что он много лет страдает язвенной болезнью, лечился в стационарах, что у больного ранее были желудочные кровотечения, а некоторые больные даже оперированы на желудке, например, по поводу </a:t>
            </a:r>
            <a:r>
              <a:rPr lang="ru-RU" sz="2400" dirty="0" err="1" smtClean="0">
                <a:solidFill>
                  <a:schemeClr val="tx1"/>
                </a:solidFill>
              </a:rPr>
              <a:t>перфоративной</a:t>
            </a:r>
            <a:r>
              <a:rPr lang="ru-RU" sz="2400" dirty="0" smtClean="0">
                <a:solidFill>
                  <a:schemeClr val="tx1"/>
                </a:solidFill>
              </a:rPr>
              <a:t> язвы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Можно выявить характерные диспепсические явления, особенности болей в животе, связанных с приёмом пищи, сезонность обострения болезни</a:t>
            </a:r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774035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Анамнез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Появлению кровотечения предшествует возникновение болей в </a:t>
            </a:r>
            <a:r>
              <a:rPr lang="ru-RU" sz="2400" dirty="0" err="1" smtClean="0">
                <a:solidFill>
                  <a:schemeClr val="tx1"/>
                </a:solidFill>
              </a:rPr>
              <a:t>эпигастральной</a:t>
            </a:r>
            <a:r>
              <a:rPr lang="ru-RU" sz="2400" dirty="0" smtClean="0">
                <a:solidFill>
                  <a:schemeClr val="tx1"/>
                </a:solidFill>
              </a:rPr>
              <a:t> области, обострение язвенной болезни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Непосредственно перед кровотечением боли в животе стихают – </a:t>
            </a:r>
            <a:r>
              <a:rPr lang="ru-RU" sz="2400" dirty="0" smtClean="0">
                <a:solidFill>
                  <a:srgbClr val="FF0000"/>
                </a:solidFill>
              </a:rPr>
              <a:t>признак Бергмана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Прекращение боли в </a:t>
            </a:r>
            <a:r>
              <a:rPr lang="ru-RU" sz="2400" dirty="0" err="1" smtClean="0">
                <a:solidFill>
                  <a:schemeClr val="tx1"/>
                </a:solidFill>
              </a:rPr>
              <a:t>эпигастрии</a:t>
            </a:r>
            <a:r>
              <a:rPr lang="ru-RU" sz="2400" dirty="0" smtClean="0">
                <a:solidFill>
                  <a:schemeClr val="tx1"/>
                </a:solidFill>
              </a:rPr>
              <a:t> после кровотечения является постоянным симптомом</a:t>
            </a:r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774035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Анамнез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44824"/>
            <a:ext cx="8305800" cy="4896544"/>
          </a:xfrm>
        </p:spPr>
        <p:txBody>
          <a:bodyPr>
            <a:noAutofit/>
          </a:bodyPr>
          <a:lstStyle/>
          <a:p>
            <a:pPr lvl="1" eaLnBrk="1" hangingPunct="1"/>
            <a:r>
              <a:rPr lang="ru-RU" sz="2400" dirty="0">
                <a:solidFill>
                  <a:schemeClr val="tx1"/>
                </a:solidFill>
              </a:rPr>
              <a:t>Б</a:t>
            </a:r>
            <a:r>
              <a:rPr lang="ru-RU" sz="2400" dirty="0" smtClean="0">
                <a:solidFill>
                  <a:schemeClr val="tx1"/>
                </a:solidFill>
              </a:rPr>
              <a:t>ледность кожного покрова и видимых слизистых оболочек, обращают внимание на развитый рисунок подкожных вен</a:t>
            </a:r>
          </a:p>
          <a:p>
            <a:pPr lvl="1" eaLnBrk="1" hangingPunct="1"/>
            <a:r>
              <a:rPr lang="ru-RU" sz="2400" dirty="0">
                <a:solidFill>
                  <a:schemeClr val="tx1"/>
                </a:solidFill>
              </a:rPr>
              <a:t>Ж</a:t>
            </a:r>
            <a:r>
              <a:rPr lang="ru-RU" sz="2400" dirty="0" smtClean="0">
                <a:solidFill>
                  <a:schemeClr val="tx1"/>
                </a:solidFill>
              </a:rPr>
              <a:t>ивот может быть несколько вздутым, чаще втянутым</a:t>
            </a:r>
          </a:p>
          <a:p>
            <a:pPr lvl="1" eaLnBrk="1" hangingPunct="1"/>
            <a:r>
              <a:rPr lang="ru-RU" sz="2400" dirty="0">
                <a:solidFill>
                  <a:schemeClr val="tx1"/>
                </a:solidFill>
              </a:rPr>
              <a:t>Ж</a:t>
            </a:r>
            <a:r>
              <a:rPr lang="ru-RU" sz="2400" dirty="0" smtClean="0">
                <a:solidFill>
                  <a:schemeClr val="tx1"/>
                </a:solidFill>
              </a:rPr>
              <a:t>ивот мягкий при пальпации</a:t>
            </a:r>
          </a:p>
          <a:p>
            <a:pPr lvl="1" eaLnBrk="1" hangingPunct="1"/>
            <a:r>
              <a:rPr lang="ru-RU" sz="2400" dirty="0">
                <a:solidFill>
                  <a:schemeClr val="tx1"/>
                </a:solidFill>
              </a:rPr>
              <a:t>Б</a:t>
            </a:r>
            <a:r>
              <a:rPr lang="ru-RU" sz="2400" dirty="0" smtClean="0">
                <a:solidFill>
                  <a:schemeClr val="tx1"/>
                </a:solidFill>
              </a:rPr>
              <a:t>олезненность в </a:t>
            </a:r>
            <a:r>
              <a:rPr lang="ru-RU" sz="2400" dirty="0" err="1" smtClean="0">
                <a:solidFill>
                  <a:schemeClr val="tx1"/>
                </a:solidFill>
              </a:rPr>
              <a:t>эпигастральной</a:t>
            </a:r>
            <a:r>
              <a:rPr lang="ru-RU" sz="2400" dirty="0" smtClean="0">
                <a:solidFill>
                  <a:schemeClr val="tx1"/>
                </a:solidFill>
              </a:rPr>
              <a:t> области определяется только при </a:t>
            </a:r>
            <a:r>
              <a:rPr lang="ru-RU" sz="2400" dirty="0" err="1" smtClean="0">
                <a:solidFill>
                  <a:schemeClr val="tx1"/>
                </a:solidFill>
              </a:rPr>
              <a:t>пенетрации</a:t>
            </a:r>
            <a:r>
              <a:rPr lang="ru-RU" sz="2400" dirty="0" smtClean="0">
                <a:solidFill>
                  <a:schemeClr val="tx1"/>
                </a:solidFill>
              </a:rPr>
              <a:t> язвы или её прободении в сочетании с кровотечением</a:t>
            </a:r>
          </a:p>
          <a:p>
            <a:pPr lvl="1" eaLnBrk="1" hangingPunct="1"/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ульс, как правило, учащен, слабого наполнения</a:t>
            </a:r>
          </a:p>
          <a:p>
            <a:pPr lvl="1" eaLnBrk="1" hangingPunct="1"/>
            <a:r>
              <a:rPr lang="ru-RU" sz="2400" dirty="0" smtClean="0">
                <a:solidFill>
                  <a:schemeClr val="tx1"/>
                </a:solidFill>
              </a:rPr>
              <a:t>АД снижено</a:t>
            </a:r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774035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 smtClean="0"/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Физикальные</a:t>
            </a:r>
            <a:r>
              <a:rPr lang="ru-RU" sz="3200" b="1" dirty="0" smtClean="0">
                <a:solidFill>
                  <a:srgbClr val="FF0000"/>
                </a:solidFill>
              </a:rPr>
              <a:t> данные.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204864"/>
            <a:ext cx="7693025" cy="40909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При язвенном кровотечении из желудка обнаруживают чёрный, дёгтеобразный кал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При массивном желудочном кровотечении можно обнаружить малоизменённую кровь тёмно-вишнёвого цвета </a:t>
            </a:r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740352" cy="151216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solidFill>
                  <a:srgbClr val="FF0000"/>
                </a:solidFill>
              </a:rPr>
              <a:t>Пальцевое ректальное исследование.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692696"/>
            <a:ext cx="7812360" cy="533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ПЛАН ЛЕКЦИИ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628800"/>
            <a:ext cx="8429652" cy="52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80808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Основы анатомии желудка и ДПК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080808"/>
              </a:buClr>
            </a:pPr>
            <a:r>
              <a:rPr lang="ru-RU" sz="2000" b="1" dirty="0" smtClean="0">
                <a:solidFill>
                  <a:srgbClr val="FF0000"/>
                </a:solidFill>
              </a:rPr>
              <a:t>ГАСТРОДУОДЕНАЛЬНЫЕ ЯЗВЕННЫЕ КРОВОТЕЧЕНИЯ</a:t>
            </a:r>
          </a:p>
          <a:p>
            <a:pPr>
              <a:lnSpc>
                <a:spcPct val="80000"/>
              </a:lnSpc>
              <a:buClr>
                <a:srgbClr val="080808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Классификации</a:t>
            </a:r>
          </a:p>
          <a:p>
            <a:pPr>
              <a:lnSpc>
                <a:spcPct val="80000"/>
              </a:lnSpc>
              <a:buClr>
                <a:srgbClr val="080808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Клиническая </a:t>
            </a:r>
            <a:r>
              <a:rPr lang="ru-RU" sz="2400" dirty="0">
                <a:solidFill>
                  <a:schemeClr val="tx1"/>
                </a:solidFill>
              </a:rPr>
              <a:t>картина язвенного кровотечения</a:t>
            </a:r>
          </a:p>
          <a:p>
            <a:pPr>
              <a:lnSpc>
                <a:spcPct val="80000"/>
              </a:lnSpc>
              <a:buClr>
                <a:srgbClr val="080808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Диагностика кровотечения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080808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Лечебная и хирургическая тактика</a:t>
            </a:r>
          </a:p>
          <a:p>
            <a:pPr>
              <a:lnSpc>
                <a:spcPct val="80000"/>
              </a:lnSpc>
              <a:buClr>
                <a:srgbClr val="080808"/>
              </a:buClr>
            </a:pPr>
            <a:r>
              <a:rPr lang="ru-RU" sz="2000" b="1" dirty="0" smtClean="0">
                <a:solidFill>
                  <a:srgbClr val="FF0000"/>
                </a:solidFill>
              </a:rPr>
              <a:t>ПЕРФОРАТИВНЫЕ ЯЗВЫ ЖЕЛУДКА И ДПК</a:t>
            </a:r>
          </a:p>
          <a:p>
            <a:pPr>
              <a:lnSpc>
                <a:spcPct val="80000"/>
              </a:lnSpc>
              <a:buClr>
                <a:srgbClr val="080808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Классификация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080808"/>
              </a:buClr>
            </a:pPr>
            <a:r>
              <a:rPr lang="ru-RU" sz="2400" dirty="0">
                <a:solidFill>
                  <a:schemeClr val="tx1"/>
                </a:solidFill>
              </a:rPr>
              <a:t>Клиническая картина прободной язвы, периоды клинического течения</a:t>
            </a:r>
          </a:p>
          <a:p>
            <a:pPr>
              <a:lnSpc>
                <a:spcPct val="80000"/>
              </a:lnSpc>
              <a:buClr>
                <a:srgbClr val="080808"/>
              </a:buClr>
            </a:pPr>
            <a:r>
              <a:rPr lang="ru-RU" sz="2400" dirty="0">
                <a:solidFill>
                  <a:schemeClr val="tx1"/>
                </a:solidFill>
              </a:rPr>
              <a:t>Д</a:t>
            </a:r>
            <a:r>
              <a:rPr lang="ru-RU" sz="2400" dirty="0" smtClean="0">
                <a:solidFill>
                  <a:schemeClr val="tx1"/>
                </a:solidFill>
              </a:rPr>
              <a:t>иагностика </a:t>
            </a:r>
            <a:r>
              <a:rPr lang="ru-RU" sz="2400" dirty="0">
                <a:solidFill>
                  <a:schemeClr val="tx1"/>
                </a:solidFill>
              </a:rPr>
              <a:t>прободной язвы</a:t>
            </a:r>
          </a:p>
          <a:p>
            <a:pPr>
              <a:lnSpc>
                <a:spcPct val="80000"/>
              </a:lnSpc>
              <a:buClr>
                <a:srgbClr val="080808"/>
              </a:buClr>
            </a:pPr>
            <a:r>
              <a:rPr lang="ru-RU" sz="2400" dirty="0">
                <a:solidFill>
                  <a:schemeClr val="tx1"/>
                </a:solidFill>
              </a:rPr>
              <a:t>Хирургическая </a:t>
            </a:r>
            <a:r>
              <a:rPr lang="ru-RU" sz="2400" dirty="0" smtClean="0">
                <a:solidFill>
                  <a:schemeClr val="tx1"/>
                </a:solidFill>
              </a:rPr>
              <a:t>тактика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080808"/>
              </a:buClr>
            </a:pP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695886"/>
              </p:ext>
            </p:extLst>
          </p:nvPr>
        </p:nvGraphicFramePr>
        <p:xfrm>
          <a:off x="838200" y="2362200"/>
          <a:ext cx="7981952" cy="3117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5488"/>
                <a:gridCol w="1995488"/>
                <a:gridCol w="1995488"/>
                <a:gridCol w="199548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Показатели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Лёгкая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Средняя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Тяжёлая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Потеря ОЦК, % (мл)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10-20 (до 1000)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20-30 (до 2000)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более 30 </a:t>
                      </a:r>
                      <a:r>
                        <a:rPr lang="ru-RU" sz="1600" dirty="0" smtClean="0">
                          <a:effectLst/>
                        </a:rPr>
                        <a:t>(2000-2500)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Гемоглобин, г/л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 и более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80-100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менее 80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Эритоциты, х10</a:t>
                      </a:r>
                      <a:r>
                        <a:rPr lang="ru-RU" sz="1600" baseline="30000">
                          <a:effectLst/>
                        </a:rPr>
                        <a:t>12</a:t>
                      </a:r>
                      <a:r>
                        <a:rPr lang="ru-RU" sz="1600">
                          <a:effectLst/>
                        </a:rPr>
                        <a:t>/л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3,5 и более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2,5-3,5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менее 2,5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Гематокрит, 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 и более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25-30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менее 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ЧСС, уд/мин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110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120 и выше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АД, мм рт. ст.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Норма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менее 90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ШИ Альговера, ЧСС/АДс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0,65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1,5-2,0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774035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Степени тяжести.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11220" y="404664"/>
            <a:ext cx="775543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Клинические рекомендации по ведению больных на </a:t>
            </a:r>
            <a:r>
              <a:rPr lang="ru-RU" sz="3200" b="1" dirty="0" err="1" smtClean="0">
                <a:solidFill>
                  <a:srgbClr val="0066FF"/>
                </a:solidFill>
              </a:rPr>
              <a:t>догоспитальном</a:t>
            </a:r>
            <a:r>
              <a:rPr lang="ru-RU" sz="3200" b="1" dirty="0" smtClean="0">
                <a:solidFill>
                  <a:srgbClr val="0066FF"/>
                </a:solidFill>
              </a:rPr>
              <a:t> этапе</a:t>
            </a:r>
            <a:endParaRPr lang="ru-RU" sz="3200" dirty="0" smtClean="0">
              <a:solidFill>
                <a:srgbClr val="0066FF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411221" y="1772816"/>
            <a:ext cx="7553268" cy="489654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>
                <a:solidFill>
                  <a:schemeClr val="tx1"/>
                </a:solidFill>
              </a:rPr>
              <a:t>Все пациенты с язвенными </a:t>
            </a:r>
            <a:r>
              <a:rPr lang="ru-RU" sz="2000" dirty="0" err="1">
                <a:solidFill>
                  <a:schemeClr val="tx1"/>
                </a:solidFill>
              </a:rPr>
              <a:t>гастродуоденальными</a:t>
            </a:r>
            <a:r>
              <a:rPr lang="ru-RU" sz="2000" dirty="0">
                <a:solidFill>
                  <a:schemeClr val="tx1"/>
                </a:solidFill>
              </a:rPr>
              <a:t> кровотечениями должны быть госпитализированы в хирургический стационар или </a:t>
            </a:r>
            <a:r>
              <a:rPr lang="ru-RU" sz="2000" dirty="0" smtClean="0">
                <a:solidFill>
                  <a:schemeClr val="tx1"/>
                </a:solidFill>
              </a:rPr>
              <a:t>ОРИТ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Возможно введение ингибиторов протонной помпы на </a:t>
            </a:r>
            <a:r>
              <a:rPr lang="ru-RU" sz="2000" dirty="0" err="1">
                <a:solidFill>
                  <a:schemeClr val="tx1"/>
                </a:solidFill>
              </a:rPr>
              <a:t>догоспитальном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этапе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Рекомендуется постоянная </a:t>
            </a:r>
            <a:r>
              <a:rPr lang="ru-RU" sz="2000" dirty="0" err="1">
                <a:solidFill>
                  <a:schemeClr val="tx1"/>
                </a:solidFill>
              </a:rPr>
              <a:t>назогастральная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интубация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Для определения степени тяжести кровопотери рекомендуется использовать оценочные шкалы (</a:t>
            </a:r>
            <a:r>
              <a:rPr lang="ru-RU" sz="2000" dirty="0" err="1">
                <a:solidFill>
                  <a:schemeClr val="tx1"/>
                </a:solidFill>
              </a:rPr>
              <a:t>Горбашко</a:t>
            </a:r>
            <a:r>
              <a:rPr lang="ru-RU" sz="2000" dirty="0">
                <a:solidFill>
                  <a:schemeClr val="tx1"/>
                </a:solidFill>
              </a:rPr>
              <a:t> А.И., 1974) и определение параметров </a:t>
            </a:r>
            <a:r>
              <a:rPr lang="ru-RU" sz="2000" dirty="0" smtClean="0">
                <a:solidFill>
                  <a:schemeClr val="tx1"/>
                </a:solidFill>
              </a:rPr>
              <a:t>ОЦК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При </a:t>
            </a:r>
            <a:r>
              <a:rPr lang="ru-RU" sz="2000" dirty="0" smtClean="0">
                <a:solidFill>
                  <a:schemeClr val="tx1"/>
                </a:solidFill>
              </a:rPr>
              <a:t>тяжёлой кровопотере </a:t>
            </a:r>
            <a:r>
              <a:rPr lang="ru-RU" sz="2000" dirty="0">
                <a:solidFill>
                  <a:schemeClr val="tx1"/>
                </a:solidFill>
              </a:rPr>
              <a:t>необходима госпитализация </a:t>
            </a:r>
            <a:r>
              <a:rPr lang="ru-RU" sz="2000" dirty="0" smtClean="0">
                <a:solidFill>
                  <a:schemeClr val="tx1"/>
                </a:solidFill>
              </a:rPr>
              <a:t>в ОРИТ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Протоколы клинического обследования пациентов с язвенными </a:t>
            </a:r>
            <a:r>
              <a:rPr lang="ru-RU" sz="2000" dirty="0" err="1">
                <a:solidFill>
                  <a:schemeClr val="tx1"/>
                </a:solidFill>
              </a:rPr>
              <a:t>гастродуоденальными</a:t>
            </a:r>
            <a:r>
              <a:rPr lang="ru-RU" sz="2000" dirty="0">
                <a:solidFill>
                  <a:schemeClr val="tx1"/>
                </a:solidFill>
              </a:rPr>
              <a:t> кровотечениями, необходимых лабораторных и инструментальных исследований должны быть стандартизированы каждым лечебным учреждением самостоятельно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492896"/>
            <a:ext cx="7704856" cy="4090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Экстренный клинический анализ крови: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падение уровня гемоглобина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уменьшение числа эритроцитов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снижение гематокрита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лейкоцитарная формула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число тромбоцитов</a:t>
            </a:r>
          </a:p>
          <a:p>
            <a:pPr eaLnBrk="1" hangingPunct="1">
              <a:lnSpc>
                <a:spcPct val="90000"/>
              </a:lnSpc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Истинная выраженность анемии становится ясной лишь по прошествии суток и более, когда уже разовьётся </a:t>
            </a:r>
            <a:r>
              <a:rPr lang="ru-RU" sz="2000" b="1" dirty="0" err="1" smtClean="0">
                <a:solidFill>
                  <a:schemeClr val="tx1"/>
                </a:solidFill>
              </a:rPr>
              <a:t>гемодилюция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740352" cy="1584176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 </a:t>
            </a:r>
            <a:r>
              <a:rPr lang="ru-RU" sz="3200" b="1" dirty="0" smtClean="0">
                <a:solidFill>
                  <a:srgbClr val="FF0000"/>
                </a:solidFill>
              </a:rPr>
              <a:t>Лабораторная и функциональная диагностика.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844824"/>
            <a:ext cx="7416824" cy="467980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Тяжесть состояния больного и его индивидуальные реакции на перенесенную кровопотерю достаточно точно характеризуют: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u="sng" dirty="0" smtClean="0">
                <a:solidFill>
                  <a:schemeClr val="tx1"/>
                </a:solidFill>
              </a:rPr>
              <a:t>гемодинамические показатели: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ЦВД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показатели центральной гемодинамики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u="sng" dirty="0" smtClean="0">
                <a:solidFill>
                  <a:schemeClr val="tx1"/>
                </a:solidFill>
              </a:rPr>
              <a:t>показатели транспорта кислорода: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рО2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минутный транспорт кислорода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u="sng" dirty="0" smtClean="0">
                <a:solidFill>
                  <a:schemeClr val="tx1"/>
                </a:solidFill>
              </a:rPr>
              <a:t>метаболические показатели: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мочевина крови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электролиты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КЩС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600" dirty="0" err="1" smtClean="0">
                <a:solidFill>
                  <a:schemeClr val="tx1"/>
                </a:solidFill>
              </a:rPr>
              <a:t>осмолярность</a:t>
            </a:r>
            <a:r>
              <a:rPr lang="ru-RU" sz="1600" dirty="0" smtClean="0">
                <a:solidFill>
                  <a:schemeClr val="tx1"/>
                </a:solidFill>
              </a:rPr>
              <a:t> плазмы и др.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Все эти данные, определяемые повторно, имеют большое значение в построении программы интенсивной терапии</a:t>
            </a:r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740352" cy="1584176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 </a:t>
            </a:r>
            <a:r>
              <a:rPr lang="ru-RU" sz="3200" b="1" dirty="0" smtClean="0">
                <a:solidFill>
                  <a:srgbClr val="FF0000"/>
                </a:solidFill>
              </a:rPr>
              <a:t>Лабораторная и функциональная диагностика.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2362200"/>
            <a:ext cx="7127577" cy="40195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</a:rPr>
              <a:t>Нарушение показателей свёртывающей системы крови:</a:t>
            </a:r>
          </a:p>
          <a:p>
            <a:pPr lvl="1" eaLnBrk="1" hangingPunct="1"/>
            <a:r>
              <a:rPr lang="ru-RU" sz="2000" dirty="0" smtClean="0">
                <a:solidFill>
                  <a:schemeClr val="tx1"/>
                </a:solidFill>
              </a:rPr>
              <a:t>удлинение времени свертывания и времени кровотечения</a:t>
            </a:r>
          </a:p>
          <a:p>
            <a:pPr lvl="1" eaLnBrk="1" hangingPunct="1"/>
            <a:r>
              <a:rPr lang="ru-RU" sz="2000" dirty="0" smtClean="0">
                <a:solidFill>
                  <a:schemeClr val="tx1"/>
                </a:solidFill>
              </a:rPr>
              <a:t>снижением уровня протромбина и фибриногена</a:t>
            </a:r>
          </a:p>
          <a:p>
            <a:pPr eaLnBrk="1" hangingPunct="1"/>
            <a:r>
              <a:rPr lang="ru-RU" sz="2400" dirty="0" smtClean="0">
                <a:solidFill>
                  <a:schemeClr val="tx1"/>
                </a:solidFill>
              </a:rPr>
              <a:t>Сама кровопотеря, в особенности, тяжёлой степени, может привести к </a:t>
            </a:r>
            <a:r>
              <a:rPr lang="ru-RU" sz="2400" dirty="0" err="1" smtClean="0">
                <a:solidFill>
                  <a:schemeClr val="tx1"/>
                </a:solidFill>
              </a:rPr>
              <a:t>гипокоагуляции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2400" dirty="0" smtClean="0">
                <a:solidFill>
                  <a:schemeClr val="tx1"/>
                </a:solidFill>
              </a:rPr>
              <a:t>Высокие цифры билирубина свидетельствуют о возможности цирроза печени или </a:t>
            </a:r>
            <a:r>
              <a:rPr lang="ru-RU" sz="2400" dirty="0" err="1" smtClean="0">
                <a:solidFill>
                  <a:schemeClr val="tx1"/>
                </a:solidFill>
              </a:rPr>
              <a:t>гемобилии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740352" cy="1584176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 </a:t>
            </a:r>
            <a:r>
              <a:rPr lang="ru-RU" sz="3200" b="1" dirty="0" smtClean="0">
                <a:solidFill>
                  <a:srgbClr val="FF0000"/>
                </a:solidFill>
              </a:rPr>
              <a:t>Лабораторная и функциональная диагностика.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Эндоскопические проявления кровотечения </a:t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>по </a:t>
            </a:r>
            <a:r>
              <a:rPr lang="ru-RU" sz="2400" b="1" u="sng" dirty="0" err="1" smtClean="0">
                <a:solidFill>
                  <a:schemeClr val="tx1"/>
                </a:solidFill>
              </a:rPr>
              <a:t>Форресту</a:t>
            </a:r>
            <a:r>
              <a:rPr lang="ru-RU" sz="2400" b="1" u="sng" dirty="0" smtClean="0">
                <a:solidFill>
                  <a:schemeClr val="tx1"/>
                </a:solidFill>
              </a:rPr>
              <a:t> (1974 г.):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Тип I - активное кровотечение: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I </a:t>
            </a:r>
            <a:r>
              <a:rPr lang="ru-RU" sz="2400" dirty="0" err="1" smtClean="0">
                <a:solidFill>
                  <a:schemeClr val="tx1"/>
                </a:solidFill>
              </a:rPr>
              <a:t>a</a:t>
            </a: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i="1" dirty="0" smtClean="0">
                <a:solidFill>
                  <a:schemeClr val="tx1"/>
                </a:solidFill>
              </a:rPr>
              <a:t>артериальное кровотечение из язвы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I </a:t>
            </a:r>
            <a:r>
              <a:rPr lang="ru-RU" sz="2400" dirty="0" err="1" smtClean="0">
                <a:solidFill>
                  <a:schemeClr val="tx1"/>
                </a:solidFill>
              </a:rPr>
              <a:t>b</a:t>
            </a:r>
            <a:r>
              <a:rPr lang="ru-RU" sz="2400" i="1" dirty="0" smtClean="0">
                <a:solidFill>
                  <a:schemeClr val="tx1"/>
                </a:solidFill>
              </a:rPr>
              <a:t> - </a:t>
            </a:r>
            <a:r>
              <a:rPr lang="ru-RU" sz="2400" i="1" dirty="0" err="1" smtClean="0">
                <a:solidFill>
                  <a:schemeClr val="tx1"/>
                </a:solidFill>
              </a:rPr>
              <a:t>подсачивание</a:t>
            </a:r>
            <a:r>
              <a:rPr lang="ru-RU" sz="2400" i="1" dirty="0" smtClean="0">
                <a:solidFill>
                  <a:schemeClr val="tx1"/>
                </a:solidFill>
              </a:rPr>
              <a:t> крови из язвенного дефекта потоком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Тип II - признаки недавнего кровотечения (язва с </a:t>
            </a:r>
            <a:r>
              <a:rPr lang="ru-RU" sz="2400" dirty="0" err="1" smtClean="0">
                <a:solidFill>
                  <a:schemeClr val="tx1"/>
                </a:solidFill>
              </a:rPr>
              <a:t>тромбированным</a:t>
            </a:r>
            <a:r>
              <a:rPr lang="ru-RU" sz="2400" dirty="0" smtClean="0">
                <a:solidFill>
                  <a:schemeClr val="tx1"/>
                </a:solidFill>
              </a:rPr>
              <a:t> сосудом в дне)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II </a:t>
            </a:r>
            <a:r>
              <a:rPr lang="ru-RU" sz="2400" dirty="0" err="1" smtClean="0">
                <a:solidFill>
                  <a:schemeClr val="tx1"/>
                </a:solidFill>
              </a:rPr>
              <a:t>a</a:t>
            </a: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i="1" dirty="0" smtClean="0">
                <a:solidFill>
                  <a:schemeClr val="tx1"/>
                </a:solidFill>
              </a:rPr>
              <a:t>видимый (некровоточащий) сосуд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II </a:t>
            </a:r>
            <a:r>
              <a:rPr lang="ru-RU" sz="2400" dirty="0" err="1" smtClean="0">
                <a:solidFill>
                  <a:schemeClr val="tx1"/>
                </a:solidFill>
              </a:rPr>
              <a:t>b</a:t>
            </a: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i="1" dirty="0" smtClean="0">
                <a:solidFill>
                  <a:schemeClr val="tx1"/>
                </a:solidFill>
              </a:rPr>
              <a:t>фиксированный тромб – сгусток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II </a:t>
            </a:r>
            <a:r>
              <a:rPr lang="ru-RU" sz="2400" dirty="0" err="1" smtClean="0">
                <a:solidFill>
                  <a:schemeClr val="tx1"/>
                </a:solidFill>
              </a:rPr>
              <a:t>c</a:t>
            </a: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i="1" dirty="0" smtClean="0">
                <a:solidFill>
                  <a:schemeClr val="tx1"/>
                </a:solidFill>
              </a:rPr>
              <a:t>плоское черное пятно (черное дно язвы)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Тип III - язва с чистым (белым) дном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740352" cy="1584176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solidFill>
                  <a:srgbClr val="FF0000"/>
                </a:solidFill>
              </a:rPr>
              <a:t>Инструментальная диагностика.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3946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Рентгенологическое исследование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как метод экстренной диагностики ЖКК, отошло на второй план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 основном его применяют после остановки кровотечения в качестве метода дополнительной диагностики морфологических изменений и моторно-эвакуаторной функции желудочно-кишечного тракта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Позволяет получить положительные данные в 80% случаев, особенно при таких заболеваниях, как кровоточащая язва, опухоли, варикозное расширение вен</a:t>
            </a:r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740352" cy="1584176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solidFill>
                  <a:srgbClr val="FF0000"/>
                </a:solidFill>
              </a:rPr>
              <a:t>Инструментальная диагностика.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740352" cy="14283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br>
              <a:rPr lang="ru-RU" sz="3200" b="1" dirty="0" smtClean="0">
                <a:solidFill>
                  <a:srgbClr val="0066FF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Диагностическая и лечебная ЭГДС.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1988840"/>
            <a:ext cx="7704856" cy="460851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ea typeface="Calibri"/>
                <a:cs typeface="Times New Roman"/>
              </a:rPr>
              <a:t>ЭГДС в течение первых 2 ч от </a:t>
            </a:r>
            <a:r>
              <a:rPr lang="ru-RU" sz="2000" b="1" dirty="0" smtClean="0">
                <a:solidFill>
                  <a:schemeClr val="tx1"/>
                </a:solidFill>
                <a:ea typeface="Calibri"/>
                <a:cs typeface="Times New Roman"/>
              </a:rPr>
              <a:t>госпитализации!</a:t>
            </a:r>
            <a:endParaRPr lang="ru-RU" sz="20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ru-RU" sz="2000" b="1" dirty="0">
                <a:solidFill>
                  <a:schemeClr val="tx1"/>
                </a:solidFill>
                <a:ea typeface="Calibri"/>
                <a:cs typeface="Times New Roman"/>
              </a:rPr>
              <a:t>Стратификация пациентов по классификации </a:t>
            </a:r>
            <a:r>
              <a:rPr lang="en-US" sz="2000" b="1" dirty="0">
                <a:solidFill>
                  <a:schemeClr val="tx1"/>
                </a:solidFill>
                <a:ea typeface="Calibri"/>
                <a:cs typeface="Times New Roman"/>
              </a:rPr>
              <a:t>J.F. Forrest </a:t>
            </a:r>
            <a:r>
              <a:rPr lang="ru-RU" sz="2000" b="1" dirty="0">
                <a:solidFill>
                  <a:schemeClr val="tx1"/>
                </a:solidFill>
                <a:ea typeface="Calibri"/>
                <a:cs typeface="Times New Roman"/>
              </a:rPr>
              <a:t>(1974)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При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F</a:t>
            </a:r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-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1a, F</a:t>
            </a:r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-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1b</a:t>
            </a:r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 показан эндоскопический гемостаз</a:t>
            </a:r>
          </a:p>
          <a:p>
            <a:pPr lvl="1">
              <a:defRPr/>
            </a:pPr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При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F</a:t>
            </a:r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-2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a, F</a:t>
            </a:r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-2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b</a:t>
            </a:r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 показана эндоскопическая профилактика рецидива кровотечения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Сгусток в дне язвы рекомендуется удалить орошением с последующей обработкой язвы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Инъекционный метод в качестве </a:t>
            </a:r>
            <a:r>
              <a:rPr lang="ru-RU" sz="1800" dirty="0" err="1">
                <a:solidFill>
                  <a:schemeClr val="tx1"/>
                </a:solidFill>
                <a:ea typeface="Calibri"/>
                <a:cs typeface="Times New Roman"/>
              </a:rPr>
              <a:t>монотерапии</a:t>
            </a:r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 неэффективен!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Методы выбора: инъекционный метод + диатермокоагуляция (либо АПК или </a:t>
            </a:r>
            <a:r>
              <a:rPr lang="ru-RU" sz="1800" dirty="0" err="1">
                <a:solidFill>
                  <a:schemeClr val="tx1"/>
                </a:solidFill>
                <a:ea typeface="Calibri"/>
                <a:cs typeface="Times New Roman"/>
              </a:rPr>
              <a:t>клипирование</a:t>
            </a:r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)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ea typeface="Calibri"/>
                <a:cs typeface="Times New Roman"/>
              </a:rPr>
              <a:t>Показания к повторной ЭГДС: неполный первичный осмотр, нестойкий гемостаз, рецидив 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12943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668344" cy="12808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 smtClean="0">
                <a:solidFill>
                  <a:srgbClr val="006666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Консервативная терапия.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1844824"/>
            <a:ext cx="7848872" cy="47525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в/в </a:t>
            </a:r>
            <a:r>
              <a:rPr lang="ru-RU" sz="2000" dirty="0" err="1">
                <a:solidFill>
                  <a:schemeClr val="tx1"/>
                </a:solidFill>
                <a:ea typeface="Calibri"/>
                <a:cs typeface="Times New Roman"/>
              </a:rPr>
              <a:t>болюсно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 ингибиторы протонной помпы с последующей непрерывной </a:t>
            </a:r>
            <a:r>
              <a:rPr lang="ru-RU" sz="2000" dirty="0" err="1">
                <a:solidFill>
                  <a:schemeClr val="tx1"/>
                </a:solidFill>
                <a:ea typeface="Calibri"/>
                <a:cs typeface="Times New Roman"/>
              </a:rPr>
              <a:t>инфузией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 после эндоскопического гемостаза в течение 72 ч при высоком риске рецидива геморрагии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с 3 суток – перевод на пероральные формы ингибиторов протонной помпы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применение </a:t>
            </a:r>
            <a:r>
              <a:rPr lang="ru-RU" sz="2000" dirty="0" smtClean="0">
                <a:solidFill>
                  <a:schemeClr val="tx1"/>
                </a:solidFill>
                <a:ea typeface="Calibri"/>
                <a:cs typeface="Times New Roman"/>
              </a:rPr>
              <a:t>Н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a typeface="Calibri"/>
                <a:cs typeface="Times New Roman"/>
              </a:rPr>
              <a:t>-блокаторов и </a:t>
            </a:r>
            <a:r>
              <a:rPr lang="ru-RU" sz="2000" dirty="0" err="1" smtClean="0">
                <a:solidFill>
                  <a:schemeClr val="tx1"/>
                </a:solidFill>
                <a:ea typeface="Calibri"/>
                <a:cs typeface="Times New Roman"/>
              </a:rPr>
              <a:t>октреотида</a:t>
            </a:r>
            <a:r>
              <a:rPr lang="ru-RU" sz="2000" dirty="0" smtClean="0">
                <a:solidFill>
                  <a:schemeClr val="tx1"/>
                </a:solidFill>
                <a:ea typeface="Calibri"/>
                <a:cs typeface="Times New Roman"/>
              </a:rPr>
              <a:t> не 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рекомендуется!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всех больных необходимо обследовать на наличие </a:t>
            </a:r>
            <a:r>
              <a:rPr lang="ru-RU" sz="2000" dirty="0" smtClean="0">
                <a:solidFill>
                  <a:schemeClr val="tx1"/>
                </a:solidFill>
              </a:rPr>
              <a:t>Н</a:t>
            </a:r>
            <a:r>
              <a:rPr lang="en-US" sz="2000" dirty="0" smtClean="0">
                <a:solidFill>
                  <a:schemeClr val="tx1"/>
                </a:solidFill>
              </a:rPr>
              <a:t>P</a:t>
            </a:r>
            <a:r>
              <a:rPr lang="ru-RU" sz="2000" dirty="0" smtClean="0">
                <a:solidFill>
                  <a:schemeClr val="tx1"/>
                </a:solidFill>
              </a:rPr>
              <a:t>-инфекции </a:t>
            </a:r>
            <a:r>
              <a:rPr lang="ru-RU" sz="2000" dirty="0">
                <a:solidFill>
                  <a:schemeClr val="tx1"/>
                </a:solidFill>
              </a:rPr>
              <a:t>и при положительном результате проводить </a:t>
            </a:r>
            <a:r>
              <a:rPr lang="ru-RU" sz="2000" dirty="0" err="1">
                <a:solidFill>
                  <a:schemeClr val="tx1"/>
                </a:solidFill>
              </a:rPr>
              <a:t>эрадикационную</a:t>
            </a:r>
            <a:r>
              <a:rPr lang="ru-RU" sz="2000" dirty="0">
                <a:solidFill>
                  <a:schemeClr val="tx1"/>
                </a:solidFill>
              </a:rPr>
              <a:t> терапию в </a:t>
            </a:r>
            <a:r>
              <a:rPr lang="ru-RU" sz="2000" dirty="0" smtClean="0">
                <a:solidFill>
                  <a:schemeClr val="tx1"/>
                </a:solidFill>
              </a:rPr>
              <a:t>стационаре!</a:t>
            </a:r>
          </a:p>
          <a:p>
            <a:r>
              <a:rPr lang="ru-RU" sz="2000" dirty="0" smtClean="0">
                <a:solidFill>
                  <a:schemeClr val="tx1"/>
                </a:solidFill>
                <a:ea typeface="Calibri"/>
                <a:cs typeface="Times New Roman"/>
              </a:rPr>
              <a:t>гемотрансфузия 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при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Times New Roman"/>
              </a:rPr>
              <a:t>Hb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&lt; 90 </a:t>
            </a:r>
            <a:r>
              <a:rPr lang="ru-RU" sz="2000" dirty="0" smtClean="0">
                <a:solidFill>
                  <a:schemeClr val="tx1"/>
                </a:solidFill>
                <a:ea typeface="Calibri"/>
                <a:cs typeface="Times New Roman"/>
              </a:rPr>
              <a:t>г/л</a:t>
            </a:r>
          </a:p>
          <a:p>
            <a:r>
              <a:rPr lang="ru-RU" sz="2000" dirty="0" smtClean="0">
                <a:solidFill>
                  <a:schemeClr val="tx1"/>
                </a:solidFill>
                <a:ea typeface="Calibri"/>
                <a:cs typeface="Times New Roman"/>
              </a:rPr>
              <a:t>можно 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использовать </a:t>
            </a:r>
            <a:r>
              <a:rPr lang="ru-RU" sz="2000" dirty="0" err="1">
                <a:solidFill>
                  <a:schemeClr val="tx1"/>
                </a:solidFill>
                <a:ea typeface="Calibri"/>
                <a:cs typeface="Times New Roman"/>
              </a:rPr>
              <a:t>перфторан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, внелёгочную </a:t>
            </a:r>
            <a:r>
              <a:rPr lang="ru-RU" sz="2000" dirty="0" err="1">
                <a:solidFill>
                  <a:schemeClr val="tx1"/>
                </a:solidFill>
                <a:ea typeface="Calibri"/>
                <a:cs typeface="Times New Roman"/>
              </a:rPr>
              <a:t>оксигенацию</a:t>
            </a: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50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393506" y="2564904"/>
            <a:ext cx="7130752" cy="34563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моно- и </a:t>
            </a:r>
            <a:r>
              <a:rPr lang="ru-RU" sz="2400" dirty="0" err="1" smtClean="0">
                <a:solidFill>
                  <a:schemeClr val="tx1"/>
                </a:solidFill>
              </a:rPr>
              <a:t>биактивная</a:t>
            </a:r>
            <a:r>
              <a:rPr lang="ru-RU" sz="2400" dirty="0" smtClean="0">
                <a:solidFill>
                  <a:schemeClr val="tx1"/>
                </a:solidFill>
              </a:rPr>
              <a:t> диатермокоагуляция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err="1" smtClean="0">
                <a:solidFill>
                  <a:srgbClr val="FF0000"/>
                </a:solidFill>
              </a:rPr>
              <a:t>аргоно-плазменная</a:t>
            </a:r>
            <a:r>
              <a:rPr lang="ru-RU" sz="2400" dirty="0" smtClean="0">
                <a:solidFill>
                  <a:srgbClr val="FF0000"/>
                </a:solidFill>
              </a:rPr>
              <a:t> коагуляция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инъекционные методы введения адреналина, абсолютного этанола и его растворов, </a:t>
            </a:r>
            <a:r>
              <a:rPr lang="ru-RU" sz="2400" dirty="0" err="1" smtClean="0">
                <a:solidFill>
                  <a:schemeClr val="tx1"/>
                </a:solidFill>
              </a:rPr>
              <a:t>склерозантов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применение аппликаций плёнкообразующими полимерами (</a:t>
            </a:r>
            <a:r>
              <a:rPr lang="ru-RU" sz="2400" dirty="0" err="1" smtClean="0">
                <a:solidFill>
                  <a:schemeClr val="tx1"/>
                </a:solidFill>
              </a:rPr>
              <a:t>тахокомб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ферокрил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капрофер</a:t>
            </a:r>
            <a:r>
              <a:rPr lang="ru-RU" sz="2400" dirty="0" smtClean="0">
                <a:solidFill>
                  <a:schemeClr val="tx1"/>
                </a:solidFill>
              </a:rPr>
              <a:t> и др.)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err="1" smtClean="0">
                <a:solidFill>
                  <a:schemeClr val="tx1"/>
                </a:solidFill>
              </a:rPr>
              <a:t>эндолигирование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err="1" smtClean="0">
                <a:solidFill>
                  <a:schemeClr val="tx1"/>
                </a:solidFill>
              </a:rPr>
              <a:t>эндоклипирование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740352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>
                <a:solidFill>
                  <a:srgbClr val="006666"/>
                </a:solidFill>
              </a:rPr>
              <a:t/>
            </a:r>
            <a:br>
              <a:rPr lang="ru-RU" sz="3200" b="1" dirty="0">
                <a:solidFill>
                  <a:srgbClr val="006666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Эндоскопический гемостаз.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3999" cy="6446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FF"/>
                </a:solidFill>
              </a:rPr>
              <a:t>ОСЛОЖНЕНИЯ ЯЗВЕННОЙ БОЛЕЗНИ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9770" y="2276872"/>
            <a:ext cx="4104457" cy="374441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Кровотечение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Перфорация</a:t>
            </a:r>
          </a:p>
          <a:p>
            <a:r>
              <a:rPr lang="ru-RU" sz="4000" b="1" dirty="0" smtClean="0"/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Пенетрация</a:t>
            </a:r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Стеноз</a:t>
            </a:r>
          </a:p>
          <a:p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Малигнизация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740352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Эндоскопический гемостаз</a:t>
            </a:r>
          </a:p>
        </p:txBody>
      </p:sp>
      <p:pic>
        <p:nvPicPr>
          <p:cNvPr id="9216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748574" cy="4044236"/>
          </a:xfrm>
          <a:noFill/>
        </p:spPr>
      </p:pic>
      <p:pic>
        <p:nvPicPr>
          <p:cNvPr id="9216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564904"/>
            <a:ext cx="3851515" cy="403628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40352" cy="12808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 smtClean="0">
                <a:solidFill>
                  <a:srgbClr val="006666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Хирургическое лечение.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ПОКАЗАНИЯ К ЭКСТРЕННОЙ ОПЕРАЦИИ</a:t>
            </a:r>
            <a:endParaRPr lang="ru-RU" sz="2400" b="1" u="sng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продолжающееся </a:t>
            </a:r>
            <a:r>
              <a:rPr lang="ru-RU" sz="2400" b="1" dirty="0">
                <a:solidFill>
                  <a:schemeClr val="tx1"/>
                </a:solidFill>
              </a:rPr>
              <a:t>кровотечение при неэффективности (или невозможности) эндоскопического гемостаза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рецидив кровотечения </a:t>
            </a:r>
            <a:r>
              <a:rPr lang="ru-RU" sz="2400" i="1" dirty="0">
                <a:solidFill>
                  <a:schemeClr val="tx1"/>
                </a:solidFill>
              </a:rPr>
              <a:t>(возможны повторный эндоскопический гемостаз и </a:t>
            </a:r>
            <a:r>
              <a:rPr lang="ru-RU" sz="2400" i="1" dirty="0" err="1">
                <a:solidFill>
                  <a:schemeClr val="tx1"/>
                </a:solidFill>
              </a:rPr>
              <a:t>чрескожная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эмболизация</a:t>
            </a:r>
            <a:r>
              <a:rPr lang="ru-RU" sz="2400" i="1" dirty="0">
                <a:solidFill>
                  <a:schemeClr val="tx1"/>
                </a:solidFill>
              </a:rPr>
              <a:t> артерий желудка и ДПК</a:t>
            </a:r>
            <a:r>
              <a:rPr lang="ru-RU" sz="2400" i="1" dirty="0" smtClean="0">
                <a:solidFill>
                  <a:schemeClr val="tx1"/>
                </a:solidFill>
              </a:rPr>
              <a:t>)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40352" cy="12808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 smtClean="0">
                <a:solidFill>
                  <a:srgbClr val="006666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Хирургическое лечение.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ПОКАЗАНИЯ К СРОЧНОЙ ОПЕРАЦИИ</a:t>
            </a:r>
            <a:endParaRPr lang="ru-RU" sz="2400" b="1" u="sng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Высокий риск рецидива кровотечения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916832"/>
            <a:ext cx="7416502" cy="468052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i="1" dirty="0" smtClean="0">
                <a:solidFill>
                  <a:schemeClr val="tx1"/>
                </a:solidFill>
              </a:rPr>
              <a:t>Прогноз рецидива </a:t>
            </a:r>
            <a:r>
              <a:rPr lang="ru-RU" sz="2400" dirty="0" smtClean="0">
                <a:solidFill>
                  <a:schemeClr val="tx1"/>
                </a:solidFill>
              </a:rPr>
              <a:t>кровотечения основывается на: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клинико-лабораторных данных: 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признаки геморрагического шока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обильная рвота кровью и/или массивная мелена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дефицит глобулярного объёма, соответствующий тяжёлой степени кровопотери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результатах эндоскопического исследования: 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продолжающееся артериальное кровотечение в момент исследования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крупные </a:t>
            </a:r>
            <a:r>
              <a:rPr lang="ru-RU" sz="1800" dirty="0" err="1" smtClean="0">
                <a:solidFill>
                  <a:schemeClr val="tx1"/>
                </a:solidFill>
              </a:rPr>
              <a:t>тромбированные</a:t>
            </a:r>
            <a:r>
              <a:rPr lang="ru-RU" sz="1800" dirty="0" smtClean="0">
                <a:solidFill>
                  <a:schemeClr val="tx1"/>
                </a:solidFill>
              </a:rPr>
              <a:t> сосуды в язвенном кратере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язвенный дефект большого диаметра и глубины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локализация язвы в проекции крупных сосудов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Наличие двух любых неблагоприятных факторов расценивается как свидетельство существующей угрозы повторного кровотечения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40352" cy="12808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 smtClean="0">
                <a:solidFill>
                  <a:srgbClr val="006666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Хирургическое лечение.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40352" cy="12808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кровотечения.</a:t>
            </a:r>
            <a:r>
              <a:rPr lang="ru-RU" sz="3200" b="1" dirty="0" smtClean="0">
                <a:solidFill>
                  <a:srgbClr val="006666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Хирургическое лечение.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7831" y="1988840"/>
            <a:ext cx="6591985" cy="4247728"/>
          </a:xfrm>
        </p:spPr>
        <p:txBody>
          <a:bodyPr>
            <a:normAutofit fontScale="92500" lnSpcReduction="10000"/>
          </a:bodyPr>
          <a:lstStyle/>
          <a:p>
            <a:pPr marL="0" indent="0" algn="ctr" defTabSz="914400">
              <a:spcBef>
                <a:spcPts val="0"/>
              </a:spcBef>
              <a:buClr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ОПЕРАЦИИ ПРИ ЯЗВАХ ЖЕЛУДКА</a:t>
            </a:r>
            <a:endParaRPr lang="ru-RU" sz="22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ru-RU" sz="1900" dirty="0" err="1" smtClean="0">
                <a:solidFill>
                  <a:schemeClr val="tx1"/>
                </a:solidFill>
              </a:rPr>
              <a:t>Гастротомия</a:t>
            </a:r>
            <a:r>
              <a:rPr lang="ru-RU" sz="1900" dirty="0">
                <a:solidFill>
                  <a:schemeClr val="tx1"/>
                </a:solidFill>
              </a:rPr>
              <a:t>, прошивание кровоточащего сосуда </a:t>
            </a:r>
            <a:r>
              <a:rPr lang="ru-RU" sz="1900" i="1" dirty="0">
                <a:solidFill>
                  <a:schemeClr val="tx1"/>
                </a:solidFill>
              </a:rPr>
              <a:t>(высокий операционный риск)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Резекция желудка</a:t>
            </a:r>
          </a:p>
          <a:p>
            <a:endParaRPr lang="ru-RU" sz="1900" dirty="0">
              <a:solidFill>
                <a:schemeClr val="tx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ОПЕРАЦИИ ПРИ ЯЗВАХ ДПК</a:t>
            </a:r>
          </a:p>
          <a:p>
            <a:pPr>
              <a:lnSpc>
                <a:spcPct val="115000"/>
              </a:lnSpc>
            </a:pPr>
            <a:r>
              <a:rPr lang="ru-RU" sz="1900" dirty="0" err="1">
                <a:solidFill>
                  <a:schemeClr val="tx1"/>
                </a:solidFill>
                <a:ea typeface="Calibri"/>
                <a:cs typeface="Times New Roman"/>
              </a:rPr>
              <a:t>Д</a:t>
            </a:r>
            <a:r>
              <a:rPr lang="ru-RU" sz="1900" dirty="0" err="1" smtClean="0">
                <a:solidFill>
                  <a:schemeClr val="tx1"/>
                </a:solidFill>
                <a:ea typeface="Calibri"/>
                <a:cs typeface="Times New Roman"/>
              </a:rPr>
              <a:t>уоденотомия</a:t>
            </a:r>
            <a:r>
              <a:rPr lang="ru-RU" sz="19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900" dirty="0">
                <a:solidFill>
                  <a:schemeClr val="tx1"/>
                </a:solidFill>
                <a:ea typeface="Calibri"/>
                <a:cs typeface="Times New Roman"/>
              </a:rPr>
              <a:t>с прошиванием кровоточащего сосуда в дне язвы </a:t>
            </a:r>
            <a:r>
              <a:rPr lang="ru-RU" sz="1900" i="1" dirty="0">
                <a:solidFill>
                  <a:schemeClr val="tx1"/>
                </a:solidFill>
                <a:ea typeface="Calibri"/>
                <a:cs typeface="Times New Roman"/>
              </a:rPr>
              <a:t>(при критическом состоянии)</a:t>
            </a:r>
          </a:p>
          <a:p>
            <a:pPr>
              <a:lnSpc>
                <a:spcPct val="115000"/>
              </a:lnSpc>
            </a:pPr>
            <a:r>
              <a:rPr lang="ru-RU" sz="1900" dirty="0" err="1" smtClean="0">
                <a:solidFill>
                  <a:schemeClr val="tx1"/>
                </a:solidFill>
                <a:ea typeface="Calibri"/>
                <a:cs typeface="Times New Roman"/>
              </a:rPr>
              <a:t>Пилородуоденотомия</a:t>
            </a:r>
            <a:r>
              <a:rPr lang="ru-RU" sz="19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900" dirty="0">
                <a:solidFill>
                  <a:schemeClr val="tx1"/>
                </a:solidFill>
                <a:ea typeface="Calibri"/>
                <a:cs typeface="Times New Roman"/>
              </a:rPr>
              <a:t>с иссечением язвы передней стенки </a:t>
            </a:r>
            <a:r>
              <a:rPr lang="ru-RU" sz="1900" i="1" dirty="0">
                <a:solidFill>
                  <a:schemeClr val="tx1"/>
                </a:solidFill>
                <a:ea typeface="Calibri"/>
                <a:cs typeface="Times New Roman"/>
              </a:rPr>
              <a:t>(или прошиванием язвы задней стенки)</a:t>
            </a:r>
            <a:r>
              <a:rPr lang="ru-RU" sz="1900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900" dirty="0" err="1">
                <a:solidFill>
                  <a:schemeClr val="tx1"/>
                </a:solidFill>
                <a:ea typeface="Calibri"/>
                <a:cs typeface="Times New Roman"/>
              </a:rPr>
              <a:t>пилоропластикой</a:t>
            </a:r>
            <a:r>
              <a:rPr lang="ru-RU" sz="1900" dirty="0">
                <a:solidFill>
                  <a:schemeClr val="tx1"/>
                </a:solidFill>
                <a:ea typeface="Calibri"/>
                <a:cs typeface="Times New Roman"/>
              </a:rPr>
              <a:t> по </a:t>
            </a:r>
            <a:r>
              <a:rPr lang="ru-RU" sz="1900" dirty="0" err="1">
                <a:solidFill>
                  <a:schemeClr val="tx1"/>
                </a:solidFill>
                <a:ea typeface="Calibri"/>
                <a:cs typeface="Times New Roman"/>
              </a:rPr>
              <a:t>Финнею</a:t>
            </a:r>
            <a:r>
              <a:rPr lang="ru-RU" sz="1900" dirty="0">
                <a:solidFill>
                  <a:schemeClr val="tx1"/>
                </a:solidFill>
                <a:ea typeface="Calibri"/>
                <a:cs typeface="Times New Roman"/>
              </a:rPr>
              <a:t> и стволовой </a:t>
            </a:r>
            <a:r>
              <a:rPr lang="ru-RU" sz="1900" dirty="0" err="1">
                <a:solidFill>
                  <a:schemeClr val="tx1"/>
                </a:solidFill>
                <a:ea typeface="Calibri"/>
                <a:cs typeface="Times New Roman"/>
              </a:rPr>
              <a:t>ваготомией</a:t>
            </a:r>
            <a:endParaRPr lang="ru-RU" sz="19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900" dirty="0" smtClean="0">
                <a:solidFill>
                  <a:schemeClr val="tx1"/>
                </a:solidFill>
                <a:ea typeface="Calibri"/>
                <a:cs typeface="Times New Roman"/>
              </a:rPr>
              <a:t>Резекция </a:t>
            </a:r>
            <a:r>
              <a:rPr lang="ru-RU" sz="1900" dirty="0">
                <a:solidFill>
                  <a:schemeClr val="tx1"/>
                </a:solidFill>
                <a:ea typeface="Calibri"/>
                <a:cs typeface="Times New Roman"/>
              </a:rPr>
              <a:t>желудка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740352" cy="10266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Хирургическое лечение</a:t>
            </a:r>
            <a:br>
              <a:rPr lang="ru-RU" sz="3200" b="1" dirty="0" smtClean="0">
                <a:solidFill>
                  <a:srgbClr val="0066FF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Резекция желудка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613546"/>
            <a:ext cx="2698522" cy="5091443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5832815" y="2759363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80808"/>
                </a:solidFill>
                <a:latin typeface="+mn-lt"/>
              </a:rPr>
              <a:t>по </a:t>
            </a:r>
            <a:r>
              <a:rPr lang="ru-RU" b="1" dirty="0" err="1" smtClean="0">
                <a:solidFill>
                  <a:srgbClr val="080808"/>
                </a:solidFill>
                <a:latin typeface="+mn-lt"/>
              </a:rPr>
              <a:t>Бильрот</a:t>
            </a:r>
            <a:r>
              <a:rPr lang="ru-RU" b="1" dirty="0" smtClean="0">
                <a:solidFill>
                  <a:srgbClr val="080808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80808"/>
                </a:solidFill>
                <a:latin typeface="+mn-lt"/>
              </a:rPr>
              <a:t>I</a:t>
            </a: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32815" y="5301208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80808"/>
                </a:solidFill>
                <a:latin typeface="+mn-lt"/>
              </a:rPr>
              <a:t>по </a:t>
            </a:r>
            <a:r>
              <a:rPr lang="ru-RU" b="1" dirty="0" err="1" smtClean="0">
                <a:solidFill>
                  <a:srgbClr val="080808"/>
                </a:solidFill>
                <a:latin typeface="+mn-lt"/>
              </a:rPr>
              <a:t>Бильрот</a:t>
            </a:r>
            <a:r>
              <a:rPr lang="ru-RU" b="1" dirty="0" smtClean="0">
                <a:solidFill>
                  <a:srgbClr val="080808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80808"/>
                </a:solidFill>
                <a:latin typeface="+mn-lt"/>
              </a:rPr>
              <a:t>II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86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740352" cy="10266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Хирургическое лечение</a:t>
            </a:r>
            <a:br>
              <a:rPr lang="ru-RU" sz="3200" b="1" dirty="0" smtClean="0">
                <a:solidFill>
                  <a:srgbClr val="0066FF"/>
                </a:solidFill>
              </a:rPr>
            </a:br>
            <a:r>
              <a:rPr lang="ru-RU" sz="3200" b="1" dirty="0" err="1" smtClean="0">
                <a:solidFill>
                  <a:srgbClr val="FF0000"/>
                </a:solidFill>
              </a:rPr>
              <a:t>Пилоропластика</a:t>
            </a:r>
            <a:r>
              <a:rPr lang="ru-RU" sz="3200" b="1" dirty="0" smtClean="0">
                <a:solidFill>
                  <a:srgbClr val="FF0000"/>
                </a:solidFill>
              </a:rPr>
              <a:t> по </a:t>
            </a:r>
            <a:r>
              <a:rPr lang="ru-RU" sz="3200" b="1" dirty="0" err="1" smtClean="0">
                <a:solidFill>
                  <a:srgbClr val="FF0000"/>
                </a:solidFill>
              </a:rPr>
              <a:t>Финнею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49217"/>
          <a:stretch>
            <a:fillRect/>
          </a:stretch>
        </p:blipFill>
        <p:spPr>
          <a:xfrm>
            <a:off x="928687" y="2388096"/>
            <a:ext cx="3744913" cy="3443288"/>
          </a:xfr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 t="51062"/>
          <a:stretch>
            <a:fillRect/>
          </a:stretch>
        </p:blipFill>
        <p:spPr>
          <a:xfrm>
            <a:off x="4932040" y="2362200"/>
            <a:ext cx="3816350" cy="3443288"/>
          </a:xfrm>
          <a:prstGeom prst="rect">
            <a:avLst/>
          </a:prstGeom>
          <a:noFill/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827088" y="5949950"/>
            <a:ext cx="7693025" cy="3593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80808"/>
                </a:solidFill>
              </a:rPr>
              <a:t>П-образный разрез </a:t>
            </a:r>
            <a:r>
              <a:rPr lang="ru-RU" sz="2000" b="1" i="1" dirty="0" smtClean="0">
                <a:solidFill>
                  <a:srgbClr val="080808"/>
                </a:solidFill>
              </a:rPr>
              <a:t>(а) </a:t>
            </a:r>
            <a:r>
              <a:rPr lang="en-US" sz="2000" b="1" i="1" dirty="0" smtClean="0">
                <a:solidFill>
                  <a:srgbClr val="080808"/>
                </a:solidFill>
              </a:rPr>
              <a:t>  </a:t>
            </a:r>
            <a:r>
              <a:rPr lang="ru-RU" sz="2000" b="1" dirty="0" smtClean="0">
                <a:solidFill>
                  <a:srgbClr val="080808"/>
                </a:solidFill>
              </a:rPr>
              <a:t> </a:t>
            </a:r>
            <a:r>
              <a:rPr lang="en-US" sz="2000" b="1" dirty="0" smtClean="0">
                <a:solidFill>
                  <a:srgbClr val="080808"/>
                </a:solidFill>
              </a:rPr>
              <a:t>  </a:t>
            </a:r>
            <a:r>
              <a:rPr lang="ru-RU" sz="2000" b="1" dirty="0" smtClean="0">
                <a:solidFill>
                  <a:srgbClr val="080808"/>
                </a:solidFill>
              </a:rPr>
              <a:t>        </a:t>
            </a:r>
            <a:r>
              <a:rPr lang="en-US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dirty="0" err="1" smtClean="0">
                <a:solidFill>
                  <a:srgbClr val="080808"/>
                </a:solidFill>
              </a:rPr>
              <a:t>гастродуоденостомия</a:t>
            </a:r>
            <a:r>
              <a:rPr lang="ru-RU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i="1" dirty="0" smtClean="0">
                <a:solidFill>
                  <a:srgbClr val="080808"/>
                </a:solidFill>
              </a:rPr>
              <a:t>(б)</a:t>
            </a:r>
          </a:p>
        </p:txBody>
      </p:sp>
    </p:spTree>
    <p:extLst>
      <p:ext uri="{BB962C8B-B14F-4D97-AF65-F5344CB8AC3E}">
        <p14:creationId xmlns:p14="http://schemas.microsoft.com/office/powerpoint/2010/main" val="32850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6296025" cy="50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AutoShape 6"/>
          <p:cNvSpPr>
            <a:spLocks noChangeArrowheads="1"/>
          </p:cNvSpPr>
          <p:nvPr/>
        </p:nvSpPr>
        <p:spPr bwMode="auto">
          <a:xfrm rot="-139363">
            <a:off x="934918" y="1108904"/>
            <a:ext cx="2808288" cy="1800225"/>
          </a:xfrm>
          <a:prstGeom prst="wedgeEllipseCallout">
            <a:avLst>
              <a:gd name="adj1" fmla="val 20329"/>
              <a:gd name="adj2" fmla="val 99227"/>
            </a:avLst>
          </a:prstGeom>
          <a:solidFill>
            <a:srgbClr val="FFC000"/>
          </a:solidFill>
          <a:ln w="9525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579942" y="1593517"/>
            <a:ext cx="15182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800" b="1" dirty="0">
                <a:solidFill>
                  <a:srgbClr val="080808"/>
                </a:solidFill>
              </a:rPr>
              <a:t>!?</a:t>
            </a:r>
          </a:p>
        </p:txBody>
      </p:sp>
    </p:spTree>
    <p:extLst>
      <p:ext uri="{BB962C8B-B14F-4D97-AF65-F5344CB8AC3E}">
        <p14:creationId xmlns:p14="http://schemas.microsoft.com/office/powerpoint/2010/main" val="30383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740351" cy="71665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66FF"/>
                </a:solidFill>
              </a:rPr>
              <a:t>Перфоративные</a:t>
            </a:r>
            <a:r>
              <a:rPr lang="ru-RU" sz="3200" b="1" dirty="0" smtClean="0">
                <a:solidFill>
                  <a:srgbClr val="0066FF"/>
                </a:solidFill>
              </a:rPr>
              <a:t> язвы желудка и ДПК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7" y="1700808"/>
            <a:ext cx="7416825" cy="48965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Перфорация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острое хирургическое заболевание, возникающее в результате сквозного разрушения стенки желудка или ДПК в зоне язвы.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Частота этого осложнения у больных с язвенной болезнью колеблется в пределах 2-10% (чаще перфорируют язвы ДПК – до 75% больных, а также язвы </a:t>
            </a:r>
            <a:r>
              <a:rPr lang="ru-RU" sz="2400" dirty="0" err="1" smtClean="0">
                <a:solidFill>
                  <a:schemeClr val="tx1"/>
                </a:solidFill>
              </a:rPr>
              <a:t>препилорической</a:t>
            </a:r>
            <a:r>
              <a:rPr lang="ru-RU" sz="2400" dirty="0" smtClean="0">
                <a:solidFill>
                  <a:schemeClr val="tx1"/>
                </a:solidFill>
              </a:rPr>
              <a:t> и пилорической локализации; реже – язвы желудка – до 5%).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Возраст больных с перфорацией 40-60 лет, с «язвенным анамнезом» не более 3-х лет, а у 25% он вообще может отсутствовать.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362200"/>
            <a:ext cx="7416824" cy="40911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Ч</a:t>
            </a:r>
            <a:r>
              <a:rPr lang="ru-RU" sz="2400" dirty="0" smtClean="0">
                <a:solidFill>
                  <a:schemeClr val="tx1"/>
                </a:solidFill>
              </a:rPr>
              <a:t>аще перфорируют у мужчин (соотношение мужчин и женщин с этим осложнением язвенной болезни 2:1, у молодых в 7-10 раз преобладают мужчины)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</a:rPr>
              <a:t>бычно в осенний или весенний период, во время войн и экономических кризисов частота прободения возрастает в 2 раза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</a:t>
            </a:r>
            <a:r>
              <a:rPr lang="ru-RU" sz="2400" dirty="0" smtClean="0">
                <a:solidFill>
                  <a:schemeClr val="tx1"/>
                </a:solidFill>
              </a:rPr>
              <a:t>ля молодых людей характерна перфорация язв в ДПК (85%), для пожилых – в желудке</a:t>
            </a:r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740351" cy="71665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66FF"/>
                </a:solidFill>
              </a:rPr>
              <a:t>Перфоративные</a:t>
            </a:r>
            <a:r>
              <a:rPr lang="ru-RU" sz="3200" b="1" dirty="0" smtClean="0">
                <a:solidFill>
                  <a:srgbClr val="0066FF"/>
                </a:solidFill>
              </a:rPr>
              <a:t> язвы желудка и ДПК</a:t>
            </a:r>
            <a:endParaRPr lang="ru-RU" sz="32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4110"/>
            <a:ext cx="9143999" cy="6446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FF"/>
                </a:solidFill>
              </a:rPr>
              <a:t>ПОКАЗАНИЯ К ОПЕРАЦИИ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268760"/>
            <a:ext cx="5832648" cy="5589240"/>
          </a:xfrm>
        </p:spPr>
        <p:txBody>
          <a:bodyPr>
            <a:normAutofit fontScale="92500" lnSpcReduction="10000"/>
          </a:bodyPr>
          <a:lstStyle/>
          <a:p>
            <a:pPr marL="0" indent="0" eaLnBrk="0" hangingPunct="0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ЖИЗНЕННЫЕ</a:t>
            </a:r>
          </a:p>
          <a:p>
            <a:pPr marL="536575" lvl="3">
              <a:lnSpc>
                <a:spcPct val="110000"/>
              </a:lnSpc>
            </a:pPr>
            <a:r>
              <a:rPr lang="ru-RU" altLang="ru-RU" sz="2000" b="1" dirty="0" smtClean="0">
                <a:solidFill>
                  <a:schemeClr val="tx1"/>
                </a:solidFill>
              </a:rPr>
              <a:t>Перфорация</a:t>
            </a:r>
          </a:p>
          <a:p>
            <a:pPr marL="536575" lvl="3">
              <a:lnSpc>
                <a:spcPct val="110000"/>
              </a:lnSpc>
            </a:pPr>
            <a:r>
              <a:rPr lang="ru-RU" altLang="ru-RU" sz="2000" b="1" dirty="0" smtClean="0">
                <a:solidFill>
                  <a:schemeClr val="tx1"/>
                </a:solidFill>
              </a:rPr>
              <a:t>Продолжающееся кровотечение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pPr marL="0" indent="0" eaLnBrk="0" hangingPunct="0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АБСОЛЮТНЫЕ</a:t>
            </a:r>
          </a:p>
          <a:p>
            <a:pPr marL="536575" lvl="3">
              <a:lnSpc>
                <a:spcPct val="110000"/>
              </a:lnSpc>
            </a:pPr>
            <a:r>
              <a:rPr lang="ru-RU" altLang="ru-RU" sz="2100" b="1" dirty="0">
                <a:solidFill>
                  <a:schemeClr val="tx1"/>
                </a:solidFill>
              </a:rPr>
              <a:t>Малигнизация</a:t>
            </a:r>
          </a:p>
          <a:p>
            <a:pPr marL="536575" lvl="3">
              <a:lnSpc>
                <a:spcPct val="110000"/>
              </a:lnSpc>
            </a:pPr>
            <a:r>
              <a:rPr lang="ru-RU" altLang="ru-RU" sz="2100" b="1" dirty="0">
                <a:solidFill>
                  <a:schemeClr val="tx1"/>
                </a:solidFill>
              </a:rPr>
              <a:t>Декомпенсированный стеноз</a:t>
            </a:r>
          </a:p>
          <a:p>
            <a:pPr marL="536575" lvl="3">
              <a:lnSpc>
                <a:spcPct val="110000"/>
              </a:lnSpc>
            </a:pPr>
            <a:r>
              <a:rPr lang="ru-RU" altLang="ru-RU" sz="2100" b="1" dirty="0">
                <a:solidFill>
                  <a:schemeClr val="tx1"/>
                </a:solidFill>
              </a:rPr>
              <a:t>Повторные кровотечения</a:t>
            </a:r>
          </a:p>
          <a:p>
            <a:pPr marL="536575" lvl="3">
              <a:lnSpc>
                <a:spcPct val="110000"/>
              </a:lnSpc>
            </a:pPr>
            <a:r>
              <a:rPr lang="ru-RU" altLang="ru-RU" sz="2100" b="1" dirty="0">
                <a:solidFill>
                  <a:schemeClr val="tx1"/>
                </a:solidFill>
              </a:rPr>
              <a:t>Прикрытые перфорации</a:t>
            </a:r>
          </a:p>
          <a:p>
            <a:pPr marL="0" indent="0" eaLnBrk="0" hangingPunct="0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ОТНОСИТЕЛЬНЫЕ</a:t>
            </a:r>
          </a:p>
          <a:p>
            <a:pPr marL="536575" lvl="3">
              <a:lnSpc>
                <a:spcPct val="110000"/>
              </a:lnSpc>
            </a:pPr>
            <a:r>
              <a:rPr lang="ru-RU" altLang="ru-RU" sz="2100" b="1" dirty="0" err="1">
                <a:solidFill>
                  <a:schemeClr val="tx1"/>
                </a:solidFill>
              </a:rPr>
              <a:t>Пенетрация</a:t>
            </a:r>
            <a:endParaRPr lang="ru-RU" altLang="ru-RU" sz="2100" b="1" dirty="0">
              <a:solidFill>
                <a:schemeClr val="tx1"/>
              </a:solidFill>
            </a:endParaRPr>
          </a:p>
          <a:p>
            <a:pPr marL="536575" lvl="3">
              <a:lnSpc>
                <a:spcPct val="110000"/>
              </a:lnSpc>
            </a:pPr>
            <a:r>
              <a:rPr lang="ru-RU" altLang="ru-RU" sz="2100" b="1" dirty="0">
                <a:solidFill>
                  <a:schemeClr val="tx1"/>
                </a:solidFill>
              </a:rPr>
              <a:t>Хронические каллёзные язвы</a:t>
            </a:r>
          </a:p>
          <a:p>
            <a:pPr marL="536575" lvl="3">
              <a:lnSpc>
                <a:spcPct val="110000"/>
              </a:lnSpc>
            </a:pPr>
            <a:r>
              <a:rPr lang="ru-RU" altLang="ru-RU" sz="2100" b="1" dirty="0">
                <a:solidFill>
                  <a:schemeClr val="tx1"/>
                </a:solidFill>
              </a:rPr>
              <a:t>Рубцовые деформации желудка и ДПК</a:t>
            </a:r>
          </a:p>
          <a:p>
            <a:pPr marL="536575" lvl="3">
              <a:lnSpc>
                <a:spcPct val="110000"/>
              </a:lnSpc>
            </a:pPr>
            <a:r>
              <a:rPr lang="ru-RU" altLang="ru-RU" sz="2100" b="1" dirty="0">
                <a:solidFill>
                  <a:schemeClr val="tx1"/>
                </a:solidFill>
              </a:rPr>
              <a:t>Неэффективность консервативного лечения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700808"/>
            <a:ext cx="7416824" cy="48245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Первые сообщения об осложнениях язвы </a:t>
            </a:r>
            <a:r>
              <a:rPr lang="ru-RU" sz="2400" dirty="0" smtClean="0">
                <a:solidFill>
                  <a:schemeClr val="tx1"/>
                </a:solidFill>
              </a:rPr>
              <a:t>желудка – </a:t>
            </a:r>
            <a:r>
              <a:rPr lang="en-US" sz="2400" dirty="0" smtClean="0">
                <a:solidFill>
                  <a:schemeClr val="tx1"/>
                </a:solidFill>
              </a:rPr>
              <a:t>XVII</a:t>
            </a:r>
            <a:r>
              <a:rPr lang="ru-RU" sz="2400" dirty="0" smtClean="0">
                <a:solidFill>
                  <a:schemeClr val="tx1"/>
                </a:solidFill>
              </a:rPr>
              <a:t> в. </a:t>
            </a:r>
            <a:r>
              <a:rPr lang="ru-RU" sz="2400" dirty="0">
                <a:solidFill>
                  <a:schemeClr val="tx1"/>
                </a:solidFill>
              </a:rPr>
              <a:t>(в 1695 </a:t>
            </a:r>
            <a:r>
              <a:rPr lang="ru-RU" sz="2400" dirty="0" smtClean="0">
                <a:solidFill>
                  <a:schemeClr val="tx1"/>
                </a:solidFill>
              </a:rPr>
              <a:t>г. </a:t>
            </a:r>
            <a:r>
              <a:rPr lang="en-US" sz="2400" dirty="0" err="1" smtClean="0">
                <a:solidFill>
                  <a:schemeClr val="tx1"/>
                </a:solidFill>
              </a:rPr>
              <a:t>Grossius</a:t>
            </a:r>
            <a:r>
              <a:rPr lang="ru-RU" sz="2400" dirty="0" smtClean="0">
                <a:solidFill>
                  <a:schemeClr val="tx1"/>
                </a:solidFill>
              </a:rPr>
              <a:t> описал </a:t>
            </a:r>
            <a:r>
              <a:rPr lang="ru-RU" sz="2400" dirty="0">
                <a:solidFill>
                  <a:schemeClr val="tx1"/>
                </a:solidFill>
              </a:rPr>
              <a:t>прободение язвы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u="sng" dirty="0">
                <a:solidFill>
                  <a:schemeClr val="tx1"/>
                </a:solidFill>
              </a:rPr>
              <a:t>1830 </a:t>
            </a:r>
            <a:r>
              <a:rPr lang="ru-RU" sz="2400" u="sng" dirty="0" smtClean="0">
                <a:solidFill>
                  <a:schemeClr val="tx1"/>
                </a:solidFill>
              </a:rPr>
              <a:t>г.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первое подробное описание клинической картины, методов диагностики и исходов лечения  (упомянута возможность «</a:t>
            </a:r>
            <a:r>
              <a:rPr lang="ru-RU" sz="2400" dirty="0" err="1" smtClean="0">
                <a:solidFill>
                  <a:schemeClr val="tx1"/>
                </a:solidFill>
              </a:rPr>
              <a:t>разъедательного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процесса, оканчивающегося </a:t>
            </a:r>
            <a:r>
              <a:rPr lang="ru-RU" sz="2400" dirty="0" err="1">
                <a:solidFill>
                  <a:schemeClr val="tx1"/>
                </a:solidFill>
              </a:rPr>
              <a:t>продырявливанием</a:t>
            </a:r>
            <a:r>
              <a:rPr lang="ru-RU" sz="2400" dirty="0">
                <a:solidFill>
                  <a:schemeClr val="tx1"/>
                </a:solidFill>
              </a:rPr>
              <a:t> желудка»)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Crueveilhier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u="sng" dirty="0">
                <a:solidFill>
                  <a:schemeClr val="tx1"/>
                </a:solidFill>
              </a:rPr>
              <a:t>1831 </a:t>
            </a:r>
            <a:r>
              <a:rPr lang="ru-RU" sz="2400" u="sng" dirty="0" smtClean="0">
                <a:solidFill>
                  <a:schemeClr val="tx1"/>
                </a:solidFill>
              </a:rPr>
              <a:t>г.</a:t>
            </a:r>
            <a:r>
              <a:rPr lang="ru-RU" sz="2400" dirty="0" smtClean="0">
                <a:solidFill>
                  <a:schemeClr val="tx1"/>
                </a:solidFill>
              </a:rPr>
              <a:t> – доклад </a:t>
            </a:r>
            <a:r>
              <a:rPr lang="ru-RU" sz="2400" dirty="0">
                <a:solidFill>
                  <a:schemeClr val="tx1"/>
                </a:solidFill>
              </a:rPr>
              <a:t>«</a:t>
            </a:r>
            <a:r>
              <a:rPr lang="ru-RU" sz="2400" dirty="0" err="1">
                <a:solidFill>
                  <a:schemeClr val="tx1"/>
                </a:solidFill>
              </a:rPr>
              <a:t>Проедание</a:t>
            </a:r>
            <a:r>
              <a:rPr lang="ru-RU" sz="2400" dirty="0">
                <a:solidFill>
                  <a:schemeClr val="tx1"/>
                </a:solidFill>
              </a:rPr>
              <a:t> желудка» (врач </a:t>
            </a:r>
            <a:r>
              <a:rPr lang="ru-RU" sz="2400" dirty="0" err="1">
                <a:solidFill>
                  <a:schemeClr val="tx1"/>
                </a:solidFill>
              </a:rPr>
              <a:t>Карсвель</a:t>
            </a:r>
            <a:r>
              <a:rPr lang="ru-RU" sz="2400" dirty="0">
                <a:solidFill>
                  <a:schemeClr val="tx1"/>
                </a:solidFill>
              </a:rPr>
              <a:t>, Россия): высказал мнение о разъедающем действии желудочного сока на стенку желудка. </a:t>
            </a:r>
            <a:r>
              <a:rPr lang="ru-RU" sz="2400" b="1" dirty="0">
                <a:solidFill>
                  <a:schemeClr val="tx1"/>
                </a:solidFill>
              </a:rPr>
              <a:t>Лечение опием и припарки на живот</a:t>
            </a:r>
            <a:r>
              <a:rPr lang="ru-RU" sz="2400" dirty="0">
                <a:solidFill>
                  <a:schemeClr val="tx1"/>
                </a:solidFill>
              </a:rPr>
              <a:t> (низкая эффективность лечения)</a:t>
            </a:r>
            <a:endParaRPr lang="ru-RU" sz="2400" u="sng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740351" cy="7166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Историческая справка</a:t>
            </a:r>
            <a:endParaRPr lang="ru-RU" sz="32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556792"/>
            <a:ext cx="7416824" cy="50405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u="sng" dirty="0">
                <a:solidFill>
                  <a:schemeClr val="tx1"/>
                </a:solidFill>
              </a:rPr>
              <a:t>1880 </a:t>
            </a:r>
            <a:r>
              <a:rPr lang="ru-RU" sz="2400" u="sng" dirty="0" smtClean="0">
                <a:solidFill>
                  <a:schemeClr val="tx1"/>
                </a:solidFill>
              </a:rPr>
              <a:t>г.</a:t>
            </a:r>
            <a:r>
              <a:rPr lang="ru-RU" sz="2400" dirty="0" smtClean="0">
                <a:solidFill>
                  <a:schemeClr val="tx1"/>
                </a:solidFill>
              </a:rPr>
              <a:t> – первая </a:t>
            </a:r>
            <a:r>
              <a:rPr lang="ru-RU" sz="2400" dirty="0">
                <a:solidFill>
                  <a:schemeClr val="tx1"/>
                </a:solidFill>
              </a:rPr>
              <a:t>операция по </a:t>
            </a:r>
            <a:r>
              <a:rPr lang="ru-RU" sz="2400" dirty="0" err="1">
                <a:solidFill>
                  <a:schemeClr val="tx1"/>
                </a:solidFill>
              </a:rPr>
              <a:t>ушиванию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перфоративной</a:t>
            </a:r>
            <a:r>
              <a:rPr lang="ru-RU" sz="2400" dirty="0">
                <a:solidFill>
                  <a:schemeClr val="tx1"/>
                </a:solidFill>
              </a:rPr>
              <a:t> язвы (</a:t>
            </a:r>
            <a:r>
              <a:rPr lang="en-US" sz="2400" dirty="0" err="1">
                <a:solidFill>
                  <a:schemeClr val="tx1"/>
                </a:solidFill>
              </a:rPr>
              <a:t>Mikulich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ru-RU" sz="2400" dirty="0">
                <a:solidFill>
                  <a:schemeClr val="tx1"/>
                </a:solidFill>
              </a:rPr>
              <a:t> – летальный исход</a:t>
            </a:r>
          </a:p>
          <a:p>
            <a:pPr>
              <a:lnSpc>
                <a:spcPct val="80000"/>
              </a:lnSpc>
            </a:pPr>
            <a:r>
              <a:rPr lang="ru-RU" sz="2400" u="sng" dirty="0">
                <a:solidFill>
                  <a:schemeClr val="tx1"/>
                </a:solidFill>
              </a:rPr>
              <a:t>1892 </a:t>
            </a:r>
            <a:r>
              <a:rPr lang="ru-RU" sz="2400" u="sng" dirty="0" smtClean="0">
                <a:solidFill>
                  <a:schemeClr val="tx1"/>
                </a:solidFill>
              </a:rPr>
              <a:t>г.</a:t>
            </a:r>
            <a:r>
              <a:rPr lang="ru-RU" sz="2400" dirty="0" smtClean="0">
                <a:solidFill>
                  <a:schemeClr val="tx1"/>
                </a:solidFill>
              </a:rPr>
              <a:t> – первая </a:t>
            </a:r>
            <a:r>
              <a:rPr lang="ru-RU" sz="2400" dirty="0">
                <a:solidFill>
                  <a:schemeClr val="tx1"/>
                </a:solidFill>
              </a:rPr>
              <a:t>успешная операция по </a:t>
            </a:r>
            <a:r>
              <a:rPr lang="ru-RU" sz="2400" dirty="0" err="1">
                <a:solidFill>
                  <a:schemeClr val="tx1"/>
                </a:solidFill>
              </a:rPr>
              <a:t>ушиванию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перфоративной</a:t>
            </a:r>
            <a:r>
              <a:rPr lang="ru-RU" sz="2400" dirty="0">
                <a:solidFill>
                  <a:schemeClr val="tx1"/>
                </a:solidFill>
              </a:rPr>
              <a:t> язвы (</a:t>
            </a:r>
            <a:r>
              <a:rPr lang="en-US" sz="2400" dirty="0" err="1">
                <a:solidFill>
                  <a:schemeClr val="tx1"/>
                </a:solidFill>
              </a:rPr>
              <a:t>Heussner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 России </a:t>
            </a:r>
            <a:r>
              <a:rPr lang="ru-RU" sz="2400" dirty="0" err="1" smtClean="0">
                <a:solidFill>
                  <a:schemeClr val="tx1"/>
                </a:solidFill>
              </a:rPr>
              <a:t>ушивание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перфоративной</a:t>
            </a:r>
            <a:r>
              <a:rPr lang="ru-RU" sz="2400" dirty="0" smtClean="0">
                <a:solidFill>
                  <a:schemeClr val="tx1"/>
                </a:solidFill>
              </a:rPr>
              <a:t> язвы впервые осуществил Р.X. </a:t>
            </a:r>
            <a:r>
              <a:rPr lang="ru-RU" sz="2400" dirty="0" err="1" smtClean="0">
                <a:solidFill>
                  <a:schemeClr val="tx1"/>
                </a:solidFill>
              </a:rPr>
              <a:t>Ванах</a:t>
            </a:r>
            <a:r>
              <a:rPr lang="ru-RU" sz="2400" dirty="0" smtClean="0">
                <a:solidFill>
                  <a:schemeClr val="tx1"/>
                </a:solidFill>
              </a:rPr>
              <a:t> (1897)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В.А. </a:t>
            </a:r>
            <a:r>
              <a:rPr lang="ru-RU" sz="2400" dirty="0" err="1" smtClean="0">
                <a:solidFill>
                  <a:schemeClr val="tx1"/>
                </a:solidFill>
              </a:rPr>
              <a:t>Оппель</a:t>
            </a:r>
            <a:r>
              <a:rPr lang="ru-RU" sz="2400" dirty="0" smtClean="0">
                <a:solidFill>
                  <a:schemeClr val="tx1"/>
                </a:solidFill>
              </a:rPr>
              <a:t> (1896) предложил для закрытия перфорационного отверстия применять сальник на ножке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 1902 г. </a:t>
            </a:r>
            <a:r>
              <a:rPr lang="en-US" sz="2400" dirty="0" err="1" smtClean="0">
                <a:solidFill>
                  <a:schemeClr val="tx1"/>
                </a:solidFill>
              </a:rPr>
              <a:t>Keeriy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впервые с успехом произвёл резекцию желудка при </a:t>
            </a:r>
            <a:r>
              <a:rPr lang="ru-RU" sz="2400" dirty="0" err="1" smtClean="0">
                <a:solidFill>
                  <a:schemeClr val="tx1"/>
                </a:solidFill>
              </a:rPr>
              <a:t>перфоративной</a:t>
            </a:r>
            <a:r>
              <a:rPr lang="ru-RU" sz="2400" dirty="0" smtClean="0">
                <a:solidFill>
                  <a:schemeClr val="tx1"/>
                </a:solidFill>
              </a:rPr>
              <a:t> язве </a:t>
            </a:r>
          </a:p>
          <a:p>
            <a:pPr>
              <a:lnSpc>
                <a:spcPct val="80000"/>
              </a:lnSpc>
            </a:pPr>
            <a:r>
              <a:rPr lang="ru-RU" sz="2400" u="sng" dirty="0" smtClean="0">
                <a:solidFill>
                  <a:srgbClr val="FF0000"/>
                </a:solidFill>
              </a:rPr>
              <a:t>1909 г.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– съезд российских хирургов, где принято решение о передаче пациентов с клинической картиной прободения сразу хирургам (уменьшение летальности в послеоперационном периоде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740351" cy="7166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Историческая справка</a:t>
            </a:r>
            <a:endParaRPr lang="ru-RU" sz="32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556792"/>
            <a:ext cx="7416824" cy="49685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Taylor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(1946) внедрил в практику консервативный метод лечения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перфоративных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язв постоянной активной аспирацией желудочного содержимого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Weinberg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(1960),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Hinshaw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Pierandozzi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(1960, 1968) рекомендовали применять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ваготомию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пилоропластикой</a:t>
            </a:r>
            <a:r>
              <a:rPr lang="ru-RU" sz="2400" dirty="0" smtClean="0">
                <a:solidFill>
                  <a:schemeClr val="tx1"/>
                </a:solidFill>
              </a:rPr>
              <a:t> и иссечением язвы</a:t>
            </a:r>
            <a:endParaRPr lang="ru-RU" sz="2400" i="1" u="sng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u="sng" dirty="0" smtClean="0">
                <a:solidFill>
                  <a:schemeClr val="tx1"/>
                </a:solidFill>
              </a:rPr>
              <a:t>40-е </a:t>
            </a:r>
            <a:r>
              <a:rPr lang="ru-RU" sz="2400" u="sng" dirty="0">
                <a:solidFill>
                  <a:schemeClr val="tx1"/>
                </a:solidFill>
              </a:rPr>
              <a:t>годы </a:t>
            </a:r>
            <a:r>
              <a:rPr lang="en-US" sz="2400" u="sng" dirty="0" smtClean="0">
                <a:solidFill>
                  <a:schemeClr val="tx1"/>
                </a:solidFill>
              </a:rPr>
              <a:t>XX</a:t>
            </a:r>
            <a:r>
              <a:rPr lang="ru-RU" sz="2400" u="sng" dirty="0" smtClean="0">
                <a:solidFill>
                  <a:schemeClr val="tx1"/>
                </a:solidFill>
              </a:rPr>
              <a:t> в.</a:t>
            </a:r>
            <a:r>
              <a:rPr lang="ru-RU" sz="2400" dirty="0" smtClean="0">
                <a:solidFill>
                  <a:schemeClr val="tx1"/>
                </a:solidFill>
              </a:rPr>
              <a:t> – </a:t>
            </a:r>
            <a:r>
              <a:rPr lang="ru-RU" sz="2400" dirty="0">
                <a:solidFill>
                  <a:schemeClr val="tx1"/>
                </a:solidFill>
              </a:rPr>
              <a:t>в СССР накоплен опыт оперативного лечения (послеоперационная летальность 16</a:t>
            </a:r>
            <a:r>
              <a:rPr lang="ru-RU" sz="2400" dirty="0" smtClean="0">
                <a:solidFill>
                  <a:schemeClr val="tx1"/>
                </a:solidFill>
              </a:rPr>
              <a:t>%). Большой </a:t>
            </a:r>
            <a:r>
              <a:rPr lang="ru-RU" sz="2400" dirty="0">
                <a:solidFill>
                  <a:schemeClr val="tx1"/>
                </a:solidFill>
              </a:rPr>
              <a:t>вклад в развитие хирургии </a:t>
            </a:r>
            <a:r>
              <a:rPr lang="ru-RU" sz="2400" dirty="0" err="1">
                <a:solidFill>
                  <a:schemeClr val="tx1"/>
                </a:solidFill>
              </a:rPr>
              <a:t>гастодуоденальных</a:t>
            </a:r>
            <a:r>
              <a:rPr lang="ru-RU" sz="2400" dirty="0">
                <a:solidFill>
                  <a:schemeClr val="tx1"/>
                </a:solidFill>
              </a:rPr>
              <a:t> язв внесли С.С. Юдин, Ю.Ю. </a:t>
            </a:r>
            <a:r>
              <a:rPr lang="ru-RU" sz="2400" dirty="0" err="1">
                <a:solidFill>
                  <a:schemeClr val="tx1"/>
                </a:solidFill>
              </a:rPr>
              <a:t>Джанелидзе</a:t>
            </a:r>
            <a:r>
              <a:rPr lang="ru-RU" sz="2400" dirty="0">
                <a:solidFill>
                  <a:schemeClr val="tx1"/>
                </a:solidFill>
              </a:rPr>
              <a:t>, А.В. Мельников, И.И. </a:t>
            </a:r>
            <a:r>
              <a:rPr lang="ru-RU" sz="2400" dirty="0" err="1">
                <a:solidFill>
                  <a:schemeClr val="tx1"/>
                </a:solidFill>
              </a:rPr>
              <a:t>Неймарк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u="sng" dirty="0" smtClean="0">
                <a:solidFill>
                  <a:schemeClr val="tx1"/>
                </a:solidFill>
              </a:rPr>
              <a:t>80-е </a:t>
            </a:r>
            <a:r>
              <a:rPr lang="ru-RU" sz="2400" u="sng" dirty="0">
                <a:solidFill>
                  <a:schemeClr val="tx1"/>
                </a:solidFill>
              </a:rPr>
              <a:t>годы </a:t>
            </a:r>
            <a:r>
              <a:rPr lang="en-US" sz="2400" u="sng" dirty="0" smtClean="0">
                <a:solidFill>
                  <a:schemeClr val="tx1"/>
                </a:solidFill>
              </a:rPr>
              <a:t>XX</a:t>
            </a:r>
            <a:r>
              <a:rPr lang="ru-RU" sz="2400" u="sng" dirty="0" smtClean="0">
                <a:solidFill>
                  <a:schemeClr val="tx1"/>
                </a:solidFill>
              </a:rPr>
              <a:t> в.</a:t>
            </a:r>
            <a:r>
              <a:rPr lang="ru-RU" sz="2400" dirty="0" smtClean="0">
                <a:solidFill>
                  <a:schemeClr val="tx1"/>
                </a:solidFill>
              </a:rPr>
              <a:t> – в </a:t>
            </a:r>
            <a:r>
              <a:rPr lang="ru-RU" sz="2400" dirty="0">
                <a:solidFill>
                  <a:schemeClr val="tx1"/>
                </a:solidFill>
              </a:rPr>
              <a:t>СССР ежегодно проводилось 12 операций на 100000 </a:t>
            </a:r>
            <a:r>
              <a:rPr lang="ru-RU" sz="2400" dirty="0" smtClean="0">
                <a:solidFill>
                  <a:schemeClr val="tx1"/>
                </a:solidFill>
              </a:rPr>
              <a:t>человек (около 35000 операций в год)</a:t>
            </a:r>
            <a:endParaRPr lang="ru-RU" sz="2400" i="1" u="sng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740351" cy="7166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Историческая справка</a:t>
            </a:r>
            <a:endParaRPr lang="ru-RU" sz="32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740352" cy="6507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КЛАССИФИКАЦИЯ </a:t>
            </a:r>
            <a:r>
              <a:rPr lang="ru-RU" sz="2400" i="1" dirty="0" smtClean="0">
                <a:solidFill>
                  <a:schemeClr val="tx1"/>
                </a:solidFill>
              </a:rPr>
              <a:t>(В.С. Савельев, 2015)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00808"/>
            <a:ext cx="7416824" cy="45365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 этиологии: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прободение хронической язвы</a:t>
            </a:r>
          </a:p>
          <a:p>
            <a:pPr lvl="1"/>
            <a:r>
              <a:rPr lang="ru-RU" sz="2400" dirty="0" err="1" smtClean="0">
                <a:solidFill>
                  <a:schemeClr val="tx1"/>
                </a:solidFill>
              </a:rPr>
              <a:t>ппрободение</a:t>
            </a:r>
            <a:r>
              <a:rPr lang="ru-RU" sz="2400" dirty="0" smtClean="0">
                <a:solidFill>
                  <a:schemeClr val="tx1"/>
                </a:solidFill>
              </a:rPr>
              <a:t> острой язвы (гормональной, стрессовой и др.)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По локализации: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язвы желудка (с указанием анатомического отдела)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язвы ДПК </a:t>
            </a:r>
            <a:r>
              <a:rPr lang="ru-RU" sz="2400" dirty="0">
                <a:solidFill>
                  <a:schemeClr val="tx1"/>
                </a:solidFill>
              </a:rPr>
              <a:t>(с указанием анатомического отдела)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060848"/>
            <a:ext cx="7344816" cy="401912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 клинической форме: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прободение в свободную брюшную полость (типичное, прикрытое)</a:t>
            </a: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типичное прободение (в сальниковую сумку, малый или большой сальник – между листками брюшины, в забрюшинную клетчатку, в изолированную спайками полость)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сочетание прободения с другими осложнениями язвенного процесса (кровотечение, стеноз, </a:t>
            </a:r>
            <a:r>
              <a:rPr lang="ru-RU" sz="2400" dirty="0" err="1" smtClean="0">
                <a:solidFill>
                  <a:schemeClr val="tx1"/>
                </a:solidFill>
              </a:rPr>
              <a:t>пенетрация</a:t>
            </a:r>
            <a:r>
              <a:rPr lang="ru-RU" sz="2400" dirty="0" smtClean="0">
                <a:solidFill>
                  <a:schemeClr val="tx1"/>
                </a:solidFill>
              </a:rPr>
              <a:t>, малигнизация)</a:t>
            </a:r>
          </a:p>
          <a:p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740352" cy="6507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КЛАССИФИКАЦИЯ </a:t>
            </a:r>
            <a:r>
              <a:rPr lang="ru-RU" sz="2400" i="1" dirty="0" smtClean="0">
                <a:solidFill>
                  <a:schemeClr val="tx1"/>
                </a:solidFill>
              </a:rPr>
              <a:t>(В.С. Савельев, 2015)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362200"/>
            <a:ext cx="7416824" cy="416314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 выраженности перитонита </a:t>
            </a:r>
            <a:r>
              <a:rPr lang="ru-RU" sz="2400" dirty="0" smtClean="0">
                <a:solidFill>
                  <a:srgbClr val="FF0000"/>
                </a:solidFill>
              </a:rPr>
              <a:t>(по клиническим периодам):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фаза химического перитонита (период первичного шока)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фаза развития бактериального перитонита и синдрома системной воспалительной реакции (период мнимого благополучия)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фаза разлитого гнойного перитонита (период тяжёлого абдоминального сепсиса)</a:t>
            </a:r>
          </a:p>
          <a:p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740352" cy="6507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КЛАССИФИКАЦИЯ </a:t>
            </a:r>
            <a:r>
              <a:rPr lang="ru-RU" sz="2400" i="1" dirty="0" smtClean="0">
                <a:solidFill>
                  <a:schemeClr val="tx1"/>
                </a:solidFill>
              </a:rPr>
              <a:t>(Ю.М. </a:t>
            </a:r>
            <a:r>
              <a:rPr lang="ru-RU" sz="2400" i="1" dirty="0" err="1" smtClean="0">
                <a:solidFill>
                  <a:schemeClr val="tx1"/>
                </a:solidFill>
              </a:rPr>
              <a:t>Панцирев</a:t>
            </a:r>
            <a:r>
              <a:rPr lang="ru-RU" sz="2400" i="1" dirty="0" smtClean="0">
                <a:solidFill>
                  <a:schemeClr val="tx1"/>
                </a:solidFill>
              </a:rPr>
              <a:t>, 1979)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772816"/>
            <a:ext cx="7735349" cy="4464496"/>
          </a:xfrm>
        </p:spPr>
        <p:txBody>
          <a:bodyPr>
            <a:normAutofit lnSpcReduction="10000"/>
          </a:bodyPr>
          <a:lstStyle/>
          <a:p>
            <a:pPr marL="609600" indent="-60960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ТРИ ПЕРИОДА</a:t>
            </a:r>
            <a:r>
              <a:rPr lang="ru-RU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«абдоминального шока» (фаза химического перитонита), продолжающегося в среднем 6 ч</a:t>
            </a:r>
          </a:p>
          <a:p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«мнимого благополучия» (фаза развития серозно-фибринозного перитонита и возникновения системной воспалительной реакции) - обычно от 6 до 12 ч</a:t>
            </a:r>
          </a:p>
          <a:p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разлитого гнойного перитонита (тяжёлого абдоминального сепсиса), возникающего обычно спустя 12 ч с момента перфорации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1700808"/>
            <a:ext cx="7411822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Первый период</a:t>
            </a:r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характеризуется внезапным возникновением чрезвычайно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резкой боли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эпигастральной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области, которые пациенты сравнивают с ударом ножа </a:t>
            </a: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(«кинжальная боль»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или хлыста. Боль сначала локализуется в верхних отделах живота, больше справа от средней линии при прободении дуоденальной язвы. Довольно быстро она распространяется по правой половине живота, включая правую подвздошную область, а затем захватывает все его отделы. Отмечается характерная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иррадиация боли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правое плечо, надключичную область и правую лопатку, зависящая от раздражения излившимся содержимым окончаний диафрагмального нерва</a:t>
            </a:r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2285992"/>
            <a:ext cx="7267806" cy="27271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Рвота</a:t>
            </a:r>
            <a:r>
              <a:rPr lang="ru-RU" sz="2400" dirty="0">
                <a:solidFill>
                  <a:schemeClr val="tx1"/>
                </a:solidFill>
              </a:rPr>
              <a:t> в этот период не характерна (она может наблюдаться при перфорации </a:t>
            </a:r>
            <a:r>
              <a:rPr lang="ru-RU" sz="2400" dirty="0" err="1">
                <a:solidFill>
                  <a:schemeClr val="tx1"/>
                </a:solidFill>
              </a:rPr>
              <a:t>стенозирующих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пилородуоденальных</a:t>
            </a:r>
            <a:r>
              <a:rPr lang="ru-RU" sz="2400" dirty="0">
                <a:solidFill>
                  <a:schemeClr val="tx1"/>
                </a:solidFill>
              </a:rPr>
              <a:t> язв на фоне растянутого и переполненного желудка. В таких случаях рвота может предшествовать прободению). Как правило, она возникает гораздо позже – при развитии разлитого перитонита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1700808"/>
            <a:ext cx="7411822" cy="489654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Внешний вид больного: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лежит неподвижно на спине или на правом боку, с приведенными к животу нижними конечностями, охватив руками живот (</a:t>
            </a: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поза эмбриона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избегает перемены положения тела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Лицо осунувшееся, бледное, с испуганным выражением и запавшими глазами. Может быть холодный пот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Дыхание частое и поверхностное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Характерна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начальная </a:t>
            </a:r>
            <a:r>
              <a:rPr lang="ru-RU" sz="24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брадикардия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частота пульса нередко падает до 50-60 ударов в мин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 может быть снижено</a:t>
            </a:r>
          </a:p>
          <a:p>
            <a:pPr marL="609600" indent="-609600"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66FF"/>
                </a:solidFill>
              </a:rPr>
              <a:t>ЖЕЛУДОК</a:t>
            </a:r>
            <a:endParaRPr lang="ru-RU" sz="3200" b="1" dirty="0">
              <a:solidFill>
                <a:srgbClr val="0066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49" y="1052736"/>
            <a:ext cx="6240102" cy="54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1844824"/>
            <a:ext cx="7267806" cy="4608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Язык в первые часы после прободения остаётся чистым и влажным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Живот в дыхании не участвует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Напряжение мышц брюшного пресса (</a:t>
            </a:r>
            <a:r>
              <a:rPr lang="ru-RU" sz="2400" dirty="0" smtClean="0">
                <a:solidFill>
                  <a:srgbClr val="FF0000"/>
                </a:solidFill>
              </a:rPr>
              <a:t>доскообразный живот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 больных старческого возраста, при ожирении и у истощенных лиц из-за дряблости тканей напряжение мышц передней брюшной стенки не имеет столь выраженного характера </a:t>
            </a:r>
          </a:p>
          <a:p>
            <a:pPr marL="609600" indent="-609600"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8651" y="1844824"/>
            <a:ext cx="7339814" cy="4091136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Вначале напряжение мышц локализуется, как и боли, в верхних отделах живота. Постепенно оно достигает правой подвздошной области, следуя за распространением излившегося в брюшную полость </a:t>
            </a:r>
            <a:r>
              <a:rPr lang="ru-RU" sz="2400" dirty="0" err="1" smtClean="0">
                <a:solidFill>
                  <a:schemeClr val="tx1"/>
                </a:solidFill>
              </a:rPr>
              <a:t>гастродуоденального</a:t>
            </a:r>
            <a:r>
              <a:rPr lang="ru-RU" sz="2400" dirty="0" smtClean="0">
                <a:solidFill>
                  <a:schemeClr val="tx1"/>
                </a:solidFill>
              </a:rPr>
              <a:t> содержимого. Мышечное напряжение почти всегда бывает максимальным в месте первоначального появления болей. Одновременно с напряжением мышц в указанных областях постоянно определяются и другие симптомы раздражения брюшины.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1988840"/>
            <a:ext cx="7267806" cy="44644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При перкуссии в ряде случаев удаётся установить наличие жидкости и газа в свободной брюшной полости –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симптом исчезновения печёночной тупости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Аускультация не имеет существенного значения в диагностике </a:t>
            </a:r>
            <a:r>
              <a:rPr lang="ru-RU" sz="2400" dirty="0" err="1" smtClean="0">
                <a:solidFill>
                  <a:schemeClr val="tx1"/>
                </a:solidFill>
              </a:rPr>
              <a:t>перфоративной</a:t>
            </a:r>
            <a:r>
              <a:rPr lang="ru-RU" sz="2400" dirty="0" smtClean="0">
                <a:solidFill>
                  <a:schemeClr val="tx1"/>
                </a:solidFill>
              </a:rPr>
              <a:t> язвы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2285992"/>
            <a:ext cx="7123790" cy="3951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При ректальном исследовании определяется болезненность в области </a:t>
            </a:r>
            <a:r>
              <a:rPr lang="ru-RU" sz="3200" dirty="0" smtClean="0">
                <a:solidFill>
                  <a:schemeClr val="tx1"/>
                </a:solidFill>
              </a:rPr>
              <a:t>прямокишечно-маточного</a:t>
            </a:r>
            <a:r>
              <a:rPr lang="ru-RU" sz="2800" dirty="0" smtClean="0">
                <a:solidFill>
                  <a:schemeClr val="tx1"/>
                </a:solidFill>
              </a:rPr>
              <a:t> или прямокишечно-пузырного углубления </a:t>
            </a:r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симптом </a:t>
            </a:r>
            <a:r>
              <a:rPr lang="ru-RU" sz="2800" dirty="0" err="1" smtClean="0">
                <a:solidFill>
                  <a:srgbClr val="FF0000"/>
                </a:solidFill>
              </a:rPr>
              <a:t>Куленкампфа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1484784"/>
            <a:ext cx="7339814" cy="504056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Второй период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533400" lvl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Лицо больного приобретает нормальную окраску </a:t>
            </a:r>
          </a:p>
          <a:p>
            <a:pPr marL="533400" lvl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Пульс, АД и </a:t>
            </a:r>
            <a:r>
              <a:rPr lang="en-US" sz="2400" dirty="0" smtClean="0">
                <a:solidFill>
                  <a:schemeClr val="tx1"/>
                </a:solidFill>
              </a:rPr>
              <a:t>t</a:t>
            </a:r>
            <a:r>
              <a:rPr lang="ru-RU" sz="2400" dirty="0" smtClean="0">
                <a:solidFill>
                  <a:schemeClr val="tx1"/>
                </a:solidFill>
              </a:rPr>
              <a:t> тела выравниваются</a:t>
            </a:r>
          </a:p>
          <a:p>
            <a:pPr marL="533400" lvl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Дыхание более свободно, оно перестает быть поверхностным </a:t>
            </a:r>
          </a:p>
          <a:p>
            <a:pPr marL="533400" lvl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Язык становится сухим и обложенным </a:t>
            </a:r>
          </a:p>
          <a:p>
            <a:pPr marL="533400" lvl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Передняя брюшная стенка менее </a:t>
            </a:r>
            <a:r>
              <a:rPr lang="ru-RU" sz="2400" dirty="0" err="1" smtClean="0">
                <a:solidFill>
                  <a:schemeClr val="tx1"/>
                </a:solidFill>
              </a:rPr>
              <a:t>ригидна</a:t>
            </a:r>
            <a:r>
              <a:rPr lang="ru-RU" sz="2400" dirty="0" smtClean="0">
                <a:solidFill>
                  <a:schemeClr val="tx1"/>
                </a:solidFill>
              </a:rPr>
              <a:t>, при пальпации сохраняется болезненность в </a:t>
            </a:r>
            <a:r>
              <a:rPr lang="ru-RU" sz="2400" dirty="0" err="1" smtClean="0">
                <a:solidFill>
                  <a:schemeClr val="tx1"/>
                </a:solidFill>
              </a:rPr>
              <a:t>эпигастрии</a:t>
            </a:r>
            <a:r>
              <a:rPr lang="ru-RU" sz="2400" dirty="0" smtClean="0">
                <a:solidFill>
                  <a:schemeClr val="tx1"/>
                </a:solidFill>
              </a:rPr>
              <a:t> и правой половине живота</a:t>
            </a:r>
          </a:p>
          <a:p>
            <a:pPr marL="533400" lvl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В случае прикрытой прободной язвы боли в верхних отделах живота постепенно стихают.</a:t>
            </a:r>
          </a:p>
          <a:p>
            <a:pPr marL="533400" lvl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Появляются боли, локальное напряжение мышц и симптомы раздражения брюшины в правой подвздошной области 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1916832"/>
            <a:ext cx="7339814" cy="4167344"/>
          </a:xfrm>
        </p:spPr>
        <p:txBody>
          <a:bodyPr>
            <a:normAutofit/>
          </a:bodyPr>
          <a:lstStyle/>
          <a:p>
            <a:pPr marL="382588" lvl="1" indent="-382588"/>
            <a:r>
              <a:rPr lang="ru-RU" sz="2400" dirty="0" smtClean="0">
                <a:solidFill>
                  <a:schemeClr val="tx1"/>
                </a:solidFill>
              </a:rPr>
              <a:t>При наличии большого количества свободной жидкости в брюшной полости, в отлогих её местах по правому и левому боковым каналам определяется тупой </a:t>
            </a:r>
            <a:r>
              <a:rPr lang="ru-RU" sz="2400" dirty="0" err="1" smtClean="0">
                <a:solidFill>
                  <a:schemeClr val="tx1"/>
                </a:solidFill>
              </a:rPr>
              <a:t>перкуторный</a:t>
            </a:r>
            <a:r>
              <a:rPr lang="ru-RU" sz="2400" dirty="0" smtClean="0">
                <a:solidFill>
                  <a:schemeClr val="tx1"/>
                </a:solidFill>
              </a:rPr>
              <a:t> звук</a:t>
            </a:r>
          </a:p>
          <a:p>
            <a:pPr marL="382588" lvl="1" indent="-382588"/>
            <a:r>
              <a:rPr lang="ru-RU" sz="2400" dirty="0" smtClean="0">
                <a:solidFill>
                  <a:schemeClr val="tx1"/>
                </a:solidFill>
              </a:rPr>
              <a:t>Перистальтика ослаблена или отсутствует </a:t>
            </a:r>
          </a:p>
          <a:p>
            <a:pPr marL="382588" lvl="1" indent="-382588"/>
            <a:r>
              <a:rPr lang="ru-RU" sz="2400" dirty="0" smtClean="0">
                <a:solidFill>
                  <a:schemeClr val="tx1"/>
                </a:solidFill>
              </a:rPr>
              <a:t>При ректальном исследовании можно обнаружить нависание передней стенки прямой кишки и её болезненность </a:t>
            </a:r>
          </a:p>
          <a:p>
            <a:pPr marL="609600" indent="-609600">
              <a:buFont typeface="Wingdings" pitchFamily="2" charset="2"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413655" y="1700808"/>
            <a:ext cx="7334810" cy="4752528"/>
          </a:xfrm>
        </p:spPr>
        <p:txBody>
          <a:bodyPr>
            <a:normAutofit/>
          </a:bodyPr>
          <a:lstStyle/>
          <a:p>
            <a:pPr marL="53975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Третий период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531813" lvl="1" indent="-477838"/>
            <a:r>
              <a:rPr lang="ru-RU" sz="2400" dirty="0" smtClean="0">
                <a:solidFill>
                  <a:schemeClr val="tx1"/>
                </a:solidFill>
              </a:rPr>
              <a:t>Состояние больных начинает прогрессивно ухудшаться</a:t>
            </a:r>
          </a:p>
          <a:p>
            <a:pPr marL="531813" lvl="1" indent="-477838"/>
            <a:r>
              <a:rPr lang="ru-RU" sz="2400" dirty="0" smtClean="0">
                <a:solidFill>
                  <a:schemeClr val="tx1"/>
                </a:solidFill>
              </a:rPr>
              <a:t>Рвота повторяется, обезвоживая и обессиливая больного </a:t>
            </a:r>
          </a:p>
          <a:p>
            <a:pPr marL="531813" lvl="1" indent="-477838"/>
            <a:r>
              <a:rPr lang="ru-RU" sz="2400" dirty="0" smtClean="0">
                <a:solidFill>
                  <a:schemeClr val="tx1"/>
                </a:solidFill>
              </a:rPr>
              <a:t>Больной ведёт себя беспокойно</a:t>
            </a:r>
          </a:p>
          <a:p>
            <a:pPr marL="531813" lvl="1" indent="-477838"/>
            <a:r>
              <a:rPr lang="ru-RU" sz="2400" dirty="0" smtClean="0">
                <a:solidFill>
                  <a:schemeClr val="tx1"/>
                </a:solidFill>
              </a:rPr>
              <a:t>Кожные покровы и слизистые оболочки становятся сухими</a:t>
            </a:r>
          </a:p>
          <a:p>
            <a:pPr marL="531813" lvl="1" indent="-477838"/>
            <a:r>
              <a:rPr lang="ru-RU" sz="2400" dirty="0" smtClean="0">
                <a:solidFill>
                  <a:schemeClr val="tx1"/>
                </a:solidFill>
              </a:rPr>
              <a:t>Возникает ССВР: гипертермия более 38 С</a:t>
            </a:r>
            <a:r>
              <a:rPr lang="en-US" sz="2400" dirty="0" smtClean="0">
                <a:solidFill>
                  <a:schemeClr val="tx1"/>
                </a:solidFill>
              </a:rPr>
              <a:t>º</a:t>
            </a:r>
            <a:r>
              <a:rPr lang="ru-RU" sz="2400" dirty="0" smtClean="0">
                <a:solidFill>
                  <a:schemeClr val="tx1"/>
                </a:solidFill>
              </a:rPr>
              <a:t>, тахикардия более 90 ударов в мин, артериальная гипотония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2285992"/>
            <a:ext cx="7267806" cy="3519272"/>
          </a:xfrm>
        </p:spPr>
        <p:txBody>
          <a:bodyPr>
            <a:normAutofit/>
          </a:bodyPr>
          <a:lstStyle/>
          <a:p>
            <a:pPr marL="350838" lvl="1" indent="-336550"/>
            <a:r>
              <a:rPr lang="ru-RU" sz="2400" dirty="0" smtClean="0">
                <a:solidFill>
                  <a:schemeClr val="tx1"/>
                </a:solidFill>
              </a:rPr>
              <a:t>Снова появляется учащенное дыхание</a:t>
            </a:r>
          </a:p>
          <a:p>
            <a:pPr marL="350838" lvl="1" indent="-336550"/>
            <a:r>
              <a:rPr lang="ru-RU" sz="2400" dirty="0" smtClean="0">
                <a:solidFill>
                  <a:schemeClr val="tx1"/>
                </a:solidFill>
              </a:rPr>
              <a:t>Язык сухой, густо обложен налётом, имеющим вид корок грязно-коричневого цвета</a:t>
            </a:r>
          </a:p>
          <a:p>
            <a:pPr marL="350838" lvl="1" indent="-336550"/>
            <a:r>
              <a:rPr lang="ru-RU" sz="2400" dirty="0" smtClean="0">
                <a:solidFill>
                  <a:schemeClr val="tx1"/>
                </a:solidFill>
              </a:rPr>
              <a:t>Появляется вздутие живота, перистальтические шумы не выслушиваются </a:t>
            </a:r>
          </a:p>
          <a:p>
            <a:pPr marL="350838" lvl="1" indent="-336550"/>
            <a:r>
              <a:rPr lang="ru-RU" sz="2400" dirty="0" smtClean="0">
                <a:solidFill>
                  <a:schemeClr val="tx1"/>
                </a:solidFill>
              </a:rPr>
              <a:t>В отлогих местах живота определяется большое количество жидкости</a:t>
            </a:r>
          </a:p>
          <a:p>
            <a:pPr marL="609600" indent="-609600">
              <a:buFont typeface="Wingdings" pitchFamily="2" charset="2"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1844824"/>
            <a:ext cx="7267806" cy="4464496"/>
          </a:xfrm>
        </p:spPr>
        <p:txBody>
          <a:bodyPr/>
          <a:lstStyle/>
          <a:p>
            <a:pPr marL="609600" indent="-609600" algn="ctr">
              <a:buNone/>
            </a:pPr>
            <a:r>
              <a:rPr lang="ru-RU" sz="2600" b="1" i="1" dirty="0" err="1" smtClean="0">
                <a:solidFill>
                  <a:srgbClr val="FF0000"/>
                </a:solidFill>
              </a:rPr>
              <a:t>Атипичная</a:t>
            </a:r>
            <a:r>
              <a:rPr lang="ru-RU" sz="2600" b="1" i="1" dirty="0" smtClean="0">
                <a:solidFill>
                  <a:srgbClr val="FF0000"/>
                </a:solidFill>
              </a:rPr>
              <a:t> перфорация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В клетчатку </a:t>
            </a:r>
            <a:r>
              <a:rPr lang="ru-RU" sz="2600" dirty="0" err="1" smtClean="0">
                <a:solidFill>
                  <a:schemeClr val="tx1"/>
                </a:solidFill>
              </a:rPr>
              <a:t>забрюшинного</a:t>
            </a:r>
            <a:r>
              <a:rPr lang="ru-RU" sz="2600" dirty="0" smtClean="0">
                <a:solidFill>
                  <a:schemeClr val="tx1"/>
                </a:solidFill>
              </a:rPr>
              <a:t> пространства перфорируют язвы кардиального отдела желудка и задней стенки ДПК. В первом случае воздух из желудка может попадать в средостение, клетчатку левой надключичной области или левой боковой стенки груди, вызывая подкожную эмфизему. Во втором случае она появляется в области пупка и в правой поясничной области</a:t>
            </a:r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1484784"/>
            <a:ext cx="7267806" cy="4896544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ru-RU" sz="2400" b="1" i="1" dirty="0" err="1" smtClean="0">
                <a:solidFill>
                  <a:srgbClr val="FF0000"/>
                </a:solidFill>
              </a:rPr>
              <a:t>Атипичная</a:t>
            </a:r>
            <a:r>
              <a:rPr lang="ru-RU" sz="2400" b="1" i="1" dirty="0" smtClean="0">
                <a:solidFill>
                  <a:srgbClr val="FF0000"/>
                </a:solidFill>
              </a:rPr>
              <a:t> перфорация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При прободении язв малой кривизны желудка в толщу малого сальника возникает воспалительный инфильтрат, а затем и абсцесс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При перфорации задней стенки желудка, в толщу малого или большого сальника боли в животе носят умеренный характер, без чёткой локализации. Напряжение мышц передней брюшной стенки не столь резко выражено. В случае несвоевременной диагностики </a:t>
            </a:r>
            <a:r>
              <a:rPr lang="ru-RU" sz="2400" dirty="0" err="1" smtClean="0">
                <a:solidFill>
                  <a:schemeClr val="tx1"/>
                </a:solidFill>
              </a:rPr>
              <a:t>перфоративной</a:t>
            </a:r>
            <a:r>
              <a:rPr lang="ru-RU" sz="2400" dirty="0" smtClean="0">
                <a:solidFill>
                  <a:schemeClr val="tx1"/>
                </a:solidFill>
              </a:rPr>
              <a:t> язвы развиваются: абсцесс сальниковой сумки, малого и большого сальников, </a:t>
            </a:r>
            <a:r>
              <a:rPr lang="ru-RU" sz="2400" dirty="0" err="1" smtClean="0">
                <a:solidFill>
                  <a:schemeClr val="tx1"/>
                </a:solidFill>
              </a:rPr>
              <a:t>забрюшинная</a:t>
            </a:r>
            <a:r>
              <a:rPr lang="ru-RU" sz="2400" dirty="0" smtClean="0">
                <a:solidFill>
                  <a:schemeClr val="tx1"/>
                </a:solidFill>
              </a:rPr>
              <a:t> флегмона и др.</a:t>
            </a:r>
          </a:p>
          <a:p>
            <a:pPr marL="609600" indent="-609600">
              <a:buNone/>
            </a:pPr>
            <a:endParaRPr lang="ru-RU" sz="2400" b="1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Клиническое течение и симптоматика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66FF"/>
                </a:solidFill>
              </a:rPr>
              <a:t>ДВЕНАДЦАТИПЕРСТНАЯ КИШКА</a:t>
            </a:r>
            <a:endParaRPr lang="ru-RU" sz="3200" b="1" dirty="0">
              <a:solidFill>
                <a:srgbClr val="0066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61447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8651" y="1988840"/>
            <a:ext cx="7195798" cy="39471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ОСНОВЫВАЕТСЯ НА: </a:t>
            </a:r>
          </a:p>
          <a:p>
            <a:pPr lvl="1"/>
            <a:r>
              <a:rPr lang="ru-RU" sz="2800" dirty="0" smtClean="0">
                <a:solidFill>
                  <a:schemeClr val="tx1"/>
                </a:solidFill>
              </a:rPr>
              <a:t>тщательном расспросе больного </a:t>
            </a:r>
          </a:p>
          <a:p>
            <a:pPr lvl="1"/>
            <a:r>
              <a:rPr lang="ru-RU" sz="2800" dirty="0" smtClean="0">
                <a:solidFill>
                  <a:schemeClr val="tx1"/>
                </a:solidFill>
              </a:rPr>
              <a:t>данных </a:t>
            </a:r>
            <a:r>
              <a:rPr lang="ru-RU" sz="2800" dirty="0" err="1" smtClean="0">
                <a:solidFill>
                  <a:schemeClr val="tx1"/>
                </a:solidFill>
              </a:rPr>
              <a:t>физикального</a:t>
            </a:r>
            <a:r>
              <a:rPr lang="ru-RU" sz="2800" dirty="0" smtClean="0">
                <a:solidFill>
                  <a:schemeClr val="tx1"/>
                </a:solidFill>
              </a:rPr>
              <a:t> исследования</a:t>
            </a:r>
          </a:p>
          <a:p>
            <a:pPr lvl="1"/>
            <a:r>
              <a:rPr lang="ru-RU" sz="2800" dirty="0" smtClean="0">
                <a:solidFill>
                  <a:schemeClr val="tx1"/>
                </a:solidFill>
              </a:rPr>
              <a:t>результатах лабораторного и </a:t>
            </a:r>
          </a:p>
          <a:p>
            <a:pPr lvl="1"/>
            <a:r>
              <a:rPr lang="ru-RU" sz="2800" dirty="0" smtClean="0">
                <a:solidFill>
                  <a:schemeClr val="tx1"/>
                </a:solidFill>
              </a:rPr>
              <a:t>рентгенологического исследований</a:t>
            </a:r>
          </a:p>
          <a:p>
            <a:pPr lvl="1"/>
            <a:r>
              <a:rPr lang="ru-RU" sz="2800" dirty="0" smtClean="0">
                <a:solidFill>
                  <a:schemeClr val="tx1"/>
                </a:solidFill>
              </a:rPr>
              <a:t>эндоскопических методах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Диагностика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proprofs.com/quiz-school/user_upload/ckeditor/x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8651" y="1542802"/>
            <a:ext cx="3210268" cy="345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9sargb.ru/about/principle/Verhperit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048" y="3429000"/>
            <a:ext cx="3869370" cy="315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Рентгенологическая диагностика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1916832"/>
            <a:ext cx="7267806" cy="39513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Перфорация опухоли (кахексия, опухоль, кровотечение, эндоскопия с биопсией)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Острый аппендицит </a:t>
            </a:r>
            <a:r>
              <a:rPr lang="ru-RU" sz="2400" dirty="0" smtClean="0">
                <a:solidFill>
                  <a:schemeClr val="tx1"/>
                </a:solidFill>
              </a:rPr>
              <a:t>(лапароскопия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r>
              <a:rPr lang="ru-RU" sz="2400" dirty="0">
                <a:solidFill>
                  <a:schemeClr val="tx1"/>
                </a:solidFill>
              </a:rPr>
              <a:t>Тромбоз </a:t>
            </a:r>
            <a:r>
              <a:rPr lang="ru-RU" sz="2400" dirty="0" err="1">
                <a:solidFill>
                  <a:schemeClr val="tx1"/>
                </a:solidFill>
              </a:rPr>
              <a:t>мезентериальных</a:t>
            </a:r>
            <a:r>
              <a:rPr lang="ru-RU" sz="2400" dirty="0">
                <a:solidFill>
                  <a:schemeClr val="tx1"/>
                </a:solidFill>
              </a:rPr>
              <a:t> сосудов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</a:rPr>
              <a:t>МСКТ-ангиография</a:t>
            </a:r>
            <a:r>
              <a:rPr lang="ru-RU" sz="2400" dirty="0" smtClean="0">
                <a:solidFill>
                  <a:schemeClr val="tx1"/>
                </a:solidFill>
              </a:rPr>
              <a:t>, лапароскопия, ректальное исследование)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Инфаркт миокарда (ЭКГ)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Острый холецистит (УЗИ, </a:t>
            </a:r>
            <a:r>
              <a:rPr lang="ru-RU" sz="2400" dirty="0" smtClean="0">
                <a:solidFill>
                  <a:schemeClr val="tx1"/>
                </a:solidFill>
              </a:rPr>
              <a:t>желтуха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Дифференциальная диагностика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1408651" y="2060848"/>
            <a:ext cx="7267805" cy="4239352"/>
          </a:xfrm>
        </p:spPr>
        <p:txBody>
          <a:bodyPr>
            <a:normAutofit/>
          </a:bodyPr>
          <a:lstStyle/>
          <a:p>
            <a:pPr marL="609600" indent="-609600" algn="ctr">
              <a:buFont typeface="Wingdings" pitchFamily="2" charset="2"/>
              <a:buNone/>
            </a:pPr>
            <a:r>
              <a:rPr lang="ru-RU" sz="3200" b="1" i="1" dirty="0" err="1">
                <a:solidFill>
                  <a:srgbClr val="FF0000"/>
                </a:solidFill>
              </a:rPr>
              <a:t>Перфоративная</a:t>
            </a:r>
            <a:r>
              <a:rPr lang="ru-RU" sz="3200" b="1" i="1" dirty="0">
                <a:solidFill>
                  <a:srgbClr val="FF0000"/>
                </a:solidFill>
              </a:rPr>
              <a:t> язва является 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абсолютным показанием </a:t>
            </a:r>
            <a:r>
              <a:rPr lang="ru-RU" sz="3200" b="1" i="1" dirty="0" smtClean="0">
                <a:solidFill>
                  <a:srgbClr val="FF0000"/>
                </a:solidFill>
              </a:rPr>
              <a:t>к экстренной </a:t>
            </a:r>
            <a:endParaRPr lang="ru-RU" sz="3200" b="1" i="1" dirty="0">
              <a:solidFill>
                <a:srgbClr val="FF0000"/>
              </a:solidFill>
            </a:endParaRPr>
          </a:p>
          <a:p>
            <a:pPr marL="609600" indent="-609600" algn="ctr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операции!!!</a:t>
            </a:r>
            <a:endParaRPr lang="ru-RU" sz="3200" b="1" i="1" dirty="0">
              <a:solidFill>
                <a:srgbClr val="FF0000"/>
              </a:solidFill>
            </a:endParaRPr>
          </a:p>
          <a:p>
            <a:pPr marL="350838" indent="-336550">
              <a:buClr>
                <a:srgbClr val="080808"/>
              </a:buClr>
              <a:buFont typeface="Wingdings" pitchFamily="2" charset="2"/>
              <a:buAutoNum type="arabicPeriod"/>
            </a:pPr>
            <a:r>
              <a:rPr lang="ru-RU" sz="3200" dirty="0" err="1">
                <a:solidFill>
                  <a:schemeClr val="tx1"/>
                </a:solidFill>
              </a:rPr>
              <a:t>Ушивание</a:t>
            </a:r>
            <a:r>
              <a:rPr lang="ru-RU" sz="3200" dirty="0">
                <a:solidFill>
                  <a:schemeClr val="tx1"/>
                </a:solidFill>
              </a:rPr>
              <a:t> язвы</a:t>
            </a:r>
          </a:p>
          <a:p>
            <a:pPr marL="350838" indent="-336550">
              <a:buClr>
                <a:srgbClr val="080808"/>
              </a:buClr>
              <a:buFont typeface="Wingdings" pitchFamily="2" charset="2"/>
              <a:buAutoNum type="arabicPeriod"/>
            </a:pPr>
            <a:r>
              <a:rPr lang="ru-RU" sz="3200" dirty="0">
                <a:solidFill>
                  <a:schemeClr val="tx1"/>
                </a:solidFill>
              </a:rPr>
              <a:t>Иссечение язвы с </a:t>
            </a:r>
            <a:r>
              <a:rPr lang="ru-RU" sz="3200" dirty="0" err="1">
                <a:solidFill>
                  <a:schemeClr val="tx1"/>
                </a:solidFill>
              </a:rPr>
              <a:t>пилоропластикой</a:t>
            </a:r>
            <a:r>
              <a:rPr lang="ru-RU" sz="3200" dirty="0">
                <a:solidFill>
                  <a:schemeClr val="tx1"/>
                </a:solidFill>
              </a:rPr>
              <a:t> в сочетании с </a:t>
            </a:r>
            <a:r>
              <a:rPr lang="ru-RU" sz="3200" dirty="0" err="1">
                <a:solidFill>
                  <a:schemeClr val="tx1"/>
                </a:solidFill>
              </a:rPr>
              <a:t>ваготомией</a:t>
            </a:r>
            <a:endParaRPr lang="ru-RU" sz="3200" dirty="0">
              <a:solidFill>
                <a:schemeClr val="tx1"/>
              </a:solidFill>
            </a:endParaRPr>
          </a:p>
          <a:p>
            <a:pPr marL="350838" indent="-336550">
              <a:buClr>
                <a:srgbClr val="080808"/>
              </a:buClr>
              <a:buFont typeface="Wingdings" pitchFamily="2" charset="2"/>
              <a:buAutoNum type="arabicPeriod"/>
            </a:pPr>
            <a:r>
              <a:rPr lang="ru-RU" sz="3200" dirty="0">
                <a:solidFill>
                  <a:schemeClr val="tx1"/>
                </a:solidFill>
              </a:rPr>
              <a:t>Резекция желудка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Хирургическая тактика и виды операций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8651" y="2276872"/>
            <a:ext cx="7298298" cy="381642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</a:t>
            </a:r>
            <a:r>
              <a:rPr lang="ru-RU" sz="2400" dirty="0" smtClean="0">
                <a:solidFill>
                  <a:schemeClr val="tx1"/>
                </a:solidFill>
              </a:rPr>
              <a:t>рок после перфорации более 6 ч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аличие явлений разлитого перитонита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аличие тяжёлых сопутствующих заболеваний</a:t>
            </a:r>
          </a:p>
          <a:p>
            <a:r>
              <a:rPr lang="ru-RU" sz="2400" dirty="0">
                <a:solidFill>
                  <a:schemeClr val="tx1"/>
                </a:solidFill>
              </a:rPr>
              <a:t>Ю</a:t>
            </a:r>
            <a:r>
              <a:rPr lang="ru-RU" sz="2400" dirty="0" smtClean="0">
                <a:solidFill>
                  <a:schemeClr val="tx1"/>
                </a:solidFill>
              </a:rPr>
              <a:t>ный возраст больного с «немой» или «</a:t>
            </a:r>
            <a:r>
              <a:rPr lang="ru-RU" sz="2400" dirty="0" err="1" smtClean="0">
                <a:solidFill>
                  <a:schemeClr val="tx1"/>
                </a:solidFill>
              </a:rPr>
              <a:t>нелеченной</a:t>
            </a:r>
            <a:r>
              <a:rPr lang="ru-RU" sz="2400" dirty="0" smtClean="0">
                <a:solidFill>
                  <a:schemeClr val="tx1"/>
                </a:solidFill>
              </a:rPr>
              <a:t>» небольшой язвой с мягкими краями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изкая дуоденальная или высокая кардиальная язва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Показания к </a:t>
            </a:r>
            <a:r>
              <a:rPr lang="ru-RU" sz="3200" b="1" dirty="0" err="1" smtClean="0">
                <a:solidFill>
                  <a:srgbClr val="0066FF"/>
                </a:solidFill>
              </a:rPr>
              <a:t>ушиванию</a:t>
            </a:r>
            <a:r>
              <a:rPr lang="ru-RU" sz="3200" b="1" dirty="0" smtClean="0">
                <a:solidFill>
                  <a:srgbClr val="0066FF"/>
                </a:solidFill>
              </a:rPr>
              <a:t> перфорации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8651" y="1988840"/>
            <a:ext cx="7735349" cy="39471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Б</a:t>
            </a:r>
            <a:r>
              <a:rPr lang="ru-RU" sz="3200" dirty="0" smtClean="0">
                <a:solidFill>
                  <a:schemeClr val="tx1"/>
                </a:solidFill>
              </a:rPr>
              <a:t>ольшие каллёзные язвы желудка</a:t>
            </a:r>
          </a:p>
          <a:p>
            <a:r>
              <a:rPr lang="ru-RU" sz="3200" dirty="0">
                <a:solidFill>
                  <a:schemeClr val="tx1"/>
                </a:solidFill>
              </a:rPr>
              <a:t>П</a:t>
            </a:r>
            <a:r>
              <a:rPr lang="ru-RU" sz="3200" dirty="0" smtClean="0">
                <a:solidFill>
                  <a:schemeClr val="tx1"/>
                </a:solidFill>
              </a:rPr>
              <a:t>одозрение на малигнизацию</a:t>
            </a:r>
          </a:p>
          <a:p>
            <a:r>
              <a:rPr lang="ru-RU" sz="3200" dirty="0">
                <a:solidFill>
                  <a:schemeClr val="tx1"/>
                </a:solidFill>
              </a:rPr>
              <a:t>М</a:t>
            </a:r>
            <a:r>
              <a:rPr lang="ru-RU" sz="3200" dirty="0" smtClean="0">
                <a:solidFill>
                  <a:schemeClr val="tx1"/>
                </a:solidFill>
              </a:rPr>
              <a:t>алигнизация, повторная перфорация</a:t>
            </a:r>
          </a:p>
          <a:p>
            <a:r>
              <a:rPr lang="ru-RU" sz="3200" dirty="0">
                <a:solidFill>
                  <a:schemeClr val="tx1"/>
                </a:solidFill>
              </a:rPr>
              <a:t>Н</a:t>
            </a:r>
            <a:r>
              <a:rPr lang="ru-RU" sz="3200" dirty="0" smtClean="0">
                <a:solidFill>
                  <a:schemeClr val="tx1"/>
                </a:solidFill>
              </a:rPr>
              <a:t>евозможность зашить </a:t>
            </a:r>
            <a:r>
              <a:rPr lang="ru-RU" sz="3200" dirty="0" err="1" smtClean="0">
                <a:solidFill>
                  <a:schemeClr val="tx1"/>
                </a:solidFill>
              </a:rPr>
              <a:t>перфоративное</a:t>
            </a:r>
            <a:r>
              <a:rPr lang="ru-RU" sz="3200" dirty="0" smtClean="0">
                <a:solidFill>
                  <a:schemeClr val="tx1"/>
                </a:solidFill>
              </a:rPr>
              <a:t> отверстие</a:t>
            </a:r>
          </a:p>
          <a:p>
            <a:r>
              <a:rPr lang="ru-RU" sz="3200" dirty="0">
                <a:solidFill>
                  <a:schemeClr val="tx1"/>
                </a:solidFill>
              </a:rPr>
              <a:t>С</a:t>
            </a:r>
            <a:r>
              <a:rPr lang="ru-RU" sz="3200" dirty="0" smtClean="0">
                <a:solidFill>
                  <a:schemeClr val="tx1"/>
                </a:solidFill>
              </a:rPr>
              <a:t>очетание перфорации с кровотечением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Показания к резекции желудка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1115490432_06_40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5857884" y="3643314"/>
            <a:ext cx="3043230" cy="1195398"/>
          </a:xfrm>
        </p:spPr>
        <p:txBody>
          <a:bodyPr/>
          <a:lstStyle/>
          <a:p>
            <a:pPr marL="1588" indent="-1588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Наложение узловых серозно-мышечных швов</a:t>
            </a:r>
          </a:p>
        </p:txBody>
      </p:sp>
      <p:pic>
        <p:nvPicPr>
          <p:cNvPr id="307204" name="Picture 4" descr="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5068"/>
            <a:ext cx="4527375" cy="451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66FF"/>
                </a:solidFill>
              </a:rPr>
              <a:t>Ушивание</a:t>
            </a:r>
            <a:r>
              <a:rPr lang="ru-RU" sz="3200" b="1" dirty="0" smtClean="0">
                <a:solidFill>
                  <a:srgbClr val="0066FF"/>
                </a:solidFill>
              </a:rPr>
              <a:t> </a:t>
            </a:r>
            <a:r>
              <a:rPr lang="ru-RU" sz="3200" b="1" dirty="0" err="1" smtClean="0">
                <a:solidFill>
                  <a:srgbClr val="0066FF"/>
                </a:solidFill>
              </a:rPr>
              <a:t>перфоративной</a:t>
            </a:r>
            <a:r>
              <a:rPr lang="ru-RU" sz="3200" b="1" dirty="0" smtClean="0">
                <a:solidFill>
                  <a:srgbClr val="0066FF"/>
                </a:solidFill>
              </a:rPr>
              <a:t> язвы желудка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idx="1"/>
          </p:nvPr>
        </p:nvSpPr>
        <p:spPr>
          <a:xfrm>
            <a:off x="5748199" y="3429000"/>
            <a:ext cx="3277028" cy="1708812"/>
          </a:xfrm>
        </p:spPr>
        <p:txBody>
          <a:bodyPr>
            <a:normAutofit/>
          </a:bodyPr>
          <a:lstStyle/>
          <a:p>
            <a:pPr marL="1588" indent="-1588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Наложение второго ряда серозно-мышечных швов и подвязывание сальника на ножке </a:t>
            </a:r>
          </a:p>
        </p:txBody>
      </p:sp>
      <p:pic>
        <p:nvPicPr>
          <p:cNvPr id="308228" name="Picture 4" descr="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4" y="1772816"/>
            <a:ext cx="4597091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651" y="620688"/>
            <a:ext cx="7740352" cy="648072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66FF"/>
                </a:solidFill>
              </a:rPr>
              <a:t>Ушивание</a:t>
            </a:r>
            <a:r>
              <a:rPr lang="ru-RU" sz="3200" b="1" dirty="0" smtClean="0">
                <a:solidFill>
                  <a:srgbClr val="0066FF"/>
                </a:solidFill>
              </a:rPr>
              <a:t> </a:t>
            </a:r>
            <a:r>
              <a:rPr lang="ru-RU" sz="3200" b="1" dirty="0" err="1" smtClean="0">
                <a:solidFill>
                  <a:srgbClr val="0066FF"/>
                </a:solidFill>
              </a:rPr>
              <a:t>перфоративной</a:t>
            </a:r>
            <a:r>
              <a:rPr lang="ru-RU" sz="3200" b="1" dirty="0" smtClean="0">
                <a:solidFill>
                  <a:srgbClr val="0066FF"/>
                </a:solidFill>
              </a:rPr>
              <a:t> язвы желудка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112" y="2846601"/>
            <a:ext cx="3240360" cy="1806535"/>
          </a:xfrm>
        </p:spPr>
        <p:txBody>
          <a:bodyPr>
            <a:normAutofit/>
          </a:bodyPr>
          <a:lstStyle/>
          <a:p>
            <a:r>
              <a:rPr lang="ru-RU" sz="2400" b="1" dirty="0"/>
              <a:t>Тампонада </a:t>
            </a:r>
            <a:r>
              <a:rPr lang="ru-RU" sz="2400" b="1" dirty="0" err="1"/>
              <a:t>перфоративной</a:t>
            </a:r>
            <a:r>
              <a:rPr lang="ru-RU" sz="2400" b="1" dirty="0"/>
              <a:t> язвы желудка сальником на ножке </a:t>
            </a:r>
          </a:p>
        </p:txBody>
      </p:sp>
      <p:pic>
        <p:nvPicPr>
          <p:cNvPr id="309251" name="Picture 3" descr="1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69755"/>
            <a:ext cx="3625701" cy="44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8651" y="620688"/>
            <a:ext cx="774035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200" b="1" dirty="0" err="1" smtClean="0">
                <a:solidFill>
                  <a:srgbClr val="0066FF"/>
                </a:solidFill>
              </a:rPr>
              <a:t>Ушивание</a:t>
            </a:r>
            <a:r>
              <a:rPr lang="ru-RU" sz="3200" b="1" dirty="0" smtClean="0">
                <a:solidFill>
                  <a:srgbClr val="0066FF"/>
                </a:solidFill>
              </a:rPr>
              <a:t> </a:t>
            </a:r>
            <a:r>
              <a:rPr lang="ru-RU" sz="3200" b="1" dirty="0" err="1" smtClean="0">
                <a:solidFill>
                  <a:srgbClr val="0066FF"/>
                </a:solidFill>
              </a:rPr>
              <a:t>перфоративной</a:t>
            </a:r>
            <a:r>
              <a:rPr lang="ru-RU" sz="3200" b="1" dirty="0" smtClean="0">
                <a:solidFill>
                  <a:srgbClr val="0066FF"/>
                </a:solidFill>
              </a:rPr>
              <a:t> язвы желудка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 cstate="print"/>
          <a:srcRect t="4140" b="2661"/>
          <a:stretch>
            <a:fillRect/>
          </a:stretch>
        </p:blipFill>
        <p:spPr bwMode="auto">
          <a:xfrm>
            <a:off x="1447800" y="958850"/>
            <a:ext cx="6430963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87312"/>
            <a:ext cx="9144000" cy="620714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66FF"/>
                </a:solidFill>
              </a:rPr>
              <a:t>КРОВОСНАБЖЕНИЕ ЖЕЛУДКА И ДПК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7848600" y="960438"/>
            <a:ext cx="258763" cy="57451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 </a:t>
            </a:r>
            <a:endParaRPr lang="ru-RU"/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3886200" y="1090613"/>
            <a:ext cx="744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Aorta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4298950" y="1341438"/>
            <a:ext cx="12700" cy="563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2895600" y="990600"/>
            <a:ext cx="9906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/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1752600" y="914400"/>
            <a:ext cx="2433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 hepatica communis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6400800" y="1752600"/>
            <a:ext cx="1295400" cy="152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384925" y="1720850"/>
            <a:ext cx="1463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Tr. coeliacus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7010400" y="2286000"/>
            <a:ext cx="685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6980238" y="2133600"/>
            <a:ext cx="1235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  gastrica </a:t>
            </a:r>
          </a:p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sinistra </a:t>
            </a: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7040563" y="2620963"/>
            <a:ext cx="1049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 lienalis</a:t>
            </a: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1447800" y="1905000"/>
            <a:ext cx="685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1479550" y="1600200"/>
            <a:ext cx="1130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 gastrica</a:t>
            </a:r>
          </a:p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dextra</a:t>
            </a: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39" name="Freeform 19"/>
          <p:cNvSpPr>
            <a:spLocks/>
          </p:cNvSpPr>
          <p:nvPr/>
        </p:nvSpPr>
        <p:spPr bwMode="auto">
          <a:xfrm>
            <a:off x="4267200" y="2743200"/>
            <a:ext cx="76200" cy="304800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33" y="77"/>
              </a:cxn>
              <a:cxn ang="0">
                <a:pos x="5" y="115"/>
              </a:cxn>
            </a:cxnLst>
            <a:rect l="0" t="0" r="r" b="b"/>
            <a:pathLst>
              <a:path w="43" h="161">
                <a:moveTo>
                  <a:pt x="43" y="0"/>
                </a:moveTo>
                <a:cubicBezTo>
                  <a:pt x="40" y="26"/>
                  <a:pt x="43" y="53"/>
                  <a:pt x="33" y="77"/>
                </a:cubicBezTo>
                <a:cubicBezTo>
                  <a:pt x="0" y="161"/>
                  <a:pt x="5" y="50"/>
                  <a:pt x="5" y="115"/>
                </a:cubicBezTo>
              </a:path>
            </a:pathLst>
          </a:custGeom>
          <a:noFill/>
          <a:ln w="1016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40" name="Freeform 20"/>
          <p:cNvSpPr>
            <a:spLocks/>
          </p:cNvSpPr>
          <p:nvPr/>
        </p:nvSpPr>
        <p:spPr bwMode="auto">
          <a:xfrm>
            <a:off x="3717925" y="2932113"/>
            <a:ext cx="617538" cy="198437"/>
          </a:xfrm>
          <a:custGeom>
            <a:avLst/>
            <a:gdLst/>
            <a:ahLst/>
            <a:cxnLst>
              <a:cxn ang="0">
                <a:pos x="336" y="25"/>
              </a:cxn>
              <a:cxn ang="0">
                <a:pos x="288" y="63"/>
              </a:cxn>
              <a:cxn ang="0">
                <a:pos x="125" y="121"/>
              </a:cxn>
              <a:cxn ang="0">
                <a:pos x="48" y="92"/>
              </a:cxn>
              <a:cxn ang="0">
                <a:pos x="0" y="54"/>
              </a:cxn>
            </a:cxnLst>
            <a:rect l="0" t="0" r="r" b="b"/>
            <a:pathLst>
              <a:path w="389" h="125">
                <a:moveTo>
                  <a:pt x="336" y="25"/>
                </a:moveTo>
                <a:cubicBezTo>
                  <a:pt x="232" y="62"/>
                  <a:pt x="389" y="0"/>
                  <a:pt x="288" y="63"/>
                </a:cubicBezTo>
                <a:cubicBezTo>
                  <a:pt x="245" y="90"/>
                  <a:pt x="172" y="105"/>
                  <a:pt x="125" y="121"/>
                </a:cubicBezTo>
                <a:cubicBezTo>
                  <a:pt x="47" y="107"/>
                  <a:pt x="88" y="125"/>
                  <a:pt x="48" y="92"/>
                </a:cubicBezTo>
                <a:cubicBezTo>
                  <a:pt x="32" y="79"/>
                  <a:pt x="0" y="54"/>
                  <a:pt x="0" y="54"/>
                </a:cubicBezTo>
              </a:path>
            </a:pathLst>
          </a:custGeom>
          <a:noFill/>
          <a:ln w="1016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42" name="Freeform 22"/>
          <p:cNvSpPr>
            <a:spLocks/>
          </p:cNvSpPr>
          <p:nvPr/>
        </p:nvSpPr>
        <p:spPr bwMode="auto">
          <a:xfrm>
            <a:off x="3311525" y="3017838"/>
            <a:ext cx="1244600" cy="622300"/>
          </a:xfrm>
          <a:custGeom>
            <a:avLst/>
            <a:gdLst/>
            <a:ahLst/>
            <a:cxnLst>
              <a:cxn ang="0">
                <a:pos x="218" y="0"/>
              </a:cxn>
              <a:cxn ang="0">
                <a:pos x="151" y="29"/>
              </a:cxn>
              <a:cxn ang="0">
                <a:pos x="141" y="57"/>
              </a:cxn>
              <a:cxn ang="0">
                <a:pos x="84" y="77"/>
              </a:cxn>
              <a:cxn ang="0">
                <a:pos x="26" y="144"/>
              </a:cxn>
              <a:cxn ang="0">
                <a:pos x="7" y="173"/>
              </a:cxn>
              <a:cxn ang="0">
                <a:pos x="36" y="249"/>
              </a:cxn>
              <a:cxn ang="0">
                <a:pos x="55" y="278"/>
              </a:cxn>
              <a:cxn ang="0">
                <a:pos x="189" y="307"/>
              </a:cxn>
              <a:cxn ang="0">
                <a:pos x="247" y="326"/>
              </a:cxn>
              <a:cxn ang="0">
                <a:pos x="304" y="345"/>
              </a:cxn>
              <a:cxn ang="0">
                <a:pos x="429" y="345"/>
              </a:cxn>
              <a:cxn ang="0">
                <a:pos x="477" y="365"/>
              </a:cxn>
              <a:cxn ang="0">
                <a:pos x="592" y="345"/>
              </a:cxn>
              <a:cxn ang="0">
                <a:pos x="708" y="336"/>
              </a:cxn>
              <a:cxn ang="0">
                <a:pos x="784" y="307"/>
              </a:cxn>
            </a:cxnLst>
            <a:rect l="0" t="0" r="r" b="b"/>
            <a:pathLst>
              <a:path w="784" h="392">
                <a:moveTo>
                  <a:pt x="218" y="0"/>
                </a:moveTo>
                <a:cubicBezTo>
                  <a:pt x="183" y="7"/>
                  <a:pt x="169" y="0"/>
                  <a:pt x="151" y="29"/>
                </a:cubicBezTo>
                <a:cubicBezTo>
                  <a:pt x="146" y="37"/>
                  <a:pt x="149" y="51"/>
                  <a:pt x="141" y="57"/>
                </a:cubicBezTo>
                <a:cubicBezTo>
                  <a:pt x="125" y="69"/>
                  <a:pt x="84" y="77"/>
                  <a:pt x="84" y="77"/>
                </a:cubicBezTo>
                <a:cubicBezTo>
                  <a:pt x="57" y="115"/>
                  <a:pt x="70" y="129"/>
                  <a:pt x="26" y="144"/>
                </a:cubicBezTo>
                <a:cubicBezTo>
                  <a:pt x="20" y="154"/>
                  <a:pt x="8" y="162"/>
                  <a:pt x="7" y="173"/>
                </a:cubicBezTo>
                <a:cubicBezTo>
                  <a:pt x="0" y="237"/>
                  <a:pt x="11" y="218"/>
                  <a:pt x="36" y="249"/>
                </a:cubicBezTo>
                <a:cubicBezTo>
                  <a:pt x="43" y="258"/>
                  <a:pt x="45" y="272"/>
                  <a:pt x="55" y="278"/>
                </a:cubicBezTo>
                <a:cubicBezTo>
                  <a:pt x="88" y="299"/>
                  <a:pt x="155" y="303"/>
                  <a:pt x="189" y="307"/>
                </a:cubicBezTo>
                <a:cubicBezTo>
                  <a:pt x="208" y="313"/>
                  <a:pt x="228" y="320"/>
                  <a:pt x="247" y="326"/>
                </a:cubicBezTo>
                <a:cubicBezTo>
                  <a:pt x="266" y="332"/>
                  <a:pt x="304" y="345"/>
                  <a:pt x="304" y="345"/>
                </a:cubicBezTo>
                <a:cubicBezTo>
                  <a:pt x="372" y="392"/>
                  <a:pt x="289" y="345"/>
                  <a:pt x="429" y="345"/>
                </a:cubicBezTo>
                <a:cubicBezTo>
                  <a:pt x="446" y="345"/>
                  <a:pt x="461" y="358"/>
                  <a:pt x="477" y="365"/>
                </a:cubicBezTo>
                <a:cubicBezTo>
                  <a:pt x="515" y="358"/>
                  <a:pt x="553" y="350"/>
                  <a:pt x="592" y="345"/>
                </a:cubicBezTo>
                <a:cubicBezTo>
                  <a:pt x="630" y="340"/>
                  <a:pt x="670" y="341"/>
                  <a:pt x="708" y="336"/>
                </a:cubicBezTo>
                <a:cubicBezTo>
                  <a:pt x="739" y="332"/>
                  <a:pt x="753" y="307"/>
                  <a:pt x="784" y="307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43" name="Freeform 23"/>
          <p:cNvSpPr>
            <a:spLocks/>
          </p:cNvSpPr>
          <p:nvPr/>
        </p:nvSpPr>
        <p:spPr bwMode="auto">
          <a:xfrm>
            <a:off x="3652838" y="2955925"/>
            <a:ext cx="65087" cy="76200"/>
          </a:xfrm>
          <a:custGeom>
            <a:avLst/>
            <a:gdLst/>
            <a:ahLst/>
            <a:cxnLst>
              <a:cxn ang="0">
                <a:pos x="41" y="48"/>
              </a:cxn>
              <a:cxn ang="0">
                <a:pos x="32" y="20"/>
              </a:cxn>
              <a:cxn ang="0">
                <a:pos x="3" y="10"/>
              </a:cxn>
              <a:cxn ang="0">
                <a:pos x="41" y="48"/>
              </a:cxn>
            </a:cxnLst>
            <a:rect l="0" t="0" r="r" b="b"/>
            <a:pathLst>
              <a:path w="41" h="48">
                <a:moveTo>
                  <a:pt x="41" y="48"/>
                </a:moveTo>
                <a:cubicBezTo>
                  <a:pt x="38" y="39"/>
                  <a:pt x="39" y="27"/>
                  <a:pt x="32" y="20"/>
                </a:cubicBezTo>
                <a:cubicBezTo>
                  <a:pt x="25" y="13"/>
                  <a:pt x="0" y="0"/>
                  <a:pt x="3" y="10"/>
                </a:cubicBezTo>
                <a:cubicBezTo>
                  <a:pt x="8" y="27"/>
                  <a:pt x="28" y="35"/>
                  <a:pt x="41" y="48"/>
                </a:cubicBezTo>
                <a:close/>
              </a:path>
            </a:pathLst>
          </a:custGeom>
          <a:solidFill>
            <a:schemeClr val="accent1"/>
          </a:solidFill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44" name="Freeform 24"/>
          <p:cNvSpPr>
            <a:spLocks/>
          </p:cNvSpPr>
          <p:nvPr/>
        </p:nvSpPr>
        <p:spPr bwMode="auto">
          <a:xfrm>
            <a:off x="4389438" y="2362200"/>
            <a:ext cx="592137" cy="1152525"/>
          </a:xfrm>
          <a:custGeom>
            <a:avLst/>
            <a:gdLst/>
            <a:ahLst/>
            <a:cxnLst>
              <a:cxn ang="0">
                <a:pos x="0" y="298"/>
              </a:cxn>
              <a:cxn ang="0">
                <a:pos x="96" y="250"/>
              </a:cxn>
              <a:cxn ang="0">
                <a:pos x="153" y="134"/>
              </a:cxn>
              <a:cxn ang="0">
                <a:pos x="163" y="86"/>
              </a:cxn>
              <a:cxn ang="0">
                <a:pos x="221" y="48"/>
              </a:cxn>
              <a:cxn ang="0">
                <a:pos x="288" y="0"/>
              </a:cxn>
              <a:cxn ang="0">
                <a:pos x="355" y="58"/>
              </a:cxn>
              <a:cxn ang="0">
                <a:pos x="326" y="144"/>
              </a:cxn>
              <a:cxn ang="0">
                <a:pos x="259" y="490"/>
              </a:cxn>
              <a:cxn ang="0">
                <a:pos x="134" y="682"/>
              </a:cxn>
              <a:cxn ang="0">
                <a:pos x="67" y="720"/>
              </a:cxn>
            </a:cxnLst>
            <a:rect l="0" t="0" r="r" b="b"/>
            <a:pathLst>
              <a:path w="373" h="726">
                <a:moveTo>
                  <a:pt x="0" y="298"/>
                </a:moveTo>
                <a:cubicBezTo>
                  <a:pt x="36" y="286"/>
                  <a:pt x="59" y="261"/>
                  <a:pt x="96" y="250"/>
                </a:cubicBezTo>
                <a:cubicBezTo>
                  <a:pt x="121" y="211"/>
                  <a:pt x="121" y="168"/>
                  <a:pt x="153" y="134"/>
                </a:cubicBezTo>
                <a:cubicBezTo>
                  <a:pt x="156" y="118"/>
                  <a:pt x="153" y="99"/>
                  <a:pt x="163" y="86"/>
                </a:cubicBezTo>
                <a:cubicBezTo>
                  <a:pt x="177" y="68"/>
                  <a:pt x="221" y="48"/>
                  <a:pt x="221" y="48"/>
                </a:cubicBezTo>
                <a:cubicBezTo>
                  <a:pt x="235" y="3"/>
                  <a:pt x="246" y="15"/>
                  <a:pt x="288" y="0"/>
                </a:cubicBezTo>
                <a:cubicBezTo>
                  <a:pt x="328" y="14"/>
                  <a:pt x="327" y="29"/>
                  <a:pt x="355" y="58"/>
                </a:cubicBezTo>
                <a:cubicBezTo>
                  <a:pt x="370" y="101"/>
                  <a:pt x="364" y="119"/>
                  <a:pt x="326" y="144"/>
                </a:cubicBezTo>
                <a:cubicBezTo>
                  <a:pt x="323" y="243"/>
                  <a:pt x="373" y="430"/>
                  <a:pt x="259" y="490"/>
                </a:cubicBezTo>
                <a:cubicBezTo>
                  <a:pt x="231" y="568"/>
                  <a:pt x="204" y="634"/>
                  <a:pt x="134" y="682"/>
                </a:cubicBezTo>
                <a:cubicBezTo>
                  <a:pt x="120" y="726"/>
                  <a:pt x="111" y="720"/>
                  <a:pt x="67" y="72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45" name="Freeform 25"/>
          <p:cNvSpPr>
            <a:spLocks/>
          </p:cNvSpPr>
          <p:nvPr/>
        </p:nvSpPr>
        <p:spPr bwMode="auto">
          <a:xfrm>
            <a:off x="4359275" y="2987675"/>
            <a:ext cx="771525" cy="225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86"/>
              </a:cxn>
              <a:cxn ang="0">
                <a:pos x="144" y="96"/>
              </a:cxn>
              <a:cxn ang="0">
                <a:pos x="288" y="124"/>
              </a:cxn>
              <a:cxn ang="0">
                <a:pos x="364" y="86"/>
              </a:cxn>
              <a:cxn ang="0">
                <a:pos x="451" y="96"/>
              </a:cxn>
              <a:cxn ang="0">
                <a:pos x="480" y="115"/>
              </a:cxn>
              <a:cxn ang="0">
                <a:pos x="480" y="96"/>
              </a:cxn>
            </a:cxnLst>
            <a:rect l="0" t="0" r="r" b="b"/>
            <a:pathLst>
              <a:path w="486" h="142">
                <a:moveTo>
                  <a:pt x="0" y="0"/>
                </a:moveTo>
                <a:cubicBezTo>
                  <a:pt x="14" y="28"/>
                  <a:pt x="21" y="77"/>
                  <a:pt x="57" y="86"/>
                </a:cubicBezTo>
                <a:cubicBezTo>
                  <a:pt x="85" y="93"/>
                  <a:pt x="115" y="93"/>
                  <a:pt x="144" y="96"/>
                </a:cubicBezTo>
                <a:cubicBezTo>
                  <a:pt x="211" y="142"/>
                  <a:pt x="174" y="136"/>
                  <a:pt x="288" y="124"/>
                </a:cubicBezTo>
                <a:cubicBezTo>
                  <a:pt x="319" y="114"/>
                  <a:pt x="334" y="97"/>
                  <a:pt x="364" y="86"/>
                </a:cubicBezTo>
                <a:cubicBezTo>
                  <a:pt x="393" y="89"/>
                  <a:pt x="423" y="89"/>
                  <a:pt x="451" y="96"/>
                </a:cubicBezTo>
                <a:cubicBezTo>
                  <a:pt x="462" y="99"/>
                  <a:pt x="468" y="115"/>
                  <a:pt x="480" y="115"/>
                </a:cubicBezTo>
                <a:cubicBezTo>
                  <a:pt x="486" y="115"/>
                  <a:pt x="480" y="102"/>
                  <a:pt x="480" y="96"/>
                </a:cubicBezTo>
              </a:path>
            </a:pathLst>
          </a:custGeom>
          <a:noFill/>
          <a:ln w="444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46" name="Line 26"/>
          <p:cNvSpPr>
            <a:spLocks noChangeShapeType="1"/>
          </p:cNvSpPr>
          <p:nvPr/>
        </p:nvSpPr>
        <p:spPr bwMode="auto">
          <a:xfrm>
            <a:off x="4343400" y="2895600"/>
            <a:ext cx="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48" name="Freeform 28"/>
          <p:cNvSpPr>
            <a:spLocks/>
          </p:cNvSpPr>
          <p:nvPr/>
        </p:nvSpPr>
        <p:spPr bwMode="auto">
          <a:xfrm>
            <a:off x="5151438" y="2332038"/>
            <a:ext cx="1096962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29" y="518"/>
              </a:cxn>
              <a:cxn ang="0">
                <a:pos x="48" y="480"/>
              </a:cxn>
              <a:cxn ang="0">
                <a:pos x="201" y="470"/>
              </a:cxn>
              <a:cxn ang="0">
                <a:pos x="355" y="422"/>
              </a:cxn>
              <a:cxn ang="0">
                <a:pos x="422" y="393"/>
              </a:cxn>
              <a:cxn ang="0">
                <a:pos x="480" y="355"/>
              </a:cxn>
              <a:cxn ang="0">
                <a:pos x="509" y="336"/>
              </a:cxn>
              <a:cxn ang="0">
                <a:pos x="547" y="240"/>
              </a:cxn>
              <a:cxn ang="0">
                <a:pos x="624" y="163"/>
              </a:cxn>
              <a:cxn ang="0">
                <a:pos x="662" y="57"/>
              </a:cxn>
              <a:cxn ang="0">
                <a:pos x="672" y="29"/>
              </a:cxn>
              <a:cxn ang="0">
                <a:pos x="691" y="0"/>
              </a:cxn>
            </a:cxnLst>
            <a:rect l="0" t="0" r="r" b="b"/>
            <a:pathLst>
              <a:path w="691" h="528">
                <a:moveTo>
                  <a:pt x="0" y="528"/>
                </a:moveTo>
                <a:cubicBezTo>
                  <a:pt x="10" y="525"/>
                  <a:pt x="22" y="525"/>
                  <a:pt x="29" y="518"/>
                </a:cubicBezTo>
                <a:cubicBezTo>
                  <a:pt x="39" y="508"/>
                  <a:pt x="34" y="484"/>
                  <a:pt x="48" y="480"/>
                </a:cubicBezTo>
                <a:cubicBezTo>
                  <a:pt x="97" y="466"/>
                  <a:pt x="150" y="473"/>
                  <a:pt x="201" y="470"/>
                </a:cubicBezTo>
                <a:cubicBezTo>
                  <a:pt x="242" y="431"/>
                  <a:pt x="301" y="430"/>
                  <a:pt x="355" y="422"/>
                </a:cubicBezTo>
                <a:cubicBezTo>
                  <a:pt x="461" y="352"/>
                  <a:pt x="298" y="455"/>
                  <a:pt x="422" y="393"/>
                </a:cubicBezTo>
                <a:cubicBezTo>
                  <a:pt x="443" y="383"/>
                  <a:pt x="461" y="368"/>
                  <a:pt x="480" y="355"/>
                </a:cubicBezTo>
                <a:cubicBezTo>
                  <a:pt x="490" y="349"/>
                  <a:pt x="509" y="336"/>
                  <a:pt x="509" y="336"/>
                </a:cubicBezTo>
                <a:cubicBezTo>
                  <a:pt x="516" y="307"/>
                  <a:pt x="522" y="261"/>
                  <a:pt x="547" y="240"/>
                </a:cubicBezTo>
                <a:cubicBezTo>
                  <a:pt x="599" y="196"/>
                  <a:pt x="587" y="237"/>
                  <a:pt x="624" y="163"/>
                </a:cubicBezTo>
                <a:cubicBezTo>
                  <a:pt x="632" y="121"/>
                  <a:pt x="633" y="88"/>
                  <a:pt x="662" y="57"/>
                </a:cubicBezTo>
                <a:cubicBezTo>
                  <a:pt x="665" y="48"/>
                  <a:pt x="668" y="38"/>
                  <a:pt x="672" y="29"/>
                </a:cubicBezTo>
                <a:cubicBezTo>
                  <a:pt x="677" y="19"/>
                  <a:pt x="691" y="0"/>
                  <a:pt x="691" y="0"/>
                </a:cubicBezTo>
              </a:path>
            </a:pathLst>
          </a:custGeom>
          <a:noFill/>
          <a:ln w="38100" cmpd="sng">
            <a:solidFill>
              <a:srgbClr val="FF3300">
                <a:alpha val="64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0" name="Freeform 30"/>
          <p:cNvSpPr>
            <a:spLocks/>
          </p:cNvSpPr>
          <p:nvPr/>
        </p:nvSpPr>
        <p:spPr bwMode="auto">
          <a:xfrm>
            <a:off x="5913438" y="2779713"/>
            <a:ext cx="533400" cy="176212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21" y="111"/>
              </a:cxn>
              <a:cxn ang="0">
                <a:pos x="278" y="54"/>
              </a:cxn>
              <a:cxn ang="0">
                <a:pos x="307" y="35"/>
              </a:cxn>
              <a:cxn ang="0">
                <a:pos x="336" y="6"/>
              </a:cxn>
            </a:cxnLst>
            <a:rect l="0" t="0" r="r" b="b"/>
            <a:pathLst>
              <a:path w="336" h="111">
                <a:moveTo>
                  <a:pt x="0" y="92"/>
                </a:moveTo>
                <a:cubicBezTo>
                  <a:pt x="75" y="83"/>
                  <a:pt x="154" y="67"/>
                  <a:pt x="221" y="111"/>
                </a:cubicBezTo>
                <a:cubicBezTo>
                  <a:pt x="233" y="74"/>
                  <a:pt x="241" y="66"/>
                  <a:pt x="278" y="54"/>
                </a:cubicBezTo>
                <a:cubicBezTo>
                  <a:pt x="288" y="48"/>
                  <a:pt x="300" y="44"/>
                  <a:pt x="307" y="35"/>
                </a:cubicBezTo>
                <a:cubicBezTo>
                  <a:pt x="335" y="0"/>
                  <a:pt x="297" y="6"/>
                  <a:pt x="336" y="6"/>
                </a:cubicBezTo>
              </a:path>
            </a:pathLst>
          </a:custGeom>
          <a:noFill/>
          <a:ln w="38100" cmpd="sng">
            <a:solidFill>
              <a:srgbClr val="FF3300">
                <a:alpha val="64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2" name="Rectangle 32"/>
          <p:cNvSpPr>
            <a:spLocks noChangeArrowheads="1"/>
          </p:cNvSpPr>
          <p:nvPr/>
        </p:nvSpPr>
        <p:spPr bwMode="auto">
          <a:xfrm>
            <a:off x="1447800" y="23622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51" name="Text Box 31"/>
          <p:cNvSpPr txBox="1">
            <a:spLocks noChangeArrowheads="1"/>
          </p:cNvSpPr>
          <p:nvPr/>
        </p:nvSpPr>
        <p:spPr bwMode="auto">
          <a:xfrm>
            <a:off x="1400175" y="2174875"/>
            <a:ext cx="10858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 gastro-</a:t>
            </a:r>
          </a:p>
          <a:p>
            <a:r>
              <a:rPr lang="en-US" sz="1300" b="1">
                <a:effectLst>
                  <a:outerShdw blurRad="38100" dist="38100" dir="2700000" algn="tl">
                    <a:srgbClr val="C0C0C0"/>
                  </a:outerShdw>
                </a:effectLst>
              </a:rPr>
              <a:t>duodenalis</a:t>
            </a:r>
            <a:endParaRPr lang="ru-RU" sz="13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3" name="Freeform 33"/>
          <p:cNvSpPr>
            <a:spLocks/>
          </p:cNvSpPr>
          <p:nvPr/>
        </p:nvSpPr>
        <p:spPr bwMode="auto">
          <a:xfrm>
            <a:off x="3549650" y="3048000"/>
            <a:ext cx="184150" cy="51752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68" y="87"/>
              </a:cxn>
              <a:cxn ang="0">
                <a:pos x="0" y="288"/>
              </a:cxn>
            </a:cxnLst>
            <a:rect l="0" t="0" r="r" b="b"/>
            <a:pathLst>
              <a:path w="106" h="288">
                <a:moveTo>
                  <a:pt x="106" y="0"/>
                </a:moveTo>
                <a:cubicBezTo>
                  <a:pt x="95" y="33"/>
                  <a:pt x="87" y="58"/>
                  <a:pt x="68" y="87"/>
                </a:cubicBezTo>
                <a:cubicBezTo>
                  <a:pt x="50" y="154"/>
                  <a:pt x="0" y="216"/>
                  <a:pt x="0" y="288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4" name="Freeform 34"/>
          <p:cNvSpPr>
            <a:spLocks/>
          </p:cNvSpPr>
          <p:nvPr/>
        </p:nvSpPr>
        <p:spPr bwMode="auto">
          <a:xfrm>
            <a:off x="3292475" y="3505200"/>
            <a:ext cx="288925" cy="669925"/>
          </a:xfrm>
          <a:custGeom>
            <a:avLst/>
            <a:gdLst/>
            <a:ahLst/>
            <a:cxnLst>
              <a:cxn ang="0">
                <a:pos x="182" y="0"/>
              </a:cxn>
              <a:cxn ang="0">
                <a:pos x="124" y="144"/>
              </a:cxn>
              <a:cxn ang="0">
                <a:pos x="76" y="221"/>
              </a:cxn>
              <a:cxn ang="0">
                <a:pos x="67" y="250"/>
              </a:cxn>
              <a:cxn ang="0">
                <a:pos x="28" y="307"/>
              </a:cxn>
              <a:cxn ang="0">
                <a:pos x="9" y="365"/>
              </a:cxn>
              <a:cxn ang="0">
                <a:pos x="0" y="403"/>
              </a:cxn>
            </a:cxnLst>
            <a:rect l="0" t="0" r="r" b="b"/>
            <a:pathLst>
              <a:path w="182" h="403">
                <a:moveTo>
                  <a:pt x="182" y="0"/>
                </a:moveTo>
                <a:cubicBezTo>
                  <a:pt x="174" y="53"/>
                  <a:pt x="163" y="106"/>
                  <a:pt x="124" y="144"/>
                </a:cubicBezTo>
                <a:cubicBezTo>
                  <a:pt x="114" y="177"/>
                  <a:pt x="101" y="197"/>
                  <a:pt x="76" y="221"/>
                </a:cubicBezTo>
                <a:cubicBezTo>
                  <a:pt x="73" y="231"/>
                  <a:pt x="72" y="241"/>
                  <a:pt x="67" y="250"/>
                </a:cubicBezTo>
                <a:cubicBezTo>
                  <a:pt x="56" y="270"/>
                  <a:pt x="28" y="307"/>
                  <a:pt x="28" y="307"/>
                </a:cubicBezTo>
                <a:cubicBezTo>
                  <a:pt x="22" y="326"/>
                  <a:pt x="14" y="345"/>
                  <a:pt x="9" y="365"/>
                </a:cubicBezTo>
                <a:cubicBezTo>
                  <a:pt x="6" y="378"/>
                  <a:pt x="0" y="403"/>
                  <a:pt x="0" y="403"/>
                </a:cubicBezTo>
              </a:path>
            </a:pathLst>
          </a:custGeom>
          <a:noFill/>
          <a:ln w="76200" cmpd="sng">
            <a:solidFill>
              <a:srgbClr val="FF3300">
                <a:alpha val="64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1524000" y="4648200"/>
            <a:ext cx="8382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55" name="Text Box 35"/>
          <p:cNvSpPr txBox="1">
            <a:spLocks noChangeArrowheads="1"/>
          </p:cNvSpPr>
          <p:nvPr/>
        </p:nvSpPr>
        <p:spPr bwMode="auto">
          <a:xfrm>
            <a:off x="1447800" y="4648200"/>
            <a:ext cx="10620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 gastro-</a:t>
            </a:r>
          </a:p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epiploica</a:t>
            </a:r>
          </a:p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dexter</a:t>
            </a: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6781800" y="4267200"/>
            <a:ext cx="9144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58" name="Text Box 38"/>
          <p:cNvSpPr txBox="1">
            <a:spLocks noChangeArrowheads="1"/>
          </p:cNvSpPr>
          <p:nvPr/>
        </p:nvSpPr>
        <p:spPr bwMode="auto">
          <a:xfrm>
            <a:off x="6096000" y="4572000"/>
            <a:ext cx="18621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 gastro-epiploica</a:t>
            </a:r>
          </a:p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sinistra</a:t>
            </a: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60" name="Freeform 40"/>
          <p:cNvSpPr>
            <a:spLocks/>
          </p:cNvSpPr>
          <p:nvPr/>
        </p:nvSpPr>
        <p:spPr bwMode="auto">
          <a:xfrm>
            <a:off x="3276600" y="4144963"/>
            <a:ext cx="2041525" cy="671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06"/>
              </a:cxn>
              <a:cxn ang="0">
                <a:pos x="144" y="192"/>
              </a:cxn>
              <a:cxn ang="0">
                <a:pos x="221" y="230"/>
              </a:cxn>
              <a:cxn ang="0">
                <a:pos x="279" y="250"/>
              </a:cxn>
              <a:cxn ang="0">
                <a:pos x="307" y="259"/>
              </a:cxn>
              <a:cxn ang="0">
                <a:pos x="317" y="288"/>
              </a:cxn>
              <a:cxn ang="0">
                <a:pos x="423" y="326"/>
              </a:cxn>
              <a:cxn ang="0">
                <a:pos x="490" y="355"/>
              </a:cxn>
              <a:cxn ang="0">
                <a:pos x="519" y="374"/>
              </a:cxn>
              <a:cxn ang="0">
                <a:pos x="547" y="384"/>
              </a:cxn>
              <a:cxn ang="0">
                <a:pos x="586" y="374"/>
              </a:cxn>
              <a:cxn ang="0">
                <a:pos x="605" y="346"/>
              </a:cxn>
              <a:cxn ang="0">
                <a:pos x="749" y="355"/>
              </a:cxn>
              <a:cxn ang="0">
                <a:pos x="797" y="374"/>
              </a:cxn>
              <a:cxn ang="0">
                <a:pos x="855" y="394"/>
              </a:cxn>
              <a:cxn ang="0">
                <a:pos x="1047" y="384"/>
              </a:cxn>
              <a:cxn ang="0">
                <a:pos x="1095" y="355"/>
              </a:cxn>
              <a:cxn ang="0">
                <a:pos x="1267" y="298"/>
              </a:cxn>
            </a:cxnLst>
            <a:rect l="0" t="0" r="r" b="b"/>
            <a:pathLst>
              <a:path w="1267" h="394">
                <a:moveTo>
                  <a:pt x="0" y="0"/>
                </a:moveTo>
                <a:cubicBezTo>
                  <a:pt x="63" y="22"/>
                  <a:pt x="24" y="57"/>
                  <a:pt x="48" y="106"/>
                </a:cubicBezTo>
                <a:cubicBezTo>
                  <a:pt x="69" y="148"/>
                  <a:pt x="101" y="177"/>
                  <a:pt x="144" y="192"/>
                </a:cubicBezTo>
                <a:cubicBezTo>
                  <a:pt x="191" y="239"/>
                  <a:pt x="152" y="211"/>
                  <a:pt x="221" y="230"/>
                </a:cubicBezTo>
                <a:cubicBezTo>
                  <a:pt x="241" y="235"/>
                  <a:pt x="260" y="243"/>
                  <a:pt x="279" y="250"/>
                </a:cubicBezTo>
                <a:cubicBezTo>
                  <a:pt x="288" y="253"/>
                  <a:pt x="307" y="259"/>
                  <a:pt x="307" y="259"/>
                </a:cubicBezTo>
                <a:cubicBezTo>
                  <a:pt x="310" y="269"/>
                  <a:pt x="309" y="282"/>
                  <a:pt x="317" y="288"/>
                </a:cubicBezTo>
                <a:cubicBezTo>
                  <a:pt x="322" y="292"/>
                  <a:pt x="412" y="321"/>
                  <a:pt x="423" y="326"/>
                </a:cubicBezTo>
                <a:cubicBezTo>
                  <a:pt x="461" y="366"/>
                  <a:pt x="418" y="329"/>
                  <a:pt x="490" y="355"/>
                </a:cubicBezTo>
                <a:cubicBezTo>
                  <a:pt x="501" y="359"/>
                  <a:pt x="509" y="369"/>
                  <a:pt x="519" y="374"/>
                </a:cubicBezTo>
                <a:cubicBezTo>
                  <a:pt x="528" y="378"/>
                  <a:pt x="538" y="381"/>
                  <a:pt x="547" y="384"/>
                </a:cubicBezTo>
                <a:cubicBezTo>
                  <a:pt x="560" y="381"/>
                  <a:pt x="575" y="381"/>
                  <a:pt x="586" y="374"/>
                </a:cubicBezTo>
                <a:cubicBezTo>
                  <a:pt x="595" y="368"/>
                  <a:pt x="594" y="347"/>
                  <a:pt x="605" y="346"/>
                </a:cubicBezTo>
                <a:cubicBezTo>
                  <a:pt x="653" y="340"/>
                  <a:pt x="701" y="352"/>
                  <a:pt x="749" y="355"/>
                </a:cubicBezTo>
                <a:cubicBezTo>
                  <a:pt x="765" y="361"/>
                  <a:pt x="781" y="368"/>
                  <a:pt x="797" y="374"/>
                </a:cubicBezTo>
                <a:cubicBezTo>
                  <a:pt x="816" y="381"/>
                  <a:pt x="855" y="394"/>
                  <a:pt x="855" y="394"/>
                </a:cubicBezTo>
                <a:cubicBezTo>
                  <a:pt x="919" y="391"/>
                  <a:pt x="983" y="390"/>
                  <a:pt x="1047" y="384"/>
                </a:cubicBezTo>
                <a:cubicBezTo>
                  <a:pt x="1082" y="381"/>
                  <a:pt x="1070" y="372"/>
                  <a:pt x="1095" y="355"/>
                </a:cubicBezTo>
                <a:cubicBezTo>
                  <a:pt x="1135" y="329"/>
                  <a:pt x="1217" y="298"/>
                  <a:pt x="1267" y="298"/>
                </a:cubicBezTo>
              </a:path>
            </a:pathLst>
          </a:custGeom>
          <a:noFill/>
          <a:ln w="444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1" name="Freeform 41"/>
          <p:cNvSpPr>
            <a:spLocks/>
          </p:cNvSpPr>
          <p:nvPr/>
        </p:nvSpPr>
        <p:spPr bwMode="auto">
          <a:xfrm>
            <a:off x="6248400" y="2941638"/>
            <a:ext cx="209550" cy="365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163"/>
              </a:cxn>
              <a:cxn ang="0">
                <a:pos x="125" y="230"/>
              </a:cxn>
            </a:cxnLst>
            <a:rect l="0" t="0" r="r" b="b"/>
            <a:pathLst>
              <a:path w="132" h="230">
                <a:moveTo>
                  <a:pt x="0" y="0"/>
                </a:moveTo>
                <a:cubicBezTo>
                  <a:pt x="25" y="71"/>
                  <a:pt x="39" y="119"/>
                  <a:pt x="106" y="163"/>
                </a:cubicBezTo>
                <a:cubicBezTo>
                  <a:pt x="132" y="203"/>
                  <a:pt x="125" y="180"/>
                  <a:pt x="125" y="230"/>
                </a:cubicBezTo>
              </a:path>
            </a:pathLst>
          </a:custGeom>
          <a:noFill/>
          <a:ln w="38100" cmpd="sng">
            <a:solidFill>
              <a:srgbClr val="FF3300">
                <a:alpha val="63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2" name="Freeform 42"/>
          <p:cNvSpPr>
            <a:spLocks/>
          </p:cNvSpPr>
          <p:nvPr/>
        </p:nvSpPr>
        <p:spPr bwMode="auto">
          <a:xfrm>
            <a:off x="5303838" y="3276600"/>
            <a:ext cx="1235075" cy="1381125"/>
          </a:xfrm>
          <a:custGeom>
            <a:avLst/>
            <a:gdLst/>
            <a:ahLst/>
            <a:cxnLst>
              <a:cxn ang="0">
                <a:pos x="739" y="0"/>
              </a:cxn>
              <a:cxn ang="0">
                <a:pos x="701" y="307"/>
              </a:cxn>
              <a:cxn ang="0">
                <a:pos x="691" y="336"/>
              </a:cxn>
              <a:cxn ang="0">
                <a:pos x="672" y="365"/>
              </a:cxn>
              <a:cxn ang="0">
                <a:pos x="605" y="432"/>
              </a:cxn>
              <a:cxn ang="0">
                <a:pos x="585" y="451"/>
              </a:cxn>
              <a:cxn ang="0">
                <a:pos x="576" y="480"/>
              </a:cxn>
              <a:cxn ang="0">
                <a:pos x="509" y="518"/>
              </a:cxn>
              <a:cxn ang="0">
                <a:pos x="451" y="672"/>
              </a:cxn>
              <a:cxn ang="0">
                <a:pos x="422" y="691"/>
              </a:cxn>
              <a:cxn ang="0">
                <a:pos x="413" y="730"/>
              </a:cxn>
              <a:cxn ang="0">
                <a:pos x="384" y="739"/>
              </a:cxn>
              <a:cxn ang="0">
                <a:pos x="326" y="768"/>
              </a:cxn>
              <a:cxn ang="0">
                <a:pos x="288" y="806"/>
              </a:cxn>
              <a:cxn ang="0">
                <a:pos x="269" y="826"/>
              </a:cxn>
              <a:cxn ang="0">
                <a:pos x="86" y="854"/>
              </a:cxn>
              <a:cxn ang="0">
                <a:pos x="0" y="864"/>
              </a:cxn>
            </a:cxnLst>
            <a:rect l="0" t="0" r="r" b="b"/>
            <a:pathLst>
              <a:path w="778" h="870">
                <a:moveTo>
                  <a:pt x="739" y="0"/>
                </a:moveTo>
                <a:cubicBezTo>
                  <a:pt x="749" y="102"/>
                  <a:pt x="778" y="227"/>
                  <a:pt x="701" y="307"/>
                </a:cubicBezTo>
                <a:cubicBezTo>
                  <a:pt x="698" y="317"/>
                  <a:pt x="696" y="327"/>
                  <a:pt x="691" y="336"/>
                </a:cubicBezTo>
                <a:cubicBezTo>
                  <a:pt x="686" y="346"/>
                  <a:pt x="677" y="354"/>
                  <a:pt x="672" y="365"/>
                </a:cubicBezTo>
                <a:cubicBezTo>
                  <a:pt x="650" y="416"/>
                  <a:pt x="661" y="412"/>
                  <a:pt x="605" y="432"/>
                </a:cubicBezTo>
                <a:cubicBezTo>
                  <a:pt x="598" y="438"/>
                  <a:pt x="590" y="443"/>
                  <a:pt x="585" y="451"/>
                </a:cubicBezTo>
                <a:cubicBezTo>
                  <a:pt x="580" y="460"/>
                  <a:pt x="583" y="473"/>
                  <a:pt x="576" y="480"/>
                </a:cubicBezTo>
                <a:cubicBezTo>
                  <a:pt x="558" y="498"/>
                  <a:pt x="530" y="504"/>
                  <a:pt x="509" y="518"/>
                </a:cubicBezTo>
                <a:cubicBezTo>
                  <a:pt x="498" y="549"/>
                  <a:pt x="469" y="650"/>
                  <a:pt x="451" y="672"/>
                </a:cubicBezTo>
                <a:cubicBezTo>
                  <a:pt x="444" y="681"/>
                  <a:pt x="432" y="685"/>
                  <a:pt x="422" y="691"/>
                </a:cubicBezTo>
                <a:cubicBezTo>
                  <a:pt x="419" y="704"/>
                  <a:pt x="421" y="720"/>
                  <a:pt x="413" y="730"/>
                </a:cubicBezTo>
                <a:cubicBezTo>
                  <a:pt x="407" y="738"/>
                  <a:pt x="394" y="736"/>
                  <a:pt x="384" y="739"/>
                </a:cubicBezTo>
                <a:cubicBezTo>
                  <a:pt x="346" y="751"/>
                  <a:pt x="361" y="745"/>
                  <a:pt x="326" y="768"/>
                </a:cubicBezTo>
                <a:cubicBezTo>
                  <a:pt x="310" y="821"/>
                  <a:pt x="331" y="780"/>
                  <a:pt x="288" y="806"/>
                </a:cubicBezTo>
                <a:cubicBezTo>
                  <a:pt x="280" y="811"/>
                  <a:pt x="277" y="821"/>
                  <a:pt x="269" y="826"/>
                </a:cubicBezTo>
                <a:cubicBezTo>
                  <a:pt x="222" y="854"/>
                  <a:pt x="124" y="851"/>
                  <a:pt x="86" y="854"/>
                </a:cubicBezTo>
                <a:cubicBezTo>
                  <a:pt x="39" y="870"/>
                  <a:pt x="67" y="864"/>
                  <a:pt x="0" y="86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5" name="Rectangle 45"/>
          <p:cNvSpPr>
            <a:spLocks noChangeArrowheads="1"/>
          </p:cNvSpPr>
          <p:nvPr/>
        </p:nvSpPr>
        <p:spPr bwMode="auto">
          <a:xfrm>
            <a:off x="6553200" y="1143000"/>
            <a:ext cx="11430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4" name="Text Box 44"/>
          <p:cNvSpPr txBox="1">
            <a:spLocks noChangeArrowheads="1"/>
          </p:cNvSpPr>
          <p:nvPr/>
        </p:nvSpPr>
        <p:spPr bwMode="auto">
          <a:xfrm>
            <a:off x="6553200" y="990600"/>
            <a:ext cx="1487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 oesophagea</a:t>
            </a: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63" name="Text Box 43"/>
          <p:cNvSpPr txBox="1">
            <a:spLocks noChangeArrowheads="1"/>
          </p:cNvSpPr>
          <p:nvPr/>
        </p:nvSpPr>
        <p:spPr bwMode="auto">
          <a:xfrm>
            <a:off x="6553200" y="1250950"/>
            <a:ext cx="124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 phrenica </a:t>
            </a:r>
          </a:p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inferior </a:t>
            </a: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66" name="Freeform 46"/>
          <p:cNvSpPr>
            <a:spLocks/>
          </p:cNvSpPr>
          <p:nvPr/>
        </p:nvSpPr>
        <p:spPr bwMode="auto">
          <a:xfrm>
            <a:off x="4511675" y="1752600"/>
            <a:ext cx="411163" cy="122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77"/>
              </a:cxn>
              <a:cxn ang="0">
                <a:pos x="221" y="48"/>
              </a:cxn>
              <a:cxn ang="0">
                <a:pos x="250" y="29"/>
              </a:cxn>
              <a:cxn ang="0">
                <a:pos x="279" y="19"/>
              </a:cxn>
            </a:cxnLst>
            <a:rect l="0" t="0" r="r" b="b"/>
            <a:pathLst>
              <a:path w="279" h="77">
                <a:moveTo>
                  <a:pt x="0" y="0"/>
                </a:moveTo>
                <a:cubicBezTo>
                  <a:pt x="25" y="24"/>
                  <a:pt x="38" y="44"/>
                  <a:pt x="48" y="77"/>
                </a:cubicBezTo>
                <a:cubicBezTo>
                  <a:pt x="114" y="70"/>
                  <a:pt x="159" y="61"/>
                  <a:pt x="221" y="48"/>
                </a:cubicBezTo>
                <a:cubicBezTo>
                  <a:pt x="231" y="42"/>
                  <a:pt x="240" y="34"/>
                  <a:pt x="250" y="29"/>
                </a:cubicBezTo>
                <a:cubicBezTo>
                  <a:pt x="259" y="24"/>
                  <a:pt x="279" y="19"/>
                  <a:pt x="279" y="19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7" name="Freeform 47"/>
          <p:cNvSpPr>
            <a:spLocks/>
          </p:cNvSpPr>
          <p:nvPr/>
        </p:nvSpPr>
        <p:spPr bwMode="auto">
          <a:xfrm>
            <a:off x="4313238" y="2103438"/>
            <a:ext cx="623887" cy="136525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67" y="67"/>
              </a:cxn>
              <a:cxn ang="0">
                <a:pos x="86" y="38"/>
              </a:cxn>
              <a:cxn ang="0">
                <a:pos x="163" y="29"/>
              </a:cxn>
              <a:cxn ang="0">
                <a:pos x="201" y="19"/>
              </a:cxn>
              <a:cxn ang="0">
                <a:pos x="259" y="0"/>
              </a:cxn>
              <a:cxn ang="0">
                <a:pos x="393" y="9"/>
              </a:cxn>
            </a:cxnLst>
            <a:rect l="0" t="0" r="r" b="b"/>
            <a:pathLst>
              <a:path w="393" h="86">
                <a:moveTo>
                  <a:pt x="0" y="67"/>
                </a:moveTo>
                <a:cubicBezTo>
                  <a:pt x="26" y="76"/>
                  <a:pt x="39" y="86"/>
                  <a:pt x="67" y="67"/>
                </a:cubicBezTo>
                <a:cubicBezTo>
                  <a:pt x="77" y="60"/>
                  <a:pt x="75" y="42"/>
                  <a:pt x="86" y="38"/>
                </a:cubicBezTo>
                <a:cubicBezTo>
                  <a:pt x="110" y="28"/>
                  <a:pt x="137" y="32"/>
                  <a:pt x="163" y="29"/>
                </a:cubicBezTo>
                <a:cubicBezTo>
                  <a:pt x="176" y="26"/>
                  <a:pt x="188" y="23"/>
                  <a:pt x="201" y="19"/>
                </a:cubicBezTo>
                <a:cubicBezTo>
                  <a:pt x="220" y="13"/>
                  <a:pt x="259" y="0"/>
                  <a:pt x="259" y="0"/>
                </a:cubicBezTo>
                <a:cubicBezTo>
                  <a:pt x="380" y="9"/>
                  <a:pt x="336" y="9"/>
                  <a:pt x="393" y="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9" name="Rectangle 49"/>
          <p:cNvSpPr>
            <a:spLocks noChangeArrowheads="1"/>
          </p:cNvSpPr>
          <p:nvPr/>
        </p:nvSpPr>
        <p:spPr bwMode="auto">
          <a:xfrm>
            <a:off x="1447800" y="3657600"/>
            <a:ext cx="914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8" name="Text Box 48"/>
          <p:cNvSpPr txBox="1">
            <a:spLocks noChangeArrowheads="1"/>
          </p:cNvSpPr>
          <p:nvPr/>
        </p:nvSpPr>
        <p:spPr bwMode="auto">
          <a:xfrm>
            <a:off x="1371600" y="3505200"/>
            <a:ext cx="139223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 pancrea-</a:t>
            </a:r>
          </a:p>
          <a:p>
            <a:r>
              <a:rPr lang="en-US" sz="1300" b="1">
                <a:effectLst>
                  <a:outerShdw blurRad="38100" dist="38100" dir="2700000" algn="tl">
                    <a:srgbClr val="C0C0C0"/>
                  </a:outerShdw>
                </a:effectLst>
              </a:rPr>
              <a:t>ticoduodenalis</a:t>
            </a:r>
          </a:p>
          <a:p>
            <a:r>
              <a:rPr lang="en-US" sz="13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superior</a:t>
            </a:r>
            <a:endParaRPr lang="ru-RU" sz="13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0" name="Freeform 50"/>
          <p:cNvSpPr>
            <a:spLocks/>
          </p:cNvSpPr>
          <p:nvPr/>
        </p:nvSpPr>
        <p:spPr bwMode="auto">
          <a:xfrm>
            <a:off x="2997200" y="4206875"/>
            <a:ext cx="508000" cy="1279525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28" y="19"/>
              </a:cxn>
              <a:cxn ang="0">
                <a:pos x="99" y="28"/>
              </a:cxn>
              <a:cxn ang="0">
                <a:pos x="80" y="48"/>
              </a:cxn>
              <a:cxn ang="0">
                <a:pos x="42" y="67"/>
              </a:cxn>
              <a:cxn ang="0">
                <a:pos x="23" y="249"/>
              </a:cxn>
              <a:cxn ang="0">
                <a:pos x="71" y="336"/>
              </a:cxn>
              <a:cxn ang="0">
                <a:pos x="23" y="470"/>
              </a:cxn>
              <a:cxn ang="0">
                <a:pos x="32" y="566"/>
              </a:cxn>
              <a:cxn ang="0">
                <a:pos x="61" y="585"/>
              </a:cxn>
              <a:cxn ang="0">
                <a:pos x="71" y="624"/>
              </a:cxn>
              <a:cxn ang="0">
                <a:pos x="119" y="672"/>
              </a:cxn>
              <a:cxn ang="0">
                <a:pos x="167" y="739"/>
              </a:cxn>
              <a:cxn ang="0">
                <a:pos x="272" y="806"/>
              </a:cxn>
            </a:cxnLst>
            <a:rect l="0" t="0" r="r" b="b"/>
            <a:pathLst>
              <a:path w="272" h="806">
                <a:moveTo>
                  <a:pt x="157" y="0"/>
                </a:moveTo>
                <a:cubicBezTo>
                  <a:pt x="147" y="6"/>
                  <a:pt x="138" y="14"/>
                  <a:pt x="128" y="19"/>
                </a:cubicBezTo>
                <a:cubicBezTo>
                  <a:pt x="119" y="23"/>
                  <a:pt x="108" y="23"/>
                  <a:pt x="99" y="28"/>
                </a:cubicBezTo>
                <a:cubicBezTo>
                  <a:pt x="91" y="33"/>
                  <a:pt x="88" y="43"/>
                  <a:pt x="80" y="48"/>
                </a:cubicBezTo>
                <a:cubicBezTo>
                  <a:pt x="68" y="56"/>
                  <a:pt x="55" y="61"/>
                  <a:pt x="42" y="67"/>
                </a:cubicBezTo>
                <a:cubicBezTo>
                  <a:pt x="2" y="129"/>
                  <a:pt x="0" y="161"/>
                  <a:pt x="23" y="249"/>
                </a:cubicBezTo>
                <a:cubicBezTo>
                  <a:pt x="31" y="281"/>
                  <a:pt x="60" y="305"/>
                  <a:pt x="71" y="336"/>
                </a:cubicBezTo>
                <a:cubicBezTo>
                  <a:pt x="61" y="385"/>
                  <a:pt x="38" y="422"/>
                  <a:pt x="23" y="470"/>
                </a:cubicBezTo>
                <a:cubicBezTo>
                  <a:pt x="26" y="502"/>
                  <a:pt x="22" y="535"/>
                  <a:pt x="32" y="566"/>
                </a:cubicBezTo>
                <a:cubicBezTo>
                  <a:pt x="36" y="577"/>
                  <a:pt x="55" y="575"/>
                  <a:pt x="61" y="585"/>
                </a:cubicBezTo>
                <a:cubicBezTo>
                  <a:pt x="68" y="596"/>
                  <a:pt x="64" y="613"/>
                  <a:pt x="71" y="624"/>
                </a:cubicBezTo>
                <a:cubicBezTo>
                  <a:pt x="84" y="643"/>
                  <a:pt x="119" y="672"/>
                  <a:pt x="119" y="672"/>
                </a:cubicBezTo>
                <a:cubicBezTo>
                  <a:pt x="141" y="741"/>
                  <a:pt x="107" y="649"/>
                  <a:pt x="167" y="739"/>
                </a:cubicBezTo>
                <a:cubicBezTo>
                  <a:pt x="211" y="804"/>
                  <a:pt x="195" y="806"/>
                  <a:pt x="272" y="80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2" name="Rectangle 52"/>
          <p:cNvSpPr>
            <a:spLocks noChangeArrowheads="1"/>
          </p:cNvSpPr>
          <p:nvPr/>
        </p:nvSpPr>
        <p:spPr bwMode="auto">
          <a:xfrm>
            <a:off x="1752600" y="6172200"/>
            <a:ext cx="1447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1" name="Text Box 51"/>
          <p:cNvSpPr txBox="1">
            <a:spLocks noChangeArrowheads="1"/>
          </p:cNvSpPr>
          <p:nvPr/>
        </p:nvSpPr>
        <p:spPr bwMode="auto">
          <a:xfrm>
            <a:off x="1662113" y="5973763"/>
            <a:ext cx="14890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 pancrea-</a:t>
            </a:r>
          </a:p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ticoduodenalis</a:t>
            </a:r>
          </a:p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inferior</a:t>
            </a: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3489325" y="4999038"/>
            <a:ext cx="777875" cy="554037"/>
          </a:xfrm>
          <a:custGeom>
            <a:avLst/>
            <a:gdLst/>
            <a:ahLst/>
            <a:cxnLst>
              <a:cxn ang="0">
                <a:pos x="471" y="0"/>
              </a:cxn>
              <a:cxn ang="0">
                <a:pos x="423" y="48"/>
              </a:cxn>
              <a:cxn ang="0">
                <a:pos x="384" y="96"/>
              </a:cxn>
              <a:cxn ang="0">
                <a:pos x="346" y="144"/>
              </a:cxn>
              <a:cxn ang="0">
                <a:pos x="269" y="250"/>
              </a:cxn>
              <a:cxn ang="0">
                <a:pos x="0" y="288"/>
              </a:cxn>
            </a:cxnLst>
            <a:rect l="0" t="0" r="r" b="b"/>
            <a:pathLst>
              <a:path w="481" h="330">
                <a:moveTo>
                  <a:pt x="471" y="0"/>
                </a:moveTo>
                <a:cubicBezTo>
                  <a:pt x="451" y="77"/>
                  <a:pt x="481" y="9"/>
                  <a:pt x="423" y="48"/>
                </a:cubicBezTo>
                <a:cubicBezTo>
                  <a:pt x="406" y="60"/>
                  <a:pt x="399" y="82"/>
                  <a:pt x="384" y="96"/>
                </a:cubicBezTo>
                <a:cubicBezTo>
                  <a:pt x="364" y="161"/>
                  <a:pt x="392" y="91"/>
                  <a:pt x="346" y="144"/>
                </a:cubicBezTo>
                <a:cubicBezTo>
                  <a:pt x="325" y="169"/>
                  <a:pt x="288" y="221"/>
                  <a:pt x="269" y="250"/>
                </a:cubicBezTo>
                <a:cubicBezTo>
                  <a:pt x="243" y="330"/>
                  <a:pt x="20" y="288"/>
                  <a:pt x="0" y="28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5" name="Rectangle 55"/>
          <p:cNvSpPr>
            <a:spLocks noChangeArrowheads="1"/>
          </p:cNvSpPr>
          <p:nvPr/>
        </p:nvSpPr>
        <p:spPr bwMode="auto">
          <a:xfrm>
            <a:off x="3200400" y="6400800"/>
            <a:ext cx="12192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4" name="Text Box 54"/>
          <p:cNvSpPr txBox="1">
            <a:spLocks noChangeArrowheads="1"/>
          </p:cNvSpPr>
          <p:nvPr/>
        </p:nvSpPr>
        <p:spPr bwMode="auto">
          <a:xfrm>
            <a:off x="3033713" y="6400800"/>
            <a:ext cx="2363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A. mesenterica superior </a:t>
            </a: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7" name="Freeform 57"/>
          <p:cNvSpPr>
            <a:spLocks/>
          </p:cNvSpPr>
          <p:nvPr/>
        </p:nvSpPr>
        <p:spPr bwMode="auto">
          <a:xfrm>
            <a:off x="4267200" y="3336925"/>
            <a:ext cx="106363" cy="350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221"/>
              </a:cxn>
            </a:cxnLst>
            <a:rect l="0" t="0" r="r" b="b"/>
            <a:pathLst>
              <a:path w="48" h="221">
                <a:moveTo>
                  <a:pt x="0" y="0"/>
                </a:moveTo>
                <a:cubicBezTo>
                  <a:pt x="42" y="44"/>
                  <a:pt x="48" y="160"/>
                  <a:pt x="48" y="221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8" name="Freeform 58"/>
          <p:cNvSpPr>
            <a:spLocks/>
          </p:cNvSpPr>
          <p:nvPr/>
        </p:nvSpPr>
        <p:spPr bwMode="auto">
          <a:xfrm>
            <a:off x="4311650" y="3687763"/>
            <a:ext cx="184150" cy="1036637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68" y="87"/>
              </a:cxn>
              <a:cxn ang="0">
                <a:pos x="39" y="403"/>
              </a:cxn>
              <a:cxn ang="0">
                <a:pos x="10" y="567"/>
              </a:cxn>
              <a:cxn ang="0">
                <a:pos x="1" y="605"/>
              </a:cxn>
            </a:cxnLst>
            <a:rect l="0" t="0" r="r" b="b"/>
            <a:pathLst>
              <a:path w="113" h="632">
                <a:moveTo>
                  <a:pt x="30" y="0"/>
                </a:moveTo>
                <a:cubicBezTo>
                  <a:pt x="40" y="32"/>
                  <a:pt x="57" y="56"/>
                  <a:pt x="68" y="87"/>
                </a:cubicBezTo>
                <a:cubicBezTo>
                  <a:pt x="72" y="166"/>
                  <a:pt x="113" y="332"/>
                  <a:pt x="39" y="403"/>
                </a:cubicBezTo>
                <a:cubicBezTo>
                  <a:pt x="25" y="462"/>
                  <a:pt x="20" y="504"/>
                  <a:pt x="10" y="567"/>
                </a:cubicBezTo>
                <a:cubicBezTo>
                  <a:pt x="0" y="632"/>
                  <a:pt x="1" y="574"/>
                  <a:pt x="1" y="605"/>
                </a:cubicBezTo>
              </a:path>
            </a:pathLst>
          </a:custGeom>
          <a:noFill/>
          <a:ln w="76200" cmpd="sng">
            <a:solidFill>
              <a:srgbClr val="FF3300">
                <a:alpha val="64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9" name="Freeform 59"/>
          <p:cNvSpPr>
            <a:spLocks/>
          </p:cNvSpPr>
          <p:nvPr/>
        </p:nvSpPr>
        <p:spPr bwMode="auto">
          <a:xfrm>
            <a:off x="4295775" y="4708525"/>
            <a:ext cx="255588" cy="137795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59" y="327"/>
              </a:cxn>
              <a:cxn ang="0">
                <a:pos x="97" y="500"/>
              </a:cxn>
              <a:cxn ang="0">
                <a:pos x="145" y="615"/>
              </a:cxn>
              <a:cxn ang="0">
                <a:pos x="126" y="836"/>
              </a:cxn>
              <a:cxn ang="0">
                <a:pos x="116" y="864"/>
              </a:cxn>
              <a:cxn ang="0">
                <a:pos x="116" y="845"/>
              </a:cxn>
            </a:cxnLst>
            <a:rect l="0" t="0" r="r" b="b"/>
            <a:pathLst>
              <a:path w="161" h="868">
                <a:moveTo>
                  <a:pt x="11" y="0"/>
                </a:moveTo>
                <a:cubicBezTo>
                  <a:pt x="0" y="122"/>
                  <a:pt x="6" y="218"/>
                  <a:pt x="59" y="327"/>
                </a:cubicBezTo>
                <a:cubicBezTo>
                  <a:pt x="66" y="391"/>
                  <a:pt x="79" y="440"/>
                  <a:pt x="97" y="500"/>
                </a:cubicBezTo>
                <a:cubicBezTo>
                  <a:pt x="105" y="559"/>
                  <a:pt x="91" y="596"/>
                  <a:pt x="145" y="615"/>
                </a:cubicBezTo>
                <a:cubicBezTo>
                  <a:pt x="161" y="692"/>
                  <a:pt x="147" y="761"/>
                  <a:pt x="126" y="836"/>
                </a:cubicBezTo>
                <a:cubicBezTo>
                  <a:pt x="123" y="846"/>
                  <a:pt x="123" y="857"/>
                  <a:pt x="116" y="864"/>
                </a:cubicBezTo>
                <a:cubicBezTo>
                  <a:pt x="111" y="868"/>
                  <a:pt x="116" y="851"/>
                  <a:pt x="116" y="845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80" name="Freeform 60"/>
          <p:cNvSpPr>
            <a:spLocks/>
          </p:cNvSpPr>
          <p:nvPr/>
        </p:nvSpPr>
        <p:spPr bwMode="auto">
          <a:xfrm>
            <a:off x="4221163" y="4922838"/>
            <a:ext cx="61912" cy="1365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0" y="86"/>
              </a:cxn>
            </a:cxnLst>
            <a:rect l="0" t="0" r="r" b="b"/>
            <a:pathLst>
              <a:path w="39" h="86">
                <a:moveTo>
                  <a:pt x="39" y="0"/>
                </a:moveTo>
                <a:cubicBezTo>
                  <a:pt x="30" y="35"/>
                  <a:pt x="16" y="55"/>
                  <a:pt x="0" y="8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417 0.126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" autoRev="1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50"/>
                            </p:stCondLst>
                            <p:childTnLst>
                              <p:par>
                                <p:cTn id="26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250" autoRev="1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8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3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800"/>
                            </p:stCondLst>
                            <p:childTnLst>
                              <p:par>
                                <p:cTn id="3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0" dur="250" autoRev="1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50"/>
                            </p:stCondLst>
                            <p:childTnLst>
                              <p:par>
                                <p:cTn id="48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250" autoRev="1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9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9" dur="250" autoRev="1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1" dur="250" autoRev="1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"/>
                            </p:stCondLst>
                            <p:childTnLst>
                              <p:par>
                                <p:cTn id="93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4" dur="250" autoRev="1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250" autoRev="1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50"/>
                            </p:stCondLst>
                            <p:childTnLst>
                              <p:par>
                                <p:cTn id="102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3" dur="250" autoRev="1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3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7" dur="250" autoRev="1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50"/>
                            </p:stCondLst>
                            <p:childTnLst>
                              <p:par>
                                <p:cTn id="128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9" dur="250" autoRev="1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250" autoRev="1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9" dur="250" autoRev="1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250" autoRev="1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5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50"/>
                            </p:stCondLst>
                            <p:childTnLst>
                              <p:par>
                                <p:cTn id="147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8" dur="250" autoRev="1" fill="hold"/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250" autoRev="1" fill="hold"/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5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3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5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3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50"/>
                            </p:stCondLst>
                            <p:childTnLst>
                              <p:par>
                                <p:cTn id="1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3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50"/>
                            </p:stCondLst>
                            <p:childTnLst>
                              <p:par>
                                <p:cTn id="164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5" dur="250" autoRev="1" fill="hold"/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250" autoRev="1" fill="hold"/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600"/>
                            </p:stCondLst>
                            <p:childTnLst>
                              <p:par>
                                <p:cTn id="1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100"/>
                            </p:stCondLst>
                            <p:childTnLst>
                              <p:par>
                                <p:cTn id="1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1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/>
      <p:bldP spid="133129" grpId="0" animBg="1"/>
      <p:bldP spid="133129" grpId="1" animBg="1"/>
      <p:bldP spid="133129" grpId="2" animBg="1"/>
      <p:bldP spid="133130" grpId="0"/>
      <p:bldP spid="133132" grpId="0"/>
      <p:bldP spid="133134" grpId="0"/>
      <p:bldP spid="133136" grpId="0"/>
      <p:bldP spid="133138" grpId="0"/>
      <p:bldP spid="133139" grpId="0" animBg="1"/>
      <p:bldP spid="133140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8" grpId="0" animBg="1"/>
      <p:bldP spid="133150" grpId="0" animBg="1"/>
      <p:bldP spid="133151" grpId="0"/>
      <p:bldP spid="133153" grpId="0" animBg="1"/>
      <p:bldP spid="133154" grpId="0" animBg="1"/>
      <p:bldP spid="133155" grpId="0"/>
      <p:bldP spid="133158" grpId="0"/>
      <p:bldP spid="133160" grpId="0" animBg="1"/>
      <p:bldP spid="133161" grpId="0" animBg="1"/>
      <p:bldP spid="133162" grpId="0" animBg="1"/>
      <p:bldP spid="133164" grpId="0"/>
      <p:bldP spid="133163" grpId="0"/>
      <p:bldP spid="133166" grpId="0" animBg="1"/>
      <p:bldP spid="133167" grpId="0" animBg="1"/>
      <p:bldP spid="133168" grpId="0"/>
      <p:bldP spid="133170" grpId="0" animBg="1"/>
      <p:bldP spid="133171" grpId="0"/>
      <p:bldP spid="133173" grpId="0" animBg="1"/>
      <p:bldP spid="133174" grpId="0"/>
      <p:bldP spid="133177" grpId="0" animBg="1"/>
      <p:bldP spid="133178" grpId="0" animBg="1"/>
      <p:bldP spid="133179" grpId="0" animBg="1"/>
      <p:bldP spid="13318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844824"/>
            <a:ext cx="6110836" cy="3456384"/>
          </a:xfrm>
          <a:noFill/>
          <a:ln/>
        </p:spPr>
      </p:pic>
      <p:sp>
        <p:nvSpPr>
          <p:cNvPr id="8295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60475" y="5661025"/>
            <a:ext cx="7883525" cy="95885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200" b="1" dirty="0">
                <a:solidFill>
                  <a:srgbClr val="080808"/>
                </a:solidFill>
              </a:rPr>
              <a:t>Рассечение переднего (левого) блуждающего нерва </a:t>
            </a:r>
            <a:r>
              <a:rPr lang="ru-RU" sz="2200" b="1" i="1" dirty="0">
                <a:solidFill>
                  <a:srgbClr val="080808"/>
                </a:solidFill>
              </a:rPr>
              <a:t>(а) </a:t>
            </a:r>
            <a:endParaRPr lang="en-US" sz="2200" b="1" i="1" dirty="0">
              <a:solidFill>
                <a:srgbClr val="080808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200" b="1" dirty="0">
                <a:solidFill>
                  <a:srgbClr val="080808"/>
                </a:solidFill>
              </a:rPr>
              <a:t>и заднего (правого) блуждающего нерва </a:t>
            </a:r>
            <a:r>
              <a:rPr lang="ru-RU" sz="2200" b="1" i="1" dirty="0">
                <a:solidFill>
                  <a:srgbClr val="080808"/>
                </a:solidFill>
              </a:rPr>
              <a:t>(б)</a:t>
            </a:r>
            <a:r>
              <a:rPr lang="ru-RU" sz="2200" b="1" dirty="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08651" y="620688"/>
            <a:ext cx="774035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200" b="1" dirty="0" smtClean="0">
                <a:solidFill>
                  <a:srgbClr val="0066FF"/>
                </a:solidFill>
              </a:rPr>
              <a:t>Стволовая </a:t>
            </a:r>
            <a:r>
              <a:rPr lang="ru-RU" sz="3200" b="1" dirty="0" err="1" smtClean="0">
                <a:solidFill>
                  <a:srgbClr val="0066FF"/>
                </a:solidFill>
              </a:rPr>
              <a:t>ваготомия</a:t>
            </a:r>
            <a:r>
              <a:rPr lang="ru-RU" sz="3200" b="1" dirty="0" smtClean="0">
                <a:solidFill>
                  <a:srgbClr val="0066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0" y="2425193"/>
            <a:ext cx="6591300" cy="3195064"/>
          </a:xfrm>
          <a:noFill/>
          <a:ln/>
        </p:spPr>
      </p:pic>
      <p:sp>
        <p:nvSpPr>
          <p:cNvPr id="809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1600" y="5732463"/>
            <a:ext cx="7772400" cy="8667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>
                <a:solidFill>
                  <a:srgbClr val="080808"/>
                </a:solidFill>
              </a:rPr>
              <a:t>Эксцизия при перфорированной язве желудка </a:t>
            </a:r>
            <a:r>
              <a:rPr lang="ru-RU" sz="2200" b="1" i="1" dirty="0">
                <a:solidFill>
                  <a:srgbClr val="080808"/>
                </a:solidFill>
              </a:rPr>
              <a:t>(а)</a:t>
            </a:r>
            <a:r>
              <a:rPr lang="ru-RU" sz="2200" b="1" dirty="0">
                <a:solidFill>
                  <a:srgbClr val="080808"/>
                </a:solidFill>
              </a:rPr>
              <a:t> </a:t>
            </a:r>
            <a:endParaRPr lang="ru-RU" sz="1200" b="1" dirty="0">
              <a:solidFill>
                <a:srgbClr val="080808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>
                <a:solidFill>
                  <a:srgbClr val="080808"/>
                </a:solidFill>
              </a:rPr>
              <a:t>и пластика привратника желудка </a:t>
            </a:r>
            <a:r>
              <a:rPr lang="ru-RU" sz="2200" b="1" i="1" dirty="0">
                <a:solidFill>
                  <a:srgbClr val="080808"/>
                </a:solidFill>
              </a:rPr>
              <a:t>(б)</a:t>
            </a:r>
            <a:endParaRPr lang="ru-RU" sz="2200" b="1" dirty="0">
              <a:solidFill>
                <a:srgbClr val="080808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08651" y="620688"/>
            <a:ext cx="774035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200" b="1" dirty="0" smtClean="0">
                <a:solidFill>
                  <a:srgbClr val="0066FF"/>
                </a:solidFill>
              </a:rPr>
              <a:t>Иссечение язвы желудка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4622" y="1844824"/>
            <a:ext cx="3979320" cy="4104455"/>
          </a:xfrm>
          <a:noFill/>
          <a:ln/>
        </p:spPr>
      </p:pic>
      <p:sp>
        <p:nvSpPr>
          <p:cNvPr id="1689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80112" y="2967779"/>
            <a:ext cx="3427040" cy="114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 b="1" dirty="0">
                <a:solidFill>
                  <a:srgbClr val="080808"/>
                </a:solidFill>
              </a:rPr>
              <a:t>Продольный разрез </a:t>
            </a:r>
            <a:r>
              <a:rPr lang="ru-RU" sz="2400" b="1" i="1" dirty="0">
                <a:solidFill>
                  <a:srgbClr val="080808"/>
                </a:solidFill>
              </a:rPr>
              <a:t>(а)</a:t>
            </a:r>
            <a:r>
              <a:rPr lang="ru-RU" sz="2400" b="1" dirty="0">
                <a:solidFill>
                  <a:srgbClr val="080808"/>
                </a:solidFill>
              </a:rPr>
              <a:t> и поперечный шов </a:t>
            </a:r>
            <a:r>
              <a:rPr lang="ru-RU" sz="2400" b="1" i="1" dirty="0">
                <a:solidFill>
                  <a:srgbClr val="080808"/>
                </a:solidFill>
              </a:rPr>
              <a:t>(б)</a:t>
            </a:r>
            <a:r>
              <a:rPr lang="ru-RU" sz="2400" b="1" dirty="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08651" y="620688"/>
            <a:ext cx="774035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200" b="1" dirty="0" err="1" smtClean="0">
                <a:solidFill>
                  <a:srgbClr val="0066FF"/>
                </a:solidFill>
              </a:rPr>
              <a:t>Пилоропластика</a:t>
            </a:r>
            <a:r>
              <a:rPr lang="ru-RU" sz="3200" b="1" dirty="0" smtClean="0">
                <a:solidFill>
                  <a:srgbClr val="0066FF"/>
                </a:solidFill>
              </a:rPr>
              <a:t> по </a:t>
            </a:r>
            <a:r>
              <a:rPr lang="ru-RU" sz="3200" b="1" dirty="0" err="1" smtClean="0">
                <a:solidFill>
                  <a:srgbClr val="0066FF"/>
                </a:solidFill>
              </a:rPr>
              <a:t>Гейнеке</a:t>
            </a:r>
            <a:r>
              <a:rPr lang="ru-RU" sz="3200" b="1" dirty="0" smtClean="0">
                <a:solidFill>
                  <a:srgbClr val="0066FF"/>
                </a:solidFill>
              </a:rPr>
              <a:t>-Микуличу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905000"/>
            <a:ext cx="2088232" cy="3778250"/>
          </a:xfrm>
          <a:noFill/>
          <a:ln/>
        </p:spPr>
      </p:pic>
      <p:sp>
        <p:nvSpPr>
          <p:cNvPr id="17306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54175" y="5719763"/>
            <a:ext cx="7489825" cy="914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 b="1" dirty="0">
                <a:solidFill>
                  <a:srgbClr val="080808"/>
                </a:solidFill>
              </a:rPr>
              <a:t>Разрез на желудке и двенадцатиперстной кишке </a:t>
            </a:r>
            <a:r>
              <a:rPr lang="ru-RU" sz="2400" b="1" i="1" dirty="0">
                <a:solidFill>
                  <a:srgbClr val="080808"/>
                </a:solidFill>
              </a:rPr>
              <a:t>(а)</a:t>
            </a:r>
            <a:r>
              <a:rPr lang="ru-RU" sz="2400" b="1" dirty="0">
                <a:solidFill>
                  <a:srgbClr val="080808"/>
                </a:solidFill>
              </a:rPr>
              <a:t> и </a:t>
            </a:r>
            <a:r>
              <a:rPr lang="ru-RU" sz="2400" b="1" dirty="0" err="1">
                <a:solidFill>
                  <a:srgbClr val="080808"/>
                </a:solidFill>
              </a:rPr>
              <a:t>гастродуоденостомия</a:t>
            </a:r>
            <a:r>
              <a:rPr lang="ru-RU" sz="2400" b="1" dirty="0">
                <a:solidFill>
                  <a:srgbClr val="080808"/>
                </a:solidFill>
              </a:rPr>
              <a:t> </a:t>
            </a:r>
            <a:r>
              <a:rPr lang="ru-RU" sz="2400" b="1" i="1" dirty="0">
                <a:solidFill>
                  <a:srgbClr val="080808"/>
                </a:solidFill>
              </a:rPr>
              <a:t>(б)</a:t>
            </a:r>
            <a:r>
              <a:rPr lang="ru-RU" sz="2400" b="1" dirty="0">
                <a:solidFill>
                  <a:srgbClr val="080808"/>
                </a:solidFill>
              </a:rPr>
              <a:t> </a:t>
            </a:r>
          </a:p>
        </p:txBody>
      </p:sp>
      <p:pic>
        <p:nvPicPr>
          <p:cNvPr id="173065" name="Picture 9"/>
          <p:cNvPicPr>
            <a:picLocks noChangeAspect="1" noChangeArrowheads="1"/>
          </p:cNvPicPr>
          <p:nvPr/>
        </p:nvPicPr>
        <p:blipFill>
          <a:blip r:embed="rId3" cstate="print"/>
          <a:srcRect t="45647"/>
          <a:stretch>
            <a:fillRect/>
          </a:stretch>
        </p:blipFill>
        <p:spPr bwMode="auto">
          <a:xfrm>
            <a:off x="5652120" y="1772816"/>
            <a:ext cx="2329602" cy="371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08651" y="620688"/>
            <a:ext cx="774035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200" b="1" dirty="0" err="1" smtClean="0">
                <a:solidFill>
                  <a:srgbClr val="0066FF"/>
                </a:solidFill>
              </a:rPr>
              <a:t>Пилоропластика</a:t>
            </a:r>
            <a:r>
              <a:rPr lang="ru-RU" sz="3200" b="1" dirty="0" smtClean="0">
                <a:solidFill>
                  <a:srgbClr val="0066FF"/>
                </a:solidFill>
              </a:rPr>
              <a:t> по </a:t>
            </a:r>
            <a:r>
              <a:rPr lang="ru-RU" sz="3200" b="1" dirty="0" err="1" smtClean="0">
                <a:solidFill>
                  <a:srgbClr val="0066FF"/>
                </a:solidFill>
              </a:rPr>
              <a:t>Джабулею</a:t>
            </a:r>
            <a:r>
              <a:rPr lang="ru-RU" sz="3200" b="1" dirty="0" smtClean="0">
                <a:solidFill>
                  <a:srgbClr val="0066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7740352" cy="11524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Модификации </a:t>
            </a:r>
            <a:r>
              <a:rPr lang="ru-RU" sz="3200" b="1" dirty="0">
                <a:solidFill>
                  <a:srgbClr val="0066FF"/>
                </a:solidFill>
              </a:rPr>
              <a:t>резекции желудка по </a:t>
            </a:r>
            <a:r>
              <a:rPr lang="ru-RU" sz="3200" b="1" dirty="0" err="1" smtClean="0">
                <a:solidFill>
                  <a:srgbClr val="0066FF"/>
                </a:solidFill>
              </a:rPr>
              <a:t>Бильрот</a:t>
            </a:r>
            <a:r>
              <a:rPr lang="ru-RU" sz="3200" b="1" dirty="0" smtClean="0">
                <a:solidFill>
                  <a:srgbClr val="0066FF"/>
                </a:solidFill>
              </a:rPr>
              <a:t> </a:t>
            </a:r>
            <a:r>
              <a:rPr lang="en-US" sz="3200" b="1" dirty="0" smtClean="0">
                <a:solidFill>
                  <a:srgbClr val="0066FF"/>
                </a:solidFill>
              </a:rPr>
              <a:t>II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5868145" y="2739814"/>
            <a:ext cx="3275856" cy="29934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080808"/>
                </a:solidFill>
              </a:rPr>
              <a:t>1 - резекция 2/3 желудка,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80808"/>
                </a:solidFill>
              </a:rPr>
              <a:t>2 </a:t>
            </a:r>
            <a:r>
              <a:rPr lang="ru-RU" sz="2400" b="1" dirty="0">
                <a:solidFill>
                  <a:srgbClr val="080808"/>
                </a:solidFill>
              </a:rPr>
              <a:t>- по </a:t>
            </a:r>
            <a:r>
              <a:rPr lang="ru-RU" sz="2400" b="1" dirty="0" err="1">
                <a:solidFill>
                  <a:srgbClr val="080808"/>
                </a:solidFill>
              </a:rPr>
              <a:t>Ру</a:t>
            </a:r>
            <a:r>
              <a:rPr lang="ru-RU" sz="2400" b="1" dirty="0">
                <a:solidFill>
                  <a:srgbClr val="080808"/>
                </a:solidFill>
              </a:rPr>
              <a:t>,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80808"/>
                </a:solidFill>
              </a:rPr>
              <a:t>3 </a:t>
            </a:r>
            <a:r>
              <a:rPr lang="ru-RU" sz="2400" b="1" dirty="0">
                <a:solidFill>
                  <a:srgbClr val="080808"/>
                </a:solidFill>
              </a:rPr>
              <a:t>- по Гофмейстеру-</a:t>
            </a:r>
            <a:r>
              <a:rPr lang="ru-RU" sz="2400" b="1" dirty="0" err="1">
                <a:solidFill>
                  <a:srgbClr val="080808"/>
                </a:solidFill>
              </a:rPr>
              <a:t>Финстереру</a:t>
            </a:r>
            <a:r>
              <a:rPr lang="ru-RU" sz="2400" b="1" dirty="0">
                <a:solidFill>
                  <a:srgbClr val="080808"/>
                </a:solidFill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80808"/>
                </a:solidFill>
              </a:rPr>
              <a:t>4 </a:t>
            </a:r>
            <a:r>
              <a:rPr lang="ru-RU" sz="2400" b="1" dirty="0">
                <a:solidFill>
                  <a:srgbClr val="080808"/>
                </a:solidFill>
              </a:rPr>
              <a:t>- по </a:t>
            </a:r>
            <a:r>
              <a:rPr lang="ru-RU" sz="2400" b="1" dirty="0" err="1">
                <a:solidFill>
                  <a:srgbClr val="080808"/>
                </a:solidFill>
              </a:rPr>
              <a:t>Бальфуру</a:t>
            </a:r>
            <a:r>
              <a:rPr lang="ru-RU" sz="2400" b="1" dirty="0">
                <a:solidFill>
                  <a:srgbClr val="080808"/>
                </a:solidFill>
              </a:rPr>
              <a:t>.</a:t>
            </a:r>
          </a:p>
        </p:txBody>
      </p:sp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755576" y="1921464"/>
            <a:ext cx="4968552" cy="46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408651" y="1484784"/>
            <a:ext cx="7339814" cy="496855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	ОСНОВНАЯ: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Хирургические болезни. Учебник. В 2-х томах. Под ред. Савельева В.С., Кириенко А.И. Москва ГЭОТАР 2005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	ДОПОЛНИТЕЛЬНАЯ: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Клиническая хирургия: национальное руководство: В 3 т. / Ред. В. С. Савельев, А. И. Кириенко . – Москва : </a:t>
            </a:r>
            <a:r>
              <a:rPr lang="ru-RU" sz="2400" dirty="0" err="1" smtClean="0">
                <a:solidFill>
                  <a:schemeClr val="tx1"/>
                </a:solidFill>
              </a:rPr>
              <a:t>ГЭОТАР-Медиа</a:t>
            </a:r>
            <a:r>
              <a:rPr lang="ru-RU" sz="2400" dirty="0" smtClean="0">
                <a:solidFill>
                  <a:schemeClr val="tx1"/>
                </a:solidFill>
              </a:rPr>
              <a:t>, 2008 . – (Национальные руководства). Т3.: 2010.-1002 с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Прободная язва у </a:t>
            </a:r>
            <a:r>
              <a:rPr lang="ru-RU" sz="2400" b="1" dirty="0" smtClean="0">
                <a:solidFill>
                  <a:srgbClr val="FF0000"/>
                </a:solidFill>
              </a:rPr>
              <a:t>взрослых.</a:t>
            </a:r>
            <a:r>
              <a:rPr lang="ru-RU" sz="2400" b="1" dirty="0" smtClean="0">
                <a:solidFill>
                  <a:schemeClr val="tx1"/>
                </a:solidFill>
              </a:rPr>
              <a:t>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Клинические рекомендации Минздрава РФ (2016)                  </a:t>
            </a:r>
            <a:r>
              <a:rPr lang="ru-RU" sz="24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http</a:t>
            </a:r>
            <a:r>
              <a:rPr lang="en-US" sz="1600" dirty="0">
                <a:solidFill>
                  <a:schemeClr val="tx1"/>
                </a:solidFill>
              </a:rPr>
              <a:t>://</a:t>
            </a:r>
            <a:r>
              <a:rPr lang="ru-RU" sz="1600" dirty="0">
                <a:solidFill>
                  <a:schemeClr val="tx1"/>
                </a:solidFill>
              </a:rPr>
              <a:t>общество-</a:t>
            </a:r>
            <a:r>
              <a:rPr lang="ru-RU" sz="1600" dirty="0" err="1">
                <a:solidFill>
                  <a:schemeClr val="tx1"/>
                </a:solidFill>
              </a:rPr>
              <a:t>хирургов.рф</a:t>
            </a:r>
            <a:r>
              <a:rPr lang="ru-RU" sz="1600" dirty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stranica-pravlenija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unkr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urgentnaja-abdominalnaja-hirurgija</a:t>
            </a:r>
            <a:r>
              <a:rPr lang="en-US" sz="1600" dirty="0" smtClean="0">
                <a:solidFill>
                  <a:schemeClr val="tx1"/>
                </a:solidFill>
              </a:rPr>
              <a:t>/probodnaja-jazva.html</a:t>
            </a:r>
            <a:endParaRPr lang="ru-RU" sz="24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Язвенные </a:t>
            </a:r>
            <a:r>
              <a:rPr lang="ru-RU" sz="2400" b="1" dirty="0" err="1" smtClean="0">
                <a:solidFill>
                  <a:srgbClr val="FF0000"/>
                </a:solidFill>
              </a:rPr>
              <a:t>гастродуоденальные</a:t>
            </a:r>
            <a:r>
              <a:rPr lang="ru-RU" sz="2400" b="1" dirty="0" smtClean="0">
                <a:solidFill>
                  <a:srgbClr val="FF0000"/>
                </a:solidFill>
              </a:rPr>
              <a:t> кровотечения.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Клинические рекомендации Минздрава РФ (2014) </a:t>
            </a:r>
            <a:r>
              <a:rPr lang="en-US" sz="1600" dirty="0">
                <a:solidFill>
                  <a:schemeClr val="tx1"/>
                </a:solidFill>
              </a:rPr>
              <a:t>http://</a:t>
            </a:r>
            <a:r>
              <a:rPr lang="ru-RU" sz="1600" dirty="0">
                <a:solidFill>
                  <a:schemeClr val="tx1"/>
                </a:solidFill>
              </a:rPr>
              <a:t>общество-</a:t>
            </a:r>
            <a:r>
              <a:rPr lang="ru-RU" sz="1600" dirty="0" err="1">
                <a:solidFill>
                  <a:schemeClr val="tx1"/>
                </a:solidFill>
              </a:rPr>
              <a:t>хирургов.рф</a:t>
            </a:r>
            <a:r>
              <a:rPr lang="ru-RU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stranica-pravlenija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unkr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urgentnaja-abdominalnaja-hirurgija</a:t>
            </a:r>
            <a:r>
              <a:rPr lang="en-US" sz="1600" dirty="0">
                <a:solidFill>
                  <a:schemeClr val="tx1"/>
                </a:solidFill>
              </a:rPr>
              <a:t>/jazvenye-gastroduodenalnye-krovotechenija.html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eaLnBrk="1" hangingPunct="1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8651" y="620688"/>
            <a:ext cx="774035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200" b="1" dirty="0" smtClean="0">
                <a:solidFill>
                  <a:srgbClr val="0066FF"/>
                </a:solidFill>
              </a:rPr>
              <a:t>Литература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ВОПРОС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3568" y="2362201"/>
            <a:ext cx="8064896" cy="1930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66FF"/>
                </a:solidFill>
              </a:rPr>
              <a:t>Показания для экстренной операции при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гастродуоденальных</a:t>
            </a:r>
            <a:r>
              <a:rPr lang="ru-RU" sz="3200" b="1" dirty="0" smtClean="0">
                <a:solidFill>
                  <a:srgbClr val="0066FF"/>
                </a:solidFill>
              </a:rPr>
              <a:t> язвенных кровотечениях?</a:t>
            </a:r>
            <a:endParaRPr lang="ru-RU" sz="3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98" y="57332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Garamond" pitchFamily="18" charset="0"/>
              </a:rPr>
              <a:t>БЛАГОДАРЮ ЗА ВНИМАНИЕ!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404664"/>
            <a:ext cx="7740351" cy="10766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Язвенные </a:t>
            </a:r>
            <a:r>
              <a:rPr lang="ru-RU" sz="3200" b="1" dirty="0" err="1" smtClean="0">
                <a:solidFill>
                  <a:srgbClr val="0066FF"/>
                </a:solidFill>
              </a:rPr>
              <a:t>гастродуоденальные</a:t>
            </a:r>
            <a:r>
              <a:rPr lang="ru-RU" sz="3200" b="1" dirty="0" smtClean="0">
                <a:solidFill>
                  <a:srgbClr val="0066FF"/>
                </a:solidFill>
              </a:rPr>
              <a:t> </a:t>
            </a:r>
            <a:r>
              <a:rPr lang="ru-RU" sz="3200" b="1" dirty="0">
                <a:solidFill>
                  <a:srgbClr val="0066FF"/>
                </a:solidFill>
              </a:rPr>
              <a:t>кровотечения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16832"/>
            <a:ext cx="7910264" cy="4495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Заболеваемость язвенной болезнью в Российской Федерации 1,7-5% населения</a:t>
            </a:r>
          </a:p>
          <a:p>
            <a:r>
              <a:rPr lang="ru-RU" sz="2400" dirty="0">
                <a:solidFill>
                  <a:schemeClr val="tx1"/>
                </a:solidFill>
              </a:rPr>
              <a:t>Ч</a:t>
            </a:r>
            <a:r>
              <a:rPr lang="ru-RU" sz="2400" dirty="0" smtClean="0">
                <a:solidFill>
                  <a:schemeClr val="tx1"/>
                </a:solidFill>
              </a:rPr>
              <a:t>астота кровотечений при язвенной болезни 90-160 </a:t>
            </a:r>
            <a:r>
              <a:rPr lang="ru-RU" sz="2400" dirty="0">
                <a:solidFill>
                  <a:schemeClr val="tx1"/>
                </a:solidFill>
              </a:rPr>
              <a:t>на 100 </a:t>
            </a:r>
            <a:r>
              <a:rPr lang="ru-RU" sz="2400" dirty="0" smtClean="0">
                <a:solidFill>
                  <a:schemeClr val="tx1"/>
                </a:solidFill>
              </a:rPr>
              <a:t>тыс. населения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Г</a:t>
            </a:r>
            <a:r>
              <a:rPr lang="ru-RU" sz="2400" dirty="0" err="1" smtClean="0">
                <a:solidFill>
                  <a:schemeClr val="tx1"/>
                </a:solidFill>
              </a:rPr>
              <a:t>астродуоденальные</a:t>
            </a:r>
            <a:r>
              <a:rPr lang="ru-RU" sz="2400" dirty="0" smtClean="0">
                <a:solidFill>
                  <a:schemeClr val="tx1"/>
                </a:solidFill>
              </a:rPr>
              <a:t> язвенные кровотечения составляют до 50% от всех кровотечений в ЖКТ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У </a:t>
            </a:r>
            <a:r>
              <a:rPr lang="ru-RU" sz="2400" dirty="0">
                <a:solidFill>
                  <a:schemeClr val="tx1"/>
                </a:solidFill>
              </a:rPr>
              <a:t>мужчин встречаются в 2,5-3 раза чаще, чем у женщин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Общая летальность 5-7%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Послеоперационная </a:t>
            </a:r>
            <a:r>
              <a:rPr lang="ru-RU" sz="2400" dirty="0">
                <a:solidFill>
                  <a:schemeClr val="tx1"/>
                </a:solidFill>
              </a:rPr>
              <a:t>летальность </a:t>
            </a:r>
            <a:r>
              <a:rPr lang="ru-RU" sz="2400" dirty="0" smtClean="0">
                <a:solidFill>
                  <a:schemeClr val="tx1"/>
                </a:solidFill>
              </a:rPr>
              <a:t>при тяжёлом кровотечении 15-50%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9" y="260648"/>
            <a:ext cx="7740351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FF"/>
                </a:solidFill>
              </a:rPr>
              <a:t>Структура острой</a:t>
            </a:r>
            <a:br>
              <a:rPr lang="ru-RU" b="1" dirty="0" smtClean="0">
                <a:solidFill>
                  <a:srgbClr val="0066FF"/>
                </a:solidFill>
              </a:rPr>
            </a:br>
            <a:r>
              <a:rPr lang="ru-RU" b="1" dirty="0" smtClean="0">
                <a:solidFill>
                  <a:srgbClr val="0066FF"/>
                </a:solidFill>
              </a:rPr>
              <a:t>хирургической патологии</a:t>
            </a:r>
            <a:r>
              <a:rPr lang="ru-RU" sz="1800" b="1" dirty="0" smtClean="0">
                <a:solidFill>
                  <a:srgbClr val="0066FF"/>
                </a:solidFill>
              </a:rPr>
              <a:t/>
            </a:r>
            <a:br>
              <a:rPr lang="ru-RU" sz="1800" b="1" dirty="0" smtClean="0">
                <a:solidFill>
                  <a:srgbClr val="0066FF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(по данным КГБУЗ КМКБСМП им. Н.С.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Карповича</a:t>
            </a:r>
            <a:r>
              <a:rPr lang="ru-RU" sz="2000" b="1" i="1" dirty="0" smtClean="0">
                <a:solidFill>
                  <a:schemeClr val="tx1"/>
                </a:solidFill>
              </a:rPr>
              <a:t> за 2013-2015 гг.)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662054"/>
              </p:ext>
            </p:extLst>
          </p:nvPr>
        </p:nvGraphicFramePr>
        <p:xfrm>
          <a:off x="806376" y="1751608"/>
          <a:ext cx="7603256" cy="465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6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3694</TotalTime>
  <Words>3383</Words>
  <Application>Microsoft Office PowerPoint</Application>
  <PresentationFormat>Экран (4:3)</PresentationFormat>
  <Paragraphs>472</Paragraphs>
  <Slides>77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5" baseType="lpstr">
      <vt:lpstr>Arial</vt:lpstr>
      <vt:lpstr>Calibri</vt:lpstr>
      <vt:lpstr>Garamond</vt:lpstr>
      <vt:lpstr>Tahoma</vt:lpstr>
      <vt:lpstr>Times New Roman</vt:lpstr>
      <vt:lpstr>Wingdings</vt:lpstr>
      <vt:lpstr>Wingdings 3</vt:lpstr>
      <vt:lpstr>Легкий дым</vt:lpstr>
      <vt:lpstr>ФГБОУ ВО КрасГМУ им. проф. В.Ф. Войно-Ясенецкого Минздрава России Научно-образовательный центр «Хирургия» Кафедра факультетской хирургии им. проф. Ю.М. Лубенского зав. кафедрой: д.м н., доц. Здзитовецкий Д.Э.</vt:lpstr>
      <vt:lpstr>ПЛАН ЛЕКЦИИ</vt:lpstr>
      <vt:lpstr>ОСЛОЖНЕНИЯ ЯЗВЕННОЙ БОЛЕЗНИ</vt:lpstr>
      <vt:lpstr>ПОКАЗАНИЯ К ОПЕРАЦИИ</vt:lpstr>
      <vt:lpstr>ЖЕЛУДОК</vt:lpstr>
      <vt:lpstr>ДВЕНАДЦАТИПЕРСТНАЯ КИШКА</vt:lpstr>
      <vt:lpstr>КРОВОСНАБЖЕНИЕ ЖЕЛУДКА И ДПК</vt:lpstr>
      <vt:lpstr>Язвенные гастродуоденальные кровотечения</vt:lpstr>
      <vt:lpstr>Структура острой хирургической патологии (по данным КГБУЗ КМКБСМП им. Н.С. Карповича за 2013-2015 гг.)</vt:lpstr>
      <vt:lpstr>Кровотечения из верхних отделов ЖКТ (по данным КГБУЗ КМКБСМП им. Н.С. Карповича за 2013-2015 гг.)</vt:lpstr>
      <vt:lpstr>Язвенные гастродуоденальные кровотечения</vt:lpstr>
      <vt:lpstr>Язвенные гастродуоденальные кровотечения</vt:lpstr>
      <vt:lpstr>Язвенные гастродуоденальные кровотечения</vt:lpstr>
      <vt:lpstr>Язвенные гастродуоденальные кровотечения. Клинические проявления.</vt:lpstr>
      <vt:lpstr>Язвенные гастродуоденальные кровотечения. Клинические проявления.</vt:lpstr>
      <vt:lpstr>Язвенные гастродуоденальные кровотечения. Анамнез заболевания.</vt:lpstr>
      <vt:lpstr>Язвенные гастродуоденальные кровотечения. Анамнез заболевания.</vt:lpstr>
      <vt:lpstr>Язвенные гастродуоденальные кровотечения. Физикальные данные.</vt:lpstr>
      <vt:lpstr>Язвенные гастродуоденальные кровотечения. Пальцевое ректальное исследование.</vt:lpstr>
      <vt:lpstr>Язвенные гастродуоденальные кровотечения. Степени тяжести.</vt:lpstr>
      <vt:lpstr>Клинические рекомендации по ведению больных на догоспитальном этапе</vt:lpstr>
      <vt:lpstr>Язвенные гастродуоденальные кровотечения. Лабораторная и функциональная диагностика.</vt:lpstr>
      <vt:lpstr>Язвенные гастродуоденальные кровотечения. Лабораторная и функциональная диагностика.</vt:lpstr>
      <vt:lpstr>Язвенные гастродуоденальные кровотечения. Лабораторная и функциональная диагностика.</vt:lpstr>
      <vt:lpstr>Язвенные гастродуоденальные кровотечения. Инструментальная диагностика.</vt:lpstr>
      <vt:lpstr>Язвенные гастродуоденальные кровотечения. Инструментальная диагностика.</vt:lpstr>
      <vt:lpstr>Язвенные гастродуоденальные кровотечения. Диагностическая и лечебная ЭГДС.</vt:lpstr>
      <vt:lpstr>Язвенные гастродуоденальные кровотечения. Консервативная терапия.</vt:lpstr>
      <vt:lpstr>Язвенные гастродуоденальные кровотечения. Эндоскопический гемостаз.</vt:lpstr>
      <vt:lpstr>Эндоскопический гемостаз</vt:lpstr>
      <vt:lpstr>Язвенные гастродуоденальные кровотечения. Хирургическое лечение.</vt:lpstr>
      <vt:lpstr>Язвенные гастродуоденальные кровотечения. Хирургическое лечение.</vt:lpstr>
      <vt:lpstr>Язвенные гастродуоденальные кровотечения. Хирургическое лечение.</vt:lpstr>
      <vt:lpstr>Язвенные гастродуоденальные кровотечения. Хирургическое лечение.</vt:lpstr>
      <vt:lpstr>Хирургическое лечение Резекция желудка</vt:lpstr>
      <vt:lpstr>Хирургическое лечение Пилоропластика по Финнею</vt:lpstr>
      <vt:lpstr>Презентация PowerPoint</vt:lpstr>
      <vt:lpstr>Перфоративные язвы желудка и ДПК</vt:lpstr>
      <vt:lpstr>Перфоративные язвы желудка и ДПК</vt:lpstr>
      <vt:lpstr>Историческая справка</vt:lpstr>
      <vt:lpstr>Историческая справка</vt:lpstr>
      <vt:lpstr>Историческая справка</vt:lpstr>
      <vt:lpstr>КЛАССИФИКАЦИЯ (В.С. Савельев, 2015)</vt:lpstr>
      <vt:lpstr>КЛАССИФИКАЦИЯ (В.С. Савельев, 2015)</vt:lpstr>
      <vt:lpstr>КЛАССИФИКАЦИЯ (Ю.М. Панцирев, 1979)</vt:lpstr>
      <vt:lpstr>Клиническое течение и симптоматика </vt:lpstr>
      <vt:lpstr>Клиническое течение и симптоматика </vt:lpstr>
      <vt:lpstr>Клиническое течение и симптоматика </vt:lpstr>
      <vt:lpstr>Клиническое течение и симптоматика </vt:lpstr>
      <vt:lpstr>Клиническое течение и симптоматика </vt:lpstr>
      <vt:lpstr>Клиническое течение и симптоматика </vt:lpstr>
      <vt:lpstr>Клиническое течение и симптоматика </vt:lpstr>
      <vt:lpstr>Клиническое течение и симптоматика </vt:lpstr>
      <vt:lpstr>Клиническое течение и симптоматика </vt:lpstr>
      <vt:lpstr>Клиническое течение и симптоматика </vt:lpstr>
      <vt:lpstr>Клиническое течение и симптоматика </vt:lpstr>
      <vt:lpstr>Клиническое течение и симптоматика </vt:lpstr>
      <vt:lpstr>Клиническое течение и симптоматика </vt:lpstr>
      <vt:lpstr>Клиническое течение и симптоматика </vt:lpstr>
      <vt:lpstr>Диагностика </vt:lpstr>
      <vt:lpstr>Рентгенологическая диагностика </vt:lpstr>
      <vt:lpstr>Дифференциальная диагностика </vt:lpstr>
      <vt:lpstr>Хирургическая тактика и виды операций </vt:lpstr>
      <vt:lpstr>Показания к ушиванию перфорации </vt:lpstr>
      <vt:lpstr>Показания к резекции желудка </vt:lpstr>
      <vt:lpstr>Презентация PowerPoint</vt:lpstr>
      <vt:lpstr>Ушивание перфоративной язвы желудка </vt:lpstr>
      <vt:lpstr>Ушивание перфоративной язвы желудка </vt:lpstr>
      <vt:lpstr>Тампонада перфоративной язвы желудка сальником на ножке </vt:lpstr>
      <vt:lpstr>Презентация PowerPoint</vt:lpstr>
      <vt:lpstr>Презентация PowerPoint</vt:lpstr>
      <vt:lpstr>Презентация PowerPoint</vt:lpstr>
      <vt:lpstr>Презентация PowerPoint</vt:lpstr>
      <vt:lpstr>Модификации резекции желудка по Бильрот II</vt:lpstr>
      <vt:lpstr>Презентация PowerPoint</vt:lpstr>
      <vt:lpstr>ВОПРОС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Острый аппендицит</dc:title>
  <dc:creator>Дмитрий</dc:creator>
  <cp:lastModifiedBy>Учетная запись Майкрософт</cp:lastModifiedBy>
  <cp:revision>201</cp:revision>
  <dcterms:created xsi:type="dcterms:W3CDTF">2010-02-09T12:15:16Z</dcterms:created>
  <dcterms:modified xsi:type="dcterms:W3CDTF">2020-09-16T18:22:12Z</dcterms:modified>
</cp:coreProperties>
</file>