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</p:sldIdLst>
  <p:sldSz cx="10287000" cy="6858000" type="35mm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93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0"/>
          <p:cNvSpPr txBox="1"/>
          <p:nvPr/>
        </p:nvSpPr>
        <p:spPr>
          <a:xfrm>
            <a:off x="2178430" y="1528190"/>
            <a:ext cx="5943154" cy="1979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035175">
              <a:lnSpc>
                <a:spcPct val="100000"/>
              </a:lnSpc>
            </a:pPr>
            <a:r>
              <a:rPr lang="en-US" altLang="zh-CN" sz="2800" b="1" i="1" spc="-5" dirty="0">
                <a:solidFill>
                  <a:srgbClr val="000000"/>
                </a:solidFill>
                <a:latin typeface="Calibri"/>
                <a:ea typeface="Calibri"/>
              </a:rPr>
              <a:t>ЛЕКЦИ</a:t>
            </a:r>
            <a:r>
              <a:rPr lang="en-US" altLang="zh-CN" sz="2800" b="1" i="1" dirty="0">
                <a:solidFill>
                  <a:srgbClr val="000000"/>
                </a:solidFill>
                <a:latin typeface="Calibri"/>
                <a:ea typeface="Calibri"/>
              </a:rPr>
              <a:t>Я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4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b="1" i="1" dirty="0">
                <a:solidFill>
                  <a:srgbClr val="000000"/>
                </a:solidFill>
                <a:latin typeface="Calibri"/>
                <a:ea typeface="Calibri"/>
              </a:rPr>
              <a:t>Медицинская</a:t>
            </a:r>
            <a:r>
              <a:rPr lang="en-US" altLang="zh-CN" sz="2800" b="1" i="1" spc="-1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i="1" dirty="0">
                <a:solidFill>
                  <a:srgbClr val="000000"/>
                </a:solidFill>
                <a:latin typeface="Calibri"/>
                <a:ea typeface="Calibri"/>
              </a:rPr>
              <a:t>реабилитация</a:t>
            </a:r>
            <a:r>
              <a:rPr lang="en-US" altLang="zh-CN" sz="2800" b="1" i="1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i="1" dirty="0">
                <a:solidFill>
                  <a:srgbClr val="000000"/>
                </a:solidFill>
                <a:latin typeface="Calibri"/>
                <a:ea typeface="Calibri"/>
              </a:rPr>
              <a:t>больных</a:t>
            </a:r>
          </a:p>
          <a:p>
            <a:pPr marL="0" indent="126492">
              <a:lnSpc>
                <a:spcPct val="100000"/>
              </a:lnSpc>
            </a:pPr>
            <a:r>
              <a:rPr lang="en-US" altLang="zh-CN" sz="2800" b="1" i="1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  <a:r>
              <a:rPr lang="en-US" altLang="zh-CN" sz="2800" b="1" i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i="1" dirty="0">
                <a:solidFill>
                  <a:srgbClr val="00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800" b="1" i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i="1" dirty="0">
                <a:solidFill>
                  <a:srgbClr val="000000"/>
                </a:solidFill>
                <a:latin typeface="Calibri"/>
                <a:ea typeface="Calibri"/>
              </a:rPr>
              <a:t>верхних</a:t>
            </a:r>
            <a:r>
              <a:rPr lang="en-US" altLang="zh-CN" sz="2800" b="1" i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800" b="1" i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i="1" dirty="0">
                <a:solidFill>
                  <a:srgbClr val="000000"/>
                </a:solidFill>
                <a:latin typeface="Calibri"/>
                <a:ea typeface="Calibri"/>
              </a:rPr>
              <a:t>нижних</a:t>
            </a:r>
          </a:p>
          <a:p>
            <a:pPr marL="0" indent="1938782">
              <a:lnSpc>
                <a:spcPct val="100000"/>
              </a:lnSpc>
            </a:pPr>
            <a:r>
              <a:rPr lang="en-US" altLang="zh-CN" sz="2800" b="1" i="1" spc="-20" dirty="0">
                <a:solidFill>
                  <a:srgbClr val="000000"/>
                </a:solidFill>
                <a:latin typeface="Calibri"/>
                <a:ea typeface="Calibri"/>
              </a:rPr>
              <a:t>конечност</a:t>
            </a:r>
            <a:r>
              <a:rPr lang="en-US" altLang="zh-CN" sz="2800" b="1" i="1" spc="-15" dirty="0">
                <a:solidFill>
                  <a:srgbClr val="000000"/>
                </a:solidFill>
                <a:latin typeface="Calibri"/>
                <a:ea typeface="Calibri"/>
              </a:rPr>
              <a:t>ей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1"/>
          <p:cNvSpPr txBox="1"/>
          <p:nvPr/>
        </p:nvSpPr>
        <p:spPr>
          <a:xfrm>
            <a:off x="649833" y="937005"/>
            <a:ext cx="9104097" cy="29265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14425" hangingPunct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Бережное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отношение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тканям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кисти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должно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быть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проявлено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максимальной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степени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травматических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повреждениях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кисти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производят</a:t>
            </a:r>
            <a:r>
              <a:rPr lang="en-US" altLang="zh-CN" sz="2400" spc="6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первичную</a:t>
            </a:r>
            <a:r>
              <a:rPr lang="en-US" altLang="zh-CN" sz="2400" spc="6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хирургическую</a:t>
            </a:r>
            <a:r>
              <a:rPr lang="en-US" altLang="zh-CN" sz="2400" spc="7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обработку</a:t>
            </a:r>
            <a:r>
              <a:rPr lang="en-US" altLang="zh-CN" sz="2400" spc="6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раны.</a:t>
            </a:r>
            <a:r>
              <a:rPr lang="en-US" altLang="zh-CN" sz="2400" spc="7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Иссекают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только</a:t>
            </a:r>
            <a:r>
              <a:rPr lang="en-US" altLang="zh-CN" sz="2400" spc="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явно</a:t>
            </a:r>
            <a:r>
              <a:rPr lang="en-US" altLang="zh-CN" sz="2400" spc="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нежизнеспособные</a:t>
            </a:r>
            <a:r>
              <a:rPr lang="en-US" altLang="zh-CN" sz="2400" spc="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ткани</a:t>
            </a:r>
            <a:r>
              <a:rPr lang="en-US" altLang="zh-CN" sz="2400" spc="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без</a:t>
            </a:r>
            <a:r>
              <a:rPr lang="en-US" altLang="zh-CN" sz="2400" spc="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наложения</a:t>
            </a:r>
            <a:r>
              <a:rPr lang="en-US" altLang="zh-CN" sz="2400" spc="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швов</a:t>
            </a:r>
            <a:r>
              <a:rPr lang="en-US" altLang="zh-CN" sz="2400" spc="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spc="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рану,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сохраняя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даже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выступающие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из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мягких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тканей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кости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Для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закрытия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раны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целесообразно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применить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свободную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кожную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пластинку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сразу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ea typeface="Calibri"/>
              </a:rPr>
              <a:t>же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или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ближайшие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ea typeface="Calibri"/>
              </a:rPr>
              <a:t>дни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окончательной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обработки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ea typeface="Calibri"/>
              </a:rPr>
              <a:t>раны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случае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образования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участков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некроза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производят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раннюю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некрэк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649833" y="3863594"/>
            <a:ext cx="203302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829079" algn="l"/>
              </a:tabLst>
            </a:pP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томию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Calibri"/>
              </a:rPr>
              <a:t>.	</a:t>
            </a:r>
            <a:r>
              <a:rPr lang="en-US" altLang="zh-CN" sz="2400" spc="-4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649833" y="4251871"/>
            <a:ext cx="9103075" cy="1402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14425" hangingPunct="0">
              <a:lnSpc>
                <a:spcPct val="95833"/>
              </a:lnSpc>
            </a:pP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Важно</a:t>
            </a:r>
            <a:r>
              <a:rPr lang="en-US" altLang="zh-CN" sz="2400" i="1" spc="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сохранить</a:t>
            </a:r>
            <a:r>
              <a:rPr lang="en-US" altLang="zh-CN" sz="2400" i="1" spc="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не</a:t>
            </a:r>
            <a:r>
              <a:rPr lang="en-US" altLang="zh-CN" sz="2400" i="1" spc="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только</a:t>
            </a:r>
            <a:r>
              <a:rPr lang="en-US" altLang="zh-CN" sz="2400" i="1" spc="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остатки</a:t>
            </a:r>
            <a:r>
              <a:rPr lang="en-US" altLang="zh-CN" sz="2400" i="1" spc="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фаланг</a:t>
            </a:r>
            <a:r>
              <a:rPr lang="en-US" altLang="zh-CN" sz="2400" i="1" spc="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пальцев,</a:t>
            </a:r>
            <a:r>
              <a:rPr lang="en-US" altLang="zh-CN" sz="2400" i="1" spc="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но</a:t>
            </a:r>
            <a:r>
              <a:rPr lang="en-US" altLang="zh-CN" sz="2400" i="1" spc="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spc="44" dirty="0">
                <a:solidFill>
                  <a:srgbClr val="000000"/>
                </a:solidFill>
                <a:latin typeface="Calibri"/>
                <a:ea typeface="Calibri"/>
              </a:rPr>
              <a:t>пястных</a:t>
            </a:r>
            <a:r>
              <a:rPr lang="en-US" altLang="zh-CN" sz="2400" i="1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i="1" spc="40" dirty="0">
                <a:solidFill>
                  <a:srgbClr val="000000"/>
                </a:solidFill>
                <a:latin typeface="Calibri"/>
                <a:ea typeface="Calibri"/>
              </a:rPr>
              <a:t>костей,</a:t>
            </a:r>
            <a:r>
              <a:rPr lang="en-US" altLang="zh-CN" sz="2400" i="1" spc="2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i="1" spc="44" dirty="0">
                <a:solidFill>
                  <a:srgbClr val="000000"/>
                </a:solidFill>
                <a:latin typeface="Calibri"/>
                <a:ea typeface="Calibri"/>
              </a:rPr>
              <a:t>а</a:t>
            </a:r>
            <a:r>
              <a:rPr lang="en-US" altLang="zh-CN" sz="2400" i="1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i="1" spc="50" dirty="0">
                <a:solidFill>
                  <a:srgbClr val="000000"/>
                </a:solidFill>
                <a:latin typeface="Calibri"/>
                <a:ea typeface="Calibri"/>
              </a:rPr>
              <a:t>также</a:t>
            </a:r>
            <a:r>
              <a:rPr lang="en-US" altLang="zh-CN" sz="2400" i="1" spc="2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i="1" spc="44" dirty="0">
                <a:solidFill>
                  <a:srgbClr val="000000"/>
                </a:solidFill>
                <a:latin typeface="Calibri"/>
                <a:ea typeface="Calibri"/>
              </a:rPr>
              <a:t>кости</a:t>
            </a:r>
            <a:r>
              <a:rPr lang="en-US" altLang="zh-CN" sz="2400" i="1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i="1" spc="40" dirty="0">
                <a:solidFill>
                  <a:srgbClr val="000000"/>
                </a:solidFill>
                <a:latin typeface="Calibri"/>
                <a:ea typeface="Calibri"/>
              </a:rPr>
              <a:t>запястья</a:t>
            </a:r>
            <a:r>
              <a:rPr lang="en-US" altLang="zh-CN" sz="2400" i="1" spc="2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i="1" spc="44" dirty="0">
                <a:solidFill>
                  <a:srgbClr val="000000"/>
                </a:solidFill>
                <a:latin typeface="Calibri"/>
                <a:ea typeface="Calibri"/>
              </a:rPr>
              <a:t>для</a:t>
            </a:r>
            <a:r>
              <a:rPr lang="en-US" altLang="zh-CN" sz="2400" i="1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i="1" spc="40" dirty="0">
                <a:solidFill>
                  <a:srgbClr val="000000"/>
                </a:solidFill>
                <a:latin typeface="Calibri"/>
                <a:ea typeface="Calibri"/>
              </a:rPr>
              <a:t>последующего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восстановления</a:t>
            </a:r>
            <a:r>
              <a:rPr lang="en-US" altLang="zh-CN" sz="2400" i="1" spc="13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функции</a:t>
            </a:r>
            <a:r>
              <a:rPr lang="en-US" altLang="zh-CN" sz="2400" i="1" spc="14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кисти</a:t>
            </a:r>
            <a:r>
              <a:rPr lang="en-US" altLang="zh-CN" sz="2400" i="1" spc="13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400" i="1" spc="14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помощью</a:t>
            </a:r>
            <a:r>
              <a:rPr lang="en-US" altLang="zh-CN" sz="2400" i="1" spc="14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реконструктивных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операций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средств</a:t>
            </a:r>
            <a:r>
              <a:rPr lang="en-US" altLang="zh-CN" sz="2400" i="1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протезирования.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Picture 6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0" y="1264920"/>
            <a:ext cx="8001000" cy="3436620"/>
          </a:xfrm>
          <a:prstGeom prst="rect">
            <a:avLst/>
          </a:prstGeom>
        </p:spPr>
      </p:pic>
      <p:sp>
        <p:nvSpPr>
          <p:cNvPr id="2" name="TextBox 644"/>
          <p:cNvSpPr txBox="1"/>
          <p:nvPr/>
        </p:nvSpPr>
        <p:spPr>
          <a:xfrm>
            <a:off x="1806194" y="211657"/>
            <a:ext cx="7120007" cy="54950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31520">
              <a:lnSpc>
                <a:spcPct val="117499"/>
              </a:lnSpc>
            </a:pP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ПРОТЕЗЫ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ВЕРХНИХ</a:t>
            </a:r>
            <a:r>
              <a:rPr lang="en-US" altLang="zh-CN" sz="2400" spc="15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КОНЕЧНОСТЕЙ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b="1" i="1" dirty="0">
                <a:solidFill>
                  <a:srgbClr val="3F2F51"/>
                </a:solidFill>
                <a:latin typeface="Calibri"/>
                <a:ea typeface="Calibri"/>
              </a:rPr>
              <a:t>Бионические</a:t>
            </a:r>
            <a:r>
              <a:rPr lang="en-US" altLang="zh-CN" sz="1800" b="1" i="1" spc="1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800" b="1" i="1" spc="-5" dirty="0">
                <a:solidFill>
                  <a:srgbClr val="3F2F51"/>
                </a:solidFill>
                <a:latin typeface="Calibri"/>
                <a:ea typeface="Calibri"/>
              </a:rPr>
              <a:t>технологии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79"/>
              </a:lnSpc>
            </a:pPr>
            <a:endParaRPr lang="en-US" dirty="0" smtClean="0"/>
          </a:p>
          <a:p>
            <a:pPr marL="0" indent="872363">
              <a:lnSpc>
                <a:spcPct val="100000"/>
              </a:lnSpc>
            </a:pP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Суть: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протез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руки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управляется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электрическими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импульсами</a:t>
            </a:r>
            <a:r>
              <a:rPr lang="en-US" altLang="zh-CN" sz="1600" b="1" i="1" spc="-6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мышц</a:t>
            </a:r>
          </a:p>
          <a:p>
            <a:pPr marL="0" indent="2408935">
              <a:lnSpc>
                <a:spcPct val="100000"/>
              </a:lnSpc>
            </a:pPr>
            <a:r>
              <a:rPr lang="en-US" altLang="zh-CN" sz="1600" b="1" i="1" spc="-5" dirty="0">
                <a:solidFill>
                  <a:srgbClr val="3F2F51"/>
                </a:solidFill>
                <a:latin typeface="Calibri"/>
                <a:ea typeface="Calibri"/>
              </a:rPr>
              <a:t>ампутированной</a:t>
            </a:r>
            <a:r>
              <a:rPr lang="en-US" altLang="zh-CN" sz="1600" b="1" i="1" spc="3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конечности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Picture 6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120" y="1097280"/>
            <a:ext cx="137160" cy="3794760"/>
          </a:xfrm>
          <a:prstGeom prst="rect">
            <a:avLst/>
          </a:prstGeom>
        </p:spPr>
      </p:pic>
      <p:pic>
        <p:nvPicPr>
          <p:cNvPr id="647" name="Picture 6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80" y="906780"/>
            <a:ext cx="4495800" cy="4648200"/>
          </a:xfrm>
          <a:prstGeom prst="rect">
            <a:avLst/>
          </a:prstGeom>
        </p:spPr>
      </p:pic>
      <p:sp>
        <p:nvSpPr>
          <p:cNvPr id="2" name="Freeform 647"/>
          <p:cNvSpPr/>
          <p:nvPr/>
        </p:nvSpPr>
        <p:spPr>
          <a:xfrm>
            <a:off x="1695450" y="908050"/>
            <a:ext cx="4489450" cy="4641850"/>
          </a:xfrm>
          <a:custGeom>
            <a:avLst/>
            <a:gdLst>
              <a:gd name="connsiteX0" fmla="*/ 763523 w 4489450"/>
              <a:gd name="connsiteY0" fmla="*/ 15494 h 4641850"/>
              <a:gd name="connsiteX1" fmla="*/ 3741801 w 4489450"/>
              <a:gd name="connsiteY1" fmla="*/ 15494 h 4641850"/>
              <a:gd name="connsiteX2" fmla="*/ 3818382 w 4489450"/>
              <a:gd name="connsiteY2" fmla="*/ 19431 h 4641850"/>
              <a:gd name="connsiteX3" fmla="*/ 3892677 w 4489450"/>
              <a:gd name="connsiteY3" fmla="*/ 30607 h 4641850"/>
              <a:gd name="connsiteX4" fmla="*/ 3964559 w 4489450"/>
              <a:gd name="connsiteY4" fmla="*/ 49022 h 4641850"/>
              <a:gd name="connsiteX5" fmla="*/ 4033265 w 4489450"/>
              <a:gd name="connsiteY5" fmla="*/ 74168 h 4641850"/>
              <a:gd name="connsiteX6" fmla="*/ 4098671 w 4489450"/>
              <a:gd name="connsiteY6" fmla="*/ 105791 h 4641850"/>
              <a:gd name="connsiteX7" fmla="*/ 4160646 w 4489450"/>
              <a:gd name="connsiteY7" fmla="*/ 143256 h 4641850"/>
              <a:gd name="connsiteX8" fmla="*/ 4218178 w 4489450"/>
              <a:gd name="connsiteY8" fmla="*/ 186436 h 4641850"/>
              <a:gd name="connsiteX9" fmla="*/ 4271645 w 4489450"/>
              <a:gd name="connsiteY9" fmla="*/ 235077 h 4641850"/>
              <a:gd name="connsiteX10" fmla="*/ 4319904 w 4489450"/>
              <a:gd name="connsiteY10" fmla="*/ 288163 h 4641850"/>
              <a:gd name="connsiteX11" fmla="*/ 4363084 w 4489450"/>
              <a:gd name="connsiteY11" fmla="*/ 345694 h 4641850"/>
              <a:gd name="connsiteX12" fmla="*/ 4400550 w 4489450"/>
              <a:gd name="connsiteY12" fmla="*/ 407670 h 4641850"/>
              <a:gd name="connsiteX13" fmla="*/ 4432172 w 4489450"/>
              <a:gd name="connsiteY13" fmla="*/ 473075 h 4641850"/>
              <a:gd name="connsiteX14" fmla="*/ 4457319 w 4489450"/>
              <a:gd name="connsiteY14" fmla="*/ 541782 h 4641850"/>
              <a:gd name="connsiteX15" fmla="*/ 4475734 w 4489450"/>
              <a:gd name="connsiteY15" fmla="*/ 613664 h 4641850"/>
              <a:gd name="connsiteX16" fmla="*/ 4486909 w 4489450"/>
              <a:gd name="connsiteY16" fmla="*/ 687959 h 4641850"/>
              <a:gd name="connsiteX17" fmla="*/ 4490846 w 4489450"/>
              <a:gd name="connsiteY17" fmla="*/ 764540 h 4641850"/>
              <a:gd name="connsiteX18" fmla="*/ 4490846 w 4489450"/>
              <a:gd name="connsiteY18" fmla="*/ 4644263 h 4641850"/>
              <a:gd name="connsiteX19" fmla="*/ 14477 w 4489450"/>
              <a:gd name="connsiteY19" fmla="*/ 4644263 h 4641850"/>
              <a:gd name="connsiteX20" fmla="*/ 14477 w 4489450"/>
              <a:gd name="connsiteY20" fmla="*/ 764540 h 4641850"/>
              <a:gd name="connsiteX21" fmla="*/ 18414 w 4489450"/>
              <a:gd name="connsiteY21" fmla="*/ 687959 h 4641850"/>
              <a:gd name="connsiteX22" fmla="*/ 29591 w 4489450"/>
              <a:gd name="connsiteY22" fmla="*/ 613664 h 4641850"/>
              <a:gd name="connsiteX23" fmla="*/ 48005 w 4489450"/>
              <a:gd name="connsiteY23" fmla="*/ 541782 h 4641850"/>
              <a:gd name="connsiteX24" fmla="*/ 73151 w 4489450"/>
              <a:gd name="connsiteY24" fmla="*/ 473075 h 4641850"/>
              <a:gd name="connsiteX25" fmla="*/ 104775 w 4489450"/>
              <a:gd name="connsiteY25" fmla="*/ 407670 h 4641850"/>
              <a:gd name="connsiteX26" fmla="*/ 142239 w 4489450"/>
              <a:gd name="connsiteY26" fmla="*/ 345694 h 4641850"/>
              <a:gd name="connsiteX27" fmla="*/ 185420 w 4489450"/>
              <a:gd name="connsiteY27" fmla="*/ 288163 h 4641850"/>
              <a:gd name="connsiteX28" fmla="*/ 234060 w 4489450"/>
              <a:gd name="connsiteY28" fmla="*/ 235077 h 4641850"/>
              <a:gd name="connsiteX29" fmla="*/ 287147 w 4489450"/>
              <a:gd name="connsiteY29" fmla="*/ 186436 h 4641850"/>
              <a:gd name="connsiteX30" fmla="*/ 344677 w 4489450"/>
              <a:gd name="connsiteY30" fmla="*/ 143256 h 4641850"/>
              <a:gd name="connsiteX31" fmla="*/ 406654 w 4489450"/>
              <a:gd name="connsiteY31" fmla="*/ 105791 h 4641850"/>
              <a:gd name="connsiteX32" fmla="*/ 472058 w 4489450"/>
              <a:gd name="connsiteY32" fmla="*/ 74168 h 4641850"/>
              <a:gd name="connsiteX33" fmla="*/ 540766 w 4489450"/>
              <a:gd name="connsiteY33" fmla="*/ 49022 h 4641850"/>
              <a:gd name="connsiteX34" fmla="*/ 612648 w 4489450"/>
              <a:gd name="connsiteY34" fmla="*/ 30607 h 4641850"/>
              <a:gd name="connsiteX35" fmla="*/ 686942 w 4489450"/>
              <a:gd name="connsiteY35" fmla="*/ 19431 h 4641850"/>
              <a:gd name="connsiteX36" fmla="*/ 763523 w 4489450"/>
              <a:gd name="connsiteY36" fmla="*/ 15494 h 464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489450" h="4641850">
                <a:moveTo>
                  <a:pt x="763523" y="15494"/>
                </a:moveTo>
                <a:lnTo>
                  <a:pt x="3741801" y="15494"/>
                </a:lnTo>
                <a:lnTo>
                  <a:pt x="3818382" y="19431"/>
                </a:lnTo>
                <a:lnTo>
                  <a:pt x="3892677" y="30607"/>
                </a:lnTo>
                <a:lnTo>
                  <a:pt x="3964559" y="49022"/>
                </a:lnTo>
                <a:lnTo>
                  <a:pt x="4033265" y="74168"/>
                </a:lnTo>
                <a:lnTo>
                  <a:pt x="4098671" y="105791"/>
                </a:lnTo>
                <a:lnTo>
                  <a:pt x="4160646" y="143256"/>
                </a:lnTo>
                <a:lnTo>
                  <a:pt x="4218178" y="186436"/>
                </a:lnTo>
                <a:lnTo>
                  <a:pt x="4271645" y="235077"/>
                </a:lnTo>
                <a:lnTo>
                  <a:pt x="4319904" y="288163"/>
                </a:lnTo>
                <a:lnTo>
                  <a:pt x="4363084" y="345694"/>
                </a:lnTo>
                <a:lnTo>
                  <a:pt x="4400550" y="407670"/>
                </a:lnTo>
                <a:lnTo>
                  <a:pt x="4432172" y="473075"/>
                </a:lnTo>
                <a:lnTo>
                  <a:pt x="4457319" y="541782"/>
                </a:lnTo>
                <a:lnTo>
                  <a:pt x="4475734" y="613664"/>
                </a:lnTo>
                <a:lnTo>
                  <a:pt x="4486909" y="687959"/>
                </a:lnTo>
                <a:lnTo>
                  <a:pt x="4490846" y="764540"/>
                </a:lnTo>
                <a:lnTo>
                  <a:pt x="4490846" y="4644263"/>
                </a:lnTo>
                <a:lnTo>
                  <a:pt x="14477" y="4644263"/>
                </a:lnTo>
                <a:lnTo>
                  <a:pt x="14477" y="764540"/>
                </a:lnTo>
                <a:lnTo>
                  <a:pt x="18414" y="687959"/>
                </a:lnTo>
                <a:lnTo>
                  <a:pt x="29591" y="613664"/>
                </a:lnTo>
                <a:lnTo>
                  <a:pt x="48005" y="541782"/>
                </a:lnTo>
                <a:lnTo>
                  <a:pt x="73151" y="473075"/>
                </a:lnTo>
                <a:lnTo>
                  <a:pt x="104775" y="407670"/>
                </a:lnTo>
                <a:lnTo>
                  <a:pt x="142239" y="345694"/>
                </a:lnTo>
                <a:lnTo>
                  <a:pt x="185420" y="288163"/>
                </a:lnTo>
                <a:lnTo>
                  <a:pt x="234060" y="235077"/>
                </a:lnTo>
                <a:lnTo>
                  <a:pt x="287147" y="186436"/>
                </a:lnTo>
                <a:lnTo>
                  <a:pt x="344677" y="143256"/>
                </a:lnTo>
                <a:lnTo>
                  <a:pt x="406654" y="105791"/>
                </a:lnTo>
                <a:lnTo>
                  <a:pt x="472058" y="74168"/>
                </a:lnTo>
                <a:lnTo>
                  <a:pt x="540766" y="49022"/>
                </a:lnTo>
                <a:lnTo>
                  <a:pt x="612648" y="30607"/>
                </a:lnTo>
                <a:lnTo>
                  <a:pt x="686942" y="19431"/>
                </a:lnTo>
                <a:lnTo>
                  <a:pt x="763523" y="1549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9144">
            <a:solidFill>
              <a:srgbClr val="98653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8" name="TextBox 648"/>
          <p:cNvSpPr txBox="1"/>
          <p:nvPr/>
        </p:nvSpPr>
        <p:spPr>
          <a:xfrm>
            <a:off x="1795017" y="180010"/>
            <a:ext cx="7711019" cy="54827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BF0000"/>
                </a:solidFill>
                <a:latin typeface="Arial Black"/>
                <a:ea typeface="Arial Black"/>
              </a:rPr>
              <a:t>УПРАВЛЕНИЕ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ea typeface="Arial Black"/>
              </a:rPr>
              <a:t>ПРОТЕЗОМ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ea typeface="Arial Black"/>
              </a:rPr>
              <a:t>С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ea typeface="Arial Black"/>
              </a:rPr>
              <a:t>ВНЕШНИМ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ea typeface="Arial Black"/>
              </a:rPr>
              <a:t>ИСТОЧНИКОМ</a:t>
            </a:r>
          </a:p>
          <a:p>
            <a:pPr marL="0" indent="289560">
              <a:lnSpc>
                <a:spcPct val="100000"/>
              </a:lnSpc>
              <a:spcBef>
                <a:spcPts val="104"/>
              </a:spcBef>
            </a:pPr>
            <a:r>
              <a:rPr lang="en-US" altLang="zh-CN" sz="2000" dirty="0">
                <a:solidFill>
                  <a:srgbClr val="BF0000"/>
                </a:solidFill>
                <a:latin typeface="Arial Black"/>
                <a:ea typeface="Arial Black"/>
              </a:rPr>
              <a:t>ЭНЕРГИИ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ea typeface="Arial Black"/>
              </a:rPr>
              <a:t>С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ea typeface="Arial Black"/>
              </a:rPr>
              <a:t>ПОМОЩЬЮ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ea typeface="Arial Black"/>
              </a:rPr>
              <a:t>МИОСИГНАЛОВ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ea typeface="Arial Black"/>
              </a:rPr>
              <a:t>С</a:t>
            </a:r>
            <a:r>
              <a:rPr lang="en-US" altLang="zh-CN" sz="2000" spc="-64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ea typeface="Arial Black"/>
              </a:rPr>
              <a:t>МЫШЦ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94"/>
              </a:lnSpc>
            </a:pPr>
            <a:endParaRPr lang="en-US" dirty="0" smtClean="0"/>
          </a:p>
          <a:p>
            <a:pPr marL="4512564" indent="205739" hangingPunct="0">
              <a:lnSpc>
                <a:spcPct val="95416"/>
              </a:lnSpc>
            </a:pP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Миосигнал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–</a:t>
            </a:r>
            <a:r>
              <a:rPr lang="en-US" altLang="zh-CN" sz="1600" b="1" i="1" spc="1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является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результатом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сокращения</a:t>
            </a:r>
            <a:r>
              <a:rPr lang="en-US" altLang="zh-CN" sz="1600" b="1" i="1" spc="-69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мышц.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Он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измеряется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в</a:t>
            </a:r>
            <a:r>
              <a:rPr lang="en-US" altLang="zh-CN" sz="1600" b="1" i="1" spc="2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момент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spc="-5" dirty="0">
                <a:solidFill>
                  <a:srgbClr val="3F2F51"/>
                </a:solidFill>
                <a:latin typeface="Calibri"/>
                <a:ea typeface="Calibri"/>
              </a:rPr>
              <a:t>сокращения</a:t>
            </a:r>
            <a:r>
              <a:rPr lang="en-US" altLang="zh-CN" sz="1600" b="1" i="1" spc="4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мышцы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30"/>
              </a:lnSpc>
            </a:pPr>
            <a:endParaRPr lang="en-US" dirty="0" smtClean="0"/>
          </a:p>
          <a:p>
            <a:pPr marL="4512564" indent="205739" hangingPunct="0">
              <a:lnSpc>
                <a:spcPct val="95416"/>
              </a:lnSpc>
            </a:pP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Электрод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действует</a:t>
            </a:r>
            <a:r>
              <a:rPr lang="en-US" altLang="zh-CN" sz="1600" b="1" i="1" spc="-3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как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spc="5" dirty="0">
                <a:solidFill>
                  <a:srgbClr val="3F2F51"/>
                </a:solidFill>
                <a:latin typeface="Calibri"/>
                <a:ea typeface="Calibri"/>
              </a:rPr>
              <a:t>человеко</a:t>
            </a:r>
            <a:r>
              <a:rPr lang="en-US" altLang="zh-CN" sz="1600" b="1" i="1" spc="20" dirty="0">
                <a:solidFill>
                  <a:srgbClr val="3F2F51"/>
                </a:solidFill>
                <a:latin typeface="Calibri"/>
                <a:ea typeface="Calibri"/>
              </a:rPr>
              <a:t>-</a:t>
            </a:r>
            <a:r>
              <a:rPr lang="en-US" altLang="zh-CN" sz="1600" b="1" i="1" spc="5" dirty="0">
                <a:solidFill>
                  <a:srgbClr val="3F2F51"/>
                </a:solidFill>
                <a:latin typeface="Calibri"/>
                <a:ea typeface="Calibri"/>
              </a:rPr>
              <a:t>машинный</a:t>
            </a:r>
            <a:r>
              <a:rPr lang="en-US" altLang="zh-CN" sz="1600" b="1" i="1" spc="-14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spc="10" dirty="0">
                <a:solidFill>
                  <a:srgbClr val="3F2F51"/>
                </a:solidFill>
                <a:latin typeface="Calibri"/>
                <a:ea typeface="Calibri"/>
              </a:rPr>
              <a:t>интерфейс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spc="-10" dirty="0">
                <a:solidFill>
                  <a:srgbClr val="3F2F51"/>
                </a:solidFill>
                <a:latin typeface="Calibri"/>
                <a:ea typeface="Calibri"/>
              </a:rPr>
              <a:t>(M</a:t>
            </a:r>
            <a:r>
              <a:rPr lang="en-US" altLang="zh-CN" sz="1600" b="1" i="1" spc="-5" dirty="0">
                <a:solidFill>
                  <a:srgbClr val="3F2F51"/>
                </a:solidFill>
                <a:latin typeface="Calibri"/>
                <a:ea typeface="Calibri"/>
              </a:rPr>
              <a:t>MS)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60"/>
              </a:lnSpc>
            </a:pPr>
            <a:endParaRPr lang="en-US" dirty="0" smtClean="0"/>
          </a:p>
          <a:p>
            <a:pPr marL="4512564" indent="205739" hangingPunct="0">
              <a:lnSpc>
                <a:spcPct val="100000"/>
              </a:lnSpc>
            </a:pPr>
            <a:r>
              <a:rPr lang="en-US" altLang="zh-CN" sz="1600" b="1" i="1" spc="20" dirty="0">
                <a:solidFill>
                  <a:srgbClr val="3F2F51"/>
                </a:solidFill>
                <a:latin typeface="Calibri"/>
                <a:ea typeface="Calibri"/>
              </a:rPr>
              <a:t>Система</a:t>
            </a:r>
            <a:r>
              <a:rPr lang="en-US" altLang="zh-CN" sz="1600" b="1" i="1" spc="-13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spc="20" dirty="0">
                <a:solidFill>
                  <a:srgbClr val="3F2F51"/>
                </a:solidFill>
                <a:latin typeface="Calibri"/>
                <a:ea typeface="Calibri"/>
              </a:rPr>
              <a:t>работает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однонаправлено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(сигнал</a:t>
            </a:r>
            <a:r>
              <a:rPr lang="en-US" altLang="zh-CN" sz="1600" b="1" i="1" spc="-8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может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быть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передан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только</a:t>
            </a:r>
            <a:r>
              <a:rPr lang="en-US" altLang="zh-CN" sz="1600" b="1" i="1" spc="-3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от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пользователя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в</a:t>
            </a:r>
            <a:r>
              <a:rPr lang="en-US" altLang="zh-CN" sz="1600" b="1" i="1" spc="-4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протезную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spc="-10" dirty="0">
                <a:solidFill>
                  <a:srgbClr val="3F2F51"/>
                </a:solidFill>
                <a:latin typeface="Calibri"/>
                <a:ea typeface="Calibri"/>
              </a:rPr>
              <a:t>сист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ему)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80"/>
              </a:lnSpc>
            </a:pPr>
            <a:endParaRPr lang="en-US" dirty="0" smtClean="0"/>
          </a:p>
          <a:p>
            <a:pPr marL="4512564" indent="205739" hangingPunct="0">
              <a:lnSpc>
                <a:spcPct val="95416"/>
              </a:lnSpc>
            </a:pPr>
            <a:r>
              <a:rPr lang="en-US" altLang="zh-CN" sz="1600" b="1" i="1" spc="10" dirty="0">
                <a:solidFill>
                  <a:srgbClr val="3F2F51"/>
                </a:solidFill>
                <a:latin typeface="Calibri"/>
                <a:ea typeface="Calibri"/>
              </a:rPr>
              <a:t>Скелетная</a:t>
            </a:r>
            <a:r>
              <a:rPr lang="en-US" altLang="zh-CN" sz="1600" b="1" i="1" spc="-119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spc="10" dirty="0">
                <a:solidFill>
                  <a:srgbClr val="3F2F51"/>
                </a:solidFill>
                <a:latin typeface="Calibri"/>
                <a:ea typeface="Calibri"/>
              </a:rPr>
              <a:t>мускулатура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управляется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протезом</a:t>
            </a:r>
            <a:r>
              <a:rPr lang="en-US" altLang="zh-CN" sz="1600" b="1" i="1" spc="-1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через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центральную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нервную</a:t>
            </a:r>
            <a:r>
              <a:rPr lang="en-US" altLang="zh-CN" sz="1600" b="1" i="1" spc="-10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систему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spc="-15" dirty="0">
                <a:solidFill>
                  <a:srgbClr val="3F2F51"/>
                </a:solidFill>
                <a:latin typeface="Calibri"/>
                <a:ea typeface="Calibri"/>
              </a:rPr>
              <a:t>чело</a:t>
            </a:r>
            <a:r>
              <a:rPr lang="en-US" altLang="zh-CN" sz="1600" b="1" i="1" spc="-5" dirty="0">
                <a:solidFill>
                  <a:srgbClr val="3F2F51"/>
                </a:solidFill>
                <a:latin typeface="Calibri"/>
                <a:ea typeface="Calibri"/>
              </a:rPr>
              <a:t>века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Freeform 649"/>
          <p:cNvSpPr/>
          <p:nvPr/>
        </p:nvSpPr>
        <p:spPr>
          <a:xfrm>
            <a:off x="2203450" y="3778250"/>
            <a:ext cx="2863850" cy="1936750"/>
          </a:xfrm>
          <a:custGeom>
            <a:avLst/>
            <a:gdLst>
              <a:gd name="connsiteX0" fmla="*/ 11683 w 2863850"/>
              <a:gd name="connsiteY0" fmla="*/ 329692 h 1936750"/>
              <a:gd name="connsiteX1" fmla="*/ 333248 w 2863850"/>
              <a:gd name="connsiteY1" fmla="*/ 8128 h 1936750"/>
              <a:gd name="connsiteX2" fmla="*/ 2547620 w 2863850"/>
              <a:gd name="connsiteY2" fmla="*/ 8128 h 1936750"/>
              <a:gd name="connsiteX3" fmla="*/ 2869184 w 2863850"/>
              <a:gd name="connsiteY3" fmla="*/ 329692 h 1936750"/>
              <a:gd name="connsiteX4" fmla="*/ 2869184 w 2863850"/>
              <a:gd name="connsiteY4" fmla="*/ 1615948 h 1936750"/>
              <a:gd name="connsiteX5" fmla="*/ 2547620 w 2863850"/>
              <a:gd name="connsiteY5" fmla="*/ 1937512 h 1936750"/>
              <a:gd name="connsiteX6" fmla="*/ 333248 w 2863850"/>
              <a:gd name="connsiteY6" fmla="*/ 1937512 h 1936750"/>
              <a:gd name="connsiteX7" fmla="*/ 11683 w 2863850"/>
              <a:gd name="connsiteY7" fmla="*/ 1615948 h 1936750"/>
              <a:gd name="connsiteX8" fmla="*/ 11683 w 2863850"/>
              <a:gd name="connsiteY8" fmla="*/ 329692 h 193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3850" h="1936750">
                <a:moveTo>
                  <a:pt x="11683" y="329692"/>
                </a:moveTo>
                <a:cubicBezTo>
                  <a:pt x="11683" y="152146"/>
                  <a:pt x="155701" y="8128"/>
                  <a:pt x="333248" y="8128"/>
                </a:cubicBezTo>
                <a:lnTo>
                  <a:pt x="2547620" y="8128"/>
                </a:lnTo>
                <a:cubicBezTo>
                  <a:pt x="2725165" y="8128"/>
                  <a:pt x="2869184" y="152146"/>
                  <a:pt x="2869184" y="329692"/>
                </a:cubicBezTo>
                <a:lnTo>
                  <a:pt x="2869184" y="1615948"/>
                </a:lnTo>
                <a:cubicBezTo>
                  <a:pt x="2869184" y="1793494"/>
                  <a:pt x="2725165" y="1937512"/>
                  <a:pt x="2547620" y="1937512"/>
                </a:cubicBezTo>
                <a:lnTo>
                  <a:pt x="333248" y="1937512"/>
                </a:lnTo>
                <a:cubicBezTo>
                  <a:pt x="155701" y="1937512"/>
                  <a:pt x="11683" y="1793494"/>
                  <a:pt x="11683" y="1615948"/>
                </a:cubicBezTo>
                <a:lnTo>
                  <a:pt x="11683" y="329692"/>
                </a:lnTo>
                <a:close/>
              </a:path>
            </a:pathLst>
          </a:custGeom>
          <a:solidFill>
            <a:srgbClr val="E5DEE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0" name="Freeform 650"/>
          <p:cNvSpPr/>
          <p:nvPr/>
        </p:nvSpPr>
        <p:spPr>
          <a:xfrm>
            <a:off x="2196845" y="3771646"/>
            <a:ext cx="2870454" cy="1943354"/>
          </a:xfrm>
          <a:custGeom>
            <a:avLst/>
            <a:gdLst>
              <a:gd name="connsiteX0" fmla="*/ 18288 w 2870454"/>
              <a:gd name="connsiteY0" fmla="*/ 336296 h 1943354"/>
              <a:gd name="connsiteX1" fmla="*/ 339852 w 2870454"/>
              <a:gd name="connsiteY1" fmla="*/ 14732 h 1943354"/>
              <a:gd name="connsiteX2" fmla="*/ 2554224 w 2870454"/>
              <a:gd name="connsiteY2" fmla="*/ 14732 h 1943354"/>
              <a:gd name="connsiteX3" fmla="*/ 2875788 w 2870454"/>
              <a:gd name="connsiteY3" fmla="*/ 336296 h 1943354"/>
              <a:gd name="connsiteX4" fmla="*/ 2875788 w 2870454"/>
              <a:gd name="connsiteY4" fmla="*/ 1622552 h 1943354"/>
              <a:gd name="connsiteX5" fmla="*/ 2554224 w 2870454"/>
              <a:gd name="connsiteY5" fmla="*/ 1944116 h 1943354"/>
              <a:gd name="connsiteX6" fmla="*/ 339852 w 2870454"/>
              <a:gd name="connsiteY6" fmla="*/ 1944116 h 1943354"/>
              <a:gd name="connsiteX7" fmla="*/ 18288 w 2870454"/>
              <a:gd name="connsiteY7" fmla="*/ 1622552 h 1943354"/>
              <a:gd name="connsiteX8" fmla="*/ 18288 w 2870454"/>
              <a:gd name="connsiteY8" fmla="*/ 336296 h 194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0454" h="1943354">
                <a:moveTo>
                  <a:pt x="18288" y="336296"/>
                </a:moveTo>
                <a:cubicBezTo>
                  <a:pt x="18288" y="158750"/>
                  <a:pt x="162305" y="14732"/>
                  <a:pt x="339852" y="14732"/>
                </a:cubicBezTo>
                <a:lnTo>
                  <a:pt x="2554224" y="14732"/>
                </a:lnTo>
                <a:cubicBezTo>
                  <a:pt x="2731769" y="14732"/>
                  <a:pt x="2875788" y="158750"/>
                  <a:pt x="2875788" y="336296"/>
                </a:cubicBezTo>
                <a:lnTo>
                  <a:pt x="2875788" y="1622552"/>
                </a:lnTo>
                <a:cubicBezTo>
                  <a:pt x="2875788" y="1800098"/>
                  <a:pt x="2731769" y="1944116"/>
                  <a:pt x="2554224" y="1944116"/>
                </a:cubicBezTo>
                <a:lnTo>
                  <a:pt x="339852" y="1944116"/>
                </a:lnTo>
                <a:cubicBezTo>
                  <a:pt x="162305" y="1944116"/>
                  <a:pt x="18288" y="1800098"/>
                  <a:pt x="18288" y="1622552"/>
                </a:cubicBezTo>
                <a:lnTo>
                  <a:pt x="18288" y="33629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907">
            <a:solidFill>
              <a:srgbClr val="BF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2" name="Picture 6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060" y="4373879"/>
            <a:ext cx="106680" cy="114300"/>
          </a:xfrm>
          <a:prstGeom prst="rect">
            <a:avLst/>
          </a:prstGeom>
        </p:spPr>
      </p:pic>
      <p:pic>
        <p:nvPicPr>
          <p:cNvPr id="653" name="Picture 6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060" y="4556760"/>
            <a:ext cx="106680" cy="106680"/>
          </a:xfrm>
          <a:prstGeom prst="rect">
            <a:avLst/>
          </a:prstGeom>
        </p:spPr>
      </p:pic>
      <p:pic>
        <p:nvPicPr>
          <p:cNvPr id="654" name="Picture 6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060" y="4732020"/>
            <a:ext cx="106680" cy="121920"/>
          </a:xfrm>
          <a:prstGeom prst="rect">
            <a:avLst/>
          </a:prstGeom>
        </p:spPr>
      </p:pic>
      <p:pic>
        <p:nvPicPr>
          <p:cNvPr id="655" name="Picture 6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060" y="4922520"/>
            <a:ext cx="106680" cy="106680"/>
          </a:xfrm>
          <a:prstGeom prst="rect">
            <a:avLst/>
          </a:prstGeom>
        </p:spPr>
      </p:pic>
      <p:pic>
        <p:nvPicPr>
          <p:cNvPr id="656" name="Picture 6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060" y="5288280"/>
            <a:ext cx="106680" cy="114300"/>
          </a:xfrm>
          <a:prstGeom prst="rect">
            <a:avLst/>
          </a:prstGeom>
        </p:spPr>
      </p:pic>
      <p:sp>
        <p:nvSpPr>
          <p:cNvPr id="2" name="Freeform 656"/>
          <p:cNvSpPr/>
          <p:nvPr/>
        </p:nvSpPr>
        <p:spPr>
          <a:xfrm>
            <a:off x="5905246" y="3771646"/>
            <a:ext cx="2870454" cy="1943354"/>
          </a:xfrm>
          <a:custGeom>
            <a:avLst/>
            <a:gdLst>
              <a:gd name="connsiteX0" fmla="*/ 25400 w 2870454"/>
              <a:gd name="connsiteY0" fmla="*/ 336296 h 1943354"/>
              <a:gd name="connsiteX1" fmla="*/ 346963 w 2870454"/>
              <a:gd name="connsiteY1" fmla="*/ 14732 h 1943354"/>
              <a:gd name="connsiteX2" fmla="*/ 2561335 w 2870454"/>
              <a:gd name="connsiteY2" fmla="*/ 14732 h 1943354"/>
              <a:gd name="connsiteX3" fmla="*/ 2882899 w 2870454"/>
              <a:gd name="connsiteY3" fmla="*/ 336296 h 1943354"/>
              <a:gd name="connsiteX4" fmla="*/ 2882899 w 2870454"/>
              <a:gd name="connsiteY4" fmla="*/ 1622552 h 1943354"/>
              <a:gd name="connsiteX5" fmla="*/ 2561335 w 2870454"/>
              <a:gd name="connsiteY5" fmla="*/ 1944116 h 1943354"/>
              <a:gd name="connsiteX6" fmla="*/ 346963 w 2870454"/>
              <a:gd name="connsiteY6" fmla="*/ 1944116 h 1943354"/>
              <a:gd name="connsiteX7" fmla="*/ 25400 w 2870454"/>
              <a:gd name="connsiteY7" fmla="*/ 1622552 h 1943354"/>
              <a:gd name="connsiteX8" fmla="*/ 25400 w 2870454"/>
              <a:gd name="connsiteY8" fmla="*/ 336296 h 194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0454" h="1943354">
                <a:moveTo>
                  <a:pt x="25400" y="336296"/>
                </a:moveTo>
                <a:cubicBezTo>
                  <a:pt x="25400" y="158750"/>
                  <a:pt x="169417" y="14732"/>
                  <a:pt x="346963" y="14732"/>
                </a:cubicBezTo>
                <a:lnTo>
                  <a:pt x="2561335" y="14732"/>
                </a:lnTo>
                <a:cubicBezTo>
                  <a:pt x="2738882" y="14732"/>
                  <a:pt x="2882899" y="158750"/>
                  <a:pt x="2882899" y="336296"/>
                </a:cubicBezTo>
                <a:lnTo>
                  <a:pt x="2882899" y="1622552"/>
                </a:lnTo>
                <a:cubicBezTo>
                  <a:pt x="2882899" y="1800098"/>
                  <a:pt x="2738882" y="1944116"/>
                  <a:pt x="2561335" y="1944116"/>
                </a:cubicBezTo>
                <a:lnTo>
                  <a:pt x="346963" y="1944116"/>
                </a:lnTo>
                <a:cubicBezTo>
                  <a:pt x="169417" y="1944116"/>
                  <a:pt x="25400" y="1800098"/>
                  <a:pt x="25400" y="1622552"/>
                </a:cubicBezTo>
                <a:lnTo>
                  <a:pt x="25400" y="336296"/>
                </a:lnTo>
                <a:close/>
              </a:path>
            </a:pathLst>
          </a:custGeom>
          <a:solidFill>
            <a:srgbClr val="E5DEE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7" name="Freeform 657"/>
          <p:cNvSpPr/>
          <p:nvPr/>
        </p:nvSpPr>
        <p:spPr>
          <a:xfrm>
            <a:off x="5905246" y="3771646"/>
            <a:ext cx="2870454" cy="1943354"/>
          </a:xfrm>
          <a:custGeom>
            <a:avLst/>
            <a:gdLst>
              <a:gd name="connsiteX0" fmla="*/ 25400 w 2870454"/>
              <a:gd name="connsiteY0" fmla="*/ 336296 h 1943354"/>
              <a:gd name="connsiteX1" fmla="*/ 346963 w 2870454"/>
              <a:gd name="connsiteY1" fmla="*/ 14732 h 1943354"/>
              <a:gd name="connsiteX2" fmla="*/ 2561335 w 2870454"/>
              <a:gd name="connsiteY2" fmla="*/ 14732 h 1943354"/>
              <a:gd name="connsiteX3" fmla="*/ 2882899 w 2870454"/>
              <a:gd name="connsiteY3" fmla="*/ 336296 h 1943354"/>
              <a:gd name="connsiteX4" fmla="*/ 2882899 w 2870454"/>
              <a:gd name="connsiteY4" fmla="*/ 1622552 h 1943354"/>
              <a:gd name="connsiteX5" fmla="*/ 2561335 w 2870454"/>
              <a:gd name="connsiteY5" fmla="*/ 1944116 h 1943354"/>
              <a:gd name="connsiteX6" fmla="*/ 346963 w 2870454"/>
              <a:gd name="connsiteY6" fmla="*/ 1944116 h 1943354"/>
              <a:gd name="connsiteX7" fmla="*/ 25400 w 2870454"/>
              <a:gd name="connsiteY7" fmla="*/ 1622552 h 1943354"/>
              <a:gd name="connsiteX8" fmla="*/ 25400 w 2870454"/>
              <a:gd name="connsiteY8" fmla="*/ 336296 h 194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0454" h="1943354">
                <a:moveTo>
                  <a:pt x="25400" y="336296"/>
                </a:moveTo>
                <a:cubicBezTo>
                  <a:pt x="25400" y="158750"/>
                  <a:pt x="169417" y="14732"/>
                  <a:pt x="346963" y="14732"/>
                </a:cubicBezTo>
                <a:lnTo>
                  <a:pt x="2561335" y="14732"/>
                </a:lnTo>
                <a:cubicBezTo>
                  <a:pt x="2738882" y="14732"/>
                  <a:pt x="2882899" y="158750"/>
                  <a:pt x="2882899" y="336296"/>
                </a:cubicBezTo>
                <a:lnTo>
                  <a:pt x="2882899" y="1622552"/>
                </a:lnTo>
                <a:cubicBezTo>
                  <a:pt x="2882899" y="1800098"/>
                  <a:pt x="2738882" y="1944116"/>
                  <a:pt x="2561335" y="1944116"/>
                </a:cubicBezTo>
                <a:lnTo>
                  <a:pt x="346963" y="1944116"/>
                </a:lnTo>
                <a:cubicBezTo>
                  <a:pt x="169417" y="1944116"/>
                  <a:pt x="25400" y="1800098"/>
                  <a:pt x="25400" y="1622552"/>
                </a:cubicBezTo>
                <a:lnTo>
                  <a:pt x="25400" y="336296"/>
                </a:lnTo>
                <a:close/>
              </a:path>
            </a:pathLst>
          </a:custGeom>
          <a:solidFill>
            <a:srgbClr val="0000AA">
              <a:alpha val="0"/>
            </a:srgbClr>
          </a:solidFill>
          <a:ln w="25907">
            <a:solidFill>
              <a:srgbClr val="BF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9" name="Picture 6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3620" y="4404360"/>
            <a:ext cx="99060" cy="106680"/>
          </a:xfrm>
          <a:prstGeom prst="rect">
            <a:avLst/>
          </a:prstGeom>
        </p:spPr>
      </p:pic>
      <p:pic>
        <p:nvPicPr>
          <p:cNvPr id="660" name="Picture 6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3620" y="4579620"/>
            <a:ext cx="99060" cy="121920"/>
          </a:xfrm>
          <a:prstGeom prst="rect">
            <a:avLst/>
          </a:prstGeom>
        </p:spPr>
      </p:pic>
      <p:pic>
        <p:nvPicPr>
          <p:cNvPr id="661" name="Picture 6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3620" y="4770120"/>
            <a:ext cx="99060" cy="106680"/>
          </a:xfrm>
          <a:prstGeom prst="rect">
            <a:avLst/>
          </a:prstGeom>
        </p:spPr>
      </p:pic>
      <p:pic>
        <p:nvPicPr>
          <p:cNvPr id="662" name="Picture 6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9780" y="906780"/>
            <a:ext cx="3276600" cy="2552700"/>
          </a:xfrm>
          <a:prstGeom prst="rect">
            <a:avLst/>
          </a:prstGeom>
        </p:spPr>
      </p:pic>
      <p:pic>
        <p:nvPicPr>
          <p:cNvPr id="663" name="Picture 6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9760" y="906780"/>
            <a:ext cx="3284220" cy="2552700"/>
          </a:xfrm>
          <a:prstGeom prst="rect">
            <a:avLst/>
          </a:prstGeom>
        </p:spPr>
      </p:pic>
      <p:sp>
        <p:nvSpPr>
          <p:cNvPr id="3" name="TextBox 663"/>
          <p:cNvSpPr txBox="1"/>
          <p:nvPr/>
        </p:nvSpPr>
        <p:spPr>
          <a:xfrm>
            <a:off x="3238500" y="243513"/>
            <a:ext cx="4938729" cy="3581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7499"/>
              </a:lnSpc>
            </a:pPr>
            <a:r>
              <a:rPr lang="en-US" altLang="zh-CN" sz="2000" dirty="0">
                <a:solidFill>
                  <a:srgbClr val="BF0000"/>
                </a:solidFill>
                <a:latin typeface="Arial Black"/>
                <a:ea typeface="Arial Black"/>
              </a:rPr>
              <a:t>ПРЕИМУЩЕСТВА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ea typeface="Arial Black"/>
              </a:rPr>
              <a:t>И</a:t>
            </a:r>
            <a:r>
              <a:rPr lang="en-US" altLang="zh-CN" sz="2000" spc="15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ea typeface="Arial Black"/>
              </a:rPr>
              <a:t>НЕДОСТАТКИ</a:t>
            </a:r>
          </a:p>
        </p:txBody>
      </p:sp>
      <p:sp>
        <p:nvSpPr>
          <p:cNvPr id="664" name="TextBox 664"/>
          <p:cNvSpPr txBox="1"/>
          <p:nvPr/>
        </p:nvSpPr>
        <p:spPr>
          <a:xfrm>
            <a:off x="2400554" y="3912997"/>
            <a:ext cx="2126647" cy="16984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03503">
              <a:lnSpc>
                <a:spcPct val="100000"/>
              </a:lnSpc>
            </a:pPr>
            <a:r>
              <a:rPr lang="en-US" altLang="zh-CN" sz="1400" b="1" i="1" spc="-5" dirty="0">
                <a:solidFill>
                  <a:srgbClr val="BF0000"/>
                </a:solidFill>
                <a:latin typeface="Calibri"/>
                <a:ea typeface="Calibri"/>
              </a:rPr>
              <a:t>Пре</a:t>
            </a:r>
            <a:r>
              <a:rPr lang="en-US" altLang="zh-CN" sz="1400" b="1" i="1" dirty="0">
                <a:solidFill>
                  <a:srgbClr val="BF0000"/>
                </a:solidFill>
                <a:latin typeface="Calibri"/>
                <a:ea typeface="Calibri"/>
              </a:rPr>
              <a:t>имущества:</a:t>
            </a:r>
          </a:p>
          <a:p>
            <a:pPr>
              <a:lnSpc>
                <a:spcPts val="1789"/>
              </a:lnSpc>
            </a:pPr>
            <a:endParaRPr lang="en-US" dirty="0" smtClean="0"/>
          </a:p>
          <a:p>
            <a:pPr marL="155447" hangingPunct="0">
              <a:lnSpc>
                <a:spcPct val="95416"/>
              </a:lnSpc>
            </a:pP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Большая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степень</a:t>
            </a:r>
            <a:r>
              <a:rPr lang="en-US" altLang="zh-CN" sz="1200" b="1" i="1" spc="-6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движений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Хороший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внешний</a:t>
            </a:r>
            <a:r>
              <a:rPr lang="en-US" altLang="zh-CN" sz="1200" b="1" i="1" spc="-1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вид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Высокая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сила</a:t>
            </a:r>
            <a:r>
              <a:rPr lang="en-US" altLang="zh-CN" sz="1200" b="1" i="1" spc="-2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схвата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Отсутствие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или</a:t>
            </a:r>
            <a:r>
              <a:rPr lang="en-US" altLang="zh-CN" sz="1200" b="1" i="1" spc="-7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небольшая</a:t>
            </a:r>
          </a:p>
          <a:p>
            <a:pPr marL="0">
              <a:lnSpc>
                <a:spcPct val="100000"/>
              </a:lnSpc>
              <a:spcBef>
                <a:spcPts val="139"/>
              </a:spcBef>
            </a:pP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система</a:t>
            </a:r>
            <a:r>
              <a:rPr lang="en-US" altLang="zh-CN" sz="1200" b="1" i="1" spc="3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200" b="1" i="1" spc="-5" dirty="0">
                <a:solidFill>
                  <a:srgbClr val="3F2F51"/>
                </a:solidFill>
                <a:latin typeface="Calibri"/>
                <a:ea typeface="Calibri"/>
              </a:rPr>
              <a:t>бандажей</a:t>
            </a:r>
          </a:p>
          <a:p>
            <a:pPr marL="0" indent="155447" hangingPunct="0">
              <a:lnSpc>
                <a:spcPct val="95416"/>
              </a:lnSpc>
            </a:pP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Повышенный</a:t>
            </a:r>
            <a:r>
              <a:rPr lang="en-US" altLang="zh-CN" sz="1200" b="1" i="1" spc="-4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комфорт</a:t>
            </a:r>
            <a:r>
              <a:rPr lang="en-US" altLang="zh-CN" sz="1200" b="1" i="1" spc="-5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и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большая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свобода</a:t>
            </a:r>
            <a:r>
              <a:rPr lang="en-US" altLang="zh-CN" sz="1200" b="1" i="1" spc="-5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движений</a:t>
            </a:r>
          </a:p>
        </p:txBody>
      </p:sp>
      <p:sp>
        <p:nvSpPr>
          <p:cNvPr id="665" name="TextBox 665"/>
          <p:cNvSpPr txBox="1"/>
          <p:nvPr/>
        </p:nvSpPr>
        <p:spPr>
          <a:xfrm>
            <a:off x="6115811" y="3941952"/>
            <a:ext cx="1969555" cy="11497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04088">
              <a:lnSpc>
                <a:spcPct val="100000"/>
              </a:lnSpc>
            </a:pPr>
            <a:r>
              <a:rPr lang="en-US" altLang="zh-CN" sz="1400" b="1" i="1" spc="5" dirty="0">
                <a:solidFill>
                  <a:srgbClr val="BF0000"/>
                </a:solidFill>
                <a:latin typeface="Calibri"/>
                <a:ea typeface="Calibri"/>
              </a:rPr>
              <a:t>Недо</a:t>
            </a:r>
            <a:r>
              <a:rPr lang="en-US" altLang="zh-CN" sz="1400" b="1" i="1" dirty="0">
                <a:solidFill>
                  <a:srgbClr val="BF0000"/>
                </a:solidFill>
                <a:latin typeface="Calibri"/>
                <a:ea typeface="Calibri"/>
              </a:rPr>
              <a:t>статки:</a:t>
            </a:r>
          </a:p>
          <a:p>
            <a:pPr>
              <a:lnSpc>
                <a:spcPts val="1670"/>
              </a:lnSpc>
            </a:pPr>
            <a:endParaRPr lang="en-US" dirty="0" smtClean="0"/>
          </a:p>
          <a:p>
            <a:pPr marL="0" indent="155447">
              <a:lnSpc>
                <a:spcPct val="100000"/>
              </a:lnSpc>
            </a:pPr>
            <a:r>
              <a:rPr lang="en-US" altLang="zh-CN" sz="1200" b="1" i="1" spc="-5" dirty="0">
                <a:solidFill>
                  <a:srgbClr val="3F2F51"/>
                </a:solidFill>
                <a:latin typeface="Calibri"/>
                <a:ea typeface="Calibri"/>
              </a:rPr>
              <a:t>Сто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имость</a:t>
            </a:r>
          </a:p>
          <a:p>
            <a:pPr marL="0" indent="155447">
              <a:lnSpc>
                <a:spcPct val="100000"/>
              </a:lnSpc>
            </a:pPr>
            <a:r>
              <a:rPr lang="en-US" altLang="zh-CN" sz="1200" b="1" i="1" spc="-5" dirty="0">
                <a:solidFill>
                  <a:srgbClr val="3F2F51"/>
                </a:solidFill>
                <a:latin typeface="Calibri"/>
                <a:ea typeface="Calibri"/>
              </a:rPr>
              <a:t>Вес</a:t>
            </a:r>
          </a:p>
          <a:p>
            <a:pPr marL="0" indent="155447" hangingPunct="0">
              <a:lnSpc>
                <a:spcPct val="95416"/>
              </a:lnSpc>
            </a:pP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Необходимость</a:t>
            </a:r>
            <a:r>
              <a:rPr lang="en-US" altLang="zh-CN" sz="1200" b="1" i="1" spc="-4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в</a:t>
            </a:r>
            <a:r>
              <a:rPr lang="en-US" altLang="zh-CN" sz="1200" b="1" i="1" spc="-5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зарядке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200" b="1" i="1" spc="-5" dirty="0">
                <a:solidFill>
                  <a:srgbClr val="3F2F51"/>
                </a:solidFill>
                <a:latin typeface="Calibri"/>
                <a:ea typeface="Calibri"/>
              </a:rPr>
              <a:t>аккумулят</a:t>
            </a:r>
            <a:r>
              <a:rPr lang="en-US" altLang="zh-CN" sz="1200" b="1" i="1" dirty="0">
                <a:solidFill>
                  <a:srgbClr val="3F2F51"/>
                </a:solidFill>
                <a:latin typeface="Calibri"/>
                <a:ea typeface="Calibri"/>
              </a:rPr>
              <a:t>оров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Picture 6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760" y="1554480"/>
            <a:ext cx="6720840" cy="3009900"/>
          </a:xfrm>
          <a:prstGeom prst="rect">
            <a:avLst/>
          </a:prstGeom>
        </p:spPr>
      </p:pic>
      <p:sp>
        <p:nvSpPr>
          <p:cNvPr id="2" name="TextBox 667"/>
          <p:cNvSpPr txBox="1"/>
          <p:nvPr/>
        </p:nvSpPr>
        <p:spPr>
          <a:xfrm>
            <a:off x="2273173" y="137823"/>
            <a:ext cx="6754743" cy="51333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НОВОЕ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ПОКОЛЕНИЕ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БИОНИЧЕСКИХ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ПРОТЕЗОВ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РУК</a:t>
            </a:r>
          </a:p>
          <a:p>
            <a:pPr marL="1135761" indent="-519684" hangingPunct="0">
              <a:lnSpc>
                <a:spcPct val="101250"/>
              </a:lnSpc>
            </a:pP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С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ПРОТЕЗНОЙ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СИСТЕМОЙ</a:t>
            </a:r>
            <a:r>
              <a:rPr lang="en-US" altLang="zh-CN" sz="1800" spc="-17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FE4242"/>
                </a:solidFill>
                <a:latin typeface="Arial Black"/>
                <a:ea typeface="Arial Black"/>
              </a:rPr>
              <a:t>AXON-BUS®</a:t>
            </a:r>
            <a:r>
              <a:rPr lang="en-US" altLang="zh-CN" sz="2400" dirty="0">
                <a:solidFill>
                  <a:srgbClr val="FE4242"/>
                </a:solidFill>
                <a:latin typeface="Arial Black"/>
                <a:cs typeface="Arial Black"/>
              </a:rPr>
              <a:t> </a:t>
            </a:r>
            <a:r>
              <a:t/>
            </a:r>
            <a:br/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И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КИСТЬЮ</a:t>
            </a:r>
            <a:r>
              <a:rPr lang="en-US" altLang="zh-CN" sz="1800" spc="-3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FE4242"/>
                </a:solidFill>
                <a:latin typeface="Arial Black"/>
                <a:ea typeface="Arial Black"/>
              </a:rPr>
              <a:t>MICHELANGELO®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50"/>
              </a:lnSpc>
            </a:pPr>
            <a:endParaRPr lang="en-US" dirty="0" smtClean="0"/>
          </a:p>
          <a:p>
            <a:pPr marL="0" indent="1283207">
              <a:lnSpc>
                <a:spcPct val="100000"/>
              </a:lnSpc>
            </a:pP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«Axon»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-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adaptive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exchange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of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neuroplacement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data</a:t>
            </a:r>
            <a:r>
              <a:rPr lang="en-US" altLang="zh-CN" sz="1600" b="1" i="1" spc="-4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–</a:t>
            </a:r>
          </a:p>
          <a:p>
            <a:pPr marL="0" indent="1941575">
              <a:lnSpc>
                <a:spcPct val="100000"/>
              </a:lnSpc>
            </a:pP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адаптивный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обмен</a:t>
            </a:r>
            <a:r>
              <a:rPr lang="en-US" altLang="zh-CN" sz="1600" b="1" i="1" spc="-2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невросигналами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Picture 6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620" y="982980"/>
            <a:ext cx="3550920" cy="2461260"/>
          </a:xfrm>
          <a:prstGeom prst="rect">
            <a:avLst/>
          </a:prstGeom>
        </p:spPr>
      </p:pic>
      <p:pic>
        <p:nvPicPr>
          <p:cNvPr id="670" name="Picture 6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920" y="982980"/>
            <a:ext cx="3573779" cy="2461260"/>
          </a:xfrm>
          <a:prstGeom prst="rect">
            <a:avLst/>
          </a:prstGeom>
        </p:spPr>
      </p:pic>
      <p:sp>
        <p:nvSpPr>
          <p:cNvPr id="2" name="TextBox 670"/>
          <p:cNvSpPr txBox="1"/>
          <p:nvPr/>
        </p:nvSpPr>
        <p:spPr>
          <a:xfrm>
            <a:off x="1877567" y="124942"/>
            <a:ext cx="7541171" cy="5508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BF0000"/>
                </a:solidFill>
                <a:latin typeface="Arial Black"/>
                <a:ea typeface="Arial Black"/>
              </a:rPr>
              <a:t>КИСТЬ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ea typeface="Arial Black"/>
              </a:rPr>
              <a:t>БИОНИЧЕСКОГО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ea typeface="Arial Black"/>
              </a:rPr>
              <a:t>ПРОТЕЗА</a:t>
            </a:r>
            <a:r>
              <a:rPr lang="en-US" altLang="zh-CN" sz="2000" spc="-85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800" dirty="0">
                <a:solidFill>
                  <a:srgbClr val="FE4242"/>
                </a:solidFill>
                <a:latin typeface="Arial Black"/>
                <a:ea typeface="Arial Black"/>
              </a:rPr>
              <a:t>SMARTHAND</a:t>
            </a:r>
          </a:p>
          <a:p>
            <a:pPr marL="0" indent="1089660">
              <a:lnSpc>
                <a:spcPct val="100000"/>
              </a:lnSpc>
              <a:spcBef>
                <a:spcPts val="170"/>
              </a:spcBef>
            </a:pP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РАЗРАБОТКА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ИЗРАИЛЬСКОЙ</a:t>
            </a:r>
            <a:r>
              <a:rPr lang="en-US" altLang="zh-CN" sz="1800" spc="-25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КОМПАНИИ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8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600" spc="-89" dirty="0">
                <a:solidFill>
                  <a:srgbClr val="3F2F51"/>
                </a:solidFill>
                <a:latin typeface="Wingdings"/>
                <a:cs typeface="Wingdings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мозг</a:t>
            </a:r>
            <a:r>
              <a:rPr lang="en-US" altLang="zh-CN" sz="1600" b="1" i="1" spc="-2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человека</a:t>
            </a:r>
            <a:r>
              <a:rPr lang="en-US" altLang="zh-CN" sz="1600" b="1" i="1" spc="-2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обрабатывает</a:t>
            </a:r>
            <a:r>
              <a:rPr lang="en-US" altLang="zh-CN" sz="1600" b="1" i="1" spc="-2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и</a:t>
            </a:r>
            <a:r>
              <a:rPr lang="en-US" altLang="zh-CN" sz="1600" b="1" i="1" spc="-2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воспринимает</a:t>
            </a:r>
            <a:r>
              <a:rPr lang="en-US" altLang="zh-CN" sz="1600" b="1" i="1" spc="-2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сигналы,</a:t>
            </a:r>
            <a:r>
              <a:rPr lang="en-US" altLang="zh-CN" sz="1600" b="1" i="1" spc="-2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как</a:t>
            </a:r>
            <a:r>
              <a:rPr lang="en-US" altLang="zh-CN" sz="1600" b="1" i="1" spc="-2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естественные</a:t>
            </a:r>
          </a:p>
          <a:p>
            <a:pPr marL="0">
              <a:lnSpc>
                <a:spcPct val="100000"/>
              </a:lnSpc>
            </a:pPr>
            <a:r>
              <a:rPr lang="en-US" altLang="zh-CN" sz="1600" b="1" i="1" spc="-5" dirty="0">
                <a:solidFill>
                  <a:srgbClr val="3F2F51"/>
                </a:solidFill>
                <a:latin typeface="Calibri"/>
                <a:ea typeface="Calibri"/>
              </a:rPr>
              <a:t>афферентные</a:t>
            </a:r>
            <a:r>
              <a:rPr lang="en-US" altLang="zh-CN" sz="1600" b="1" i="1" spc="5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spc="-5" dirty="0">
                <a:solidFill>
                  <a:srgbClr val="3F2F51"/>
                </a:solidFill>
                <a:latin typeface="Calibri"/>
                <a:ea typeface="Calibri"/>
              </a:rPr>
              <a:t>импульсы</a:t>
            </a:r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600" spc="-455" dirty="0">
                <a:solidFill>
                  <a:srgbClr val="3F2F51"/>
                </a:solidFill>
                <a:latin typeface="Wingdings"/>
                <a:cs typeface="Wingdings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нейронный</a:t>
            </a:r>
            <a:r>
              <a:rPr lang="en-US" altLang="zh-CN" sz="1600" b="1" i="1" spc="-10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интерфейс</a:t>
            </a:r>
            <a:r>
              <a:rPr lang="en-US" altLang="zh-CN" sz="1600" b="1" i="1" spc="-10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с</a:t>
            </a:r>
            <a:r>
              <a:rPr lang="en-US" altLang="zh-CN" sz="1600" b="1" i="1" spc="-1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40</a:t>
            </a:r>
            <a:r>
              <a:rPr lang="en-US" altLang="zh-CN" sz="1600" b="1" i="1" spc="-109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датчиками</a:t>
            </a:r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600" spc="295" dirty="0">
                <a:solidFill>
                  <a:srgbClr val="3F2F51"/>
                </a:solidFill>
                <a:latin typeface="Wingdings"/>
                <a:cs typeface="Wingdings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передача</a:t>
            </a:r>
            <a:r>
              <a:rPr lang="en-US" altLang="zh-CN" sz="1600" b="1" i="1" spc="6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данных</a:t>
            </a:r>
            <a:r>
              <a:rPr lang="en-US" altLang="zh-CN" sz="1600" b="1" i="1" spc="69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с</a:t>
            </a:r>
            <a:r>
              <a:rPr lang="en-US" altLang="zh-CN" sz="1600" b="1" i="1" spc="6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нервных</a:t>
            </a:r>
            <a:r>
              <a:rPr lang="en-US" altLang="zh-CN" sz="1600" b="1" i="1" spc="6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окончаний</a:t>
            </a:r>
            <a:r>
              <a:rPr lang="en-US" altLang="zh-CN" sz="1600" b="1" i="1" spc="69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предплечья,</a:t>
            </a:r>
            <a:r>
              <a:rPr lang="en-US" altLang="zh-CN" sz="1600" b="1" i="1" spc="6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плеча,</a:t>
            </a:r>
            <a:r>
              <a:rPr lang="en-US" altLang="zh-CN" sz="1600" b="1" i="1" spc="69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плечевого</a:t>
            </a:r>
            <a:r>
              <a:rPr lang="en-US" altLang="zh-CN" sz="1600" b="1" i="1" spc="6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пояса</a:t>
            </a:r>
          </a:p>
          <a:p>
            <a:pPr marL="0">
              <a:lnSpc>
                <a:spcPct val="100000"/>
              </a:lnSpc>
            </a:pP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или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груди,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в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определённую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соматосенсорную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область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в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коре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головного</a:t>
            </a:r>
            <a:r>
              <a:rPr lang="en-US" altLang="zh-CN" sz="1600" b="1" i="1" spc="-2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мозга</a:t>
            </a:r>
          </a:p>
          <a:p>
            <a:pPr marL="0">
              <a:lnSpc>
                <a:spcPct val="100000"/>
              </a:lnSpc>
            </a:pPr>
            <a:r>
              <a:rPr lang="en-US" altLang="zh-CN" sz="1600" spc="-3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600" spc="-34" dirty="0">
                <a:solidFill>
                  <a:srgbClr val="3F2F51"/>
                </a:solidFill>
                <a:latin typeface="Wingdings"/>
                <a:cs typeface="Wingdings"/>
              </a:rPr>
              <a:t> </a:t>
            </a:r>
            <a:r>
              <a:rPr lang="en-US" altLang="zh-CN" sz="1600" b="1" i="1" spc="-20" dirty="0">
                <a:solidFill>
                  <a:srgbClr val="3F2F51"/>
                </a:solidFill>
                <a:latin typeface="Calibri"/>
                <a:ea typeface="Calibri"/>
              </a:rPr>
              <a:t>воспроизведение</a:t>
            </a:r>
            <a:r>
              <a:rPr lang="en-US" altLang="zh-CN" sz="1600" b="1" i="1" spc="-1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spc="-20" dirty="0">
                <a:solidFill>
                  <a:srgbClr val="3F2F51"/>
                </a:solidFill>
                <a:latin typeface="Calibri"/>
                <a:ea typeface="Calibri"/>
              </a:rPr>
              <a:t>чувствительности</a:t>
            </a:r>
            <a:r>
              <a:rPr lang="en-US" altLang="zh-CN" sz="1600" b="1" i="1" spc="-1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spc="-15" dirty="0">
                <a:solidFill>
                  <a:srgbClr val="3F2F51"/>
                </a:solidFill>
                <a:latin typeface="Calibri"/>
                <a:ea typeface="Calibri"/>
              </a:rPr>
              <a:t>в</a:t>
            </a:r>
            <a:r>
              <a:rPr lang="en-US" altLang="zh-CN" sz="1600" b="1" i="1" spc="-1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spc="-20" dirty="0">
                <a:solidFill>
                  <a:srgbClr val="3F2F51"/>
                </a:solidFill>
                <a:latin typeface="Calibri"/>
                <a:ea typeface="Calibri"/>
              </a:rPr>
              <a:t>протезе</a:t>
            </a:r>
          </a:p>
          <a:p>
            <a:pPr marL="0" hangingPunct="0">
              <a:lnSpc>
                <a:spcPct val="105833"/>
              </a:lnSpc>
            </a:pPr>
            <a:r>
              <a:rPr lang="en-US" altLang="zh-CN" sz="16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600" spc="304" dirty="0">
                <a:solidFill>
                  <a:srgbClr val="3F2F51"/>
                </a:solidFill>
                <a:latin typeface="Wingdings"/>
                <a:cs typeface="Wingdings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обратная</a:t>
            </a:r>
            <a:r>
              <a:rPr lang="en-US" altLang="zh-CN" sz="1600" b="1" i="1" spc="6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связь</a:t>
            </a:r>
            <a:r>
              <a:rPr lang="en-US" altLang="zh-CN" sz="1600" b="1" i="1" spc="69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с</a:t>
            </a:r>
            <a:r>
              <a:rPr lang="en-US" altLang="zh-CN" sz="1600" b="1" i="1" spc="69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протезом</a:t>
            </a:r>
            <a:r>
              <a:rPr lang="en-US" altLang="zh-CN" sz="1600" b="1" i="1" spc="69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за</a:t>
            </a:r>
            <a:r>
              <a:rPr lang="en-US" altLang="zh-CN" sz="1600" b="1" i="1" spc="69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счёт</a:t>
            </a:r>
            <a:r>
              <a:rPr lang="en-US" altLang="zh-CN" sz="1600" b="1" i="1" spc="6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стимуляции</a:t>
            </a:r>
            <a:r>
              <a:rPr lang="en-US" altLang="zh-CN" sz="1600" b="1" i="1" spc="69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периферических</a:t>
            </a:r>
            <a:r>
              <a:rPr lang="en-US" altLang="zh-CN" sz="1600" b="1" i="1" spc="69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нервных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spc="-10" dirty="0">
                <a:solidFill>
                  <a:srgbClr val="3F2F51"/>
                </a:solidFill>
                <a:latin typeface="Calibri"/>
                <a:ea typeface="Calibri"/>
              </a:rPr>
              <a:t>о</a:t>
            </a:r>
            <a:r>
              <a:rPr lang="en-US" altLang="zh-CN" sz="1600" b="1" i="1" spc="-5" dirty="0">
                <a:solidFill>
                  <a:srgbClr val="3F2F51"/>
                </a:solidFill>
                <a:latin typeface="Calibri"/>
                <a:ea typeface="Calibri"/>
              </a:rPr>
              <a:t>кончаний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Picture 6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80" y="906780"/>
            <a:ext cx="3276600" cy="2217420"/>
          </a:xfrm>
          <a:prstGeom prst="rect">
            <a:avLst/>
          </a:prstGeom>
        </p:spPr>
      </p:pic>
      <p:pic>
        <p:nvPicPr>
          <p:cNvPr id="673" name="Picture 6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680" y="3413760"/>
            <a:ext cx="3276600" cy="2179320"/>
          </a:xfrm>
          <a:prstGeom prst="rect">
            <a:avLst/>
          </a:prstGeom>
        </p:spPr>
      </p:pic>
      <p:sp>
        <p:nvSpPr>
          <p:cNvPr id="2" name="TextBox 673"/>
          <p:cNvSpPr txBox="1"/>
          <p:nvPr/>
        </p:nvSpPr>
        <p:spPr>
          <a:xfrm>
            <a:off x="2866644" y="109990"/>
            <a:ext cx="6406443" cy="54239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38555">
              <a:lnSpc>
                <a:spcPct val="100000"/>
              </a:lnSpc>
            </a:pP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БИОНИЧЕСКИЕ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КИСТИ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800" dirty="0">
                <a:solidFill>
                  <a:srgbClr val="FE4242"/>
                </a:solidFill>
                <a:latin typeface="Arial Black"/>
                <a:ea typeface="Arial Black"/>
              </a:rPr>
              <a:t>I-LIMB</a:t>
            </a:r>
          </a:p>
          <a:p>
            <a:pPr marL="0">
              <a:lnSpc>
                <a:spcPct val="100000"/>
              </a:lnSpc>
              <a:spcBef>
                <a:spcPts val="160"/>
              </a:spcBef>
            </a:pP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ШОТЛАНДСКОЙ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ФИРМЫ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ea typeface="Arial Black"/>
              </a:rPr>
              <a:t>TOUCH</a:t>
            </a:r>
            <a:r>
              <a:rPr lang="en-US" altLang="zh-CN" sz="2000" spc="-75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000" dirty="0">
                <a:solidFill>
                  <a:srgbClr val="BF0000"/>
                </a:solidFill>
                <a:latin typeface="Arial Black"/>
                <a:ea typeface="Arial Black"/>
              </a:rPr>
              <a:t>BIONICS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30"/>
              </a:lnSpc>
            </a:pPr>
            <a:endParaRPr lang="en-US" dirty="0" smtClean="0"/>
          </a:p>
          <a:p>
            <a:pPr marL="2226309" hangingPunct="0">
              <a:lnSpc>
                <a:spcPct val="104166"/>
              </a:lnSpc>
            </a:pPr>
            <a:r>
              <a:rPr lang="en-US" altLang="zh-CN" sz="1400" spc="1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400" b="1" i="1" spc="10" dirty="0">
                <a:solidFill>
                  <a:srgbClr val="3F2F51"/>
                </a:solidFill>
                <a:latin typeface="Calibri"/>
                <a:ea typeface="Calibri"/>
              </a:rPr>
              <a:t>стационарные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spc="10" dirty="0">
                <a:solidFill>
                  <a:srgbClr val="3F2F51"/>
                </a:solidFill>
                <a:latin typeface="Calibri"/>
                <a:ea typeface="Calibri"/>
              </a:rPr>
              <a:t>и</a:t>
            </a:r>
            <a:r>
              <a:rPr lang="en-US" altLang="zh-CN" sz="1400" b="1" i="1" spc="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spc="10" dirty="0">
                <a:solidFill>
                  <a:srgbClr val="3F2F51"/>
                </a:solidFill>
                <a:latin typeface="Calibri"/>
                <a:ea typeface="Calibri"/>
              </a:rPr>
              <a:t>съёмные</a:t>
            </a:r>
            <a:r>
              <a:rPr lang="en-US" altLang="zh-CN" sz="1400" b="1" i="1" spc="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spc="10" dirty="0">
                <a:solidFill>
                  <a:srgbClr val="3F2F51"/>
                </a:solidFill>
                <a:latin typeface="Calibri"/>
                <a:ea typeface="Calibri"/>
              </a:rPr>
              <a:t>электронные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роботизированные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протезы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кистей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и</a:t>
            </a:r>
            <a:r>
              <a:rPr lang="en-US" altLang="zh-CN" sz="1400" b="1" i="1" spc="-69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отдельных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spc="5" dirty="0">
                <a:solidFill>
                  <a:srgbClr val="3F2F51"/>
                </a:solidFill>
                <a:latin typeface="Calibri"/>
                <a:ea typeface="Calibri"/>
              </a:rPr>
              <a:t>п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альцев</a:t>
            </a:r>
          </a:p>
          <a:p>
            <a:pPr>
              <a:lnSpc>
                <a:spcPts val="1585"/>
              </a:lnSpc>
            </a:pPr>
            <a:endParaRPr lang="en-US" dirty="0" smtClean="0"/>
          </a:p>
          <a:p>
            <a:pPr marL="0" indent="2226309">
              <a:lnSpc>
                <a:spcPct val="100000"/>
              </a:lnSpc>
            </a:pPr>
            <a:r>
              <a:rPr lang="en-US" altLang="zh-CN" sz="14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системы</a:t>
            </a:r>
            <a:r>
              <a:rPr lang="en-US" altLang="zh-CN" sz="1400" b="1" i="1" spc="7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ProDigits</a:t>
            </a:r>
            <a:r>
              <a:rPr lang="en-US" altLang="zh-CN" sz="1400" b="1" i="1" spc="8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и</a:t>
            </a:r>
            <a:r>
              <a:rPr lang="en-US" altLang="zh-CN" sz="1400" b="1" i="1" spc="8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i-LIMB</a:t>
            </a:r>
            <a:r>
              <a:rPr lang="en-US" altLang="zh-CN" sz="1400" b="1" i="1" spc="8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имеют</a:t>
            </a:r>
          </a:p>
          <a:p>
            <a:pPr marL="0" indent="2226309">
              <a:lnSpc>
                <a:spcPct val="100000"/>
              </a:lnSpc>
            </a:pP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унифицированные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взаимозаменяемые</a:t>
            </a:r>
            <a:r>
              <a:rPr lang="en-US" altLang="zh-CN" sz="1400" b="1" i="1" spc="-1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узлы</a:t>
            </a:r>
          </a:p>
          <a:p>
            <a:pPr marL="0" indent="2226309">
              <a:lnSpc>
                <a:spcPct val="100000"/>
              </a:lnSpc>
            </a:pPr>
            <a:r>
              <a:rPr lang="en-US" altLang="zh-CN" sz="1400" spc="1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400" b="1" i="1" spc="5" dirty="0">
                <a:solidFill>
                  <a:srgbClr val="3F2F51"/>
                </a:solidFill>
                <a:latin typeface="Calibri"/>
                <a:ea typeface="Calibri"/>
              </a:rPr>
              <a:t>программирование</a:t>
            </a:r>
            <a:r>
              <a:rPr lang="en-US" altLang="zh-CN" sz="1400" b="1" i="1" spc="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spc="10" dirty="0">
                <a:solidFill>
                  <a:srgbClr val="3F2F51"/>
                </a:solidFill>
                <a:latin typeface="Calibri"/>
                <a:ea typeface="Calibri"/>
              </a:rPr>
              <a:t>через</a:t>
            </a:r>
            <a:r>
              <a:rPr lang="en-US" altLang="zh-CN" sz="1400" b="1" i="1" spc="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spc="10" dirty="0">
                <a:solidFill>
                  <a:srgbClr val="3F2F51"/>
                </a:solidFill>
                <a:latin typeface="Calibri"/>
                <a:ea typeface="Calibri"/>
              </a:rPr>
              <a:t>интерфейс</a:t>
            </a:r>
            <a:r>
              <a:rPr lang="en-US" altLang="zh-CN" sz="1400" b="1" i="1" spc="1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spc="5" dirty="0">
                <a:solidFill>
                  <a:srgbClr val="3F2F51"/>
                </a:solidFill>
                <a:latin typeface="Calibri"/>
                <a:ea typeface="Calibri"/>
              </a:rPr>
              <a:t>Bluetooth</a:t>
            </a:r>
          </a:p>
          <a:p>
            <a:pPr>
              <a:lnSpc>
                <a:spcPts val="1679"/>
              </a:lnSpc>
            </a:pPr>
            <a:endParaRPr lang="en-US" dirty="0" smtClean="0"/>
          </a:p>
          <a:p>
            <a:pPr marL="0" indent="2226309">
              <a:lnSpc>
                <a:spcPct val="100000"/>
              </a:lnSpc>
            </a:pPr>
            <a:r>
              <a:rPr lang="en-US" altLang="zh-CN" sz="14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управление</a:t>
            </a:r>
            <a:r>
              <a:rPr lang="en-US" altLang="zh-CN" sz="1400" b="1" i="1" spc="89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бортовым</a:t>
            </a:r>
            <a:r>
              <a:rPr lang="en-US" altLang="zh-CN" sz="1400" b="1" i="1" spc="89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процессором</a:t>
            </a:r>
            <a:r>
              <a:rPr lang="en-US" altLang="zh-CN" sz="1400" b="1" i="1" spc="89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протеза</a:t>
            </a:r>
          </a:p>
          <a:p>
            <a:pPr marL="0" indent="2226309">
              <a:lnSpc>
                <a:spcPct val="100000"/>
              </a:lnSpc>
            </a:pP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электрическими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сигналами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с</a:t>
            </a:r>
            <a:r>
              <a:rPr lang="en-US" altLang="zh-CN" sz="1400" b="1" i="1" spc="-5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мышц</a:t>
            </a:r>
          </a:p>
          <a:p>
            <a:pPr marL="2226309" hangingPunct="0">
              <a:lnSpc>
                <a:spcPct val="105833"/>
              </a:lnSpc>
            </a:pPr>
            <a:r>
              <a:rPr lang="en-US" altLang="zh-CN" sz="14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больший</a:t>
            </a:r>
            <a:r>
              <a:rPr lang="en-US" altLang="zh-CN" sz="1400" b="1" i="1" spc="5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диапазон</a:t>
            </a:r>
            <a:r>
              <a:rPr lang="en-US" altLang="zh-CN" sz="1400" b="1" i="1" spc="5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контроля</a:t>
            </a:r>
            <a:r>
              <a:rPr lang="en-US" altLang="zh-CN" sz="1400" b="1" i="1" spc="5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над</a:t>
            </a:r>
            <a:r>
              <a:rPr lang="en-US" altLang="zh-CN" sz="1400" b="1" i="1" spc="5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координацией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движения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(могут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подобрать</a:t>
            </a:r>
            <a:r>
              <a:rPr lang="en-US" altLang="zh-CN" sz="1400" b="1" i="1" spc="-4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монеты)</a:t>
            </a:r>
          </a:p>
          <a:p>
            <a:pPr>
              <a:lnSpc>
                <a:spcPts val="1369"/>
              </a:lnSpc>
            </a:pPr>
            <a:endParaRPr lang="en-US" dirty="0" smtClean="0"/>
          </a:p>
          <a:p>
            <a:pPr marL="2226309" hangingPunct="0">
              <a:lnSpc>
                <a:spcPct val="105833"/>
              </a:lnSpc>
            </a:pPr>
            <a:r>
              <a:rPr lang="en-US" altLang="zh-CN" sz="14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4</a:t>
            </a:r>
            <a:r>
              <a:rPr lang="en-US" altLang="zh-CN" sz="1400" b="1" i="1" spc="5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индивидуально</a:t>
            </a:r>
            <a:r>
              <a:rPr lang="en-US" altLang="zh-CN" sz="1400" b="1" i="1" spc="6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сформированных</a:t>
            </a:r>
            <a:r>
              <a:rPr lang="en-US" altLang="zh-CN" sz="1400" b="1" i="1" spc="6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пальца</a:t>
            </a:r>
            <a:r>
              <a:rPr lang="en-US" altLang="zh-CN" sz="1400" b="1" i="1" spc="6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и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вращающийся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большой</a:t>
            </a:r>
            <a:r>
              <a:rPr lang="en-US" altLang="zh-CN" sz="1400" b="1" i="1" spc="-4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палец</a:t>
            </a:r>
          </a:p>
          <a:p>
            <a:pPr>
              <a:lnSpc>
                <a:spcPts val="1485"/>
              </a:lnSpc>
            </a:pPr>
            <a:endParaRPr lang="en-US" dirty="0" smtClean="0"/>
          </a:p>
          <a:p>
            <a:pPr marL="2226309" hangingPunct="0">
              <a:lnSpc>
                <a:spcPct val="102916"/>
              </a:lnSpc>
            </a:pPr>
            <a:r>
              <a:rPr lang="en-US" altLang="zh-CN" sz="14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система</a:t>
            </a:r>
            <a:r>
              <a:rPr lang="en-US" altLang="zh-CN" sz="1400" b="1" i="1" spc="4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Quick</a:t>
            </a:r>
            <a:r>
              <a:rPr lang="en-US" altLang="zh-CN" sz="1400" b="1" i="1" spc="5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Grip</a:t>
            </a:r>
            <a:r>
              <a:rPr lang="en-US" altLang="zh-CN" sz="1400" b="1" i="1" spc="5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app,</a:t>
            </a:r>
            <a:r>
              <a:rPr lang="en-US" altLang="zh-CN" sz="1400" b="1" i="1" spc="5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которая</a:t>
            </a:r>
            <a:r>
              <a:rPr lang="en-US" altLang="zh-CN" sz="1400" b="1" i="1" spc="4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автоматически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приводит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руку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в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заданное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положение</a:t>
            </a:r>
            <a:r>
              <a:rPr lang="en-US" altLang="zh-CN" sz="1400" b="1" i="1" spc="-6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из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предустановленных</a:t>
            </a:r>
            <a:r>
              <a:rPr lang="en-US" altLang="zh-CN" sz="1400" b="1" i="1" spc="-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Calibri"/>
                <a:ea typeface="Calibri"/>
              </a:rPr>
              <a:t>шаблонов</a:t>
            </a:r>
          </a:p>
          <a:p>
            <a:pPr marL="0" indent="2226309">
              <a:lnSpc>
                <a:spcPct val="100000"/>
              </a:lnSpc>
            </a:pPr>
            <a:r>
              <a:rPr lang="en-US" altLang="zh-CN" sz="1400" spc="1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400" b="1" i="1" spc="10" dirty="0">
                <a:solidFill>
                  <a:srgbClr val="3F2F51"/>
                </a:solidFill>
                <a:latin typeface="Calibri"/>
                <a:ea typeface="Calibri"/>
              </a:rPr>
              <a:t>24</a:t>
            </a:r>
            <a:r>
              <a:rPr lang="en-US" altLang="zh-CN" sz="1400" b="1" i="1" spc="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spc="10" dirty="0">
                <a:solidFill>
                  <a:srgbClr val="3F2F51"/>
                </a:solidFill>
                <a:latin typeface="Calibri"/>
                <a:ea typeface="Calibri"/>
              </a:rPr>
              <a:t>запрограммированные</a:t>
            </a:r>
            <a:r>
              <a:rPr lang="en-US" altLang="zh-CN" sz="1400" b="1" i="1" spc="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spc="10" dirty="0">
                <a:solidFill>
                  <a:srgbClr val="3F2F51"/>
                </a:solidFill>
                <a:latin typeface="Calibri"/>
                <a:ea typeface="Calibri"/>
              </a:rPr>
              <a:t>движения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Picture 6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980" y="1417320"/>
            <a:ext cx="2933700" cy="3147060"/>
          </a:xfrm>
          <a:prstGeom prst="rect">
            <a:avLst/>
          </a:prstGeom>
        </p:spPr>
      </p:pic>
      <p:pic>
        <p:nvPicPr>
          <p:cNvPr id="676" name="Picture 6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260" y="1417320"/>
            <a:ext cx="2354580" cy="3147060"/>
          </a:xfrm>
          <a:prstGeom prst="rect">
            <a:avLst/>
          </a:prstGeom>
        </p:spPr>
      </p:pic>
      <p:pic>
        <p:nvPicPr>
          <p:cNvPr id="677" name="Picture 6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620" y="1417320"/>
            <a:ext cx="1341120" cy="3147060"/>
          </a:xfrm>
          <a:prstGeom prst="rect">
            <a:avLst/>
          </a:prstGeom>
        </p:spPr>
      </p:pic>
      <p:sp>
        <p:nvSpPr>
          <p:cNvPr id="2" name="TextBox 677"/>
          <p:cNvSpPr txBox="1"/>
          <p:nvPr/>
        </p:nvSpPr>
        <p:spPr>
          <a:xfrm>
            <a:off x="1819020" y="49013"/>
            <a:ext cx="7591018" cy="55637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899285">
              <a:lnSpc>
                <a:spcPct val="100000"/>
              </a:lnSpc>
            </a:pP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БИОНИЧЕСКАЯ</a:t>
            </a:r>
            <a:r>
              <a:rPr lang="en-US" altLang="zh-CN" sz="1800" spc="-15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ТЕХНОЛОГИЯ</a:t>
            </a:r>
          </a:p>
          <a:p>
            <a:pPr marL="0" indent="190500">
              <a:lnSpc>
                <a:spcPct val="100000"/>
              </a:lnSpc>
            </a:pPr>
            <a:r>
              <a:rPr lang="en-US" altLang="zh-CN" sz="2400" dirty="0">
                <a:solidFill>
                  <a:srgbClr val="FE4242"/>
                </a:solidFill>
                <a:latin typeface="Arial Black"/>
                <a:ea typeface="Arial Black"/>
              </a:rPr>
              <a:t>TMR</a:t>
            </a:r>
            <a:r>
              <a:rPr lang="en-US" altLang="zh-CN" sz="2400" spc="-175" dirty="0">
                <a:solidFill>
                  <a:srgbClr val="FE4242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FE4242"/>
                </a:solidFill>
                <a:latin typeface="Arial Black"/>
                <a:ea typeface="Arial Black"/>
              </a:rPr>
              <a:t>–TARGETED</a:t>
            </a:r>
            <a:r>
              <a:rPr lang="en-US" altLang="zh-CN" sz="2400" spc="-175" dirty="0">
                <a:solidFill>
                  <a:srgbClr val="FE4242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FE4242"/>
                </a:solidFill>
                <a:latin typeface="Arial Black"/>
                <a:ea typeface="Arial Black"/>
              </a:rPr>
              <a:t>MUSCLE</a:t>
            </a:r>
            <a:r>
              <a:rPr lang="en-US" altLang="zh-CN" sz="2400" spc="-179" dirty="0">
                <a:solidFill>
                  <a:srgbClr val="FE4242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FE4242"/>
                </a:solidFill>
                <a:latin typeface="Arial Black"/>
                <a:ea typeface="Arial Black"/>
              </a:rPr>
              <a:t>REINNERVATION</a:t>
            </a:r>
          </a:p>
          <a:p>
            <a:pPr marL="0" indent="710183">
              <a:lnSpc>
                <a:spcPct val="100000"/>
              </a:lnSpc>
            </a:pP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(ТМР-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ТОЧЕЧНАЯ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МЫШЕЧНАЯ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РЕИННЕРВАЦИЯ)</a:t>
            </a:r>
          </a:p>
          <a:p>
            <a:pPr marL="0" indent="1489329">
              <a:lnSpc>
                <a:spcPct val="100000"/>
              </a:lnSpc>
            </a:pP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НЕМЕЦКОЙ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КОМПАНИИ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ОТТО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BOCK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Революционная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инновационная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разработка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интеллектуального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протеза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TMR</a:t>
            </a:r>
            <a:r>
              <a:rPr lang="en-US" altLang="zh-CN" sz="1600" b="1" i="1" spc="-1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при</a:t>
            </a:r>
          </a:p>
          <a:p>
            <a:pPr marL="0" indent="370332">
              <a:lnSpc>
                <a:spcPct val="100000"/>
              </a:lnSpc>
            </a:pP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всей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верхней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конечности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позволяет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пользователю</a:t>
            </a:r>
            <a:r>
              <a:rPr lang="en-US" altLang="zh-CN" sz="1600" b="1" i="1" spc="-8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управлять</a:t>
            </a:r>
          </a:p>
          <a:p>
            <a:pPr marL="0" indent="1179576">
              <a:lnSpc>
                <a:spcPct val="100000"/>
              </a:lnSpc>
            </a:pP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протезом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посредством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активации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конкретной</a:t>
            </a:r>
            <a:r>
              <a:rPr lang="en-US" altLang="zh-CN" sz="1600" b="1" i="1" spc="5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Calibri"/>
                <a:ea typeface="Calibri"/>
              </a:rPr>
              <a:t>мышцы.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Picture 6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0" y="632460"/>
            <a:ext cx="8176259" cy="5212080"/>
          </a:xfrm>
          <a:prstGeom prst="rect">
            <a:avLst/>
          </a:prstGeom>
        </p:spPr>
      </p:pic>
      <p:sp>
        <p:nvSpPr>
          <p:cNvPr id="2" name="TextBox 679"/>
          <p:cNvSpPr txBox="1"/>
          <p:nvPr/>
        </p:nvSpPr>
        <p:spPr>
          <a:xfrm>
            <a:off x="2846832" y="88213"/>
            <a:ext cx="5721656" cy="4297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7499"/>
              </a:lnSpc>
            </a:pP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ПРЕИМУЩЕСТВА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FE4242"/>
                </a:solidFill>
                <a:latin typeface="Arial Black"/>
                <a:ea typeface="Arial Black"/>
              </a:rPr>
              <a:t>TMR</a:t>
            </a:r>
            <a:r>
              <a:rPr lang="en-US" altLang="zh-CN" sz="2400" spc="-225" dirty="0">
                <a:solidFill>
                  <a:srgbClr val="FE4242"/>
                </a:solidFill>
                <a:latin typeface="Arial Black"/>
                <a:cs typeface="Arial Black"/>
              </a:rPr>
              <a:t> </a:t>
            </a:r>
            <a:r>
              <a:rPr lang="en-US" altLang="zh-CN" sz="1800" dirty="0">
                <a:solidFill>
                  <a:srgbClr val="BF0000"/>
                </a:solidFill>
                <a:latin typeface="Arial Black"/>
                <a:ea typeface="Arial Black"/>
              </a:rPr>
              <a:t>ПРОТЕЗИРОВАНИЯ</a:t>
            </a:r>
          </a:p>
        </p:txBody>
      </p:sp>
      <p:sp>
        <p:nvSpPr>
          <p:cNvPr id="680" name="TextBox 680"/>
          <p:cNvSpPr txBox="1"/>
          <p:nvPr/>
        </p:nvSpPr>
        <p:spPr>
          <a:xfrm>
            <a:off x="5807328" y="617874"/>
            <a:ext cx="3619639" cy="22291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3F2F51"/>
                </a:solidFill>
                <a:latin typeface="Wingdings"/>
                <a:ea typeface="Wingdings"/>
              </a:rPr>
              <a:t>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огромный</a:t>
            </a:r>
            <a:r>
              <a:rPr lang="en-US" altLang="zh-CN" sz="1600" spc="8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прогресс</a:t>
            </a:r>
            <a:r>
              <a:rPr lang="en-US" altLang="zh-CN" sz="1600" spc="8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по</a:t>
            </a:r>
            <a:r>
              <a:rPr lang="en-US" altLang="zh-CN" sz="1600" spc="8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сравнению</a:t>
            </a:r>
            <a:r>
              <a:rPr lang="en-US" altLang="zh-CN" sz="1600" spc="8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с</a:t>
            </a:r>
          </a:p>
          <a:p>
            <a:pPr marL="0">
              <a:lnSpc>
                <a:spcPct val="100000"/>
              </a:lnSpc>
            </a:pPr>
            <a:r>
              <a:rPr lang="en-US" altLang="zh-CN" sz="1600" spc="-5" dirty="0">
                <a:solidFill>
                  <a:srgbClr val="3F2F51"/>
                </a:solidFill>
                <a:latin typeface="Calibri"/>
                <a:ea typeface="Calibri"/>
              </a:rPr>
              <a:t>существующими</a:t>
            </a:r>
            <a:r>
              <a:rPr lang="en-US" altLang="zh-CN" sz="1600" spc="3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spc="-5" dirty="0">
                <a:solidFill>
                  <a:srgbClr val="3F2F51"/>
                </a:solidFill>
                <a:latin typeface="Calibri"/>
                <a:ea typeface="Calibri"/>
              </a:rPr>
              <a:t>конструкциями</a:t>
            </a:r>
          </a:p>
          <a:p>
            <a:pPr marL="0" hangingPunct="0">
              <a:lnSpc>
                <a:spcPct val="100416"/>
              </a:lnSpc>
            </a:pPr>
            <a:r>
              <a:rPr lang="en-US" altLang="zh-CN" sz="1600" spc="10" dirty="0">
                <a:solidFill>
                  <a:srgbClr val="3F2F51"/>
                </a:solidFill>
                <a:latin typeface="Wingdings"/>
                <a:ea typeface="Wingdings"/>
              </a:rPr>
              <a:t></a:t>
            </a:r>
            <a:r>
              <a:rPr lang="en-US" altLang="zh-CN" sz="1600" spc="5" dirty="0">
                <a:solidFill>
                  <a:srgbClr val="3F2F51"/>
                </a:solidFill>
                <a:latin typeface="Calibri"/>
                <a:ea typeface="Calibri"/>
              </a:rPr>
              <a:t>управление</a:t>
            </a:r>
            <a:r>
              <a:rPr lang="en-US" altLang="zh-CN" sz="1600" spc="2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spc="5" dirty="0">
                <a:solidFill>
                  <a:srgbClr val="3F2F51"/>
                </a:solidFill>
                <a:latin typeface="Calibri"/>
                <a:ea typeface="Calibri"/>
              </a:rPr>
              <a:t>пересаженными</a:t>
            </a:r>
            <a:r>
              <a:rPr lang="en-US" altLang="zh-CN" sz="1600" spc="2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spc="10" dirty="0">
                <a:solidFill>
                  <a:srgbClr val="3F2F51"/>
                </a:solidFill>
                <a:latin typeface="Calibri"/>
                <a:ea typeface="Calibri"/>
              </a:rPr>
              <a:t>нервами,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которые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несли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ответственность</a:t>
            </a:r>
            <a:r>
              <a:rPr lang="en-US" altLang="zh-CN" sz="1600" spc="-7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за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движения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в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ампутированной</a:t>
            </a:r>
            <a:r>
              <a:rPr lang="en-US" altLang="zh-CN" sz="1600" spc="-1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руке</a:t>
            </a:r>
          </a:p>
          <a:p>
            <a:pPr marL="0" hangingPunct="0">
              <a:lnSpc>
                <a:spcPct val="102916"/>
              </a:lnSpc>
            </a:pPr>
            <a:r>
              <a:rPr lang="en-US" altLang="zh-CN" sz="1600" dirty="0">
                <a:solidFill>
                  <a:srgbClr val="3F2F51"/>
                </a:solidFill>
                <a:latin typeface="Wingdings"/>
                <a:ea typeface="Wingdings"/>
              </a:rPr>
              <a:t>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3</a:t>
            </a:r>
            <a:r>
              <a:rPr lang="en-US" altLang="zh-CN" sz="1600" spc="5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степени</a:t>
            </a:r>
            <a:r>
              <a:rPr lang="en-US" altLang="zh-CN" sz="1600" spc="5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свободы</a:t>
            </a:r>
            <a:r>
              <a:rPr lang="en-US" altLang="zh-CN" sz="1600" spc="5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одновременно</a:t>
            </a:r>
            <a:r>
              <a:rPr lang="en-US" altLang="zh-CN" sz="1600" spc="5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–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открытие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и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закрытие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кисти,</a:t>
            </a:r>
            <a:r>
              <a:rPr lang="en-US" altLang="zh-CN" sz="1600" spc="-5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разворот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запястья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внутрь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и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наружу,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сгибание</a:t>
            </a:r>
            <a:r>
              <a:rPr lang="en-US" altLang="zh-CN" sz="1600" spc="-8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и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разгибание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в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локтевом</a:t>
            </a:r>
            <a:r>
              <a:rPr lang="en-US" altLang="zh-CN" sz="1600" spc="-6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суставе</a:t>
            </a:r>
          </a:p>
        </p:txBody>
      </p:sp>
      <p:sp>
        <p:nvSpPr>
          <p:cNvPr id="681" name="TextBox 681"/>
          <p:cNvSpPr txBox="1"/>
          <p:nvPr/>
        </p:nvSpPr>
        <p:spPr>
          <a:xfrm>
            <a:off x="1734566" y="3604905"/>
            <a:ext cx="3451402" cy="22158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02916"/>
              </a:lnSpc>
            </a:pPr>
            <a:r>
              <a:rPr lang="en-US" altLang="zh-CN" sz="1600" dirty="0">
                <a:solidFill>
                  <a:srgbClr val="3F2F51"/>
                </a:solidFill>
                <a:latin typeface="Wingdings"/>
                <a:ea typeface="Wingdings"/>
              </a:rPr>
              <a:t>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система</a:t>
            </a:r>
            <a:r>
              <a:rPr lang="en-US" altLang="zh-CN" sz="1600" spc="-69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Axon-bus®</a:t>
            </a:r>
            <a:r>
              <a:rPr lang="en-US" altLang="zh-CN" sz="1600" spc="-8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одновременно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контролирует</a:t>
            </a:r>
            <a:r>
              <a:rPr lang="en-US" altLang="zh-CN" sz="1600" spc="-5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до</a:t>
            </a:r>
            <a:r>
              <a:rPr lang="en-US" altLang="zh-CN" sz="1600" spc="-5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7</a:t>
            </a:r>
            <a:r>
              <a:rPr lang="en-US" altLang="zh-CN" sz="1600" spc="-5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активных</a:t>
            </a:r>
            <a:r>
              <a:rPr lang="en-US" altLang="zh-CN" sz="1600" spc="-6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движений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spc="-5" dirty="0">
                <a:solidFill>
                  <a:srgbClr val="3F2F51"/>
                </a:solidFill>
                <a:latin typeface="Calibri"/>
                <a:ea typeface="Calibri"/>
              </a:rPr>
              <a:t>кис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ти</a:t>
            </a:r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3F2F51"/>
                </a:solidFill>
                <a:latin typeface="Wingdings"/>
                <a:ea typeface="Wingdings"/>
              </a:rPr>
              <a:t>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контроль</a:t>
            </a:r>
            <a:r>
              <a:rPr lang="en-US" altLang="zh-CN" sz="1600" spc="4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с</a:t>
            </a:r>
            <a:r>
              <a:rPr lang="en-US" altLang="zh-CN" sz="1600" spc="5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6</a:t>
            </a:r>
            <a:r>
              <a:rPr lang="en-US" altLang="zh-CN" sz="1600" spc="5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датчиков</a:t>
            </a:r>
            <a:r>
              <a:rPr lang="en-US" altLang="zh-CN" sz="1600" spc="5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сигналов</a:t>
            </a:r>
            <a:r>
              <a:rPr lang="en-US" altLang="zh-CN" sz="1600" spc="5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с</a:t>
            </a:r>
          </a:p>
          <a:p>
            <a:pPr marL="0">
              <a:lnSpc>
                <a:spcPct val="100000"/>
              </a:lnSpc>
            </a:pPr>
            <a:r>
              <a:rPr lang="en-US" altLang="zh-CN" sz="1600" spc="-5" dirty="0">
                <a:solidFill>
                  <a:srgbClr val="3F2F51"/>
                </a:solidFill>
                <a:latin typeface="Calibri"/>
                <a:ea typeface="Calibri"/>
              </a:rPr>
              <a:t>оставшихся</a:t>
            </a:r>
            <a:r>
              <a:rPr lang="en-US" altLang="zh-CN" sz="1600" spc="-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мышц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600" spc="15" dirty="0">
                <a:solidFill>
                  <a:srgbClr val="3F2F51"/>
                </a:solidFill>
                <a:latin typeface="Wingdings"/>
                <a:ea typeface="Wingdings"/>
              </a:rPr>
              <a:t></a:t>
            </a:r>
            <a:r>
              <a:rPr lang="en-US" altLang="zh-CN" sz="1600" spc="10" dirty="0">
                <a:solidFill>
                  <a:srgbClr val="3F2F51"/>
                </a:solidFill>
                <a:latin typeface="Calibri"/>
                <a:ea typeface="Calibri"/>
              </a:rPr>
              <a:t>электронный</a:t>
            </a:r>
            <a:r>
              <a:rPr lang="en-US" altLang="zh-CN" sz="1600" spc="1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spc="10" dirty="0">
                <a:solidFill>
                  <a:srgbClr val="3F2F51"/>
                </a:solidFill>
                <a:latin typeface="Calibri"/>
                <a:ea typeface="Calibri"/>
              </a:rPr>
              <a:t>анализ</a:t>
            </a:r>
            <a:r>
              <a:rPr lang="en-US" altLang="zh-CN" sz="1600" spc="1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spc="10" dirty="0">
                <a:solidFill>
                  <a:srgbClr val="3F2F51"/>
                </a:solidFill>
                <a:latin typeface="Calibri"/>
                <a:ea typeface="Calibri"/>
              </a:rPr>
              <a:t>движения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протеза</a:t>
            </a:r>
            <a:r>
              <a:rPr lang="en-US" altLang="zh-CN" sz="1600" spc="-6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определяется</a:t>
            </a:r>
            <a:r>
              <a:rPr lang="en-US" altLang="zh-CN" sz="1600" spc="-64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по</a:t>
            </a:r>
            <a:r>
              <a:rPr lang="en-US" altLang="zh-CN" sz="1600" spc="-69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деятельности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мышцы</a:t>
            </a:r>
            <a:r>
              <a:rPr lang="en-US" altLang="zh-CN" sz="1600" spc="-10" dirty="0">
                <a:solidFill>
                  <a:srgbClr val="3F2F51"/>
                </a:solidFill>
                <a:latin typeface="Calibri"/>
                <a:ea typeface="Calibri"/>
              </a:rPr>
              <a:t>-</a:t>
            </a:r>
            <a:r>
              <a:rPr lang="en-US" altLang="zh-CN" sz="1600" spc="-5" dirty="0">
                <a:solidFill>
                  <a:srgbClr val="3F2F51"/>
                </a:solidFill>
                <a:latin typeface="Calibri"/>
                <a:ea typeface="Calibri"/>
              </a:rPr>
              <a:t>ми</a:t>
            </a:r>
            <a:r>
              <a:rPr lang="en-US" altLang="zh-CN" sz="1600" dirty="0">
                <a:solidFill>
                  <a:srgbClr val="3F2F51"/>
                </a:solidFill>
                <a:latin typeface="Calibri"/>
                <a:ea typeface="Calibri"/>
              </a:rPr>
              <a:t>шени</a:t>
            </a:r>
          </a:p>
          <a:p>
            <a:pPr marL="0">
              <a:lnSpc>
                <a:spcPct val="100000"/>
              </a:lnSpc>
            </a:pPr>
            <a:r>
              <a:rPr lang="en-US" altLang="zh-CN" sz="1600" spc="10" dirty="0">
                <a:solidFill>
                  <a:srgbClr val="3F2F51"/>
                </a:solidFill>
                <a:latin typeface="Wingdings"/>
                <a:ea typeface="Wingdings"/>
              </a:rPr>
              <a:t></a:t>
            </a:r>
            <a:r>
              <a:rPr lang="en-US" altLang="zh-CN" sz="1600" spc="5" dirty="0">
                <a:solidFill>
                  <a:srgbClr val="3F2F51"/>
                </a:solidFill>
                <a:latin typeface="Calibri"/>
                <a:ea typeface="Calibri"/>
              </a:rPr>
              <a:t>интуитивное</a:t>
            </a:r>
            <a:r>
              <a:rPr lang="en-US" altLang="zh-CN" sz="1600" spc="20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spc="10" dirty="0">
                <a:solidFill>
                  <a:srgbClr val="3F2F51"/>
                </a:solidFill>
                <a:latin typeface="Calibri"/>
                <a:ea typeface="Calibri"/>
              </a:rPr>
              <a:t>управление</a:t>
            </a:r>
            <a:r>
              <a:rPr lang="en-US" altLang="zh-CN" sz="1600" spc="25" dirty="0">
                <a:solidFill>
                  <a:srgbClr val="3F2F51"/>
                </a:solidFill>
                <a:latin typeface="Calibri"/>
                <a:cs typeface="Calibri"/>
              </a:rPr>
              <a:t> </a:t>
            </a:r>
            <a:r>
              <a:rPr lang="en-US" altLang="zh-CN" sz="1600" spc="10" dirty="0">
                <a:solidFill>
                  <a:srgbClr val="3F2F51"/>
                </a:solidFill>
                <a:latin typeface="Calibri"/>
                <a:ea typeface="Calibri"/>
              </a:rPr>
              <a:t>протезом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Picture 6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480" y="274320"/>
            <a:ext cx="4991100" cy="3322320"/>
          </a:xfrm>
          <a:prstGeom prst="rect">
            <a:avLst/>
          </a:prstGeom>
        </p:spPr>
      </p:pic>
      <p:sp>
        <p:nvSpPr>
          <p:cNvPr id="2" name="TextBox 683"/>
          <p:cNvSpPr txBox="1"/>
          <p:nvPr/>
        </p:nvSpPr>
        <p:spPr>
          <a:xfrm>
            <a:off x="1905889" y="3195987"/>
            <a:ext cx="6845289" cy="24390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63067">
              <a:lnSpc>
                <a:spcPct val="100000"/>
              </a:lnSpc>
            </a:pP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СОСТОЯНИЕ</a:t>
            </a:r>
            <a:r>
              <a:rPr lang="en-US" altLang="zh-CN" sz="2000" b="1" spc="-135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ПРОИЗВОДИМЫХ</a:t>
            </a:r>
            <a:r>
              <a:rPr lang="en-US" altLang="zh-CN" sz="2000" b="1" spc="-139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ИССЛЕДОВАНИЙ</a:t>
            </a:r>
            <a:r>
              <a:rPr lang="en-US" altLang="zh-CN" sz="2000" b="1" spc="-144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И</a:t>
            </a:r>
          </a:p>
          <a:p>
            <a:pPr marL="0" indent="103631">
              <a:lnSpc>
                <a:spcPct val="100000"/>
              </a:lnSpc>
            </a:pP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РАБОТ</a:t>
            </a:r>
            <a:r>
              <a:rPr lang="en-US" altLang="zh-CN" sz="2000" b="1" spc="-64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В</a:t>
            </a:r>
            <a:r>
              <a:rPr lang="en-US" altLang="zh-CN" sz="2000" b="1" spc="-64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МИРЕ</a:t>
            </a:r>
            <a:r>
              <a:rPr lang="en-US" altLang="zh-CN" sz="2000" b="1" spc="-69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В</a:t>
            </a:r>
            <a:r>
              <a:rPr lang="en-US" altLang="zh-CN" sz="2000" b="1" spc="-64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ДАННОЙ</a:t>
            </a:r>
            <a:r>
              <a:rPr lang="en-US" altLang="zh-CN" sz="2000" b="1" spc="-64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ОБЛАСТИ</a:t>
            </a:r>
            <a:r>
              <a:rPr lang="en-US" altLang="zh-CN" sz="2000" b="1" spc="-75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ПОКАЗЫВАЕТ</a:t>
            </a:r>
          </a:p>
          <a:p>
            <a:pPr marL="33527" indent="355091" hangingPunct="0">
              <a:lnSpc>
                <a:spcPct val="100000"/>
              </a:lnSpc>
            </a:pP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АКТУАЛЬНОСТЬ</a:t>
            </a:r>
            <a:r>
              <a:rPr lang="en-US" altLang="zh-CN" sz="2000" b="1" spc="-64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ПРОБЛЕМЫ</a:t>
            </a:r>
            <a:r>
              <a:rPr lang="en-US" altLang="zh-CN" sz="2000" b="1" spc="-69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РОБОТИЗАЦИИ</a:t>
            </a:r>
            <a:r>
              <a:rPr lang="en-US" altLang="zh-CN" sz="2000" b="1" spc="-75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В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РАЗЛИЧНЫХ</a:t>
            </a:r>
            <a:r>
              <a:rPr lang="en-US" altLang="zh-CN" sz="2000" b="1" spc="-104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СФЕРАХ</a:t>
            </a:r>
            <a:r>
              <a:rPr lang="en-US" altLang="zh-CN" sz="2000" b="1" spc="-104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ДЕЯТЕЛЬНОСТИ</a:t>
            </a:r>
            <a:r>
              <a:rPr lang="en-US" altLang="zh-CN" sz="2000" b="1" spc="-110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ЧЕЛОВЕКА</a:t>
            </a:r>
            <a:r>
              <a:rPr lang="en-US" altLang="zh-CN" sz="2000" b="1" spc="-109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И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ОСТРУЮ</a:t>
            </a:r>
            <a:r>
              <a:rPr lang="en-US" altLang="zh-CN" sz="2000" b="1" spc="-69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ПОТРЕБНОСТЬ</a:t>
            </a:r>
            <a:r>
              <a:rPr lang="en-US" altLang="zh-CN" sz="2000" b="1" spc="-75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РОССИИ</a:t>
            </a:r>
            <a:r>
              <a:rPr lang="en-US" altLang="zh-CN" sz="2000" b="1" spc="-75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В</a:t>
            </a:r>
            <a:r>
              <a:rPr lang="en-US" altLang="zh-CN" sz="2000" b="1" spc="-80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ПРОИЗВОДСТВЕ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СОВРЕМЕННЫХ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ИНТЕЛЛЕКТУАЛЬНЫХ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ПРОТЕЗОВ</a:t>
            </a:r>
            <a:r>
              <a:rPr lang="en-US" altLang="zh-CN" sz="2000" b="1" spc="-139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И</a:t>
            </a:r>
          </a:p>
          <a:p>
            <a:pPr marL="0" indent="406907">
              <a:lnSpc>
                <a:spcPct val="100000"/>
              </a:lnSpc>
            </a:pP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ОРТЕЗОВ,</a:t>
            </a:r>
            <a:r>
              <a:rPr lang="en-US" altLang="zh-CN" sz="2000" b="1" spc="-85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ОСНОВАННЫХ</a:t>
            </a:r>
            <a:r>
              <a:rPr lang="en-US" altLang="zh-CN" sz="2000" b="1" spc="-85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НА</a:t>
            </a:r>
            <a:r>
              <a:rPr lang="en-US" altLang="zh-CN" sz="2000" b="1" spc="-85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ИХ</a:t>
            </a:r>
            <a:r>
              <a:rPr lang="en-US" altLang="zh-CN" sz="2000" b="1" spc="-94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УПРАВЛЕНИИ</a:t>
            </a:r>
          </a:p>
          <a:p>
            <a:pPr marL="0" indent="1033271">
              <a:lnSpc>
                <a:spcPct val="100000"/>
              </a:lnSpc>
            </a:pP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СИГНАЛАМИ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ОТ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ГОЛОВНОГО</a:t>
            </a:r>
            <a:r>
              <a:rPr lang="en-US" altLang="zh-CN" sz="2000" b="1" spc="-154" dirty="0">
                <a:solidFill>
                  <a:srgbClr val="928852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928852"/>
                </a:solidFill>
                <a:latin typeface="Arial"/>
                <a:ea typeface="Arial"/>
              </a:rPr>
              <a:t>МОЗГА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TextBox 684"/>
          <p:cNvSpPr txBox="1"/>
          <p:nvPr/>
        </p:nvSpPr>
        <p:spPr>
          <a:xfrm>
            <a:off x="967739" y="559561"/>
            <a:ext cx="7850554" cy="3864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899414">
              <a:lnSpc>
                <a:spcPct val="100000"/>
              </a:lnSpc>
            </a:pPr>
            <a:r>
              <a:rPr lang="en-US" altLang="zh-CN" sz="2400" b="1" i="1" dirty="0">
                <a:solidFill>
                  <a:srgbClr val="FE0000"/>
                </a:solidFill>
                <a:latin typeface="Calibri"/>
                <a:ea typeface="Calibri"/>
              </a:rPr>
              <a:t>ПРОБЛЕМЫ,</a:t>
            </a:r>
            <a:r>
              <a:rPr lang="en-US" altLang="zh-CN" sz="2400" b="1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FE0000"/>
                </a:solidFill>
                <a:latin typeface="Calibri"/>
                <a:ea typeface="Calibri"/>
              </a:rPr>
              <a:t>ТРЕБУЮЩИЕ</a:t>
            </a:r>
            <a:r>
              <a:rPr lang="en-US" altLang="zh-CN" sz="2400" b="1" i="1" spc="-1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FE0000"/>
                </a:solidFill>
                <a:latin typeface="Calibri"/>
                <a:ea typeface="Calibri"/>
              </a:rPr>
              <a:t>РЕШЕНИЯ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75"/>
              </a:lnSpc>
            </a:pPr>
            <a:endParaRPr lang="en-US" dirty="0" smtClean="0"/>
          </a:p>
          <a:p>
            <a:pPr marL="0" hangingPunct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1.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Сразу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операции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пациенты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должны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переводится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учреждения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  <a:r>
              <a:rPr lang="en-US" altLang="zh-CN" sz="24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профилю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«патология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ОДА»</a:t>
            </a:r>
            <a:r>
              <a:rPr lang="en-US" altLang="zh-CN" sz="24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24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2-й</a:t>
            </a:r>
            <a:r>
              <a:rPr lang="en-US" altLang="zh-CN" sz="24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этап</a:t>
            </a:r>
            <a:r>
              <a:rPr lang="en-US" altLang="zh-CN" sz="24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реабилитации.</a:t>
            </a:r>
            <a:r>
              <a:rPr lang="en-US" altLang="zh-CN" sz="24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Именно</a:t>
            </a:r>
            <a:r>
              <a:rPr lang="en-US" altLang="zh-CN" sz="2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там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должен</a:t>
            </a:r>
            <a:r>
              <a:rPr lang="en-US" altLang="zh-CN" sz="2400" spc="-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проходить</a:t>
            </a:r>
            <a:r>
              <a:rPr lang="en-US" altLang="zh-CN" sz="2400" spc="-1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подготовительный</a:t>
            </a:r>
            <a:r>
              <a:rPr lang="en-US" altLang="zh-CN" sz="2400" spc="-15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период.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64"/>
              </a:lnSpc>
            </a:pPr>
            <a:endParaRPr lang="en-US" dirty="0" smtClean="0"/>
          </a:p>
          <a:p>
            <a:pPr marL="0" hangingPunct="0">
              <a:lnSpc>
                <a:spcPct val="95416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2.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случае</a:t>
            </a:r>
            <a:r>
              <a:rPr lang="en-US" altLang="zh-CN" sz="24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необходимости,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пациент</a:t>
            </a:r>
            <a:r>
              <a:rPr lang="en-US" altLang="zh-CN" sz="24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может</a:t>
            </a:r>
            <a:r>
              <a:rPr lang="en-US" altLang="zh-CN" sz="24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быть</a:t>
            </a:r>
            <a:r>
              <a:rPr lang="en-US" altLang="zh-CN" sz="2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направлен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повторно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второй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этап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выписки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из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стационара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протезно-ортопедического</a:t>
            </a:r>
            <a:r>
              <a:rPr lang="en-US" altLang="zh-CN" sz="24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предприятия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104"/>
          <p:cNvSpPr txBox="1"/>
          <p:nvPr/>
        </p:nvSpPr>
        <p:spPr>
          <a:xfrm>
            <a:off x="1247241" y="903478"/>
            <a:ext cx="8347565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444775" algn="l"/>
                <a:tab pos="4234332" algn="l"/>
              </a:tabLst>
            </a:pP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Сбер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г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а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т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ель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ный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принцип	необходимо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соблюдать</a:t>
            </a:r>
            <a:r>
              <a:rPr lang="en-US" altLang="zh-CN" sz="2400" spc="12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790041" y="1284516"/>
            <a:ext cx="8844560" cy="7010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верхней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конечности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других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ее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уровнях.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Какими</a:t>
            </a:r>
            <a:r>
              <a:rPr lang="en-US" altLang="zh-CN" sz="2400" spc="-1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бы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короткими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были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запястья,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предплечья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или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плеча,</a:t>
            </a:r>
            <a:r>
              <a:rPr lang="en-US" altLang="zh-CN" sz="2400" spc="8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их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790041" y="2001011"/>
            <a:ext cx="888136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функциональные</a:t>
            </a:r>
            <a:r>
              <a:rPr lang="en-US" altLang="zh-CN" sz="2400" spc="129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преимущества</a:t>
            </a:r>
            <a:r>
              <a:rPr lang="en-US" altLang="zh-CN" sz="2400" spc="129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неоспоримы</a:t>
            </a:r>
            <a:r>
              <a:rPr lang="en-US" altLang="zh-CN" sz="2400" spc="13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129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сравнении</a:t>
            </a:r>
            <a:r>
              <a:rPr lang="en-US" altLang="zh-CN" sz="2400" spc="13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790041" y="2366772"/>
            <a:ext cx="887486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556283" algn="l"/>
                <a:tab pos="3923436" algn="l"/>
                <a:tab pos="5449214" algn="l"/>
                <a:tab pos="6227977" algn="l"/>
                <a:tab pos="7067701" algn="l"/>
              </a:tabLst>
            </a:pPr>
            <a:r>
              <a:rPr lang="en-US" altLang="zh-CN" sz="2400" spc="-40" dirty="0">
                <a:solidFill>
                  <a:srgbClr val="000000"/>
                </a:solidFill>
                <a:latin typeface="Calibri"/>
                <a:ea typeface="Calibri"/>
              </a:rPr>
              <a:t>ку</a:t>
            </a:r>
            <a:r>
              <a:rPr lang="en-US" altLang="zh-CN" sz="2400" spc="-44" dirty="0">
                <a:solidFill>
                  <a:srgbClr val="000000"/>
                </a:solidFill>
                <a:latin typeface="Calibri"/>
                <a:ea typeface="Calibri"/>
              </a:rPr>
              <a:t>ль</a:t>
            </a:r>
            <a:r>
              <a:rPr lang="en-US" altLang="zh-CN" sz="2400" spc="-34" dirty="0">
                <a:solidFill>
                  <a:srgbClr val="000000"/>
                </a:solidFill>
                <a:latin typeface="Calibri"/>
                <a:ea typeface="Calibri"/>
              </a:rPr>
              <a:t>т</a:t>
            </a:r>
            <a:r>
              <a:rPr lang="en-US" altLang="zh-CN" sz="2400" spc="-40" dirty="0">
                <a:solidFill>
                  <a:srgbClr val="000000"/>
                </a:solidFill>
                <a:latin typeface="Calibri"/>
                <a:ea typeface="Calibri"/>
              </a:rPr>
              <a:t>я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ea typeface="Calibri"/>
              </a:rPr>
              <a:t>ми	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вышел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Calibri"/>
              </a:rPr>
              <a:t>ж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а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Calibri"/>
              </a:rPr>
              <a:t>щ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г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о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г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м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ен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т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а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ак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п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льзова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нии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790041" y="2732532"/>
            <a:ext cx="8536590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протезами,</a:t>
            </a:r>
            <a:r>
              <a:rPr lang="en-US" altLang="zh-CN" sz="24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так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самообслуживании</a:t>
            </a:r>
            <a:r>
              <a:rPr lang="en-US" altLang="zh-CN" sz="24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культями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без</a:t>
            </a:r>
            <a:r>
              <a:rPr lang="en-US" altLang="zh-CN" sz="24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протезов.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1247241" y="3112261"/>
            <a:ext cx="827466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099083" algn="l"/>
                <a:tab pos="5770777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ри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высоких</a:t>
            </a:r>
            <a:r>
              <a:rPr lang="en-US" altLang="zh-CN" sz="2400" spc="16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ампутациях</a:t>
            </a:r>
            <a:r>
              <a:rPr lang="en-US" altLang="zh-CN" sz="2400" spc="16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верхней	конечности</a:t>
            </a:r>
            <a:r>
              <a:rPr lang="en-US" altLang="zh-CN" sz="2400" spc="-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важно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790041" y="3501072"/>
            <a:ext cx="8672686" cy="10515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сохранение</a:t>
            </a:r>
            <a:r>
              <a:rPr lang="en-US" altLang="zh-CN" sz="2400" b="1" spc="120" dirty="0">
                <a:solidFill>
                  <a:srgbClr val="FE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лопатки</a:t>
            </a:r>
            <a:r>
              <a:rPr lang="en-US" altLang="zh-CN" sz="2400" b="1" spc="129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и</a:t>
            </a:r>
            <a:r>
              <a:rPr lang="en-US" altLang="zh-CN" sz="2400" b="1" spc="125" dirty="0">
                <a:solidFill>
                  <a:srgbClr val="FE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ключицы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,</a:t>
            </a:r>
            <a:r>
              <a:rPr lang="en-US" altLang="zh-CN" sz="2400" spc="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играющих</a:t>
            </a:r>
            <a:r>
              <a:rPr lang="en-US" altLang="zh-CN" sz="2400" spc="12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большую</a:t>
            </a:r>
            <a:r>
              <a:rPr lang="en-US" altLang="zh-CN" sz="2400" spc="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роль</a:t>
            </a:r>
            <a:r>
              <a:rPr lang="en-US" altLang="zh-CN" sz="2400" spc="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для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крепления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управления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протезом,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также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для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удержания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45" dirty="0">
                <a:solidFill>
                  <a:srgbClr val="000000"/>
                </a:solidFill>
                <a:latin typeface="Calibri"/>
                <a:ea typeface="Calibri"/>
              </a:rPr>
              <a:t>одежды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86"/>
          <p:cNvSpPr txBox="1"/>
          <p:nvPr/>
        </p:nvSpPr>
        <p:spPr>
          <a:xfrm>
            <a:off x="2466395" y="2659798"/>
            <a:ext cx="4830505" cy="7173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33807">
              <a:lnSpc>
                <a:spcPct val="100833"/>
              </a:lnSpc>
            </a:pPr>
            <a:r>
              <a:rPr lang="en-US" altLang="zh-CN" sz="2800" i="1" dirty="0">
                <a:solidFill>
                  <a:srgbClr val="FE3200"/>
                </a:solidFill>
                <a:latin typeface="Verdana"/>
                <a:ea typeface="Verdana"/>
              </a:rPr>
              <a:t>СПАСИБО</a:t>
            </a:r>
            <a:r>
              <a:rPr lang="en-US" altLang="zh-CN" sz="2800" i="1" dirty="0">
                <a:solidFill>
                  <a:srgbClr val="FE3200"/>
                </a:solidFill>
                <a:latin typeface="Verdana"/>
                <a:cs typeface="Verdana"/>
              </a:rPr>
              <a:t> </a:t>
            </a:r>
            <a:r>
              <a:rPr lang="en-US" altLang="zh-CN" sz="2800" i="1" dirty="0">
                <a:solidFill>
                  <a:srgbClr val="FE3200"/>
                </a:solidFill>
                <a:latin typeface="Verdana"/>
                <a:ea typeface="Verdana"/>
              </a:rPr>
              <a:t>ЗА</a:t>
            </a:r>
            <a:r>
              <a:rPr lang="en-US" altLang="zh-CN" sz="2800" i="1" spc="-50" dirty="0">
                <a:solidFill>
                  <a:srgbClr val="FE3200"/>
                </a:solidFill>
                <a:latin typeface="Verdana"/>
                <a:cs typeface="Verdana"/>
              </a:rPr>
              <a:t> </a:t>
            </a:r>
            <a:r>
              <a:rPr lang="en-US" altLang="zh-CN" sz="2800" i="1" dirty="0">
                <a:solidFill>
                  <a:srgbClr val="FE3200"/>
                </a:solidFill>
                <a:latin typeface="Verdana"/>
                <a:ea typeface="Verdana"/>
              </a:rPr>
              <a:t>ВНИМАНИЕ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10"/>
              </a:lnSpc>
            </a:pPr>
            <a:endParaRPr lang="en-US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Freeform 111"/>
          <p:cNvSpPr/>
          <p:nvPr/>
        </p:nvSpPr>
        <p:spPr>
          <a:xfrm>
            <a:off x="6330950" y="1314450"/>
            <a:ext cx="2724150" cy="19050"/>
          </a:xfrm>
          <a:custGeom>
            <a:avLst/>
            <a:gdLst>
              <a:gd name="connsiteX0" fmla="*/ 16890 w 2724150"/>
              <a:gd name="connsiteY0" fmla="*/ 10795 h 19050"/>
              <a:gd name="connsiteX1" fmla="*/ 1375536 w 2724150"/>
              <a:gd name="connsiteY1" fmla="*/ 10795 h 19050"/>
              <a:gd name="connsiteX2" fmla="*/ 2734182 w 2724150"/>
              <a:gd name="connsiteY2" fmla="*/ 10795 h 19050"/>
              <a:gd name="connsiteX3" fmla="*/ 2734182 w 2724150"/>
              <a:gd name="connsiteY3" fmla="*/ 30607 h 19050"/>
              <a:gd name="connsiteX4" fmla="*/ 1375536 w 2724150"/>
              <a:gd name="connsiteY4" fmla="*/ 30607 h 19050"/>
              <a:gd name="connsiteX5" fmla="*/ 16890 w 2724150"/>
              <a:gd name="connsiteY5" fmla="*/ 30607 h 19050"/>
              <a:gd name="connsiteX6" fmla="*/ 16890 w 2724150"/>
              <a:gd name="connsiteY6" fmla="*/ 10795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4150" h="19050">
                <a:moveTo>
                  <a:pt x="16890" y="10795"/>
                </a:moveTo>
                <a:lnTo>
                  <a:pt x="1375536" y="10795"/>
                </a:lnTo>
                <a:lnTo>
                  <a:pt x="2734182" y="10795"/>
                </a:lnTo>
                <a:lnTo>
                  <a:pt x="2734182" y="30607"/>
                </a:lnTo>
                <a:lnTo>
                  <a:pt x="1375536" y="30607"/>
                </a:lnTo>
                <a:lnTo>
                  <a:pt x="16890" y="30607"/>
                </a:lnTo>
                <a:lnTo>
                  <a:pt x="16890" y="10795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reeform 112"/>
          <p:cNvSpPr/>
          <p:nvPr/>
        </p:nvSpPr>
        <p:spPr>
          <a:xfrm>
            <a:off x="6407150" y="2406650"/>
            <a:ext cx="3219450" cy="31750"/>
          </a:xfrm>
          <a:custGeom>
            <a:avLst/>
            <a:gdLst>
              <a:gd name="connsiteX0" fmla="*/ 15366 w 3219450"/>
              <a:gd name="connsiteY0" fmla="*/ 15875 h 31750"/>
              <a:gd name="connsiteX1" fmla="*/ 1621663 w 3219450"/>
              <a:gd name="connsiteY1" fmla="*/ 15875 h 31750"/>
              <a:gd name="connsiteX2" fmla="*/ 3227958 w 3219450"/>
              <a:gd name="connsiteY2" fmla="*/ 15875 h 31750"/>
              <a:gd name="connsiteX3" fmla="*/ 3227958 w 3219450"/>
              <a:gd name="connsiteY3" fmla="*/ 35687 h 31750"/>
              <a:gd name="connsiteX4" fmla="*/ 1621663 w 3219450"/>
              <a:gd name="connsiteY4" fmla="*/ 35687 h 31750"/>
              <a:gd name="connsiteX5" fmla="*/ 15366 w 3219450"/>
              <a:gd name="connsiteY5" fmla="*/ 35687 h 31750"/>
              <a:gd name="connsiteX6" fmla="*/ 15366 w 3219450"/>
              <a:gd name="connsiteY6" fmla="*/ 15875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9450" h="31750">
                <a:moveTo>
                  <a:pt x="15366" y="15875"/>
                </a:moveTo>
                <a:lnTo>
                  <a:pt x="1621663" y="15875"/>
                </a:lnTo>
                <a:lnTo>
                  <a:pt x="3227958" y="15875"/>
                </a:lnTo>
                <a:lnTo>
                  <a:pt x="3227958" y="35687"/>
                </a:lnTo>
                <a:lnTo>
                  <a:pt x="1621663" y="35687"/>
                </a:lnTo>
                <a:lnTo>
                  <a:pt x="15366" y="35687"/>
                </a:lnTo>
                <a:lnTo>
                  <a:pt x="15366" y="15875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 113"/>
          <p:cNvSpPr/>
          <p:nvPr/>
        </p:nvSpPr>
        <p:spPr>
          <a:xfrm>
            <a:off x="768350" y="2774950"/>
            <a:ext cx="8858250" cy="31750"/>
          </a:xfrm>
          <a:custGeom>
            <a:avLst/>
            <a:gdLst>
              <a:gd name="connsiteX0" fmla="*/ 16852 w 8858250"/>
              <a:gd name="connsiteY0" fmla="*/ 13335 h 31750"/>
              <a:gd name="connsiteX1" fmla="*/ 2229357 w 8858250"/>
              <a:gd name="connsiteY1" fmla="*/ 13335 h 31750"/>
              <a:gd name="connsiteX2" fmla="*/ 4441825 w 8858250"/>
              <a:gd name="connsiteY2" fmla="*/ 13335 h 31750"/>
              <a:gd name="connsiteX3" fmla="*/ 6654292 w 8858250"/>
              <a:gd name="connsiteY3" fmla="*/ 13335 h 31750"/>
              <a:gd name="connsiteX4" fmla="*/ 8866758 w 8858250"/>
              <a:gd name="connsiteY4" fmla="*/ 13335 h 31750"/>
              <a:gd name="connsiteX5" fmla="*/ 8866758 w 8858250"/>
              <a:gd name="connsiteY5" fmla="*/ 33147 h 31750"/>
              <a:gd name="connsiteX6" fmla="*/ 6654292 w 8858250"/>
              <a:gd name="connsiteY6" fmla="*/ 33147 h 31750"/>
              <a:gd name="connsiteX7" fmla="*/ 4441825 w 8858250"/>
              <a:gd name="connsiteY7" fmla="*/ 33147 h 31750"/>
              <a:gd name="connsiteX8" fmla="*/ 2229357 w 8858250"/>
              <a:gd name="connsiteY8" fmla="*/ 33147 h 31750"/>
              <a:gd name="connsiteX9" fmla="*/ 16852 w 8858250"/>
              <a:gd name="connsiteY9" fmla="*/ 33147 h 31750"/>
              <a:gd name="connsiteX10" fmla="*/ 16852 w 8858250"/>
              <a:gd name="connsiteY10" fmla="*/ 13335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58250" h="31750">
                <a:moveTo>
                  <a:pt x="16852" y="13335"/>
                </a:moveTo>
                <a:lnTo>
                  <a:pt x="2229357" y="13335"/>
                </a:lnTo>
                <a:lnTo>
                  <a:pt x="4441825" y="13335"/>
                </a:lnTo>
                <a:lnTo>
                  <a:pt x="6654292" y="13335"/>
                </a:lnTo>
                <a:lnTo>
                  <a:pt x="8866758" y="13335"/>
                </a:lnTo>
                <a:lnTo>
                  <a:pt x="8866758" y="33147"/>
                </a:lnTo>
                <a:lnTo>
                  <a:pt x="6654292" y="33147"/>
                </a:lnTo>
                <a:lnTo>
                  <a:pt x="4441825" y="33147"/>
                </a:lnTo>
                <a:lnTo>
                  <a:pt x="2229357" y="33147"/>
                </a:lnTo>
                <a:lnTo>
                  <a:pt x="16852" y="33147"/>
                </a:lnTo>
                <a:lnTo>
                  <a:pt x="16852" y="13335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 114"/>
          <p:cNvSpPr/>
          <p:nvPr/>
        </p:nvSpPr>
        <p:spPr>
          <a:xfrm>
            <a:off x="768350" y="3143250"/>
            <a:ext cx="3359150" cy="19050"/>
          </a:xfrm>
          <a:custGeom>
            <a:avLst/>
            <a:gdLst>
              <a:gd name="connsiteX0" fmla="*/ 16852 w 3359150"/>
              <a:gd name="connsiteY0" fmla="*/ 10795 h 19050"/>
              <a:gd name="connsiteX1" fmla="*/ 1688719 w 3359150"/>
              <a:gd name="connsiteY1" fmla="*/ 10795 h 19050"/>
              <a:gd name="connsiteX2" fmla="*/ 3360546 w 3359150"/>
              <a:gd name="connsiteY2" fmla="*/ 10795 h 19050"/>
              <a:gd name="connsiteX3" fmla="*/ 3360546 w 3359150"/>
              <a:gd name="connsiteY3" fmla="*/ 30607 h 19050"/>
              <a:gd name="connsiteX4" fmla="*/ 1688719 w 3359150"/>
              <a:gd name="connsiteY4" fmla="*/ 30607 h 19050"/>
              <a:gd name="connsiteX5" fmla="*/ 16852 w 3359150"/>
              <a:gd name="connsiteY5" fmla="*/ 30607 h 19050"/>
              <a:gd name="connsiteX6" fmla="*/ 16852 w 3359150"/>
              <a:gd name="connsiteY6" fmla="*/ 10795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9150" h="19050">
                <a:moveTo>
                  <a:pt x="16852" y="10795"/>
                </a:moveTo>
                <a:lnTo>
                  <a:pt x="1688719" y="10795"/>
                </a:lnTo>
                <a:lnTo>
                  <a:pt x="3360546" y="10795"/>
                </a:lnTo>
                <a:lnTo>
                  <a:pt x="3360546" y="30607"/>
                </a:lnTo>
                <a:lnTo>
                  <a:pt x="1688719" y="30607"/>
                </a:lnTo>
                <a:lnTo>
                  <a:pt x="16852" y="30607"/>
                </a:lnTo>
                <a:lnTo>
                  <a:pt x="16852" y="10795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reeform 115"/>
          <p:cNvSpPr/>
          <p:nvPr/>
        </p:nvSpPr>
        <p:spPr>
          <a:xfrm>
            <a:off x="6648450" y="3867150"/>
            <a:ext cx="2978150" cy="31750"/>
          </a:xfrm>
          <a:custGeom>
            <a:avLst/>
            <a:gdLst>
              <a:gd name="connsiteX0" fmla="*/ 14858 w 2978150"/>
              <a:gd name="connsiteY0" fmla="*/ 18415 h 31750"/>
              <a:gd name="connsiteX1" fmla="*/ 1500758 w 2978150"/>
              <a:gd name="connsiteY1" fmla="*/ 18415 h 31750"/>
              <a:gd name="connsiteX2" fmla="*/ 2986658 w 2978150"/>
              <a:gd name="connsiteY2" fmla="*/ 18415 h 31750"/>
              <a:gd name="connsiteX3" fmla="*/ 2986658 w 2978150"/>
              <a:gd name="connsiteY3" fmla="*/ 38227 h 31750"/>
              <a:gd name="connsiteX4" fmla="*/ 1500758 w 2978150"/>
              <a:gd name="connsiteY4" fmla="*/ 38227 h 31750"/>
              <a:gd name="connsiteX5" fmla="*/ 14858 w 2978150"/>
              <a:gd name="connsiteY5" fmla="*/ 38227 h 31750"/>
              <a:gd name="connsiteX6" fmla="*/ 14858 w 2978150"/>
              <a:gd name="connsiteY6" fmla="*/ 18415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8150" h="31750">
                <a:moveTo>
                  <a:pt x="14858" y="18415"/>
                </a:moveTo>
                <a:lnTo>
                  <a:pt x="1500758" y="18415"/>
                </a:lnTo>
                <a:lnTo>
                  <a:pt x="2986658" y="18415"/>
                </a:lnTo>
                <a:lnTo>
                  <a:pt x="2986658" y="38227"/>
                </a:lnTo>
                <a:lnTo>
                  <a:pt x="1500758" y="38227"/>
                </a:lnTo>
                <a:lnTo>
                  <a:pt x="14858" y="38227"/>
                </a:lnTo>
                <a:lnTo>
                  <a:pt x="14858" y="18415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 116"/>
          <p:cNvSpPr/>
          <p:nvPr/>
        </p:nvSpPr>
        <p:spPr>
          <a:xfrm>
            <a:off x="768350" y="4235450"/>
            <a:ext cx="6953250" cy="31750"/>
          </a:xfrm>
          <a:custGeom>
            <a:avLst/>
            <a:gdLst>
              <a:gd name="connsiteX0" fmla="*/ 16852 w 6953250"/>
              <a:gd name="connsiteY0" fmla="*/ 15875 h 31750"/>
              <a:gd name="connsiteX1" fmla="*/ 1751202 w 6953250"/>
              <a:gd name="connsiteY1" fmla="*/ 15875 h 31750"/>
              <a:gd name="connsiteX2" fmla="*/ 3485515 w 6953250"/>
              <a:gd name="connsiteY2" fmla="*/ 15875 h 31750"/>
              <a:gd name="connsiteX3" fmla="*/ 5219827 w 6953250"/>
              <a:gd name="connsiteY3" fmla="*/ 15875 h 31750"/>
              <a:gd name="connsiteX4" fmla="*/ 6954139 w 6953250"/>
              <a:gd name="connsiteY4" fmla="*/ 15875 h 31750"/>
              <a:gd name="connsiteX5" fmla="*/ 6954139 w 6953250"/>
              <a:gd name="connsiteY5" fmla="*/ 35687 h 31750"/>
              <a:gd name="connsiteX6" fmla="*/ 5219827 w 6953250"/>
              <a:gd name="connsiteY6" fmla="*/ 35687 h 31750"/>
              <a:gd name="connsiteX7" fmla="*/ 3485515 w 6953250"/>
              <a:gd name="connsiteY7" fmla="*/ 35687 h 31750"/>
              <a:gd name="connsiteX8" fmla="*/ 1751202 w 6953250"/>
              <a:gd name="connsiteY8" fmla="*/ 35687 h 31750"/>
              <a:gd name="connsiteX9" fmla="*/ 16852 w 6953250"/>
              <a:gd name="connsiteY9" fmla="*/ 35687 h 31750"/>
              <a:gd name="connsiteX10" fmla="*/ 16852 w 6953250"/>
              <a:gd name="connsiteY10" fmla="*/ 15875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53250" h="31750">
                <a:moveTo>
                  <a:pt x="16852" y="15875"/>
                </a:moveTo>
                <a:lnTo>
                  <a:pt x="1751202" y="15875"/>
                </a:lnTo>
                <a:lnTo>
                  <a:pt x="3485515" y="15875"/>
                </a:lnTo>
                <a:lnTo>
                  <a:pt x="5219827" y="15875"/>
                </a:lnTo>
                <a:lnTo>
                  <a:pt x="6954139" y="15875"/>
                </a:lnTo>
                <a:lnTo>
                  <a:pt x="6954139" y="35687"/>
                </a:lnTo>
                <a:lnTo>
                  <a:pt x="5219827" y="35687"/>
                </a:lnTo>
                <a:lnTo>
                  <a:pt x="3485515" y="35687"/>
                </a:lnTo>
                <a:lnTo>
                  <a:pt x="1751202" y="35687"/>
                </a:lnTo>
                <a:lnTo>
                  <a:pt x="16852" y="35687"/>
                </a:lnTo>
                <a:lnTo>
                  <a:pt x="16852" y="15875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7"/>
          <p:cNvSpPr txBox="1"/>
          <p:nvPr/>
        </p:nvSpPr>
        <p:spPr>
          <a:xfrm>
            <a:off x="785164" y="665734"/>
            <a:ext cx="8867549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14730">
              <a:lnSpc>
                <a:spcPct val="100000"/>
              </a:lnSpc>
            </a:pP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вычленения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spc="44" dirty="0">
                <a:solidFill>
                  <a:srgbClr val="FE0000"/>
                </a:solidFill>
                <a:latin typeface="Calibri"/>
                <a:ea typeface="Calibri"/>
              </a:rPr>
              <a:t>стопы</a:t>
            </a:r>
            <a:r>
              <a:rPr lang="en-US" altLang="zh-CN" sz="2400" b="1" spc="2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spc="40" dirty="0">
                <a:solidFill>
                  <a:srgbClr val="FE0000"/>
                </a:solidFill>
                <a:latin typeface="Calibri"/>
                <a:ea typeface="Calibri"/>
              </a:rPr>
              <a:t>в</a:t>
            </a:r>
            <a:r>
              <a:rPr lang="en-US" altLang="zh-CN" sz="2400" b="1" spc="2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spc="40" dirty="0">
                <a:solidFill>
                  <a:srgbClr val="FE0000"/>
                </a:solidFill>
                <a:latin typeface="Calibri"/>
                <a:ea typeface="Calibri"/>
              </a:rPr>
              <a:t>голеностопном</a:t>
            </a:r>
            <a:r>
              <a:rPr lang="en-US" altLang="zh-CN" sz="2400" b="1" spc="2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spc="44" dirty="0">
                <a:solidFill>
                  <a:srgbClr val="FE0000"/>
                </a:solidFill>
                <a:latin typeface="Calibri"/>
                <a:ea typeface="Calibri"/>
              </a:rPr>
              <a:t>суставе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,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так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же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как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нижней</a:t>
            </a:r>
            <a:r>
              <a:rPr lang="en-US" altLang="zh-CN" sz="2400" b="1" spc="3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трети</a:t>
            </a:r>
            <a:r>
              <a:rPr lang="en-US" altLang="zh-CN" sz="2400" b="1" spc="2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голени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,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относят</a:t>
            </a:r>
            <a:r>
              <a:rPr lang="en-US" altLang="zh-CN" sz="2400" b="1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400" b="1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порочным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,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что</a:t>
            </a:r>
          </a:p>
        </p:txBody>
      </p:sp>
      <p:sp>
        <p:nvSpPr>
          <p:cNvPr id="118" name="TextBox 118"/>
          <p:cNvSpPr txBox="1"/>
          <p:nvPr/>
        </p:nvSpPr>
        <p:spPr>
          <a:xfrm>
            <a:off x="785164" y="1397254"/>
            <a:ext cx="897875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обусловлено</a:t>
            </a:r>
            <a:r>
              <a:rPr lang="en-US" altLang="zh-CN" sz="2400" spc="8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их</a:t>
            </a:r>
            <a:r>
              <a:rPr lang="en-US" altLang="zh-CN" sz="2400" spc="8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«чрезмерной»</a:t>
            </a:r>
            <a:r>
              <a:rPr lang="en-US" altLang="zh-CN" sz="2400" spc="8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длиной,</a:t>
            </a:r>
            <a:r>
              <a:rPr lang="en-US" altLang="zh-CN" sz="2400" spc="8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которая</a:t>
            </a:r>
            <a:r>
              <a:rPr lang="en-US" altLang="zh-CN" sz="2400" spc="8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препятствует</a:t>
            </a:r>
          </a:p>
        </p:txBody>
      </p:sp>
      <p:sp>
        <p:nvSpPr>
          <p:cNvPr id="119" name="TextBox 119"/>
          <p:cNvSpPr txBox="1"/>
          <p:nvPr/>
        </p:nvSpPr>
        <p:spPr>
          <a:xfrm>
            <a:off x="785164" y="1763267"/>
            <a:ext cx="8978956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065350" algn="l"/>
                <a:tab pos="2887040" algn="l"/>
                <a:tab pos="4214444" algn="l"/>
                <a:tab pos="5376113" algn="l"/>
                <a:tab pos="7615123" algn="l"/>
                <a:tab pos="8723071" algn="l"/>
              </a:tabLst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размещению	</a:t>
            </a:r>
            <a:r>
              <a:rPr lang="en-US" altLang="zh-CN" sz="2400" spc="-45" dirty="0">
                <a:solidFill>
                  <a:srgbClr val="000000"/>
                </a:solidFill>
                <a:latin typeface="Calibri"/>
                <a:ea typeface="Calibri"/>
              </a:rPr>
              <a:t>под	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концом	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ea typeface="Calibri"/>
              </a:rPr>
              <a:t>культи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искусственной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стопы	</a:t>
            </a:r>
            <a:r>
              <a:rPr lang="en-US" altLang="zh-CN" sz="2400" spc="-45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</a:p>
        </p:txBody>
      </p:sp>
      <p:sp>
        <p:nvSpPr>
          <p:cNvPr id="120" name="TextBox 120"/>
          <p:cNvSpPr txBox="1"/>
          <p:nvPr/>
        </p:nvSpPr>
        <p:spPr>
          <a:xfrm>
            <a:off x="785164" y="2151926"/>
            <a:ext cx="8935009" cy="3635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833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голеностопным</a:t>
            </a:r>
            <a:r>
              <a:rPr lang="en-US" altLang="zh-CN" sz="2400" spc="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шарниром.</a:t>
            </a:r>
            <a:r>
              <a:rPr lang="en-US" altLang="zh-CN" sz="2400" spc="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B</a:t>
            </a:r>
            <a:r>
              <a:rPr lang="en-US" altLang="zh-CN" sz="2400" spc="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этих</a:t>
            </a:r>
            <a:r>
              <a:rPr lang="en-US" altLang="zh-CN" sz="2400" spc="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случаях</a:t>
            </a:r>
            <a:r>
              <a:rPr lang="en-US" altLang="zh-CN" sz="2400" spc="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показана</a:t>
            </a:r>
            <a:r>
              <a:rPr lang="en-US" altLang="zh-CN" sz="2400" b="1" i="1" spc="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реампутация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2400" b="1" i="1" spc="6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b="1" i="1" spc="7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уровне</a:t>
            </a:r>
            <a:r>
              <a:rPr lang="en-US" altLang="zh-CN" sz="2400" b="1" i="1" spc="7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средней</a:t>
            </a:r>
            <a:r>
              <a:rPr lang="en-US" altLang="zh-CN" sz="2400" b="1" i="1" spc="6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трети</a:t>
            </a:r>
            <a:r>
              <a:rPr lang="en-US" altLang="zh-CN" sz="2400" b="1" i="1" spc="7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или</a:t>
            </a:r>
            <a:r>
              <a:rPr lang="en-US" altLang="zh-CN" sz="2400" b="1" i="1" spc="7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b="1" i="1" spc="6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границе</a:t>
            </a:r>
            <a:r>
              <a:rPr lang="en-US" altLang="zh-CN" sz="2400" b="1" i="1" spc="7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средней</a:t>
            </a:r>
            <a:r>
              <a:rPr lang="en-US" altLang="zh-CN" sz="2400" b="1" i="1" spc="7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spc="15" dirty="0">
                <a:solidFill>
                  <a:srgbClr val="000000"/>
                </a:solidFill>
                <a:latin typeface="Calibri"/>
                <a:ea typeface="Calibri"/>
              </a:rPr>
              <a:t>нижней</a:t>
            </a:r>
            <a:r>
              <a:rPr lang="en-US" altLang="zh-CN" sz="2400" b="1" i="1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spc="20" dirty="0">
                <a:solidFill>
                  <a:srgbClr val="000000"/>
                </a:solidFill>
                <a:latin typeface="Calibri"/>
                <a:ea typeface="Calibri"/>
              </a:rPr>
              <a:t>третей</a:t>
            </a:r>
            <a:r>
              <a:rPr lang="en-US" altLang="zh-CN" sz="2400" b="1" i="1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spc="15" dirty="0">
                <a:solidFill>
                  <a:srgbClr val="000000"/>
                </a:solidFill>
                <a:latin typeface="Calibri"/>
                <a:ea typeface="Calibri"/>
              </a:rPr>
              <a:t>голени</a:t>
            </a:r>
            <a:r>
              <a:rPr lang="en-US" altLang="zh-CN" sz="2400" i="1" spc="15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0" indent="914730" hangingPunct="0">
              <a:lnSpc>
                <a:spcPct val="100000"/>
              </a:lnSpc>
              <a:spcBef>
                <a:spcPts val="179"/>
              </a:spcBef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повреждении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конечности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уровне</a:t>
            </a:r>
            <a:r>
              <a:rPr lang="en-US" altLang="zh-CN" sz="2400" spc="-6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проксимального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отдела</a:t>
            </a:r>
            <a:r>
              <a:rPr lang="en-US" altLang="zh-CN" sz="2400" b="1" spc="-50" dirty="0">
                <a:solidFill>
                  <a:srgbClr val="FE0000"/>
                </a:solidFill>
                <a:latin typeface="Calibri"/>
                <a:cs typeface="Calibri"/>
              </a:rPr>
              <a:t>  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голени</a:t>
            </a:r>
            <a:r>
              <a:rPr lang="en-US" altLang="zh-CN" sz="2400" b="1" spc="-50" dirty="0">
                <a:solidFill>
                  <a:srgbClr val="FE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возможности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следует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сохранить</a:t>
            </a:r>
            <a:r>
              <a:rPr lang="en-US" altLang="zh-CN" sz="2400" b="1" i="1" spc="-5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коленный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сустав,</a:t>
            </a:r>
            <a:r>
              <a:rPr lang="en-US" altLang="zh-CN" sz="2400" b="1" i="1" spc="-8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какой</a:t>
            </a:r>
            <a:r>
              <a:rPr lang="en-US" altLang="zh-CN" sz="2400" b="1" i="1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бы</a:t>
            </a:r>
            <a:r>
              <a:rPr lang="en-US" altLang="zh-CN" sz="2400" b="1" i="1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короткой</a:t>
            </a:r>
            <a:r>
              <a:rPr lang="en-US" altLang="zh-CN" sz="2400" b="1" i="1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ни</a:t>
            </a:r>
            <a:r>
              <a:rPr lang="en-US" altLang="zh-CN" sz="2400" b="1" i="1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была</a:t>
            </a:r>
            <a:r>
              <a:rPr lang="en-US" altLang="zh-CN" sz="2400" b="1" i="1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культя</a:t>
            </a:r>
            <a:r>
              <a:rPr lang="en-US" altLang="zh-CN" sz="2400" b="1" i="1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голени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B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этом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случае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обширное</a:t>
            </a:r>
            <a:r>
              <a:rPr lang="en-US" altLang="zh-CN" sz="2400" spc="1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поражение</a:t>
            </a:r>
            <a:r>
              <a:rPr lang="en-US" altLang="zh-CN" sz="2400" spc="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кожи</a:t>
            </a:r>
            <a:r>
              <a:rPr lang="en-US" altLang="zh-CN" sz="2400" spc="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не</a:t>
            </a:r>
            <a:r>
              <a:rPr lang="en-US" altLang="zh-CN" sz="2400" spc="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является</a:t>
            </a:r>
            <a:r>
              <a:rPr lang="en-US" altLang="zh-CN" sz="2400" spc="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показанием</a:t>
            </a:r>
            <a:r>
              <a:rPr lang="en-US" altLang="zh-CN" sz="2400" spc="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400" spc="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уровне</a:t>
            </a:r>
            <a:r>
              <a:rPr lang="en-US" altLang="zh-CN" sz="2400" spc="-6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бедра,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так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как</a:t>
            </a:r>
            <a:r>
              <a:rPr lang="en-US" altLang="zh-CN" sz="24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отдаленные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сроки</a:t>
            </a:r>
            <a:r>
              <a:rPr lang="en-US" altLang="zh-CN" sz="24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возможно</a:t>
            </a:r>
            <a:r>
              <a:rPr lang="en-US" altLang="zh-CN" sz="24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замещение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порочных</a:t>
            </a:r>
            <a:r>
              <a:rPr lang="en-US" altLang="zh-CN" sz="2400" spc="15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покровов</a:t>
            </a:r>
            <a:r>
              <a:rPr lang="en-US" altLang="zh-CN" sz="2400" spc="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такой</a:t>
            </a:r>
            <a:r>
              <a:rPr lang="en-US" altLang="zh-CN" sz="2400" spc="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2400" spc="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более</a:t>
            </a:r>
            <a:r>
              <a:rPr lang="en-US" altLang="zh-CN" sz="2400" spc="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полноценными</a:t>
            </a:r>
            <a:r>
              <a:rPr lang="en-US" altLang="zh-CN" sz="2400" spc="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даже</a:t>
            </a:r>
            <a:r>
              <a:rPr lang="en-US" altLang="zh-CN" sz="2400" spc="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ее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удлинение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Box 121"/>
          <p:cNvSpPr txBox="1"/>
          <p:nvPr/>
        </p:nvSpPr>
        <p:spPr>
          <a:xfrm>
            <a:off x="751331" y="979678"/>
            <a:ext cx="8984258" cy="1829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14653" hangingPunct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Уровни</a:t>
            </a:r>
            <a:r>
              <a:rPr lang="en-US" altLang="zh-CN" sz="2400" spc="11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400" spc="1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бедра</a:t>
            </a:r>
            <a:r>
              <a:rPr lang="en-US" altLang="zh-CN" sz="2400" b="1" spc="114" dirty="0">
                <a:solidFill>
                  <a:srgbClr val="FE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вплоть</a:t>
            </a:r>
            <a:r>
              <a:rPr lang="en-US" altLang="zh-CN" sz="2400" spc="1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до</a:t>
            </a:r>
            <a:r>
              <a:rPr lang="en-US" altLang="zh-CN" sz="2400" b="1" spc="1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границы</a:t>
            </a:r>
            <a:r>
              <a:rPr lang="en-US" altLang="zh-CN" sz="2400" b="1" spc="11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верхней</a:t>
            </a:r>
            <a:r>
              <a:rPr lang="en-US" altLang="zh-CN" sz="2400" b="1" spc="1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средней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третей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обеспечивают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достаточную</a:t>
            </a:r>
            <a:r>
              <a:rPr lang="en-US" altLang="zh-CN" sz="2400" b="1" spc="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функциональность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культей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Возможности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культей</a:t>
            </a:r>
            <a:r>
              <a:rPr lang="en-US" altLang="zh-CN" sz="2400" spc="6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верхней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трети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6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более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коротких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культей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бедра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снижены,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однако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хорошей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подгонке</a:t>
            </a:r>
            <a:r>
              <a:rPr lang="en-US" altLang="zh-CN" sz="2400" spc="-6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протезов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больные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вполне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удовлетворительно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пользуются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ими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</p:txBody>
      </p:sp>
      <p:sp>
        <p:nvSpPr>
          <p:cNvPr id="122" name="TextBox 122"/>
          <p:cNvSpPr txBox="1"/>
          <p:nvPr/>
        </p:nvSpPr>
        <p:spPr>
          <a:xfrm>
            <a:off x="1665985" y="2822371"/>
            <a:ext cx="8115481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388489" algn="l"/>
              </a:tabLst>
            </a:pP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2400" b="1" spc="-4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после	вычленения</a:t>
            </a:r>
            <a:r>
              <a:rPr lang="en-US" altLang="zh-CN" sz="2400" b="1" spc="11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b="1" spc="11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тазобедренном</a:t>
            </a:r>
            <a:r>
              <a:rPr lang="en-US" altLang="zh-CN" sz="2400" b="1" spc="11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суставе</a:t>
            </a:r>
          </a:p>
        </p:txBody>
      </p:sp>
      <p:sp>
        <p:nvSpPr>
          <p:cNvPr id="123" name="TextBox 123"/>
          <p:cNvSpPr txBox="1"/>
          <p:nvPr/>
        </p:nvSpPr>
        <p:spPr>
          <a:xfrm>
            <a:off x="751331" y="3188461"/>
            <a:ext cx="9029221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должны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иметь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хорошие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кожные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покровы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области</a:t>
            </a:r>
            <a:r>
              <a:rPr lang="en-US" altLang="zh-CN" sz="2400" b="1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седалищного</a:t>
            </a:r>
          </a:p>
        </p:txBody>
      </p:sp>
      <p:sp>
        <p:nvSpPr>
          <p:cNvPr id="124" name="TextBox 124"/>
          <p:cNvSpPr txBox="1"/>
          <p:nvPr/>
        </p:nvSpPr>
        <p:spPr>
          <a:xfrm>
            <a:off x="751331" y="3554222"/>
            <a:ext cx="903133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835019" algn="l"/>
              </a:tabLst>
            </a:pP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бугра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,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так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как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последний	является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местом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основной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разгрузки</a:t>
            </a:r>
          </a:p>
        </p:txBody>
      </p:sp>
      <p:sp>
        <p:nvSpPr>
          <p:cNvPr id="125" name="TextBox 125"/>
          <p:cNvSpPr txBox="1"/>
          <p:nvPr/>
        </p:nvSpPr>
        <p:spPr>
          <a:xfrm>
            <a:off x="751331" y="3919982"/>
            <a:ext cx="8986280" cy="14451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массы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тела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0" indent="914653" hangingPunct="0">
              <a:lnSpc>
                <a:spcPct val="95416"/>
              </a:lnSpc>
              <a:spcBef>
                <a:spcPts val="215"/>
              </a:spcBef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2400" spc="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значительном</a:t>
            </a:r>
            <a:r>
              <a:rPr lang="en-US" altLang="zh-CN" sz="2400" spc="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повреждении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или</a:t>
            </a:r>
            <a:r>
              <a:rPr lang="en-US" altLang="zh-CN" sz="2400" spc="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резекции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седалищной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кости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разгрузка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массы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тела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осуществляется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spc="11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стенки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высокого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пол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у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корсета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области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реберных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дуг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6"/>
          <p:cNvSpPr txBox="1"/>
          <p:nvPr/>
        </p:nvSpPr>
        <p:spPr>
          <a:xfrm>
            <a:off x="1801367" y="713866"/>
            <a:ext cx="8082055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912873" algn="l"/>
                <a:tab pos="2990722" algn="l"/>
                <a:tab pos="3434207" algn="l"/>
                <a:tab pos="4401947" algn="l"/>
                <a:tab pos="5112385" algn="l"/>
                <a:tab pos="6448933" algn="l"/>
              </a:tabLst>
            </a:pPr>
            <a:r>
              <a:rPr lang="en-US" altLang="zh-CN" sz="2400" spc="-35" dirty="0">
                <a:solidFill>
                  <a:srgbClr val="000000"/>
                </a:solidFill>
                <a:latin typeface="Calibri"/>
                <a:ea typeface="Calibri"/>
              </a:rPr>
              <a:t>Необходимо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иметь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	</a:t>
            </a:r>
            <a:r>
              <a:rPr lang="en-US" altLang="zh-CN" sz="2400" spc="-35" dirty="0">
                <a:solidFill>
                  <a:srgbClr val="000000"/>
                </a:solidFill>
                <a:latin typeface="Calibri"/>
                <a:ea typeface="Calibri"/>
              </a:rPr>
              <a:t>виду,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что	процесс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первичного</a:t>
            </a:r>
          </a:p>
        </p:txBody>
      </p:sp>
      <p:sp>
        <p:nvSpPr>
          <p:cNvPr id="127" name="TextBox 127"/>
          <p:cNvSpPr txBox="1"/>
          <p:nvPr/>
        </p:nvSpPr>
        <p:spPr>
          <a:xfrm>
            <a:off x="886967" y="1079627"/>
            <a:ext cx="8994894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протезирования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(равно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как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последующая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ходьба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протезе)</a:t>
            </a:r>
          </a:p>
        </p:txBody>
      </p:sp>
      <p:sp>
        <p:nvSpPr>
          <p:cNvPr id="128" name="TextBox 128"/>
          <p:cNvSpPr txBox="1"/>
          <p:nvPr/>
        </p:nvSpPr>
        <p:spPr>
          <a:xfrm>
            <a:off x="886967" y="1445387"/>
            <a:ext cx="899506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624838" algn="l"/>
                <a:tab pos="2112517" algn="l"/>
                <a:tab pos="3835019" algn="l"/>
                <a:tab pos="6601333" algn="l"/>
                <a:tab pos="8703310" algn="l"/>
              </a:tabLst>
            </a:pP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сопряжен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большими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эмоциональными,	физическими	</a:t>
            </a:r>
            <a:r>
              <a:rPr lang="en-US" altLang="zh-CN" sz="2400" spc="-45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</a:p>
        </p:txBody>
      </p:sp>
      <p:sp>
        <p:nvSpPr>
          <p:cNvPr id="129" name="TextBox 129"/>
          <p:cNvSpPr txBox="1"/>
          <p:nvPr/>
        </p:nvSpPr>
        <p:spPr>
          <a:xfrm>
            <a:off x="886967" y="1811401"/>
            <a:ext cx="6193935" cy="7452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психическими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нагрузками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0" indent="914400">
              <a:lnSpc>
                <a:spcPct val="100000"/>
              </a:lnSpc>
              <a:spcBef>
                <a:spcPts val="104"/>
              </a:spcBef>
            </a:pP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направлении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протезирование</a:t>
            </a:r>
          </a:p>
        </p:txBody>
      </p:sp>
      <p:sp>
        <p:nvSpPr>
          <p:cNvPr id="130" name="TextBox 130"/>
          <p:cNvSpPr txBox="1"/>
          <p:nvPr/>
        </p:nvSpPr>
        <p:spPr>
          <a:xfrm>
            <a:off x="7473060" y="2190877"/>
            <a:ext cx="2297074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больной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должен</a:t>
            </a:r>
          </a:p>
        </p:txBody>
      </p:sp>
      <p:sp>
        <p:nvSpPr>
          <p:cNvPr id="131" name="TextBox 131"/>
          <p:cNvSpPr txBox="1"/>
          <p:nvPr/>
        </p:nvSpPr>
        <p:spPr>
          <a:xfrm>
            <a:off x="886967" y="2556637"/>
            <a:ext cx="899546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114044" algn="l"/>
                <a:tab pos="3016250" algn="l"/>
                <a:tab pos="4641215" algn="l"/>
                <a:tab pos="5134991" algn="l"/>
                <a:tab pos="6900037" algn="l"/>
              </a:tabLst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иметь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заключение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терапевта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наличии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сопутствующих</a:t>
            </a:r>
          </a:p>
        </p:txBody>
      </p:sp>
      <p:sp>
        <p:nvSpPr>
          <p:cNvPr id="132" name="TextBox 132"/>
          <p:cNvSpPr txBox="1"/>
          <p:nvPr/>
        </p:nvSpPr>
        <p:spPr>
          <a:xfrm>
            <a:off x="886967" y="2922397"/>
            <a:ext cx="8880256" cy="7440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заболеваний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отсутствии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противопоказаний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протезированию.</a:t>
            </a:r>
          </a:p>
          <a:p>
            <a:pPr marL="0" indent="91440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связи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этим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ЦНИИППе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разработаны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противопоказания</a:t>
            </a:r>
            <a:r>
              <a:rPr lang="en-US" altLang="zh-CN" sz="24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</a:p>
        </p:txBody>
      </p:sp>
      <p:sp>
        <p:nvSpPr>
          <p:cNvPr id="133" name="TextBox 133"/>
          <p:cNvSpPr txBox="1"/>
          <p:nvPr/>
        </p:nvSpPr>
        <p:spPr>
          <a:xfrm>
            <a:off x="886967" y="3666490"/>
            <a:ext cx="899272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5860669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первичному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протезированию</a:t>
            </a:r>
            <a:r>
              <a:rPr lang="en-US" altLang="zh-CN" sz="2400" spc="11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больных	пожилого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возраста</a:t>
            </a:r>
            <a:r>
              <a:rPr lang="en-US" altLang="zh-CN" sz="2400" spc="12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</a:p>
        </p:txBody>
      </p:sp>
      <p:sp>
        <p:nvSpPr>
          <p:cNvPr id="134" name="TextBox 134"/>
          <p:cNvSpPr txBox="1"/>
          <p:nvPr/>
        </p:nvSpPr>
        <p:spPr>
          <a:xfrm>
            <a:off x="886967" y="4032250"/>
            <a:ext cx="7006521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сопутствующими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сердечно-сосудистыми</a:t>
            </a:r>
            <a:r>
              <a:rPr lang="en-US" altLang="zh-CN" sz="24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болезнями.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Box 135"/>
          <p:cNvSpPr txBox="1"/>
          <p:nvPr/>
        </p:nvSpPr>
        <p:spPr>
          <a:xfrm>
            <a:off x="1767585" y="531622"/>
            <a:ext cx="786137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190242" algn="l"/>
                <a:tab pos="5406517" algn="l"/>
                <a:tab pos="6227953" algn="l"/>
              </a:tabLst>
            </a:pPr>
            <a:r>
              <a:rPr lang="en-US" altLang="zh-CN" sz="2400" b="1" spc="-15" dirty="0">
                <a:solidFill>
                  <a:srgbClr val="FE0000"/>
                </a:solidFill>
                <a:latin typeface="Calibri"/>
                <a:ea typeface="Calibri"/>
              </a:rPr>
              <a:t>Постоянными	</a:t>
            </a:r>
            <a:r>
              <a:rPr lang="en-US" altLang="zh-CN" sz="2400" b="1" spc="-5" dirty="0">
                <a:solidFill>
                  <a:srgbClr val="FE0000"/>
                </a:solidFill>
                <a:latin typeface="Calibri"/>
                <a:ea typeface="Calibri"/>
              </a:rPr>
              <a:t>противопоказаниями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для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первичного</a:t>
            </a:r>
          </a:p>
        </p:txBody>
      </p:sp>
      <p:sp>
        <p:nvSpPr>
          <p:cNvPr id="136" name="TextBox 136"/>
          <p:cNvSpPr txBox="1"/>
          <p:nvPr/>
        </p:nvSpPr>
        <p:spPr>
          <a:xfrm>
            <a:off x="853135" y="897382"/>
            <a:ext cx="877582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633776" algn="l"/>
                <a:tab pos="4328718" algn="l"/>
                <a:tab pos="6986955" algn="l"/>
              </a:tabLst>
            </a:pP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протезирования	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являются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недостаточность	коронарного</a:t>
            </a:r>
          </a:p>
        </p:txBody>
      </p:sp>
      <p:sp>
        <p:nvSpPr>
          <p:cNvPr id="137" name="TextBox 137"/>
          <p:cNvSpPr txBox="1"/>
          <p:nvPr/>
        </p:nvSpPr>
        <p:spPr>
          <a:xfrm>
            <a:off x="853135" y="1263271"/>
            <a:ext cx="8730291" cy="21950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кровообращения</a:t>
            </a:r>
            <a:r>
              <a:rPr lang="en-US" altLang="zh-CN" sz="2400" spc="11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11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выраженная</a:t>
            </a:r>
            <a:r>
              <a:rPr lang="en-US" altLang="zh-CN" sz="2400" spc="1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дыхательная</a:t>
            </a:r>
            <a:r>
              <a:rPr lang="en-US" altLang="zh-CN" sz="2400" spc="11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недостаточность,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резко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выраженный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аортальный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стеноз,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тяжелые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нарушения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ритма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проводимости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сердца,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расслаивающаяся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аневризма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аорты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формирующаяся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аневризма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сердца,</a:t>
            </a:r>
            <a:r>
              <a:rPr lang="en-US" altLang="zh-CN" sz="2400" spc="16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прогрессирующая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почечная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недостаточность,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гипертоническая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болезнь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II—III</a:t>
            </a:r>
            <a:r>
              <a:rPr lang="en-US" altLang="zh-CN" sz="2400" spc="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стадии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(АД</a:t>
            </a:r>
            <a:r>
              <a:rPr lang="en-US" altLang="zh-CN" sz="24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200/100</a:t>
            </a:r>
            <a:r>
              <a:rPr lang="en-US" altLang="zh-CN" sz="24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мм</a:t>
            </a:r>
            <a:r>
              <a:rPr lang="en-US" altLang="zh-CN" sz="24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рт.</a:t>
            </a:r>
            <a:r>
              <a:rPr lang="en-US" altLang="zh-CN" sz="24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ст.</a:t>
            </a:r>
            <a:r>
              <a:rPr lang="en-US" altLang="zh-CN" sz="24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выше</a:t>
            </a:r>
            <a:r>
              <a:rPr lang="en-US" altLang="zh-CN" sz="24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покое).</a:t>
            </a:r>
          </a:p>
        </p:txBody>
      </p:sp>
      <p:sp>
        <p:nvSpPr>
          <p:cNvPr id="138" name="TextBox 138"/>
          <p:cNvSpPr txBox="1"/>
          <p:nvPr/>
        </p:nvSpPr>
        <p:spPr>
          <a:xfrm>
            <a:off x="1767585" y="3846829"/>
            <a:ext cx="7847876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892805" algn="l"/>
                <a:tab pos="6836029" algn="l"/>
              </a:tabLst>
            </a:pP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В</a:t>
            </a:r>
            <a:r>
              <a:rPr lang="en-US" altLang="zh-CN" sz="2400" b="1" spc="-5" dirty="0">
                <a:solidFill>
                  <a:srgbClr val="FE0000"/>
                </a:solidFill>
                <a:latin typeface="Calibri"/>
                <a:ea typeface="Calibri"/>
              </a:rPr>
              <a:t>р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е</a:t>
            </a:r>
            <a:r>
              <a:rPr lang="en-US" altLang="zh-CN" sz="2400" b="1" spc="-5" dirty="0">
                <a:solidFill>
                  <a:srgbClr val="FE0000"/>
                </a:solidFill>
                <a:latin typeface="Calibri"/>
                <a:ea typeface="Calibri"/>
              </a:rPr>
              <a:t>м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е</a:t>
            </a:r>
            <a:r>
              <a:rPr lang="en-US" altLang="zh-CN" sz="2400" b="1" spc="-5" dirty="0">
                <a:solidFill>
                  <a:srgbClr val="FE0000"/>
                </a:solidFill>
                <a:latin typeface="Calibri"/>
                <a:ea typeface="Calibri"/>
              </a:rPr>
              <a:t>нными	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пр</a:t>
            </a:r>
            <a:r>
              <a:rPr lang="en-US" altLang="zh-CN" sz="2400" b="1" spc="-10" dirty="0">
                <a:solidFill>
                  <a:srgbClr val="FE0000"/>
                </a:solidFill>
                <a:latin typeface="Calibri"/>
                <a:ea typeface="Calibri"/>
              </a:rPr>
              <a:t>о</a:t>
            </a:r>
            <a:r>
              <a:rPr lang="en-US" altLang="zh-CN" sz="2400" b="1" spc="-5" dirty="0">
                <a:solidFill>
                  <a:srgbClr val="FE0000"/>
                </a:solidFill>
                <a:latin typeface="Calibri"/>
                <a:ea typeface="Calibri"/>
              </a:rPr>
              <a:t>тивопо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к</a:t>
            </a:r>
            <a:r>
              <a:rPr lang="en-US" altLang="zh-CN" sz="2400" b="1" spc="-5" dirty="0">
                <a:solidFill>
                  <a:srgbClr val="FE0000"/>
                </a:solidFill>
                <a:latin typeface="Calibri"/>
                <a:ea typeface="Calibri"/>
              </a:rPr>
              <a:t>азания</a:t>
            </a:r>
            <a:r>
              <a:rPr lang="en-US" altLang="zh-CN" sz="2400" b="1" spc="-10" dirty="0">
                <a:solidFill>
                  <a:srgbClr val="FE0000"/>
                </a:solidFill>
                <a:latin typeface="Calibri"/>
                <a:ea typeface="Calibri"/>
              </a:rPr>
              <a:t>ми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лу</a:t>
            </a:r>
            <a:r>
              <a:rPr lang="en-US" altLang="zh-CN" sz="2400" spc="-34" dirty="0">
                <a:solidFill>
                  <a:srgbClr val="000000"/>
                </a:solidFill>
                <a:latin typeface="Calibri"/>
                <a:ea typeface="Calibri"/>
              </a:rPr>
              <a:t>ж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а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т</a:t>
            </a:r>
          </a:p>
        </p:txBody>
      </p:sp>
      <p:sp>
        <p:nvSpPr>
          <p:cNvPr id="139" name="TextBox 139"/>
          <p:cNvSpPr txBox="1"/>
          <p:nvPr/>
        </p:nvSpPr>
        <p:spPr>
          <a:xfrm>
            <a:off x="853135" y="4212971"/>
            <a:ext cx="8774848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прединфарктное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состояние,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инфаркт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миокарда,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отрицательная</a:t>
            </a:r>
          </a:p>
        </p:txBody>
      </p:sp>
      <p:sp>
        <p:nvSpPr>
          <p:cNvPr id="140" name="TextBox 140"/>
          <p:cNvSpPr txBox="1"/>
          <p:nvPr/>
        </p:nvSpPr>
        <p:spPr>
          <a:xfrm>
            <a:off x="853135" y="4578730"/>
            <a:ext cx="877648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динамика</a:t>
            </a:r>
            <a:r>
              <a:rPr lang="en-US" altLang="zh-CN" sz="2400" spc="12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ЭКГ</a:t>
            </a:r>
            <a:r>
              <a:rPr lang="en-US" altLang="zh-CN" sz="2400" spc="12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12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покое,</a:t>
            </a:r>
            <a:r>
              <a:rPr lang="en-US" altLang="zh-CN" sz="2400" spc="12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учащение</a:t>
            </a:r>
            <a:r>
              <a:rPr lang="en-US" altLang="zh-CN" sz="2400" spc="12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приступов</a:t>
            </a:r>
            <a:r>
              <a:rPr lang="en-US" altLang="zh-CN" sz="2400" spc="12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стенокардии,</a:t>
            </a:r>
          </a:p>
        </p:txBody>
      </p:sp>
      <p:sp>
        <p:nvSpPr>
          <p:cNvPr id="141" name="TextBox 141"/>
          <p:cNvSpPr txBox="1"/>
          <p:nvPr/>
        </p:nvSpPr>
        <p:spPr>
          <a:xfrm>
            <a:off x="853135" y="4944490"/>
            <a:ext cx="8778015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хроническая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аневризма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сердца,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обострение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ИБС,</a:t>
            </a:r>
            <a:r>
              <a:rPr lang="en-US" altLang="zh-CN" sz="2400" spc="-16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миокардит,</a:t>
            </a:r>
          </a:p>
        </p:txBody>
      </p:sp>
      <p:sp>
        <p:nvSpPr>
          <p:cNvPr id="142" name="TextBox 142"/>
          <p:cNvSpPr txBox="1"/>
          <p:nvPr/>
        </p:nvSpPr>
        <p:spPr>
          <a:xfrm>
            <a:off x="853135" y="5310250"/>
            <a:ext cx="8775924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527096" algn="l"/>
                <a:tab pos="3787444" algn="l"/>
                <a:tab pos="5296458" algn="l"/>
                <a:tab pos="7334427" algn="l"/>
              </a:tabLst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гипертонический	криз,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острые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нарушения	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мозгового</a:t>
            </a:r>
          </a:p>
        </p:txBody>
      </p:sp>
      <p:sp>
        <p:nvSpPr>
          <p:cNvPr id="143" name="TextBox 143"/>
          <p:cNvSpPr txBox="1"/>
          <p:nvPr/>
        </p:nvSpPr>
        <p:spPr>
          <a:xfrm>
            <a:off x="853135" y="5676290"/>
            <a:ext cx="8774056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кровообращения,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острая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эмболия,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острый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тромбофлебит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или</a:t>
            </a:r>
          </a:p>
        </p:txBody>
      </p:sp>
      <p:sp>
        <p:nvSpPr>
          <p:cNvPr id="144" name="TextBox 144"/>
          <p:cNvSpPr txBox="1"/>
          <p:nvPr/>
        </p:nvSpPr>
        <p:spPr>
          <a:xfrm>
            <a:off x="853135" y="6042050"/>
            <a:ext cx="877670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797100" algn="l"/>
                <a:tab pos="3822496" algn="l"/>
                <a:tab pos="6220383" algn="l"/>
                <a:tab pos="7738287" algn="l"/>
              </a:tabLst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обострение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хронического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тромбофлебита,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сахарный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диабет</a:t>
            </a:r>
          </a:p>
        </p:txBody>
      </p:sp>
      <p:sp>
        <p:nvSpPr>
          <p:cNvPr id="145" name="TextBox 145"/>
          <p:cNvSpPr txBox="1"/>
          <p:nvPr/>
        </p:nvSpPr>
        <p:spPr>
          <a:xfrm>
            <a:off x="853135" y="6407810"/>
            <a:ext cx="3342164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(декомпенсированный)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Freeform 146"/>
          <p:cNvSpPr/>
          <p:nvPr/>
        </p:nvSpPr>
        <p:spPr>
          <a:xfrm>
            <a:off x="869950" y="3917950"/>
            <a:ext cx="3803650" cy="31750"/>
          </a:xfrm>
          <a:custGeom>
            <a:avLst/>
            <a:gdLst>
              <a:gd name="connsiteX0" fmla="*/ 6350 w 3803650"/>
              <a:gd name="connsiteY0" fmla="*/ 10287 h 31750"/>
              <a:gd name="connsiteX1" fmla="*/ 1909064 w 3803650"/>
              <a:gd name="connsiteY1" fmla="*/ 10287 h 31750"/>
              <a:gd name="connsiteX2" fmla="*/ 3811778 w 3803650"/>
              <a:gd name="connsiteY2" fmla="*/ 10287 h 31750"/>
              <a:gd name="connsiteX3" fmla="*/ 3811778 w 3803650"/>
              <a:gd name="connsiteY3" fmla="*/ 40767 h 31750"/>
              <a:gd name="connsiteX4" fmla="*/ 1909064 w 3803650"/>
              <a:gd name="connsiteY4" fmla="*/ 40767 h 31750"/>
              <a:gd name="connsiteX5" fmla="*/ 6350 w 3803650"/>
              <a:gd name="connsiteY5" fmla="*/ 40767 h 31750"/>
              <a:gd name="connsiteX6" fmla="*/ 6350 w 3803650"/>
              <a:gd name="connsiteY6" fmla="*/ 10287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03650" h="31750">
                <a:moveTo>
                  <a:pt x="6350" y="10287"/>
                </a:moveTo>
                <a:lnTo>
                  <a:pt x="1909064" y="10287"/>
                </a:lnTo>
                <a:lnTo>
                  <a:pt x="3811778" y="10287"/>
                </a:lnTo>
                <a:lnTo>
                  <a:pt x="3811778" y="40767"/>
                </a:lnTo>
                <a:lnTo>
                  <a:pt x="1909064" y="40767"/>
                </a:lnTo>
                <a:lnTo>
                  <a:pt x="6350" y="40767"/>
                </a:lnTo>
                <a:lnTo>
                  <a:pt x="6350" y="10287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reeform 147"/>
          <p:cNvSpPr/>
          <p:nvPr/>
        </p:nvSpPr>
        <p:spPr>
          <a:xfrm>
            <a:off x="869950" y="4667250"/>
            <a:ext cx="2762250" cy="31750"/>
          </a:xfrm>
          <a:custGeom>
            <a:avLst/>
            <a:gdLst>
              <a:gd name="connsiteX0" fmla="*/ 6350 w 2762250"/>
              <a:gd name="connsiteY0" fmla="*/ 12319 h 31750"/>
              <a:gd name="connsiteX1" fmla="*/ 1385570 w 2762250"/>
              <a:gd name="connsiteY1" fmla="*/ 12319 h 31750"/>
              <a:gd name="connsiteX2" fmla="*/ 2764790 w 2762250"/>
              <a:gd name="connsiteY2" fmla="*/ 12319 h 31750"/>
              <a:gd name="connsiteX3" fmla="*/ 2764790 w 2762250"/>
              <a:gd name="connsiteY3" fmla="*/ 32131 h 31750"/>
              <a:gd name="connsiteX4" fmla="*/ 1385570 w 2762250"/>
              <a:gd name="connsiteY4" fmla="*/ 32131 h 31750"/>
              <a:gd name="connsiteX5" fmla="*/ 6350 w 2762250"/>
              <a:gd name="connsiteY5" fmla="*/ 32131 h 31750"/>
              <a:gd name="connsiteX6" fmla="*/ 6350 w 2762250"/>
              <a:gd name="connsiteY6" fmla="*/ 12319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62250" h="31750">
                <a:moveTo>
                  <a:pt x="6350" y="12319"/>
                </a:moveTo>
                <a:lnTo>
                  <a:pt x="1385570" y="12319"/>
                </a:lnTo>
                <a:lnTo>
                  <a:pt x="2764790" y="12319"/>
                </a:lnTo>
                <a:lnTo>
                  <a:pt x="2764790" y="32131"/>
                </a:lnTo>
                <a:lnTo>
                  <a:pt x="1385570" y="32131"/>
                </a:lnTo>
                <a:lnTo>
                  <a:pt x="6350" y="32131"/>
                </a:lnTo>
                <a:lnTo>
                  <a:pt x="6350" y="12319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Freeform 148"/>
          <p:cNvSpPr/>
          <p:nvPr/>
        </p:nvSpPr>
        <p:spPr>
          <a:xfrm>
            <a:off x="3622294" y="4676394"/>
            <a:ext cx="73405" cy="22605"/>
          </a:xfrm>
          <a:custGeom>
            <a:avLst/>
            <a:gdLst>
              <a:gd name="connsiteX0" fmla="*/ 12446 w 73405"/>
              <a:gd name="connsiteY0" fmla="*/ 13081 h 22605"/>
              <a:gd name="connsiteX1" fmla="*/ 74930 w 73405"/>
              <a:gd name="connsiteY1" fmla="*/ 13081 h 2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405" h="22605">
                <a:moveTo>
                  <a:pt x="12446" y="13081"/>
                </a:moveTo>
                <a:lnTo>
                  <a:pt x="74930" y="13081"/>
                </a:lnTo>
              </a:path>
            </a:pathLst>
          </a:custGeom>
          <a:ln w="19811">
            <a:solidFill>
              <a:srgbClr val="538D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Freeform 149"/>
          <p:cNvSpPr/>
          <p:nvPr/>
        </p:nvSpPr>
        <p:spPr>
          <a:xfrm>
            <a:off x="866394" y="5374894"/>
            <a:ext cx="8709406" cy="35305"/>
          </a:xfrm>
          <a:custGeom>
            <a:avLst/>
            <a:gdLst>
              <a:gd name="connsiteX0" fmla="*/ 9905 w 8709406"/>
              <a:gd name="connsiteY0" fmla="*/ 16383 h 35305"/>
              <a:gd name="connsiteX1" fmla="*/ 2186558 w 8709406"/>
              <a:gd name="connsiteY1" fmla="*/ 16383 h 35305"/>
              <a:gd name="connsiteX2" fmla="*/ 4363211 w 8709406"/>
              <a:gd name="connsiteY2" fmla="*/ 16383 h 35305"/>
              <a:gd name="connsiteX3" fmla="*/ 6539864 w 8709406"/>
              <a:gd name="connsiteY3" fmla="*/ 16383 h 35305"/>
              <a:gd name="connsiteX4" fmla="*/ 8716517 w 8709406"/>
              <a:gd name="connsiteY4" fmla="*/ 16383 h 35305"/>
              <a:gd name="connsiteX5" fmla="*/ 8716517 w 8709406"/>
              <a:gd name="connsiteY5" fmla="*/ 46863 h 35305"/>
              <a:gd name="connsiteX6" fmla="*/ 6539864 w 8709406"/>
              <a:gd name="connsiteY6" fmla="*/ 46863 h 35305"/>
              <a:gd name="connsiteX7" fmla="*/ 4363211 w 8709406"/>
              <a:gd name="connsiteY7" fmla="*/ 46863 h 35305"/>
              <a:gd name="connsiteX8" fmla="*/ 2186558 w 8709406"/>
              <a:gd name="connsiteY8" fmla="*/ 46863 h 35305"/>
              <a:gd name="connsiteX9" fmla="*/ 9905 w 8709406"/>
              <a:gd name="connsiteY9" fmla="*/ 46863 h 35305"/>
              <a:gd name="connsiteX10" fmla="*/ 9905 w 8709406"/>
              <a:gd name="connsiteY10" fmla="*/ 16383 h 3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709406" h="35305">
                <a:moveTo>
                  <a:pt x="9905" y="16383"/>
                </a:moveTo>
                <a:lnTo>
                  <a:pt x="2186558" y="16383"/>
                </a:lnTo>
                <a:lnTo>
                  <a:pt x="4363211" y="16383"/>
                </a:lnTo>
                <a:lnTo>
                  <a:pt x="6539864" y="16383"/>
                </a:lnTo>
                <a:lnTo>
                  <a:pt x="8716517" y="16383"/>
                </a:lnTo>
                <a:lnTo>
                  <a:pt x="8716517" y="46863"/>
                </a:lnTo>
                <a:lnTo>
                  <a:pt x="6539864" y="46863"/>
                </a:lnTo>
                <a:lnTo>
                  <a:pt x="4363211" y="46863"/>
                </a:lnTo>
                <a:lnTo>
                  <a:pt x="2186558" y="46863"/>
                </a:lnTo>
                <a:lnTo>
                  <a:pt x="9905" y="46863"/>
                </a:lnTo>
                <a:lnTo>
                  <a:pt x="9905" y="16383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TextBox 150"/>
          <p:cNvSpPr txBox="1"/>
          <p:nvPr/>
        </p:nvSpPr>
        <p:spPr>
          <a:xfrm>
            <a:off x="1361186" y="182879"/>
            <a:ext cx="8564927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449448" algn="l"/>
                <a:tab pos="3382136" algn="l"/>
                <a:tab pos="6117970" algn="l"/>
                <a:tab pos="7960868" algn="l"/>
              </a:tabLst>
            </a:pPr>
            <a:r>
              <a:rPr lang="en-US" altLang="zh-CN" sz="2400" b="1" i="1" spc="-5" dirty="0">
                <a:solidFill>
                  <a:srgbClr val="000000"/>
                </a:solidFill>
                <a:latin typeface="Calibri"/>
                <a:ea typeface="Calibri"/>
              </a:rPr>
              <a:t>Реабилита</a:t>
            </a:r>
            <a:r>
              <a:rPr lang="en-US" altLang="zh-CN" sz="2400" b="1" i="1" spc="-10" dirty="0">
                <a:solidFill>
                  <a:srgbClr val="000000"/>
                </a:solidFill>
                <a:latin typeface="Calibri"/>
                <a:ea typeface="Calibri"/>
              </a:rPr>
              <a:t>ц</a:t>
            </a:r>
            <a:r>
              <a:rPr lang="en-US" altLang="zh-CN" sz="2400" b="1" i="1" spc="-5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b="1" i="1" spc="-10" dirty="0">
                <a:solidFill>
                  <a:srgbClr val="000000"/>
                </a:solidFill>
                <a:latin typeface="Calibri"/>
                <a:ea typeface="Calibri"/>
              </a:rPr>
              <a:t>я	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пр</a:t>
            </a:r>
            <a:r>
              <a:rPr lang="en-US" altLang="zh-CN" sz="2400" b="1" i="1" spc="-5" dirty="0">
                <a:solidFill>
                  <a:srgbClr val="000000"/>
                </a:solidFill>
                <a:latin typeface="Calibri"/>
                <a:ea typeface="Calibri"/>
              </a:rPr>
              <a:t>и	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п</a:t>
            </a:r>
            <a:r>
              <a:rPr lang="en-US" altLang="zh-CN" sz="2400" b="1" i="1" spc="-5" dirty="0">
                <a:solidFill>
                  <a:srgbClr val="000000"/>
                </a:solidFill>
                <a:latin typeface="Calibri"/>
                <a:ea typeface="Calibri"/>
              </a:rPr>
              <a:t>р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оте</a:t>
            </a:r>
            <a:r>
              <a:rPr lang="en-US" altLang="zh-CN" sz="2400" b="1" i="1" spc="-10" dirty="0">
                <a:solidFill>
                  <a:srgbClr val="000000"/>
                </a:solidFill>
                <a:latin typeface="Calibri"/>
                <a:ea typeface="Calibri"/>
              </a:rPr>
              <a:t>з</a:t>
            </a:r>
            <a:r>
              <a:rPr lang="en-US" altLang="zh-CN" sz="2400" b="1" i="1" spc="-5" dirty="0">
                <a:solidFill>
                  <a:srgbClr val="000000"/>
                </a:solidFill>
                <a:latin typeface="Calibri"/>
                <a:ea typeface="Calibri"/>
              </a:rPr>
              <a:t>ир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ов</a:t>
            </a:r>
            <a:r>
              <a:rPr lang="en-US" altLang="zh-CN" sz="2400" b="1" i="1" spc="-5" dirty="0">
                <a:solidFill>
                  <a:srgbClr val="000000"/>
                </a:solidFill>
                <a:latin typeface="Calibri"/>
                <a:ea typeface="Calibri"/>
              </a:rPr>
              <a:t>ании	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включает	</a:t>
            </a:r>
            <a:r>
              <a:rPr lang="en-US" altLang="zh-CN" sz="2400" b="1" i="1" spc="-10" dirty="0">
                <a:solidFill>
                  <a:srgbClr val="000000"/>
                </a:solidFill>
                <a:latin typeface="Calibri"/>
                <a:ea typeface="Calibri"/>
              </a:rPr>
              <a:t>р</a:t>
            </a:r>
            <a:r>
              <a:rPr lang="en-US" altLang="zh-CN" sz="2400" b="1" i="1" spc="-5" dirty="0">
                <a:solidFill>
                  <a:srgbClr val="000000"/>
                </a:solidFill>
                <a:latin typeface="Calibri"/>
                <a:ea typeface="Calibri"/>
              </a:rPr>
              <a:t>я</a:t>
            </a:r>
            <a:r>
              <a:rPr lang="en-US" altLang="zh-CN" sz="2400" b="1" i="1" spc="-20" dirty="0">
                <a:solidFill>
                  <a:srgbClr val="000000"/>
                </a:solidFill>
                <a:latin typeface="Calibri"/>
                <a:ea typeface="Calibri"/>
              </a:rPr>
              <a:t>д</a:t>
            </a:r>
          </a:p>
        </p:txBody>
      </p:sp>
      <p:sp>
        <p:nvSpPr>
          <p:cNvPr id="151" name="TextBox 151"/>
          <p:cNvSpPr txBox="1"/>
          <p:nvPr/>
        </p:nvSpPr>
        <p:spPr>
          <a:xfrm>
            <a:off x="419100" y="548639"/>
            <a:ext cx="9508242" cy="52858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42086">
              <a:lnSpc>
                <a:spcPct val="99583"/>
              </a:lnSpc>
            </a:pPr>
            <a:r>
              <a:rPr lang="en-US" altLang="zh-CN" sz="2400" b="1" i="1" spc="-20" dirty="0">
                <a:solidFill>
                  <a:srgbClr val="000000"/>
                </a:solidFill>
                <a:latin typeface="Calibri"/>
                <a:ea typeface="Calibri"/>
              </a:rPr>
              <a:t>ко</a:t>
            </a:r>
            <a:r>
              <a:rPr lang="en-US" altLang="zh-CN" sz="2400" b="1" i="1" spc="-15" dirty="0">
                <a:solidFill>
                  <a:srgbClr val="000000"/>
                </a:solidFill>
                <a:latin typeface="Calibri"/>
                <a:ea typeface="Calibri"/>
              </a:rPr>
              <a:t>мпонентов:</a:t>
            </a:r>
          </a:p>
          <a:p>
            <a:pPr marL="0" indent="1399285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-8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подготовка</a:t>
            </a:r>
            <a:r>
              <a:rPr lang="en-US" altLang="zh-CN" sz="24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больного</a:t>
            </a:r>
            <a:r>
              <a:rPr lang="en-US" altLang="zh-CN" sz="24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(хирургическая</a:t>
            </a:r>
            <a:r>
              <a:rPr lang="en-US" altLang="zh-CN" sz="24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консервативная);</a:t>
            </a:r>
          </a:p>
          <a:p>
            <a:pPr marL="0" indent="1399285">
              <a:lnSpc>
                <a:spcPct val="97083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8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снабжение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протезами;</a:t>
            </a:r>
          </a:p>
          <a:p>
            <a:pPr marL="0" indent="1399285">
              <a:lnSpc>
                <a:spcPct val="97083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8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обучение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пользованию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ими</a:t>
            </a:r>
          </a:p>
          <a:p>
            <a:pPr marL="0" indent="1399285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профилактика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лечение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полезней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19"/>
              </a:lnSpc>
            </a:pPr>
            <a:endParaRPr lang="en-US" dirty="0" smtClean="0"/>
          </a:p>
          <a:p>
            <a:pPr marL="0" indent="942086">
              <a:lnSpc>
                <a:spcPct val="100000"/>
              </a:lnSpc>
            </a:pP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Выделяют</a:t>
            </a:r>
            <a:r>
              <a:rPr lang="en-US" altLang="zh-CN" sz="2400" b="1" i="1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следующие</a:t>
            </a:r>
            <a:r>
              <a:rPr lang="en-US" altLang="zh-CN" sz="2400" b="1" i="1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периоды</a:t>
            </a:r>
            <a:r>
              <a:rPr lang="en-US" altLang="zh-CN" sz="2400" b="1" i="1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реабилитации:</a:t>
            </a:r>
          </a:p>
          <a:p>
            <a:pPr>
              <a:lnSpc>
                <a:spcPts val="123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1.</a:t>
            </a:r>
            <a:r>
              <a:rPr lang="en-US" altLang="zh-CN" sz="2400" b="1" i="1" spc="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Послеоперационный</a:t>
            </a:r>
            <a:r>
              <a:rPr lang="en-US" altLang="zh-CN" sz="2400" b="1" i="1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период</a:t>
            </a:r>
            <a:r>
              <a:rPr lang="en-US" altLang="zh-CN" sz="2400" b="1" i="1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длится</a:t>
            </a:r>
            <a:r>
              <a:rPr lang="en-US" altLang="zh-CN" sz="2400" i="1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со</a:t>
            </a:r>
            <a:r>
              <a:rPr lang="en-US" altLang="zh-CN" sz="2400" i="1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дня</a:t>
            </a:r>
            <a:r>
              <a:rPr lang="en-US" altLang="zh-CN" sz="2400" i="1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операции</a:t>
            </a:r>
            <a:r>
              <a:rPr lang="en-US" altLang="zh-CN" sz="2400" i="1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до</a:t>
            </a:r>
            <a:r>
              <a:rPr lang="en-US" altLang="zh-CN" sz="2400" i="1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снятия</a:t>
            </a:r>
          </a:p>
          <a:p>
            <a:pPr marL="0" indent="457200">
              <a:lnSpc>
                <a:spcPct val="100000"/>
              </a:lnSpc>
            </a:pPr>
            <a:r>
              <a:rPr lang="en-US" altLang="zh-CN" sz="2400" i="1" spc="-5" dirty="0">
                <a:solidFill>
                  <a:srgbClr val="000000"/>
                </a:solidFill>
                <a:latin typeface="Calibri"/>
                <a:ea typeface="Calibri"/>
              </a:rPr>
              <a:t>шво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в.</a:t>
            </a:r>
          </a:p>
          <a:p>
            <a:pPr marL="0">
              <a:lnSpc>
                <a:spcPct val="100000"/>
              </a:lnSpc>
            </a:pPr>
            <a:r>
              <a:rPr lang="en-US" altLang="zh-CN" sz="2400" b="1" i="1" dirty="0">
                <a:solidFill>
                  <a:srgbClr val="538DD3"/>
                </a:solidFill>
                <a:latin typeface="Calibri"/>
                <a:ea typeface="Calibri"/>
              </a:rPr>
              <a:t>2.</a:t>
            </a:r>
            <a:r>
              <a:rPr lang="en-US" altLang="zh-CN" sz="2400" b="1" i="1" spc="34" dirty="0">
                <a:solidFill>
                  <a:srgbClr val="538DD3"/>
                </a:solidFill>
                <a:latin typeface="Calibri"/>
                <a:cs typeface="Calibri"/>
              </a:rPr>
              <a:t>   </a:t>
            </a:r>
            <a:r>
              <a:rPr lang="en-US" altLang="zh-CN" sz="2400" b="1" i="1" dirty="0">
                <a:solidFill>
                  <a:srgbClr val="538DD3"/>
                </a:solidFill>
                <a:latin typeface="Calibri"/>
                <a:ea typeface="Calibri"/>
              </a:rPr>
              <a:t>Подготовительный</a:t>
            </a:r>
            <a:r>
              <a:rPr lang="en-US" altLang="zh-CN" sz="2400" b="1" i="1" spc="50" dirty="0">
                <a:solidFill>
                  <a:srgbClr val="538DD3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538DD3"/>
                </a:solidFill>
                <a:latin typeface="Calibri"/>
                <a:ea typeface="Calibri"/>
              </a:rPr>
              <a:t>—</a:t>
            </a:r>
            <a:r>
              <a:rPr lang="en-US" altLang="zh-CN" sz="2400" i="1" spc="40" dirty="0">
                <a:solidFill>
                  <a:srgbClr val="538DD3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538DD3"/>
                </a:solidFill>
                <a:latin typeface="Calibri"/>
                <a:ea typeface="Calibri"/>
              </a:rPr>
              <a:t>от</a:t>
            </a:r>
            <a:r>
              <a:rPr lang="en-US" altLang="zh-CN" sz="2400" i="1" spc="40" dirty="0">
                <a:solidFill>
                  <a:srgbClr val="538DD3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538DD3"/>
                </a:solidFill>
                <a:latin typeface="Calibri"/>
                <a:ea typeface="Calibri"/>
              </a:rPr>
              <a:t>снятия</a:t>
            </a:r>
            <a:r>
              <a:rPr lang="en-US" altLang="zh-CN" sz="2400" i="1" spc="34" dirty="0">
                <a:solidFill>
                  <a:srgbClr val="538DD3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538DD3"/>
                </a:solidFill>
                <a:latin typeface="Calibri"/>
                <a:ea typeface="Calibri"/>
              </a:rPr>
              <a:t>швов</a:t>
            </a:r>
            <a:r>
              <a:rPr lang="en-US" altLang="zh-CN" sz="2400" i="1" spc="40" dirty="0">
                <a:solidFill>
                  <a:srgbClr val="538DD3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538DD3"/>
                </a:solidFill>
                <a:latin typeface="Calibri"/>
                <a:ea typeface="Calibri"/>
              </a:rPr>
              <a:t>до</a:t>
            </a:r>
            <a:r>
              <a:rPr lang="en-US" altLang="zh-CN" sz="2400" i="1" spc="40" dirty="0">
                <a:solidFill>
                  <a:srgbClr val="538DD3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538DD3"/>
                </a:solidFill>
                <a:latin typeface="Calibri"/>
                <a:ea typeface="Calibri"/>
              </a:rPr>
              <a:t>получения</a:t>
            </a:r>
            <a:r>
              <a:rPr lang="en-US" altLang="zh-CN" sz="2400" i="1" spc="40" dirty="0">
                <a:solidFill>
                  <a:srgbClr val="538DD3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538DD3"/>
                </a:solidFill>
                <a:latin typeface="Calibri"/>
                <a:ea typeface="Calibri"/>
              </a:rPr>
              <a:t>постоянного</a:t>
            </a:r>
          </a:p>
          <a:p>
            <a:pPr marL="0" indent="457200">
              <a:lnSpc>
                <a:spcPct val="100000"/>
              </a:lnSpc>
            </a:pPr>
            <a:r>
              <a:rPr lang="en-US" altLang="zh-CN" sz="2400" i="1" dirty="0">
                <a:solidFill>
                  <a:srgbClr val="538DD3"/>
                </a:solidFill>
                <a:latin typeface="Calibri"/>
                <a:ea typeface="Calibri"/>
              </a:rPr>
              <a:t>протеза</a:t>
            </a:r>
            <a:r>
              <a:rPr lang="en-US" altLang="zh-CN" sz="2400" i="1" spc="5" dirty="0">
                <a:solidFill>
                  <a:srgbClr val="538DD3"/>
                </a:solidFill>
                <a:latin typeface="Calibri"/>
                <a:ea typeface="Calibri"/>
              </a:rPr>
              <a:t>.</a:t>
            </a:r>
          </a:p>
          <a:p>
            <a:pPr marL="457200" indent="-457200" hangingPunct="0">
              <a:lnSpc>
                <a:spcPct val="95833"/>
              </a:lnSpc>
              <a:spcBef>
                <a:spcPts val="120"/>
              </a:spcBef>
            </a:pP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3.</a:t>
            </a:r>
            <a:r>
              <a:rPr lang="en-US" altLang="zh-CN" sz="2400" b="1" i="1" spc="-2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Период</a:t>
            </a:r>
            <a:r>
              <a:rPr lang="en-US" altLang="zh-CN" sz="2400" b="1" i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протезирования</a:t>
            </a:r>
            <a:r>
              <a:rPr lang="en-US" altLang="zh-CN" sz="2400" b="1" i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b="1" i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обучения</a:t>
            </a:r>
            <a:r>
              <a:rPr lang="en-US" altLang="zh-CN" sz="2400" b="1" i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пользованию</a:t>
            </a:r>
            <a:r>
              <a:rPr lang="en-US" altLang="zh-CN" sz="2400" b="1" i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постоянными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</a:rPr>
              <a:t>протезами</a:t>
            </a:r>
            <a:r>
              <a:rPr lang="en-US" altLang="zh-CN" sz="2400" b="1" i="1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—</a:t>
            </a:r>
            <a:r>
              <a:rPr lang="en-US" altLang="zh-CN" sz="2400" i="1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от</a:t>
            </a:r>
            <a:r>
              <a:rPr lang="en-US" altLang="zh-CN" sz="2400" i="1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дня</a:t>
            </a:r>
            <a:r>
              <a:rPr lang="en-US" altLang="zh-CN" sz="2400" i="1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получения</a:t>
            </a:r>
            <a:r>
              <a:rPr lang="en-US" altLang="zh-CN" sz="2400" i="1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протезов</a:t>
            </a:r>
            <a:r>
              <a:rPr lang="en-US" altLang="zh-CN" sz="2400" i="1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до</a:t>
            </a:r>
            <a:r>
              <a:rPr lang="en-US" altLang="zh-CN" sz="2400" i="1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их</a:t>
            </a:r>
            <a:r>
              <a:rPr lang="en-US" altLang="zh-CN" sz="2400" i="1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освоения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Box 152"/>
          <p:cNvSpPr txBox="1"/>
          <p:nvPr/>
        </p:nvSpPr>
        <p:spPr>
          <a:xfrm>
            <a:off x="621182" y="266446"/>
            <a:ext cx="8014842" cy="55258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СОДЕРЖАНИЕ</a:t>
            </a:r>
            <a:r>
              <a:rPr lang="en-US" altLang="zh-CN" sz="2400" b="1" i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ЛЕКЦИИ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39"/>
              </a:lnSpc>
            </a:pPr>
            <a:endParaRPr lang="en-US" dirty="0" smtClean="0"/>
          </a:p>
          <a:p>
            <a:pPr marL="515416" indent="-515416" hangingPunct="0">
              <a:lnSpc>
                <a:spcPct val="95416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1.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Общие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вопросы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протезирования,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показания</a:t>
            </a:r>
            <a:r>
              <a:rPr lang="en-US" altLang="zh-CN" sz="2800" i="1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противопоказания,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классификация</a:t>
            </a:r>
            <a:r>
              <a:rPr lang="en-US" altLang="zh-CN" sz="2800" i="1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ампутаций,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причины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уровни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ампутаций,</a:t>
            </a:r>
            <a:r>
              <a:rPr lang="en-US" altLang="zh-CN" sz="2800" i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периоды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больных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800" i="1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ампутациями</a:t>
            </a:r>
          </a:p>
          <a:p>
            <a:pPr marL="0">
              <a:lnSpc>
                <a:spcPct val="100000"/>
              </a:lnSpc>
              <a:spcBef>
                <a:spcPts val="334"/>
              </a:spcBef>
            </a:pP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2.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Послеоперационный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период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3.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Период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подготовки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протезированию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4.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Протезирование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обучение</a:t>
            </a:r>
            <a:r>
              <a:rPr lang="en-US" altLang="zh-CN" sz="2800" i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пользованию</a:t>
            </a:r>
          </a:p>
          <a:p>
            <a:pPr marL="0" indent="515416">
              <a:lnSpc>
                <a:spcPct val="100000"/>
              </a:lnSpc>
            </a:pPr>
            <a:r>
              <a:rPr lang="en-US" altLang="zh-CN" sz="2800" i="1" spc="-5" dirty="0">
                <a:solidFill>
                  <a:srgbClr val="000000"/>
                </a:solidFill>
                <a:latin typeface="Calibri"/>
                <a:ea typeface="Calibri"/>
              </a:rPr>
              <a:t>протез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ом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5.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Успешный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опыт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больных</a:t>
            </a:r>
            <a:r>
              <a:rPr lang="en-US" altLang="zh-CN" sz="2800" i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</a:p>
          <a:p>
            <a:pPr marL="0" indent="515416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800" i="1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spc="-5" dirty="0">
                <a:solidFill>
                  <a:srgbClr val="000000"/>
                </a:solidFill>
                <a:latin typeface="Calibri"/>
                <a:ea typeface="Calibri"/>
              </a:rPr>
              <a:t>конечностей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6.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Бионические</a:t>
            </a:r>
            <a:r>
              <a:rPr lang="en-US" altLang="zh-CN" sz="2800" i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протезы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Box 153"/>
          <p:cNvSpPr txBox="1"/>
          <p:nvPr/>
        </p:nvSpPr>
        <p:spPr>
          <a:xfrm>
            <a:off x="1748917" y="1020038"/>
            <a:ext cx="3926910" cy="978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833"/>
              </a:lnSpc>
            </a:pPr>
            <a:r>
              <a:rPr lang="en-US" altLang="zh-CN" sz="3350" b="1" dirty="0">
                <a:solidFill>
                  <a:srgbClr val="FE0000"/>
                </a:solidFill>
                <a:latin typeface="Calibri"/>
                <a:ea typeface="Calibri"/>
              </a:rPr>
              <a:t>I</a:t>
            </a:r>
            <a:r>
              <a:rPr lang="en-US" altLang="zh-CN" sz="335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350" b="1" dirty="0">
                <a:solidFill>
                  <a:srgbClr val="FE0000"/>
                </a:solidFill>
                <a:latin typeface="Calibri"/>
                <a:ea typeface="Calibri"/>
              </a:rPr>
              <a:t>период</a:t>
            </a:r>
            <a:r>
              <a:rPr lang="en-US" altLang="zh-CN" sz="3350" b="1" spc="4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350" b="1" dirty="0">
                <a:solidFill>
                  <a:srgbClr val="FE0000"/>
                </a:solidFill>
                <a:latin typeface="Calibri"/>
                <a:ea typeface="Calibri"/>
              </a:rPr>
              <a:t>—</a:t>
            </a:r>
            <a:r>
              <a:rPr lang="en-US" altLang="zh-CN" sz="335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350" b="1" spc="10" dirty="0">
                <a:solidFill>
                  <a:srgbClr val="FE0000"/>
                </a:solidFill>
                <a:latin typeface="Calibri"/>
                <a:ea typeface="Calibri"/>
              </a:rPr>
              <a:t>послеопер</a:t>
            </a:r>
            <a:r>
              <a:rPr lang="en-US" altLang="zh-CN" sz="3350" b="1" spc="5" dirty="0">
                <a:solidFill>
                  <a:srgbClr val="FE0000"/>
                </a:solidFill>
                <a:latin typeface="Calibri"/>
                <a:ea typeface="Calibri"/>
              </a:rPr>
              <a:t>ационный</a:t>
            </a:r>
          </a:p>
        </p:txBody>
      </p:sp>
      <p:sp>
        <p:nvSpPr>
          <p:cNvPr id="154" name="TextBox 154"/>
          <p:cNvSpPr txBox="1"/>
          <p:nvPr/>
        </p:nvSpPr>
        <p:spPr>
          <a:xfrm>
            <a:off x="1671827" y="2830348"/>
            <a:ext cx="239578" cy="388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50" spc="-2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</a:p>
        </p:txBody>
      </p:sp>
      <p:sp>
        <p:nvSpPr>
          <p:cNvPr id="155" name="TextBox 155"/>
          <p:cNvSpPr txBox="1"/>
          <p:nvPr/>
        </p:nvSpPr>
        <p:spPr>
          <a:xfrm>
            <a:off x="2057400" y="2876867"/>
            <a:ext cx="5731144" cy="7448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833"/>
              </a:lnSpc>
            </a:pP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от</a:t>
            </a:r>
            <a:r>
              <a:rPr lang="en-US" altLang="zh-CN" sz="255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операции</a:t>
            </a:r>
            <a:r>
              <a:rPr lang="en-US" altLang="zh-CN" sz="255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до</a:t>
            </a:r>
            <a:r>
              <a:rPr lang="en-US" altLang="zh-CN" sz="255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снятия</a:t>
            </a:r>
            <a:r>
              <a:rPr lang="en-US" altLang="zh-CN" sz="255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швов</a:t>
            </a:r>
            <a:r>
              <a:rPr lang="en-US" altLang="zh-CN" sz="255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(наименее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продолжительный</a:t>
            </a:r>
            <a:r>
              <a:rPr lang="en-US" altLang="zh-CN" sz="2550" spc="-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среди</a:t>
            </a:r>
            <a:r>
              <a:rPr lang="en-US" altLang="zh-CN" sz="2550" spc="-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всех</a:t>
            </a:r>
            <a:r>
              <a:rPr lang="en-US" altLang="zh-CN" sz="2550" spc="-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остальных)</a:t>
            </a:r>
          </a:p>
        </p:txBody>
      </p:sp>
      <p:sp>
        <p:nvSpPr>
          <p:cNvPr id="156" name="TextBox 156"/>
          <p:cNvSpPr txBox="1"/>
          <p:nvPr/>
        </p:nvSpPr>
        <p:spPr>
          <a:xfrm>
            <a:off x="1671827" y="3817794"/>
            <a:ext cx="239685" cy="388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50" spc="-2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</a:p>
        </p:txBody>
      </p:sp>
      <p:sp>
        <p:nvSpPr>
          <p:cNvPr id="157" name="TextBox 157"/>
          <p:cNvSpPr txBox="1"/>
          <p:nvPr/>
        </p:nvSpPr>
        <p:spPr>
          <a:xfrm>
            <a:off x="2057400" y="3863670"/>
            <a:ext cx="5769186" cy="7448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является</a:t>
            </a:r>
            <a:r>
              <a:rPr lang="en-US" altLang="zh-CN" sz="255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временем</a:t>
            </a:r>
            <a:r>
              <a:rPr lang="en-US" altLang="zh-CN" sz="255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профилактики</a:t>
            </a:r>
            <a:r>
              <a:rPr lang="en-US" altLang="zh-CN" sz="2550" spc="-10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или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временем</a:t>
            </a:r>
            <a:r>
              <a:rPr lang="en-US" altLang="zh-CN" sz="2550" spc="-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формирования</a:t>
            </a:r>
            <a:r>
              <a:rPr lang="en-US" altLang="zh-CN" sz="2550" spc="-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пороков</a:t>
            </a:r>
            <a:r>
              <a:rPr lang="en-US" altLang="zh-CN" sz="2550" spc="-1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Box 158"/>
          <p:cNvSpPr txBox="1"/>
          <p:nvPr/>
        </p:nvSpPr>
        <p:spPr>
          <a:xfrm>
            <a:off x="3080257" y="170687"/>
            <a:ext cx="4256747" cy="73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ПОСЛЕОПЕРАЦИОННЫЙ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ПЕРИОД</a:t>
            </a:r>
          </a:p>
          <a:p>
            <a:pPr marL="0" indent="1585341">
              <a:lnSpc>
                <a:spcPct val="100000"/>
              </a:lnSpc>
            </a:pPr>
            <a:r>
              <a:rPr lang="en-US" altLang="zh-CN" sz="2400" spc="-60" dirty="0">
                <a:solidFill>
                  <a:srgbClr val="000000"/>
                </a:solidFill>
                <a:latin typeface="Calibri"/>
                <a:ea typeface="Calibri"/>
              </a:rPr>
              <a:t>З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ea typeface="Calibri"/>
              </a:rPr>
              <a:t>АДАЧИ:</a:t>
            </a:r>
          </a:p>
        </p:txBody>
      </p:sp>
      <p:sp>
        <p:nvSpPr>
          <p:cNvPr id="159" name="TextBox 159"/>
          <p:cNvSpPr txBox="1"/>
          <p:nvPr/>
        </p:nvSpPr>
        <p:spPr>
          <a:xfrm>
            <a:off x="886967" y="910081"/>
            <a:ext cx="9258658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505710" algn="l"/>
              </a:tabLst>
            </a:pP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•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П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рофил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акт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ик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а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возможных</a:t>
            </a:r>
            <a:r>
              <a:rPr lang="en-US" altLang="zh-CN" sz="2400" spc="12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послеоперационных</a:t>
            </a:r>
            <a:r>
              <a:rPr lang="en-US" altLang="zh-CN" sz="2400" spc="12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осложнений</a:t>
            </a:r>
            <a:r>
              <a:rPr lang="en-US" altLang="zh-CN" sz="2400" spc="12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со</a:t>
            </a:r>
          </a:p>
        </p:txBody>
      </p:sp>
      <p:sp>
        <p:nvSpPr>
          <p:cNvPr id="160" name="TextBox 160"/>
          <p:cNvSpPr txBox="1"/>
          <p:nvPr/>
        </p:nvSpPr>
        <p:spPr>
          <a:xfrm>
            <a:off x="886967" y="1278890"/>
            <a:ext cx="8561020" cy="1104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стороны</a:t>
            </a:r>
            <a:r>
              <a:rPr lang="en-US" altLang="zh-CN" sz="2400" spc="-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сердечно-сосудистой</a:t>
            </a:r>
            <a:r>
              <a:rPr lang="en-US" altLang="zh-CN" sz="2400" spc="-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системы</a:t>
            </a:r>
            <a:r>
              <a:rPr lang="en-US" altLang="zh-CN" sz="2400" spc="-1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-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органов</a:t>
            </a:r>
            <a:r>
              <a:rPr lang="en-US" altLang="zh-CN" sz="2400" spc="-1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дыхания.</a:t>
            </a:r>
          </a:p>
          <a:p>
            <a:pPr marL="0" hangingPunct="0">
              <a:lnSpc>
                <a:spcPct val="95416"/>
              </a:lnSpc>
              <a:spcBef>
                <a:spcPts val="290"/>
              </a:spcBef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•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Улучшение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крово-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лимф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обращения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зоне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операции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целью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стимуляции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процессов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регенерации.</a:t>
            </a:r>
          </a:p>
        </p:txBody>
      </p:sp>
      <p:sp>
        <p:nvSpPr>
          <p:cNvPr id="161" name="TextBox 161"/>
          <p:cNvSpPr txBox="1"/>
          <p:nvPr/>
        </p:nvSpPr>
        <p:spPr>
          <a:xfrm>
            <a:off x="886967" y="2384171"/>
            <a:ext cx="9258250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504185" algn="l"/>
              </a:tabLst>
            </a:pP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•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Пр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фил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акт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ка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гипотрофии</a:t>
            </a:r>
            <a:r>
              <a:rPr lang="en-US" altLang="zh-CN" sz="2400" spc="11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мышц</a:t>
            </a:r>
            <a:r>
              <a:rPr lang="en-US" altLang="zh-CN" sz="2400" spc="1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2400" spc="11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1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тугоподвижности</a:t>
            </a:r>
            <a:r>
              <a:rPr lang="en-US" altLang="zh-CN" sz="2400" spc="11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</a:p>
        </p:txBody>
      </p:sp>
      <p:sp>
        <p:nvSpPr>
          <p:cNvPr id="162" name="TextBox 162"/>
          <p:cNvSpPr txBox="1"/>
          <p:nvPr/>
        </p:nvSpPr>
        <p:spPr>
          <a:xfrm>
            <a:off x="886967" y="2752979"/>
            <a:ext cx="354053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суставах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выше</a:t>
            </a:r>
            <a:r>
              <a:rPr lang="en-US" altLang="zh-CN" sz="2400" spc="-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ампутации.</a:t>
            </a:r>
          </a:p>
        </p:txBody>
      </p:sp>
      <p:sp>
        <p:nvSpPr>
          <p:cNvPr id="163" name="TextBox 163"/>
          <p:cNvSpPr txBox="1"/>
          <p:nvPr/>
        </p:nvSpPr>
        <p:spPr>
          <a:xfrm>
            <a:off x="886967" y="3120186"/>
            <a:ext cx="4943175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57200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•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Уменьшение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болевых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ощущений.</a:t>
            </a:r>
          </a:p>
        </p:txBody>
      </p:sp>
      <p:sp>
        <p:nvSpPr>
          <p:cNvPr id="164" name="TextBox 164"/>
          <p:cNvSpPr txBox="1"/>
          <p:nvPr/>
        </p:nvSpPr>
        <p:spPr>
          <a:xfrm>
            <a:off x="886967" y="3486277"/>
            <a:ext cx="604119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57200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•	Снижение</a:t>
            </a:r>
            <a:r>
              <a:rPr lang="en-US" altLang="zh-CN" sz="24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психоэмоциональных</a:t>
            </a:r>
            <a:r>
              <a:rPr lang="en-US" altLang="zh-CN" sz="24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реакций.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1182" y="266446"/>
            <a:ext cx="8014842" cy="55258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СОДЕРЖАНИЕ</a:t>
            </a:r>
            <a:r>
              <a:rPr lang="en-US" altLang="zh-CN" sz="2400" b="1" i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ЛЕКЦИИ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39"/>
              </a:lnSpc>
            </a:pPr>
            <a:endParaRPr lang="en-US" dirty="0" smtClean="0"/>
          </a:p>
          <a:p>
            <a:pPr marL="515416" indent="-515416" hangingPunct="0">
              <a:lnSpc>
                <a:spcPct val="95416"/>
              </a:lnSpc>
            </a:pP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1.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Общие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вопросы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протезирования,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показания</a:t>
            </a:r>
            <a:r>
              <a:rPr lang="en-US" altLang="zh-CN" sz="2800" i="1" spc="3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и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противопоказания,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классификация</a:t>
            </a:r>
            <a:r>
              <a:rPr lang="en-US" altLang="zh-CN" sz="2800" i="1" spc="-9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ампутаций,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причины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и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уровни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ампутаций,</a:t>
            </a:r>
            <a:r>
              <a:rPr lang="en-US" altLang="zh-CN" sz="2800" i="1" spc="-2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периоды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больных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с</a:t>
            </a:r>
            <a:r>
              <a:rPr lang="en-US" altLang="zh-CN" sz="2800" i="1" spc="-7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ампутациями</a:t>
            </a:r>
          </a:p>
          <a:p>
            <a:pPr marL="0">
              <a:lnSpc>
                <a:spcPct val="100000"/>
              </a:lnSpc>
              <a:spcBef>
                <a:spcPts val="334"/>
              </a:spcBef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2.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Послеоперационный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период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3.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Период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подготовки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протезированию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4.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Протезирование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обучение</a:t>
            </a:r>
            <a:r>
              <a:rPr lang="en-US" altLang="zh-CN" sz="2800" i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пользованию</a:t>
            </a:r>
          </a:p>
          <a:p>
            <a:pPr marL="0" indent="515416">
              <a:lnSpc>
                <a:spcPct val="100000"/>
              </a:lnSpc>
            </a:pPr>
            <a:r>
              <a:rPr lang="en-US" altLang="zh-CN" sz="2800" i="1" spc="-5" dirty="0">
                <a:solidFill>
                  <a:srgbClr val="000000"/>
                </a:solidFill>
                <a:latin typeface="Calibri"/>
                <a:ea typeface="Calibri"/>
              </a:rPr>
              <a:t>протез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ом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5.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Успешный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опыт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больных</a:t>
            </a:r>
            <a:r>
              <a:rPr lang="en-US" altLang="zh-CN" sz="2800" i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</a:p>
          <a:p>
            <a:pPr marL="0" indent="515416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800" i="1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spc="-5" dirty="0">
                <a:solidFill>
                  <a:srgbClr val="000000"/>
                </a:solidFill>
                <a:latin typeface="Calibri"/>
                <a:ea typeface="Calibri"/>
              </a:rPr>
              <a:t>конечностей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6.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Бионические</a:t>
            </a:r>
            <a:r>
              <a:rPr lang="en-US" altLang="zh-CN" sz="2800" i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протезы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Box 165"/>
          <p:cNvSpPr txBox="1"/>
          <p:nvPr/>
        </p:nvSpPr>
        <p:spPr>
          <a:xfrm>
            <a:off x="598931" y="786307"/>
            <a:ext cx="9137844" cy="2962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341373">
              <a:lnSpc>
                <a:spcPct val="100000"/>
              </a:lnSpc>
            </a:pP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ПОСЛЕОПЕРАЦИОННЫЙ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ПЕРИОД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39"/>
              </a:lnSpc>
            </a:pPr>
            <a:endParaRPr lang="en-US" dirty="0" smtClean="0"/>
          </a:p>
          <a:p>
            <a:pPr marL="0" indent="914654" hangingPunct="0">
              <a:lnSpc>
                <a:spcPct val="95416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Важнейшая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роль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обеспечении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первичного</a:t>
            </a:r>
            <a:r>
              <a:rPr lang="en-US" altLang="zh-CN" sz="2400" spc="7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заживления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раны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отводится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ведению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больного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послеоперационном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периоде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0" indent="914654">
              <a:lnSpc>
                <a:spcPct val="100000"/>
              </a:lnSpc>
              <a:spcBef>
                <a:spcPts val="215"/>
              </a:spcBef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Наиболее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частым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серьезным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осложнением</a:t>
            </a:r>
            <a:r>
              <a:rPr lang="en-US" altLang="zh-CN" sz="2400" spc="6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ампутационных</a:t>
            </a:r>
          </a:p>
          <a:p>
            <a:pPr marL="0">
              <a:lnSpc>
                <a:spcPct val="100000"/>
              </a:lnSpc>
            </a:pP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ран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является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spc="-15" dirty="0">
                <a:solidFill>
                  <a:srgbClr val="FE0000"/>
                </a:solidFill>
                <a:latin typeface="Calibri"/>
                <a:ea typeface="Calibri"/>
              </a:rPr>
              <a:t>образование</a:t>
            </a:r>
            <a:r>
              <a:rPr lang="en-US" altLang="zh-CN" sz="2400" b="1" spc="-1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spc="-20" dirty="0">
                <a:solidFill>
                  <a:srgbClr val="FE0000"/>
                </a:solidFill>
                <a:latin typeface="Calibri"/>
                <a:ea typeface="Calibri"/>
              </a:rPr>
              <a:t>подкожных</a:t>
            </a:r>
            <a:r>
              <a:rPr lang="en-US" altLang="zh-CN" sz="2400" b="1" spc="-1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spc="-20" dirty="0">
                <a:solidFill>
                  <a:srgbClr val="FE0000"/>
                </a:solidFill>
                <a:latin typeface="Calibri"/>
                <a:ea typeface="Calibri"/>
              </a:rPr>
              <a:t>гематом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0" indent="914654">
              <a:lnSpc>
                <a:spcPct val="100000"/>
              </a:lnSpc>
            </a:pP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Профилактика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гематом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заключается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тщательном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ea typeface="Calibri"/>
              </a:rPr>
              <a:t>гемостазе</a:t>
            </a:r>
          </a:p>
        </p:txBody>
      </p:sp>
      <p:sp>
        <p:nvSpPr>
          <p:cNvPr id="166" name="TextBox 166"/>
          <p:cNvSpPr txBox="1"/>
          <p:nvPr/>
        </p:nvSpPr>
        <p:spPr>
          <a:xfrm>
            <a:off x="598931" y="3748404"/>
            <a:ext cx="9181217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55" dirty="0">
                <a:solidFill>
                  <a:srgbClr val="000000"/>
                </a:solidFill>
                <a:latin typeface="Calibri"/>
                <a:ea typeface="Calibri"/>
              </a:rPr>
              <a:t>во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ea typeface="Calibri"/>
              </a:rPr>
              <a:t>время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ea typeface="Calibri"/>
              </a:rPr>
              <a:t>операции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85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ea typeface="Calibri"/>
              </a:rPr>
              <a:t>подведении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ea typeface="Calibri"/>
              </a:rPr>
              <a:t>через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ea typeface="Calibri"/>
              </a:rPr>
              <a:t>коктрапертуры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110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ea typeface="Calibri"/>
              </a:rPr>
              <a:t>местам</a:t>
            </a:r>
          </a:p>
        </p:txBody>
      </p:sp>
      <p:sp>
        <p:nvSpPr>
          <p:cNvPr id="167" name="TextBox 167"/>
          <p:cNvSpPr txBox="1"/>
          <p:nvPr/>
        </p:nvSpPr>
        <p:spPr>
          <a:xfrm>
            <a:off x="598931" y="4114165"/>
            <a:ext cx="9182086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789429" algn="l"/>
                <a:tab pos="3809110" algn="l"/>
                <a:tab pos="5237352" algn="l"/>
                <a:tab pos="7382002" algn="l"/>
                <a:tab pos="8585961" algn="l"/>
              </a:tabLst>
            </a:pP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вероятного	скопления	крови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дренажной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трубки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для</a:t>
            </a:r>
          </a:p>
        </p:txBody>
      </p:sp>
      <p:sp>
        <p:nvSpPr>
          <p:cNvPr id="168" name="TextBox 168"/>
          <p:cNvSpPr txBox="1"/>
          <p:nvPr/>
        </p:nvSpPr>
        <p:spPr>
          <a:xfrm>
            <a:off x="598931" y="4479925"/>
            <a:ext cx="918254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841371" algn="l"/>
                <a:tab pos="5337936" algn="l"/>
                <a:tab pos="7343902" algn="l"/>
                <a:tab pos="8450326" algn="l"/>
              </a:tabLst>
            </a:pP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приточноотточногo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аспирационного	промывания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раны.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Рану</a:t>
            </a:r>
          </a:p>
        </p:txBody>
      </p:sp>
      <p:sp>
        <p:nvSpPr>
          <p:cNvPr id="169" name="TextBox 169"/>
          <p:cNvSpPr txBox="1"/>
          <p:nvPr/>
        </p:nvSpPr>
        <p:spPr>
          <a:xfrm>
            <a:off x="598931" y="4846065"/>
            <a:ext cx="9186147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промывают</a:t>
            </a:r>
            <a:r>
              <a:rPr lang="en-US" altLang="zh-CN" sz="2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капельно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течение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3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4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сут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ea typeface="Calibri"/>
              </a:rPr>
              <a:t>,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а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показаниям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дольше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</p:txBody>
      </p:sp>
      <p:sp>
        <p:nvSpPr>
          <p:cNvPr id="170" name="TextBox 170"/>
          <p:cNvSpPr txBox="1"/>
          <p:nvPr/>
        </p:nvSpPr>
        <p:spPr>
          <a:xfrm>
            <a:off x="598931" y="5211826"/>
            <a:ext cx="9183940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475485" algn="l"/>
                <a:tab pos="4219066" algn="l"/>
                <a:tab pos="6618097" algn="l"/>
                <a:tab pos="8061706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Наличие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приточноотточной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аспирационной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системы	создает</a:t>
            </a:r>
          </a:p>
        </p:txBody>
      </p:sp>
      <p:sp>
        <p:nvSpPr>
          <p:cNvPr id="171" name="TextBox 171"/>
          <p:cNvSpPr txBox="1"/>
          <p:nvPr/>
        </p:nvSpPr>
        <p:spPr>
          <a:xfrm>
            <a:off x="598931" y="5577585"/>
            <a:ext cx="9182692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условия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для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управляемого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лечения,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что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особенно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важно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</a:p>
        </p:txBody>
      </p:sp>
      <p:sp>
        <p:nvSpPr>
          <p:cNvPr id="172" name="TextBox 172"/>
          <p:cNvSpPr txBox="1"/>
          <p:nvPr/>
        </p:nvSpPr>
        <p:spPr>
          <a:xfrm>
            <a:off x="598931" y="5943600"/>
            <a:ext cx="9182391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выполнении</a:t>
            </a:r>
            <a:r>
              <a:rPr lang="en-US" altLang="zh-CN" sz="2400" spc="11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400" spc="11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  <a:r>
              <a:rPr lang="en-US" altLang="zh-CN" sz="2400" spc="11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поводу</a:t>
            </a:r>
            <a:r>
              <a:rPr lang="en-US" altLang="zh-CN" sz="2400" spc="11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инфекционного</a:t>
            </a:r>
            <a:r>
              <a:rPr lang="en-US" altLang="zh-CN" sz="2400" spc="11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поражения</a:t>
            </a:r>
          </a:p>
        </p:txBody>
      </p:sp>
      <p:sp>
        <p:nvSpPr>
          <p:cNvPr id="173" name="TextBox 173"/>
          <p:cNvSpPr txBox="1"/>
          <p:nvPr/>
        </p:nvSpPr>
        <p:spPr>
          <a:xfrm>
            <a:off x="598931" y="6309360"/>
            <a:ext cx="6477617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конечности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или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гнойных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осложнениях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раны.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Box 174"/>
          <p:cNvSpPr txBox="1"/>
          <p:nvPr/>
        </p:nvSpPr>
        <p:spPr>
          <a:xfrm>
            <a:off x="751331" y="635761"/>
            <a:ext cx="8733806" cy="18291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14653" hangingPunct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Значительную</a:t>
            </a:r>
            <a:r>
              <a:rPr lang="en-US" altLang="zh-CN" sz="2400" spc="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опасность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представляет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даже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минимальное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натяжение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кожи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над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костным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cs typeface="Calibri"/>
              </a:rPr>
              <a:t> 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опилом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,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особенно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y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больных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нарушениями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кровоснабжения.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этих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случаях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для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обеспечения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ea typeface="Calibri"/>
              </a:rPr>
              <a:t>первичного</a:t>
            </a:r>
            <a:r>
              <a:rPr lang="en-US" altLang="zh-CN" sz="2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ea typeface="Calibri"/>
              </a:rPr>
              <a:t>заживления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во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ea typeface="Calibri"/>
              </a:rPr>
              <a:t>время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ea typeface="Calibri"/>
              </a:rPr>
              <a:t>необходимо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произвести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дополнительное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укорочение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кости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</p:txBody>
      </p:sp>
      <p:sp>
        <p:nvSpPr>
          <p:cNvPr id="175" name="TextBox 175"/>
          <p:cNvSpPr txBox="1"/>
          <p:nvPr/>
        </p:nvSpPr>
        <p:spPr>
          <a:xfrm>
            <a:off x="1665985" y="2478659"/>
            <a:ext cx="7860047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364104" algn="l"/>
              </a:tabLst>
            </a:pP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Оптимальному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заживлению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раны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способствует</a:t>
            </a:r>
            <a:r>
              <a:rPr lang="en-US" altLang="zh-CN" sz="2400" spc="8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также</a:t>
            </a:r>
          </a:p>
        </p:txBody>
      </p:sp>
      <p:sp>
        <p:nvSpPr>
          <p:cNvPr id="176" name="TextBox 176"/>
          <p:cNvSpPr txBox="1"/>
          <p:nvPr/>
        </p:nvSpPr>
        <p:spPr>
          <a:xfrm>
            <a:off x="751331" y="2859913"/>
            <a:ext cx="8731355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833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наложение</a:t>
            </a:r>
            <a:r>
              <a:rPr lang="en-US" altLang="zh-CN" sz="2400" spc="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гипсовой</a:t>
            </a:r>
            <a:r>
              <a:rPr lang="en-US" altLang="zh-CN" sz="2400" spc="13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лонгеты</a:t>
            </a:r>
            <a:r>
              <a:rPr lang="en-US" altLang="zh-CN" sz="2400" spc="1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spc="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усеченную</a:t>
            </a:r>
            <a:r>
              <a:rPr lang="en-US" altLang="zh-CN" sz="2400" spc="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конечность,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причем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допускается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лишь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небольшое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сгибание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</p:txBody>
      </p:sp>
      <p:sp>
        <p:nvSpPr>
          <p:cNvPr id="177" name="TextBox 177"/>
          <p:cNvSpPr txBox="1"/>
          <p:nvPr/>
        </p:nvSpPr>
        <p:spPr>
          <a:xfrm>
            <a:off x="1665985" y="3588385"/>
            <a:ext cx="7864411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5957951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целью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профилактики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тромбозов</a:t>
            </a:r>
            <a:r>
              <a:rPr lang="en-US" altLang="zh-CN" sz="2400" b="1" spc="104" dirty="0">
                <a:solidFill>
                  <a:srgbClr val="FE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поддержания</a:t>
            </a:r>
          </a:p>
        </p:txBody>
      </p:sp>
      <p:sp>
        <p:nvSpPr>
          <p:cNvPr id="178" name="TextBox 178"/>
          <p:cNvSpPr txBox="1"/>
          <p:nvPr/>
        </p:nvSpPr>
        <p:spPr>
          <a:xfrm>
            <a:off x="751331" y="3954145"/>
            <a:ext cx="8775807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710307" algn="l"/>
                <a:tab pos="3199510" algn="l"/>
                <a:tab pos="4372990" algn="l"/>
                <a:tab pos="6538849" algn="l"/>
              </a:tabLst>
            </a:pP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микроциркуляции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тканях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применяют	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антикоагулянты,</a:t>
            </a:r>
          </a:p>
        </p:txBody>
      </p:sp>
      <p:sp>
        <p:nvSpPr>
          <p:cNvPr id="179" name="TextBox 179"/>
          <p:cNvSpPr txBox="1"/>
          <p:nvPr/>
        </p:nvSpPr>
        <p:spPr>
          <a:xfrm>
            <a:off x="751331" y="4320286"/>
            <a:ext cx="8775295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397630" algn="l"/>
                <a:tab pos="7439914" algn="l"/>
              </a:tabLst>
            </a:pP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реополиглюкин,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сосудорасширяющие	средства,</a:t>
            </a:r>
          </a:p>
        </p:txBody>
      </p:sp>
      <p:sp>
        <p:nvSpPr>
          <p:cNvPr id="180" name="TextBox 180"/>
          <p:cNvSpPr txBox="1"/>
          <p:nvPr/>
        </p:nvSpPr>
        <p:spPr>
          <a:xfrm>
            <a:off x="751331" y="4686046"/>
            <a:ext cx="8774611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327527" algn="l"/>
                <a:tab pos="5107813" algn="l"/>
                <a:tab pos="6488557" algn="l"/>
              </a:tabLst>
            </a:pP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физиотерапевтические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процедуры	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ea typeface="Calibri"/>
              </a:rPr>
              <a:t>(УФО,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магнитотерапия,</a:t>
            </a:r>
          </a:p>
        </p:txBody>
      </p:sp>
      <p:sp>
        <p:nvSpPr>
          <p:cNvPr id="181" name="TextBox 181"/>
          <p:cNvSpPr txBox="1"/>
          <p:nvPr/>
        </p:nvSpPr>
        <p:spPr>
          <a:xfrm>
            <a:off x="751331" y="5051805"/>
            <a:ext cx="3738734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оксигенобаротерапия)</a:t>
            </a:r>
            <a:r>
              <a:rPr lang="en-US" altLang="zh-CN" sz="2400" spc="-1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-1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др.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Freeform 182"/>
          <p:cNvSpPr/>
          <p:nvPr/>
        </p:nvSpPr>
        <p:spPr>
          <a:xfrm>
            <a:off x="1771650" y="2647950"/>
            <a:ext cx="3803650" cy="19050"/>
          </a:xfrm>
          <a:custGeom>
            <a:avLst/>
            <a:gdLst>
              <a:gd name="connsiteX0" fmla="*/ 12573 w 3803650"/>
              <a:gd name="connsiteY0" fmla="*/ 8255 h 19050"/>
              <a:gd name="connsiteX1" fmla="*/ 1911477 w 3803650"/>
              <a:gd name="connsiteY1" fmla="*/ 8255 h 19050"/>
              <a:gd name="connsiteX2" fmla="*/ 3810380 w 3803650"/>
              <a:gd name="connsiteY2" fmla="*/ 8255 h 19050"/>
              <a:gd name="connsiteX3" fmla="*/ 3810380 w 3803650"/>
              <a:gd name="connsiteY3" fmla="*/ 28067 h 19050"/>
              <a:gd name="connsiteX4" fmla="*/ 1911477 w 3803650"/>
              <a:gd name="connsiteY4" fmla="*/ 28067 h 19050"/>
              <a:gd name="connsiteX5" fmla="*/ 12573 w 3803650"/>
              <a:gd name="connsiteY5" fmla="*/ 28067 h 19050"/>
              <a:gd name="connsiteX6" fmla="*/ 12573 w 3803650"/>
              <a:gd name="connsiteY6" fmla="*/ 8255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03650" h="19050">
                <a:moveTo>
                  <a:pt x="12573" y="8255"/>
                </a:moveTo>
                <a:lnTo>
                  <a:pt x="1911477" y="8255"/>
                </a:lnTo>
                <a:lnTo>
                  <a:pt x="3810380" y="8255"/>
                </a:lnTo>
                <a:lnTo>
                  <a:pt x="3810380" y="28067"/>
                </a:lnTo>
                <a:lnTo>
                  <a:pt x="1911477" y="28067"/>
                </a:lnTo>
                <a:lnTo>
                  <a:pt x="12573" y="28067"/>
                </a:lnTo>
                <a:lnTo>
                  <a:pt x="12573" y="8255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TextBox 183"/>
          <p:cNvSpPr txBox="1"/>
          <p:nvPr/>
        </p:nvSpPr>
        <p:spPr>
          <a:xfrm>
            <a:off x="1784604" y="518160"/>
            <a:ext cx="8029108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spc="25" dirty="0">
                <a:solidFill>
                  <a:srgbClr val="FE0000"/>
                </a:solidFill>
                <a:latin typeface="Calibri"/>
                <a:ea typeface="Calibri"/>
              </a:rPr>
              <a:t>Пороки</a:t>
            </a:r>
            <a:r>
              <a:rPr lang="en-US" altLang="zh-CN" sz="2400" b="1" spc="1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spc="44" dirty="0">
                <a:solidFill>
                  <a:srgbClr val="FE0000"/>
                </a:solidFill>
                <a:latin typeface="Calibri"/>
                <a:ea typeface="Calibri"/>
              </a:rPr>
              <a:t>и</a:t>
            </a:r>
            <a:r>
              <a:rPr lang="en-US" altLang="zh-CN" sz="2400" b="1" spc="1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spc="25" dirty="0">
                <a:solidFill>
                  <a:srgbClr val="FE0000"/>
                </a:solidFill>
                <a:latin typeface="Calibri"/>
                <a:ea typeface="Calibri"/>
              </a:rPr>
              <a:t>болезни</a:t>
            </a:r>
            <a:r>
              <a:rPr lang="en-US" altLang="zh-CN" sz="2400" b="1" spc="1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spc="25" dirty="0">
                <a:solidFill>
                  <a:srgbClr val="FE0000"/>
                </a:solidFill>
                <a:latin typeface="Calibri"/>
                <a:ea typeface="Calibri"/>
              </a:rPr>
              <a:t>культей</a:t>
            </a:r>
            <a:r>
              <a:rPr lang="en-US" altLang="zh-CN" sz="2400" b="1" spc="1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конечностей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обнаруживаются</a:t>
            </a:r>
            <a:r>
              <a:rPr lang="en-US" altLang="zh-CN" sz="2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75" dirty="0">
                <a:solidFill>
                  <a:srgbClr val="000000"/>
                </a:solidFill>
                <a:latin typeface="Calibri"/>
                <a:ea typeface="Calibri"/>
              </a:rPr>
              <a:t>y</a:t>
            </a:r>
          </a:p>
        </p:txBody>
      </p:sp>
      <p:sp>
        <p:nvSpPr>
          <p:cNvPr id="184" name="TextBox 184"/>
          <p:cNvSpPr txBox="1"/>
          <p:nvPr/>
        </p:nvSpPr>
        <p:spPr>
          <a:xfrm>
            <a:off x="869899" y="887222"/>
            <a:ext cx="8943840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876604" algn="l"/>
                <a:tab pos="2408224" algn="l"/>
                <a:tab pos="4772202" algn="l"/>
                <a:tab pos="5435523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80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%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больных,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обращающихся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протезно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ортопедические</a:t>
            </a:r>
          </a:p>
        </p:txBody>
      </p:sp>
      <p:sp>
        <p:nvSpPr>
          <p:cNvPr id="185" name="TextBox 185"/>
          <p:cNvSpPr txBox="1"/>
          <p:nvPr/>
        </p:nvSpPr>
        <p:spPr>
          <a:xfrm>
            <a:off x="869899" y="1274318"/>
            <a:ext cx="8899923" cy="7010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предприятия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поводу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протезирования.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Порочные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болезненные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24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y</a:t>
            </a:r>
            <a:r>
              <a:rPr lang="en-US" altLang="zh-CN" sz="24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первично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протезируемых</a:t>
            </a:r>
            <a:r>
              <a:rPr lang="en-US" altLang="zh-CN" sz="24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выявляются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70%</a:t>
            </a:r>
            <a:r>
              <a:rPr lang="en-US" altLang="zh-CN" sz="2400" spc="-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случаев.</a:t>
            </a:r>
          </a:p>
        </p:txBody>
      </p:sp>
      <p:sp>
        <p:nvSpPr>
          <p:cNvPr id="186" name="TextBox 186"/>
          <p:cNvSpPr txBox="1"/>
          <p:nvPr/>
        </p:nvSpPr>
        <p:spPr>
          <a:xfrm>
            <a:off x="1784604" y="2362835"/>
            <a:ext cx="802998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929637" algn="l"/>
                <a:tab pos="3798061" algn="l"/>
                <a:tab pos="6267577" algn="l"/>
                <a:tab pos="7738236" algn="l"/>
              </a:tabLst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Основными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причинами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образования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пороков	</a:t>
            </a:r>
            <a:r>
              <a:rPr lang="en-US" altLang="zh-CN" sz="2400" spc="-45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</a:p>
        </p:txBody>
      </p:sp>
      <p:sp>
        <p:nvSpPr>
          <p:cNvPr id="187" name="TextBox 187"/>
          <p:cNvSpPr txBox="1"/>
          <p:nvPr/>
        </p:nvSpPr>
        <p:spPr>
          <a:xfrm>
            <a:off x="869899" y="2731642"/>
            <a:ext cx="8948108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380792" algn="l"/>
                <a:tab pos="3991914" algn="l"/>
                <a:tab pos="5341035" algn="l"/>
                <a:tab pos="6910756" algn="l"/>
              </a:tabLst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возникновения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болезней	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ea typeface="Calibri"/>
              </a:rPr>
              <a:t>культей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являются	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несоблюдение</a:t>
            </a:r>
          </a:p>
        </p:txBody>
      </p:sp>
      <p:sp>
        <p:nvSpPr>
          <p:cNvPr id="188" name="TextBox 188"/>
          <p:cNvSpPr txBox="1"/>
          <p:nvPr/>
        </p:nvSpPr>
        <p:spPr>
          <a:xfrm>
            <a:off x="869899" y="3127133"/>
            <a:ext cx="8900183" cy="21837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принципов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ампутационной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хирургии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выборе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уровня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способа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ампутации,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нарушение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техники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ее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исполнения,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нерациональное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ведение</a:t>
            </a:r>
            <a:r>
              <a:rPr lang="en-US" altLang="zh-CN" sz="24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больных</a:t>
            </a:r>
            <a:r>
              <a:rPr lang="en-US" altLang="zh-CN" sz="24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послеоперационном</a:t>
            </a:r>
            <a:r>
              <a:rPr lang="en-US" altLang="zh-CN" sz="24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периоде</a:t>
            </a:r>
            <a:r>
              <a:rPr lang="en-US" altLang="zh-CN" sz="24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др.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64"/>
              </a:lnSpc>
            </a:pPr>
            <a:endParaRPr lang="en-US" dirty="0" smtClean="0"/>
          </a:p>
          <a:p>
            <a:pPr marL="0" indent="914704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Отсутствие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должной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преемственности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работе</a:t>
            </a:r>
            <a:r>
              <a:rPr lang="en-US" altLang="zh-CN" sz="2400" spc="12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лечебных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учреждений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протезно-ортопедических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предприятий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свою</a:t>
            </a:r>
          </a:p>
        </p:txBody>
      </p:sp>
      <p:sp>
        <p:nvSpPr>
          <p:cNvPr id="189" name="TextBox 189"/>
          <p:cNvSpPr txBox="1"/>
          <p:nvPr/>
        </p:nvSpPr>
        <p:spPr>
          <a:xfrm>
            <a:off x="869899" y="5313934"/>
            <a:ext cx="8947791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378000" algn="l"/>
                <a:tab pos="3037890" algn="l"/>
                <a:tab pos="5621451" algn="l"/>
                <a:tab pos="6959524" algn="l"/>
              </a:tabLst>
            </a:pP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очередь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усугубляет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неблагоприятные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условия	реабилитации</a:t>
            </a:r>
          </a:p>
        </p:txBody>
      </p:sp>
      <p:sp>
        <p:nvSpPr>
          <p:cNvPr id="190" name="TextBox 190"/>
          <p:cNvSpPr txBox="1"/>
          <p:nvPr/>
        </p:nvSpPr>
        <p:spPr>
          <a:xfrm>
            <a:off x="869899" y="5684139"/>
            <a:ext cx="664081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больных,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подвергающихся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конечности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Freeform 191"/>
          <p:cNvSpPr/>
          <p:nvPr/>
        </p:nvSpPr>
        <p:spPr>
          <a:xfrm>
            <a:off x="692150" y="1644650"/>
            <a:ext cx="8553450" cy="374650"/>
          </a:xfrm>
          <a:custGeom>
            <a:avLst/>
            <a:gdLst>
              <a:gd name="connsiteX0" fmla="*/ 14427 w 8553450"/>
              <a:gd name="connsiteY0" fmla="*/ 383921 h 374650"/>
              <a:gd name="connsiteX1" fmla="*/ 8566098 w 8553450"/>
              <a:gd name="connsiteY1" fmla="*/ 383921 h 374650"/>
              <a:gd name="connsiteX2" fmla="*/ 8566098 w 8553450"/>
              <a:gd name="connsiteY2" fmla="*/ 18161 h 374650"/>
              <a:gd name="connsiteX3" fmla="*/ 14427 w 8553450"/>
              <a:gd name="connsiteY3" fmla="*/ 18161 h 374650"/>
              <a:gd name="connsiteX4" fmla="*/ 14427 w 8553450"/>
              <a:gd name="connsiteY4" fmla="*/ 383921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3450" h="374650">
                <a:moveTo>
                  <a:pt x="14427" y="383921"/>
                </a:moveTo>
                <a:lnTo>
                  <a:pt x="8566098" y="383921"/>
                </a:lnTo>
                <a:lnTo>
                  <a:pt x="8566098" y="18161"/>
                </a:lnTo>
                <a:lnTo>
                  <a:pt x="14427" y="18161"/>
                </a:lnTo>
                <a:lnTo>
                  <a:pt x="14427" y="383921"/>
                </a:lnTo>
                <a:close/>
              </a:path>
            </a:pathLst>
          </a:custGeom>
          <a:solidFill>
            <a:srgbClr val="9AB95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Freeform 192"/>
          <p:cNvSpPr/>
          <p:nvPr/>
        </p:nvSpPr>
        <p:spPr>
          <a:xfrm>
            <a:off x="692150" y="2012950"/>
            <a:ext cx="5200650" cy="628650"/>
          </a:xfrm>
          <a:custGeom>
            <a:avLst/>
            <a:gdLst>
              <a:gd name="connsiteX0" fmla="*/ 14427 w 5200650"/>
              <a:gd name="connsiteY0" fmla="*/ 640207 h 628650"/>
              <a:gd name="connsiteX1" fmla="*/ 5201869 w 5200650"/>
              <a:gd name="connsiteY1" fmla="*/ 640207 h 628650"/>
              <a:gd name="connsiteX2" fmla="*/ 5201869 w 5200650"/>
              <a:gd name="connsiteY2" fmla="*/ 15595 h 628650"/>
              <a:gd name="connsiteX3" fmla="*/ 14427 w 5200650"/>
              <a:gd name="connsiteY3" fmla="*/ 15595 h 628650"/>
              <a:gd name="connsiteX4" fmla="*/ 14427 w 5200650"/>
              <a:gd name="connsiteY4" fmla="*/ 640207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0650" h="628650">
                <a:moveTo>
                  <a:pt x="14427" y="640207"/>
                </a:moveTo>
                <a:lnTo>
                  <a:pt x="5201869" y="640207"/>
                </a:lnTo>
                <a:lnTo>
                  <a:pt x="5201869" y="15595"/>
                </a:lnTo>
                <a:lnTo>
                  <a:pt x="14427" y="15595"/>
                </a:lnTo>
                <a:lnTo>
                  <a:pt x="14427" y="640207"/>
                </a:lnTo>
                <a:close/>
              </a:path>
            </a:pathLst>
          </a:custGeom>
          <a:solidFill>
            <a:srgbClr val="F694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reeform 193"/>
          <p:cNvSpPr/>
          <p:nvPr/>
        </p:nvSpPr>
        <p:spPr>
          <a:xfrm>
            <a:off x="5886450" y="2012950"/>
            <a:ext cx="1682750" cy="628650"/>
          </a:xfrm>
          <a:custGeom>
            <a:avLst/>
            <a:gdLst>
              <a:gd name="connsiteX0" fmla="*/ 7620 w 1682750"/>
              <a:gd name="connsiteY0" fmla="*/ 640207 h 628650"/>
              <a:gd name="connsiteX1" fmla="*/ 1689734 w 1682750"/>
              <a:gd name="connsiteY1" fmla="*/ 640207 h 628650"/>
              <a:gd name="connsiteX2" fmla="*/ 1689734 w 1682750"/>
              <a:gd name="connsiteY2" fmla="*/ 15595 h 628650"/>
              <a:gd name="connsiteX3" fmla="*/ 7620 w 1682750"/>
              <a:gd name="connsiteY3" fmla="*/ 15595 h 628650"/>
              <a:gd name="connsiteX4" fmla="*/ 7620 w 1682750"/>
              <a:gd name="connsiteY4" fmla="*/ 640207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750" h="628650">
                <a:moveTo>
                  <a:pt x="7620" y="640207"/>
                </a:moveTo>
                <a:lnTo>
                  <a:pt x="1689734" y="640207"/>
                </a:lnTo>
                <a:lnTo>
                  <a:pt x="1689734" y="15595"/>
                </a:lnTo>
                <a:lnTo>
                  <a:pt x="7620" y="15595"/>
                </a:lnTo>
                <a:lnTo>
                  <a:pt x="7620" y="640207"/>
                </a:lnTo>
                <a:close/>
              </a:path>
            </a:pathLst>
          </a:custGeom>
          <a:solidFill>
            <a:srgbClr val="F694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 194"/>
          <p:cNvSpPr/>
          <p:nvPr/>
        </p:nvSpPr>
        <p:spPr>
          <a:xfrm>
            <a:off x="7562850" y="2012950"/>
            <a:ext cx="1695450" cy="628650"/>
          </a:xfrm>
          <a:custGeom>
            <a:avLst/>
            <a:gdLst>
              <a:gd name="connsiteX0" fmla="*/ 13334 w 1695450"/>
              <a:gd name="connsiteY0" fmla="*/ 640207 h 628650"/>
              <a:gd name="connsiteX1" fmla="*/ 1695450 w 1695450"/>
              <a:gd name="connsiteY1" fmla="*/ 640207 h 628650"/>
              <a:gd name="connsiteX2" fmla="*/ 1695450 w 1695450"/>
              <a:gd name="connsiteY2" fmla="*/ 15595 h 628650"/>
              <a:gd name="connsiteX3" fmla="*/ 13334 w 1695450"/>
              <a:gd name="connsiteY3" fmla="*/ 15595 h 628650"/>
              <a:gd name="connsiteX4" fmla="*/ 13334 w 1695450"/>
              <a:gd name="connsiteY4" fmla="*/ 640207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5450" h="628650">
                <a:moveTo>
                  <a:pt x="13334" y="640207"/>
                </a:moveTo>
                <a:lnTo>
                  <a:pt x="1695450" y="640207"/>
                </a:lnTo>
                <a:lnTo>
                  <a:pt x="1695450" y="15595"/>
                </a:lnTo>
                <a:lnTo>
                  <a:pt x="13334" y="15595"/>
                </a:lnTo>
                <a:lnTo>
                  <a:pt x="13334" y="640207"/>
                </a:lnTo>
                <a:close/>
              </a:path>
            </a:pathLst>
          </a:custGeom>
          <a:solidFill>
            <a:srgbClr val="F694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Freeform 195"/>
          <p:cNvSpPr/>
          <p:nvPr/>
        </p:nvSpPr>
        <p:spPr>
          <a:xfrm>
            <a:off x="692150" y="2952750"/>
            <a:ext cx="5200650" cy="323850"/>
          </a:xfrm>
          <a:custGeom>
            <a:avLst/>
            <a:gdLst>
              <a:gd name="connsiteX0" fmla="*/ 14427 w 5200650"/>
              <a:gd name="connsiteY0" fmla="*/ 324993 h 323850"/>
              <a:gd name="connsiteX1" fmla="*/ 5201869 w 5200650"/>
              <a:gd name="connsiteY1" fmla="*/ 324993 h 323850"/>
              <a:gd name="connsiteX2" fmla="*/ 5201869 w 5200650"/>
              <a:gd name="connsiteY2" fmla="*/ 12687 h 323850"/>
              <a:gd name="connsiteX3" fmla="*/ 14427 w 5200650"/>
              <a:gd name="connsiteY3" fmla="*/ 12687 h 323850"/>
              <a:gd name="connsiteX4" fmla="*/ 14427 w 5200650"/>
              <a:gd name="connsiteY4" fmla="*/ 324993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0650" h="323850">
                <a:moveTo>
                  <a:pt x="14427" y="324993"/>
                </a:moveTo>
                <a:lnTo>
                  <a:pt x="5201869" y="324993"/>
                </a:lnTo>
                <a:lnTo>
                  <a:pt x="5201869" y="12687"/>
                </a:lnTo>
                <a:lnTo>
                  <a:pt x="14427" y="12687"/>
                </a:lnTo>
                <a:lnTo>
                  <a:pt x="14427" y="324993"/>
                </a:lnTo>
                <a:close/>
              </a:path>
            </a:pathLst>
          </a:custGeom>
          <a:solidFill>
            <a:srgbClr val="F694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Freeform 196"/>
          <p:cNvSpPr/>
          <p:nvPr/>
        </p:nvSpPr>
        <p:spPr>
          <a:xfrm>
            <a:off x="5886450" y="2952750"/>
            <a:ext cx="1682750" cy="323850"/>
          </a:xfrm>
          <a:custGeom>
            <a:avLst/>
            <a:gdLst>
              <a:gd name="connsiteX0" fmla="*/ 7620 w 1682750"/>
              <a:gd name="connsiteY0" fmla="*/ 324993 h 323850"/>
              <a:gd name="connsiteX1" fmla="*/ 1689734 w 1682750"/>
              <a:gd name="connsiteY1" fmla="*/ 324993 h 323850"/>
              <a:gd name="connsiteX2" fmla="*/ 1689734 w 1682750"/>
              <a:gd name="connsiteY2" fmla="*/ 12687 h 323850"/>
              <a:gd name="connsiteX3" fmla="*/ 7620 w 1682750"/>
              <a:gd name="connsiteY3" fmla="*/ 12687 h 323850"/>
              <a:gd name="connsiteX4" fmla="*/ 7620 w 1682750"/>
              <a:gd name="connsiteY4" fmla="*/ 324993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750" h="323850">
                <a:moveTo>
                  <a:pt x="7620" y="324993"/>
                </a:moveTo>
                <a:lnTo>
                  <a:pt x="1689734" y="324993"/>
                </a:lnTo>
                <a:lnTo>
                  <a:pt x="1689734" y="12687"/>
                </a:lnTo>
                <a:lnTo>
                  <a:pt x="7620" y="12687"/>
                </a:lnTo>
                <a:lnTo>
                  <a:pt x="7620" y="324993"/>
                </a:lnTo>
                <a:close/>
              </a:path>
            </a:pathLst>
          </a:custGeom>
          <a:solidFill>
            <a:srgbClr val="F694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reeform 197"/>
          <p:cNvSpPr/>
          <p:nvPr/>
        </p:nvSpPr>
        <p:spPr>
          <a:xfrm>
            <a:off x="7562850" y="2952750"/>
            <a:ext cx="1695450" cy="323850"/>
          </a:xfrm>
          <a:custGeom>
            <a:avLst/>
            <a:gdLst>
              <a:gd name="connsiteX0" fmla="*/ 13334 w 1695450"/>
              <a:gd name="connsiteY0" fmla="*/ 324993 h 323850"/>
              <a:gd name="connsiteX1" fmla="*/ 1695450 w 1695450"/>
              <a:gd name="connsiteY1" fmla="*/ 324993 h 323850"/>
              <a:gd name="connsiteX2" fmla="*/ 1695450 w 1695450"/>
              <a:gd name="connsiteY2" fmla="*/ 12687 h 323850"/>
              <a:gd name="connsiteX3" fmla="*/ 13334 w 1695450"/>
              <a:gd name="connsiteY3" fmla="*/ 12687 h 323850"/>
              <a:gd name="connsiteX4" fmla="*/ 13334 w 1695450"/>
              <a:gd name="connsiteY4" fmla="*/ 324993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5450" h="323850">
                <a:moveTo>
                  <a:pt x="13334" y="324993"/>
                </a:moveTo>
                <a:lnTo>
                  <a:pt x="1695450" y="324993"/>
                </a:lnTo>
                <a:lnTo>
                  <a:pt x="1695450" y="12687"/>
                </a:lnTo>
                <a:lnTo>
                  <a:pt x="13334" y="12687"/>
                </a:lnTo>
                <a:lnTo>
                  <a:pt x="13334" y="324993"/>
                </a:lnTo>
                <a:close/>
              </a:path>
            </a:pathLst>
          </a:custGeom>
          <a:solidFill>
            <a:srgbClr val="F694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Freeform 198"/>
          <p:cNvSpPr/>
          <p:nvPr/>
        </p:nvSpPr>
        <p:spPr>
          <a:xfrm>
            <a:off x="692150" y="3575050"/>
            <a:ext cx="5200650" cy="323850"/>
          </a:xfrm>
          <a:custGeom>
            <a:avLst/>
            <a:gdLst>
              <a:gd name="connsiteX0" fmla="*/ 14427 w 5200650"/>
              <a:gd name="connsiteY0" fmla="*/ 327279 h 323850"/>
              <a:gd name="connsiteX1" fmla="*/ 5201869 w 5200650"/>
              <a:gd name="connsiteY1" fmla="*/ 327279 h 323850"/>
              <a:gd name="connsiteX2" fmla="*/ 5201869 w 5200650"/>
              <a:gd name="connsiteY2" fmla="*/ 14973 h 323850"/>
              <a:gd name="connsiteX3" fmla="*/ 14427 w 5200650"/>
              <a:gd name="connsiteY3" fmla="*/ 14973 h 323850"/>
              <a:gd name="connsiteX4" fmla="*/ 14427 w 5200650"/>
              <a:gd name="connsiteY4" fmla="*/ 327279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0650" h="323850">
                <a:moveTo>
                  <a:pt x="14427" y="327279"/>
                </a:moveTo>
                <a:lnTo>
                  <a:pt x="5201869" y="327279"/>
                </a:lnTo>
                <a:lnTo>
                  <a:pt x="5201869" y="14973"/>
                </a:lnTo>
                <a:lnTo>
                  <a:pt x="14427" y="14973"/>
                </a:lnTo>
                <a:lnTo>
                  <a:pt x="14427" y="327279"/>
                </a:lnTo>
                <a:close/>
              </a:path>
            </a:pathLst>
          </a:custGeom>
          <a:solidFill>
            <a:srgbClr val="F694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 199"/>
          <p:cNvSpPr/>
          <p:nvPr/>
        </p:nvSpPr>
        <p:spPr>
          <a:xfrm>
            <a:off x="5886450" y="3575050"/>
            <a:ext cx="1682750" cy="323850"/>
          </a:xfrm>
          <a:custGeom>
            <a:avLst/>
            <a:gdLst>
              <a:gd name="connsiteX0" fmla="*/ 7620 w 1682750"/>
              <a:gd name="connsiteY0" fmla="*/ 327279 h 323850"/>
              <a:gd name="connsiteX1" fmla="*/ 1689734 w 1682750"/>
              <a:gd name="connsiteY1" fmla="*/ 327279 h 323850"/>
              <a:gd name="connsiteX2" fmla="*/ 1689734 w 1682750"/>
              <a:gd name="connsiteY2" fmla="*/ 14973 h 323850"/>
              <a:gd name="connsiteX3" fmla="*/ 7620 w 1682750"/>
              <a:gd name="connsiteY3" fmla="*/ 14973 h 323850"/>
              <a:gd name="connsiteX4" fmla="*/ 7620 w 1682750"/>
              <a:gd name="connsiteY4" fmla="*/ 327279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750" h="323850">
                <a:moveTo>
                  <a:pt x="7620" y="327279"/>
                </a:moveTo>
                <a:lnTo>
                  <a:pt x="1689734" y="327279"/>
                </a:lnTo>
                <a:lnTo>
                  <a:pt x="1689734" y="14973"/>
                </a:lnTo>
                <a:lnTo>
                  <a:pt x="7620" y="14973"/>
                </a:lnTo>
                <a:lnTo>
                  <a:pt x="7620" y="327279"/>
                </a:lnTo>
                <a:close/>
              </a:path>
            </a:pathLst>
          </a:custGeom>
          <a:solidFill>
            <a:srgbClr val="F694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Freeform 200"/>
          <p:cNvSpPr/>
          <p:nvPr/>
        </p:nvSpPr>
        <p:spPr>
          <a:xfrm>
            <a:off x="7562850" y="3575050"/>
            <a:ext cx="1695450" cy="323850"/>
          </a:xfrm>
          <a:custGeom>
            <a:avLst/>
            <a:gdLst>
              <a:gd name="connsiteX0" fmla="*/ 13334 w 1695450"/>
              <a:gd name="connsiteY0" fmla="*/ 327279 h 323850"/>
              <a:gd name="connsiteX1" fmla="*/ 1695450 w 1695450"/>
              <a:gd name="connsiteY1" fmla="*/ 327279 h 323850"/>
              <a:gd name="connsiteX2" fmla="*/ 1695450 w 1695450"/>
              <a:gd name="connsiteY2" fmla="*/ 14973 h 323850"/>
              <a:gd name="connsiteX3" fmla="*/ 13334 w 1695450"/>
              <a:gd name="connsiteY3" fmla="*/ 14973 h 323850"/>
              <a:gd name="connsiteX4" fmla="*/ 13334 w 1695450"/>
              <a:gd name="connsiteY4" fmla="*/ 327279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5450" h="323850">
                <a:moveTo>
                  <a:pt x="13334" y="327279"/>
                </a:moveTo>
                <a:lnTo>
                  <a:pt x="1695450" y="327279"/>
                </a:lnTo>
                <a:lnTo>
                  <a:pt x="1695450" y="14973"/>
                </a:lnTo>
                <a:lnTo>
                  <a:pt x="13334" y="14973"/>
                </a:lnTo>
                <a:lnTo>
                  <a:pt x="13334" y="327279"/>
                </a:lnTo>
                <a:close/>
              </a:path>
            </a:pathLst>
          </a:custGeom>
          <a:solidFill>
            <a:srgbClr val="F694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reeform 201"/>
          <p:cNvSpPr/>
          <p:nvPr/>
        </p:nvSpPr>
        <p:spPr>
          <a:xfrm>
            <a:off x="692150" y="4197350"/>
            <a:ext cx="5200650" cy="323850"/>
          </a:xfrm>
          <a:custGeom>
            <a:avLst/>
            <a:gdLst>
              <a:gd name="connsiteX0" fmla="*/ 14427 w 5200650"/>
              <a:gd name="connsiteY0" fmla="*/ 329565 h 323850"/>
              <a:gd name="connsiteX1" fmla="*/ 5201869 w 5200650"/>
              <a:gd name="connsiteY1" fmla="*/ 329565 h 323850"/>
              <a:gd name="connsiteX2" fmla="*/ 5201869 w 5200650"/>
              <a:gd name="connsiteY2" fmla="*/ 17259 h 323850"/>
              <a:gd name="connsiteX3" fmla="*/ 14427 w 5200650"/>
              <a:gd name="connsiteY3" fmla="*/ 17259 h 323850"/>
              <a:gd name="connsiteX4" fmla="*/ 14427 w 5200650"/>
              <a:gd name="connsiteY4" fmla="*/ 329565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0650" h="323850">
                <a:moveTo>
                  <a:pt x="14427" y="329565"/>
                </a:moveTo>
                <a:lnTo>
                  <a:pt x="5201869" y="329565"/>
                </a:lnTo>
                <a:lnTo>
                  <a:pt x="5201869" y="17259"/>
                </a:lnTo>
                <a:lnTo>
                  <a:pt x="14427" y="17259"/>
                </a:lnTo>
                <a:lnTo>
                  <a:pt x="14427" y="329565"/>
                </a:lnTo>
                <a:close/>
              </a:path>
            </a:pathLst>
          </a:custGeom>
          <a:solidFill>
            <a:srgbClr val="F694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 202"/>
          <p:cNvSpPr/>
          <p:nvPr/>
        </p:nvSpPr>
        <p:spPr>
          <a:xfrm>
            <a:off x="5886450" y="4197350"/>
            <a:ext cx="1682750" cy="323850"/>
          </a:xfrm>
          <a:custGeom>
            <a:avLst/>
            <a:gdLst>
              <a:gd name="connsiteX0" fmla="*/ 7620 w 1682750"/>
              <a:gd name="connsiteY0" fmla="*/ 329565 h 323850"/>
              <a:gd name="connsiteX1" fmla="*/ 1689734 w 1682750"/>
              <a:gd name="connsiteY1" fmla="*/ 329565 h 323850"/>
              <a:gd name="connsiteX2" fmla="*/ 1689734 w 1682750"/>
              <a:gd name="connsiteY2" fmla="*/ 17259 h 323850"/>
              <a:gd name="connsiteX3" fmla="*/ 7620 w 1682750"/>
              <a:gd name="connsiteY3" fmla="*/ 17259 h 323850"/>
              <a:gd name="connsiteX4" fmla="*/ 7620 w 1682750"/>
              <a:gd name="connsiteY4" fmla="*/ 329565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750" h="323850">
                <a:moveTo>
                  <a:pt x="7620" y="329565"/>
                </a:moveTo>
                <a:lnTo>
                  <a:pt x="1689734" y="329565"/>
                </a:lnTo>
                <a:lnTo>
                  <a:pt x="1689734" y="17259"/>
                </a:lnTo>
                <a:lnTo>
                  <a:pt x="7620" y="17259"/>
                </a:lnTo>
                <a:lnTo>
                  <a:pt x="7620" y="329565"/>
                </a:lnTo>
                <a:close/>
              </a:path>
            </a:pathLst>
          </a:custGeom>
          <a:solidFill>
            <a:srgbClr val="F694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reeform 203"/>
          <p:cNvSpPr/>
          <p:nvPr/>
        </p:nvSpPr>
        <p:spPr>
          <a:xfrm>
            <a:off x="7562850" y="4197350"/>
            <a:ext cx="1695450" cy="323850"/>
          </a:xfrm>
          <a:custGeom>
            <a:avLst/>
            <a:gdLst>
              <a:gd name="connsiteX0" fmla="*/ 13334 w 1695450"/>
              <a:gd name="connsiteY0" fmla="*/ 329565 h 323850"/>
              <a:gd name="connsiteX1" fmla="*/ 1695450 w 1695450"/>
              <a:gd name="connsiteY1" fmla="*/ 329565 h 323850"/>
              <a:gd name="connsiteX2" fmla="*/ 1695450 w 1695450"/>
              <a:gd name="connsiteY2" fmla="*/ 17259 h 323850"/>
              <a:gd name="connsiteX3" fmla="*/ 13334 w 1695450"/>
              <a:gd name="connsiteY3" fmla="*/ 17259 h 323850"/>
              <a:gd name="connsiteX4" fmla="*/ 13334 w 1695450"/>
              <a:gd name="connsiteY4" fmla="*/ 329565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5450" h="323850">
                <a:moveTo>
                  <a:pt x="13334" y="329565"/>
                </a:moveTo>
                <a:lnTo>
                  <a:pt x="1695450" y="329565"/>
                </a:lnTo>
                <a:lnTo>
                  <a:pt x="1695450" y="17259"/>
                </a:lnTo>
                <a:lnTo>
                  <a:pt x="13334" y="17259"/>
                </a:lnTo>
                <a:lnTo>
                  <a:pt x="13334" y="329565"/>
                </a:lnTo>
                <a:close/>
              </a:path>
            </a:pathLst>
          </a:custGeom>
          <a:solidFill>
            <a:srgbClr val="F694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Freeform 204"/>
          <p:cNvSpPr/>
          <p:nvPr/>
        </p:nvSpPr>
        <p:spPr>
          <a:xfrm>
            <a:off x="692150" y="4832350"/>
            <a:ext cx="8553450" cy="361950"/>
          </a:xfrm>
          <a:custGeom>
            <a:avLst/>
            <a:gdLst>
              <a:gd name="connsiteX0" fmla="*/ 14427 w 8553450"/>
              <a:gd name="connsiteY0" fmla="*/ 372745 h 361950"/>
              <a:gd name="connsiteX1" fmla="*/ 8566098 w 8553450"/>
              <a:gd name="connsiteY1" fmla="*/ 372745 h 361950"/>
              <a:gd name="connsiteX2" fmla="*/ 8566098 w 8553450"/>
              <a:gd name="connsiteY2" fmla="*/ 6985 h 361950"/>
              <a:gd name="connsiteX3" fmla="*/ 14427 w 8553450"/>
              <a:gd name="connsiteY3" fmla="*/ 6985 h 361950"/>
              <a:gd name="connsiteX4" fmla="*/ 14427 w 8553450"/>
              <a:gd name="connsiteY4" fmla="*/ 372745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3450" h="361950">
                <a:moveTo>
                  <a:pt x="14427" y="372745"/>
                </a:moveTo>
                <a:lnTo>
                  <a:pt x="8566098" y="372745"/>
                </a:lnTo>
                <a:lnTo>
                  <a:pt x="8566098" y="6985"/>
                </a:lnTo>
                <a:lnTo>
                  <a:pt x="14427" y="6985"/>
                </a:lnTo>
                <a:lnTo>
                  <a:pt x="14427" y="372745"/>
                </a:lnTo>
                <a:close/>
              </a:path>
            </a:pathLst>
          </a:custGeom>
          <a:solidFill>
            <a:srgbClr val="9AB95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Freeform 205"/>
          <p:cNvSpPr/>
          <p:nvPr/>
        </p:nvSpPr>
        <p:spPr>
          <a:xfrm>
            <a:off x="692150" y="5187950"/>
            <a:ext cx="5200650" cy="298450"/>
          </a:xfrm>
          <a:custGeom>
            <a:avLst/>
            <a:gdLst>
              <a:gd name="connsiteX0" fmla="*/ 14427 w 5200650"/>
              <a:gd name="connsiteY0" fmla="*/ 308229 h 298450"/>
              <a:gd name="connsiteX1" fmla="*/ 5201869 w 5200650"/>
              <a:gd name="connsiteY1" fmla="*/ 308229 h 298450"/>
              <a:gd name="connsiteX2" fmla="*/ 5201869 w 5200650"/>
              <a:gd name="connsiteY2" fmla="*/ 17069 h 298450"/>
              <a:gd name="connsiteX3" fmla="*/ 14427 w 5200650"/>
              <a:gd name="connsiteY3" fmla="*/ 17069 h 298450"/>
              <a:gd name="connsiteX4" fmla="*/ 14427 w 5200650"/>
              <a:gd name="connsiteY4" fmla="*/ 308229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0650" h="298450">
                <a:moveTo>
                  <a:pt x="14427" y="308229"/>
                </a:moveTo>
                <a:lnTo>
                  <a:pt x="5201869" y="308229"/>
                </a:lnTo>
                <a:lnTo>
                  <a:pt x="5201869" y="17069"/>
                </a:lnTo>
                <a:lnTo>
                  <a:pt x="14427" y="17069"/>
                </a:lnTo>
                <a:lnTo>
                  <a:pt x="14427" y="308229"/>
                </a:lnTo>
                <a:close/>
              </a:path>
            </a:pathLst>
          </a:custGeom>
          <a:solidFill>
            <a:srgbClr val="F694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6"/>
          <p:cNvSpPr/>
          <p:nvPr/>
        </p:nvSpPr>
        <p:spPr>
          <a:xfrm>
            <a:off x="5886450" y="5187950"/>
            <a:ext cx="1682750" cy="298450"/>
          </a:xfrm>
          <a:custGeom>
            <a:avLst/>
            <a:gdLst>
              <a:gd name="connsiteX0" fmla="*/ 7620 w 1682750"/>
              <a:gd name="connsiteY0" fmla="*/ 308229 h 298450"/>
              <a:gd name="connsiteX1" fmla="*/ 1689734 w 1682750"/>
              <a:gd name="connsiteY1" fmla="*/ 308229 h 298450"/>
              <a:gd name="connsiteX2" fmla="*/ 1689734 w 1682750"/>
              <a:gd name="connsiteY2" fmla="*/ 17069 h 298450"/>
              <a:gd name="connsiteX3" fmla="*/ 7620 w 1682750"/>
              <a:gd name="connsiteY3" fmla="*/ 17069 h 298450"/>
              <a:gd name="connsiteX4" fmla="*/ 7620 w 1682750"/>
              <a:gd name="connsiteY4" fmla="*/ 308229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750" h="298450">
                <a:moveTo>
                  <a:pt x="7620" y="308229"/>
                </a:moveTo>
                <a:lnTo>
                  <a:pt x="1689734" y="308229"/>
                </a:lnTo>
                <a:lnTo>
                  <a:pt x="1689734" y="17069"/>
                </a:lnTo>
                <a:lnTo>
                  <a:pt x="7620" y="17069"/>
                </a:lnTo>
                <a:lnTo>
                  <a:pt x="7620" y="308229"/>
                </a:lnTo>
                <a:close/>
              </a:path>
            </a:pathLst>
          </a:custGeom>
          <a:solidFill>
            <a:srgbClr val="F694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reeform 207"/>
          <p:cNvSpPr/>
          <p:nvPr/>
        </p:nvSpPr>
        <p:spPr>
          <a:xfrm>
            <a:off x="7562850" y="5187950"/>
            <a:ext cx="1695450" cy="298450"/>
          </a:xfrm>
          <a:custGeom>
            <a:avLst/>
            <a:gdLst>
              <a:gd name="connsiteX0" fmla="*/ 13334 w 1695450"/>
              <a:gd name="connsiteY0" fmla="*/ 308229 h 298450"/>
              <a:gd name="connsiteX1" fmla="*/ 1695450 w 1695450"/>
              <a:gd name="connsiteY1" fmla="*/ 308229 h 298450"/>
              <a:gd name="connsiteX2" fmla="*/ 1695450 w 1695450"/>
              <a:gd name="connsiteY2" fmla="*/ 17069 h 298450"/>
              <a:gd name="connsiteX3" fmla="*/ 13334 w 1695450"/>
              <a:gd name="connsiteY3" fmla="*/ 17069 h 298450"/>
              <a:gd name="connsiteX4" fmla="*/ 13334 w 1695450"/>
              <a:gd name="connsiteY4" fmla="*/ 308229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5450" h="298450">
                <a:moveTo>
                  <a:pt x="13334" y="308229"/>
                </a:moveTo>
                <a:lnTo>
                  <a:pt x="1695450" y="308229"/>
                </a:lnTo>
                <a:lnTo>
                  <a:pt x="1695450" y="17069"/>
                </a:lnTo>
                <a:lnTo>
                  <a:pt x="13334" y="17069"/>
                </a:lnTo>
                <a:lnTo>
                  <a:pt x="13334" y="308229"/>
                </a:lnTo>
                <a:close/>
              </a:path>
            </a:pathLst>
          </a:custGeom>
          <a:solidFill>
            <a:srgbClr val="F694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Freeform 208"/>
          <p:cNvSpPr/>
          <p:nvPr/>
        </p:nvSpPr>
        <p:spPr>
          <a:xfrm>
            <a:off x="692150" y="5772150"/>
            <a:ext cx="5200650" cy="298450"/>
          </a:xfrm>
          <a:custGeom>
            <a:avLst/>
            <a:gdLst>
              <a:gd name="connsiteX0" fmla="*/ 14427 w 5200650"/>
              <a:gd name="connsiteY0" fmla="*/ 306375 h 298450"/>
              <a:gd name="connsiteX1" fmla="*/ 5201869 w 5200650"/>
              <a:gd name="connsiteY1" fmla="*/ 306375 h 298450"/>
              <a:gd name="connsiteX2" fmla="*/ 5201869 w 5200650"/>
              <a:gd name="connsiteY2" fmla="*/ 15214 h 298450"/>
              <a:gd name="connsiteX3" fmla="*/ 14427 w 5200650"/>
              <a:gd name="connsiteY3" fmla="*/ 15214 h 298450"/>
              <a:gd name="connsiteX4" fmla="*/ 14427 w 5200650"/>
              <a:gd name="connsiteY4" fmla="*/ 306375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0650" h="298450">
                <a:moveTo>
                  <a:pt x="14427" y="306375"/>
                </a:moveTo>
                <a:lnTo>
                  <a:pt x="5201869" y="306375"/>
                </a:lnTo>
                <a:lnTo>
                  <a:pt x="5201869" y="15214"/>
                </a:lnTo>
                <a:lnTo>
                  <a:pt x="14427" y="15214"/>
                </a:lnTo>
                <a:lnTo>
                  <a:pt x="14427" y="306375"/>
                </a:lnTo>
                <a:close/>
              </a:path>
            </a:pathLst>
          </a:custGeom>
          <a:solidFill>
            <a:srgbClr val="F694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9"/>
          <p:cNvSpPr/>
          <p:nvPr/>
        </p:nvSpPr>
        <p:spPr>
          <a:xfrm>
            <a:off x="5886450" y="5772150"/>
            <a:ext cx="1682750" cy="298450"/>
          </a:xfrm>
          <a:custGeom>
            <a:avLst/>
            <a:gdLst>
              <a:gd name="connsiteX0" fmla="*/ 7620 w 1682750"/>
              <a:gd name="connsiteY0" fmla="*/ 306375 h 298450"/>
              <a:gd name="connsiteX1" fmla="*/ 1689734 w 1682750"/>
              <a:gd name="connsiteY1" fmla="*/ 306375 h 298450"/>
              <a:gd name="connsiteX2" fmla="*/ 1689734 w 1682750"/>
              <a:gd name="connsiteY2" fmla="*/ 15214 h 298450"/>
              <a:gd name="connsiteX3" fmla="*/ 7620 w 1682750"/>
              <a:gd name="connsiteY3" fmla="*/ 15214 h 298450"/>
              <a:gd name="connsiteX4" fmla="*/ 7620 w 1682750"/>
              <a:gd name="connsiteY4" fmla="*/ 306375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750" h="298450">
                <a:moveTo>
                  <a:pt x="7620" y="306375"/>
                </a:moveTo>
                <a:lnTo>
                  <a:pt x="1689734" y="306375"/>
                </a:lnTo>
                <a:lnTo>
                  <a:pt x="1689734" y="15214"/>
                </a:lnTo>
                <a:lnTo>
                  <a:pt x="7620" y="15214"/>
                </a:lnTo>
                <a:lnTo>
                  <a:pt x="7620" y="306375"/>
                </a:lnTo>
                <a:close/>
              </a:path>
            </a:pathLst>
          </a:custGeom>
          <a:solidFill>
            <a:srgbClr val="F694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10"/>
          <p:cNvSpPr/>
          <p:nvPr/>
        </p:nvSpPr>
        <p:spPr>
          <a:xfrm>
            <a:off x="7562850" y="5772150"/>
            <a:ext cx="1695450" cy="298450"/>
          </a:xfrm>
          <a:custGeom>
            <a:avLst/>
            <a:gdLst>
              <a:gd name="connsiteX0" fmla="*/ 13334 w 1695450"/>
              <a:gd name="connsiteY0" fmla="*/ 306375 h 298450"/>
              <a:gd name="connsiteX1" fmla="*/ 1695450 w 1695450"/>
              <a:gd name="connsiteY1" fmla="*/ 306375 h 298450"/>
              <a:gd name="connsiteX2" fmla="*/ 1695450 w 1695450"/>
              <a:gd name="connsiteY2" fmla="*/ 15214 h 298450"/>
              <a:gd name="connsiteX3" fmla="*/ 13334 w 1695450"/>
              <a:gd name="connsiteY3" fmla="*/ 15214 h 298450"/>
              <a:gd name="connsiteX4" fmla="*/ 13334 w 1695450"/>
              <a:gd name="connsiteY4" fmla="*/ 306375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5450" h="298450">
                <a:moveTo>
                  <a:pt x="13334" y="306375"/>
                </a:moveTo>
                <a:lnTo>
                  <a:pt x="1695450" y="306375"/>
                </a:lnTo>
                <a:lnTo>
                  <a:pt x="1695450" y="15214"/>
                </a:lnTo>
                <a:lnTo>
                  <a:pt x="13334" y="15214"/>
                </a:lnTo>
                <a:lnTo>
                  <a:pt x="13334" y="306375"/>
                </a:lnTo>
                <a:close/>
              </a:path>
            </a:pathLst>
          </a:custGeom>
          <a:solidFill>
            <a:srgbClr val="F694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1"/>
          <p:cNvSpPr/>
          <p:nvPr/>
        </p:nvSpPr>
        <p:spPr>
          <a:xfrm>
            <a:off x="692150" y="6356350"/>
            <a:ext cx="5200650" cy="298450"/>
          </a:xfrm>
          <a:custGeom>
            <a:avLst/>
            <a:gdLst>
              <a:gd name="connsiteX0" fmla="*/ 14427 w 5200650"/>
              <a:gd name="connsiteY0" fmla="*/ 304482 h 298450"/>
              <a:gd name="connsiteX1" fmla="*/ 5201869 w 5200650"/>
              <a:gd name="connsiteY1" fmla="*/ 304482 h 298450"/>
              <a:gd name="connsiteX2" fmla="*/ 5201869 w 5200650"/>
              <a:gd name="connsiteY2" fmla="*/ 13322 h 298450"/>
              <a:gd name="connsiteX3" fmla="*/ 14427 w 5200650"/>
              <a:gd name="connsiteY3" fmla="*/ 13322 h 298450"/>
              <a:gd name="connsiteX4" fmla="*/ 14427 w 5200650"/>
              <a:gd name="connsiteY4" fmla="*/ 304482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0650" h="298450">
                <a:moveTo>
                  <a:pt x="14427" y="304482"/>
                </a:moveTo>
                <a:lnTo>
                  <a:pt x="5201869" y="304482"/>
                </a:lnTo>
                <a:lnTo>
                  <a:pt x="5201869" y="13322"/>
                </a:lnTo>
                <a:lnTo>
                  <a:pt x="14427" y="13322"/>
                </a:lnTo>
                <a:lnTo>
                  <a:pt x="14427" y="304482"/>
                </a:lnTo>
                <a:close/>
              </a:path>
            </a:pathLst>
          </a:custGeom>
          <a:solidFill>
            <a:srgbClr val="F694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2"/>
          <p:cNvSpPr/>
          <p:nvPr/>
        </p:nvSpPr>
        <p:spPr>
          <a:xfrm>
            <a:off x="5886450" y="6356350"/>
            <a:ext cx="1682750" cy="298450"/>
          </a:xfrm>
          <a:custGeom>
            <a:avLst/>
            <a:gdLst>
              <a:gd name="connsiteX0" fmla="*/ 7620 w 1682750"/>
              <a:gd name="connsiteY0" fmla="*/ 304482 h 298450"/>
              <a:gd name="connsiteX1" fmla="*/ 1689734 w 1682750"/>
              <a:gd name="connsiteY1" fmla="*/ 304482 h 298450"/>
              <a:gd name="connsiteX2" fmla="*/ 1689734 w 1682750"/>
              <a:gd name="connsiteY2" fmla="*/ 13322 h 298450"/>
              <a:gd name="connsiteX3" fmla="*/ 7620 w 1682750"/>
              <a:gd name="connsiteY3" fmla="*/ 13322 h 298450"/>
              <a:gd name="connsiteX4" fmla="*/ 7620 w 1682750"/>
              <a:gd name="connsiteY4" fmla="*/ 304482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750" h="298450">
                <a:moveTo>
                  <a:pt x="7620" y="304482"/>
                </a:moveTo>
                <a:lnTo>
                  <a:pt x="1689734" y="304482"/>
                </a:lnTo>
                <a:lnTo>
                  <a:pt x="1689734" y="13322"/>
                </a:lnTo>
                <a:lnTo>
                  <a:pt x="7620" y="13322"/>
                </a:lnTo>
                <a:lnTo>
                  <a:pt x="7620" y="304482"/>
                </a:lnTo>
                <a:close/>
              </a:path>
            </a:pathLst>
          </a:custGeom>
          <a:solidFill>
            <a:srgbClr val="F694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3"/>
          <p:cNvSpPr/>
          <p:nvPr/>
        </p:nvSpPr>
        <p:spPr>
          <a:xfrm>
            <a:off x="7562850" y="6356350"/>
            <a:ext cx="1695450" cy="298450"/>
          </a:xfrm>
          <a:custGeom>
            <a:avLst/>
            <a:gdLst>
              <a:gd name="connsiteX0" fmla="*/ 13334 w 1695450"/>
              <a:gd name="connsiteY0" fmla="*/ 304482 h 298450"/>
              <a:gd name="connsiteX1" fmla="*/ 1695450 w 1695450"/>
              <a:gd name="connsiteY1" fmla="*/ 304482 h 298450"/>
              <a:gd name="connsiteX2" fmla="*/ 1695450 w 1695450"/>
              <a:gd name="connsiteY2" fmla="*/ 13322 h 298450"/>
              <a:gd name="connsiteX3" fmla="*/ 13334 w 1695450"/>
              <a:gd name="connsiteY3" fmla="*/ 13322 h 298450"/>
              <a:gd name="connsiteX4" fmla="*/ 13334 w 1695450"/>
              <a:gd name="connsiteY4" fmla="*/ 304482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5450" h="298450">
                <a:moveTo>
                  <a:pt x="13334" y="304482"/>
                </a:moveTo>
                <a:lnTo>
                  <a:pt x="1695450" y="304482"/>
                </a:lnTo>
                <a:lnTo>
                  <a:pt x="1695450" y="13322"/>
                </a:lnTo>
                <a:lnTo>
                  <a:pt x="13334" y="13322"/>
                </a:lnTo>
                <a:lnTo>
                  <a:pt x="13334" y="304482"/>
                </a:lnTo>
                <a:close/>
              </a:path>
            </a:pathLst>
          </a:custGeom>
          <a:solidFill>
            <a:srgbClr val="F694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TextBox 214"/>
          <p:cNvSpPr txBox="1"/>
          <p:nvPr/>
        </p:nvSpPr>
        <p:spPr>
          <a:xfrm>
            <a:off x="1671827" y="281749"/>
            <a:ext cx="5862901" cy="1383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833"/>
              </a:lnSpc>
            </a:pPr>
            <a:r>
              <a:rPr lang="en-US" altLang="zh-CN" sz="3350" b="1" i="1" spc="50" dirty="0">
                <a:solidFill>
                  <a:srgbClr val="9AB957"/>
                </a:solidFill>
                <a:latin typeface="Calibri"/>
                <a:ea typeface="Calibri"/>
              </a:rPr>
              <a:t>Частота</a:t>
            </a:r>
            <a:r>
              <a:rPr lang="en-US" altLang="zh-CN" sz="3350" b="1" i="1" spc="-354" dirty="0">
                <a:solidFill>
                  <a:srgbClr val="9AB957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spc="50" dirty="0">
                <a:solidFill>
                  <a:srgbClr val="9AB957"/>
                </a:solidFill>
                <a:latin typeface="Calibri"/>
                <a:ea typeface="Calibri"/>
              </a:rPr>
              <a:t>встречаемости</a:t>
            </a:r>
            <a:r>
              <a:rPr lang="en-US" altLang="zh-CN" sz="3350" b="1" i="1" dirty="0">
                <a:solidFill>
                  <a:srgbClr val="9AB957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9AB957"/>
                </a:solidFill>
                <a:latin typeface="Calibri"/>
                <a:ea typeface="Calibri"/>
              </a:rPr>
              <a:t>пороков</a:t>
            </a:r>
            <a:r>
              <a:rPr lang="en-US" altLang="zh-CN" sz="3350" b="1" i="1" dirty="0">
                <a:solidFill>
                  <a:srgbClr val="9AB957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9AB957"/>
                </a:solidFill>
                <a:latin typeface="Calibri"/>
                <a:ea typeface="Calibri"/>
              </a:rPr>
              <a:t>и</a:t>
            </a:r>
            <a:r>
              <a:rPr lang="en-US" altLang="zh-CN" sz="3350" b="1" i="1" dirty="0">
                <a:solidFill>
                  <a:srgbClr val="9AB957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9AB957"/>
                </a:solidFill>
                <a:latin typeface="Calibri"/>
                <a:ea typeface="Calibri"/>
              </a:rPr>
              <a:t>болезней</a:t>
            </a:r>
            <a:r>
              <a:rPr lang="en-US" altLang="zh-CN" sz="3350" b="1" i="1" spc="204" dirty="0">
                <a:solidFill>
                  <a:srgbClr val="9AB957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9AB957"/>
                </a:solidFill>
                <a:latin typeface="Calibri"/>
                <a:ea typeface="Calibri"/>
              </a:rPr>
              <a:t>культи</a:t>
            </a:r>
          </a:p>
          <a:p>
            <a:pPr>
              <a:lnSpc>
                <a:spcPts val="1025"/>
              </a:lnSpc>
            </a:pPr>
            <a:endParaRPr lang="en-US" dirty="0" smtClean="0"/>
          </a:p>
          <a:p>
            <a:pPr marL="0" indent="4518914">
              <a:lnSpc>
                <a:spcPct val="100000"/>
              </a:lnSpc>
            </a:pP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Культя</a:t>
            </a:r>
            <a:r>
              <a:rPr lang="en-US" altLang="zh-CN" sz="1800" b="1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бедра</a:t>
            </a:r>
          </a:p>
        </p:txBody>
      </p:sp>
      <p:sp>
        <p:nvSpPr>
          <p:cNvPr id="215" name="TextBox 215"/>
          <p:cNvSpPr txBox="1"/>
          <p:nvPr/>
        </p:nvSpPr>
        <p:spPr>
          <a:xfrm>
            <a:off x="7786369" y="1390904"/>
            <a:ext cx="142993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Культя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голени</a:t>
            </a:r>
          </a:p>
        </p:txBody>
      </p:sp>
      <p:sp>
        <p:nvSpPr>
          <p:cNvPr id="216" name="TextBox 216"/>
          <p:cNvSpPr txBox="1"/>
          <p:nvPr/>
        </p:nvSpPr>
        <p:spPr>
          <a:xfrm>
            <a:off x="760171" y="1689227"/>
            <a:ext cx="4297031" cy="9159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dirty="0">
                <a:solidFill>
                  <a:srgbClr val="FEFEFE"/>
                </a:solidFill>
                <a:latin typeface="Calibri"/>
                <a:ea typeface="Calibri"/>
              </a:rPr>
              <a:t>Пороки</a:t>
            </a:r>
            <a:r>
              <a:rPr lang="en-US" altLang="zh-CN" sz="2400" b="1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FEFEFE"/>
                </a:solidFill>
                <a:latin typeface="Calibri"/>
                <a:ea typeface="Calibri"/>
              </a:rPr>
              <a:t>культей</a:t>
            </a:r>
          </a:p>
          <a:p>
            <a:pPr marL="0" hangingPunct="0">
              <a:lnSpc>
                <a:spcPct val="95416"/>
              </a:lnSpc>
              <a:spcBef>
                <a:spcPts val="189"/>
              </a:spcBef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Высокое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расположение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усеченных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мышц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выстояние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опила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кости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под</a:t>
            </a:r>
            <a:r>
              <a:rPr lang="en-US" altLang="zh-CN" sz="18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кожей</a:t>
            </a:r>
          </a:p>
        </p:txBody>
      </p:sp>
      <p:sp>
        <p:nvSpPr>
          <p:cNvPr id="217" name="TextBox 217"/>
          <p:cNvSpPr txBox="1"/>
          <p:nvPr/>
        </p:nvSpPr>
        <p:spPr>
          <a:xfrm>
            <a:off x="6902450" y="2223388"/>
            <a:ext cx="633083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22,3</a:t>
            </a:r>
            <a:r>
              <a:rPr lang="en-US" altLang="zh-CN" sz="18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%</a:t>
            </a:r>
          </a:p>
        </p:txBody>
      </p:sp>
      <p:sp>
        <p:nvSpPr>
          <p:cNvPr id="218" name="TextBox 218"/>
          <p:cNvSpPr txBox="1"/>
          <p:nvPr/>
        </p:nvSpPr>
        <p:spPr>
          <a:xfrm>
            <a:off x="8700769" y="2223388"/>
            <a:ext cx="517183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0,7</a:t>
            </a:r>
            <a:r>
              <a:rPr lang="en-US" altLang="zh-CN" sz="18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%</a:t>
            </a:r>
          </a:p>
        </p:txBody>
      </p:sp>
      <p:sp>
        <p:nvSpPr>
          <p:cNvPr id="219" name="TextBox 219"/>
          <p:cNvSpPr txBox="1"/>
          <p:nvPr/>
        </p:nvSpPr>
        <p:spPr>
          <a:xfrm>
            <a:off x="760171" y="2682748"/>
            <a:ext cx="8572386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6142278" algn="l"/>
                <a:tab pos="7998510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Болезненные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спаянные</a:t>
            </a:r>
            <a:r>
              <a:rPr lang="en-US" altLang="zh-CN" sz="18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рубцы	20,7</a:t>
            </a:r>
            <a:r>
              <a:rPr lang="en-US" altLang="zh-CN" sz="18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%	26</a:t>
            </a:r>
            <a:r>
              <a:rPr lang="en-US" altLang="zh-CN" sz="1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%</a:t>
            </a:r>
          </a:p>
        </p:txBody>
      </p:sp>
      <p:sp>
        <p:nvSpPr>
          <p:cNvPr id="220" name="TextBox 220"/>
          <p:cNvSpPr txBox="1"/>
          <p:nvPr/>
        </p:nvSpPr>
        <p:spPr>
          <a:xfrm>
            <a:off x="760171" y="2995167"/>
            <a:ext cx="8572081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6142278" algn="l"/>
                <a:tab pos="7940598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Избыток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мягких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тканей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под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костным</a:t>
            </a:r>
            <a:r>
              <a:rPr lang="en-US" altLang="zh-CN" sz="18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опилом	19,2</a:t>
            </a:r>
            <a:r>
              <a:rPr lang="en-US" altLang="zh-CN" sz="18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%	0,5</a:t>
            </a:r>
            <a:r>
              <a:rPr lang="en-US" altLang="zh-CN" sz="1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%</a:t>
            </a:r>
          </a:p>
        </p:txBody>
      </p:sp>
      <p:sp>
        <p:nvSpPr>
          <p:cNvPr id="221" name="TextBox 221"/>
          <p:cNvSpPr txBox="1"/>
          <p:nvPr/>
        </p:nvSpPr>
        <p:spPr>
          <a:xfrm>
            <a:off x="760171" y="3307588"/>
            <a:ext cx="8572386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6258102" algn="l"/>
                <a:tab pos="7998510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Прикрепление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мышц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рубцу</a:t>
            </a:r>
            <a:r>
              <a:rPr lang="en-US" altLang="zh-CN" sz="18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кожи	2,5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%	40</a:t>
            </a:r>
            <a:r>
              <a:rPr lang="en-US" altLang="zh-CN" sz="1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%</a:t>
            </a:r>
          </a:p>
        </p:txBody>
      </p:sp>
      <p:sp>
        <p:nvSpPr>
          <p:cNvPr id="222" name="TextBox 222"/>
          <p:cNvSpPr txBox="1"/>
          <p:nvPr/>
        </p:nvSpPr>
        <p:spPr>
          <a:xfrm>
            <a:off x="760171" y="3620008"/>
            <a:ext cx="8572081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6316014" algn="l"/>
                <a:tab pos="7940598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Контрактуры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суставов	23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%	5,8</a:t>
            </a:r>
            <a:r>
              <a:rPr lang="en-US" altLang="zh-CN" sz="1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%</a:t>
            </a:r>
          </a:p>
        </p:txBody>
      </p:sp>
      <p:sp>
        <p:nvSpPr>
          <p:cNvPr id="223" name="TextBox 223"/>
          <p:cNvSpPr txBox="1"/>
          <p:nvPr/>
        </p:nvSpPr>
        <p:spPr>
          <a:xfrm>
            <a:off x="760171" y="3932428"/>
            <a:ext cx="8572081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6555663" algn="l"/>
                <a:tab pos="7940598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Неправильный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опил</a:t>
            </a:r>
            <a:r>
              <a:rPr lang="en-US" altLang="zh-CN" sz="18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кости	—	2,9</a:t>
            </a:r>
            <a:r>
              <a:rPr lang="en-US" altLang="zh-CN" sz="1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%</a:t>
            </a:r>
          </a:p>
        </p:txBody>
      </p:sp>
      <p:sp>
        <p:nvSpPr>
          <p:cNvPr id="224" name="TextBox 224"/>
          <p:cNvSpPr txBox="1"/>
          <p:nvPr/>
        </p:nvSpPr>
        <p:spPr>
          <a:xfrm>
            <a:off x="760171" y="4244848"/>
            <a:ext cx="8572311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6432220" algn="l"/>
                <a:tab pos="8114334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Культи,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порочные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  <a:r>
              <a:rPr lang="en-US" altLang="zh-CN" sz="18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длине	7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%	6</a:t>
            </a:r>
            <a:r>
              <a:rPr lang="en-US" altLang="zh-CN" sz="1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%</a:t>
            </a:r>
          </a:p>
        </p:txBody>
      </p:sp>
      <p:sp>
        <p:nvSpPr>
          <p:cNvPr id="225" name="TextBox 225"/>
          <p:cNvSpPr txBox="1"/>
          <p:nvPr/>
        </p:nvSpPr>
        <p:spPr>
          <a:xfrm>
            <a:off x="760171" y="4556811"/>
            <a:ext cx="857229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6258102" algn="l"/>
                <a:tab pos="7940598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булавовидные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или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чрезмерно</a:t>
            </a:r>
            <a:r>
              <a:rPr lang="en-US" altLang="zh-CN" sz="18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конические	4,9</a:t>
            </a:r>
            <a:r>
              <a:rPr lang="en-US" altLang="zh-CN" sz="18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%	9,3</a:t>
            </a:r>
            <a:r>
              <a:rPr lang="en-US" altLang="zh-CN" sz="18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%</a:t>
            </a:r>
          </a:p>
        </p:txBody>
      </p:sp>
      <p:sp>
        <p:nvSpPr>
          <p:cNvPr id="226" name="TextBox 226"/>
          <p:cNvSpPr txBox="1"/>
          <p:nvPr/>
        </p:nvSpPr>
        <p:spPr>
          <a:xfrm>
            <a:off x="760171" y="4884420"/>
            <a:ext cx="2315377" cy="613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400" b="1" spc="34" dirty="0">
                <a:solidFill>
                  <a:srgbClr val="FEFEFE"/>
                </a:solidFill>
                <a:latin typeface="Calibri"/>
                <a:ea typeface="Calibri"/>
              </a:rPr>
              <a:t>Болезни</a:t>
            </a:r>
            <a:r>
              <a:rPr lang="en-US" altLang="zh-CN" sz="2400" b="1" spc="-23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b="1" spc="34" dirty="0">
                <a:solidFill>
                  <a:srgbClr val="FEFEFE"/>
                </a:solidFill>
                <a:latin typeface="Calibri"/>
                <a:ea typeface="Calibri"/>
              </a:rPr>
              <a:t>культей</a:t>
            </a:r>
            <a:r>
              <a:rPr lang="en-US" altLang="zh-CN" sz="2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Ос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теофиты</a:t>
            </a:r>
          </a:p>
        </p:txBody>
      </p:sp>
      <p:sp>
        <p:nvSpPr>
          <p:cNvPr id="227" name="TextBox 227"/>
          <p:cNvSpPr txBox="1"/>
          <p:nvPr/>
        </p:nvSpPr>
        <p:spPr>
          <a:xfrm>
            <a:off x="6902450" y="5233923"/>
            <a:ext cx="633083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26,3</a:t>
            </a:r>
            <a:r>
              <a:rPr lang="en-US" altLang="zh-CN" sz="18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%</a:t>
            </a:r>
          </a:p>
        </p:txBody>
      </p:sp>
      <p:sp>
        <p:nvSpPr>
          <p:cNvPr id="228" name="TextBox 228"/>
          <p:cNvSpPr txBox="1"/>
          <p:nvPr/>
        </p:nvSpPr>
        <p:spPr>
          <a:xfrm>
            <a:off x="8700769" y="5233923"/>
            <a:ext cx="517183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5,5</a:t>
            </a:r>
            <a:r>
              <a:rPr lang="en-US" altLang="zh-CN" sz="18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%</a:t>
            </a:r>
          </a:p>
        </p:txBody>
      </p:sp>
      <p:sp>
        <p:nvSpPr>
          <p:cNvPr id="229" name="TextBox 229"/>
          <p:cNvSpPr txBox="1"/>
          <p:nvPr/>
        </p:nvSpPr>
        <p:spPr>
          <a:xfrm>
            <a:off x="760171" y="5524880"/>
            <a:ext cx="8572300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6258102" algn="l"/>
                <a:tab pos="7824774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Болезненные</a:t>
            </a:r>
            <a:r>
              <a:rPr lang="en-US" altLang="zh-CN" sz="18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невромы	6,1</a:t>
            </a:r>
            <a:r>
              <a:rPr lang="en-US" altLang="zh-CN" sz="18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%	17,7</a:t>
            </a:r>
            <a:r>
              <a:rPr lang="en-US" altLang="zh-CN" sz="18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%</a:t>
            </a:r>
          </a:p>
        </p:txBody>
      </p:sp>
      <p:sp>
        <p:nvSpPr>
          <p:cNvPr id="230" name="TextBox 230"/>
          <p:cNvSpPr txBox="1"/>
          <p:nvPr/>
        </p:nvSpPr>
        <p:spPr>
          <a:xfrm>
            <a:off x="760171" y="5816346"/>
            <a:ext cx="8572081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6258102" algn="l"/>
                <a:tab pos="7940598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Длительно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не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заживающие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раны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8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язвы	2,7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%	7,3</a:t>
            </a:r>
            <a:r>
              <a:rPr lang="en-US" altLang="zh-CN" sz="1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%</a:t>
            </a:r>
          </a:p>
        </p:txBody>
      </p:sp>
      <p:sp>
        <p:nvSpPr>
          <p:cNvPr id="231" name="TextBox 231"/>
          <p:cNvSpPr txBox="1"/>
          <p:nvPr/>
        </p:nvSpPr>
        <p:spPr>
          <a:xfrm>
            <a:off x="760171" y="6107353"/>
            <a:ext cx="857229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6258102" algn="l"/>
                <a:tab pos="7940598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Лигатурные</a:t>
            </a:r>
            <a:r>
              <a:rPr lang="en-US" altLang="zh-CN" sz="18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свищи	1,4</a:t>
            </a:r>
            <a:r>
              <a:rPr lang="en-US" altLang="zh-CN" sz="18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%	3,1</a:t>
            </a:r>
            <a:r>
              <a:rPr lang="en-US" altLang="zh-CN" sz="18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%</a:t>
            </a:r>
          </a:p>
        </p:txBody>
      </p:sp>
      <p:sp>
        <p:nvSpPr>
          <p:cNvPr id="232" name="TextBox 232"/>
          <p:cNvSpPr txBox="1"/>
          <p:nvPr/>
        </p:nvSpPr>
        <p:spPr>
          <a:xfrm>
            <a:off x="760171" y="6398818"/>
            <a:ext cx="8572081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6432220" algn="l"/>
                <a:tab pos="7940598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Остеомиелит</a:t>
            </a:r>
            <a:r>
              <a:rPr lang="en-US" altLang="zh-CN" sz="18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культи	1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%	6,2</a:t>
            </a:r>
            <a:r>
              <a:rPr lang="en-US" altLang="zh-CN" sz="1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%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2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1341120"/>
            <a:ext cx="4107179" cy="4122420"/>
          </a:xfrm>
          <a:prstGeom prst="rect">
            <a:avLst/>
          </a:prstGeom>
        </p:spPr>
      </p:pic>
      <p:sp>
        <p:nvSpPr>
          <p:cNvPr id="2" name="TextBox 234"/>
          <p:cNvSpPr txBox="1"/>
          <p:nvPr/>
        </p:nvSpPr>
        <p:spPr>
          <a:xfrm>
            <a:off x="6055740" y="1376565"/>
            <a:ext cx="2377983" cy="4965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1700" i="1" spc="15" dirty="0">
                <a:solidFill>
                  <a:srgbClr val="000000"/>
                </a:solidFill>
                <a:latin typeface="Calibri"/>
                <a:ea typeface="Calibri"/>
              </a:rPr>
              <a:t>Чрезмерно</a:t>
            </a:r>
            <a:r>
              <a:rPr lang="en-US" altLang="zh-CN" sz="1700" i="1" spc="-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20" dirty="0">
                <a:solidFill>
                  <a:srgbClr val="000000"/>
                </a:solidFill>
                <a:latin typeface="Calibri"/>
                <a:ea typeface="Calibri"/>
              </a:rPr>
              <a:t>короткая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культя</a:t>
            </a:r>
            <a:r>
              <a:rPr lang="en-US" altLang="zh-CN" sz="1700" i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у</a:t>
            </a:r>
            <a:r>
              <a:rPr lang="en-US" altLang="zh-CN" sz="1700" i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ребенка</a:t>
            </a:r>
            <a:r>
              <a:rPr lang="en-US" altLang="zh-CN" sz="1700" i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2-х</a:t>
            </a:r>
            <a:r>
              <a:rPr lang="en-US" altLang="zh-CN" sz="1700" i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лет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380" y="1356360"/>
            <a:ext cx="3299460" cy="3307079"/>
          </a:xfrm>
          <a:prstGeom prst="rect">
            <a:avLst/>
          </a:prstGeom>
        </p:spPr>
      </p:pic>
      <p:pic>
        <p:nvPicPr>
          <p:cNvPr id="237" name="Picture 2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160" y="1356360"/>
            <a:ext cx="3307079" cy="3307079"/>
          </a:xfrm>
          <a:prstGeom prst="rect">
            <a:avLst/>
          </a:prstGeom>
        </p:spPr>
      </p:pic>
      <p:sp>
        <p:nvSpPr>
          <p:cNvPr id="2" name="TextBox 237"/>
          <p:cNvSpPr txBox="1"/>
          <p:nvPr/>
        </p:nvSpPr>
        <p:spPr>
          <a:xfrm>
            <a:off x="1671827" y="4794122"/>
            <a:ext cx="4066829" cy="496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1700" i="1" spc="5" dirty="0">
                <a:solidFill>
                  <a:srgbClr val="000000"/>
                </a:solidFill>
                <a:latin typeface="Calibri"/>
                <a:ea typeface="Calibri"/>
              </a:rPr>
              <a:t>Сгибательно</a:t>
            </a:r>
            <a:r>
              <a:rPr lang="en-US" altLang="zh-CN" sz="1700" i="1" spc="2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700" i="1" spc="5" dirty="0">
                <a:solidFill>
                  <a:srgbClr val="000000"/>
                </a:solidFill>
                <a:latin typeface="Calibri"/>
                <a:ea typeface="Calibri"/>
              </a:rPr>
              <a:t>отводящая</a:t>
            </a:r>
            <a:r>
              <a:rPr lang="en-US" altLang="zh-CN" sz="1700" i="1" spc="-1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5" dirty="0">
                <a:solidFill>
                  <a:srgbClr val="000000"/>
                </a:solidFill>
                <a:latin typeface="Calibri"/>
                <a:ea typeface="Calibri"/>
              </a:rPr>
              <a:t>контрактура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тазобедренного</a:t>
            </a:r>
            <a:r>
              <a:rPr lang="en-US" altLang="zh-CN" sz="1700" i="1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сустава</a:t>
            </a:r>
            <a:r>
              <a:rPr lang="en-US" altLang="zh-CN" sz="1700" i="1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у</a:t>
            </a:r>
            <a:r>
              <a:rPr lang="en-US" altLang="zh-CN" sz="1700" i="1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ребенка</a:t>
            </a:r>
            <a:r>
              <a:rPr lang="en-US" altLang="zh-CN" sz="1700" i="1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2-х</a:t>
            </a:r>
            <a:r>
              <a:rPr lang="en-US" altLang="zh-CN" sz="1700" i="1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лет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2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1341120"/>
            <a:ext cx="4107179" cy="4122420"/>
          </a:xfrm>
          <a:prstGeom prst="rect">
            <a:avLst/>
          </a:prstGeom>
        </p:spPr>
      </p:pic>
      <p:sp>
        <p:nvSpPr>
          <p:cNvPr id="2" name="TextBox 239"/>
          <p:cNvSpPr txBox="1"/>
          <p:nvPr/>
        </p:nvSpPr>
        <p:spPr>
          <a:xfrm>
            <a:off x="6055740" y="1355961"/>
            <a:ext cx="2614905" cy="8233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Сгибательная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контрактура</a:t>
            </a:r>
          </a:p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Times New Roman"/>
                <a:ea typeface="Times New Roman"/>
              </a:rPr>
              <a:t>та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зобедренного</a:t>
            </a:r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сустава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у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взрослого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2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1341120"/>
            <a:ext cx="4107179" cy="4122420"/>
          </a:xfrm>
          <a:prstGeom prst="rect">
            <a:avLst/>
          </a:prstGeom>
        </p:spPr>
      </p:pic>
      <p:sp>
        <p:nvSpPr>
          <p:cNvPr id="2" name="TextBox 241"/>
          <p:cNvSpPr txBox="1"/>
          <p:nvPr/>
        </p:nvSpPr>
        <p:spPr>
          <a:xfrm>
            <a:off x="6055740" y="1381201"/>
            <a:ext cx="1713415" cy="15216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1700" b="1" i="1" spc="25" dirty="0">
                <a:solidFill>
                  <a:srgbClr val="000000"/>
                </a:solidFill>
                <a:latin typeface="Calibri"/>
                <a:ea typeface="Calibri"/>
              </a:rPr>
              <a:t>Порок</a:t>
            </a:r>
            <a:r>
              <a:rPr lang="en-US" altLang="zh-CN" sz="1700" b="1" i="1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b="1" i="1" spc="25" dirty="0">
                <a:solidFill>
                  <a:srgbClr val="000000"/>
                </a:solidFill>
                <a:latin typeface="Calibri"/>
                <a:ea typeface="Calibri"/>
              </a:rPr>
              <a:t>культи:</a:t>
            </a:r>
            <a:r>
              <a:rPr lang="en-US" altLang="zh-CN" sz="17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15" dirty="0">
                <a:solidFill>
                  <a:srgbClr val="000000"/>
                </a:solidFill>
                <a:latin typeface="Calibri"/>
                <a:ea typeface="Calibri"/>
              </a:rPr>
              <a:t>Рубец,</a:t>
            </a:r>
            <a:r>
              <a:rPr lang="en-US" altLang="zh-CN" sz="1700" i="1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20" dirty="0">
                <a:solidFill>
                  <a:srgbClr val="000000"/>
                </a:solidFill>
                <a:latin typeface="Calibri"/>
                <a:ea typeface="Calibri"/>
              </a:rPr>
              <a:t>спаянный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t/>
            </a:r>
            <a:br/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700" i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костью</a:t>
            </a:r>
          </a:p>
          <a:p>
            <a:pPr marL="0">
              <a:lnSpc>
                <a:spcPct val="100000"/>
              </a:lnSpc>
              <a:spcBef>
                <a:spcPts val="120"/>
              </a:spcBef>
            </a:pPr>
            <a:r>
              <a:rPr lang="en-US" altLang="zh-CN" sz="1700" b="1" spc="-15" dirty="0">
                <a:solidFill>
                  <a:srgbClr val="9AB957"/>
                </a:solidFill>
                <a:latin typeface="Calibri"/>
                <a:ea typeface="Calibri"/>
              </a:rPr>
              <a:t>+</a:t>
            </a:r>
          </a:p>
          <a:p>
            <a:pPr marL="0" hangingPunct="0">
              <a:lnSpc>
                <a:spcPct val="95416"/>
              </a:lnSpc>
            </a:pPr>
            <a:r>
              <a:rPr lang="en-US" altLang="zh-CN" sz="1700" b="1" i="1" spc="20" dirty="0">
                <a:solidFill>
                  <a:srgbClr val="000000"/>
                </a:solidFill>
                <a:latin typeface="Calibri"/>
                <a:ea typeface="Calibri"/>
              </a:rPr>
              <a:t>Болезнь</a:t>
            </a:r>
            <a:r>
              <a:rPr lang="en-US" altLang="zh-CN" sz="1700" b="1" i="1" spc="-1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b="1" i="1" spc="20" dirty="0">
                <a:solidFill>
                  <a:srgbClr val="000000"/>
                </a:solidFill>
                <a:latin typeface="Calibri"/>
                <a:ea typeface="Calibri"/>
              </a:rPr>
              <a:t>культи:</a:t>
            </a:r>
            <a:r>
              <a:rPr lang="en-US" altLang="zh-CN" sz="17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-10" dirty="0">
                <a:solidFill>
                  <a:srgbClr val="000000"/>
                </a:solidFill>
                <a:latin typeface="Calibri"/>
                <a:ea typeface="Calibri"/>
              </a:rPr>
              <a:t>Лигатурный</a:t>
            </a:r>
            <a:r>
              <a:rPr lang="en-US" altLang="zh-CN" sz="1700" i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-10" dirty="0">
                <a:solidFill>
                  <a:srgbClr val="000000"/>
                </a:solidFill>
                <a:latin typeface="Calibri"/>
                <a:ea typeface="Calibri"/>
              </a:rPr>
              <a:t>свищ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2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1341120"/>
            <a:ext cx="4107179" cy="4099560"/>
          </a:xfrm>
          <a:prstGeom prst="rect">
            <a:avLst/>
          </a:prstGeom>
        </p:spPr>
      </p:pic>
      <p:sp>
        <p:nvSpPr>
          <p:cNvPr id="2" name="TextBox 243"/>
          <p:cNvSpPr txBox="1"/>
          <p:nvPr/>
        </p:nvSpPr>
        <p:spPr>
          <a:xfrm>
            <a:off x="6055740" y="1367205"/>
            <a:ext cx="2459006" cy="1288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i="1" spc="-1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паянные</a:t>
            </a:r>
          </a:p>
          <a:p>
            <a:pPr marL="0" hangingPunct="0">
              <a:lnSpc>
                <a:spcPct val="95416"/>
              </a:lnSpc>
            </a:pP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700" i="1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подлежащими</a:t>
            </a:r>
            <a:r>
              <a:rPr lang="en-US" altLang="zh-CN" sz="1700" i="1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тканями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рубцы</a:t>
            </a:r>
            <a:r>
              <a:rPr lang="en-US" altLang="zh-CN" sz="1700" i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  <a:r>
              <a:rPr lang="en-US" altLang="zh-CN" sz="1700" i="1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свободной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кожной</a:t>
            </a:r>
            <a:r>
              <a:rPr lang="en-US" altLang="zh-CN" sz="1700" i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пластики</a:t>
            </a:r>
          </a:p>
          <a:p>
            <a:pPr marL="0">
              <a:lnSpc>
                <a:spcPct val="100000"/>
              </a:lnSpc>
              <a:spcBef>
                <a:spcPts val="125"/>
              </a:spcBef>
            </a:pP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700" i="1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признаками</a:t>
            </a:r>
            <a:r>
              <a:rPr lang="en-US" altLang="zh-CN" sz="1700" i="1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изъязвления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2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1356360"/>
            <a:ext cx="4107179" cy="4107179"/>
          </a:xfrm>
          <a:prstGeom prst="rect">
            <a:avLst/>
          </a:prstGeom>
        </p:spPr>
      </p:pic>
      <p:sp>
        <p:nvSpPr>
          <p:cNvPr id="2" name="TextBox 245"/>
          <p:cNvSpPr txBox="1"/>
          <p:nvPr/>
        </p:nvSpPr>
        <p:spPr>
          <a:xfrm>
            <a:off x="5934202" y="1386839"/>
            <a:ext cx="2218518" cy="496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1700" i="1" spc="20" dirty="0">
                <a:solidFill>
                  <a:srgbClr val="000000"/>
                </a:solidFill>
                <a:latin typeface="Calibri"/>
                <a:ea typeface="Calibri"/>
              </a:rPr>
              <a:t>Выстояние</a:t>
            </a:r>
            <a:r>
              <a:rPr lang="en-US" altLang="zh-CN" sz="1700" i="1" spc="-1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25" dirty="0">
                <a:solidFill>
                  <a:srgbClr val="000000"/>
                </a:solidFill>
                <a:latin typeface="Calibri"/>
                <a:ea typeface="Calibri"/>
              </a:rPr>
              <a:t>опила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-10" dirty="0">
                <a:solidFill>
                  <a:srgbClr val="000000"/>
                </a:solidFill>
                <a:latin typeface="Calibri"/>
                <a:ea typeface="Calibri"/>
              </a:rPr>
              <a:t>большеберцовой</a:t>
            </a:r>
            <a:r>
              <a:rPr lang="en-US" altLang="zh-CN" sz="1700" i="1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кости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2233" y="1165225"/>
            <a:ext cx="8764934" cy="1745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14425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Ампутацией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называют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усечение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конечности</a:t>
            </a:r>
            <a:r>
              <a:rPr lang="en-US" altLang="zh-CN" sz="2800" i="1" spc="-6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протяжении</a:t>
            </a:r>
            <a:r>
              <a:rPr lang="en-US" altLang="zh-CN" sz="2800" i="1" spc="-1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кости</a:t>
            </a:r>
            <a:r>
              <a:rPr lang="en-US" altLang="zh-CN" sz="2800" i="1" spc="-1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(костей).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25"/>
              </a:lnSpc>
            </a:pPr>
            <a:endParaRPr lang="en-US" dirty="0" smtClean="0"/>
          </a:p>
          <a:p>
            <a:pPr marL="0" indent="914425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Если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конечность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усечена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уровне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сустава,</a:t>
            </a:r>
            <a:r>
              <a:rPr lang="en-US" altLang="zh-CN" sz="2800" i="1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когда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02233" y="2910458"/>
            <a:ext cx="8875441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632227" algn="l"/>
                <a:tab pos="4191660" algn="l"/>
                <a:tab pos="5690006" algn="l"/>
                <a:tab pos="7189623" algn="l"/>
                <a:tab pos="7800999" algn="l"/>
              </a:tabLst>
            </a:pPr>
            <a:r>
              <a:rPr lang="en-US" altLang="zh-CN" sz="2800" i="1" spc="-15" dirty="0">
                <a:solidFill>
                  <a:srgbClr val="000000"/>
                </a:solidFill>
                <a:latin typeface="Calibri"/>
                <a:ea typeface="Calibri"/>
              </a:rPr>
              <a:t>пересекаются	</a:t>
            </a:r>
            <a:r>
              <a:rPr lang="en-US" altLang="zh-CN" sz="2800" i="1" spc="-35" dirty="0">
                <a:solidFill>
                  <a:srgbClr val="000000"/>
                </a:solidFill>
                <a:latin typeface="Calibri"/>
                <a:ea typeface="Calibri"/>
              </a:rPr>
              <a:t>только	</a:t>
            </a:r>
            <a:r>
              <a:rPr lang="en-US" altLang="zh-CN" sz="2800" i="1" spc="-5" dirty="0">
                <a:solidFill>
                  <a:srgbClr val="000000"/>
                </a:solidFill>
                <a:latin typeface="Calibri"/>
                <a:ea typeface="Calibri"/>
              </a:rPr>
              <a:t>мягкие	</a:t>
            </a:r>
            <a:r>
              <a:rPr lang="en-US" altLang="zh-CN" sz="2800" i="1" spc="-20" dirty="0">
                <a:solidFill>
                  <a:srgbClr val="000000"/>
                </a:solidFill>
                <a:latin typeface="Calibri"/>
                <a:ea typeface="Calibri"/>
              </a:rPr>
              <a:t>ткани,	</a:t>
            </a:r>
            <a:r>
              <a:rPr lang="en-US" altLang="zh-CN" sz="2800" i="1" spc="-5" dirty="0">
                <a:solidFill>
                  <a:srgbClr val="000000"/>
                </a:solidFill>
                <a:latin typeface="Calibri"/>
                <a:ea typeface="Calibri"/>
              </a:rPr>
              <a:t>а	</a:t>
            </a:r>
            <a:r>
              <a:rPr lang="en-US" altLang="zh-CN" sz="2800" i="1" spc="-30" dirty="0">
                <a:solidFill>
                  <a:srgbClr val="000000"/>
                </a:solidFill>
                <a:latin typeface="Calibri"/>
                <a:ea typeface="Calibri"/>
              </a:rPr>
              <a:t>кости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02233" y="3337178"/>
            <a:ext cx="8878065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вычленяются,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такое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хирургическое</a:t>
            </a:r>
            <a:r>
              <a:rPr lang="en-US" altLang="zh-CN" sz="2800" i="1" spc="2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вмешательство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2233" y="3764152"/>
            <a:ext cx="8762621" cy="17072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i="1" spc="-5" dirty="0">
                <a:solidFill>
                  <a:srgbClr val="000000"/>
                </a:solidFill>
                <a:latin typeface="Calibri"/>
                <a:ea typeface="Calibri"/>
              </a:rPr>
              <a:t>называют</a:t>
            </a:r>
            <a:r>
              <a:rPr lang="en-US" altLang="zh-CN" sz="2800" i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экзартикупяцией</a:t>
            </a:r>
            <a:r>
              <a:rPr lang="en-US" altLang="zh-CN" sz="2800" i="1" spc="-3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55"/>
              </a:lnSpc>
            </a:pPr>
            <a:endParaRPr lang="en-US" dirty="0" smtClean="0"/>
          </a:p>
          <a:p>
            <a:pPr marL="0" indent="914425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800" i="1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800" i="1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больных</a:t>
            </a:r>
            <a:r>
              <a:rPr lang="en-US" altLang="zh-CN" sz="2800" i="1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800" i="1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культями</a:t>
            </a:r>
            <a:r>
              <a:rPr lang="en-US" altLang="zh-CN" sz="2800" i="1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конечностей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существенное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значение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имеет</a:t>
            </a:r>
            <a:r>
              <a:rPr lang="en-US" altLang="zh-CN" sz="2800" i="1" spc="-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протезирование.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2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1356360"/>
            <a:ext cx="4107179" cy="4107179"/>
          </a:xfrm>
          <a:prstGeom prst="rect">
            <a:avLst/>
          </a:prstGeom>
        </p:spPr>
      </p:pic>
      <p:sp>
        <p:nvSpPr>
          <p:cNvPr id="2" name="TextBox 247"/>
          <p:cNvSpPr txBox="1"/>
          <p:nvPr/>
        </p:nvSpPr>
        <p:spPr>
          <a:xfrm>
            <a:off x="5934202" y="1386839"/>
            <a:ext cx="1715076" cy="496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1700" i="1" spc="15" dirty="0">
                <a:solidFill>
                  <a:srgbClr val="000000"/>
                </a:solidFill>
                <a:latin typeface="Calibri"/>
                <a:ea typeface="Calibri"/>
              </a:rPr>
              <a:t>Выстояние</a:t>
            </a:r>
            <a:r>
              <a:rPr lang="en-US" altLang="zh-CN" sz="1700" i="1" spc="-2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25" dirty="0">
                <a:solidFill>
                  <a:srgbClr val="000000"/>
                </a:solidFill>
                <a:latin typeface="Calibri"/>
                <a:ea typeface="Calibri"/>
              </a:rPr>
              <a:t>опила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бедренной</a:t>
            </a:r>
            <a:r>
              <a:rPr lang="en-US" altLang="zh-CN" sz="1700" i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-10" dirty="0">
                <a:solidFill>
                  <a:srgbClr val="000000"/>
                </a:solidFill>
                <a:latin typeface="Calibri"/>
                <a:ea typeface="Calibri"/>
              </a:rPr>
              <a:t>кости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Box 248"/>
          <p:cNvSpPr txBox="1"/>
          <p:nvPr/>
        </p:nvSpPr>
        <p:spPr>
          <a:xfrm>
            <a:off x="1835150" y="213360"/>
            <a:ext cx="808180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390266" algn="l"/>
                <a:tab pos="4446142" algn="l"/>
                <a:tab pos="6185407" algn="l"/>
                <a:tab pos="6965950" algn="l"/>
              </a:tabLst>
            </a:pP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Двигательная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активность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больных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раннем</a:t>
            </a:r>
          </a:p>
        </p:txBody>
      </p:sp>
      <p:sp>
        <p:nvSpPr>
          <p:cNvPr id="249" name="TextBox 249"/>
          <p:cNvSpPr txBox="1"/>
          <p:nvPr/>
        </p:nvSpPr>
        <p:spPr>
          <a:xfrm>
            <a:off x="920800" y="608964"/>
            <a:ext cx="8950459" cy="18220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послеоперационном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периоде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создает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условия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для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нормализации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центральной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гемодинамики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ускорения</a:t>
            </a:r>
            <a:r>
              <a:rPr lang="en-US" altLang="zh-CN" sz="2400" spc="6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процессов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заживления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2400" spc="-35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0" indent="914349">
              <a:lnSpc>
                <a:spcPct val="100000"/>
              </a:lnSpc>
              <a:spcBef>
                <a:spcPts val="340"/>
              </a:spcBef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2-го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дня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операции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необходимо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проводить</a:t>
            </a:r>
            <a:r>
              <a:rPr lang="en-US" altLang="zh-CN" sz="2400" spc="-3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ЛФК,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дыхательную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гимнастику,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затем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фантомно-импульсную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гимнастику</a:t>
            </a:r>
          </a:p>
        </p:txBody>
      </p:sp>
      <p:sp>
        <p:nvSpPr>
          <p:cNvPr id="250" name="TextBox 250"/>
          <p:cNvSpPr txBox="1"/>
          <p:nvPr/>
        </p:nvSpPr>
        <p:spPr>
          <a:xfrm>
            <a:off x="920800" y="2431415"/>
            <a:ext cx="8995376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для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мышц</a:t>
            </a:r>
            <a:r>
              <a:rPr lang="en-US" altLang="zh-CN" sz="2400" spc="11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(попеременное</a:t>
            </a:r>
            <a:r>
              <a:rPr lang="en-US" altLang="zh-CN" sz="2400" spc="11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мысленное</a:t>
            </a:r>
            <a:r>
              <a:rPr lang="en-US" altLang="zh-CN" sz="2400" spc="11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осуществление</a:t>
            </a:r>
          </a:p>
        </p:txBody>
      </p:sp>
      <p:sp>
        <p:nvSpPr>
          <p:cNvPr id="251" name="TextBox 251"/>
          <p:cNvSpPr txBox="1"/>
          <p:nvPr/>
        </p:nvSpPr>
        <p:spPr>
          <a:xfrm>
            <a:off x="920800" y="2797175"/>
            <a:ext cx="8881916" cy="18290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движений</a:t>
            </a:r>
            <a:r>
              <a:rPr lang="en-US" altLang="zh-CN" sz="24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отсутствующем</a:t>
            </a:r>
            <a:r>
              <a:rPr lang="en-US" altLang="zh-CN" sz="24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дистальном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суставе).</a:t>
            </a:r>
          </a:p>
          <a:p>
            <a:pPr marL="0" indent="914349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spc="8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5-7-й</a:t>
            </a:r>
            <a:r>
              <a:rPr lang="en-US" altLang="zh-CN" sz="2400" spc="8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день</a:t>
            </a:r>
            <a:r>
              <a:rPr lang="en-US" altLang="zh-CN" sz="2400" spc="8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разрешают</a:t>
            </a:r>
            <a:r>
              <a:rPr lang="en-US" altLang="zh-CN" sz="2400" spc="8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ограниченное</a:t>
            </a:r>
            <a:r>
              <a:rPr lang="en-US" altLang="zh-CN" sz="2400" spc="8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передвижение</a:t>
            </a:r>
            <a:r>
              <a:rPr lang="en-US" altLang="zh-CN" sz="2400" spc="8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</a:p>
          <a:p>
            <a:pPr marL="0">
              <a:lnSpc>
                <a:spcPct val="100000"/>
              </a:lnSpc>
            </a:pP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кресле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коляске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0" indent="914349">
              <a:lnSpc>
                <a:spcPct val="100000"/>
              </a:lnSpc>
            </a:pP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8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10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го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дня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назначают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дозированную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ходьбу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ea typeface="Calibri"/>
              </a:rPr>
              <a:t>помощью</a:t>
            </a:r>
          </a:p>
          <a:p>
            <a:pPr marL="0">
              <a:lnSpc>
                <a:spcPct val="100000"/>
              </a:lnSpc>
            </a:pP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костылей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Freeform 252"/>
          <p:cNvSpPr/>
          <p:nvPr/>
        </p:nvSpPr>
        <p:spPr>
          <a:xfrm>
            <a:off x="1631950" y="920750"/>
            <a:ext cx="7880350" cy="31750"/>
          </a:xfrm>
          <a:custGeom>
            <a:avLst/>
            <a:gdLst>
              <a:gd name="connsiteX0" fmla="*/ 16891 w 7880350"/>
              <a:gd name="connsiteY0" fmla="*/ 17018 h 31750"/>
              <a:gd name="connsiteX1" fmla="*/ 1983994 w 7880350"/>
              <a:gd name="connsiteY1" fmla="*/ 17018 h 31750"/>
              <a:gd name="connsiteX2" fmla="*/ 3951096 w 7880350"/>
              <a:gd name="connsiteY2" fmla="*/ 17018 h 31750"/>
              <a:gd name="connsiteX3" fmla="*/ 5918200 w 7880350"/>
              <a:gd name="connsiteY3" fmla="*/ 17018 h 31750"/>
              <a:gd name="connsiteX4" fmla="*/ 7885303 w 7880350"/>
              <a:gd name="connsiteY4" fmla="*/ 17018 h 31750"/>
              <a:gd name="connsiteX5" fmla="*/ 7885303 w 7880350"/>
              <a:gd name="connsiteY5" fmla="*/ 36830 h 31750"/>
              <a:gd name="connsiteX6" fmla="*/ 5918200 w 7880350"/>
              <a:gd name="connsiteY6" fmla="*/ 36830 h 31750"/>
              <a:gd name="connsiteX7" fmla="*/ 3951096 w 7880350"/>
              <a:gd name="connsiteY7" fmla="*/ 36830 h 31750"/>
              <a:gd name="connsiteX8" fmla="*/ 1983994 w 7880350"/>
              <a:gd name="connsiteY8" fmla="*/ 36830 h 31750"/>
              <a:gd name="connsiteX9" fmla="*/ 16891 w 7880350"/>
              <a:gd name="connsiteY9" fmla="*/ 36830 h 31750"/>
              <a:gd name="connsiteX10" fmla="*/ 16891 w 7880350"/>
              <a:gd name="connsiteY10" fmla="*/ 17018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880350" h="31750">
                <a:moveTo>
                  <a:pt x="16891" y="17018"/>
                </a:moveTo>
                <a:lnTo>
                  <a:pt x="1983994" y="17018"/>
                </a:lnTo>
                <a:lnTo>
                  <a:pt x="3951096" y="17018"/>
                </a:lnTo>
                <a:lnTo>
                  <a:pt x="5918200" y="17018"/>
                </a:lnTo>
                <a:lnTo>
                  <a:pt x="7885303" y="17018"/>
                </a:lnTo>
                <a:lnTo>
                  <a:pt x="7885303" y="36830"/>
                </a:lnTo>
                <a:lnTo>
                  <a:pt x="5918200" y="36830"/>
                </a:lnTo>
                <a:lnTo>
                  <a:pt x="3951096" y="36830"/>
                </a:lnTo>
                <a:lnTo>
                  <a:pt x="1983994" y="36830"/>
                </a:lnTo>
                <a:lnTo>
                  <a:pt x="16891" y="36830"/>
                </a:lnTo>
                <a:lnTo>
                  <a:pt x="16891" y="1701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Freeform 253"/>
          <p:cNvSpPr/>
          <p:nvPr/>
        </p:nvSpPr>
        <p:spPr>
          <a:xfrm>
            <a:off x="726694" y="1298194"/>
            <a:ext cx="1800605" cy="35305"/>
          </a:xfrm>
          <a:custGeom>
            <a:avLst/>
            <a:gdLst>
              <a:gd name="connsiteX0" fmla="*/ 7708 w 1800605"/>
              <a:gd name="connsiteY0" fmla="*/ 18288 h 35305"/>
              <a:gd name="connsiteX1" fmla="*/ 1799932 w 1800605"/>
              <a:gd name="connsiteY1" fmla="*/ 18288 h 3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0605" h="35305">
                <a:moveTo>
                  <a:pt x="7708" y="18288"/>
                </a:moveTo>
                <a:lnTo>
                  <a:pt x="1799932" y="18288"/>
                </a:lnTo>
              </a:path>
            </a:pathLst>
          </a:custGeom>
          <a:ln w="19811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TextBox 254"/>
          <p:cNvSpPr txBox="1"/>
          <p:nvPr/>
        </p:nvSpPr>
        <p:spPr>
          <a:xfrm>
            <a:off x="1648967" y="643686"/>
            <a:ext cx="7995688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Образование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миогенных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контрактур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суставах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усеченной</a:t>
            </a:r>
          </a:p>
        </p:txBody>
      </p:sp>
      <p:sp>
        <p:nvSpPr>
          <p:cNvPr id="255" name="TextBox 255"/>
          <p:cNvSpPr txBox="1"/>
          <p:nvPr/>
        </p:nvSpPr>
        <p:spPr>
          <a:xfrm>
            <a:off x="734568" y="1012824"/>
            <a:ext cx="8910784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792477" algn="l"/>
                <a:tab pos="3221990" algn="l"/>
                <a:tab pos="4776851" algn="l"/>
                <a:tab pos="6031357" algn="l"/>
              </a:tabLst>
            </a:pP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конечности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является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наиболее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частым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послеоперационным</a:t>
            </a:r>
          </a:p>
        </p:txBody>
      </p:sp>
      <p:sp>
        <p:nvSpPr>
          <p:cNvPr id="256" name="TextBox 256"/>
          <p:cNvSpPr txBox="1"/>
          <p:nvPr/>
        </p:nvSpPr>
        <p:spPr>
          <a:xfrm>
            <a:off x="734568" y="1383156"/>
            <a:ext cx="8911518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осложнением.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Наличие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контрактур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препятствует</a:t>
            </a:r>
            <a:r>
              <a:rPr lang="en-US" altLang="zh-CN" sz="2400" spc="11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проведению</a:t>
            </a:r>
          </a:p>
        </p:txBody>
      </p:sp>
      <p:sp>
        <p:nvSpPr>
          <p:cNvPr id="257" name="TextBox 257"/>
          <p:cNvSpPr txBox="1"/>
          <p:nvPr/>
        </p:nvSpPr>
        <p:spPr>
          <a:xfrm>
            <a:off x="734568" y="1769567"/>
            <a:ext cx="8866117" cy="10998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833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раннего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лечебно-тренировочного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протезирования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значительно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отдаляет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сроки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назначения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постоянного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протеза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0" indent="914400">
              <a:lnSpc>
                <a:spcPct val="100000"/>
              </a:lnSpc>
              <a:spcBef>
                <a:spcPts val="259"/>
              </a:spcBef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Профилактика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контрактур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послеоперационном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периоде</a:t>
            </a:r>
          </a:p>
        </p:txBody>
      </p:sp>
      <p:sp>
        <p:nvSpPr>
          <p:cNvPr id="258" name="TextBox 258"/>
          <p:cNvSpPr txBox="1"/>
          <p:nvPr/>
        </p:nvSpPr>
        <p:spPr>
          <a:xfrm>
            <a:off x="734568" y="2874010"/>
            <a:ext cx="891268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заключается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наложении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гипсовой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лонгеты,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использовании</a:t>
            </a:r>
          </a:p>
        </p:txBody>
      </p:sp>
      <p:sp>
        <p:nvSpPr>
          <p:cNvPr id="259" name="TextBox 259"/>
          <p:cNvSpPr txBox="1"/>
          <p:nvPr/>
        </p:nvSpPr>
        <p:spPr>
          <a:xfrm>
            <a:off x="734568" y="3243072"/>
            <a:ext cx="8915785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накpoватногo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щита,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исключении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подкладывания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под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культю</a:t>
            </a:r>
          </a:p>
        </p:txBody>
      </p:sp>
      <p:sp>
        <p:nvSpPr>
          <p:cNvPr id="260" name="TextBox 260"/>
          <p:cNvSpPr txBox="1"/>
          <p:nvPr/>
        </p:nvSpPr>
        <p:spPr>
          <a:xfrm>
            <a:off x="734568" y="3613403"/>
            <a:ext cx="8796477" cy="1101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валиков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или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подушек,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назначении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ранних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движений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</a:p>
          <a:p>
            <a:pPr marL="0">
              <a:lnSpc>
                <a:spcPct val="100000"/>
              </a:lnSpc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суставе</a:t>
            </a:r>
            <a:r>
              <a:rPr lang="en-US" altLang="zh-CN" sz="2400" spc="5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0" indent="91440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Швы</a:t>
            </a:r>
            <a:r>
              <a:rPr lang="en-US" altLang="zh-CN" sz="2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обычно</a:t>
            </a:r>
            <a:r>
              <a:rPr lang="en-US" altLang="zh-CN" sz="24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снимают</a:t>
            </a:r>
            <a:r>
              <a:rPr lang="en-US" altLang="zh-CN" sz="2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10-12-й</a:t>
            </a:r>
            <a:r>
              <a:rPr lang="en-US" altLang="zh-CN" sz="24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день</a:t>
            </a:r>
            <a:r>
              <a:rPr lang="en-US" altLang="zh-CN" sz="2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операции.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Box 261"/>
          <p:cNvSpPr txBox="1"/>
          <p:nvPr/>
        </p:nvSpPr>
        <p:spPr>
          <a:xfrm>
            <a:off x="1671827" y="862787"/>
            <a:ext cx="5683325" cy="1021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350" b="1" i="1" spc="10" dirty="0">
                <a:solidFill>
                  <a:srgbClr val="9AB957"/>
                </a:solidFill>
                <a:latin typeface="Calibri"/>
                <a:ea typeface="Calibri"/>
              </a:rPr>
              <a:t>Памятка</a:t>
            </a:r>
            <a:r>
              <a:rPr lang="en-US" altLang="zh-CN" sz="3350" b="1" i="1" spc="69" dirty="0">
                <a:solidFill>
                  <a:srgbClr val="9AB957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spc="10" dirty="0">
                <a:solidFill>
                  <a:srgbClr val="9AB957"/>
                </a:solidFill>
                <a:latin typeface="Calibri"/>
                <a:ea typeface="Calibri"/>
              </a:rPr>
              <a:t>пациенту</a:t>
            </a:r>
          </a:p>
          <a:p>
            <a:pPr marL="0">
              <a:lnSpc>
                <a:spcPct val="100000"/>
              </a:lnSpc>
            </a:pPr>
            <a:r>
              <a:rPr lang="en-US" altLang="zh-CN" sz="3350" b="1" i="1" dirty="0">
                <a:solidFill>
                  <a:srgbClr val="9AB957"/>
                </a:solidFill>
                <a:latin typeface="Calibri"/>
                <a:ea typeface="Calibri"/>
              </a:rPr>
              <a:t>«Как</a:t>
            </a:r>
            <a:r>
              <a:rPr lang="en-US" altLang="zh-CN" sz="3350" b="1" i="1" spc="100" dirty="0">
                <a:solidFill>
                  <a:srgbClr val="9AB957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9AB957"/>
                </a:solidFill>
                <a:latin typeface="Calibri"/>
                <a:ea typeface="Calibri"/>
              </a:rPr>
              <a:t>ухаживать</a:t>
            </a:r>
            <a:r>
              <a:rPr lang="en-US" altLang="zh-CN" sz="3350" b="1" i="1" spc="104" dirty="0">
                <a:solidFill>
                  <a:srgbClr val="9AB957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9AB957"/>
                </a:solidFill>
                <a:latin typeface="Calibri"/>
                <a:ea typeface="Calibri"/>
              </a:rPr>
              <a:t>за</a:t>
            </a:r>
            <a:r>
              <a:rPr lang="en-US" altLang="zh-CN" sz="3350" b="1" i="1" spc="104" dirty="0">
                <a:solidFill>
                  <a:srgbClr val="9AB957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9AB957"/>
                </a:solidFill>
                <a:latin typeface="Calibri"/>
                <a:ea typeface="Calibri"/>
              </a:rPr>
              <a:t>культей»</a:t>
            </a:r>
          </a:p>
        </p:txBody>
      </p:sp>
      <p:sp>
        <p:nvSpPr>
          <p:cNvPr id="262" name="TextBox 262"/>
          <p:cNvSpPr txBox="1"/>
          <p:nvPr/>
        </p:nvSpPr>
        <p:spPr>
          <a:xfrm>
            <a:off x="1671827" y="2485570"/>
            <a:ext cx="3607151" cy="388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5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55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дубление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кожи</a:t>
            </a:r>
            <a:r>
              <a:rPr lang="en-US" altLang="zh-CN" sz="2550" spc="-1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</a:p>
        </p:txBody>
      </p:sp>
      <p:sp>
        <p:nvSpPr>
          <p:cNvPr id="263" name="TextBox 263"/>
          <p:cNvSpPr txBox="1"/>
          <p:nvPr/>
        </p:nvSpPr>
        <p:spPr>
          <a:xfrm>
            <a:off x="1671827" y="2973150"/>
            <a:ext cx="5936364" cy="388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5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550" spc="-6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бинтование</a:t>
            </a:r>
            <a:r>
              <a:rPr lang="en-US" altLang="zh-CN" sz="255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255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эластичным</a:t>
            </a:r>
            <a:r>
              <a:rPr lang="en-US" altLang="zh-CN" sz="255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бинтом</a:t>
            </a:r>
          </a:p>
        </p:txBody>
      </p:sp>
      <p:sp>
        <p:nvSpPr>
          <p:cNvPr id="264" name="TextBox 264"/>
          <p:cNvSpPr txBox="1"/>
          <p:nvPr/>
        </p:nvSpPr>
        <p:spPr>
          <a:xfrm>
            <a:off x="1671827" y="3461311"/>
            <a:ext cx="5967753" cy="388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5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550" spc="-44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разработка</a:t>
            </a:r>
            <a:r>
              <a:rPr lang="en-US" altLang="zh-CN" sz="255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движений</a:t>
            </a:r>
            <a:r>
              <a:rPr lang="en-US" altLang="zh-CN" sz="255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55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суставах</a:t>
            </a:r>
            <a:r>
              <a:rPr lang="en-US" altLang="zh-CN" sz="255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</a:p>
        </p:txBody>
      </p:sp>
      <p:sp>
        <p:nvSpPr>
          <p:cNvPr id="265" name="TextBox 265"/>
          <p:cNvSpPr txBox="1"/>
          <p:nvPr/>
        </p:nvSpPr>
        <p:spPr>
          <a:xfrm>
            <a:off x="1671827" y="3948991"/>
            <a:ext cx="5237313" cy="388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5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550" spc="-34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самомассаж</a:t>
            </a:r>
            <a:r>
              <a:rPr lang="en-US" altLang="zh-CN" sz="255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мышц</a:t>
            </a:r>
            <a:r>
              <a:rPr lang="en-US" altLang="zh-CN" sz="255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255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55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рубца</a:t>
            </a:r>
          </a:p>
        </p:txBody>
      </p:sp>
      <p:sp>
        <p:nvSpPr>
          <p:cNvPr id="266" name="TextBox 266"/>
          <p:cNvSpPr txBox="1"/>
          <p:nvPr/>
        </p:nvSpPr>
        <p:spPr>
          <a:xfrm>
            <a:off x="1671827" y="4429278"/>
            <a:ext cx="239578" cy="388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50" spc="-2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</a:p>
        </p:txBody>
      </p:sp>
      <p:sp>
        <p:nvSpPr>
          <p:cNvPr id="267" name="TextBox 267"/>
          <p:cNvSpPr txBox="1"/>
          <p:nvPr/>
        </p:nvSpPr>
        <p:spPr>
          <a:xfrm>
            <a:off x="2057400" y="4475797"/>
            <a:ext cx="4351856" cy="7448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833"/>
              </a:lnSpc>
            </a:pP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обучение</a:t>
            </a:r>
            <a:r>
              <a:rPr lang="en-US" altLang="zh-CN" sz="255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ходьбе</a:t>
            </a:r>
            <a:r>
              <a:rPr lang="en-US" altLang="zh-CN" sz="255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55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костылях</a:t>
            </a:r>
            <a:r>
              <a:rPr lang="en-US" altLang="zh-CN" sz="255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помощью</a:t>
            </a:r>
            <a:r>
              <a:rPr lang="en-US" altLang="zh-CN" sz="255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ходунков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Freeform 268"/>
          <p:cNvSpPr/>
          <p:nvPr/>
        </p:nvSpPr>
        <p:spPr>
          <a:xfrm>
            <a:off x="1771650" y="2368550"/>
            <a:ext cx="6775450" cy="3244850"/>
          </a:xfrm>
          <a:custGeom>
            <a:avLst/>
            <a:gdLst>
              <a:gd name="connsiteX0" fmla="*/ 30479 w 6775450"/>
              <a:gd name="connsiteY0" fmla="*/ 62611 h 3244850"/>
              <a:gd name="connsiteX1" fmla="*/ 65151 w 6775450"/>
              <a:gd name="connsiteY1" fmla="*/ 27940 h 3244850"/>
              <a:gd name="connsiteX2" fmla="*/ 6741032 w 6775450"/>
              <a:gd name="connsiteY2" fmla="*/ 27940 h 3244850"/>
              <a:gd name="connsiteX3" fmla="*/ 6775704 w 6775450"/>
              <a:gd name="connsiteY3" fmla="*/ 62611 h 3244850"/>
              <a:gd name="connsiteX4" fmla="*/ 6775704 w 6775450"/>
              <a:gd name="connsiteY4" fmla="*/ 3213481 h 3244850"/>
              <a:gd name="connsiteX5" fmla="*/ 6741032 w 6775450"/>
              <a:gd name="connsiteY5" fmla="*/ 3248152 h 3244850"/>
              <a:gd name="connsiteX6" fmla="*/ 65151 w 6775450"/>
              <a:gd name="connsiteY6" fmla="*/ 3248152 h 3244850"/>
              <a:gd name="connsiteX7" fmla="*/ 30479 w 6775450"/>
              <a:gd name="connsiteY7" fmla="*/ 3213481 h 3244850"/>
              <a:gd name="connsiteX8" fmla="*/ 30479 w 6775450"/>
              <a:gd name="connsiteY8" fmla="*/ 62611 h 324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5450" h="3244850">
                <a:moveTo>
                  <a:pt x="30479" y="62611"/>
                </a:moveTo>
                <a:cubicBezTo>
                  <a:pt x="30479" y="43434"/>
                  <a:pt x="45973" y="27940"/>
                  <a:pt x="65151" y="27940"/>
                </a:cubicBezTo>
                <a:lnTo>
                  <a:pt x="6741032" y="27940"/>
                </a:lnTo>
                <a:cubicBezTo>
                  <a:pt x="6760209" y="27940"/>
                  <a:pt x="6775704" y="43434"/>
                  <a:pt x="6775704" y="62611"/>
                </a:cubicBezTo>
                <a:lnTo>
                  <a:pt x="6775704" y="3213481"/>
                </a:lnTo>
                <a:cubicBezTo>
                  <a:pt x="6775704" y="3232620"/>
                  <a:pt x="6760209" y="3248152"/>
                  <a:pt x="6741032" y="3248152"/>
                </a:cubicBezTo>
                <a:lnTo>
                  <a:pt x="65151" y="3248152"/>
                </a:lnTo>
                <a:cubicBezTo>
                  <a:pt x="45973" y="3248152"/>
                  <a:pt x="30479" y="3232620"/>
                  <a:pt x="30479" y="3213481"/>
                </a:cubicBezTo>
                <a:lnTo>
                  <a:pt x="30479" y="6261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8100">
            <a:solidFill>
              <a:srgbClr val="9AB95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0" name="Picture 2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180" y="2750820"/>
            <a:ext cx="5242560" cy="2446020"/>
          </a:xfrm>
          <a:prstGeom prst="rect">
            <a:avLst/>
          </a:prstGeom>
        </p:spPr>
      </p:pic>
      <p:sp>
        <p:nvSpPr>
          <p:cNvPr id="2" name="TextBox 270"/>
          <p:cNvSpPr txBox="1"/>
          <p:nvPr/>
        </p:nvSpPr>
        <p:spPr>
          <a:xfrm>
            <a:off x="1671827" y="862787"/>
            <a:ext cx="5683325" cy="1021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350" b="1" i="1" spc="10" dirty="0">
                <a:solidFill>
                  <a:srgbClr val="9AB957"/>
                </a:solidFill>
                <a:latin typeface="Calibri"/>
                <a:ea typeface="Calibri"/>
              </a:rPr>
              <a:t>Памятка</a:t>
            </a:r>
            <a:r>
              <a:rPr lang="en-US" altLang="zh-CN" sz="3350" b="1" i="1" spc="69" dirty="0">
                <a:solidFill>
                  <a:srgbClr val="9AB957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spc="10" dirty="0">
                <a:solidFill>
                  <a:srgbClr val="9AB957"/>
                </a:solidFill>
                <a:latin typeface="Calibri"/>
                <a:ea typeface="Calibri"/>
              </a:rPr>
              <a:t>пациенту</a:t>
            </a:r>
          </a:p>
          <a:p>
            <a:pPr marL="0">
              <a:lnSpc>
                <a:spcPct val="100000"/>
              </a:lnSpc>
            </a:pPr>
            <a:r>
              <a:rPr lang="en-US" altLang="zh-CN" sz="3350" b="1" i="1" dirty="0">
                <a:solidFill>
                  <a:srgbClr val="9AB957"/>
                </a:solidFill>
                <a:latin typeface="Calibri"/>
                <a:ea typeface="Calibri"/>
              </a:rPr>
              <a:t>«Как</a:t>
            </a:r>
            <a:r>
              <a:rPr lang="en-US" altLang="zh-CN" sz="3350" b="1" i="1" spc="100" dirty="0">
                <a:solidFill>
                  <a:srgbClr val="9AB957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9AB957"/>
                </a:solidFill>
                <a:latin typeface="Calibri"/>
                <a:ea typeface="Calibri"/>
              </a:rPr>
              <a:t>ухаживать</a:t>
            </a:r>
            <a:r>
              <a:rPr lang="en-US" altLang="zh-CN" sz="3350" b="1" i="1" spc="104" dirty="0">
                <a:solidFill>
                  <a:srgbClr val="9AB957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9AB957"/>
                </a:solidFill>
                <a:latin typeface="Calibri"/>
                <a:ea typeface="Calibri"/>
              </a:rPr>
              <a:t>за</a:t>
            </a:r>
            <a:r>
              <a:rPr lang="en-US" altLang="zh-CN" sz="3350" b="1" i="1" spc="104" dirty="0">
                <a:solidFill>
                  <a:srgbClr val="9AB957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9AB957"/>
                </a:solidFill>
                <a:latin typeface="Calibri"/>
                <a:ea typeface="Calibri"/>
              </a:rPr>
              <a:t>культей»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Box 271"/>
          <p:cNvSpPr txBox="1"/>
          <p:nvPr/>
        </p:nvSpPr>
        <p:spPr>
          <a:xfrm>
            <a:off x="1577086" y="586485"/>
            <a:ext cx="8125186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10-12-го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дня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операции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можно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ускорить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процесс</a:t>
            </a:r>
          </a:p>
        </p:txBody>
      </p:sp>
      <p:sp>
        <p:nvSpPr>
          <p:cNvPr id="272" name="TextBox 272"/>
          <p:cNvSpPr txBox="1"/>
          <p:nvPr/>
        </p:nvSpPr>
        <p:spPr>
          <a:xfrm>
            <a:off x="662635" y="952246"/>
            <a:ext cx="9039152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074468" algn="l"/>
                <a:tab pos="3075736" algn="l"/>
                <a:tab pos="5203494" algn="l"/>
                <a:tab pos="6372783" algn="l"/>
                <a:tab pos="7610271" algn="l"/>
              </a:tabLst>
            </a:pP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рассасывания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(отек,	инфильтрация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мягких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тканей)	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Calibri"/>
              </a:rPr>
              <a:t>массажем</a:t>
            </a:r>
          </a:p>
        </p:txBody>
      </p:sp>
      <p:sp>
        <p:nvSpPr>
          <p:cNvPr id="273" name="TextBox 273"/>
          <p:cNvSpPr txBox="1"/>
          <p:nvPr/>
        </p:nvSpPr>
        <p:spPr>
          <a:xfrm>
            <a:off x="662635" y="1318006"/>
            <a:ext cx="7047644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проксимального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отдела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ампутированной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конечности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</p:txBody>
      </p:sp>
      <p:sp>
        <p:nvSpPr>
          <p:cNvPr id="274" name="TextBox 274"/>
          <p:cNvSpPr txBox="1"/>
          <p:nvPr/>
        </p:nvSpPr>
        <p:spPr>
          <a:xfrm>
            <a:off x="1577086" y="1697735"/>
            <a:ext cx="8123740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948181" algn="l"/>
                <a:tab pos="2798317" algn="l"/>
                <a:tab pos="5490336" algn="l"/>
                <a:tab pos="6086220" algn="l"/>
                <a:tab pos="7047865" algn="l"/>
              </a:tabLst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Для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улучшения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кровообращения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	</a:t>
            </a:r>
            <a:r>
              <a:rPr lang="en-US" altLang="zh-CN" sz="2400" spc="-35" dirty="0">
                <a:solidFill>
                  <a:srgbClr val="000000"/>
                </a:solidFill>
                <a:latin typeface="Calibri"/>
                <a:ea typeface="Calibri"/>
              </a:rPr>
              <a:t>этот	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Calibri"/>
              </a:rPr>
              <a:t>период</a:t>
            </a:r>
          </a:p>
        </p:txBody>
      </p:sp>
      <p:sp>
        <p:nvSpPr>
          <p:cNvPr id="275" name="TextBox 275"/>
          <p:cNvSpPr txBox="1"/>
          <p:nvPr/>
        </p:nvSpPr>
        <p:spPr>
          <a:xfrm>
            <a:off x="662635" y="2063496"/>
            <a:ext cx="8091582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рекомендуется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применять</a:t>
            </a:r>
            <a:r>
              <a:rPr lang="en-US" altLang="zh-CN" sz="24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суховоздушные</a:t>
            </a:r>
            <a:r>
              <a:rPr lang="en-US" altLang="zh-CN" sz="24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водяные</a:t>
            </a:r>
            <a:r>
              <a:rPr lang="en-US" altLang="zh-CN" sz="2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ванны.</a:t>
            </a:r>
          </a:p>
        </p:txBody>
      </p:sp>
      <p:sp>
        <p:nvSpPr>
          <p:cNvPr id="276" name="TextBox 276"/>
          <p:cNvSpPr txBox="1"/>
          <p:nvPr/>
        </p:nvSpPr>
        <p:spPr>
          <a:xfrm>
            <a:off x="1577086" y="2441448"/>
            <a:ext cx="8126610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833626" algn="l"/>
              </a:tabLst>
            </a:pPr>
            <a:r>
              <a:rPr lang="en-US" altLang="zh-CN" sz="2400" spc="69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ea typeface="Calibri"/>
              </a:rPr>
              <a:t>мере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восстановления</a:t>
            </a:r>
            <a:r>
              <a:rPr lang="en-US" altLang="zh-CN" sz="2400" spc="12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сил</a:t>
            </a:r>
            <a:r>
              <a:rPr lang="en-US" altLang="zh-CN" sz="2400" spc="12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больного,</a:t>
            </a:r>
            <a:r>
              <a:rPr lang="en-US" altLang="zh-CN" sz="2400" spc="12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ликвидации</a:t>
            </a:r>
          </a:p>
        </p:txBody>
      </p:sp>
      <p:sp>
        <p:nvSpPr>
          <p:cNvPr id="277" name="TextBox 277"/>
          <p:cNvSpPr txBox="1"/>
          <p:nvPr/>
        </p:nvSpPr>
        <p:spPr>
          <a:xfrm>
            <a:off x="662635" y="2807208"/>
            <a:ext cx="9038896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592628" algn="l"/>
              </a:tabLst>
            </a:pP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воспалительных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процессов</a:t>
            </a:r>
            <a:r>
              <a:rPr lang="en-US" altLang="zh-CN" sz="2400" spc="8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8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уменьшения</a:t>
            </a:r>
            <a:r>
              <a:rPr lang="en-US" altLang="zh-CN" sz="2400" spc="8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болей</a:t>
            </a:r>
            <a:r>
              <a:rPr lang="en-US" altLang="zh-CN" sz="2400" spc="8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8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занятия</a:t>
            </a:r>
          </a:p>
        </p:txBody>
      </p:sp>
      <p:sp>
        <p:nvSpPr>
          <p:cNvPr id="278" name="TextBox 278"/>
          <p:cNvSpPr txBox="1"/>
          <p:nvPr/>
        </p:nvSpPr>
        <p:spPr>
          <a:xfrm>
            <a:off x="662635" y="3173222"/>
            <a:ext cx="9039530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792016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включаются</a:t>
            </a:r>
            <a:r>
              <a:rPr lang="en-US" altLang="zh-CN" sz="2400" spc="13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упражнения,	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направленные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укрепление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ea typeface="Calibri"/>
              </a:rPr>
              <a:t>мышц</a:t>
            </a:r>
          </a:p>
        </p:txBody>
      </p:sp>
      <p:sp>
        <p:nvSpPr>
          <p:cNvPr id="279" name="TextBox 279"/>
          <p:cNvSpPr txBox="1"/>
          <p:nvPr/>
        </p:nvSpPr>
        <p:spPr>
          <a:xfrm>
            <a:off x="662635" y="3538982"/>
            <a:ext cx="8132732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Рекомендованы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упражнения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блоковых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установках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Box 280"/>
          <p:cNvSpPr txBox="1"/>
          <p:nvPr/>
        </p:nvSpPr>
        <p:spPr>
          <a:xfrm>
            <a:off x="621182" y="266446"/>
            <a:ext cx="8014842" cy="55258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СОДЕРЖАНИЕ</a:t>
            </a:r>
            <a:r>
              <a:rPr lang="en-US" altLang="zh-CN" sz="2400" b="1" i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ЛЕКЦИИ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39"/>
              </a:lnSpc>
            </a:pPr>
            <a:endParaRPr lang="en-US" dirty="0" smtClean="0"/>
          </a:p>
          <a:p>
            <a:pPr marL="515416" indent="-515416" hangingPunct="0">
              <a:lnSpc>
                <a:spcPct val="95416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1.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Общие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вопросы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протезирования,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показания</a:t>
            </a:r>
            <a:r>
              <a:rPr lang="en-US" altLang="zh-CN" sz="2800" i="1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противопоказания,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классификация</a:t>
            </a:r>
            <a:r>
              <a:rPr lang="en-US" altLang="zh-CN" sz="2800" i="1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ампутаций,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причины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уровни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ампутаций,</a:t>
            </a:r>
            <a:r>
              <a:rPr lang="en-US" altLang="zh-CN" sz="2800" i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периоды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больных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800" i="1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ампутациями</a:t>
            </a:r>
          </a:p>
          <a:p>
            <a:pPr marL="0">
              <a:lnSpc>
                <a:spcPct val="100000"/>
              </a:lnSpc>
              <a:spcBef>
                <a:spcPts val="334"/>
              </a:spcBef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2.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Послеоперационный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период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3.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Период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подготовки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к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протезированию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4.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Протезирование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обучение</a:t>
            </a:r>
            <a:r>
              <a:rPr lang="en-US" altLang="zh-CN" sz="2800" i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пользованию</a:t>
            </a:r>
          </a:p>
          <a:p>
            <a:pPr marL="0" indent="515416">
              <a:lnSpc>
                <a:spcPct val="100000"/>
              </a:lnSpc>
            </a:pPr>
            <a:r>
              <a:rPr lang="en-US" altLang="zh-CN" sz="2800" i="1" spc="-5" dirty="0">
                <a:solidFill>
                  <a:srgbClr val="000000"/>
                </a:solidFill>
                <a:latin typeface="Calibri"/>
                <a:ea typeface="Calibri"/>
              </a:rPr>
              <a:t>протез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ом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5.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Успешный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опыт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больных</a:t>
            </a:r>
            <a:r>
              <a:rPr lang="en-US" altLang="zh-CN" sz="2800" i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</a:p>
          <a:p>
            <a:pPr marL="0" indent="515416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800" i="1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spc="-5" dirty="0">
                <a:solidFill>
                  <a:srgbClr val="000000"/>
                </a:solidFill>
                <a:latin typeface="Calibri"/>
                <a:ea typeface="Calibri"/>
              </a:rPr>
              <a:t>конечностей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6.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Бионические</a:t>
            </a:r>
            <a:r>
              <a:rPr lang="en-US" altLang="zh-CN" sz="2800" i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протезы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Freeform 281"/>
          <p:cNvSpPr/>
          <p:nvPr/>
        </p:nvSpPr>
        <p:spPr>
          <a:xfrm>
            <a:off x="4794250" y="3117850"/>
            <a:ext cx="4654550" cy="31750"/>
          </a:xfrm>
          <a:custGeom>
            <a:avLst/>
            <a:gdLst>
              <a:gd name="connsiteX0" fmla="*/ 9397 w 4654550"/>
              <a:gd name="connsiteY0" fmla="*/ 17018 h 31750"/>
              <a:gd name="connsiteX1" fmla="*/ 1561338 w 4654550"/>
              <a:gd name="connsiteY1" fmla="*/ 17018 h 31750"/>
              <a:gd name="connsiteX2" fmla="*/ 3113278 w 4654550"/>
              <a:gd name="connsiteY2" fmla="*/ 17018 h 31750"/>
              <a:gd name="connsiteX3" fmla="*/ 4665218 w 4654550"/>
              <a:gd name="connsiteY3" fmla="*/ 17018 h 31750"/>
              <a:gd name="connsiteX4" fmla="*/ 4665218 w 4654550"/>
              <a:gd name="connsiteY4" fmla="*/ 36830 h 31750"/>
              <a:gd name="connsiteX5" fmla="*/ 3113278 w 4654550"/>
              <a:gd name="connsiteY5" fmla="*/ 36830 h 31750"/>
              <a:gd name="connsiteX6" fmla="*/ 1561338 w 4654550"/>
              <a:gd name="connsiteY6" fmla="*/ 36830 h 31750"/>
              <a:gd name="connsiteX7" fmla="*/ 9397 w 4654550"/>
              <a:gd name="connsiteY7" fmla="*/ 36830 h 31750"/>
              <a:gd name="connsiteX8" fmla="*/ 9397 w 4654550"/>
              <a:gd name="connsiteY8" fmla="*/ 17018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550" h="31750">
                <a:moveTo>
                  <a:pt x="9397" y="17018"/>
                </a:moveTo>
                <a:lnTo>
                  <a:pt x="1561338" y="17018"/>
                </a:lnTo>
                <a:lnTo>
                  <a:pt x="3113278" y="17018"/>
                </a:lnTo>
                <a:lnTo>
                  <a:pt x="4665218" y="17018"/>
                </a:lnTo>
                <a:lnTo>
                  <a:pt x="4665218" y="36830"/>
                </a:lnTo>
                <a:lnTo>
                  <a:pt x="3113278" y="36830"/>
                </a:lnTo>
                <a:lnTo>
                  <a:pt x="1561338" y="36830"/>
                </a:lnTo>
                <a:lnTo>
                  <a:pt x="9397" y="36830"/>
                </a:lnTo>
                <a:lnTo>
                  <a:pt x="9397" y="1701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TextBox 282"/>
          <p:cNvSpPr txBox="1"/>
          <p:nvPr/>
        </p:nvSpPr>
        <p:spPr>
          <a:xfrm>
            <a:off x="1028700" y="398399"/>
            <a:ext cx="6141965" cy="1421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350" b="1" i="1" dirty="0">
                <a:solidFill>
                  <a:srgbClr val="FE0000"/>
                </a:solidFill>
                <a:latin typeface="Calibri"/>
                <a:ea typeface="Calibri"/>
              </a:rPr>
              <a:t>II</a:t>
            </a:r>
            <a:r>
              <a:rPr lang="en-US" altLang="zh-CN" sz="3350" b="1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FE0000"/>
                </a:solidFill>
                <a:latin typeface="Calibri"/>
                <a:ea typeface="Calibri"/>
              </a:rPr>
              <a:t>период</a:t>
            </a:r>
            <a:r>
              <a:rPr lang="en-US" altLang="zh-CN" sz="3350" b="1" i="1" spc="10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FE0000"/>
                </a:solidFill>
                <a:latin typeface="Calibri"/>
                <a:ea typeface="Calibri"/>
              </a:rPr>
              <a:t>—</a:t>
            </a:r>
          </a:p>
          <a:p>
            <a:pPr marL="0" hangingPunct="0">
              <a:lnSpc>
                <a:spcPct val="95416"/>
              </a:lnSpc>
              <a:spcBef>
                <a:spcPts val="100"/>
              </a:spcBef>
            </a:pPr>
            <a:r>
              <a:rPr lang="en-US" altLang="zh-CN" sz="3350" b="1" i="1" dirty="0">
                <a:solidFill>
                  <a:srgbClr val="FE0000"/>
                </a:solidFill>
                <a:latin typeface="Calibri"/>
                <a:ea typeface="Calibri"/>
              </a:rPr>
              <a:t>подготовка</a:t>
            </a:r>
            <a:r>
              <a:rPr lang="en-US" altLang="zh-CN" sz="3350" b="1" i="1" spc="14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FE0000"/>
                </a:solidFill>
                <a:latin typeface="Calibri"/>
                <a:ea typeface="Calibri"/>
              </a:rPr>
              <a:t>к</a:t>
            </a:r>
            <a:r>
              <a:rPr lang="en-US" altLang="zh-CN" sz="3350" b="1" i="1" spc="15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FE0000"/>
                </a:solidFill>
                <a:latin typeface="Calibri"/>
                <a:ea typeface="Calibri"/>
              </a:rPr>
              <a:t>протезированию</a:t>
            </a:r>
            <a:r>
              <a:rPr lang="en-US" altLang="zh-CN" sz="3350" b="1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i="1" spc="-5" dirty="0">
                <a:solidFill>
                  <a:srgbClr val="000000"/>
                </a:solidFill>
                <a:latin typeface="Calibri"/>
                <a:ea typeface="Calibri"/>
              </a:rPr>
              <a:t>За</a:t>
            </a:r>
            <a:r>
              <a:rPr lang="en-US" altLang="zh-CN" sz="2800" b="1" i="1" dirty="0">
                <a:solidFill>
                  <a:srgbClr val="000000"/>
                </a:solidFill>
                <a:latin typeface="Calibri"/>
                <a:ea typeface="Calibri"/>
              </a:rPr>
              <a:t>дачи</a:t>
            </a:r>
          </a:p>
        </p:txBody>
      </p:sp>
      <p:sp>
        <p:nvSpPr>
          <p:cNvPr id="283" name="TextBox 283"/>
          <p:cNvSpPr txBox="1"/>
          <p:nvPr/>
        </p:nvSpPr>
        <p:spPr>
          <a:xfrm>
            <a:off x="495300" y="1984079"/>
            <a:ext cx="3908814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4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Уменьшение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отека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</a:p>
        </p:txBody>
      </p:sp>
      <p:sp>
        <p:nvSpPr>
          <p:cNvPr id="284" name="TextBox 284"/>
          <p:cNvSpPr txBox="1"/>
          <p:nvPr/>
        </p:nvSpPr>
        <p:spPr>
          <a:xfrm>
            <a:off x="495300" y="2446142"/>
            <a:ext cx="23370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1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</a:p>
        </p:txBody>
      </p:sp>
      <p:sp>
        <p:nvSpPr>
          <p:cNvPr id="285" name="TextBox 285"/>
          <p:cNvSpPr txBox="1"/>
          <p:nvPr/>
        </p:nvSpPr>
        <p:spPr>
          <a:xfrm>
            <a:off x="880872" y="2490977"/>
            <a:ext cx="8684988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833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устранение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контрактур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тугоподвижности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суставах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ампутированной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конечности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(особенно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проксимальном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суставе)</a:t>
            </a:r>
          </a:p>
        </p:txBody>
      </p:sp>
      <p:sp>
        <p:nvSpPr>
          <p:cNvPr id="286" name="TextBox 286"/>
          <p:cNvSpPr txBox="1"/>
          <p:nvPr/>
        </p:nvSpPr>
        <p:spPr>
          <a:xfrm>
            <a:off x="495300" y="3285829"/>
            <a:ext cx="7690282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2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укрепление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мышц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культи,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туловища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плечевого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пояса</a:t>
            </a:r>
          </a:p>
        </p:txBody>
      </p:sp>
      <p:sp>
        <p:nvSpPr>
          <p:cNvPr id="287" name="TextBox 287"/>
          <p:cNvSpPr txBox="1"/>
          <p:nvPr/>
        </p:nvSpPr>
        <p:spPr>
          <a:xfrm>
            <a:off x="495300" y="3752173"/>
            <a:ext cx="7123541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постепенная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подготовка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опороспособности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</a:p>
        </p:txBody>
      </p:sp>
      <p:sp>
        <p:nvSpPr>
          <p:cNvPr id="288" name="TextBox 288"/>
          <p:cNvSpPr txBox="1"/>
          <p:nvPr/>
        </p:nvSpPr>
        <p:spPr>
          <a:xfrm>
            <a:off x="495300" y="4214618"/>
            <a:ext cx="23370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1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</a:p>
        </p:txBody>
      </p:sp>
      <p:sp>
        <p:nvSpPr>
          <p:cNvPr id="289" name="TextBox 289"/>
          <p:cNvSpPr txBox="1"/>
          <p:nvPr/>
        </p:nvSpPr>
        <p:spPr>
          <a:xfrm>
            <a:off x="880872" y="4266946"/>
            <a:ext cx="8308904" cy="10515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восстановление</a:t>
            </a:r>
            <a:r>
              <a:rPr lang="en-US" altLang="zh-CN" sz="2400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опороспособности</a:t>
            </a:r>
            <a:r>
              <a:rPr lang="en-US" altLang="zh-CN" sz="2400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здоровой</a:t>
            </a:r>
            <a:r>
              <a:rPr lang="en-US" altLang="zh-CN" sz="2400" spc="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конечности,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улучшение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координации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движений,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профилактика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нарушений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осанки,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развитие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равновесия</a:t>
            </a:r>
          </a:p>
        </p:txBody>
      </p:sp>
      <p:sp>
        <p:nvSpPr>
          <p:cNvPr id="290" name="TextBox 290"/>
          <p:cNvSpPr txBox="1"/>
          <p:nvPr/>
        </p:nvSpPr>
        <p:spPr>
          <a:xfrm>
            <a:off x="495300" y="5420064"/>
            <a:ext cx="5442408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повышение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общего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тонуса</a:t>
            </a:r>
            <a:r>
              <a:rPr lang="en-US" altLang="zh-CN" sz="2400" spc="1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организма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Box 291"/>
          <p:cNvSpPr txBox="1"/>
          <p:nvPr/>
        </p:nvSpPr>
        <p:spPr>
          <a:xfrm>
            <a:off x="1671827" y="898474"/>
            <a:ext cx="6729462" cy="978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833"/>
              </a:lnSpc>
            </a:pPr>
            <a:r>
              <a:rPr lang="en-US" altLang="zh-CN" sz="3350" b="1" i="1" dirty="0">
                <a:solidFill>
                  <a:srgbClr val="9AB957"/>
                </a:solidFill>
                <a:latin typeface="Calibri"/>
                <a:ea typeface="Calibri"/>
              </a:rPr>
              <a:t>Методы</a:t>
            </a:r>
            <a:r>
              <a:rPr lang="en-US" altLang="zh-CN" sz="3350" b="1" i="1" spc="154" dirty="0">
                <a:solidFill>
                  <a:srgbClr val="9AB957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9AB957"/>
                </a:solidFill>
                <a:latin typeface="Calibri"/>
                <a:ea typeface="Calibri"/>
              </a:rPr>
              <a:t>устранения</a:t>
            </a:r>
            <a:r>
              <a:rPr lang="en-US" altLang="zh-CN" sz="3350" b="1" i="1" spc="154" dirty="0">
                <a:solidFill>
                  <a:srgbClr val="9AB957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9AB957"/>
                </a:solidFill>
                <a:latin typeface="Calibri"/>
                <a:ea typeface="Calibri"/>
              </a:rPr>
              <a:t>контрактур</a:t>
            </a:r>
            <a:r>
              <a:rPr lang="en-US" altLang="zh-CN" sz="3350" b="1" i="1" dirty="0">
                <a:solidFill>
                  <a:srgbClr val="9AB957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9AB957"/>
                </a:solidFill>
                <a:latin typeface="Calibri"/>
                <a:ea typeface="Calibri"/>
              </a:rPr>
              <a:t>в</a:t>
            </a:r>
            <a:r>
              <a:rPr lang="en-US" altLang="zh-CN" sz="3350" b="1" i="1" spc="125" dirty="0">
                <a:solidFill>
                  <a:srgbClr val="9AB957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9AB957"/>
                </a:solidFill>
                <a:latin typeface="Calibri"/>
                <a:ea typeface="Calibri"/>
              </a:rPr>
              <a:t>суставах</a:t>
            </a:r>
            <a:r>
              <a:rPr lang="en-US" altLang="zh-CN" sz="3350" b="1" i="1" spc="129" dirty="0">
                <a:solidFill>
                  <a:srgbClr val="9AB957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9AB957"/>
                </a:solidFill>
                <a:latin typeface="Calibri"/>
                <a:ea typeface="Calibri"/>
              </a:rPr>
              <a:t>конечностей</a:t>
            </a:r>
          </a:p>
        </p:txBody>
      </p:sp>
      <p:sp>
        <p:nvSpPr>
          <p:cNvPr id="292" name="TextBox 292"/>
          <p:cNvSpPr txBox="1"/>
          <p:nvPr/>
        </p:nvSpPr>
        <p:spPr>
          <a:xfrm>
            <a:off x="1671827" y="2684579"/>
            <a:ext cx="2468041" cy="388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5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550" spc="-4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физиотерапия</a:t>
            </a:r>
          </a:p>
        </p:txBody>
      </p:sp>
      <p:sp>
        <p:nvSpPr>
          <p:cNvPr id="293" name="TextBox 293"/>
          <p:cNvSpPr txBox="1"/>
          <p:nvPr/>
        </p:nvSpPr>
        <p:spPr>
          <a:xfrm>
            <a:off x="1671827" y="3172259"/>
            <a:ext cx="1531597" cy="388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5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550" spc="-25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массаж</a:t>
            </a:r>
          </a:p>
        </p:txBody>
      </p:sp>
      <p:sp>
        <p:nvSpPr>
          <p:cNvPr id="294" name="TextBox 294"/>
          <p:cNvSpPr txBox="1"/>
          <p:nvPr/>
        </p:nvSpPr>
        <p:spPr>
          <a:xfrm>
            <a:off x="1671827" y="3660320"/>
            <a:ext cx="3943830" cy="388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5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550" spc="-44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ортопедические</a:t>
            </a:r>
            <a:r>
              <a:rPr lang="en-US" altLang="zh-CN" sz="255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укладки</a:t>
            </a:r>
          </a:p>
        </p:txBody>
      </p:sp>
      <p:sp>
        <p:nvSpPr>
          <p:cNvPr id="295" name="TextBox 295"/>
          <p:cNvSpPr txBox="1"/>
          <p:nvPr/>
        </p:nvSpPr>
        <p:spPr>
          <a:xfrm>
            <a:off x="1671827" y="4148001"/>
            <a:ext cx="3292210" cy="388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5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55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ручная</a:t>
            </a:r>
            <a:r>
              <a:rPr lang="en-US" altLang="zh-CN" sz="2550" spc="-1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редрессация</a:t>
            </a:r>
          </a:p>
        </p:txBody>
      </p:sp>
      <p:sp>
        <p:nvSpPr>
          <p:cNvPr id="296" name="TextBox 296"/>
          <p:cNvSpPr txBox="1"/>
          <p:nvPr/>
        </p:nvSpPr>
        <p:spPr>
          <a:xfrm>
            <a:off x="1671827" y="4634057"/>
            <a:ext cx="3735523" cy="388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5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55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методы</a:t>
            </a:r>
            <a:r>
              <a:rPr lang="en-US" altLang="zh-CN" sz="2550" spc="-1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кинезотерапии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icture 2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1325880"/>
            <a:ext cx="4107179" cy="4114800"/>
          </a:xfrm>
          <a:prstGeom prst="rect">
            <a:avLst/>
          </a:prstGeom>
        </p:spPr>
      </p:pic>
      <p:sp>
        <p:nvSpPr>
          <p:cNvPr id="2" name="TextBox 298"/>
          <p:cNvSpPr txBox="1"/>
          <p:nvPr/>
        </p:nvSpPr>
        <p:spPr>
          <a:xfrm>
            <a:off x="6055740" y="1376565"/>
            <a:ext cx="2460030" cy="4965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1700" i="1" spc="10" dirty="0">
                <a:solidFill>
                  <a:srgbClr val="000000"/>
                </a:solidFill>
                <a:latin typeface="Calibri"/>
                <a:ea typeface="Calibri"/>
              </a:rPr>
              <a:t>Парафиновая</a:t>
            </a:r>
            <a:r>
              <a:rPr lang="en-US" altLang="zh-CN" sz="1700" i="1" spc="-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10" dirty="0">
                <a:solidFill>
                  <a:srgbClr val="000000"/>
                </a:solidFill>
                <a:latin typeface="Calibri"/>
                <a:ea typeface="Calibri"/>
              </a:rPr>
              <a:t>аппликация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культю</a:t>
            </a:r>
            <a:r>
              <a:rPr lang="en-US" altLang="zh-CN" sz="1700" i="1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бедра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" y="830580"/>
            <a:ext cx="2217420" cy="30327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320" y="830580"/>
            <a:ext cx="2255520" cy="339090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1807717" y="282575"/>
            <a:ext cx="6686081" cy="60938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867280">
              <a:lnSpc>
                <a:spcPct val="100000"/>
              </a:lnSpc>
            </a:pPr>
            <a:r>
              <a:rPr lang="en-US" altLang="zh-CN" sz="2000" b="1" i="1" dirty="0">
                <a:solidFill>
                  <a:srgbClr val="000000"/>
                </a:solidFill>
                <a:latin typeface="Calibri"/>
                <a:ea typeface="Calibri"/>
              </a:rPr>
              <a:t>КОНТИНГЕНТ</a:t>
            </a:r>
            <a:r>
              <a:rPr lang="en-US" altLang="zh-CN" sz="2000" b="1" i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ea typeface="Calibri"/>
              </a:rPr>
              <a:t>ПАЦИЕНТОВ,</a:t>
            </a:r>
          </a:p>
          <a:p>
            <a:pPr marL="0">
              <a:lnSpc>
                <a:spcPct val="100000"/>
              </a:lnSpc>
            </a:pPr>
            <a:r>
              <a:rPr lang="en-US" altLang="zh-CN" sz="2000" b="1" i="1" dirty="0">
                <a:solidFill>
                  <a:srgbClr val="000000"/>
                </a:solidFill>
                <a:latin typeface="Calibri"/>
                <a:ea typeface="Calibri"/>
              </a:rPr>
              <a:t>НУЖДАЮЩИХСЯ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ea typeface="Calibri"/>
              </a:rPr>
              <a:t>ПРОТЕЗНО-ОРТОПЕДИЧЕСКОЙ</a:t>
            </a:r>
            <a:r>
              <a:rPr lang="en-US" altLang="zh-CN" sz="2000" b="1" i="1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ea typeface="Calibri"/>
              </a:rPr>
              <a:t>ПОМОЩИ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00"/>
              </a:lnSpc>
            </a:pPr>
            <a:endParaRPr lang="en-US" dirty="0" smtClean="0"/>
          </a:p>
          <a:p>
            <a:pPr marL="1661541" indent="-286512" hangingPunct="0">
              <a:lnSpc>
                <a:spcPct val="99583"/>
              </a:lnSpc>
            </a:pPr>
            <a:r>
              <a:rPr lang="en-US" altLang="zh-CN" sz="2000" dirty="0">
                <a:solidFill>
                  <a:srgbClr val="000000"/>
                </a:solidFill>
                <a:latin typeface="Wingdings"/>
                <a:ea typeface="Wingdings"/>
              </a:rPr>
              <a:t></a:t>
            </a:r>
            <a:r>
              <a:rPr lang="en-US" altLang="zh-CN" sz="2000" spc="-440" dirty="0">
                <a:solidFill>
                  <a:srgbClr val="000000"/>
                </a:solidFill>
                <a:latin typeface="Wingdings"/>
                <a:cs typeface="Wingdings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С</a:t>
            </a:r>
            <a:r>
              <a:rPr lang="en-US" altLang="zh-CN" sz="2000" spc="-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каждым</a:t>
            </a:r>
            <a:r>
              <a:rPr lang="en-US" altLang="zh-CN" sz="2000" spc="-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годом</a:t>
            </a:r>
            <a:r>
              <a:rPr lang="en-US" altLang="zh-CN" sz="2000" spc="-11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возрастает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количество</a:t>
            </a:r>
            <a:r>
              <a:rPr lang="en-US" altLang="zh-CN" sz="2000" spc="-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больных,</a:t>
            </a:r>
            <a:r>
              <a:rPr lang="en-US" altLang="zh-CN" sz="2000" spc="-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которым</a:t>
            </a:r>
            <a:r>
              <a:rPr lang="en-US" altLang="zh-CN" sz="2000" spc="-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была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произведена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ампутация</a:t>
            </a:r>
            <a:r>
              <a:rPr lang="en-US" altLang="zh-CN" sz="2000" spc="-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конечности,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b="1" dirty="0">
                <a:solidFill>
                  <a:srgbClr val="FE0000"/>
                </a:solidFill>
                <a:latin typeface="Times New Roman"/>
                <a:ea typeface="Times New Roman"/>
              </a:rPr>
              <a:t>контингент</a:t>
            </a:r>
            <a:r>
              <a:rPr lang="en-US" altLang="zh-CN" sz="2000" b="1" spc="-75" dirty="0">
                <a:solidFill>
                  <a:srgbClr val="FE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b="1" dirty="0">
                <a:solidFill>
                  <a:srgbClr val="FE0000"/>
                </a:solidFill>
                <a:latin typeface="Times New Roman"/>
                <a:ea typeface="Times New Roman"/>
              </a:rPr>
              <a:t>их</a:t>
            </a:r>
            <a:r>
              <a:rPr lang="en-US" altLang="zh-CN" sz="2000" b="1" spc="-85" dirty="0">
                <a:solidFill>
                  <a:srgbClr val="FE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b="1" dirty="0">
                <a:solidFill>
                  <a:srgbClr val="FE0000"/>
                </a:solidFill>
                <a:latin typeface="Times New Roman"/>
                <a:ea typeface="Times New Roman"/>
              </a:rPr>
              <a:t>молодеет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19"/>
              </a:lnSpc>
            </a:pPr>
            <a:endParaRPr lang="en-US" dirty="0" smtClean="0"/>
          </a:p>
          <a:p>
            <a:pPr marL="0" indent="1375029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Wingdings"/>
                <a:ea typeface="Wingdings"/>
              </a:rPr>
              <a:t></a:t>
            </a:r>
            <a:r>
              <a:rPr lang="en-US" altLang="zh-CN" sz="2000" spc="-415" dirty="0">
                <a:solidFill>
                  <a:srgbClr val="000000"/>
                </a:solidFill>
                <a:latin typeface="Wingdings"/>
                <a:cs typeface="Wingdings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Для</a:t>
            </a:r>
            <a:r>
              <a:rPr lang="en-US" altLang="zh-CN" sz="2000" spc="-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повышения</a:t>
            </a:r>
            <a:r>
              <a:rPr lang="en-US" altLang="zh-CN" sz="2000" spc="-10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реабилитационного</a:t>
            </a:r>
          </a:p>
          <a:p>
            <a:pPr marL="0" indent="1661541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эффекта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en-US" altLang="zh-CN" sz="2000" spc="-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быстрейшего</a:t>
            </a:r>
          </a:p>
          <a:p>
            <a:pPr marL="1661541" hangingPunct="0">
              <a:lnSpc>
                <a:spcPct val="99583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возвращения</a:t>
            </a:r>
            <a:r>
              <a:rPr lang="en-US" altLang="zh-CN" sz="2000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en-US" altLang="zh-CN" sz="20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нормальной</a:t>
            </a:r>
            <a:r>
              <a:rPr lang="en-US" altLang="zh-CN" sz="20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трудовой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социально-бытовой</a:t>
            </a:r>
            <a:r>
              <a:rPr lang="en-US" altLang="zh-CN" sz="20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жизни,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особенно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en-US" altLang="zh-CN" sz="20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трудоспособном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возрасте,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эти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больные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нуждаются</a:t>
            </a:r>
            <a:r>
              <a:rPr lang="en-US" altLang="zh-CN" sz="2000" spc="-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2000" b="1" dirty="0">
                <a:solidFill>
                  <a:srgbClr val="FE0000"/>
                </a:solidFill>
                <a:latin typeface="Times New Roman"/>
                <a:ea typeface="Times New Roman"/>
              </a:rPr>
              <a:t>более</a:t>
            </a:r>
            <a:r>
              <a:rPr lang="en-US" altLang="zh-CN" sz="2000" b="1" dirty="0">
                <a:solidFill>
                  <a:srgbClr val="FE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b="1" dirty="0">
                <a:solidFill>
                  <a:srgbClr val="FE0000"/>
                </a:solidFill>
                <a:latin typeface="Times New Roman"/>
                <a:ea typeface="Times New Roman"/>
              </a:rPr>
              <a:t>раннем</a:t>
            </a:r>
            <a:r>
              <a:rPr lang="en-US" altLang="zh-CN" sz="2000" b="1" spc="-100" dirty="0">
                <a:solidFill>
                  <a:srgbClr val="FE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b="1" dirty="0">
                <a:solidFill>
                  <a:srgbClr val="FE0000"/>
                </a:solidFill>
                <a:latin typeface="Times New Roman"/>
                <a:ea typeface="Times New Roman"/>
              </a:rPr>
              <a:t>протезировании</a:t>
            </a:r>
            <a:r>
              <a:rPr lang="en-US" altLang="zh-CN" sz="2000" b="1" dirty="0">
                <a:solidFill>
                  <a:srgbClr val="FE0000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после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проведения</a:t>
            </a:r>
            <a:r>
              <a:rPr lang="en-US" altLang="zh-CN" sz="2000" spc="-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калечащей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операции</a:t>
            </a:r>
            <a:r>
              <a:rPr lang="en-US" altLang="zh-CN" sz="2000" spc="-5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55"/>
              </a:lnSpc>
            </a:pPr>
            <a:endParaRPr lang="en-US" dirty="0" smtClean="0"/>
          </a:p>
          <a:p>
            <a:pPr marL="1661541" indent="-286512" hangingPunct="0">
              <a:lnSpc>
                <a:spcPct val="99166"/>
              </a:lnSpc>
            </a:pPr>
            <a:r>
              <a:rPr lang="en-US" altLang="zh-CN" sz="2000" dirty="0">
                <a:solidFill>
                  <a:srgbClr val="000000"/>
                </a:solidFill>
                <a:latin typeface="Wingdings"/>
                <a:ea typeface="Wingdings"/>
              </a:rPr>
              <a:t></a:t>
            </a:r>
            <a:r>
              <a:rPr lang="en-US" altLang="zh-CN" sz="2000" spc="-384" dirty="0">
                <a:solidFill>
                  <a:srgbClr val="000000"/>
                </a:solidFill>
                <a:latin typeface="Wingdings"/>
                <a:cs typeface="Wingdings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До</a:t>
            </a:r>
            <a:r>
              <a:rPr lang="en-US" altLang="zh-CN" sz="2000" spc="-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получения</a:t>
            </a:r>
            <a:r>
              <a:rPr lang="en-US" altLang="zh-CN" sz="2000" spc="-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группы</a:t>
            </a:r>
            <a:r>
              <a:rPr lang="en-US" altLang="zh-CN" sz="2000" spc="-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инвалидности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иногда</a:t>
            </a:r>
            <a:r>
              <a:rPr lang="en-US" altLang="zh-CN" sz="2000" spc="-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проходит</a:t>
            </a:r>
            <a:r>
              <a:rPr lang="en-US" altLang="zh-CN" sz="2000" spc="-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3-4</a:t>
            </a:r>
            <a:r>
              <a:rPr lang="en-US" altLang="zh-CN" sz="2000" spc="-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месяца.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3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1325880"/>
            <a:ext cx="4107179" cy="4114800"/>
          </a:xfrm>
          <a:prstGeom prst="rect">
            <a:avLst/>
          </a:prstGeom>
        </p:spPr>
      </p:pic>
      <p:sp>
        <p:nvSpPr>
          <p:cNvPr id="2" name="TextBox 300"/>
          <p:cNvSpPr txBox="1"/>
          <p:nvPr/>
        </p:nvSpPr>
        <p:spPr>
          <a:xfrm>
            <a:off x="6055740" y="1367205"/>
            <a:ext cx="1610116" cy="259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Массаж</a:t>
            </a:r>
            <a:r>
              <a:rPr lang="en-US" altLang="zh-CN" sz="1700" i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Picture 3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1341120"/>
            <a:ext cx="4107179" cy="4122420"/>
          </a:xfrm>
          <a:prstGeom prst="rect">
            <a:avLst/>
          </a:prstGeom>
        </p:spPr>
      </p:pic>
      <p:sp>
        <p:nvSpPr>
          <p:cNvPr id="2" name="TextBox 302"/>
          <p:cNvSpPr txBox="1"/>
          <p:nvPr/>
        </p:nvSpPr>
        <p:spPr>
          <a:xfrm>
            <a:off x="6055740" y="1367205"/>
            <a:ext cx="1582529" cy="5181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i="1" spc="-10" dirty="0">
                <a:solidFill>
                  <a:srgbClr val="000000"/>
                </a:solidFill>
                <a:latin typeface="Calibri"/>
                <a:ea typeface="Calibri"/>
              </a:rPr>
              <a:t>Ортопед</a:t>
            </a:r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ическая</a:t>
            </a:r>
          </a:p>
          <a:p>
            <a:pPr marL="0">
              <a:lnSpc>
                <a:spcPct val="100000"/>
              </a:lnSpc>
            </a:pPr>
            <a:r>
              <a:rPr lang="en-US" altLang="zh-CN" sz="1700" i="1" spc="-10" dirty="0">
                <a:solidFill>
                  <a:srgbClr val="000000"/>
                </a:solidFill>
                <a:latin typeface="Calibri"/>
                <a:ea typeface="Calibri"/>
              </a:rPr>
              <a:t>ук</a:t>
            </a:r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ладка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3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1356360"/>
            <a:ext cx="3307079" cy="3307079"/>
          </a:xfrm>
          <a:prstGeom prst="rect">
            <a:avLst/>
          </a:prstGeom>
        </p:spPr>
      </p:pic>
      <p:pic>
        <p:nvPicPr>
          <p:cNvPr id="305" name="Picture 3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380" y="1356360"/>
            <a:ext cx="3299460" cy="3307079"/>
          </a:xfrm>
          <a:prstGeom prst="rect">
            <a:avLst/>
          </a:prstGeom>
        </p:spPr>
      </p:pic>
      <p:sp>
        <p:nvSpPr>
          <p:cNvPr id="2" name="TextBox 305"/>
          <p:cNvSpPr txBox="1"/>
          <p:nvPr/>
        </p:nvSpPr>
        <p:spPr>
          <a:xfrm>
            <a:off x="1671827" y="4784725"/>
            <a:ext cx="2689312" cy="259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Ручная</a:t>
            </a:r>
            <a:r>
              <a:rPr lang="en-US" altLang="zh-CN" sz="1700" i="1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редрессация</a:t>
            </a:r>
            <a:r>
              <a:rPr lang="en-US" altLang="zh-CN" sz="1700" i="1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icture 3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1341120"/>
            <a:ext cx="4107179" cy="4122420"/>
          </a:xfrm>
          <a:prstGeom prst="rect">
            <a:avLst/>
          </a:prstGeom>
        </p:spPr>
      </p:pic>
      <p:sp>
        <p:nvSpPr>
          <p:cNvPr id="2" name="TextBox 307"/>
          <p:cNvSpPr txBox="1"/>
          <p:nvPr/>
        </p:nvSpPr>
        <p:spPr>
          <a:xfrm>
            <a:off x="6055740" y="1376565"/>
            <a:ext cx="1893224" cy="4965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1700" i="1" spc="10" dirty="0">
                <a:solidFill>
                  <a:srgbClr val="000000"/>
                </a:solidFill>
                <a:latin typeface="Calibri"/>
                <a:ea typeface="Calibri"/>
              </a:rPr>
              <a:t>Ручная</a:t>
            </a:r>
            <a:r>
              <a:rPr lang="en-US" altLang="zh-CN" sz="1700" i="1" spc="-1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15" dirty="0">
                <a:solidFill>
                  <a:srgbClr val="000000"/>
                </a:solidFill>
                <a:latin typeface="Calibri"/>
                <a:ea typeface="Calibri"/>
              </a:rPr>
              <a:t>редрессация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1700" i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голени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3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380" y="1356360"/>
            <a:ext cx="3299460" cy="3307079"/>
          </a:xfrm>
          <a:prstGeom prst="rect">
            <a:avLst/>
          </a:prstGeom>
        </p:spPr>
      </p:pic>
      <p:pic>
        <p:nvPicPr>
          <p:cNvPr id="310" name="Picture 3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160" y="1356360"/>
            <a:ext cx="3307079" cy="3307079"/>
          </a:xfrm>
          <a:prstGeom prst="rect">
            <a:avLst/>
          </a:prstGeom>
        </p:spPr>
      </p:pic>
      <p:sp>
        <p:nvSpPr>
          <p:cNvPr id="2" name="TextBox 310"/>
          <p:cNvSpPr txBox="1"/>
          <p:nvPr/>
        </p:nvSpPr>
        <p:spPr>
          <a:xfrm>
            <a:off x="1671827" y="4784725"/>
            <a:ext cx="2722852" cy="5181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i="1" spc="-10" dirty="0">
                <a:solidFill>
                  <a:srgbClr val="000000"/>
                </a:solidFill>
                <a:latin typeface="Calibri"/>
                <a:ea typeface="Calibri"/>
              </a:rPr>
              <a:t>Упражн</a:t>
            </a:r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ения</a:t>
            </a:r>
          </a:p>
          <a:p>
            <a:pPr marL="0">
              <a:lnSpc>
                <a:spcPct val="100000"/>
              </a:lnSpc>
            </a:pP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для</a:t>
            </a:r>
            <a:r>
              <a:rPr lang="en-US" altLang="zh-CN" sz="1700" i="1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сохраненной</a:t>
            </a:r>
            <a:r>
              <a:rPr lang="en-US" altLang="zh-CN" sz="1700" i="1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конечности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Box 311"/>
          <p:cNvSpPr txBox="1"/>
          <p:nvPr/>
        </p:nvSpPr>
        <p:spPr>
          <a:xfrm>
            <a:off x="1671827" y="898474"/>
            <a:ext cx="5025214" cy="978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833"/>
              </a:lnSpc>
            </a:pPr>
            <a:r>
              <a:rPr lang="en-US" altLang="zh-CN" sz="3350" b="1" i="1" spc="40" dirty="0">
                <a:solidFill>
                  <a:srgbClr val="9AB957"/>
                </a:solidFill>
                <a:latin typeface="Calibri"/>
                <a:ea typeface="Calibri"/>
              </a:rPr>
              <a:t>Компрессионная</a:t>
            </a:r>
            <a:r>
              <a:rPr lang="en-US" altLang="zh-CN" sz="3350" b="1" i="1" spc="-370" dirty="0">
                <a:solidFill>
                  <a:srgbClr val="9AB957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spc="55" dirty="0">
                <a:solidFill>
                  <a:srgbClr val="9AB957"/>
                </a:solidFill>
                <a:latin typeface="Calibri"/>
                <a:ea typeface="Calibri"/>
              </a:rPr>
              <a:t>терапия</a:t>
            </a:r>
            <a:r>
              <a:rPr lang="en-US" altLang="zh-CN" sz="3350" b="1" i="1" dirty="0">
                <a:solidFill>
                  <a:srgbClr val="9AB957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9AB957"/>
                </a:solidFill>
                <a:latin typeface="Calibri"/>
                <a:ea typeface="Calibri"/>
              </a:rPr>
              <a:t>для</a:t>
            </a:r>
            <a:r>
              <a:rPr lang="en-US" altLang="zh-CN" sz="3350" b="1" i="1" spc="114" dirty="0">
                <a:solidFill>
                  <a:srgbClr val="9AB957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9AB957"/>
                </a:solidFill>
                <a:latin typeface="Calibri"/>
                <a:ea typeface="Calibri"/>
              </a:rPr>
              <a:t>снижения</a:t>
            </a:r>
            <a:r>
              <a:rPr lang="en-US" altLang="zh-CN" sz="3350" b="1" i="1" spc="120" dirty="0">
                <a:solidFill>
                  <a:srgbClr val="9AB957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9AB957"/>
                </a:solidFill>
                <a:latin typeface="Calibri"/>
                <a:ea typeface="Calibri"/>
              </a:rPr>
              <a:t>отечности</a:t>
            </a:r>
          </a:p>
        </p:txBody>
      </p:sp>
      <p:sp>
        <p:nvSpPr>
          <p:cNvPr id="312" name="TextBox 312"/>
          <p:cNvSpPr txBox="1"/>
          <p:nvPr/>
        </p:nvSpPr>
        <p:spPr>
          <a:xfrm>
            <a:off x="1671827" y="2866951"/>
            <a:ext cx="4958175" cy="388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5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550" spc="-55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бинтование</a:t>
            </a:r>
            <a:r>
              <a:rPr lang="en-US" altLang="zh-CN" sz="255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эластичным</a:t>
            </a:r>
            <a:r>
              <a:rPr lang="en-US" altLang="zh-CN" sz="255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бинтом</a:t>
            </a:r>
          </a:p>
        </p:txBody>
      </p:sp>
      <p:sp>
        <p:nvSpPr>
          <p:cNvPr id="313" name="TextBox 313"/>
          <p:cNvSpPr txBox="1"/>
          <p:nvPr/>
        </p:nvSpPr>
        <p:spPr>
          <a:xfrm>
            <a:off x="1671827" y="3354532"/>
            <a:ext cx="6910036" cy="388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5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550" spc="-6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ношение</a:t>
            </a:r>
            <a:r>
              <a:rPr lang="en-US" altLang="zh-CN" sz="255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специальных</a:t>
            </a:r>
            <a:r>
              <a:rPr lang="en-US" altLang="zh-CN" sz="255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силиконовых</a:t>
            </a:r>
            <a:r>
              <a:rPr lang="en-US" altLang="zh-CN" sz="255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лайнеров</a:t>
            </a:r>
          </a:p>
        </p:txBody>
      </p:sp>
      <p:sp>
        <p:nvSpPr>
          <p:cNvPr id="314" name="TextBox 314"/>
          <p:cNvSpPr txBox="1"/>
          <p:nvPr/>
        </p:nvSpPr>
        <p:spPr>
          <a:xfrm>
            <a:off x="1671827" y="3842565"/>
            <a:ext cx="4144367" cy="388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5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550" spc="-5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лимфодренажный</a:t>
            </a:r>
            <a:r>
              <a:rPr lang="en-US" altLang="zh-CN" sz="255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массаж</a:t>
            </a:r>
          </a:p>
        </p:txBody>
      </p:sp>
      <p:sp>
        <p:nvSpPr>
          <p:cNvPr id="315" name="TextBox 315"/>
          <p:cNvSpPr txBox="1"/>
          <p:nvPr/>
        </p:nvSpPr>
        <p:spPr>
          <a:xfrm>
            <a:off x="1671827" y="4330245"/>
            <a:ext cx="2529923" cy="388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5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550" spc="-44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2550" dirty="0">
                <a:solidFill>
                  <a:srgbClr val="000000"/>
                </a:solidFill>
                <a:latin typeface="Calibri"/>
                <a:ea typeface="Calibri"/>
              </a:rPr>
              <a:t>Физиолечение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icture 3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1341120"/>
            <a:ext cx="4107179" cy="4122420"/>
          </a:xfrm>
          <a:prstGeom prst="rect">
            <a:avLst/>
          </a:prstGeom>
        </p:spPr>
      </p:pic>
      <p:sp>
        <p:nvSpPr>
          <p:cNvPr id="2" name="TextBox 317"/>
          <p:cNvSpPr txBox="1"/>
          <p:nvPr/>
        </p:nvSpPr>
        <p:spPr>
          <a:xfrm>
            <a:off x="6055740" y="1367205"/>
            <a:ext cx="765459" cy="5181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i="1" spc="-10" dirty="0">
                <a:solidFill>
                  <a:srgbClr val="000000"/>
                </a:solidFill>
                <a:latin typeface="Calibri"/>
                <a:ea typeface="Calibri"/>
              </a:rPr>
              <a:t>Ма</a:t>
            </a:r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ссаж</a:t>
            </a:r>
          </a:p>
          <a:p>
            <a:pPr marL="0">
              <a:lnSpc>
                <a:spcPct val="100000"/>
              </a:lnSpc>
            </a:pPr>
            <a:r>
              <a:rPr lang="en-US" altLang="zh-CN" sz="1700" i="1" spc="-10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ульти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Picture 3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1356360"/>
            <a:ext cx="3307079" cy="3307079"/>
          </a:xfrm>
          <a:prstGeom prst="rect">
            <a:avLst/>
          </a:prstGeom>
        </p:spPr>
      </p:pic>
      <p:pic>
        <p:nvPicPr>
          <p:cNvPr id="320" name="Picture 3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380" y="1356360"/>
            <a:ext cx="3299460" cy="3307079"/>
          </a:xfrm>
          <a:prstGeom prst="rect">
            <a:avLst/>
          </a:prstGeom>
        </p:spPr>
      </p:pic>
      <p:sp>
        <p:nvSpPr>
          <p:cNvPr id="2" name="TextBox 320"/>
          <p:cNvSpPr txBox="1"/>
          <p:nvPr/>
        </p:nvSpPr>
        <p:spPr>
          <a:xfrm>
            <a:off x="1671827" y="4784725"/>
            <a:ext cx="2007955" cy="5181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i="1" spc="-10" dirty="0">
                <a:solidFill>
                  <a:srgbClr val="000000"/>
                </a:solidFill>
                <a:latin typeface="Calibri"/>
                <a:ea typeface="Calibri"/>
              </a:rPr>
              <a:t>Бинто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вание</a:t>
            </a:r>
          </a:p>
          <a:p>
            <a:pPr marL="0">
              <a:lnSpc>
                <a:spcPct val="100000"/>
              </a:lnSpc>
            </a:pPr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эластичным</a:t>
            </a:r>
            <a:r>
              <a:rPr lang="en-US" altLang="zh-CN" sz="1700" i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бинтом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Picture 3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1341120"/>
            <a:ext cx="4107179" cy="4122420"/>
          </a:xfrm>
          <a:prstGeom prst="rect">
            <a:avLst/>
          </a:prstGeom>
        </p:spPr>
      </p:pic>
      <p:sp>
        <p:nvSpPr>
          <p:cNvPr id="2" name="TextBox 322"/>
          <p:cNvSpPr txBox="1"/>
          <p:nvPr/>
        </p:nvSpPr>
        <p:spPr>
          <a:xfrm>
            <a:off x="6055740" y="1376565"/>
            <a:ext cx="2303155" cy="4965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1700" i="1" spc="10" dirty="0">
                <a:solidFill>
                  <a:srgbClr val="000000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1700" i="1" spc="-2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15" dirty="0">
                <a:solidFill>
                  <a:srgbClr val="000000"/>
                </a:solidFill>
                <a:latin typeface="Calibri"/>
                <a:ea typeface="Calibri"/>
              </a:rPr>
              <a:t>сменных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приемных</a:t>
            </a:r>
            <a:r>
              <a:rPr lang="en-US" altLang="zh-CN" sz="1700" i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гильз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3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1363980"/>
            <a:ext cx="3307079" cy="3299460"/>
          </a:xfrm>
          <a:prstGeom prst="rect">
            <a:avLst/>
          </a:prstGeom>
        </p:spPr>
      </p:pic>
      <p:pic>
        <p:nvPicPr>
          <p:cNvPr id="325" name="Picture 3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380" y="1356360"/>
            <a:ext cx="3299460" cy="3307079"/>
          </a:xfrm>
          <a:prstGeom prst="rect">
            <a:avLst/>
          </a:prstGeom>
        </p:spPr>
      </p:pic>
      <p:sp>
        <p:nvSpPr>
          <p:cNvPr id="2" name="TextBox 325"/>
          <p:cNvSpPr txBox="1"/>
          <p:nvPr/>
        </p:nvSpPr>
        <p:spPr>
          <a:xfrm>
            <a:off x="1671827" y="4794122"/>
            <a:ext cx="2202327" cy="496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Упражнения</a:t>
            </a:r>
            <a:r>
              <a:rPr lang="en-US" altLang="zh-CN" sz="1700" i="1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для</a:t>
            </a:r>
            <a:r>
              <a:rPr lang="en-US" altLang="zh-CN" sz="1700" i="1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ea typeface="Calibri"/>
              </a:rPr>
              <a:t>мышц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плечевого</a:t>
            </a:r>
            <a:r>
              <a:rPr lang="en-US" altLang="zh-CN" sz="1700" i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пояса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428877" y="195326"/>
            <a:ext cx="8008998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b="1" i="1" spc="-20" dirty="0">
                <a:solidFill>
                  <a:srgbClr val="000000"/>
                </a:solidFill>
                <a:latin typeface="Calibri"/>
                <a:ea typeface="Calibri"/>
              </a:rPr>
              <a:t>Абсолютны</a:t>
            </a:r>
            <a:r>
              <a:rPr lang="en-US" altLang="zh-CN" sz="2800" b="1" i="1" spc="-30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800" b="1" i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i="1" spc="-20" dirty="0">
                <a:solidFill>
                  <a:srgbClr val="000000"/>
                </a:solidFill>
                <a:latin typeface="Calibri"/>
                <a:ea typeface="Calibri"/>
              </a:rPr>
              <a:t>показания</a:t>
            </a:r>
            <a:r>
              <a:rPr lang="en-US" altLang="zh-CN" sz="2800" b="1" i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i="1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800" b="1" i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i="1" spc="-20" dirty="0">
                <a:solidFill>
                  <a:srgbClr val="00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800" b="1" i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i="1" spc="-20" dirty="0">
                <a:solidFill>
                  <a:srgbClr val="000000"/>
                </a:solidFill>
                <a:latin typeface="Calibri"/>
                <a:ea typeface="Calibri"/>
              </a:rPr>
              <a:t>конечности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4197" y="700771"/>
            <a:ext cx="9196192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139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полный</a:t>
            </a:r>
            <a:r>
              <a:rPr lang="en-US" altLang="zh-CN" sz="2400" spc="11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или</a:t>
            </a:r>
            <a:r>
              <a:rPr lang="en-US" altLang="zh-CN" sz="2400" spc="11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почти</a:t>
            </a:r>
            <a:r>
              <a:rPr lang="en-US" altLang="zh-CN" sz="2400" spc="11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полный</a:t>
            </a:r>
            <a:r>
              <a:rPr lang="en-US" altLang="zh-CN" sz="2400" spc="11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отрыв</a:t>
            </a:r>
            <a:r>
              <a:rPr lang="en-US" altLang="zh-CN" sz="2400" spc="11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сегментов</a:t>
            </a:r>
            <a:r>
              <a:rPr lang="en-US" altLang="zh-CN" sz="2400" spc="11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конечности</a:t>
            </a:r>
            <a:r>
              <a:rPr lang="en-US" altLang="zh-CN" sz="2400" spc="11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4197" y="1066531"/>
            <a:ext cx="7667529" cy="7455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43204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результате</a:t>
            </a:r>
            <a:r>
              <a:rPr lang="en-US" altLang="zh-CN" sz="2400" spc="-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травмы</a:t>
            </a:r>
            <a:r>
              <a:rPr lang="en-US" altLang="zh-CN" sz="2400" spc="-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или</a:t>
            </a:r>
            <a:r>
              <a:rPr lang="en-US" altLang="zh-CN" sz="2400" spc="-13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ранения;</a:t>
            </a:r>
          </a:p>
          <a:p>
            <a:pPr marL="0">
              <a:lnSpc>
                <a:spcPct val="100000"/>
              </a:lnSpc>
              <a:spcBef>
                <a:spcPts val="110"/>
              </a:spcBef>
            </a:pPr>
            <a:r>
              <a:rPr lang="en-US" altLang="zh-CN" sz="2400" spc="25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2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обширное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повреждение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конечности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80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раздроблением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437118" y="1470024"/>
            <a:ext cx="116081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костей</a:t>
            </a:r>
            <a:r>
              <a:rPr lang="en-US" altLang="zh-CN" sz="2400" spc="4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4197" y="1835784"/>
            <a:ext cx="6005244" cy="7269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43204">
              <a:lnSpc>
                <a:spcPct val="98750"/>
              </a:lnSpc>
            </a:pP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размозжением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тканей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;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129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гангрена</a:t>
            </a:r>
            <a:r>
              <a:rPr lang="en-US" altLang="zh-CN" sz="2400" spc="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конечности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различной</a:t>
            </a:r>
            <a:r>
              <a:rPr lang="en-US" altLang="zh-CN" sz="2400" spc="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этиологии;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4197" y="2568406"/>
            <a:ext cx="9198750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039516" algn="l"/>
                <a:tab pos="4435500" algn="l"/>
                <a:tab pos="6074054" algn="l"/>
                <a:tab pos="6572402" algn="l"/>
                <a:tab pos="7621168" algn="l"/>
              </a:tabLst>
            </a:pPr>
            <a:r>
              <a:rPr lang="en-US" altLang="zh-CN" sz="2400" spc="15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25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прогрессирующая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гнойная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инфекция	в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очаге	поражения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7402" y="2973196"/>
            <a:ext cx="8807836" cy="11259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833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конечности;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злокачественные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опухоли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костей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мягких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тканей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невозможности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радикального</a:t>
            </a:r>
            <a:r>
              <a:rPr lang="en-US" altLang="zh-CN" sz="24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их</a:t>
            </a:r>
            <a:r>
              <a:rPr lang="en-US" altLang="zh-CN" sz="24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иссечения.</a:t>
            </a:r>
          </a:p>
          <a:p>
            <a:pPr marL="0" indent="571474">
              <a:lnSpc>
                <a:spcPct val="99583"/>
              </a:lnSpc>
            </a:pPr>
            <a:r>
              <a:rPr lang="en-US" altLang="zh-CN" sz="2800" b="1" i="1" spc="-15" dirty="0">
                <a:solidFill>
                  <a:srgbClr val="000000"/>
                </a:solidFill>
                <a:latin typeface="Calibri"/>
                <a:ea typeface="Calibri"/>
              </a:rPr>
              <a:t>Относительны</a:t>
            </a:r>
            <a:r>
              <a:rPr lang="en-US" altLang="zh-CN" sz="2800" b="1" i="1" spc="-5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8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i="1" spc="-10" dirty="0">
                <a:solidFill>
                  <a:srgbClr val="000000"/>
                </a:solidFill>
                <a:latin typeface="Calibri"/>
                <a:ea typeface="Calibri"/>
              </a:rPr>
              <a:t>показания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02005" y="4099178"/>
            <a:ext cx="9211750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368956" algn="l"/>
                <a:tab pos="3418992" algn="l"/>
                <a:tab pos="4091076" algn="l"/>
                <a:tab pos="6284366" algn="l"/>
                <a:tab pos="8919997" algn="l"/>
              </a:tabLst>
            </a:pPr>
            <a:r>
              <a:rPr lang="en-US" altLang="zh-CN" sz="2400" spc="25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34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трофические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язвы,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не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поддающиеся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консервативному	</a:t>
            </a:r>
            <a:r>
              <a:rPr lang="en-US" altLang="zh-CN" sz="2400" spc="-45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45210" y="4464938"/>
            <a:ext cx="3496181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хирургическому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лечению</a:t>
            </a:r>
            <a:r>
              <a:rPr lang="en-US" altLang="zh-CN" sz="2400" spc="5" dirty="0">
                <a:solidFill>
                  <a:srgbClr val="000000"/>
                </a:solidFill>
                <a:latin typeface="Calibri"/>
                <a:ea typeface="Calibri"/>
              </a:rPr>
              <a:t>;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2005" y="4830698"/>
            <a:ext cx="9210294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317140" algn="l"/>
                <a:tab pos="4280052" algn="l"/>
                <a:tab pos="5432450" algn="l"/>
                <a:tab pos="6170066" algn="l"/>
                <a:tab pos="7488580" algn="l"/>
              </a:tabLst>
            </a:pPr>
            <a:r>
              <a:rPr lang="en-US" altLang="zh-CN" sz="2400" spc="25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34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хронический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остеомиелит	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костей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угрозой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амилоидоза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02005" y="5196458"/>
            <a:ext cx="3462497" cy="731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43204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внутренних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органов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ea typeface="Calibri"/>
              </a:rPr>
              <a:t>;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129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аномалии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развития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420870" y="5579592"/>
            <a:ext cx="5177756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последствия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травмы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конечности,</a:t>
            </a:r>
            <a:r>
              <a:rPr lang="en-US" altLang="zh-CN" sz="2400" spc="129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не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5210" y="5945733"/>
            <a:ext cx="794520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поддающиеся</a:t>
            </a:r>
            <a:r>
              <a:rPr lang="en-US" altLang="zh-CN" sz="24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консервативной</a:t>
            </a:r>
            <a:r>
              <a:rPr lang="en-US" altLang="zh-CN" sz="24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-8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хирургической</a:t>
            </a:r>
            <a:r>
              <a:rPr lang="en-US" altLang="zh-CN" sz="2400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коррекции.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icture 3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1341120"/>
            <a:ext cx="4107179" cy="4122420"/>
          </a:xfrm>
          <a:prstGeom prst="rect">
            <a:avLst/>
          </a:prstGeom>
        </p:spPr>
      </p:pic>
      <p:sp>
        <p:nvSpPr>
          <p:cNvPr id="2" name="TextBox 327"/>
          <p:cNvSpPr txBox="1"/>
          <p:nvPr/>
        </p:nvSpPr>
        <p:spPr>
          <a:xfrm>
            <a:off x="6055740" y="1367205"/>
            <a:ext cx="1643293" cy="7629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i="1" spc="-10" dirty="0">
                <a:solidFill>
                  <a:srgbClr val="000000"/>
                </a:solidFill>
                <a:latin typeface="Calibri"/>
                <a:ea typeface="Calibri"/>
              </a:rPr>
              <a:t>Упражн</a:t>
            </a:r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ения</a:t>
            </a:r>
          </a:p>
          <a:p>
            <a:pPr marL="0" hangingPunct="0">
              <a:lnSpc>
                <a:spcPct val="95416"/>
              </a:lnSpc>
            </a:pPr>
            <a:r>
              <a:rPr lang="en-US" altLang="zh-CN" sz="1700" i="1" spc="15" dirty="0">
                <a:solidFill>
                  <a:srgbClr val="000000"/>
                </a:solidFill>
                <a:latin typeface="Calibri"/>
                <a:ea typeface="Calibri"/>
              </a:rPr>
              <a:t>для</a:t>
            </a:r>
            <a:r>
              <a:rPr lang="en-US" altLang="zh-CN" sz="1700" i="1" spc="-18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20" dirty="0">
                <a:solidFill>
                  <a:srgbClr val="000000"/>
                </a:solidFill>
                <a:latin typeface="Calibri"/>
                <a:ea typeface="Calibri"/>
              </a:rPr>
              <a:t>ослабленных</a:t>
            </a:r>
            <a:r>
              <a:rPr lang="en-US" altLang="zh-CN" sz="17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-5" dirty="0">
                <a:solidFill>
                  <a:srgbClr val="000000"/>
                </a:solidFill>
                <a:latin typeface="Calibri"/>
                <a:ea typeface="Calibri"/>
              </a:rPr>
              <a:t>мышечных</a:t>
            </a:r>
            <a:r>
              <a:rPr lang="en-US" altLang="zh-CN" sz="1700" i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i="1" spc="-10" dirty="0">
                <a:solidFill>
                  <a:srgbClr val="000000"/>
                </a:solidFill>
                <a:latin typeface="Calibri"/>
                <a:ea typeface="Calibri"/>
              </a:rPr>
              <a:t>групп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Box 328"/>
          <p:cNvSpPr txBox="1"/>
          <p:nvPr/>
        </p:nvSpPr>
        <p:spPr>
          <a:xfrm>
            <a:off x="859536" y="300151"/>
            <a:ext cx="9169588" cy="11265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i="1" spc="-10" dirty="0">
                <a:solidFill>
                  <a:srgbClr val="000000"/>
                </a:solidFill>
                <a:latin typeface="Calibri"/>
                <a:ea typeface="Calibri"/>
              </a:rPr>
              <a:t>Восстановление</a:t>
            </a:r>
            <a:r>
              <a:rPr lang="en-US" altLang="zh-CN" sz="2400" b="1" i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spc="-15" dirty="0">
                <a:solidFill>
                  <a:srgbClr val="000000"/>
                </a:solidFill>
                <a:latin typeface="Calibri"/>
                <a:ea typeface="Calibri"/>
              </a:rPr>
              <a:t>опороспособности</a:t>
            </a:r>
            <a:r>
              <a:rPr lang="en-US" altLang="zh-CN" sz="2400" b="1" i="1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spc="-5" dirty="0">
                <a:solidFill>
                  <a:srgbClr val="000000"/>
                </a:solidFill>
                <a:latin typeface="Calibri"/>
                <a:ea typeface="Calibri"/>
              </a:rPr>
              <a:t>здоровой</a:t>
            </a:r>
            <a:r>
              <a:rPr lang="en-US" altLang="zh-CN" sz="2400" b="1" i="1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spc="-10" dirty="0">
                <a:solidFill>
                  <a:srgbClr val="000000"/>
                </a:solidFill>
                <a:latin typeface="Calibri"/>
                <a:ea typeface="Calibri"/>
              </a:rPr>
              <a:t>конечности.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10"/>
              </a:lnSpc>
            </a:pPr>
            <a:endParaRPr lang="en-US" dirty="0" smtClean="0"/>
          </a:p>
          <a:p>
            <a:pPr marL="0" indent="334060">
              <a:lnSpc>
                <a:spcPct val="100000"/>
              </a:lnSpc>
            </a:pP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одной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нижней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конечности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сохранившейся</a:t>
            </a:r>
          </a:p>
        </p:txBody>
      </p:sp>
      <p:sp>
        <p:nvSpPr>
          <p:cNvPr id="329" name="TextBox 329"/>
          <p:cNvSpPr txBox="1"/>
          <p:nvPr/>
        </p:nvSpPr>
        <p:spPr>
          <a:xfrm>
            <a:off x="278891" y="1426718"/>
            <a:ext cx="9864710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274318" algn="l"/>
                <a:tab pos="3620135" algn="l"/>
                <a:tab pos="5718936" algn="l"/>
                <a:tab pos="7685277" algn="l"/>
                <a:tab pos="9323577" algn="l"/>
              </a:tabLst>
            </a:pP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второй	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предъявляются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повышенные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требования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Calibri"/>
              </a:rPr>
              <a:t>.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Известно,	</a:t>
            </a:r>
            <a:r>
              <a:rPr lang="en-US" altLang="zh-CN" sz="2400" spc="-35" dirty="0">
                <a:solidFill>
                  <a:srgbClr val="000000"/>
                </a:solidFill>
                <a:latin typeface="Calibri"/>
                <a:ea typeface="Calibri"/>
              </a:rPr>
              <a:t>что</a:t>
            </a:r>
          </a:p>
        </p:txBody>
      </p:sp>
      <p:sp>
        <p:nvSpPr>
          <p:cNvPr id="330" name="TextBox 330"/>
          <p:cNvSpPr txBox="1"/>
          <p:nvPr/>
        </p:nvSpPr>
        <p:spPr>
          <a:xfrm>
            <a:off x="278891" y="1808098"/>
            <a:ext cx="9818294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833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хроническая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перегрузка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здоровой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конечности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(по</a:t>
            </a:r>
            <a:r>
              <a:rPr lang="en-US" altLang="zh-CN" sz="24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литературным</a:t>
            </a:r>
            <a:r>
              <a:rPr lang="en-US" altLang="zh-CN" sz="24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данным),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развивается</a:t>
            </a:r>
            <a:r>
              <a:rPr lang="en-US" altLang="zh-CN" sz="2400" spc="1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уже</a:t>
            </a:r>
            <a:r>
              <a:rPr lang="en-US" altLang="zh-CN" sz="2400" spc="1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400" spc="1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6</a:t>
            </a:r>
            <a:r>
              <a:rPr lang="en-US" altLang="zh-CN" sz="2400" spc="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мес.</a:t>
            </a:r>
            <a:r>
              <a:rPr lang="en-US" altLang="zh-CN" sz="2400" spc="1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  <a:r>
              <a:rPr lang="en-US" altLang="zh-CN" sz="2400" spc="1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400" spc="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1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особенно</a:t>
            </a:r>
            <a:r>
              <a:rPr lang="en-US" altLang="zh-CN" sz="2400" spc="1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резко</a:t>
            </a:r>
            <a:r>
              <a:rPr lang="en-US" altLang="zh-CN" sz="2400" spc="14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нарастает</a:t>
            </a:r>
            <a:r>
              <a:rPr lang="en-US" altLang="zh-CN" sz="2400" spc="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</a:p>
        </p:txBody>
      </p:sp>
      <p:sp>
        <p:nvSpPr>
          <p:cNvPr id="331" name="TextBox 331"/>
          <p:cNvSpPr txBox="1"/>
          <p:nvPr/>
        </p:nvSpPr>
        <p:spPr>
          <a:xfrm>
            <a:off x="278891" y="2524379"/>
            <a:ext cx="9863741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578730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молодом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возрасте,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ведет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	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уплощению</a:t>
            </a:r>
            <a:r>
              <a:rPr lang="en-US" altLang="zh-CN" sz="2400" spc="114" dirty="0">
                <a:solidFill>
                  <a:srgbClr val="FE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свода</a:t>
            </a:r>
            <a:r>
              <a:rPr lang="en-US" altLang="zh-CN" sz="2400" spc="114" dirty="0">
                <a:solidFill>
                  <a:srgbClr val="FE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стопы</a:t>
            </a:r>
            <a:r>
              <a:rPr lang="en-US" altLang="zh-CN" sz="2400" spc="114" dirty="0">
                <a:solidFill>
                  <a:srgbClr val="FE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co</a:t>
            </a:r>
            <a:r>
              <a:rPr lang="en-US" altLang="zh-CN" sz="2400" spc="12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всеми</a:t>
            </a:r>
          </a:p>
        </p:txBody>
      </p:sp>
      <p:sp>
        <p:nvSpPr>
          <p:cNvPr id="332" name="TextBox 332"/>
          <p:cNvSpPr txBox="1"/>
          <p:nvPr/>
        </p:nvSpPr>
        <p:spPr>
          <a:xfrm>
            <a:off x="278891" y="2890392"/>
            <a:ext cx="7166523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свойственными</a:t>
            </a:r>
            <a:r>
              <a:rPr lang="en-US" altLang="zh-CN" sz="2400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этой</a:t>
            </a:r>
            <a:r>
              <a:rPr lang="en-US" altLang="zh-CN" sz="2400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деформации</a:t>
            </a:r>
            <a:r>
              <a:rPr lang="en-US" altLang="zh-CN" sz="2400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симптомами.</a:t>
            </a:r>
          </a:p>
          <a:p>
            <a:pPr marL="0" indent="914704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Этому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содействует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также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наступающее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силу</a:t>
            </a:r>
          </a:p>
        </p:txBody>
      </p:sp>
      <p:sp>
        <p:nvSpPr>
          <p:cNvPr id="333" name="TextBox 333"/>
          <p:cNvSpPr txBox="1"/>
          <p:nvPr/>
        </p:nvSpPr>
        <p:spPr>
          <a:xfrm>
            <a:off x="7709661" y="3256153"/>
            <a:ext cx="2317935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биомехан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ических</a:t>
            </a:r>
          </a:p>
        </p:txBody>
      </p:sp>
      <p:sp>
        <p:nvSpPr>
          <p:cNvPr id="334" name="TextBox 334"/>
          <p:cNvSpPr txBox="1"/>
          <p:nvPr/>
        </p:nvSpPr>
        <p:spPr>
          <a:xfrm>
            <a:off x="278891" y="3621913"/>
            <a:ext cx="9863294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закономерностей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(смещение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центра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тяжести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69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сторону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здоровой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ноги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)</a:t>
            </a:r>
          </a:p>
        </p:txBody>
      </p:sp>
      <p:sp>
        <p:nvSpPr>
          <p:cNvPr id="335" name="TextBox 335"/>
          <p:cNvSpPr txBox="1"/>
          <p:nvPr/>
        </p:nvSpPr>
        <p:spPr>
          <a:xfrm>
            <a:off x="278891" y="3987672"/>
            <a:ext cx="9749637" cy="7319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изменение</a:t>
            </a:r>
            <a:r>
              <a:rPr lang="en-US" altLang="zh-CN" sz="2400" b="1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b="1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статике</a:t>
            </a:r>
            <a:r>
              <a:rPr lang="en-US" altLang="zh-CN" sz="2400" b="1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тела</a:t>
            </a:r>
            <a:r>
              <a:rPr lang="en-US" altLang="zh-CN" sz="2400" b="1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(приведение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конечности,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вальгусная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установка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стопы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др.).</a:t>
            </a:r>
          </a:p>
        </p:txBody>
      </p:sp>
      <p:sp>
        <p:nvSpPr>
          <p:cNvPr id="336" name="TextBox 336"/>
          <p:cNvSpPr txBox="1"/>
          <p:nvPr/>
        </p:nvSpPr>
        <p:spPr>
          <a:xfrm>
            <a:off x="1193596" y="4719574"/>
            <a:ext cx="894857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136722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Поэтому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занятия	вводятся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упражнения,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направленные</a:t>
            </a:r>
            <a:r>
              <a:rPr lang="en-US" altLang="zh-CN" sz="2400" spc="20" dirty="0">
                <a:solidFill>
                  <a:srgbClr val="FE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на</a:t>
            </a:r>
          </a:p>
        </p:txBody>
      </p:sp>
      <p:sp>
        <p:nvSpPr>
          <p:cNvPr id="337" name="TextBox 337"/>
          <p:cNvSpPr txBox="1"/>
          <p:nvPr/>
        </p:nvSpPr>
        <p:spPr>
          <a:xfrm>
            <a:off x="278891" y="5085334"/>
            <a:ext cx="9864797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55" dirty="0">
                <a:solidFill>
                  <a:srgbClr val="FE0000"/>
                </a:solidFill>
                <a:latin typeface="Calibri"/>
                <a:ea typeface="Calibri"/>
              </a:rPr>
              <a:t>развитие</a:t>
            </a:r>
            <a:r>
              <a:rPr lang="en-US" altLang="zh-CN" sz="2400" spc="2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60" dirty="0">
                <a:solidFill>
                  <a:srgbClr val="FE0000"/>
                </a:solidFill>
                <a:latin typeface="Calibri"/>
                <a:ea typeface="Calibri"/>
              </a:rPr>
              <a:t>силы</a:t>
            </a:r>
            <a:r>
              <a:rPr lang="en-US" altLang="zh-CN" sz="2400" spc="3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64" dirty="0">
                <a:solidFill>
                  <a:srgbClr val="FE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25" dirty="0">
                <a:solidFill>
                  <a:srgbClr val="FE0000"/>
                </a:solidFill>
                <a:latin typeface="Calibri"/>
                <a:cs typeface="Calibri"/>
              </a:rPr>
              <a:t>   </a:t>
            </a:r>
            <a:r>
              <a:rPr lang="en-US" altLang="zh-CN" sz="2400" spc="55" dirty="0">
                <a:solidFill>
                  <a:srgbClr val="FE0000"/>
                </a:solidFill>
                <a:latin typeface="Calibri"/>
                <a:ea typeface="Calibri"/>
              </a:rPr>
              <a:t>выносливости</a:t>
            </a:r>
            <a:r>
              <a:rPr lang="en-US" altLang="zh-CN" sz="2400" spc="3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80" dirty="0">
                <a:solidFill>
                  <a:srgbClr val="FE0000"/>
                </a:solidFill>
                <a:latin typeface="Calibri"/>
                <a:ea typeface="Calibri"/>
              </a:rPr>
              <a:t>мышц</a:t>
            </a:r>
            <a:r>
              <a:rPr lang="en-US" altLang="zh-CN" sz="2400" spc="3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50" dirty="0">
                <a:solidFill>
                  <a:srgbClr val="FE0000"/>
                </a:solidFill>
                <a:latin typeface="Calibri"/>
                <a:ea typeface="Calibri"/>
              </a:rPr>
              <a:t>стопы,</a:t>
            </a:r>
            <a:r>
              <a:rPr lang="en-US" altLang="zh-CN" sz="2400" spc="2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55" dirty="0">
                <a:solidFill>
                  <a:srgbClr val="FE0000"/>
                </a:solidFill>
                <a:latin typeface="Calibri"/>
                <a:ea typeface="Calibri"/>
              </a:rPr>
              <a:t>голени,</a:t>
            </a:r>
            <a:r>
              <a:rPr lang="en-US" altLang="zh-CN" sz="2400" spc="3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55" dirty="0">
                <a:solidFill>
                  <a:srgbClr val="FE0000"/>
                </a:solidFill>
                <a:latin typeface="Calibri"/>
                <a:ea typeface="Calibri"/>
              </a:rPr>
              <a:t>бедра</a:t>
            </a:r>
            <a:r>
              <a:rPr lang="en-US" altLang="zh-CN" sz="2400" spc="2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80" dirty="0">
                <a:solidFill>
                  <a:srgbClr val="FE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3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50" dirty="0">
                <a:solidFill>
                  <a:srgbClr val="FE0000"/>
                </a:solidFill>
                <a:latin typeface="Calibri"/>
                <a:ea typeface="Calibri"/>
              </a:rPr>
              <a:t>тазового</a:t>
            </a:r>
          </a:p>
        </p:txBody>
      </p:sp>
      <p:sp>
        <p:nvSpPr>
          <p:cNvPr id="338" name="TextBox 338"/>
          <p:cNvSpPr txBox="1"/>
          <p:nvPr/>
        </p:nvSpPr>
        <p:spPr>
          <a:xfrm>
            <a:off x="278891" y="5451348"/>
            <a:ext cx="9862445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571497" algn="l"/>
                <a:tab pos="3774059" algn="l"/>
                <a:tab pos="4284598" algn="l"/>
                <a:tab pos="5586348" algn="l"/>
                <a:tab pos="7770621" algn="l"/>
              </a:tabLst>
            </a:pP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пояса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,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выполняемые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легким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отягощением,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дозированным</a:t>
            </a:r>
          </a:p>
        </p:txBody>
      </p:sp>
      <p:sp>
        <p:nvSpPr>
          <p:cNvPr id="339" name="TextBox 339"/>
          <p:cNvSpPr txBox="1"/>
          <p:nvPr/>
        </p:nvSpPr>
        <p:spPr>
          <a:xfrm>
            <a:off x="278891" y="5817108"/>
            <a:ext cx="9865570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557526" algn="l"/>
                <a:tab pos="2999867" algn="l"/>
                <a:tab pos="5379085" algn="l"/>
                <a:tab pos="6546468" algn="l"/>
                <a:tab pos="7014336" algn="l"/>
                <a:tab pos="7447533" algn="l"/>
              </a:tabLst>
            </a:pP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сопротивлением,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гимнастической	стенки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	c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гимнастическими</a:t>
            </a:r>
          </a:p>
        </p:txBody>
      </p:sp>
      <p:sp>
        <p:nvSpPr>
          <p:cNvPr id="340" name="TextBox 340"/>
          <p:cNvSpPr txBox="1"/>
          <p:nvPr/>
        </p:nvSpPr>
        <p:spPr>
          <a:xfrm>
            <a:off x="278891" y="6182867"/>
            <a:ext cx="1831830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предметами.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Freeform 341"/>
          <p:cNvSpPr/>
          <p:nvPr/>
        </p:nvSpPr>
        <p:spPr>
          <a:xfrm>
            <a:off x="1644650" y="2597150"/>
            <a:ext cx="3194050" cy="31750"/>
          </a:xfrm>
          <a:custGeom>
            <a:avLst/>
            <a:gdLst>
              <a:gd name="connsiteX0" fmla="*/ 17907 w 3194050"/>
              <a:gd name="connsiteY0" fmla="*/ 13462 h 31750"/>
              <a:gd name="connsiteX1" fmla="*/ 1610486 w 3194050"/>
              <a:gd name="connsiteY1" fmla="*/ 13462 h 31750"/>
              <a:gd name="connsiteX2" fmla="*/ 3203066 w 3194050"/>
              <a:gd name="connsiteY2" fmla="*/ 13462 h 31750"/>
              <a:gd name="connsiteX3" fmla="*/ 3203066 w 3194050"/>
              <a:gd name="connsiteY3" fmla="*/ 33274 h 31750"/>
              <a:gd name="connsiteX4" fmla="*/ 1610486 w 3194050"/>
              <a:gd name="connsiteY4" fmla="*/ 33274 h 31750"/>
              <a:gd name="connsiteX5" fmla="*/ 17907 w 3194050"/>
              <a:gd name="connsiteY5" fmla="*/ 33274 h 31750"/>
              <a:gd name="connsiteX6" fmla="*/ 17907 w 3194050"/>
              <a:gd name="connsiteY6" fmla="*/ 13462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4050" h="31750">
                <a:moveTo>
                  <a:pt x="17907" y="13462"/>
                </a:moveTo>
                <a:lnTo>
                  <a:pt x="1610486" y="13462"/>
                </a:lnTo>
                <a:lnTo>
                  <a:pt x="3203066" y="13462"/>
                </a:lnTo>
                <a:lnTo>
                  <a:pt x="3203066" y="33274"/>
                </a:lnTo>
                <a:lnTo>
                  <a:pt x="1610486" y="33274"/>
                </a:lnTo>
                <a:lnTo>
                  <a:pt x="17907" y="33274"/>
                </a:lnTo>
                <a:lnTo>
                  <a:pt x="17907" y="13462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Freeform 342"/>
          <p:cNvSpPr/>
          <p:nvPr/>
        </p:nvSpPr>
        <p:spPr>
          <a:xfrm>
            <a:off x="6750050" y="2597150"/>
            <a:ext cx="3117850" cy="31750"/>
          </a:xfrm>
          <a:custGeom>
            <a:avLst/>
            <a:gdLst>
              <a:gd name="connsiteX0" fmla="*/ 14858 w 3117850"/>
              <a:gd name="connsiteY0" fmla="*/ 13462 h 31750"/>
              <a:gd name="connsiteX1" fmla="*/ 1569339 w 3117850"/>
              <a:gd name="connsiteY1" fmla="*/ 13462 h 31750"/>
              <a:gd name="connsiteX2" fmla="*/ 3123818 w 3117850"/>
              <a:gd name="connsiteY2" fmla="*/ 13462 h 31750"/>
              <a:gd name="connsiteX3" fmla="*/ 3123818 w 3117850"/>
              <a:gd name="connsiteY3" fmla="*/ 33274 h 31750"/>
              <a:gd name="connsiteX4" fmla="*/ 1569339 w 3117850"/>
              <a:gd name="connsiteY4" fmla="*/ 33274 h 31750"/>
              <a:gd name="connsiteX5" fmla="*/ 14858 w 3117850"/>
              <a:gd name="connsiteY5" fmla="*/ 33274 h 31750"/>
              <a:gd name="connsiteX6" fmla="*/ 14858 w 3117850"/>
              <a:gd name="connsiteY6" fmla="*/ 13462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7850" h="31750">
                <a:moveTo>
                  <a:pt x="14858" y="13462"/>
                </a:moveTo>
                <a:lnTo>
                  <a:pt x="1569339" y="13462"/>
                </a:lnTo>
                <a:lnTo>
                  <a:pt x="3123818" y="13462"/>
                </a:lnTo>
                <a:lnTo>
                  <a:pt x="3123818" y="33274"/>
                </a:lnTo>
                <a:lnTo>
                  <a:pt x="1569339" y="33274"/>
                </a:lnTo>
                <a:lnTo>
                  <a:pt x="14858" y="33274"/>
                </a:lnTo>
                <a:lnTo>
                  <a:pt x="14858" y="13462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Freeform 343"/>
          <p:cNvSpPr/>
          <p:nvPr/>
        </p:nvSpPr>
        <p:spPr>
          <a:xfrm>
            <a:off x="730250" y="2965450"/>
            <a:ext cx="3600450" cy="19050"/>
          </a:xfrm>
          <a:custGeom>
            <a:avLst/>
            <a:gdLst>
              <a:gd name="connsiteX0" fmla="*/ 17906 w 3600450"/>
              <a:gd name="connsiteY0" fmla="*/ 10922 h 19050"/>
              <a:gd name="connsiteX1" fmla="*/ 1812417 w 3600450"/>
              <a:gd name="connsiteY1" fmla="*/ 10922 h 19050"/>
              <a:gd name="connsiteX2" fmla="*/ 3606927 w 3600450"/>
              <a:gd name="connsiteY2" fmla="*/ 10922 h 19050"/>
              <a:gd name="connsiteX3" fmla="*/ 3606927 w 3600450"/>
              <a:gd name="connsiteY3" fmla="*/ 30734 h 19050"/>
              <a:gd name="connsiteX4" fmla="*/ 1812417 w 3600450"/>
              <a:gd name="connsiteY4" fmla="*/ 30734 h 19050"/>
              <a:gd name="connsiteX5" fmla="*/ 17906 w 3600450"/>
              <a:gd name="connsiteY5" fmla="*/ 30734 h 19050"/>
              <a:gd name="connsiteX6" fmla="*/ 17906 w 3600450"/>
              <a:gd name="connsiteY6" fmla="*/ 10922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450" h="19050">
                <a:moveTo>
                  <a:pt x="17906" y="10922"/>
                </a:moveTo>
                <a:lnTo>
                  <a:pt x="1812417" y="10922"/>
                </a:lnTo>
                <a:lnTo>
                  <a:pt x="3606927" y="10922"/>
                </a:lnTo>
                <a:lnTo>
                  <a:pt x="3606927" y="30734"/>
                </a:lnTo>
                <a:lnTo>
                  <a:pt x="1812417" y="30734"/>
                </a:lnTo>
                <a:lnTo>
                  <a:pt x="17906" y="30734"/>
                </a:lnTo>
                <a:lnTo>
                  <a:pt x="17906" y="10922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Freeform 344"/>
          <p:cNvSpPr/>
          <p:nvPr/>
        </p:nvSpPr>
        <p:spPr>
          <a:xfrm>
            <a:off x="4171950" y="4057650"/>
            <a:ext cx="5695950" cy="31750"/>
          </a:xfrm>
          <a:custGeom>
            <a:avLst/>
            <a:gdLst>
              <a:gd name="connsiteX0" fmla="*/ 15875 w 5695950"/>
              <a:gd name="connsiteY0" fmla="*/ 16002 h 31750"/>
              <a:gd name="connsiteX1" fmla="*/ 1911222 w 5695950"/>
              <a:gd name="connsiteY1" fmla="*/ 16002 h 31750"/>
              <a:gd name="connsiteX2" fmla="*/ 3806570 w 5695950"/>
              <a:gd name="connsiteY2" fmla="*/ 16002 h 31750"/>
              <a:gd name="connsiteX3" fmla="*/ 5701918 w 5695950"/>
              <a:gd name="connsiteY3" fmla="*/ 16002 h 31750"/>
              <a:gd name="connsiteX4" fmla="*/ 5701918 w 5695950"/>
              <a:gd name="connsiteY4" fmla="*/ 35814 h 31750"/>
              <a:gd name="connsiteX5" fmla="*/ 3806570 w 5695950"/>
              <a:gd name="connsiteY5" fmla="*/ 35814 h 31750"/>
              <a:gd name="connsiteX6" fmla="*/ 1911222 w 5695950"/>
              <a:gd name="connsiteY6" fmla="*/ 35814 h 31750"/>
              <a:gd name="connsiteX7" fmla="*/ 15875 w 5695950"/>
              <a:gd name="connsiteY7" fmla="*/ 35814 h 31750"/>
              <a:gd name="connsiteX8" fmla="*/ 15875 w 5695950"/>
              <a:gd name="connsiteY8" fmla="*/ 16002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5950" h="31750">
                <a:moveTo>
                  <a:pt x="15875" y="16002"/>
                </a:moveTo>
                <a:lnTo>
                  <a:pt x="1911222" y="16002"/>
                </a:lnTo>
                <a:lnTo>
                  <a:pt x="3806570" y="16002"/>
                </a:lnTo>
                <a:lnTo>
                  <a:pt x="5701918" y="16002"/>
                </a:lnTo>
                <a:lnTo>
                  <a:pt x="5701918" y="35814"/>
                </a:lnTo>
                <a:lnTo>
                  <a:pt x="3806570" y="35814"/>
                </a:lnTo>
                <a:lnTo>
                  <a:pt x="1911222" y="35814"/>
                </a:lnTo>
                <a:lnTo>
                  <a:pt x="15875" y="35814"/>
                </a:lnTo>
                <a:lnTo>
                  <a:pt x="15875" y="16002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Freeform 345"/>
          <p:cNvSpPr/>
          <p:nvPr/>
        </p:nvSpPr>
        <p:spPr>
          <a:xfrm>
            <a:off x="730250" y="4425950"/>
            <a:ext cx="2368550" cy="31750"/>
          </a:xfrm>
          <a:custGeom>
            <a:avLst/>
            <a:gdLst>
              <a:gd name="connsiteX0" fmla="*/ 17906 w 2368550"/>
              <a:gd name="connsiteY0" fmla="*/ 13462 h 31750"/>
              <a:gd name="connsiteX1" fmla="*/ 1195197 w 2368550"/>
              <a:gd name="connsiteY1" fmla="*/ 13462 h 31750"/>
              <a:gd name="connsiteX2" fmla="*/ 2372486 w 2368550"/>
              <a:gd name="connsiteY2" fmla="*/ 13462 h 31750"/>
              <a:gd name="connsiteX3" fmla="*/ 2372486 w 2368550"/>
              <a:gd name="connsiteY3" fmla="*/ 33274 h 31750"/>
              <a:gd name="connsiteX4" fmla="*/ 1195197 w 2368550"/>
              <a:gd name="connsiteY4" fmla="*/ 33274 h 31750"/>
              <a:gd name="connsiteX5" fmla="*/ 17906 w 2368550"/>
              <a:gd name="connsiteY5" fmla="*/ 33274 h 31750"/>
              <a:gd name="connsiteX6" fmla="*/ 17906 w 2368550"/>
              <a:gd name="connsiteY6" fmla="*/ 13462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68550" h="31750">
                <a:moveTo>
                  <a:pt x="17906" y="13462"/>
                </a:moveTo>
                <a:lnTo>
                  <a:pt x="1195197" y="13462"/>
                </a:lnTo>
                <a:lnTo>
                  <a:pt x="2372486" y="13462"/>
                </a:lnTo>
                <a:lnTo>
                  <a:pt x="2372486" y="33274"/>
                </a:lnTo>
                <a:lnTo>
                  <a:pt x="1195197" y="33274"/>
                </a:lnTo>
                <a:lnTo>
                  <a:pt x="17906" y="33274"/>
                </a:lnTo>
                <a:lnTo>
                  <a:pt x="17906" y="13462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TextBox 346"/>
          <p:cNvSpPr txBox="1"/>
          <p:nvPr/>
        </p:nvSpPr>
        <p:spPr>
          <a:xfrm>
            <a:off x="748283" y="458978"/>
            <a:ext cx="9211929" cy="18350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845817">
              <a:lnSpc>
                <a:spcPct val="100000"/>
              </a:lnSpc>
            </a:pP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Расстройства</a:t>
            </a:r>
            <a:r>
              <a:rPr lang="en-US" altLang="zh-CN" sz="2400" b="1" i="1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осанки</a:t>
            </a:r>
            <a:r>
              <a:rPr lang="en-US" altLang="zh-CN" sz="2400" b="1" i="1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  <a:r>
              <a:rPr lang="en-US" altLang="zh-CN" sz="2400" b="1" i="1" spc="-10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ампутации.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85"/>
              </a:lnSpc>
            </a:pPr>
            <a:endParaRPr lang="en-US" dirty="0" smtClean="0"/>
          </a:p>
          <a:p>
            <a:pPr marL="0" indent="914400" hangingPunct="0">
              <a:lnSpc>
                <a:spcPct val="95416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400" spc="69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одной</a:t>
            </a:r>
            <a:r>
              <a:rPr lang="en-US" altLang="zh-CN" sz="2400" spc="69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нижней</a:t>
            </a:r>
            <a:r>
              <a:rPr lang="en-US" altLang="zh-CN" sz="2400" spc="69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конечности</a:t>
            </a:r>
            <a:r>
              <a:rPr lang="en-US" altLang="zh-CN" sz="2400" spc="69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происходит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значительное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нарушение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условий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статики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тела,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которое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у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трачивает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свою</a:t>
            </a:r>
            <a:r>
              <a:rPr lang="en-US" altLang="zh-CN" sz="24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опору</a:t>
            </a:r>
            <a:r>
              <a:rPr lang="en-US" altLang="zh-CN" sz="24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одну</a:t>
            </a:r>
            <a:r>
              <a:rPr lang="en-US" altLang="zh-CN" sz="24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из</a:t>
            </a:r>
            <a:r>
              <a:rPr lang="en-US" altLang="zh-CN" sz="24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сторон.</a:t>
            </a:r>
          </a:p>
        </p:txBody>
      </p:sp>
      <p:sp>
        <p:nvSpPr>
          <p:cNvPr id="347" name="TextBox 347"/>
          <p:cNvSpPr txBox="1"/>
          <p:nvPr/>
        </p:nvSpPr>
        <p:spPr>
          <a:xfrm>
            <a:off x="1662683" y="2317115"/>
            <a:ext cx="8338860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060958" algn="l"/>
                <a:tab pos="2356357" algn="l"/>
                <a:tab pos="3185794" algn="l"/>
                <a:tab pos="3944746" algn="l"/>
                <a:tab pos="5103241" algn="l"/>
                <a:tab pos="6775069" algn="l"/>
                <a:tab pos="7196073" algn="l"/>
              </a:tabLst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Центр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тяжести	</a:t>
            </a:r>
            <a:r>
              <a:rPr lang="en-US" altLang="zh-CN" sz="2400" spc="-35" dirty="0">
                <a:solidFill>
                  <a:srgbClr val="000000"/>
                </a:solidFill>
                <a:latin typeface="Calibri"/>
                <a:ea typeface="Calibri"/>
              </a:rPr>
              <a:t>тела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	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этом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смещается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	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сторону</a:t>
            </a:r>
          </a:p>
        </p:txBody>
      </p:sp>
      <p:sp>
        <p:nvSpPr>
          <p:cNvPr id="348" name="TextBox 348"/>
          <p:cNvSpPr txBox="1"/>
          <p:nvPr/>
        </p:nvSpPr>
        <p:spPr>
          <a:xfrm>
            <a:off x="748283" y="2682875"/>
            <a:ext cx="9138644" cy="731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20" dirty="0">
                <a:solidFill>
                  <a:srgbClr val="000000"/>
                </a:solidFill>
                <a:latin typeface="Calibri"/>
                <a:ea typeface="Calibri"/>
              </a:rPr>
              <a:t>сохранившейся</a:t>
            </a:r>
            <a:r>
              <a:rPr lang="en-US" altLang="zh-CN" sz="2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конечности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ea typeface="Calibri"/>
              </a:rPr>
              <a:t>,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ea typeface="Calibri"/>
              </a:rPr>
              <a:t>что</a:t>
            </a:r>
            <a:r>
              <a:rPr lang="en-US" altLang="zh-CN" sz="2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вызывает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изменения</a:t>
            </a:r>
            <a:r>
              <a:rPr lang="en-US" altLang="zh-CN" sz="2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напряжении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нервно-мышечного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аппарата,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влияющие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spc="-1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равновесие.</a:t>
            </a:r>
          </a:p>
        </p:txBody>
      </p:sp>
      <p:sp>
        <p:nvSpPr>
          <p:cNvPr id="349" name="TextBox 349"/>
          <p:cNvSpPr txBox="1"/>
          <p:nvPr/>
        </p:nvSpPr>
        <p:spPr>
          <a:xfrm>
            <a:off x="1662683" y="3414649"/>
            <a:ext cx="8341440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844294" algn="l"/>
                <a:tab pos="3105023" algn="l"/>
                <a:tab pos="4327270" algn="l"/>
                <a:tab pos="4874641" algn="l"/>
                <a:tab pos="6706489" algn="l"/>
              </a:tabLst>
            </a:pP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Вследствие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утраты	опоры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нарушения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мышечного</a:t>
            </a:r>
          </a:p>
        </p:txBody>
      </p:sp>
      <p:sp>
        <p:nvSpPr>
          <p:cNvPr id="350" name="TextBox 350"/>
          <p:cNvSpPr txBox="1"/>
          <p:nvPr/>
        </p:nvSpPr>
        <p:spPr>
          <a:xfrm>
            <a:off x="748283" y="3780409"/>
            <a:ext cx="9143510" cy="731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равновесия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происходит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опущение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(наклон)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таза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сторону,</a:t>
            </a:r>
            <a:r>
              <a:rPr lang="en-US" altLang="zh-CN" sz="2400" spc="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где</a:t>
            </a:r>
          </a:p>
          <a:p>
            <a:pPr marL="0">
              <a:lnSpc>
                <a:spcPct val="100000"/>
              </a:lnSpc>
            </a:pP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отсутствует</a:t>
            </a:r>
            <a:r>
              <a:rPr lang="en-US" altLang="zh-CN" sz="24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опора.</a:t>
            </a:r>
          </a:p>
        </p:txBody>
      </p:sp>
      <p:sp>
        <p:nvSpPr>
          <p:cNvPr id="351" name="TextBox 351"/>
          <p:cNvSpPr txBox="1"/>
          <p:nvPr/>
        </p:nvSpPr>
        <p:spPr>
          <a:xfrm>
            <a:off x="1662683" y="4512310"/>
            <a:ext cx="8339278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6433693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Мышцы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туловища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находятся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различных	условиях: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</a:p>
        </p:txBody>
      </p:sp>
      <p:sp>
        <p:nvSpPr>
          <p:cNvPr id="352" name="TextBox 352"/>
          <p:cNvSpPr txBox="1"/>
          <p:nvPr/>
        </p:nvSpPr>
        <p:spPr>
          <a:xfrm>
            <a:off x="748283" y="4878070"/>
            <a:ext cx="9253161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7215505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выпуклой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стороне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позвоночника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они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растянуты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(постуральные</a:t>
            </a:r>
          </a:p>
        </p:txBody>
      </p:sp>
      <p:sp>
        <p:nvSpPr>
          <p:cNvPr id="353" name="TextBox 353"/>
          <p:cNvSpPr txBox="1"/>
          <p:nvPr/>
        </p:nvSpPr>
        <p:spPr>
          <a:xfrm>
            <a:off x="748283" y="5243829"/>
            <a:ext cx="6257351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мышцы),</a:t>
            </a:r>
            <a:r>
              <a:rPr lang="en-US" altLang="zh-CN" sz="2400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</a:t>
            </a:r>
            <a:r>
              <a:rPr lang="en-US" altLang="zh-CN" sz="2400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вогнутой</a:t>
            </a:r>
            <a:r>
              <a:rPr lang="en-US" altLang="zh-CN" sz="2400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стороне</a:t>
            </a:r>
            <a:r>
              <a:rPr lang="en-US" altLang="zh-CN" sz="2400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—</a:t>
            </a:r>
            <a:r>
              <a:rPr lang="en-US" altLang="zh-CN" sz="2400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сокращены,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Freeform 354"/>
          <p:cNvSpPr/>
          <p:nvPr/>
        </p:nvSpPr>
        <p:spPr>
          <a:xfrm>
            <a:off x="4133850" y="755650"/>
            <a:ext cx="3829050" cy="31750"/>
          </a:xfrm>
          <a:custGeom>
            <a:avLst/>
            <a:gdLst>
              <a:gd name="connsiteX0" fmla="*/ 18415 w 3829050"/>
              <a:gd name="connsiteY0" fmla="*/ 17907 h 31750"/>
              <a:gd name="connsiteX1" fmla="*/ 1924177 w 3829050"/>
              <a:gd name="connsiteY1" fmla="*/ 17907 h 31750"/>
              <a:gd name="connsiteX2" fmla="*/ 3829939 w 3829050"/>
              <a:gd name="connsiteY2" fmla="*/ 17907 h 31750"/>
              <a:gd name="connsiteX3" fmla="*/ 3829939 w 3829050"/>
              <a:gd name="connsiteY3" fmla="*/ 37719 h 31750"/>
              <a:gd name="connsiteX4" fmla="*/ 1924177 w 3829050"/>
              <a:gd name="connsiteY4" fmla="*/ 37719 h 31750"/>
              <a:gd name="connsiteX5" fmla="*/ 18415 w 3829050"/>
              <a:gd name="connsiteY5" fmla="*/ 37719 h 31750"/>
              <a:gd name="connsiteX6" fmla="*/ 18415 w 3829050"/>
              <a:gd name="connsiteY6" fmla="*/ 17907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29050" h="31750">
                <a:moveTo>
                  <a:pt x="18415" y="17907"/>
                </a:moveTo>
                <a:lnTo>
                  <a:pt x="1924177" y="17907"/>
                </a:lnTo>
                <a:lnTo>
                  <a:pt x="3829939" y="17907"/>
                </a:lnTo>
                <a:lnTo>
                  <a:pt x="3829939" y="37719"/>
                </a:lnTo>
                <a:lnTo>
                  <a:pt x="1924177" y="37719"/>
                </a:lnTo>
                <a:lnTo>
                  <a:pt x="18415" y="37719"/>
                </a:lnTo>
                <a:lnTo>
                  <a:pt x="18415" y="17907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Freeform 355"/>
          <p:cNvSpPr/>
          <p:nvPr/>
        </p:nvSpPr>
        <p:spPr>
          <a:xfrm>
            <a:off x="2825750" y="1123950"/>
            <a:ext cx="6407150" cy="31750"/>
          </a:xfrm>
          <a:custGeom>
            <a:avLst/>
            <a:gdLst>
              <a:gd name="connsiteX0" fmla="*/ 11302 w 6407150"/>
              <a:gd name="connsiteY0" fmla="*/ 15367 h 31750"/>
              <a:gd name="connsiteX1" fmla="*/ 2143886 w 6407150"/>
              <a:gd name="connsiteY1" fmla="*/ 15367 h 31750"/>
              <a:gd name="connsiteX2" fmla="*/ 4276470 w 6407150"/>
              <a:gd name="connsiteY2" fmla="*/ 15367 h 31750"/>
              <a:gd name="connsiteX3" fmla="*/ 6409055 w 6407150"/>
              <a:gd name="connsiteY3" fmla="*/ 15367 h 31750"/>
              <a:gd name="connsiteX4" fmla="*/ 6409055 w 6407150"/>
              <a:gd name="connsiteY4" fmla="*/ 35179 h 31750"/>
              <a:gd name="connsiteX5" fmla="*/ 4276470 w 6407150"/>
              <a:gd name="connsiteY5" fmla="*/ 35179 h 31750"/>
              <a:gd name="connsiteX6" fmla="*/ 2143886 w 6407150"/>
              <a:gd name="connsiteY6" fmla="*/ 35179 h 31750"/>
              <a:gd name="connsiteX7" fmla="*/ 11302 w 6407150"/>
              <a:gd name="connsiteY7" fmla="*/ 35179 h 31750"/>
              <a:gd name="connsiteX8" fmla="*/ 11302 w 6407150"/>
              <a:gd name="connsiteY8" fmla="*/ 15367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07150" h="31750">
                <a:moveTo>
                  <a:pt x="11302" y="15367"/>
                </a:moveTo>
                <a:lnTo>
                  <a:pt x="2143886" y="15367"/>
                </a:lnTo>
                <a:lnTo>
                  <a:pt x="4276470" y="15367"/>
                </a:lnTo>
                <a:lnTo>
                  <a:pt x="6409055" y="15367"/>
                </a:lnTo>
                <a:lnTo>
                  <a:pt x="6409055" y="35179"/>
                </a:lnTo>
                <a:lnTo>
                  <a:pt x="4276470" y="35179"/>
                </a:lnTo>
                <a:lnTo>
                  <a:pt x="2143886" y="35179"/>
                </a:lnTo>
                <a:lnTo>
                  <a:pt x="11302" y="35179"/>
                </a:lnTo>
                <a:lnTo>
                  <a:pt x="11302" y="15367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extBox 356"/>
          <p:cNvSpPr txBox="1"/>
          <p:nvPr/>
        </p:nvSpPr>
        <p:spPr>
          <a:xfrm>
            <a:off x="633374" y="502665"/>
            <a:ext cx="9322560" cy="10515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14755" hangingPunct="0">
              <a:lnSpc>
                <a:spcPct val="95416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400" spc="14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обеих</a:t>
            </a:r>
            <a:r>
              <a:rPr lang="en-US" altLang="zh-CN" sz="2400" spc="14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нижних</a:t>
            </a:r>
            <a:r>
              <a:rPr lang="en-US" altLang="zh-CN" sz="2400" spc="14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конечностей</a:t>
            </a:r>
            <a:r>
              <a:rPr lang="en-US" altLang="zh-CN" sz="2400" spc="14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(особенно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пределах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бедра)</a:t>
            </a:r>
            <a:r>
              <a:rPr lang="en-US" altLang="zh-CN" sz="24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центр</a:t>
            </a:r>
            <a:r>
              <a:rPr lang="en-US" altLang="zh-CN" sz="24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тяжести</a:t>
            </a:r>
            <a:r>
              <a:rPr lang="en-US" altLang="zh-CN" sz="24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тела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смещается</a:t>
            </a:r>
            <a:r>
              <a:rPr lang="en-US" altLang="zh-CN" sz="24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значительно</a:t>
            </a:r>
            <a:r>
              <a:rPr lang="en-US" altLang="zh-CN" sz="24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выше,</a:t>
            </a:r>
            <a:r>
              <a:rPr lang="en-US" altLang="zh-CN" sz="2400" spc="-11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и,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чт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об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ea typeface="Calibri"/>
              </a:rPr>
              <a:t>ы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х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ea typeface="Calibri"/>
              </a:rPr>
              <a:t>р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а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ни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т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ь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равн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ве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ие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ст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я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во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вр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ea typeface="Calibri"/>
              </a:rPr>
              <a:t>мя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х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одьб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ы,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т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р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б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у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т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я</a:t>
            </a:r>
          </a:p>
        </p:txBody>
      </p:sp>
      <p:sp>
        <p:nvSpPr>
          <p:cNvPr id="357" name="TextBox 357"/>
          <p:cNvSpPr txBox="1"/>
          <p:nvPr/>
        </p:nvSpPr>
        <p:spPr>
          <a:xfrm>
            <a:off x="633374" y="1577009"/>
            <a:ext cx="9364197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470759" algn="l"/>
                <a:tab pos="4590897" algn="l"/>
                <a:tab pos="6074003" algn="l"/>
                <a:tab pos="8432012" algn="l"/>
              </a:tabLst>
            </a:pP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ко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м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п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нсаторн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е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ув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лич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ние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изгибов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позвоночни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а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.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Ч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т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об</a:t>
            </a:r>
            <a:r>
              <a:rPr lang="en-US" altLang="zh-CN" sz="2400" spc="-35" dirty="0">
                <a:solidFill>
                  <a:srgbClr val="000000"/>
                </a:solidFill>
                <a:latin typeface="Calibri"/>
                <a:ea typeface="Calibri"/>
              </a:rPr>
              <a:t>ы</a:t>
            </a:r>
          </a:p>
        </p:txBody>
      </p:sp>
      <p:sp>
        <p:nvSpPr>
          <p:cNvPr id="358" name="TextBox 358"/>
          <p:cNvSpPr txBox="1"/>
          <p:nvPr/>
        </p:nvSpPr>
        <p:spPr>
          <a:xfrm>
            <a:off x="633374" y="1943100"/>
            <a:ext cx="9331707" cy="25377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приблизить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центр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тяжести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поверхности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опоры,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т.е.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понизить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его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</a:p>
          <a:p>
            <a:pPr marL="0" hangingPunct="0">
              <a:lnSpc>
                <a:spcPct val="95416"/>
              </a:lnSpc>
              <a:spcBef>
                <a:spcPts val="179"/>
              </a:spcBef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тем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самым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облегчить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сохранение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равновесия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пользовании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протезами,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их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выполняют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(особенно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первые)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короче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здоровых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конечностей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0" indent="914755" hangingPunct="0">
              <a:lnSpc>
                <a:spcPct val="95416"/>
              </a:lnSpc>
              <a:spcBef>
                <a:spcPts val="395"/>
              </a:spcBef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Наличие</a:t>
            </a:r>
            <a:r>
              <a:rPr lang="en-US" altLang="zh-CN" sz="2400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даже</a:t>
            </a:r>
            <a:r>
              <a:rPr lang="en-US" altLang="zh-CN" sz="2400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нерезко</a:t>
            </a:r>
            <a:r>
              <a:rPr lang="en-US" altLang="zh-CN" sz="2400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выраженной</a:t>
            </a:r>
            <a:r>
              <a:rPr lang="en-US" altLang="zh-CN" sz="2400" spc="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сгибательной</a:t>
            </a:r>
            <a:r>
              <a:rPr lang="en-US" altLang="zh-CN" sz="2400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контрактуры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тазобедренного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сустава,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часто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наблюдаемой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пределах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средней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особенно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верхней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трети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бедра,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ведет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еще</a:t>
            </a:r>
          </a:p>
        </p:txBody>
      </p:sp>
      <p:sp>
        <p:nvSpPr>
          <p:cNvPr id="359" name="TextBox 359"/>
          <p:cNvSpPr txBox="1"/>
          <p:nvPr/>
        </p:nvSpPr>
        <p:spPr>
          <a:xfrm>
            <a:off x="633374" y="4504054"/>
            <a:ext cx="9375572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большему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расстройству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осанки,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вызывая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болевые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ощущения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</a:p>
        </p:txBody>
      </p:sp>
      <p:sp>
        <p:nvSpPr>
          <p:cNvPr id="360" name="TextBox 360"/>
          <p:cNvSpPr txBox="1"/>
          <p:nvPr/>
        </p:nvSpPr>
        <p:spPr>
          <a:xfrm>
            <a:off x="633374" y="4885093"/>
            <a:ext cx="9331568" cy="7010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поясничной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области,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что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затрудняет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ограничивает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пользование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протезами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extBox 361"/>
          <p:cNvSpPr txBox="1"/>
          <p:nvPr/>
        </p:nvSpPr>
        <p:spPr>
          <a:xfrm>
            <a:off x="617829" y="434784"/>
            <a:ext cx="9324524" cy="9639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14679" hangingPunct="0">
              <a:lnSpc>
                <a:spcPct val="95416"/>
              </a:lnSpc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Физические</a:t>
            </a:r>
            <a:r>
              <a:rPr lang="en-US" altLang="zh-CN" sz="2200" spc="11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упражнения,</a:t>
            </a:r>
            <a:r>
              <a:rPr lang="en-US" altLang="zh-CN" sz="2200" spc="11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направленные</a:t>
            </a:r>
            <a:r>
              <a:rPr lang="en-US" altLang="zh-CN" sz="2200" spc="11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200" spc="11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коррекцию</a:t>
            </a:r>
            <a:r>
              <a:rPr lang="en-US" altLang="zh-CN" sz="2200" spc="11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осанки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(симметричные,</a:t>
            </a:r>
            <a:r>
              <a:rPr lang="en-US" altLang="zh-CN" sz="2200" spc="3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асимметричные),</a:t>
            </a:r>
            <a:r>
              <a:rPr lang="en-US" altLang="zh-CN" sz="2200" spc="4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выполняются</a:t>
            </a:r>
            <a:r>
              <a:rPr lang="en-US" altLang="zh-CN" sz="2200" spc="4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200" spc="3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и.п.</a:t>
            </a:r>
            <a:r>
              <a:rPr lang="en-US" altLang="zh-CN" sz="2200" spc="4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лежа</a:t>
            </a:r>
            <a:r>
              <a:rPr lang="en-US" altLang="zh-CN" sz="2200" spc="4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200" spc="3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спине,</a:t>
            </a:r>
            <a:r>
              <a:rPr lang="en-US" altLang="zh-CN" sz="2200" spc="4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животе,</a:t>
            </a:r>
            <a:r>
              <a:rPr lang="en-US" altLang="zh-CN" sz="22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стоя</a:t>
            </a:r>
            <a:r>
              <a:rPr lang="en-US" altLang="zh-CN" sz="22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2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четвереньках</a:t>
            </a:r>
            <a:r>
              <a:rPr lang="en-US" altLang="zh-CN" sz="22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2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стоя.</a:t>
            </a:r>
            <a:r>
              <a:rPr lang="en-US" altLang="zh-CN" sz="22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2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занятиях</a:t>
            </a:r>
            <a:r>
              <a:rPr lang="en-US" altLang="zh-CN" sz="22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используются</a:t>
            </a:r>
            <a:r>
              <a:rPr lang="en-US" altLang="zh-CN" sz="22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упражнения</a:t>
            </a:r>
            <a:r>
              <a:rPr lang="en-US" altLang="zh-CN" sz="2200" spc="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</a:p>
        </p:txBody>
      </p:sp>
      <p:sp>
        <p:nvSpPr>
          <p:cNvPr id="362" name="TextBox 362"/>
          <p:cNvSpPr txBox="1"/>
          <p:nvPr/>
        </p:nvSpPr>
        <p:spPr>
          <a:xfrm>
            <a:off x="617829" y="1419859"/>
            <a:ext cx="9375437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346096" algn="l"/>
                <a:tab pos="2858160" algn="l"/>
                <a:tab pos="4876190" algn="l"/>
                <a:tab pos="7599832" algn="l"/>
              </a:tabLst>
            </a:pPr>
            <a:r>
              <a:rPr lang="en-US" altLang="zh-CN" sz="2200" spc="-15" dirty="0">
                <a:solidFill>
                  <a:srgbClr val="000000"/>
                </a:solidFill>
                <a:latin typeface="Calibri"/>
                <a:ea typeface="Calibri"/>
              </a:rPr>
              <a:t>сопротивлением	</a:t>
            </a:r>
            <a:r>
              <a:rPr lang="en-US" altLang="zh-CN" sz="2200" spc="-5" dirty="0">
                <a:solidFill>
                  <a:srgbClr val="000000"/>
                </a:solidFill>
                <a:latin typeface="Calibri"/>
                <a:ea typeface="Calibri"/>
              </a:rPr>
              <a:t>и	</a:t>
            </a:r>
            <a:r>
              <a:rPr lang="en-US" altLang="zh-CN" sz="2200" spc="-15" dirty="0">
                <a:solidFill>
                  <a:srgbClr val="000000"/>
                </a:solidFill>
                <a:latin typeface="Calibri"/>
                <a:ea typeface="Calibri"/>
              </a:rPr>
              <a:t>отягощением,	</a:t>
            </a:r>
            <a:r>
              <a:rPr lang="en-US" altLang="zh-CN" sz="2200" spc="-5" dirty="0">
                <a:solidFill>
                  <a:srgbClr val="000000"/>
                </a:solidFill>
                <a:latin typeface="Calibri"/>
                <a:ea typeface="Calibri"/>
              </a:rPr>
              <a:t>изометрическим	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напряжением</a:t>
            </a:r>
          </a:p>
        </p:txBody>
      </p:sp>
      <p:sp>
        <p:nvSpPr>
          <p:cNvPr id="363" name="TextBox 363"/>
          <p:cNvSpPr txBox="1"/>
          <p:nvPr/>
        </p:nvSpPr>
        <p:spPr>
          <a:xfrm>
            <a:off x="617829" y="1776222"/>
            <a:ext cx="9326281" cy="16631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(экспозиция</a:t>
            </a:r>
            <a:r>
              <a:rPr lang="en-US" altLang="zh-CN" sz="2200" spc="5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5-7</a:t>
            </a:r>
            <a:r>
              <a:rPr lang="en-US" altLang="zh-CN" sz="2200" spc="6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c),</a:t>
            </a:r>
            <a:r>
              <a:rPr lang="en-US" altLang="zh-CN" sz="2200" spc="6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растягивающие</a:t>
            </a:r>
            <a:r>
              <a:rPr lang="en-US" altLang="zh-CN" sz="2200" spc="6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спастически</a:t>
            </a:r>
            <a:r>
              <a:rPr lang="en-US" altLang="zh-CN" sz="2200" spc="5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напряженные</a:t>
            </a:r>
            <a:r>
              <a:rPr lang="en-US" altLang="zh-CN" sz="2200" spc="6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мышцы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(фазические)</a:t>
            </a:r>
            <a:r>
              <a:rPr lang="en-US" altLang="zh-CN" sz="220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20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сочетании</a:t>
            </a:r>
            <a:r>
              <a:rPr lang="en-US" altLang="zh-CN" sz="220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en-US" altLang="zh-CN" sz="220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массажем</a:t>
            </a:r>
            <a:r>
              <a:rPr lang="en-US" altLang="zh-CN" sz="220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(сочетание</a:t>
            </a:r>
            <a:r>
              <a:rPr lang="en-US" altLang="zh-CN" sz="220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методик</a:t>
            </a:r>
            <a:r>
              <a:rPr lang="en-US" altLang="zh-CN" sz="220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тонизирующего</a:t>
            </a:r>
            <a:r>
              <a:rPr lang="en-US" altLang="zh-CN" sz="220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-15" dirty="0">
                <a:solidFill>
                  <a:srgbClr val="000000"/>
                </a:solidFill>
                <a:latin typeface="Calibri"/>
                <a:ea typeface="Calibri"/>
              </a:rPr>
              <a:t>седативного</a:t>
            </a:r>
            <a:r>
              <a:rPr lang="en-US" altLang="zh-CN" sz="22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воздействия)</a:t>
            </a:r>
            <a:r>
              <a:rPr lang="en-US" altLang="zh-CN" sz="2200" spc="-5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0" indent="914679">
              <a:lnSpc>
                <a:spcPct val="100000"/>
              </a:lnSpc>
              <a:spcBef>
                <a:spcPts val="150"/>
              </a:spcBef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  <a:r>
              <a:rPr lang="en-US" altLang="zh-CN" sz="2200" spc="-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200" spc="-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нижних</a:t>
            </a:r>
            <a:r>
              <a:rPr lang="en-US" altLang="zh-CN" sz="2200" spc="-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конечностей</a:t>
            </a:r>
            <a:r>
              <a:rPr lang="en-US" altLang="zh-CN" sz="2200" spc="-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всегда</a:t>
            </a:r>
            <a:r>
              <a:rPr lang="en-US" altLang="zh-CN" sz="2200" spc="-1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нарушаются</a:t>
            </a:r>
          </a:p>
          <a:p>
            <a:pPr marL="0">
              <a:lnSpc>
                <a:spcPct val="100000"/>
              </a:lnSpc>
              <a:spcBef>
                <a:spcPts val="104"/>
              </a:spcBef>
            </a:pPr>
            <a:r>
              <a:rPr lang="en-US" altLang="zh-CN" sz="2200" spc="15" dirty="0">
                <a:solidFill>
                  <a:srgbClr val="000000"/>
                </a:solidFill>
                <a:latin typeface="Calibri"/>
                <a:ea typeface="Calibri"/>
              </a:rPr>
              <a:t>привычные</a:t>
            </a:r>
            <a:r>
              <a:rPr lang="en-US" altLang="zh-CN" sz="22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15" dirty="0">
                <a:solidFill>
                  <a:srgbClr val="000000"/>
                </a:solidFill>
                <a:latin typeface="Calibri"/>
                <a:ea typeface="Calibri"/>
              </a:rPr>
              <a:t>условия</a:t>
            </a:r>
            <a:r>
              <a:rPr lang="en-US" altLang="zh-CN" sz="22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15" dirty="0">
                <a:solidFill>
                  <a:srgbClr val="000000"/>
                </a:solidFill>
                <a:latin typeface="Calibri"/>
                <a:ea typeface="Calibri"/>
              </a:rPr>
              <a:t>сохранения</a:t>
            </a:r>
            <a:r>
              <a:rPr lang="en-US" altLang="zh-CN" sz="22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15" dirty="0">
                <a:solidFill>
                  <a:srgbClr val="000000"/>
                </a:solidFill>
                <a:latin typeface="Calibri"/>
                <a:ea typeface="Calibri"/>
              </a:rPr>
              <a:t>равновесия</a:t>
            </a:r>
            <a:r>
              <a:rPr lang="en-US" altLang="zh-CN" sz="2200" spc="2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r>
              <a:rPr lang="en-US" altLang="zh-CN" sz="22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15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2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15" dirty="0">
                <a:solidFill>
                  <a:srgbClr val="000000"/>
                </a:solidFill>
                <a:latin typeface="Calibri"/>
                <a:ea typeface="Calibri"/>
              </a:rPr>
              <a:t>поддержании</a:t>
            </a:r>
            <a:r>
              <a:rPr lang="en-US" altLang="zh-CN" sz="22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15" dirty="0">
                <a:solidFill>
                  <a:srgbClr val="000000"/>
                </a:solidFill>
                <a:latin typeface="Calibri"/>
                <a:ea typeface="Calibri"/>
              </a:rPr>
              <a:t>вертикального</a:t>
            </a:r>
          </a:p>
        </p:txBody>
      </p:sp>
      <p:sp>
        <p:nvSpPr>
          <p:cNvPr id="364" name="TextBox 364"/>
          <p:cNvSpPr txBox="1"/>
          <p:nvPr/>
        </p:nvSpPr>
        <p:spPr>
          <a:xfrm>
            <a:off x="617829" y="3439413"/>
            <a:ext cx="9376334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653819" algn="l"/>
                <a:tab pos="2498496" algn="l"/>
                <a:tab pos="3920388" algn="l"/>
                <a:tab pos="4810658" algn="l"/>
                <a:tab pos="5973470" algn="l"/>
                <a:tab pos="8337448" algn="l"/>
              </a:tabLst>
            </a:pP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положения	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ea typeface="Calibri"/>
              </a:rPr>
              <a:t>тела	</a:t>
            </a:r>
            <a:r>
              <a:rPr lang="en-US" altLang="zh-CN" sz="2200" spc="-15" dirty="0">
                <a:solidFill>
                  <a:srgbClr val="000000"/>
                </a:solidFill>
                <a:latin typeface="Calibri"/>
                <a:ea typeface="Calibri"/>
              </a:rPr>
              <a:t>большую	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роль	</a:t>
            </a:r>
            <a:r>
              <a:rPr lang="en-US" altLang="zh-CN" sz="2200" spc="-15" dirty="0">
                <a:solidFill>
                  <a:srgbClr val="000000"/>
                </a:solidFill>
                <a:latin typeface="Calibri"/>
                <a:ea typeface="Calibri"/>
              </a:rPr>
              <a:t>играют	проприоцепторы	</a:t>
            </a:r>
            <a:r>
              <a:rPr lang="en-US" altLang="zh-CN" sz="2200" spc="-10" dirty="0">
                <a:solidFill>
                  <a:srgbClr val="000000"/>
                </a:solidFill>
                <a:latin typeface="Calibri"/>
                <a:ea typeface="Calibri"/>
              </a:rPr>
              <a:t>нижних</a:t>
            </a:r>
          </a:p>
        </p:txBody>
      </p:sp>
      <p:sp>
        <p:nvSpPr>
          <p:cNvPr id="365" name="TextBox 365"/>
          <p:cNvSpPr txBox="1"/>
          <p:nvPr/>
        </p:nvSpPr>
        <p:spPr>
          <a:xfrm>
            <a:off x="617829" y="3796029"/>
            <a:ext cx="9327745" cy="23102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конечностей,</a:t>
            </a:r>
            <a:r>
              <a:rPr lang="en-US" altLang="zh-CN" sz="2200" spc="-2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а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также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рецепторы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давления,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расположенные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200" spc="-3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подошвах.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Поэтому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  <a:r>
              <a:rPr lang="en-US" altLang="zh-CN" sz="2200" spc="-3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нижних</a:t>
            </a:r>
            <a:r>
              <a:rPr lang="en-US" altLang="zh-CN" sz="2200" spc="-3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конечностей</a:t>
            </a:r>
            <a:r>
              <a:rPr lang="en-US" altLang="zh-CN" sz="2200" spc="-3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особенно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резко</a:t>
            </a:r>
            <a:r>
              <a:rPr lang="en-US" altLang="zh-CN" sz="2200" spc="-4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меняются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условия</a:t>
            </a:r>
            <a:r>
              <a:rPr lang="en-US" altLang="zh-CN" sz="22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сохранения</a:t>
            </a:r>
            <a:r>
              <a:rPr lang="en-US" altLang="zh-CN" sz="2200" spc="-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равновесия.</a:t>
            </a:r>
          </a:p>
          <a:p>
            <a:pPr>
              <a:lnSpc>
                <a:spcPts val="509"/>
              </a:lnSpc>
            </a:pPr>
            <a:endParaRPr lang="en-US" dirty="0" smtClean="0"/>
          </a:p>
          <a:p>
            <a:pPr marL="0" indent="878103" hangingPunct="0">
              <a:lnSpc>
                <a:spcPct val="95416"/>
              </a:lnSpc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Это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определяет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особую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актуальность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тренировки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равновесия</a:t>
            </a:r>
            <a:r>
              <a:rPr lang="en-US" altLang="zh-CN" sz="2200" spc="14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у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20" dirty="0">
                <a:solidFill>
                  <a:srgbClr val="000000"/>
                </a:solidFill>
                <a:latin typeface="Calibri"/>
                <a:ea typeface="Calibri"/>
              </a:rPr>
              <a:t>данной</a:t>
            </a:r>
            <a:r>
              <a:rPr lang="en-US" altLang="zh-CN" sz="22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15" dirty="0">
                <a:solidFill>
                  <a:srgbClr val="000000"/>
                </a:solidFill>
                <a:latin typeface="Calibri"/>
                <a:ea typeface="Calibri"/>
              </a:rPr>
              <a:t>категории</a:t>
            </a:r>
            <a:r>
              <a:rPr lang="en-US" altLang="zh-CN" sz="22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20" dirty="0">
                <a:solidFill>
                  <a:srgbClr val="000000"/>
                </a:solidFill>
                <a:latin typeface="Calibri"/>
                <a:ea typeface="Calibri"/>
              </a:rPr>
              <a:t>пациентов</a:t>
            </a:r>
            <a:r>
              <a:rPr lang="en-US" altLang="zh-CN" sz="2200" spc="44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r>
              <a:rPr lang="en-US" altLang="zh-CN" sz="22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15" dirty="0">
                <a:solidFill>
                  <a:srgbClr val="000000"/>
                </a:solidFill>
                <a:latin typeface="Calibri"/>
                <a:ea typeface="Calibri"/>
              </a:rPr>
              <a:t>Характерн</a:t>
            </a:r>
            <a:r>
              <a:rPr lang="en-US" altLang="zh-CN" sz="2200" spc="40" dirty="0">
                <a:solidFill>
                  <a:srgbClr val="000000"/>
                </a:solidFill>
                <a:latin typeface="Calibri"/>
                <a:ea typeface="Calibri"/>
              </a:rPr>
              <a:t>ая</a:t>
            </a:r>
            <a:r>
              <a:rPr lang="en-US" altLang="zh-CN" sz="22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15" dirty="0">
                <a:solidFill>
                  <a:srgbClr val="000000"/>
                </a:solidFill>
                <a:latin typeface="Calibri"/>
                <a:ea typeface="Calibri"/>
              </a:rPr>
              <a:t>особенность</a:t>
            </a:r>
            <a:r>
              <a:rPr lang="en-US" altLang="zh-CN" sz="22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25" dirty="0">
                <a:solidFill>
                  <a:srgbClr val="000000"/>
                </a:solidFill>
                <a:latin typeface="Calibri"/>
                <a:ea typeface="Calibri"/>
              </a:rPr>
              <a:t>таких</a:t>
            </a:r>
            <a:r>
              <a:rPr lang="en-US" altLang="zh-CN" sz="22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20" dirty="0">
                <a:solidFill>
                  <a:srgbClr val="000000"/>
                </a:solidFill>
                <a:latin typeface="Calibri"/>
                <a:ea typeface="Calibri"/>
              </a:rPr>
              <a:t>упражнений</a:t>
            </a:r>
            <a:r>
              <a:rPr lang="en-US" altLang="zh-CN" sz="22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34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34" dirty="0">
                <a:solidFill>
                  <a:srgbClr val="000000"/>
                </a:solidFill>
                <a:latin typeface="Calibri"/>
                <a:ea typeface="Calibri"/>
              </a:rPr>
              <a:t>уменьшение</a:t>
            </a:r>
            <a:r>
              <a:rPr lang="en-US" altLang="zh-CN" sz="2200" spc="1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spc="44" dirty="0">
                <a:solidFill>
                  <a:srgbClr val="000000"/>
                </a:solidFill>
                <a:latin typeface="Calibri"/>
                <a:ea typeface="Calibri"/>
              </a:rPr>
              <a:t>площади</a:t>
            </a:r>
            <a:r>
              <a:rPr lang="en-US" altLang="zh-CN" sz="22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40" dirty="0">
                <a:solidFill>
                  <a:srgbClr val="000000"/>
                </a:solidFill>
                <a:latin typeface="Calibri"/>
                <a:ea typeface="Calibri"/>
              </a:rPr>
              <a:t>опоры</a:t>
            </a:r>
            <a:r>
              <a:rPr lang="en-US" altLang="zh-CN" sz="22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34" dirty="0">
                <a:solidFill>
                  <a:srgbClr val="000000"/>
                </a:solidFill>
                <a:latin typeface="Calibri"/>
                <a:ea typeface="Calibri"/>
              </a:rPr>
              <a:t>(в</a:t>
            </a:r>
            <a:r>
              <a:rPr lang="en-US" altLang="zh-CN" sz="22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44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200" spc="2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r>
              <a:rPr lang="en-US" altLang="zh-CN" sz="2200" spc="40" dirty="0">
                <a:solidFill>
                  <a:srgbClr val="000000"/>
                </a:solidFill>
                <a:latin typeface="Calibri"/>
                <a:ea typeface="Calibri"/>
              </a:rPr>
              <a:t>п</a:t>
            </a:r>
            <a:r>
              <a:rPr lang="en-US" altLang="zh-CN" sz="2200" spc="15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r>
              <a:rPr lang="en-US" altLang="zh-CN" sz="22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30" dirty="0">
                <a:solidFill>
                  <a:srgbClr val="000000"/>
                </a:solidFill>
                <a:latin typeface="Calibri"/>
                <a:ea typeface="Calibri"/>
              </a:rPr>
              <a:t>стоя)</a:t>
            </a:r>
            <a:r>
              <a:rPr lang="en-US" altLang="zh-CN" sz="22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40" dirty="0">
                <a:solidFill>
                  <a:srgbClr val="000000"/>
                </a:solidFill>
                <a:latin typeface="Calibri"/>
                <a:ea typeface="Calibri"/>
              </a:rPr>
              <a:t>или</a:t>
            </a:r>
            <a:r>
              <a:rPr lang="en-US" altLang="zh-CN" sz="22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34" dirty="0">
                <a:solidFill>
                  <a:srgbClr val="000000"/>
                </a:solidFill>
                <a:latin typeface="Calibri"/>
                <a:ea typeface="Calibri"/>
              </a:rPr>
              <a:t>удержание</a:t>
            </a:r>
            <a:r>
              <a:rPr lang="en-US" altLang="zh-CN" sz="22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40" dirty="0">
                <a:solidFill>
                  <a:srgbClr val="000000"/>
                </a:solidFill>
                <a:latin typeface="Calibri"/>
                <a:ea typeface="Calibri"/>
              </a:rPr>
              <a:t>тела</a:t>
            </a:r>
            <a:r>
              <a:rPr lang="en-US" altLang="zh-CN" sz="22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40" dirty="0">
                <a:solidFill>
                  <a:srgbClr val="000000"/>
                </a:solidFill>
                <a:latin typeface="Calibri"/>
                <a:ea typeface="Calibri"/>
              </a:rPr>
              <a:t>от</a:t>
            </a:r>
            <a:r>
              <a:rPr lang="en-US" altLang="zh-CN" sz="22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34" dirty="0">
                <a:solidFill>
                  <a:srgbClr val="000000"/>
                </a:solidFill>
                <a:latin typeface="Calibri"/>
                <a:ea typeface="Calibri"/>
              </a:rPr>
              <a:t>падения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выполнении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различных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плоскостях</a:t>
            </a:r>
            <a:r>
              <a:rPr lang="en-US" altLang="zh-CN" sz="22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движения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различных</a:t>
            </a:r>
            <a:r>
              <a:rPr lang="en-US" altLang="zh-CN" sz="22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упражнений.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Freeform 366"/>
          <p:cNvSpPr/>
          <p:nvPr/>
        </p:nvSpPr>
        <p:spPr>
          <a:xfrm>
            <a:off x="1809750" y="3206750"/>
            <a:ext cx="7613650" cy="44450"/>
          </a:xfrm>
          <a:custGeom>
            <a:avLst/>
            <a:gdLst>
              <a:gd name="connsiteX0" fmla="*/ 8382 w 7613650"/>
              <a:gd name="connsiteY0" fmla="*/ 14986 h 44450"/>
              <a:gd name="connsiteX1" fmla="*/ 1911858 w 7613650"/>
              <a:gd name="connsiteY1" fmla="*/ 14986 h 44450"/>
              <a:gd name="connsiteX2" fmla="*/ 3815334 w 7613650"/>
              <a:gd name="connsiteY2" fmla="*/ 14986 h 44450"/>
              <a:gd name="connsiteX3" fmla="*/ 5718809 w 7613650"/>
              <a:gd name="connsiteY3" fmla="*/ 14986 h 44450"/>
              <a:gd name="connsiteX4" fmla="*/ 7622285 w 7613650"/>
              <a:gd name="connsiteY4" fmla="*/ 14986 h 44450"/>
              <a:gd name="connsiteX5" fmla="*/ 7622285 w 7613650"/>
              <a:gd name="connsiteY5" fmla="*/ 45466 h 44450"/>
              <a:gd name="connsiteX6" fmla="*/ 5718809 w 7613650"/>
              <a:gd name="connsiteY6" fmla="*/ 45466 h 44450"/>
              <a:gd name="connsiteX7" fmla="*/ 3815334 w 7613650"/>
              <a:gd name="connsiteY7" fmla="*/ 45466 h 44450"/>
              <a:gd name="connsiteX8" fmla="*/ 1911858 w 7613650"/>
              <a:gd name="connsiteY8" fmla="*/ 45466 h 44450"/>
              <a:gd name="connsiteX9" fmla="*/ 8382 w 7613650"/>
              <a:gd name="connsiteY9" fmla="*/ 45466 h 44450"/>
              <a:gd name="connsiteX10" fmla="*/ 8382 w 7613650"/>
              <a:gd name="connsiteY10" fmla="*/ 14986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13650" h="44450">
                <a:moveTo>
                  <a:pt x="8382" y="14986"/>
                </a:moveTo>
                <a:lnTo>
                  <a:pt x="1911858" y="14986"/>
                </a:lnTo>
                <a:lnTo>
                  <a:pt x="3815334" y="14986"/>
                </a:lnTo>
                <a:lnTo>
                  <a:pt x="5718809" y="14986"/>
                </a:lnTo>
                <a:lnTo>
                  <a:pt x="7622285" y="14986"/>
                </a:lnTo>
                <a:lnTo>
                  <a:pt x="7622285" y="45466"/>
                </a:lnTo>
                <a:lnTo>
                  <a:pt x="5718809" y="45466"/>
                </a:lnTo>
                <a:lnTo>
                  <a:pt x="3815334" y="45466"/>
                </a:lnTo>
                <a:lnTo>
                  <a:pt x="1911858" y="45466"/>
                </a:lnTo>
                <a:lnTo>
                  <a:pt x="8382" y="45466"/>
                </a:lnTo>
                <a:lnTo>
                  <a:pt x="8382" y="14986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Freeform 367"/>
          <p:cNvSpPr/>
          <p:nvPr/>
        </p:nvSpPr>
        <p:spPr>
          <a:xfrm>
            <a:off x="895350" y="3575050"/>
            <a:ext cx="5670550" cy="44450"/>
          </a:xfrm>
          <a:custGeom>
            <a:avLst/>
            <a:gdLst>
              <a:gd name="connsiteX0" fmla="*/ 8382 w 5670550"/>
              <a:gd name="connsiteY0" fmla="*/ 15494 h 44450"/>
              <a:gd name="connsiteX1" fmla="*/ 1899157 w 5670550"/>
              <a:gd name="connsiteY1" fmla="*/ 15494 h 44450"/>
              <a:gd name="connsiteX2" fmla="*/ 3789934 w 5670550"/>
              <a:gd name="connsiteY2" fmla="*/ 15494 h 44450"/>
              <a:gd name="connsiteX3" fmla="*/ 5680709 w 5670550"/>
              <a:gd name="connsiteY3" fmla="*/ 15494 h 44450"/>
              <a:gd name="connsiteX4" fmla="*/ 5680709 w 5670550"/>
              <a:gd name="connsiteY4" fmla="*/ 45974 h 44450"/>
              <a:gd name="connsiteX5" fmla="*/ 3789934 w 5670550"/>
              <a:gd name="connsiteY5" fmla="*/ 45974 h 44450"/>
              <a:gd name="connsiteX6" fmla="*/ 1899157 w 5670550"/>
              <a:gd name="connsiteY6" fmla="*/ 45974 h 44450"/>
              <a:gd name="connsiteX7" fmla="*/ 8382 w 5670550"/>
              <a:gd name="connsiteY7" fmla="*/ 45974 h 44450"/>
              <a:gd name="connsiteX8" fmla="*/ 8382 w 5670550"/>
              <a:gd name="connsiteY8" fmla="*/ 15494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70550" h="44450">
                <a:moveTo>
                  <a:pt x="8382" y="15494"/>
                </a:moveTo>
                <a:lnTo>
                  <a:pt x="1899157" y="15494"/>
                </a:lnTo>
                <a:lnTo>
                  <a:pt x="3789934" y="15494"/>
                </a:lnTo>
                <a:lnTo>
                  <a:pt x="5680709" y="15494"/>
                </a:lnTo>
                <a:lnTo>
                  <a:pt x="5680709" y="45974"/>
                </a:lnTo>
                <a:lnTo>
                  <a:pt x="3789934" y="45974"/>
                </a:lnTo>
                <a:lnTo>
                  <a:pt x="1899157" y="45974"/>
                </a:lnTo>
                <a:lnTo>
                  <a:pt x="8382" y="45974"/>
                </a:lnTo>
                <a:lnTo>
                  <a:pt x="8382" y="15494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extBox 368"/>
          <p:cNvSpPr txBox="1"/>
          <p:nvPr/>
        </p:nvSpPr>
        <p:spPr>
          <a:xfrm>
            <a:off x="1818385" y="760729"/>
            <a:ext cx="7742634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820036" algn="l"/>
                <a:tab pos="2339721" algn="l"/>
                <a:tab pos="4907915" algn="l"/>
                <a:tab pos="7296404" algn="l"/>
              </a:tabLst>
            </a:pPr>
            <a:r>
              <a:rPr lang="en-US" altLang="zh-CN" sz="2400" spc="-45" dirty="0">
                <a:solidFill>
                  <a:srgbClr val="000000"/>
                </a:solidFill>
                <a:latin typeface="Calibri"/>
                <a:ea typeface="Calibri"/>
              </a:rPr>
              <a:t>Подготовка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протезированию	завершается	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</a:p>
        </p:txBody>
      </p:sp>
      <p:sp>
        <p:nvSpPr>
          <p:cNvPr id="369" name="TextBox 369"/>
          <p:cNvSpPr txBox="1"/>
          <p:nvPr/>
        </p:nvSpPr>
        <p:spPr>
          <a:xfrm>
            <a:off x="903732" y="1126490"/>
            <a:ext cx="8656425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достижении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полного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заживления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культи,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отсутствии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свищей,</a:t>
            </a:r>
          </a:p>
        </p:txBody>
      </p:sp>
      <p:sp>
        <p:nvSpPr>
          <p:cNvPr id="370" name="TextBox 370"/>
          <p:cNvSpPr txBox="1"/>
          <p:nvPr/>
        </p:nvSpPr>
        <p:spPr>
          <a:xfrm>
            <a:off x="903732" y="1492250"/>
            <a:ext cx="8655375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597405" algn="l"/>
                <a:tab pos="2835275" algn="l"/>
                <a:tab pos="3319907" algn="l"/>
                <a:tab pos="5366892" algn="l"/>
                <a:tab pos="6749541" algn="l"/>
                <a:tab pos="8363458" algn="l"/>
              </a:tabLst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порочных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рубцов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болезненных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невpoм,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отечности	</a:t>
            </a:r>
            <a:r>
              <a:rPr lang="en-US" altLang="zh-CN" sz="2400" spc="-4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</a:p>
        </p:txBody>
      </p:sp>
      <p:sp>
        <p:nvSpPr>
          <p:cNvPr id="371" name="TextBox 371"/>
          <p:cNvSpPr txBox="1"/>
          <p:nvPr/>
        </p:nvSpPr>
        <p:spPr>
          <a:xfrm>
            <a:off x="903732" y="1881289"/>
            <a:ext cx="8613232" cy="1051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833"/>
              </a:lnSpc>
            </a:pP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болезненности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тканей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культи,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полн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ом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объеме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движений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суставах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усеченной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конечности.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Лечение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должно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быть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закончено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условиях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хирургического</a:t>
            </a:r>
            <a:r>
              <a:rPr lang="en-US" altLang="zh-CN" sz="2400" spc="-10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стационара.</a:t>
            </a:r>
          </a:p>
        </p:txBody>
      </p:sp>
      <p:sp>
        <p:nvSpPr>
          <p:cNvPr id="372" name="TextBox 372"/>
          <p:cNvSpPr txBox="1"/>
          <p:nvPr/>
        </p:nvSpPr>
        <p:spPr>
          <a:xfrm>
            <a:off x="1818385" y="2948304"/>
            <a:ext cx="774166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Выписка</a:t>
            </a:r>
            <a:r>
              <a:rPr lang="en-US" altLang="zh-CN" sz="2400" i="1" spc="12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больных</a:t>
            </a:r>
            <a:r>
              <a:rPr lang="en-US" altLang="zh-CN" sz="2400" i="1" spc="12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en-US" altLang="zh-CN" sz="2400" i="1" spc="12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незажившей</a:t>
            </a:r>
            <a:r>
              <a:rPr lang="en-US" altLang="zh-CN" sz="2400" i="1" spc="12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раной</a:t>
            </a:r>
            <a:r>
              <a:rPr lang="en-US" altLang="zh-CN" sz="2400" i="1" spc="12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2400" i="1" spc="12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</a:p>
        </p:txBody>
      </p:sp>
      <p:sp>
        <p:nvSpPr>
          <p:cNvPr id="373" name="TextBox 373"/>
          <p:cNvSpPr txBox="1"/>
          <p:nvPr/>
        </p:nvSpPr>
        <p:spPr>
          <a:xfrm>
            <a:off x="903732" y="3317113"/>
            <a:ext cx="8611533" cy="18345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амбулаторное</a:t>
            </a:r>
            <a:r>
              <a:rPr lang="en-US" altLang="zh-CN" sz="2400" i="1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долечивание</a:t>
            </a:r>
            <a:r>
              <a:rPr lang="en-US" altLang="zh-CN" sz="2400" i="1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Calibri"/>
              </a:rPr>
              <a:t>недопустима.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85"/>
              </a:lnSpc>
            </a:pPr>
            <a:endParaRPr lang="en-US" dirty="0" smtClean="0"/>
          </a:p>
          <a:p>
            <a:pPr marL="0" indent="914653" hangingPunct="0">
              <a:lnSpc>
                <a:spcPct val="95416"/>
              </a:lnSpc>
            </a:pPr>
            <a:r>
              <a:rPr lang="en-US" altLang="zh-CN" sz="2400" dirty="0">
                <a:solidFill>
                  <a:srgbClr val="006EBF"/>
                </a:solidFill>
                <a:latin typeface="Calibri"/>
                <a:ea typeface="Calibri"/>
              </a:rPr>
              <a:t>После</a:t>
            </a:r>
            <a:r>
              <a:rPr lang="en-US" altLang="zh-CN" sz="2400" spc="85" dirty="0">
                <a:solidFill>
                  <a:srgbClr val="006EBF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6EBF"/>
                </a:solidFill>
                <a:latin typeface="Calibri"/>
                <a:ea typeface="Calibri"/>
              </a:rPr>
              <a:t>полного</a:t>
            </a:r>
            <a:r>
              <a:rPr lang="en-US" altLang="zh-CN" sz="2400" spc="89" dirty="0">
                <a:solidFill>
                  <a:srgbClr val="006EBF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6EBF"/>
                </a:solidFill>
                <a:latin typeface="Calibri"/>
                <a:ea typeface="Calibri"/>
              </a:rPr>
              <a:t>заживления</a:t>
            </a:r>
            <a:r>
              <a:rPr lang="en-US" altLang="zh-CN" sz="2400" spc="85" dirty="0">
                <a:solidFill>
                  <a:srgbClr val="006EBF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6EBF"/>
                </a:solidFill>
                <a:latin typeface="Calibri"/>
                <a:ea typeface="Calibri"/>
              </a:rPr>
              <a:t>культи</a:t>
            </a:r>
            <a:r>
              <a:rPr lang="en-US" altLang="zh-CN" sz="2400" spc="89" dirty="0">
                <a:solidFill>
                  <a:srgbClr val="006EBF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6EBF"/>
                </a:solidFill>
                <a:latin typeface="Calibri"/>
                <a:ea typeface="Calibri"/>
              </a:rPr>
              <a:t>и</a:t>
            </a:r>
            <a:r>
              <a:rPr lang="en-US" altLang="zh-CN" sz="2400" spc="85" dirty="0">
                <a:solidFill>
                  <a:srgbClr val="006EBF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6EBF"/>
                </a:solidFill>
                <a:latin typeface="Calibri"/>
                <a:ea typeface="Calibri"/>
              </a:rPr>
              <a:t>устранения</a:t>
            </a:r>
            <a:r>
              <a:rPr lang="en-US" altLang="zh-CN" sz="2400" spc="89" dirty="0">
                <a:solidFill>
                  <a:srgbClr val="006EBF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6EBF"/>
                </a:solidFill>
                <a:latin typeface="Calibri"/>
                <a:ea typeface="Calibri"/>
              </a:rPr>
              <a:t>всех</a:t>
            </a:r>
            <a:r>
              <a:rPr lang="en-US" altLang="zh-CN" sz="2400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6EBF"/>
                </a:solidFill>
                <a:latin typeface="Calibri"/>
                <a:ea typeface="Calibri"/>
              </a:rPr>
              <a:t>пороков</a:t>
            </a:r>
            <a:r>
              <a:rPr lang="en-US" altLang="zh-CN" sz="2400" spc="64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6EBF"/>
                </a:solidFill>
                <a:latin typeface="Calibri"/>
                <a:ea typeface="Calibri"/>
              </a:rPr>
              <a:t>больного</a:t>
            </a:r>
            <a:r>
              <a:rPr lang="en-US" altLang="zh-CN" sz="2400" spc="69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6EBF"/>
                </a:solidFill>
                <a:latin typeface="Calibri"/>
                <a:ea typeface="Calibri"/>
              </a:rPr>
              <a:t>необходимо</a:t>
            </a:r>
            <a:r>
              <a:rPr lang="en-US" altLang="zh-CN" sz="2400" spc="69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6EBF"/>
                </a:solidFill>
                <a:latin typeface="Calibri"/>
                <a:ea typeface="Calibri"/>
              </a:rPr>
              <a:t>перевести</a:t>
            </a:r>
            <a:r>
              <a:rPr lang="en-US" altLang="zh-CN" sz="2400" spc="69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6EBF"/>
                </a:solidFill>
                <a:latin typeface="Calibri"/>
                <a:ea typeface="Calibri"/>
              </a:rPr>
              <a:t>в</a:t>
            </a:r>
            <a:r>
              <a:rPr lang="en-US" altLang="zh-CN" sz="2400" spc="69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6EBF"/>
                </a:solidFill>
                <a:latin typeface="Calibri"/>
                <a:ea typeface="Calibri"/>
              </a:rPr>
              <a:t>стационар</a:t>
            </a:r>
            <a:r>
              <a:rPr lang="en-US" altLang="zh-CN" sz="2400" spc="69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6EBF"/>
                </a:solidFill>
                <a:latin typeface="Calibri"/>
                <a:ea typeface="Calibri"/>
              </a:rPr>
              <a:t>протезно-</a:t>
            </a:r>
            <a:r>
              <a:rPr lang="en-US" altLang="zh-CN" sz="2400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6EBF"/>
                </a:solidFill>
                <a:latin typeface="Calibri"/>
                <a:ea typeface="Calibri"/>
              </a:rPr>
              <a:t>ортопедического</a:t>
            </a:r>
            <a:r>
              <a:rPr lang="en-US" altLang="zh-CN" sz="2400" spc="-5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2400" spc="-10" dirty="0">
                <a:solidFill>
                  <a:srgbClr val="006EBF"/>
                </a:solidFill>
                <a:latin typeface="Calibri"/>
                <a:ea typeface="Calibri"/>
              </a:rPr>
              <a:t>предприятия</a:t>
            </a:r>
            <a:r>
              <a:rPr lang="en-US" altLang="zh-CN" sz="2400" spc="-5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2400" spc="-10" dirty="0">
                <a:solidFill>
                  <a:srgbClr val="006EBF"/>
                </a:solidFill>
                <a:latin typeface="Calibri"/>
                <a:ea typeface="Calibri"/>
              </a:rPr>
              <a:t>для</a:t>
            </a:r>
            <a:r>
              <a:rPr lang="en-US" altLang="zh-CN" sz="2400" spc="-10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6EBF"/>
                </a:solidFill>
                <a:latin typeface="Calibri"/>
                <a:ea typeface="Calibri"/>
              </a:rPr>
              <a:t>протезирования</a:t>
            </a:r>
            <a:r>
              <a:rPr lang="en-US" altLang="zh-CN" sz="2400" spc="15" dirty="0">
                <a:solidFill>
                  <a:srgbClr val="006EBF"/>
                </a:solidFill>
                <a:latin typeface="Calibri"/>
                <a:ea typeface="Calibri"/>
              </a:rPr>
              <a:t>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extBox 374"/>
          <p:cNvSpPr txBox="1"/>
          <p:nvPr/>
        </p:nvSpPr>
        <p:spPr>
          <a:xfrm>
            <a:off x="621182" y="266446"/>
            <a:ext cx="8014842" cy="55258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СОДЕРЖАНИЕ</a:t>
            </a:r>
            <a:r>
              <a:rPr lang="en-US" altLang="zh-CN" sz="2400" b="1" i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ЛЕКЦИИ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39"/>
              </a:lnSpc>
            </a:pPr>
            <a:endParaRPr lang="en-US" dirty="0" smtClean="0"/>
          </a:p>
          <a:p>
            <a:pPr marL="515416" indent="-515416" hangingPunct="0">
              <a:lnSpc>
                <a:spcPct val="95416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1.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Общие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вопросы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протезирования,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показания</a:t>
            </a:r>
            <a:r>
              <a:rPr lang="en-US" altLang="zh-CN" sz="2800" i="1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противопоказания,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классификация</a:t>
            </a:r>
            <a:r>
              <a:rPr lang="en-US" altLang="zh-CN" sz="2800" i="1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ампутаций,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причины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уровни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ампутаций,</a:t>
            </a:r>
            <a:r>
              <a:rPr lang="en-US" altLang="zh-CN" sz="2800" i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периоды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больных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800" i="1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ампутациями</a:t>
            </a:r>
          </a:p>
          <a:p>
            <a:pPr marL="0">
              <a:lnSpc>
                <a:spcPct val="100000"/>
              </a:lnSpc>
              <a:spcBef>
                <a:spcPts val="334"/>
              </a:spcBef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2.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Послеоперационный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период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3.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Период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подготовки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протезированию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4.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Протезирование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и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обучение</a:t>
            </a:r>
            <a:r>
              <a:rPr lang="en-US" altLang="zh-CN" sz="2800" i="1" spc="-1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пользованию</a:t>
            </a:r>
          </a:p>
          <a:p>
            <a:pPr marL="0" indent="515416">
              <a:lnSpc>
                <a:spcPct val="100000"/>
              </a:lnSpc>
            </a:pPr>
            <a:r>
              <a:rPr lang="en-US" altLang="zh-CN" sz="2800" i="1" spc="-5" dirty="0">
                <a:solidFill>
                  <a:srgbClr val="FE0000"/>
                </a:solidFill>
                <a:latin typeface="Calibri"/>
                <a:ea typeface="Calibri"/>
              </a:rPr>
              <a:t>протез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ом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5.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Успешный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опыт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больных</a:t>
            </a:r>
            <a:r>
              <a:rPr lang="en-US" altLang="zh-CN" sz="2800" i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</a:p>
          <a:p>
            <a:pPr marL="0" indent="515416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800" i="1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spc="-5" dirty="0">
                <a:solidFill>
                  <a:srgbClr val="000000"/>
                </a:solidFill>
                <a:latin typeface="Calibri"/>
                <a:ea typeface="Calibri"/>
              </a:rPr>
              <a:t>конечностей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6.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Бионические</a:t>
            </a:r>
            <a:r>
              <a:rPr lang="en-US" altLang="zh-CN" sz="2800" i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протезы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extBox 375"/>
          <p:cNvSpPr txBox="1"/>
          <p:nvPr/>
        </p:nvSpPr>
        <p:spPr>
          <a:xfrm>
            <a:off x="815339" y="862787"/>
            <a:ext cx="8747275" cy="4521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194050">
              <a:lnSpc>
                <a:spcPct val="100000"/>
              </a:lnSpc>
            </a:pPr>
            <a:r>
              <a:rPr lang="en-US" altLang="zh-CN" sz="3350" b="1" i="1" dirty="0">
                <a:solidFill>
                  <a:srgbClr val="FE0000"/>
                </a:solidFill>
                <a:latin typeface="Calibri"/>
                <a:ea typeface="Calibri"/>
              </a:rPr>
              <a:t>III</a:t>
            </a:r>
            <a:r>
              <a:rPr lang="en-US" altLang="zh-CN" sz="3350" b="1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FE0000"/>
                </a:solidFill>
                <a:latin typeface="Calibri"/>
                <a:ea typeface="Calibri"/>
              </a:rPr>
              <a:t>период</a:t>
            </a:r>
            <a:r>
              <a:rPr lang="en-US" altLang="zh-CN" sz="3350" b="1" i="1" spc="11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350" b="1" i="1" dirty="0">
                <a:solidFill>
                  <a:srgbClr val="FE0000"/>
                </a:solidFill>
                <a:latin typeface="Calibri"/>
                <a:ea typeface="Calibri"/>
              </a:rPr>
              <a:t>—</a:t>
            </a:r>
          </a:p>
          <a:p>
            <a:pPr marL="0" indent="1474597">
              <a:lnSpc>
                <a:spcPct val="84166"/>
              </a:lnSpc>
            </a:pPr>
            <a:r>
              <a:rPr lang="en-US" altLang="zh-CN" sz="3350" b="1" i="1" dirty="0">
                <a:solidFill>
                  <a:srgbClr val="FE0000"/>
                </a:solidFill>
                <a:latin typeface="Calibri"/>
                <a:ea typeface="Calibri"/>
              </a:rPr>
              <a:t>п</a:t>
            </a:r>
            <a:r>
              <a:rPr lang="en-US" altLang="zh-CN" sz="3600" b="1" i="1" dirty="0">
                <a:solidFill>
                  <a:srgbClr val="FE0000"/>
                </a:solidFill>
                <a:latin typeface="Calibri"/>
                <a:ea typeface="Calibri"/>
              </a:rPr>
              <a:t>ротезирование</a:t>
            </a:r>
            <a:r>
              <a:rPr lang="en-US" altLang="zh-CN" sz="3600" b="1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600" b="1" i="1" dirty="0">
                <a:solidFill>
                  <a:srgbClr val="FE0000"/>
                </a:solidFill>
                <a:latin typeface="Calibri"/>
                <a:ea typeface="Calibri"/>
              </a:rPr>
              <a:t>и</a:t>
            </a:r>
            <a:r>
              <a:rPr lang="en-US" altLang="zh-CN" sz="3600" b="1" i="1" spc="-2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600" b="1" i="1" dirty="0">
                <a:solidFill>
                  <a:srgbClr val="FE0000"/>
                </a:solidFill>
                <a:latin typeface="Calibri"/>
                <a:ea typeface="Calibri"/>
              </a:rPr>
              <a:t>обучение</a:t>
            </a:r>
          </a:p>
          <a:p>
            <a:pPr marL="0" indent="2486913">
              <a:lnSpc>
                <a:spcPct val="100000"/>
              </a:lnSpc>
            </a:pPr>
            <a:r>
              <a:rPr lang="en-US" altLang="zh-CN" sz="3600" b="1" i="1" dirty="0">
                <a:solidFill>
                  <a:srgbClr val="FE0000"/>
                </a:solidFill>
                <a:latin typeface="Calibri"/>
                <a:ea typeface="Calibri"/>
              </a:rPr>
              <a:t>пользованию</a:t>
            </a:r>
            <a:r>
              <a:rPr lang="en-US" altLang="zh-CN" sz="3600" b="1" i="1" spc="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600" b="1" i="1" spc="-5" dirty="0">
                <a:solidFill>
                  <a:srgbClr val="FE0000"/>
                </a:solidFill>
                <a:latin typeface="Calibri"/>
                <a:ea typeface="Calibri"/>
              </a:rPr>
              <a:t>ПОИ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80"/>
              </a:lnSpc>
            </a:pPr>
            <a:endParaRPr lang="en-US" dirty="0" smtClean="0"/>
          </a:p>
          <a:p>
            <a:pPr marL="0" hangingPunct="0">
              <a:lnSpc>
                <a:spcPct val="100833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Цель</a:t>
            </a:r>
            <a:r>
              <a:rPr lang="en-US" altLang="zh-CN" sz="2400" b="1" spc="-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-</a:t>
            </a:r>
            <a:r>
              <a:rPr lang="en-US" altLang="zh-CN" sz="2400" b="1" spc="-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обучение</a:t>
            </a:r>
            <a:r>
              <a:rPr lang="en-US" altLang="zh-CN" sz="2400" b="1" spc="-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правильному</a:t>
            </a:r>
            <a:r>
              <a:rPr lang="en-US" altLang="zh-CN" sz="2400" b="1" spc="-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использованию</a:t>
            </a:r>
            <a:r>
              <a:rPr lang="en-US" altLang="zh-CN" sz="2400" b="1" spc="-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протеза</a:t>
            </a:r>
            <a:r>
              <a:rPr lang="en-US" altLang="zh-CN" sz="2400" b="1" spc="-6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в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spc="-5" dirty="0">
                <a:solidFill>
                  <a:srgbClr val="000000"/>
                </a:solidFill>
                <a:latin typeface="Arial"/>
                <a:ea typeface="Arial"/>
              </a:rPr>
              <a:t>повседневной</a:t>
            </a:r>
            <a:r>
              <a:rPr lang="en-US" altLang="zh-CN" sz="2400" b="1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жизни,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34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освоение</a:t>
            </a:r>
            <a:r>
              <a:rPr lang="en-US" altLang="zh-CN" sz="2400" b="1" spc="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правильного</a:t>
            </a:r>
            <a:r>
              <a:rPr lang="en-US" altLang="zh-CN" sz="2400" b="1" spc="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надевания</a:t>
            </a:r>
            <a:r>
              <a:rPr lang="en-US" altLang="zh-CN" sz="2400" b="1" spc="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и</a:t>
            </a:r>
            <a:r>
              <a:rPr lang="en-US" altLang="zh-CN" sz="2400" b="1" spc="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снятия</a:t>
            </a:r>
            <a:r>
              <a:rPr lang="en-US" altLang="zh-CN" sz="2400" b="1" spc="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протеза,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34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Обучение</a:t>
            </a:r>
            <a:r>
              <a:rPr lang="en-US" altLang="zh-CN" sz="2400" b="1" spc="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пациента</a:t>
            </a:r>
            <a:r>
              <a:rPr lang="en-US" altLang="zh-CN" sz="2400" b="1" spc="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находить</a:t>
            </a:r>
            <a:r>
              <a:rPr lang="en-US" altLang="zh-CN" sz="2400" b="1" spc="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стабильное</a:t>
            </a:r>
            <a:r>
              <a:rPr lang="en-US" altLang="zh-CN" sz="2400" b="1" spc="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устойчивое</a:t>
            </a:r>
          </a:p>
          <a:p>
            <a:pPr marL="0" indent="343204">
              <a:lnSpc>
                <a:spcPct val="10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положение</a:t>
            </a:r>
            <a:r>
              <a:rPr lang="en-US" altLang="zh-CN" sz="2400" b="1" spc="-6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на</a:t>
            </a:r>
            <a:r>
              <a:rPr lang="en-US" altLang="zh-CN" sz="2400" b="1" spc="-6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двух</a:t>
            </a:r>
            <a:r>
              <a:rPr lang="en-US" altLang="zh-CN" sz="2400" b="1" spc="-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ногах,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5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Обучение</a:t>
            </a:r>
            <a:r>
              <a:rPr lang="en-US" altLang="zh-CN" sz="2400" b="1" spc="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вставать</a:t>
            </a:r>
            <a:r>
              <a:rPr lang="en-US" altLang="zh-CN" sz="2400" b="1" spc="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и</a:t>
            </a:r>
            <a:r>
              <a:rPr lang="en-US" altLang="zh-CN" sz="2400" b="1" spc="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присаживаться</a:t>
            </a:r>
            <a:r>
              <a:rPr lang="en-US" altLang="zh-CN" sz="2400" b="1" spc="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на</a:t>
            </a:r>
            <a:r>
              <a:rPr lang="en-US" altLang="zh-CN" sz="2400" b="1" spc="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стул,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64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Обучение</a:t>
            </a:r>
            <a:r>
              <a:rPr lang="en-US" altLang="zh-CN" sz="2400" b="1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хорошо</a:t>
            </a:r>
            <a:r>
              <a:rPr lang="en-US" altLang="zh-CN" sz="2400" b="1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держать</a:t>
            </a:r>
            <a:r>
              <a:rPr lang="en-US" altLang="zh-CN" sz="2400" b="1" spc="6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Arial"/>
              </a:rPr>
              <a:t>равновесие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Box 376"/>
          <p:cNvSpPr txBox="1"/>
          <p:nvPr/>
        </p:nvSpPr>
        <p:spPr>
          <a:xfrm>
            <a:off x="1767585" y="746683"/>
            <a:ext cx="829452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304798" algn="l"/>
                <a:tab pos="3331972" algn="l"/>
                <a:tab pos="5970396" algn="l"/>
                <a:tab pos="7540370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Сроки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первичн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г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о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протезирова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ния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д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л</a:t>
            </a:r>
            <a:r>
              <a:rPr lang="en-US" altLang="zh-CN" sz="2400" spc="-34" dirty="0">
                <a:solidFill>
                  <a:srgbClr val="000000"/>
                </a:solidFill>
                <a:latin typeface="Calibri"/>
                <a:ea typeface="Calibri"/>
              </a:rPr>
              <a:t>ж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Calibri"/>
              </a:rPr>
              <a:t>ны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б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ы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ть</a:t>
            </a:r>
          </a:p>
        </p:txBody>
      </p:sp>
      <p:sp>
        <p:nvSpPr>
          <p:cNvPr id="377" name="TextBox 377"/>
          <p:cNvSpPr txBox="1"/>
          <p:nvPr/>
        </p:nvSpPr>
        <p:spPr>
          <a:xfrm>
            <a:off x="853135" y="1115822"/>
            <a:ext cx="9101237" cy="743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максимально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сближены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моментом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ампутации.</a:t>
            </a:r>
          </a:p>
          <a:p>
            <a:pPr marL="0" indent="931214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Примером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максимального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сближения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этих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сроков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является</a:t>
            </a:r>
          </a:p>
        </p:txBody>
      </p:sp>
      <p:sp>
        <p:nvSpPr>
          <p:cNvPr id="378" name="TextBox 378"/>
          <p:cNvSpPr txBox="1"/>
          <p:nvPr/>
        </p:nvSpPr>
        <p:spPr>
          <a:xfrm>
            <a:off x="862279" y="1859533"/>
            <a:ext cx="9207106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784910" algn="l"/>
                <a:tab pos="2825800" algn="l"/>
                <a:tab pos="3999534" algn="l"/>
                <a:tab pos="7896783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ак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называ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емый	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ea typeface="Calibri"/>
              </a:rPr>
              <a:t>м</a:t>
            </a:r>
            <a:r>
              <a:rPr lang="en-US" altLang="zh-CN" sz="2400" spc="-44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400" spc="-34" dirty="0">
                <a:solidFill>
                  <a:srgbClr val="000000"/>
                </a:solidFill>
                <a:latin typeface="Calibri"/>
                <a:ea typeface="Calibri"/>
              </a:rPr>
              <a:t>т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ea typeface="Calibri"/>
              </a:rPr>
              <a:t>од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экспресс-пр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зирования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: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л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ч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но-</a:t>
            </a:r>
          </a:p>
        </p:txBody>
      </p:sp>
      <p:sp>
        <p:nvSpPr>
          <p:cNvPr id="379" name="TextBox 379"/>
          <p:cNvSpPr txBox="1"/>
          <p:nvPr/>
        </p:nvSpPr>
        <p:spPr>
          <a:xfrm>
            <a:off x="871423" y="2225675"/>
            <a:ext cx="919677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тренировочный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изготавливают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операционном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столе</a:t>
            </a:r>
          </a:p>
        </p:txBody>
      </p:sp>
      <p:sp>
        <p:nvSpPr>
          <p:cNvPr id="380" name="TextBox 380"/>
          <p:cNvSpPr txBox="1"/>
          <p:nvPr/>
        </p:nvSpPr>
        <p:spPr>
          <a:xfrm>
            <a:off x="860755" y="2591435"/>
            <a:ext cx="9095239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непосредственно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ампутации.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Ходьба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таком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протезе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</a:p>
          <a:p>
            <a:pPr marL="0">
              <a:lnSpc>
                <a:spcPct val="100000"/>
              </a:lnSpc>
            </a:pPr>
            <a:r>
              <a:rPr lang="en-US" altLang="zh-CN" sz="2400" spc="55" dirty="0">
                <a:solidFill>
                  <a:srgbClr val="000000"/>
                </a:solidFill>
                <a:latin typeface="Calibri"/>
                <a:ea typeface="Calibri"/>
              </a:rPr>
              <a:t>п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400" spc="80" dirty="0">
                <a:solidFill>
                  <a:srgbClr val="000000"/>
                </a:solidFill>
                <a:latin typeface="Calibri"/>
                <a:ea typeface="Calibri"/>
              </a:rPr>
              <a:t>м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400" spc="85" dirty="0">
                <a:solidFill>
                  <a:srgbClr val="000000"/>
                </a:solidFill>
                <a:latin typeface="Calibri"/>
                <a:ea typeface="Calibri"/>
              </a:rPr>
              <a:t>щ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ь</a:t>
            </a:r>
            <a:r>
              <a:rPr lang="en-US" altLang="zh-CN" sz="2400" spc="85" dirty="0">
                <a:solidFill>
                  <a:srgbClr val="000000"/>
                </a:solidFill>
                <a:latin typeface="Calibri"/>
                <a:ea typeface="Calibri"/>
              </a:rPr>
              <a:t>ю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кост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ea typeface="Calibri"/>
              </a:rPr>
              <a:t>ыл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ea typeface="Calibri"/>
              </a:rPr>
              <a:t>й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ea typeface="Calibri"/>
              </a:rPr>
              <a:t>ра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з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ea typeface="Calibri"/>
              </a:rPr>
              <a:t>р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400" spc="69" dirty="0">
                <a:solidFill>
                  <a:srgbClr val="000000"/>
                </a:solidFill>
                <a:latin typeface="Calibri"/>
                <a:ea typeface="Calibri"/>
              </a:rPr>
              <a:t>ша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тс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ea typeface="Calibri"/>
              </a:rPr>
              <a:t>я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ea typeface="Calibri"/>
              </a:rPr>
              <a:t>чер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з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ea typeface="Calibri"/>
              </a:rPr>
              <a:t>3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ea typeface="Calibri"/>
              </a:rPr>
              <a:t>5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ea typeface="Calibri"/>
              </a:rPr>
              <a:t>дней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ea typeface="Calibri"/>
              </a:rPr>
              <a:t>п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ос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ea typeface="Calibri"/>
              </a:rPr>
              <a:t>ле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ea typeface="Calibri"/>
              </a:rPr>
              <a:t>ампу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т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ea typeface="Calibri"/>
              </a:rPr>
              <a:t>а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ea typeface="Calibri"/>
              </a:rPr>
              <a:t>ц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ии.</a:t>
            </a:r>
          </a:p>
        </p:txBody>
      </p:sp>
      <p:sp>
        <p:nvSpPr>
          <p:cNvPr id="381" name="TextBox 381"/>
          <p:cNvSpPr txBox="1"/>
          <p:nvPr/>
        </p:nvSpPr>
        <p:spPr>
          <a:xfrm>
            <a:off x="2332989" y="3322955"/>
            <a:ext cx="7735792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486154" algn="l"/>
                <a:tab pos="2963163" algn="l"/>
                <a:tab pos="4228083" algn="l"/>
                <a:tab pos="6515989" algn="l"/>
              </a:tabLst>
            </a:pPr>
            <a:r>
              <a:rPr lang="en-US" altLang="zh-CN" sz="2400" spc="-45" dirty="0">
                <a:solidFill>
                  <a:srgbClr val="000000"/>
                </a:solidFill>
                <a:latin typeface="Calibri"/>
                <a:ea typeface="Calibri"/>
              </a:rPr>
              <a:t>Метод	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может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быть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использован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только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</a:p>
        </p:txBody>
      </p:sp>
      <p:sp>
        <p:nvSpPr>
          <p:cNvPr id="382" name="TextBox 382"/>
          <p:cNvSpPr txBox="1"/>
          <p:nvPr/>
        </p:nvSpPr>
        <p:spPr>
          <a:xfrm>
            <a:off x="853135" y="3688969"/>
            <a:ext cx="9171905" cy="10767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54508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специализированных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учреждениях,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где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есть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специально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обученная</a:t>
            </a:r>
          </a:p>
          <a:p>
            <a:pPr marL="0" indent="64008" hangingPunct="0">
              <a:lnSpc>
                <a:spcPct val="95416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бригада</a:t>
            </a:r>
            <a:r>
              <a:rPr lang="en-US" altLang="zh-CN" sz="24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врачей,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только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тех</a:t>
            </a:r>
            <a:r>
              <a:rPr lang="en-US" altLang="zh-CN" sz="24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случаях,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если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есть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полная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уверенность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первичном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заживлении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операционной</a:t>
            </a:r>
            <a:r>
              <a:rPr lang="en-US" altLang="zh-CN" sz="2400" spc="-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раны.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extBox 383"/>
          <p:cNvSpPr txBox="1"/>
          <p:nvPr/>
        </p:nvSpPr>
        <p:spPr>
          <a:xfrm>
            <a:off x="802233" y="1192022"/>
            <a:ext cx="9000532" cy="11093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14425">
              <a:lnSpc>
                <a:spcPct val="100000"/>
              </a:lnSpc>
            </a:pP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Лечебно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тренировочные</a:t>
            </a:r>
            <a:r>
              <a:rPr lang="en-US" altLang="zh-CN" sz="2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протезы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больным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изготавливают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85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</a:p>
          <a:p>
            <a:pPr marL="0">
              <a:lnSpc>
                <a:spcPct val="100000"/>
              </a:lnSpc>
            </a:pP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стационарах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протезно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ортопедических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предприятий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0" indent="914425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Ходьба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таких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протезах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способствует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более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быстрому</a:t>
            </a:r>
          </a:p>
        </p:txBody>
      </p:sp>
      <p:sp>
        <p:nvSpPr>
          <p:cNvPr id="384" name="TextBox 384"/>
          <p:cNvSpPr txBox="1"/>
          <p:nvPr/>
        </p:nvSpPr>
        <p:spPr>
          <a:xfrm>
            <a:off x="802233" y="2301417"/>
            <a:ext cx="911169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формированию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культи,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стабилизации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окружностных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размеров,</a:t>
            </a:r>
          </a:p>
        </p:txBody>
      </p:sp>
      <p:sp>
        <p:nvSpPr>
          <p:cNvPr id="385" name="TextBox 385"/>
          <p:cNvSpPr txBox="1"/>
          <p:nvPr/>
        </p:nvSpPr>
        <p:spPr>
          <a:xfrm>
            <a:off x="802233" y="2667177"/>
            <a:ext cx="9113884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492019" algn="l"/>
                <a:tab pos="4417212" algn="l"/>
                <a:tab pos="6084722" algn="l"/>
                <a:tab pos="7407554" algn="l"/>
              </a:tabLst>
            </a:pP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окончательному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устранению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отечности	тканей,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ликвидации</a:t>
            </a:r>
          </a:p>
        </p:txBody>
      </p:sp>
      <p:sp>
        <p:nvSpPr>
          <p:cNvPr id="386" name="TextBox 386"/>
          <p:cNvSpPr txBox="1"/>
          <p:nvPr/>
        </p:nvSpPr>
        <p:spPr>
          <a:xfrm>
            <a:off x="802233" y="3032937"/>
            <a:ext cx="4331596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остаточных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контрактур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суставов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2"/>
          <p:cNvSpPr/>
          <p:nvPr/>
        </p:nvSpPr>
        <p:spPr>
          <a:xfrm>
            <a:off x="1314450" y="1619250"/>
            <a:ext cx="3092450" cy="742950"/>
          </a:xfrm>
          <a:custGeom>
            <a:avLst/>
            <a:gdLst>
              <a:gd name="connsiteX0" fmla="*/ 12572 w 3092450"/>
              <a:gd name="connsiteY0" fmla="*/ 750570 h 742950"/>
              <a:gd name="connsiteX1" fmla="*/ 3094482 w 3092450"/>
              <a:gd name="connsiteY1" fmla="*/ 750570 h 742950"/>
              <a:gd name="connsiteX2" fmla="*/ 3094482 w 3092450"/>
              <a:gd name="connsiteY2" fmla="*/ 9525 h 742950"/>
              <a:gd name="connsiteX3" fmla="*/ 12572 w 3092450"/>
              <a:gd name="connsiteY3" fmla="*/ 9525 h 742950"/>
              <a:gd name="connsiteX4" fmla="*/ 12572 w 3092450"/>
              <a:gd name="connsiteY4" fmla="*/ 75057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2450" h="742950">
                <a:moveTo>
                  <a:pt x="12572" y="750570"/>
                </a:moveTo>
                <a:lnTo>
                  <a:pt x="3094482" y="750570"/>
                </a:lnTo>
                <a:lnTo>
                  <a:pt x="3094482" y="9525"/>
                </a:lnTo>
                <a:lnTo>
                  <a:pt x="12572" y="9525"/>
                </a:lnTo>
                <a:lnTo>
                  <a:pt x="12572" y="750570"/>
                </a:lnTo>
                <a:close/>
              </a:path>
            </a:pathLst>
          </a:custGeom>
          <a:solidFill>
            <a:srgbClr val="233F5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4400550" y="1619250"/>
            <a:ext cx="1543050" cy="742950"/>
          </a:xfrm>
          <a:custGeom>
            <a:avLst/>
            <a:gdLst>
              <a:gd name="connsiteX0" fmla="*/ 8509 w 1543050"/>
              <a:gd name="connsiteY0" fmla="*/ 750570 h 742950"/>
              <a:gd name="connsiteX1" fmla="*/ 1549527 w 1543050"/>
              <a:gd name="connsiteY1" fmla="*/ 750570 h 742950"/>
              <a:gd name="connsiteX2" fmla="*/ 1549527 w 1543050"/>
              <a:gd name="connsiteY2" fmla="*/ 9525 h 742950"/>
              <a:gd name="connsiteX3" fmla="*/ 8509 w 1543050"/>
              <a:gd name="connsiteY3" fmla="*/ 9525 h 742950"/>
              <a:gd name="connsiteX4" fmla="*/ 8509 w 1543050"/>
              <a:gd name="connsiteY4" fmla="*/ 75057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3050" h="742950">
                <a:moveTo>
                  <a:pt x="8509" y="750570"/>
                </a:moveTo>
                <a:lnTo>
                  <a:pt x="1549527" y="750570"/>
                </a:lnTo>
                <a:lnTo>
                  <a:pt x="1549527" y="9525"/>
                </a:lnTo>
                <a:lnTo>
                  <a:pt x="8509" y="9525"/>
                </a:lnTo>
                <a:lnTo>
                  <a:pt x="8509" y="750570"/>
                </a:lnTo>
                <a:close/>
              </a:path>
            </a:pathLst>
          </a:custGeom>
          <a:solidFill>
            <a:srgbClr val="233F5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5937250" y="1619250"/>
            <a:ext cx="1543050" cy="742950"/>
          </a:xfrm>
          <a:custGeom>
            <a:avLst/>
            <a:gdLst>
              <a:gd name="connsiteX0" fmla="*/ 12700 w 1543050"/>
              <a:gd name="connsiteY0" fmla="*/ 750570 h 742950"/>
              <a:gd name="connsiteX1" fmla="*/ 1553717 w 1543050"/>
              <a:gd name="connsiteY1" fmla="*/ 750570 h 742950"/>
              <a:gd name="connsiteX2" fmla="*/ 1553717 w 1543050"/>
              <a:gd name="connsiteY2" fmla="*/ 9525 h 742950"/>
              <a:gd name="connsiteX3" fmla="*/ 12700 w 1543050"/>
              <a:gd name="connsiteY3" fmla="*/ 9525 h 742950"/>
              <a:gd name="connsiteX4" fmla="*/ 12700 w 1543050"/>
              <a:gd name="connsiteY4" fmla="*/ 75057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3050" h="742950">
                <a:moveTo>
                  <a:pt x="12700" y="750570"/>
                </a:moveTo>
                <a:lnTo>
                  <a:pt x="1553717" y="750570"/>
                </a:lnTo>
                <a:lnTo>
                  <a:pt x="1553717" y="9525"/>
                </a:lnTo>
                <a:lnTo>
                  <a:pt x="12700" y="9525"/>
                </a:lnTo>
                <a:lnTo>
                  <a:pt x="12700" y="750570"/>
                </a:lnTo>
                <a:close/>
              </a:path>
            </a:pathLst>
          </a:custGeom>
          <a:solidFill>
            <a:srgbClr val="233F5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7473950" y="1619250"/>
            <a:ext cx="1555750" cy="742950"/>
          </a:xfrm>
          <a:custGeom>
            <a:avLst/>
            <a:gdLst>
              <a:gd name="connsiteX0" fmla="*/ 17018 w 1555750"/>
              <a:gd name="connsiteY0" fmla="*/ 750570 h 742950"/>
              <a:gd name="connsiteX1" fmla="*/ 1558036 w 1555750"/>
              <a:gd name="connsiteY1" fmla="*/ 750570 h 742950"/>
              <a:gd name="connsiteX2" fmla="*/ 1558036 w 1555750"/>
              <a:gd name="connsiteY2" fmla="*/ 9525 h 742950"/>
              <a:gd name="connsiteX3" fmla="*/ 17018 w 1555750"/>
              <a:gd name="connsiteY3" fmla="*/ 9525 h 742950"/>
              <a:gd name="connsiteX4" fmla="*/ 17018 w 1555750"/>
              <a:gd name="connsiteY4" fmla="*/ 75057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5750" h="742950">
                <a:moveTo>
                  <a:pt x="17018" y="750570"/>
                </a:moveTo>
                <a:lnTo>
                  <a:pt x="1558036" y="750570"/>
                </a:lnTo>
                <a:lnTo>
                  <a:pt x="1558036" y="9525"/>
                </a:lnTo>
                <a:lnTo>
                  <a:pt x="17018" y="9525"/>
                </a:lnTo>
                <a:lnTo>
                  <a:pt x="17018" y="750570"/>
                </a:lnTo>
                <a:close/>
              </a:path>
            </a:pathLst>
          </a:custGeom>
          <a:solidFill>
            <a:srgbClr val="233F5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314450" y="2355850"/>
            <a:ext cx="3092450" cy="920750"/>
          </a:xfrm>
          <a:custGeom>
            <a:avLst/>
            <a:gdLst>
              <a:gd name="connsiteX0" fmla="*/ 12572 w 3092450"/>
              <a:gd name="connsiteY0" fmla="*/ 926211 h 920750"/>
              <a:gd name="connsiteX1" fmla="*/ 3094482 w 3092450"/>
              <a:gd name="connsiteY1" fmla="*/ 926211 h 920750"/>
              <a:gd name="connsiteX2" fmla="*/ 3094482 w 3092450"/>
              <a:gd name="connsiteY2" fmla="*/ 14021 h 920750"/>
              <a:gd name="connsiteX3" fmla="*/ 12572 w 3092450"/>
              <a:gd name="connsiteY3" fmla="*/ 14021 h 920750"/>
              <a:gd name="connsiteX4" fmla="*/ 12572 w 3092450"/>
              <a:gd name="connsiteY4" fmla="*/ 926211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2450" h="920750">
                <a:moveTo>
                  <a:pt x="12572" y="926211"/>
                </a:moveTo>
                <a:lnTo>
                  <a:pt x="3094482" y="926211"/>
                </a:lnTo>
                <a:lnTo>
                  <a:pt x="3094482" y="14021"/>
                </a:lnTo>
                <a:lnTo>
                  <a:pt x="12572" y="14021"/>
                </a:lnTo>
                <a:lnTo>
                  <a:pt x="12572" y="926211"/>
                </a:lnTo>
                <a:close/>
              </a:path>
            </a:pathLst>
          </a:custGeom>
          <a:solidFill>
            <a:srgbClr val="233F5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4400550" y="2355850"/>
            <a:ext cx="1543050" cy="920750"/>
          </a:xfrm>
          <a:custGeom>
            <a:avLst/>
            <a:gdLst>
              <a:gd name="connsiteX0" fmla="*/ 8509 w 1543050"/>
              <a:gd name="connsiteY0" fmla="*/ 926211 h 920750"/>
              <a:gd name="connsiteX1" fmla="*/ 1549527 w 1543050"/>
              <a:gd name="connsiteY1" fmla="*/ 926211 h 920750"/>
              <a:gd name="connsiteX2" fmla="*/ 1549527 w 1543050"/>
              <a:gd name="connsiteY2" fmla="*/ 14021 h 920750"/>
              <a:gd name="connsiteX3" fmla="*/ 8509 w 1543050"/>
              <a:gd name="connsiteY3" fmla="*/ 14021 h 920750"/>
              <a:gd name="connsiteX4" fmla="*/ 8509 w 1543050"/>
              <a:gd name="connsiteY4" fmla="*/ 926211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3050" h="920750">
                <a:moveTo>
                  <a:pt x="8509" y="926211"/>
                </a:moveTo>
                <a:lnTo>
                  <a:pt x="1549527" y="926211"/>
                </a:lnTo>
                <a:lnTo>
                  <a:pt x="1549527" y="14021"/>
                </a:lnTo>
                <a:lnTo>
                  <a:pt x="8509" y="14021"/>
                </a:lnTo>
                <a:lnTo>
                  <a:pt x="8509" y="926211"/>
                </a:lnTo>
                <a:close/>
              </a:path>
            </a:pathLst>
          </a:custGeom>
          <a:solidFill>
            <a:srgbClr val="233F5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5937250" y="2355850"/>
            <a:ext cx="1543050" cy="920750"/>
          </a:xfrm>
          <a:custGeom>
            <a:avLst/>
            <a:gdLst>
              <a:gd name="connsiteX0" fmla="*/ 12700 w 1543050"/>
              <a:gd name="connsiteY0" fmla="*/ 926211 h 920750"/>
              <a:gd name="connsiteX1" fmla="*/ 1553717 w 1543050"/>
              <a:gd name="connsiteY1" fmla="*/ 926211 h 920750"/>
              <a:gd name="connsiteX2" fmla="*/ 1553717 w 1543050"/>
              <a:gd name="connsiteY2" fmla="*/ 14021 h 920750"/>
              <a:gd name="connsiteX3" fmla="*/ 12700 w 1543050"/>
              <a:gd name="connsiteY3" fmla="*/ 14021 h 920750"/>
              <a:gd name="connsiteX4" fmla="*/ 12700 w 1543050"/>
              <a:gd name="connsiteY4" fmla="*/ 926211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3050" h="920750">
                <a:moveTo>
                  <a:pt x="12700" y="926211"/>
                </a:moveTo>
                <a:lnTo>
                  <a:pt x="1553717" y="926211"/>
                </a:lnTo>
                <a:lnTo>
                  <a:pt x="1553717" y="14021"/>
                </a:lnTo>
                <a:lnTo>
                  <a:pt x="12700" y="14021"/>
                </a:lnTo>
                <a:lnTo>
                  <a:pt x="12700" y="926211"/>
                </a:lnTo>
                <a:close/>
              </a:path>
            </a:pathLst>
          </a:custGeom>
          <a:solidFill>
            <a:srgbClr val="233F5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7473950" y="2355850"/>
            <a:ext cx="1555750" cy="920750"/>
          </a:xfrm>
          <a:custGeom>
            <a:avLst/>
            <a:gdLst>
              <a:gd name="connsiteX0" fmla="*/ 17018 w 1555750"/>
              <a:gd name="connsiteY0" fmla="*/ 926211 h 920750"/>
              <a:gd name="connsiteX1" fmla="*/ 1558036 w 1555750"/>
              <a:gd name="connsiteY1" fmla="*/ 926211 h 920750"/>
              <a:gd name="connsiteX2" fmla="*/ 1558036 w 1555750"/>
              <a:gd name="connsiteY2" fmla="*/ 14021 h 920750"/>
              <a:gd name="connsiteX3" fmla="*/ 17018 w 1555750"/>
              <a:gd name="connsiteY3" fmla="*/ 14021 h 920750"/>
              <a:gd name="connsiteX4" fmla="*/ 17018 w 1555750"/>
              <a:gd name="connsiteY4" fmla="*/ 926211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5750" h="920750">
                <a:moveTo>
                  <a:pt x="17018" y="926211"/>
                </a:moveTo>
                <a:lnTo>
                  <a:pt x="1558036" y="926211"/>
                </a:lnTo>
                <a:lnTo>
                  <a:pt x="1558036" y="14021"/>
                </a:lnTo>
                <a:lnTo>
                  <a:pt x="17018" y="14021"/>
                </a:lnTo>
                <a:lnTo>
                  <a:pt x="17018" y="926211"/>
                </a:lnTo>
                <a:close/>
              </a:path>
            </a:pathLst>
          </a:custGeom>
          <a:solidFill>
            <a:srgbClr val="233F5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314450" y="3270250"/>
            <a:ext cx="3092450" cy="920750"/>
          </a:xfrm>
          <a:custGeom>
            <a:avLst/>
            <a:gdLst>
              <a:gd name="connsiteX0" fmla="*/ 12572 w 3092450"/>
              <a:gd name="connsiteY0" fmla="*/ 923925 h 920750"/>
              <a:gd name="connsiteX1" fmla="*/ 3094482 w 3092450"/>
              <a:gd name="connsiteY1" fmla="*/ 923925 h 920750"/>
              <a:gd name="connsiteX2" fmla="*/ 3094482 w 3092450"/>
              <a:gd name="connsiteY2" fmla="*/ 11735 h 920750"/>
              <a:gd name="connsiteX3" fmla="*/ 12572 w 3092450"/>
              <a:gd name="connsiteY3" fmla="*/ 11735 h 920750"/>
              <a:gd name="connsiteX4" fmla="*/ 12572 w 3092450"/>
              <a:gd name="connsiteY4" fmla="*/ 923925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2450" h="920750">
                <a:moveTo>
                  <a:pt x="12572" y="923925"/>
                </a:moveTo>
                <a:lnTo>
                  <a:pt x="3094482" y="923925"/>
                </a:lnTo>
                <a:lnTo>
                  <a:pt x="3094482" y="11735"/>
                </a:lnTo>
                <a:lnTo>
                  <a:pt x="12572" y="11735"/>
                </a:lnTo>
                <a:lnTo>
                  <a:pt x="12572" y="923925"/>
                </a:lnTo>
                <a:close/>
              </a:path>
            </a:pathLst>
          </a:custGeom>
          <a:solidFill>
            <a:srgbClr val="365E9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4400550" y="3270250"/>
            <a:ext cx="1543050" cy="920750"/>
          </a:xfrm>
          <a:custGeom>
            <a:avLst/>
            <a:gdLst>
              <a:gd name="connsiteX0" fmla="*/ 8509 w 1543050"/>
              <a:gd name="connsiteY0" fmla="*/ 923925 h 920750"/>
              <a:gd name="connsiteX1" fmla="*/ 1549527 w 1543050"/>
              <a:gd name="connsiteY1" fmla="*/ 923925 h 920750"/>
              <a:gd name="connsiteX2" fmla="*/ 1549527 w 1543050"/>
              <a:gd name="connsiteY2" fmla="*/ 11735 h 920750"/>
              <a:gd name="connsiteX3" fmla="*/ 8509 w 1543050"/>
              <a:gd name="connsiteY3" fmla="*/ 11735 h 920750"/>
              <a:gd name="connsiteX4" fmla="*/ 8509 w 1543050"/>
              <a:gd name="connsiteY4" fmla="*/ 923925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3050" h="920750">
                <a:moveTo>
                  <a:pt x="8509" y="923925"/>
                </a:moveTo>
                <a:lnTo>
                  <a:pt x="1549527" y="923925"/>
                </a:lnTo>
                <a:lnTo>
                  <a:pt x="1549527" y="11735"/>
                </a:lnTo>
                <a:lnTo>
                  <a:pt x="8509" y="11735"/>
                </a:lnTo>
                <a:lnTo>
                  <a:pt x="8509" y="923925"/>
                </a:lnTo>
                <a:close/>
              </a:path>
            </a:pathLst>
          </a:custGeom>
          <a:solidFill>
            <a:srgbClr val="365E9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5937250" y="3270250"/>
            <a:ext cx="1543050" cy="920750"/>
          </a:xfrm>
          <a:custGeom>
            <a:avLst/>
            <a:gdLst>
              <a:gd name="connsiteX0" fmla="*/ 12700 w 1543050"/>
              <a:gd name="connsiteY0" fmla="*/ 923925 h 920750"/>
              <a:gd name="connsiteX1" fmla="*/ 1553717 w 1543050"/>
              <a:gd name="connsiteY1" fmla="*/ 923925 h 920750"/>
              <a:gd name="connsiteX2" fmla="*/ 1553717 w 1543050"/>
              <a:gd name="connsiteY2" fmla="*/ 11735 h 920750"/>
              <a:gd name="connsiteX3" fmla="*/ 12700 w 1543050"/>
              <a:gd name="connsiteY3" fmla="*/ 11735 h 920750"/>
              <a:gd name="connsiteX4" fmla="*/ 12700 w 1543050"/>
              <a:gd name="connsiteY4" fmla="*/ 923925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3050" h="920750">
                <a:moveTo>
                  <a:pt x="12700" y="923925"/>
                </a:moveTo>
                <a:lnTo>
                  <a:pt x="1553717" y="923925"/>
                </a:lnTo>
                <a:lnTo>
                  <a:pt x="1553717" y="11735"/>
                </a:lnTo>
                <a:lnTo>
                  <a:pt x="12700" y="11735"/>
                </a:lnTo>
                <a:lnTo>
                  <a:pt x="12700" y="923925"/>
                </a:lnTo>
                <a:close/>
              </a:path>
            </a:pathLst>
          </a:custGeom>
          <a:solidFill>
            <a:srgbClr val="365E9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7473950" y="3270250"/>
            <a:ext cx="1555750" cy="920750"/>
          </a:xfrm>
          <a:custGeom>
            <a:avLst/>
            <a:gdLst>
              <a:gd name="connsiteX0" fmla="*/ 17018 w 1555750"/>
              <a:gd name="connsiteY0" fmla="*/ 923925 h 920750"/>
              <a:gd name="connsiteX1" fmla="*/ 1558036 w 1555750"/>
              <a:gd name="connsiteY1" fmla="*/ 923925 h 920750"/>
              <a:gd name="connsiteX2" fmla="*/ 1558036 w 1555750"/>
              <a:gd name="connsiteY2" fmla="*/ 11735 h 920750"/>
              <a:gd name="connsiteX3" fmla="*/ 17018 w 1555750"/>
              <a:gd name="connsiteY3" fmla="*/ 11735 h 920750"/>
              <a:gd name="connsiteX4" fmla="*/ 17018 w 1555750"/>
              <a:gd name="connsiteY4" fmla="*/ 923925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5750" h="920750">
                <a:moveTo>
                  <a:pt x="17018" y="923925"/>
                </a:moveTo>
                <a:lnTo>
                  <a:pt x="1558036" y="923925"/>
                </a:lnTo>
                <a:lnTo>
                  <a:pt x="1558036" y="11735"/>
                </a:lnTo>
                <a:lnTo>
                  <a:pt x="17018" y="11735"/>
                </a:lnTo>
                <a:lnTo>
                  <a:pt x="17018" y="923925"/>
                </a:lnTo>
                <a:close/>
              </a:path>
            </a:pathLst>
          </a:custGeom>
          <a:solidFill>
            <a:srgbClr val="365E9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314450" y="4184650"/>
            <a:ext cx="3092450" cy="501650"/>
          </a:xfrm>
          <a:custGeom>
            <a:avLst/>
            <a:gdLst>
              <a:gd name="connsiteX0" fmla="*/ 12572 w 3092450"/>
              <a:gd name="connsiteY0" fmla="*/ 513588 h 501650"/>
              <a:gd name="connsiteX1" fmla="*/ 3094482 w 3092450"/>
              <a:gd name="connsiteY1" fmla="*/ 513588 h 501650"/>
              <a:gd name="connsiteX2" fmla="*/ 3094482 w 3092450"/>
              <a:gd name="connsiteY2" fmla="*/ 9614 h 501650"/>
              <a:gd name="connsiteX3" fmla="*/ 12572 w 3092450"/>
              <a:gd name="connsiteY3" fmla="*/ 9614 h 501650"/>
              <a:gd name="connsiteX4" fmla="*/ 12572 w 3092450"/>
              <a:gd name="connsiteY4" fmla="*/ 513588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2450" h="501650">
                <a:moveTo>
                  <a:pt x="12572" y="513588"/>
                </a:moveTo>
                <a:lnTo>
                  <a:pt x="3094482" y="513588"/>
                </a:lnTo>
                <a:lnTo>
                  <a:pt x="3094482" y="9614"/>
                </a:lnTo>
                <a:lnTo>
                  <a:pt x="12572" y="9614"/>
                </a:lnTo>
                <a:lnTo>
                  <a:pt x="12572" y="513588"/>
                </a:lnTo>
                <a:close/>
              </a:path>
            </a:pathLst>
          </a:custGeom>
          <a:solidFill>
            <a:srgbClr val="233F5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4400550" y="4184650"/>
            <a:ext cx="1543050" cy="501650"/>
          </a:xfrm>
          <a:custGeom>
            <a:avLst/>
            <a:gdLst>
              <a:gd name="connsiteX0" fmla="*/ 8509 w 1543050"/>
              <a:gd name="connsiteY0" fmla="*/ 513588 h 501650"/>
              <a:gd name="connsiteX1" fmla="*/ 1549527 w 1543050"/>
              <a:gd name="connsiteY1" fmla="*/ 513588 h 501650"/>
              <a:gd name="connsiteX2" fmla="*/ 1549527 w 1543050"/>
              <a:gd name="connsiteY2" fmla="*/ 9614 h 501650"/>
              <a:gd name="connsiteX3" fmla="*/ 8509 w 1543050"/>
              <a:gd name="connsiteY3" fmla="*/ 9614 h 501650"/>
              <a:gd name="connsiteX4" fmla="*/ 8509 w 1543050"/>
              <a:gd name="connsiteY4" fmla="*/ 513588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3050" h="501650">
                <a:moveTo>
                  <a:pt x="8509" y="513588"/>
                </a:moveTo>
                <a:lnTo>
                  <a:pt x="1549527" y="513588"/>
                </a:lnTo>
                <a:lnTo>
                  <a:pt x="1549527" y="9614"/>
                </a:lnTo>
                <a:lnTo>
                  <a:pt x="8509" y="9614"/>
                </a:lnTo>
                <a:lnTo>
                  <a:pt x="8509" y="513588"/>
                </a:lnTo>
                <a:close/>
              </a:path>
            </a:pathLst>
          </a:custGeom>
          <a:solidFill>
            <a:srgbClr val="233F5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5937250" y="4184650"/>
            <a:ext cx="1543050" cy="501650"/>
          </a:xfrm>
          <a:custGeom>
            <a:avLst/>
            <a:gdLst>
              <a:gd name="connsiteX0" fmla="*/ 12700 w 1543050"/>
              <a:gd name="connsiteY0" fmla="*/ 513588 h 501650"/>
              <a:gd name="connsiteX1" fmla="*/ 1553717 w 1543050"/>
              <a:gd name="connsiteY1" fmla="*/ 513588 h 501650"/>
              <a:gd name="connsiteX2" fmla="*/ 1553717 w 1543050"/>
              <a:gd name="connsiteY2" fmla="*/ 9614 h 501650"/>
              <a:gd name="connsiteX3" fmla="*/ 12700 w 1543050"/>
              <a:gd name="connsiteY3" fmla="*/ 9614 h 501650"/>
              <a:gd name="connsiteX4" fmla="*/ 12700 w 1543050"/>
              <a:gd name="connsiteY4" fmla="*/ 513588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3050" h="501650">
                <a:moveTo>
                  <a:pt x="12700" y="513588"/>
                </a:moveTo>
                <a:lnTo>
                  <a:pt x="1553717" y="513588"/>
                </a:lnTo>
                <a:lnTo>
                  <a:pt x="1553717" y="9614"/>
                </a:lnTo>
                <a:lnTo>
                  <a:pt x="12700" y="9614"/>
                </a:lnTo>
                <a:lnTo>
                  <a:pt x="12700" y="513588"/>
                </a:lnTo>
                <a:close/>
              </a:path>
            </a:pathLst>
          </a:custGeom>
          <a:solidFill>
            <a:srgbClr val="233F5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7473950" y="4184650"/>
            <a:ext cx="1555750" cy="501650"/>
          </a:xfrm>
          <a:custGeom>
            <a:avLst/>
            <a:gdLst>
              <a:gd name="connsiteX0" fmla="*/ 17018 w 1555750"/>
              <a:gd name="connsiteY0" fmla="*/ 513588 h 501650"/>
              <a:gd name="connsiteX1" fmla="*/ 1558036 w 1555750"/>
              <a:gd name="connsiteY1" fmla="*/ 513588 h 501650"/>
              <a:gd name="connsiteX2" fmla="*/ 1558036 w 1555750"/>
              <a:gd name="connsiteY2" fmla="*/ 9614 h 501650"/>
              <a:gd name="connsiteX3" fmla="*/ 17018 w 1555750"/>
              <a:gd name="connsiteY3" fmla="*/ 9614 h 501650"/>
              <a:gd name="connsiteX4" fmla="*/ 17018 w 1555750"/>
              <a:gd name="connsiteY4" fmla="*/ 513588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5750" h="501650">
                <a:moveTo>
                  <a:pt x="17018" y="513588"/>
                </a:moveTo>
                <a:lnTo>
                  <a:pt x="1558036" y="513588"/>
                </a:lnTo>
                <a:lnTo>
                  <a:pt x="1558036" y="9614"/>
                </a:lnTo>
                <a:lnTo>
                  <a:pt x="17018" y="9614"/>
                </a:lnTo>
                <a:lnTo>
                  <a:pt x="17018" y="513588"/>
                </a:lnTo>
                <a:close/>
              </a:path>
            </a:pathLst>
          </a:custGeom>
          <a:solidFill>
            <a:srgbClr val="233F5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1314450" y="4679950"/>
            <a:ext cx="3092450" cy="920750"/>
          </a:xfrm>
          <a:custGeom>
            <a:avLst/>
            <a:gdLst>
              <a:gd name="connsiteX0" fmla="*/ 12572 w 3092450"/>
              <a:gd name="connsiteY0" fmla="*/ 930427 h 920750"/>
              <a:gd name="connsiteX1" fmla="*/ 3094482 w 3092450"/>
              <a:gd name="connsiteY1" fmla="*/ 930427 h 920750"/>
              <a:gd name="connsiteX2" fmla="*/ 3094482 w 3092450"/>
              <a:gd name="connsiteY2" fmla="*/ 18237 h 920750"/>
              <a:gd name="connsiteX3" fmla="*/ 12572 w 3092450"/>
              <a:gd name="connsiteY3" fmla="*/ 18237 h 920750"/>
              <a:gd name="connsiteX4" fmla="*/ 12572 w 3092450"/>
              <a:gd name="connsiteY4" fmla="*/ 930427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2450" h="920750">
                <a:moveTo>
                  <a:pt x="12572" y="930427"/>
                </a:moveTo>
                <a:lnTo>
                  <a:pt x="3094482" y="930427"/>
                </a:lnTo>
                <a:lnTo>
                  <a:pt x="3094482" y="18237"/>
                </a:lnTo>
                <a:lnTo>
                  <a:pt x="12572" y="18237"/>
                </a:lnTo>
                <a:lnTo>
                  <a:pt x="12572" y="930427"/>
                </a:lnTo>
                <a:close/>
              </a:path>
            </a:pathLst>
          </a:custGeom>
          <a:solidFill>
            <a:srgbClr val="233F5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4400550" y="4679950"/>
            <a:ext cx="1543050" cy="920750"/>
          </a:xfrm>
          <a:custGeom>
            <a:avLst/>
            <a:gdLst>
              <a:gd name="connsiteX0" fmla="*/ 8509 w 1543050"/>
              <a:gd name="connsiteY0" fmla="*/ 930427 h 920750"/>
              <a:gd name="connsiteX1" fmla="*/ 1549527 w 1543050"/>
              <a:gd name="connsiteY1" fmla="*/ 930427 h 920750"/>
              <a:gd name="connsiteX2" fmla="*/ 1549527 w 1543050"/>
              <a:gd name="connsiteY2" fmla="*/ 18237 h 920750"/>
              <a:gd name="connsiteX3" fmla="*/ 8509 w 1543050"/>
              <a:gd name="connsiteY3" fmla="*/ 18237 h 920750"/>
              <a:gd name="connsiteX4" fmla="*/ 8509 w 1543050"/>
              <a:gd name="connsiteY4" fmla="*/ 930427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3050" h="920750">
                <a:moveTo>
                  <a:pt x="8509" y="930427"/>
                </a:moveTo>
                <a:lnTo>
                  <a:pt x="1549527" y="930427"/>
                </a:lnTo>
                <a:lnTo>
                  <a:pt x="1549527" y="18237"/>
                </a:lnTo>
                <a:lnTo>
                  <a:pt x="8509" y="18237"/>
                </a:lnTo>
                <a:lnTo>
                  <a:pt x="8509" y="930427"/>
                </a:lnTo>
                <a:close/>
              </a:path>
            </a:pathLst>
          </a:custGeom>
          <a:solidFill>
            <a:srgbClr val="233F5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5937250" y="4679950"/>
            <a:ext cx="1543050" cy="920750"/>
          </a:xfrm>
          <a:custGeom>
            <a:avLst/>
            <a:gdLst>
              <a:gd name="connsiteX0" fmla="*/ 12700 w 1543050"/>
              <a:gd name="connsiteY0" fmla="*/ 930427 h 920750"/>
              <a:gd name="connsiteX1" fmla="*/ 1553717 w 1543050"/>
              <a:gd name="connsiteY1" fmla="*/ 930427 h 920750"/>
              <a:gd name="connsiteX2" fmla="*/ 1553717 w 1543050"/>
              <a:gd name="connsiteY2" fmla="*/ 18237 h 920750"/>
              <a:gd name="connsiteX3" fmla="*/ 12700 w 1543050"/>
              <a:gd name="connsiteY3" fmla="*/ 18237 h 920750"/>
              <a:gd name="connsiteX4" fmla="*/ 12700 w 1543050"/>
              <a:gd name="connsiteY4" fmla="*/ 930427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3050" h="920750">
                <a:moveTo>
                  <a:pt x="12700" y="930427"/>
                </a:moveTo>
                <a:lnTo>
                  <a:pt x="1553717" y="930427"/>
                </a:lnTo>
                <a:lnTo>
                  <a:pt x="1553717" y="18237"/>
                </a:lnTo>
                <a:lnTo>
                  <a:pt x="12700" y="18237"/>
                </a:lnTo>
                <a:lnTo>
                  <a:pt x="12700" y="930427"/>
                </a:lnTo>
                <a:close/>
              </a:path>
            </a:pathLst>
          </a:custGeom>
          <a:solidFill>
            <a:srgbClr val="233F5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7473950" y="4679950"/>
            <a:ext cx="1555750" cy="920750"/>
          </a:xfrm>
          <a:custGeom>
            <a:avLst/>
            <a:gdLst>
              <a:gd name="connsiteX0" fmla="*/ 17018 w 1555750"/>
              <a:gd name="connsiteY0" fmla="*/ 930427 h 920750"/>
              <a:gd name="connsiteX1" fmla="*/ 1558036 w 1555750"/>
              <a:gd name="connsiteY1" fmla="*/ 930427 h 920750"/>
              <a:gd name="connsiteX2" fmla="*/ 1558036 w 1555750"/>
              <a:gd name="connsiteY2" fmla="*/ 18237 h 920750"/>
              <a:gd name="connsiteX3" fmla="*/ 17018 w 1555750"/>
              <a:gd name="connsiteY3" fmla="*/ 18237 h 920750"/>
              <a:gd name="connsiteX4" fmla="*/ 17018 w 1555750"/>
              <a:gd name="connsiteY4" fmla="*/ 930427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5750" h="920750">
                <a:moveTo>
                  <a:pt x="17018" y="930427"/>
                </a:moveTo>
                <a:lnTo>
                  <a:pt x="1558036" y="930427"/>
                </a:lnTo>
                <a:lnTo>
                  <a:pt x="1558036" y="18237"/>
                </a:lnTo>
                <a:lnTo>
                  <a:pt x="17018" y="18237"/>
                </a:lnTo>
                <a:lnTo>
                  <a:pt x="17018" y="930427"/>
                </a:lnTo>
                <a:close/>
              </a:path>
            </a:pathLst>
          </a:custGeom>
          <a:solidFill>
            <a:srgbClr val="233F5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1314450" y="5594350"/>
            <a:ext cx="3092450" cy="514350"/>
          </a:xfrm>
          <a:custGeom>
            <a:avLst/>
            <a:gdLst>
              <a:gd name="connsiteX0" fmla="*/ 12572 w 3092450"/>
              <a:gd name="connsiteY0" fmla="*/ 520001 h 514350"/>
              <a:gd name="connsiteX1" fmla="*/ 3094482 w 3092450"/>
              <a:gd name="connsiteY1" fmla="*/ 520001 h 514350"/>
              <a:gd name="connsiteX2" fmla="*/ 3094482 w 3092450"/>
              <a:gd name="connsiteY2" fmla="*/ 16027 h 514350"/>
              <a:gd name="connsiteX3" fmla="*/ 12572 w 3092450"/>
              <a:gd name="connsiteY3" fmla="*/ 16027 h 514350"/>
              <a:gd name="connsiteX4" fmla="*/ 12572 w 3092450"/>
              <a:gd name="connsiteY4" fmla="*/ 520001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2450" h="514350">
                <a:moveTo>
                  <a:pt x="12572" y="520001"/>
                </a:moveTo>
                <a:lnTo>
                  <a:pt x="3094482" y="520001"/>
                </a:lnTo>
                <a:lnTo>
                  <a:pt x="3094482" y="16027"/>
                </a:lnTo>
                <a:lnTo>
                  <a:pt x="12572" y="16027"/>
                </a:lnTo>
                <a:lnTo>
                  <a:pt x="12572" y="520001"/>
                </a:lnTo>
                <a:close/>
              </a:path>
            </a:pathLst>
          </a:custGeom>
          <a:solidFill>
            <a:srgbClr val="233F5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4400550" y="5594350"/>
            <a:ext cx="1543050" cy="514350"/>
          </a:xfrm>
          <a:custGeom>
            <a:avLst/>
            <a:gdLst>
              <a:gd name="connsiteX0" fmla="*/ 8509 w 1543050"/>
              <a:gd name="connsiteY0" fmla="*/ 520001 h 514350"/>
              <a:gd name="connsiteX1" fmla="*/ 1549527 w 1543050"/>
              <a:gd name="connsiteY1" fmla="*/ 520001 h 514350"/>
              <a:gd name="connsiteX2" fmla="*/ 1549527 w 1543050"/>
              <a:gd name="connsiteY2" fmla="*/ 16027 h 514350"/>
              <a:gd name="connsiteX3" fmla="*/ 8509 w 1543050"/>
              <a:gd name="connsiteY3" fmla="*/ 16027 h 514350"/>
              <a:gd name="connsiteX4" fmla="*/ 8509 w 1543050"/>
              <a:gd name="connsiteY4" fmla="*/ 520001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3050" h="514350">
                <a:moveTo>
                  <a:pt x="8509" y="520001"/>
                </a:moveTo>
                <a:lnTo>
                  <a:pt x="1549527" y="520001"/>
                </a:lnTo>
                <a:lnTo>
                  <a:pt x="1549527" y="16027"/>
                </a:lnTo>
                <a:lnTo>
                  <a:pt x="8509" y="16027"/>
                </a:lnTo>
                <a:lnTo>
                  <a:pt x="8509" y="520001"/>
                </a:lnTo>
                <a:close/>
              </a:path>
            </a:pathLst>
          </a:custGeom>
          <a:solidFill>
            <a:srgbClr val="233F5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5937250" y="5594350"/>
            <a:ext cx="1543050" cy="514350"/>
          </a:xfrm>
          <a:custGeom>
            <a:avLst/>
            <a:gdLst>
              <a:gd name="connsiteX0" fmla="*/ 12700 w 1543050"/>
              <a:gd name="connsiteY0" fmla="*/ 520001 h 514350"/>
              <a:gd name="connsiteX1" fmla="*/ 1553717 w 1543050"/>
              <a:gd name="connsiteY1" fmla="*/ 520001 h 514350"/>
              <a:gd name="connsiteX2" fmla="*/ 1553717 w 1543050"/>
              <a:gd name="connsiteY2" fmla="*/ 16027 h 514350"/>
              <a:gd name="connsiteX3" fmla="*/ 12700 w 1543050"/>
              <a:gd name="connsiteY3" fmla="*/ 16027 h 514350"/>
              <a:gd name="connsiteX4" fmla="*/ 12700 w 1543050"/>
              <a:gd name="connsiteY4" fmla="*/ 520001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3050" h="514350">
                <a:moveTo>
                  <a:pt x="12700" y="520001"/>
                </a:moveTo>
                <a:lnTo>
                  <a:pt x="1553717" y="520001"/>
                </a:lnTo>
                <a:lnTo>
                  <a:pt x="1553717" y="16027"/>
                </a:lnTo>
                <a:lnTo>
                  <a:pt x="12700" y="16027"/>
                </a:lnTo>
                <a:lnTo>
                  <a:pt x="12700" y="520001"/>
                </a:lnTo>
                <a:close/>
              </a:path>
            </a:pathLst>
          </a:custGeom>
          <a:solidFill>
            <a:srgbClr val="233F5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5"/>
          <p:cNvSpPr/>
          <p:nvPr/>
        </p:nvSpPr>
        <p:spPr>
          <a:xfrm>
            <a:off x="7473950" y="5594350"/>
            <a:ext cx="1555750" cy="514350"/>
          </a:xfrm>
          <a:custGeom>
            <a:avLst/>
            <a:gdLst>
              <a:gd name="connsiteX0" fmla="*/ 17018 w 1555750"/>
              <a:gd name="connsiteY0" fmla="*/ 520001 h 514350"/>
              <a:gd name="connsiteX1" fmla="*/ 1558036 w 1555750"/>
              <a:gd name="connsiteY1" fmla="*/ 520001 h 514350"/>
              <a:gd name="connsiteX2" fmla="*/ 1558036 w 1555750"/>
              <a:gd name="connsiteY2" fmla="*/ 16027 h 514350"/>
              <a:gd name="connsiteX3" fmla="*/ 17018 w 1555750"/>
              <a:gd name="connsiteY3" fmla="*/ 16027 h 514350"/>
              <a:gd name="connsiteX4" fmla="*/ 17018 w 1555750"/>
              <a:gd name="connsiteY4" fmla="*/ 520001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5750" h="514350">
                <a:moveTo>
                  <a:pt x="17018" y="520001"/>
                </a:moveTo>
                <a:lnTo>
                  <a:pt x="1558036" y="520001"/>
                </a:lnTo>
                <a:lnTo>
                  <a:pt x="1558036" y="16027"/>
                </a:lnTo>
                <a:lnTo>
                  <a:pt x="17018" y="16027"/>
                </a:lnTo>
                <a:lnTo>
                  <a:pt x="17018" y="520001"/>
                </a:lnTo>
                <a:close/>
              </a:path>
            </a:pathLst>
          </a:custGeom>
          <a:solidFill>
            <a:srgbClr val="233F5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6"/>
          <p:cNvSpPr/>
          <p:nvPr/>
        </p:nvSpPr>
        <p:spPr>
          <a:xfrm>
            <a:off x="4400550" y="1606550"/>
            <a:ext cx="19050" cy="4502150"/>
          </a:xfrm>
          <a:custGeom>
            <a:avLst/>
            <a:gdLst>
              <a:gd name="connsiteX0" fmla="*/ 8509 w 19050"/>
              <a:gd name="connsiteY0" fmla="*/ 15875 h 4502150"/>
              <a:gd name="connsiteX1" fmla="*/ 8509 w 19050"/>
              <a:gd name="connsiteY1" fmla="*/ 4514151 h 450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" h="4502150">
                <a:moveTo>
                  <a:pt x="8509" y="15875"/>
                </a:moveTo>
                <a:lnTo>
                  <a:pt x="8509" y="4514151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7"/>
          <p:cNvSpPr/>
          <p:nvPr/>
        </p:nvSpPr>
        <p:spPr>
          <a:xfrm>
            <a:off x="5937250" y="1606550"/>
            <a:ext cx="19050" cy="4502150"/>
          </a:xfrm>
          <a:custGeom>
            <a:avLst/>
            <a:gdLst>
              <a:gd name="connsiteX0" fmla="*/ 12700 w 19050"/>
              <a:gd name="connsiteY0" fmla="*/ 15875 h 4502150"/>
              <a:gd name="connsiteX1" fmla="*/ 12700 w 19050"/>
              <a:gd name="connsiteY1" fmla="*/ 4514151 h 450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" h="4502150">
                <a:moveTo>
                  <a:pt x="12700" y="15875"/>
                </a:moveTo>
                <a:lnTo>
                  <a:pt x="12700" y="4514151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7473950" y="1606550"/>
            <a:ext cx="19050" cy="4502150"/>
          </a:xfrm>
          <a:custGeom>
            <a:avLst/>
            <a:gdLst>
              <a:gd name="connsiteX0" fmla="*/ 17018 w 19050"/>
              <a:gd name="connsiteY0" fmla="*/ 15875 h 4502150"/>
              <a:gd name="connsiteX1" fmla="*/ 17018 w 19050"/>
              <a:gd name="connsiteY1" fmla="*/ 4514151 h 450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" h="4502150">
                <a:moveTo>
                  <a:pt x="17018" y="15875"/>
                </a:moveTo>
                <a:lnTo>
                  <a:pt x="17018" y="4514151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301750" y="2355850"/>
            <a:ext cx="7727950" cy="19050"/>
          </a:xfrm>
          <a:custGeom>
            <a:avLst/>
            <a:gdLst>
              <a:gd name="connsiteX0" fmla="*/ 18922 w 7727950"/>
              <a:gd name="connsiteY0" fmla="*/ 13970 h 19050"/>
              <a:gd name="connsiteX1" fmla="*/ 7736585 w 7727950"/>
              <a:gd name="connsiteY1" fmla="*/ 1397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27950" h="19050">
                <a:moveTo>
                  <a:pt x="18922" y="13970"/>
                </a:moveTo>
                <a:lnTo>
                  <a:pt x="7736585" y="13970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50"/>
          <p:cNvSpPr/>
          <p:nvPr/>
        </p:nvSpPr>
        <p:spPr>
          <a:xfrm>
            <a:off x="1301750" y="3270250"/>
            <a:ext cx="7727950" cy="19050"/>
          </a:xfrm>
          <a:custGeom>
            <a:avLst/>
            <a:gdLst>
              <a:gd name="connsiteX0" fmla="*/ 18922 w 7727950"/>
              <a:gd name="connsiteY0" fmla="*/ 11811 h 19050"/>
              <a:gd name="connsiteX1" fmla="*/ 7736585 w 7727950"/>
              <a:gd name="connsiteY1" fmla="*/ 11811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27950" h="19050">
                <a:moveTo>
                  <a:pt x="18922" y="11811"/>
                </a:moveTo>
                <a:lnTo>
                  <a:pt x="7736585" y="11811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1"/>
          <p:cNvSpPr/>
          <p:nvPr/>
        </p:nvSpPr>
        <p:spPr>
          <a:xfrm>
            <a:off x="1301750" y="4184650"/>
            <a:ext cx="7727950" cy="19050"/>
          </a:xfrm>
          <a:custGeom>
            <a:avLst/>
            <a:gdLst>
              <a:gd name="connsiteX0" fmla="*/ 18922 w 7727950"/>
              <a:gd name="connsiteY0" fmla="*/ 9525 h 19050"/>
              <a:gd name="connsiteX1" fmla="*/ 7736585 w 7727950"/>
              <a:gd name="connsiteY1" fmla="*/ 9525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27950" h="19050">
                <a:moveTo>
                  <a:pt x="18922" y="9525"/>
                </a:moveTo>
                <a:lnTo>
                  <a:pt x="7736585" y="9525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2"/>
          <p:cNvSpPr/>
          <p:nvPr/>
        </p:nvSpPr>
        <p:spPr>
          <a:xfrm>
            <a:off x="1301750" y="4679950"/>
            <a:ext cx="7727950" cy="19050"/>
          </a:xfrm>
          <a:custGeom>
            <a:avLst/>
            <a:gdLst>
              <a:gd name="connsiteX0" fmla="*/ 18922 w 7727950"/>
              <a:gd name="connsiteY0" fmla="*/ 18288 h 19050"/>
              <a:gd name="connsiteX1" fmla="*/ 7736585 w 7727950"/>
              <a:gd name="connsiteY1" fmla="*/ 18288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27950" h="19050">
                <a:moveTo>
                  <a:pt x="18922" y="18288"/>
                </a:moveTo>
                <a:lnTo>
                  <a:pt x="7736585" y="18288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3"/>
          <p:cNvSpPr/>
          <p:nvPr/>
        </p:nvSpPr>
        <p:spPr>
          <a:xfrm>
            <a:off x="1301750" y="5594350"/>
            <a:ext cx="7727950" cy="19050"/>
          </a:xfrm>
          <a:custGeom>
            <a:avLst/>
            <a:gdLst>
              <a:gd name="connsiteX0" fmla="*/ 18922 w 7727950"/>
              <a:gd name="connsiteY0" fmla="*/ 16027 h 19050"/>
              <a:gd name="connsiteX1" fmla="*/ 7736585 w 7727950"/>
              <a:gd name="connsiteY1" fmla="*/ 16027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27950" h="19050">
                <a:moveTo>
                  <a:pt x="18922" y="16027"/>
                </a:moveTo>
                <a:lnTo>
                  <a:pt x="7736585" y="16027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4"/>
          <p:cNvSpPr/>
          <p:nvPr/>
        </p:nvSpPr>
        <p:spPr>
          <a:xfrm>
            <a:off x="1314450" y="1606550"/>
            <a:ext cx="19050" cy="4502150"/>
          </a:xfrm>
          <a:custGeom>
            <a:avLst/>
            <a:gdLst>
              <a:gd name="connsiteX0" fmla="*/ 12572 w 19050"/>
              <a:gd name="connsiteY0" fmla="*/ 15875 h 4502150"/>
              <a:gd name="connsiteX1" fmla="*/ 12572 w 19050"/>
              <a:gd name="connsiteY1" fmla="*/ 4514151 h 450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" h="4502150">
                <a:moveTo>
                  <a:pt x="12572" y="15875"/>
                </a:moveTo>
                <a:lnTo>
                  <a:pt x="12572" y="4514151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9023350" y="1606550"/>
            <a:ext cx="19050" cy="4502150"/>
          </a:xfrm>
          <a:custGeom>
            <a:avLst/>
            <a:gdLst>
              <a:gd name="connsiteX0" fmla="*/ 8635 w 19050"/>
              <a:gd name="connsiteY0" fmla="*/ 15875 h 4502150"/>
              <a:gd name="connsiteX1" fmla="*/ 8635 w 19050"/>
              <a:gd name="connsiteY1" fmla="*/ 4514151 h 450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" h="4502150">
                <a:moveTo>
                  <a:pt x="8635" y="15875"/>
                </a:moveTo>
                <a:lnTo>
                  <a:pt x="8635" y="4514151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6"/>
          <p:cNvSpPr/>
          <p:nvPr/>
        </p:nvSpPr>
        <p:spPr>
          <a:xfrm>
            <a:off x="1301750" y="1619250"/>
            <a:ext cx="7727950" cy="19050"/>
          </a:xfrm>
          <a:custGeom>
            <a:avLst/>
            <a:gdLst>
              <a:gd name="connsiteX0" fmla="*/ 18922 w 7727950"/>
              <a:gd name="connsiteY0" fmla="*/ 9525 h 19050"/>
              <a:gd name="connsiteX1" fmla="*/ 7736585 w 7727950"/>
              <a:gd name="connsiteY1" fmla="*/ 9525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27950" h="19050">
                <a:moveTo>
                  <a:pt x="18922" y="9525"/>
                </a:moveTo>
                <a:lnTo>
                  <a:pt x="7736585" y="9525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7"/>
          <p:cNvSpPr/>
          <p:nvPr/>
        </p:nvSpPr>
        <p:spPr>
          <a:xfrm>
            <a:off x="1301750" y="6102350"/>
            <a:ext cx="7727950" cy="19050"/>
          </a:xfrm>
          <a:custGeom>
            <a:avLst/>
            <a:gdLst>
              <a:gd name="connsiteX0" fmla="*/ 18922 w 7727950"/>
              <a:gd name="connsiteY0" fmla="*/ 12001 h 19050"/>
              <a:gd name="connsiteX1" fmla="*/ 7736585 w 7727950"/>
              <a:gd name="connsiteY1" fmla="*/ 12001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27950" h="19050">
                <a:moveTo>
                  <a:pt x="18922" y="12001"/>
                </a:moveTo>
                <a:lnTo>
                  <a:pt x="7736585" y="12001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8"/>
          <p:cNvSpPr txBox="1"/>
          <p:nvPr/>
        </p:nvSpPr>
        <p:spPr>
          <a:xfrm>
            <a:off x="2075688" y="463087"/>
            <a:ext cx="6411176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51203" indent="-1251203" hangingPunct="0">
              <a:lnSpc>
                <a:spcPct val="100000"/>
              </a:lnSpc>
            </a:pPr>
            <a:r>
              <a:rPr lang="en-US" altLang="zh-CN" sz="2800" b="1" i="1" spc="-334" dirty="0">
                <a:solidFill>
                  <a:srgbClr val="000000"/>
                </a:solidFill>
                <a:latin typeface="Arial"/>
                <a:ea typeface="Arial"/>
              </a:rPr>
              <a:t>Причины</a:t>
            </a:r>
            <a:r>
              <a:rPr lang="en-US" altLang="zh-CN" sz="2800" b="1" i="1" spc="-1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800" b="1" i="1" spc="-325" dirty="0">
                <a:solidFill>
                  <a:srgbClr val="000000"/>
                </a:solidFill>
                <a:latin typeface="Arial"/>
                <a:ea typeface="Arial"/>
              </a:rPr>
              <a:t>ампутации</a:t>
            </a:r>
            <a:r>
              <a:rPr lang="en-US" altLang="zh-CN" sz="2800" b="1" i="1" spc="-1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800" b="1" i="1" spc="-314" dirty="0">
                <a:solidFill>
                  <a:srgbClr val="000000"/>
                </a:solidFill>
                <a:latin typeface="Arial"/>
                <a:ea typeface="Arial"/>
              </a:rPr>
              <a:t>нижних</a:t>
            </a:r>
            <a:r>
              <a:rPr lang="en-US" altLang="zh-CN" sz="2800" b="1" i="1" spc="-15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800" b="1" i="1" spc="-304" dirty="0">
                <a:solidFill>
                  <a:srgbClr val="000000"/>
                </a:solidFill>
                <a:latin typeface="Arial"/>
                <a:ea typeface="Arial"/>
              </a:rPr>
              <a:t>конечностей</a:t>
            </a:r>
            <a:r>
              <a:rPr lang="en-US" altLang="zh-CN" sz="2800" b="1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800" b="1" i="1" spc="-164" dirty="0">
                <a:solidFill>
                  <a:srgbClr val="000000"/>
                </a:solidFill>
                <a:latin typeface="Arial"/>
                <a:ea typeface="Arial"/>
              </a:rPr>
              <a:t>(</a:t>
            </a:r>
            <a:r>
              <a:rPr lang="en-US" altLang="zh-CN" sz="2000" b="1" i="1" spc="-220" dirty="0">
                <a:solidFill>
                  <a:srgbClr val="000000"/>
                </a:solidFill>
                <a:latin typeface="Arial"/>
                <a:ea typeface="Arial"/>
              </a:rPr>
              <a:t>по</a:t>
            </a:r>
            <a:r>
              <a:rPr lang="en-US" altLang="zh-CN" sz="2000" b="1" i="1" spc="-9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b="1" i="1" spc="-239" dirty="0">
                <a:solidFill>
                  <a:srgbClr val="000000"/>
                </a:solidFill>
                <a:latin typeface="Arial"/>
                <a:ea typeface="Arial"/>
              </a:rPr>
              <a:t>данным</a:t>
            </a:r>
            <a:r>
              <a:rPr lang="en-US" altLang="zh-CN" sz="2000" b="1" i="1" spc="-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b="1" i="1" spc="-214" dirty="0">
                <a:solidFill>
                  <a:srgbClr val="000000"/>
                </a:solidFill>
                <a:latin typeface="Arial"/>
                <a:ea typeface="Arial"/>
              </a:rPr>
              <a:t>Нижегородского</a:t>
            </a:r>
            <a:r>
              <a:rPr lang="en-US" altLang="zh-CN" sz="2000" b="1" i="1" spc="-10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b="1" i="1" spc="-254" dirty="0">
                <a:solidFill>
                  <a:srgbClr val="000000"/>
                </a:solidFill>
                <a:latin typeface="Arial"/>
                <a:ea typeface="Arial"/>
              </a:rPr>
              <a:t>ПрОП</a:t>
            </a:r>
            <a:r>
              <a:rPr lang="en-US" altLang="zh-CN" sz="2800" b="1" i="1" spc="-159" dirty="0">
                <a:solidFill>
                  <a:srgbClr val="000000"/>
                </a:solidFill>
                <a:latin typeface="Arial"/>
                <a:ea typeface="Arial"/>
              </a:rPr>
              <a:t>)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4875529" y="1616075"/>
            <a:ext cx="736590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spc="-10" dirty="0">
                <a:solidFill>
                  <a:srgbClr val="FEFEFE"/>
                </a:solidFill>
                <a:latin typeface="Times New Roman"/>
                <a:ea typeface="Times New Roman"/>
              </a:rPr>
              <a:t>20</a:t>
            </a:r>
            <a:r>
              <a:rPr lang="en-US" altLang="zh-CN" sz="2400" b="1" dirty="0">
                <a:solidFill>
                  <a:srgbClr val="FEFEFE"/>
                </a:solidFill>
                <a:latin typeface="Times New Roman"/>
                <a:ea typeface="Times New Roman"/>
              </a:rPr>
              <a:t>16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6416675" y="1616075"/>
            <a:ext cx="736590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spc="-10" dirty="0">
                <a:solidFill>
                  <a:srgbClr val="FEFEFE"/>
                </a:solidFill>
                <a:latin typeface="Times New Roman"/>
                <a:ea typeface="Times New Roman"/>
              </a:rPr>
              <a:t>20</a:t>
            </a:r>
            <a:r>
              <a:rPr lang="en-US" altLang="zh-CN" sz="2400" b="1" dirty="0">
                <a:solidFill>
                  <a:srgbClr val="FEFEFE"/>
                </a:solidFill>
                <a:latin typeface="Times New Roman"/>
                <a:ea typeface="Times New Roman"/>
              </a:rPr>
              <a:t>17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7591932" y="1624486"/>
            <a:ext cx="1354429" cy="731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dirty="0">
                <a:solidFill>
                  <a:srgbClr val="FEFEFE"/>
                </a:solidFill>
                <a:latin typeface="Times New Roman"/>
                <a:ea typeface="Times New Roman"/>
              </a:rPr>
              <a:t>2018</a:t>
            </a:r>
            <a:r>
              <a:rPr lang="en-US" altLang="zh-CN" sz="24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b="1" dirty="0">
                <a:solidFill>
                  <a:srgbClr val="FEFEFE"/>
                </a:solidFill>
                <a:latin typeface="Times New Roman"/>
                <a:ea typeface="Times New Roman"/>
              </a:rPr>
              <a:t>за</a:t>
            </a:r>
            <a:r>
              <a:rPr lang="en-US" altLang="zh-CN" sz="2400" b="1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b="1" dirty="0">
                <a:solidFill>
                  <a:srgbClr val="FEFEFE"/>
                </a:solidFill>
                <a:latin typeface="Times New Roman"/>
                <a:ea typeface="Times New Roman"/>
              </a:rPr>
              <a:t>11</a:t>
            </a:r>
          </a:p>
          <a:p>
            <a:pPr marL="0" indent="393192">
              <a:lnSpc>
                <a:spcPct val="100000"/>
              </a:lnSpc>
            </a:pPr>
            <a:r>
              <a:rPr lang="en-US" altLang="zh-CN" sz="2400" b="1" spc="-5" dirty="0">
                <a:solidFill>
                  <a:srgbClr val="FEFEFE"/>
                </a:solidFill>
                <a:latin typeface="Times New Roman"/>
                <a:ea typeface="Times New Roman"/>
              </a:rPr>
              <a:t>ме</a:t>
            </a:r>
            <a:r>
              <a:rPr lang="en-US" altLang="zh-CN" sz="2400" b="1" dirty="0">
                <a:solidFill>
                  <a:srgbClr val="FEFEFE"/>
                </a:solidFill>
                <a:latin typeface="Times New Roman"/>
                <a:ea typeface="Times New Roman"/>
              </a:rPr>
              <a:t>с.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641982" y="2691968"/>
            <a:ext cx="2577224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Сосудистые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заболевания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4916678" y="2966288"/>
            <a:ext cx="3735722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541144" algn="l"/>
                <a:tab pos="3082163" algn="l"/>
              </a:tabLst>
            </a:pP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74%	83%	</a:t>
            </a:r>
            <a:r>
              <a:rPr lang="en-US" altLang="zh-CN" sz="2400" spc="-15" dirty="0">
                <a:solidFill>
                  <a:srgbClr val="FEFEFE"/>
                </a:solidFill>
                <a:latin typeface="Calibri"/>
                <a:ea typeface="Calibri"/>
              </a:rPr>
              <a:t>90%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768475" y="3940047"/>
            <a:ext cx="6817959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213734" algn="l"/>
                <a:tab pos="4754880" algn="l"/>
                <a:tab pos="6295897" algn="l"/>
              </a:tabLst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в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т.ч.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сахарный</a:t>
            </a:r>
            <a:r>
              <a:rPr lang="en-US" altLang="zh-CN" sz="18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диабет	</a:t>
            </a:r>
            <a:r>
              <a:rPr lang="en-US" altLang="zh-CN" sz="1800" spc="-5" dirty="0">
                <a:solidFill>
                  <a:srgbClr val="FEFEFE"/>
                </a:solidFill>
                <a:latin typeface="Calibri"/>
                <a:ea typeface="Calibri"/>
              </a:rPr>
              <a:t>22%	27%	</a:t>
            </a:r>
            <a:r>
              <a:rPr lang="en-US" altLang="zh-CN" sz="1800" spc="-15" dirty="0">
                <a:solidFill>
                  <a:srgbClr val="FEFEFE"/>
                </a:solidFill>
                <a:latin typeface="Calibri"/>
                <a:ea typeface="Calibri"/>
              </a:rPr>
              <a:t>30%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2510663" y="4359909"/>
            <a:ext cx="6064710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483739" algn="l"/>
                <a:tab pos="4024883" algn="l"/>
                <a:tab pos="5565902" algn="l"/>
              </a:tabLst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Травма	</a:t>
            </a: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9%	6%	</a:t>
            </a:r>
            <a:r>
              <a:rPr lang="en-US" altLang="zh-CN" sz="2400" spc="-25" dirty="0">
                <a:solidFill>
                  <a:srgbClr val="FEFEFE"/>
                </a:solidFill>
                <a:latin typeface="Calibri"/>
                <a:ea typeface="Calibri"/>
              </a:rPr>
              <a:t>7%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2000123" y="5082032"/>
            <a:ext cx="1747802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6763">
              <a:lnSpc>
                <a:spcPct val="100000"/>
              </a:lnSpc>
            </a:pPr>
            <a:r>
              <a:rPr lang="en-US" altLang="zh-CN" sz="1800" spc="-5" dirty="0">
                <a:solidFill>
                  <a:srgbClr val="FEFEFE"/>
                </a:solidFill>
                <a:latin typeface="Calibri"/>
                <a:ea typeface="Calibri"/>
              </a:rPr>
              <a:t>Зл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окачественные</a:t>
            </a:r>
          </a:p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FEFEFE"/>
                </a:solidFill>
                <a:latin typeface="Calibri"/>
                <a:ea typeface="Calibri"/>
              </a:rPr>
              <a:t>нов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ообразования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4994402" y="5271770"/>
            <a:ext cx="384508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10" dirty="0">
                <a:solidFill>
                  <a:srgbClr val="FEFEFE"/>
                </a:solidFill>
                <a:latin typeface="Calibri"/>
                <a:ea typeface="Calibri"/>
              </a:rPr>
              <a:t>5%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6419722" y="5271770"/>
            <a:ext cx="61463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10" dirty="0">
                <a:solidFill>
                  <a:srgbClr val="FEFEFE"/>
                </a:solidFill>
                <a:latin typeface="Calibri"/>
                <a:ea typeface="Calibri"/>
              </a:rPr>
              <a:t>2,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5%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7960741" y="5271770"/>
            <a:ext cx="61463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10" dirty="0">
                <a:solidFill>
                  <a:srgbClr val="FEFEFE"/>
                </a:solidFill>
                <a:latin typeface="Calibri"/>
                <a:ea typeface="Calibri"/>
              </a:rPr>
              <a:t>2,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5%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2222626" y="5776341"/>
            <a:ext cx="6467046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655951" algn="l"/>
                <a:tab pos="4197095" algn="l"/>
                <a:tab pos="5738114" algn="l"/>
              </a:tabLst>
            </a:pPr>
            <a:r>
              <a:rPr lang="en-US" altLang="zh-CN" sz="1800" spc="-5" dirty="0">
                <a:solidFill>
                  <a:srgbClr val="FEFEFE"/>
                </a:solidFill>
                <a:latin typeface="Calibri"/>
                <a:ea typeface="Calibri"/>
              </a:rPr>
              <a:t>Остеомиелит	</a:t>
            </a: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1,5%	2,5%	</a:t>
            </a:r>
            <a:r>
              <a:rPr lang="en-US" altLang="zh-CN" sz="2400" spc="-15" dirty="0">
                <a:solidFill>
                  <a:srgbClr val="FEFEFE"/>
                </a:solidFill>
                <a:latin typeface="Calibri"/>
                <a:ea typeface="Calibri"/>
              </a:rPr>
              <a:t>1.8%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icture 3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19" y="4236720"/>
            <a:ext cx="2842260" cy="1912620"/>
          </a:xfrm>
          <a:prstGeom prst="rect">
            <a:avLst/>
          </a:prstGeom>
        </p:spPr>
      </p:pic>
      <p:pic>
        <p:nvPicPr>
          <p:cNvPr id="389" name="Picture 3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19" y="2049780"/>
            <a:ext cx="2865120" cy="1813560"/>
          </a:xfrm>
          <a:prstGeom prst="rect">
            <a:avLst/>
          </a:prstGeom>
        </p:spPr>
      </p:pic>
      <p:sp>
        <p:nvSpPr>
          <p:cNvPr id="2" name="TextBox 389"/>
          <p:cNvSpPr txBox="1"/>
          <p:nvPr/>
        </p:nvSpPr>
        <p:spPr>
          <a:xfrm>
            <a:off x="1891919" y="282575"/>
            <a:ext cx="7821093" cy="1259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b="1" i="1" spc="139" dirty="0">
                <a:solidFill>
                  <a:srgbClr val="000000"/>
                </a:solidFill>
                <a:latin typeface="Calibri"/>
                <a:ea typeface="Calibri"/>
              </a:rPr>
              <a:t>СИСТЕМА</a:t>
            </a:r>
            <a:r>
              <a:rPr lang="en-US" altLang="zh-CN" sz="2000" b="1" i="1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135" dirty="0">
                <a:solidFill>
                  <a:srgbClr val="000000"/>
                </a:solidFill>
                <a:latin typeface="Calibri"/>
                <a:ea typeface="Calibri"/>
              </a:rPr>
              <a:t>ПРОТЕЗНО</a:t>
            </a:r>
            <a:r>
              <a:rPr lang="en-US" altLang="zh-CN" sz="2000" b="1" i="1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89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000" b="1" i="1" spc="139" dirty="0">
                <a:solidFill>
                  <a:srgbClr val="000000"/>
                </a:solidFill>
                <a:latin typeface="Calibri"/>
                <a:ea typeface="Calibri"/>
              </a:rPr>
              <a:t>ОРТОПЕДИЧЕСКОЙ</a:t>
            </a:r>
            <a:r>
              <a:rPr lang="en-US" altLang="zh-CN" sz="2000" b="1" i="1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175" dirty="0">
                <a:solidFill>
                  <a:srgbClr val="000000"/>
                </a:solidFill>
                <a:latin typeface="Calibri"/>
                <a:ea typeface="Calibri"/>
              </a:rPr>
              <a:t>ПОМОЩИ</a:t>
            </a:r>
            <a:r>
              <a:rPr lang="en-US" altLang="zh-CN" sz="2000" b="1" i="1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145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000" b="1" i="1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139" dirty="0">
                <a:solidFill>
                  <a:srgbClr val="000000"/>
                </a:solidFill>
                <a:latin typeface="Calibri"/>
                <a:ea typeface="Calibri"/>
              </a:rPr>
              <a:t>РОССИИ</a:t>
            </a:r>
          </a:p>
          <a:p>
            <a:pPr>
              <a:lnSpc>
                <a:spcPts val="1339"/>
              </a:lnSpc>
            </a:pPr>
            <a:endParaRPr lang="en-US" dirty="0" smtClean="0"/>
          </a:p>
          <a:p>
            <a:pPr marL="0" indent="2276855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России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146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млн</a:t>
            </a:r>
            <a:r>
              <a:rPr lang="en-US" altLang="zh-CN" sz="24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человек:</a:t>
            </a:r>
          </a:p>
          <a:p>
            <a:pPr>
              <a:lnSpc>
                <a:spcPts val="409"/>
              </a:lnSpc>
            </a:pPr>
            <a:endParaRPr lang="en-US" dirty="0" smtClean="0"/>
          </a:p>
          <a:p>
            <a:pPr marL="0" indent="2276855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72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крупных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48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мелких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филиалов</a:t>
            </a:r>
          </a:p>
        </p:txBody>
      </p:sp>
      <p:sp>
        <p:nvSpPr>
          <p:cNvPr id="390" name="TextBox 390"/>
          <p:cNvSpPr txBox="1"/>
          <p:nvPr/>
        </p:nvSpPr>
        <p:spPr>
          <a:xfrm>
            <a:off x="4383659" y="1565783"/>
            <a:ext cx="5444900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031489" algn="l"/>
              </a:tabLst>
            </a:pP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Федерального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государственного</a:t>
            </a:r>
          </a:p>
        </p:txBody>
      </p:sp>
      <p:sp>
        <p:nvSpPr>
          <p:cNvPr id="391" name="TextBox 391"/>
          <p:cNvSpPr txBox="1"/>
          <p:nvPr/>
        </p:nvSpPr>
        <p:spPr>
          <a:xfrm>
            <a:off x="4383659" y="1931542"/>
            <a:ext cx="5329825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унитарного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предприятия</a:t>
            </a:r>
            <a:r>
              <a:rPr lang="en-US" altLang="zh-CN" sz="2400" spc="-3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«Московское</a:t>
            </a:r>
          </a:p>
          <a:p>
            <a:pPr marL="0">
              <a:lnSpc>
                <a:spcPct val="100000"/>
              </a:lnSpc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протезно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-орт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опедическое</a:t>
            </a:r>
          </a:p>
        </p:txBody>
      </p:sp>
      <p:sp>
        <p:nvSpPr>
          <p:cNvPr id="392" name="TextBox 392"/>
          <p:cNvSpPr txBox="1"/>
          <p:nvPr/>
        </p:nvSpPr>
        <p:spPr>
          <a:xfrm>
            <a:off x="4383659" y="2663063"/>
            <a:ext cx="544471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226817" algn="l"/>
                <a:tab pos="3905122" algn="l"/>
                <a:tab pos="5171566" algn="l"/>
              </a:tabLst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предприятие»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Минтруда	России	</a:t>
            </a:r>
            <a:r>
              <a:rPr lang="en-US" altLang="zh-CN" sz="2400" spc="-4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</a:p>
        </p:txBody>
      </p:sp>
      <p:sp>
        <p:nvSpPr>
          <p:cNvPr id="393" name="TextBox 393"/>
          <p:cNvSpPr txBox="1"/>
          <p:nvPr/>
        </p:nvSpPr>
        <p:spPr>
          <a:xfrm>
            <a:off x="4168775" y="3029077"/>
            <a:ext cx="5613757" cy="2789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14884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каждом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регионе</a:t>
            </a:r>
            <a:r>
              <a:rPr lang="en-US" altLang="zh-CN" sz="2400" spc="-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России</a:t>
            </a:r>
          </a:p>
          <a:p>
            <a:pPr marL="214884" indent="-214884" hangingPunct="0">
              <a:lnSpc>
                <a:spcPct val="104166"/>
              </a:lnSpc>
              <a:spcBef>
                <a:spcPts val="209"/>
              </a:spcBef>
            </a:pPr>
            <a:r>
              <a:rPr lang="en-US" altLang="zh-CN" sz="2400" spc="25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Около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100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организации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частной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формы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ea typeface="Calibri"/>
              </a:rPr>
              <a:t>собственности,</a:t>
            </a:r>
            <a:r>
              <a:rPr lang="en-US" altLang="zh-CN" sz="2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оказывающих</a:t>
            </a:r>
            <a:r>
              <a:rPr lang="en-US" altLang="zh-CN" sz="2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ea typeface="Calibri"/>
              </a:rPr>
              <a:t>протезно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ортопедическую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помощь</a:t>
            </a:r>
          </a:p>
          <a:p>
            <a:pPr>
              <a:lnSpc>
                <a:spcPts val="63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Германии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80</a:t>
            </a:r>
            <a:r>
              <a:rPr lang="en-US" altLang="zh-CN" sz="24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млн:</a:t>
            </a:r>
          </a:p>
          <a:p>
            <a:pPr>
              <a:lnSpc>
                <a:spcPts val="40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145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Более</a:t>
            </a:r>
            <a:r>
              <a:rPr lang="en-US" altLang="zh-CN" sz="2400" spc="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1500</a:t>
            </a:r>
            <a:r>
              <a:rPr lang="en-US" altLang="zh-CN" sz="240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организаций,</a:t>
            </a:r>
            <a:r>
              <a:rPr lang="en-US" altLang="zh-CN" sz="240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оказывающих</a:t>
            </a:r>
          </a:p>
          <a:p>
            <a:pPr marL="0" indent="286511">
              <a:lnSpc>
                <a:spcPct val="100000"/>
              </a:lnSpc>
              <a:spcBef>
                <a:spcPts val="185"/>
              </a:spcBef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протезно-ортопедическую</a:t>
            </a:r>
            <a:r>
              <a:rPr lang="en-US" altLang="zh-CN" sz="24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помощь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Picture 3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19" y="1684020"/>
            <a:ext cx="2240280" cy="1661160"/>
          </a:xfrm>
          <a:prstGeom prst="rect">
            <a:avLst/>
          </a:prstGeom>
        </p:spPr>
      </p:pic>
      <p:pic>
        <p:nvPicPr>
          <p:cNvPr id="396" name="Picture 3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3436620"/>
            <a:ext cx="2118360" cy="1379220"/>
          </a:xfrm>
          <a:prstGeom prst="rect">
            <a:avLst/>
          </a:prstGeom>
        </p:spPr>
      </p:pic>
      <p:pic>
        <p:nvPicPr>
          <p:cNvPr id="397" name="Picture 3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5013960"/>
            <a:ext cx="1905000" cy="1645920"/>
          </a:xfrm>
          <a:prstGeom prst="rect">
            <a:avLst/>
          </a:prstGeom>
        </p:spPr>
      </p:pic>
      <p:sp>
        <p:nvSpPr>
          <p:cNvPr id="2" name="TextBox 397"/>
          <p:cNvSpPr txBox="1"/>
          <p:nvPr/>
        </p:nvSpPr>
        <p:spPr>
          <a:xfrm>
            <a:off x="2217420" y="345058"/>
            <a:ext cx="7469012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b="1" i="1" dirty="0">
                <a:solidFill>
                  <a:srgbClr val="000000"/>
                </a:solidFill>
                <a:latin typeface="Calibri"/>
                <a:ea typeface="Calibri"/>
              </a:rPr>
              <a:t>СОВРЕМЕННЫЕ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ea typeface="Calibri"/>
              </a:rPr>
              <a:t>КОНСТРУКЦИИ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ea typeface="Calibri"/>
              </a:rPr>
              <a:t>ПРОТЕЗОВ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ea typeface="Calibri"/>
              </a:rPr>
              <a:t>НИЖНИХ</a:t>
            </a:r>
            <a:r>
              <a:rPr lang="en-US" altLang="zh-CN" sz="2000" b="1" i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ea typeface="Calibri"/>
              </a:rPr>
              <a:t>КОНЕЧНОСТЕЙ</a:t>
            </a:r>
          </a:p>
        </p:txBody>
      </p:sp>
      <p:sp>
        <p:nvSpPr>
          <p:cNvPr id="398" name="TextBox 398"/>
          <p:cNvSpPr txBox="1"/>
          <p:nvPr/>
        </p:nvSpPr>
        <p:spPr>
          <a:xfrm>
            <a:off x="3579240" y="1926208"/>
            <a:ext cx="5634580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86512" algn="l"/>
                <a:tab pos="1708785" algn="l"/>
                <a:tab pos="3481451" algn="l"/>
                <a:tab pos="4741799" algn="l"/>
              </a:tabLst>
            </a:pPr>
            <a:r>
              <a:rPr lang="en-US" altLang="zh-CN" sz="1800" dirty="0">
                <a:solidFill>
                  <a:srgbClr val="986532"/>
                </a:solidFill>
                <a:latin typeface="Calibri"/>
                <a:ea typeface="Calibri"/>
              </a:rPr>
              <a:t>-	</a:t>
            </a:r>
            <a:r>
              <a:rPr lang="en-US" altLang="zh-CN" sz="1800" b="1" spc="-5" dirty="0">
                <a:solidFill>
                  <a:srgbClr val="986532"/>
                </a:solidFill>
                <a:latin typeface="Calibri"/>
                <a:ea typeface="Calibri"/>
              </a:rPr>
              <a:t>С</a:t>
            </a:r>
            <a:r>
              <a:rPr lang="en-US" altLang="zh-CN" sz="1450" b="1" spc="-5" dirty="0">
                <a:solidFill>
                  <a:srgbClr val="986532"/>
                </a:solidFill>
                <a:latin typeface="Calibri"/>
                <a:ea typeface="Calibri"/>
              </a:rPr>
              <a:t>ОВРЕМЕННЫЕ	</a:t>
            </a:r>
            <a:r>
              <a:rPr lang="en-US" altLang="zh-CN" sz="1450" b="1" spc="-10" dirty="0">
                <a:solidFill>
                  <a:srgbClr val="986532"/>
                </a:solidFill>
                <a:latin typeface="Calibri"/>
                <a:ea typeface="Calibri"/>
              </a:rPr>
              <a:t>ФУНКЦИОНАЛЬНЫЕ	ПРОТЕЗЫ	</a:t>
            </a:r>
            <a:r>
              <a:rPr lang="en-US" altLang="zh-CN" sz="1450" b="1" spc="-30" dirty="0">
                <a:solidFill>
                  <a:srgbClr val="986532"/>
                </a:solidFill>
                <a:latin typeface="Calibri"/>
                <a:ea typeface="Calibri"/>
              </a:rPr>
              <a:t>ДОЛЖНЫ</a:t>
            </a:r>
          </a:p>
        </p:txBody>
      </p:sp>
      <p:sp>
        <p:nvSpPr>
          <p:cNvPr id="399" name="TextBox 399"/>
          <p:cNvSpPr txBox="1"/>
          <p:nvPr/>
        </p:nvSpPr>
        <p:spPr>
          <a:xfrm>
            <a:off x="3865753" y="2337612"/>
            <a:ext cx="4559604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450" b="1" spc="-15" dirty="0">
                <a:solidFill>
                  <a:srgbClr val="986532"/>
                </a:solidFill>
                <a:latin typeface="Calibri"/>
                <a:ea typeface="Calibri"/>
              </a:rPr>
              <a:t>ИЗГОТАВЛИВАТЬСЯ</a:t>
            </a:r>
            <a:r>
              <a:rPr lang="en-US" altLang="zh-CN" sz="1450" b="1" spc="-5" dirty="0">
                <a:solidFill>
                  <a:srgbClr val="986532"/>
                </a:solidFill>
                <a:latin typeface="Calibri"/>
                <a:cs typeface="Calibri"/>
              </a:rPr>
              <a:t> </a:t>
            </a:r>
            <a:r>
              <a:rPr lang="en-US" altLang="zh-CN" sz="1450" b="1" spc="-5" dirty="0">
                <a:solidFill>
                  <a:srgbClr val="986532"/>
                </a:solidFill>
                <a:latin typeface="Calibri"/>
                <a:ea typeface="Calibri"/>
              </a:rPr>
              <a:t>ПО</a:t>
            </a:r>
            <a:r>
              <a:rPr lang="en-US" altLang="zh-CN" sz="1450" b="1" spc="-5" dirty="0">
                <a:solidFill>
                  <a:srgbClr val="986532"/>
                </a:solidFill>
                <a:latin typeface="Calibri"/>
                <a:cs typeface="Calibri"/>
              </a:rPr>
              <a:t> </a:t>
            </a:r>
            <a:r>
              <a:rPr lang="en-US" altLang="zh-CN" sz="1450" b="1" spc="-15" dirty="0">
                <a:solidFill>
                  <a:srgbClr val="986532"/>
                </a:solidFill>
                <a:latin typeface="Calibri"/>
                <a:ea typeface="Calibri"/>
              </a:rPr>
              <a:t>ГИПСОВОМУ</a:t>
            </a:r>
            <a:r>
              <a:rPr lang="en-US" altLang="zh-CN" sz="1450" b="1" spc="-5" dirty="0">
                <a:solidFill>
                  <a:srgbClr val="986532"/>
                </a:solidFill>
                <a:latin typeface="Calibri"/>
                <a:cs typeface="Calibri"/>
              </a:rPr>
              <a:t> </a:t>
            </a:r>
            <a:r>
              <a:rPr lang="en-US" altLang="zh-CN" sz="1450" b="1" spc="-15" dirty="0">
                <a:solidFill>
                  <a:srgbClr val="986532"/>
                </a:solidFill>
                <a:latin typeface="Calibri"/>
                <a:ea typeface="Calibri"/>
              </a:rPr>
              <a:t>НЕГАТИВУ</a:t>
            </a:r>
            <a:r>
              <a:rPr lang="en-US" altLang="zh-CN" sz="1450" b="1" spc="-10" dirty="0">
                <a:solidFill>
                  <a:srgbClr val="986532"/>
                </a:solidFill>
                <a:latin typeface="Calibri"/>
                <a:cs typeface="Calibri"/>
              </a:rPr>
              <a:t> </a:t>
            </a:r>
            <a:r>
              <a:rPr lang="en-US" altLang="zh-CN" sz="1450" b="1" spc="-10" dirty="0">
                <a:solidFill>
                  <a:srgbClr val="986532"/>
                </a:solidFill>
                <a:latin typeface="Calibri"/>
                <a:ea typeface="Calibri"/>
              </a:rPr>
              <a:t>КУЛЬТИ</a:t>
            </a:r>
            <a:r>
              <a:rPr lang="en-US" altLang="zh-CN" sz="1800" b="1" spc="-20" dirty="0">
                <a:solidFill>
                  <a:srgbClr val="986532"/>
                </a:solidFill>
                <a:latin typeface="Calibri"/>
                <a:ea typeface="Calibri"/>
              </a:rPr>
              <a:t>.</a:t>
            </a:r>
          </a:p>
        </p:txBody>
      </p:sp>
      <p:sp>
        <p:nvSpPr>
          <p:cNvPr id="400" name="TextBox 400"/>
          <p:cNvSpPr txBox="1"/>
          <p:nvPr/>
        </p:nvSpPr>
        <p:spPr>
          <a:xfrm>
            <a:off x="3579240" y="2749423"/>
            <a:ext cx="563321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86512" algn="l"/>
                <a:tab pos="685800" algn="l"/>
                <a:tab pos="1769745" algn="l"/>
                <a:tab pos="2763393" algn="l"/>
                <a:tab pos="4200778" algn="l"/>
              </a:tabLst>
            </a:pPr>
            <a:r>
              <a:rPr lang="en-US" altLang="zh-CN" sz="1800" dirty="0">
                <a:solidFill>
                  <a:srgbClr val="986500"/>
                </a:solidFill>
                <a:latin typeface="Calibri"/>
                <a:ea typeface="Calibri"/>
              </a:rPr>
              <a:t>-	</a:t>
            </a:r>
            <a:r>
              <a:rPr lang="en-US" altLang="zh-CN" sz="1800" b="1" dirty="0">
                <a:solidFill>
                  <a:srgbClr val="986500"/>
                </a:solidFill>
                <a:latin typeface="Calibri"/>
                <a:ea typeface="Calibri"/>
              </a:rPr>
              <a:t>В	</a:t>
            </a:r>
            <a:r>
              <a:rPr lang="en-US" altLang="zh-CN" sz="1450" b="1" spc="-10" dirty="0">
                <a:solidFill>
                  <a:srgbClr val="986500"/>
                </a:solidFill>
                <a:latin typeface="Calibri"/>
                <a:ea typeface="Calibri"/>
              </a:rPr>
              <a:t>ПРОТЕЗАХ	НИЖНИХ	КОНЕЧНОСТЕЙ	</a:t>
            </a:r>
            <a:r>
              <a:rPr lang="en-US" altLang="zh-CN" sz="1450" b="1" spc="-20" dirty="0">
                <a:solidFill>
                  <a:srgbClr val="986500"/>
                </a:solidFill>
                <a:latin typeface="Calibri"/>
                <a:ea typeface="Calibri"/>
              </a:rPr>
              <a:t>ИСПОЛЬЗУЮТСЯ</a:t>
            </a:r>
          </a:p>
        </p:txBody>
      </p:sp>
      <p:sp>
        <p:nvSpPr>
          <p:cNvPr id="401" name="TextBox 401"/>
          <p:cNvSpPr txBox="1"/>
          <p:nvPr/>
        </p:nvSpPr>
        <p:spPr>
          <a:xfrm>
            <a:off x="3579240" y="3160902"/>
            <a:ext cx="5520649" cy="10976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86512">
              <a:lnSpc>
                <a:spcPct val="100000"/>
              </a:lnSpc>
            </a:pPr>
            <a:r>
              <a:rPr lang="en-US" altLang="zh-CN" sz="1450" b="1" spc="-15" dirty="0">
                <a:solidFill>
                  <a:srgbClr val="986500"/>
                </a:solidFill>
                <a:latin typeface="Calibri"/>
                <a:ea typeface="Calibri"/>
              </a:rPr>
              <a:t>ТИТАНОВЫЕ</a:t>
            </a:r>
            <a:r>
              <a:rPr lang="en-US" altLang="zh-CN" sz="1800" b="1" dirty="0">
                <a:solidFill>
                  <a:srgbClr val="986500"/>
                </a:solidFill>
                <a:latin typeface="Calibri"/>
                <a:ea typeface="Calibri"/>
              </a:rPr>
              <a:t>,</a:t>
            </a:r>
            <a:r>
              <a:rPr lang="en-US" altLang="zh-CN" sz="1800" b="1" spc="-5" dirty="0">
                <a:solidFill>
                  <a:srgbClr val="986500"/>
                </a:solidFill>
                <a:latin typeface="Calibri"/>
                <a:cs typeface="Calibri"/>
              </a:rPr>
              <a:t> </a:t>
            </a:r>
            <a:r>
              <a:rPr lang="en-US" altLang="zh-CN" sz="1450" b="1" spc="-15" dirty="0">
                <a:solidFill>
                  <a:srgbClr val="986500"/>
                </a:solidFill>
                <a:latin typeface="Calibri"/>
                <a:ea typeface="Calibri"/>
              </a:rPr>
              <a:t>АЛЮМИНИЕВЫЕ</a:t>
            </a:r>
            <a:r>
              <a:rPr lang="en-US" altLang="zh-CN" sz="1800" b="1" spc="-5" dirty="0">
                <a:solidFill>
                  <a:srgbClr val="986500"/>
                </a:solidFill>
                <a:latin typeface="Calibri"/>
                <a:ea typeface="Calibri"/>
              </a:rPr>
              <a:t>,</a:t>
            </a:r>
            <a:r>
              <a:rPr lang="en-US" altLang="zh-CN" sz="1800" b="1" spc="-5" dirty="0">
                <a:solidFill>
                  <a:srgbClr val="986500"/>
                </a:solidFill>
                <a:latin typeface="Calibri"/>
                <a:cs typeface="Calibri"/>
              </a:rPr>
              <a:t> </a:t>
            </a:r>
            <a:r>
              <a:rPr lang="en-US" altLang="zh-CN" sz="1450" b="1" spc="-10" dirty="0">
                <a:solidFill>
                  <a:srgbClr val="986500"/>
                </a:solidFill>
                <a:latin typeface="Calibri"/>
                <a:ea typeface="Calibri"/>
              </a:rPr>
              <a:t>УГЛЕПЛАСТИКОВЫЕ</a:t>
            </a:r>
            <a:r>
              <a:rPr lang="en-US" altLang="zh-CN" sz="1450" b="1" spc="-10" dirty="0">
                <a:solidFill>
                  <a:srgbClr val="986500"/>
                </a:solidFill>
                <a:latin typeface="Calibri"/>
                <a:cs typeface="Calibri"/>
              </a:rPr>
              <a:t> </a:t>
            </a:r>
            <a:r>
              <a:rPr lang="en-US" altLang="zh-CN" sz="1450" b="1" spc="-20" dirty="0">
                <a:solidFill>
                  <a:srgbClr val="986500"/>
                </a:solidFill>
                <a:latin typeface="Calibri"/>
                <a:ea typeface="Calibri"/>
              </a:rPr>
              <a:t>МОДУЛИ</a:t>
            </a:r>
            <a:r>
              <a:rPr lang="en-US" altLang="zh-CN" sz="1800" b="1" spc="-10" dirty="0">
                <a:solidFill>
                  <a:srgbClr val="986500"/>
                </a:solidFill>
                <a:latin typeface="Calibri"/>
                <a:ea typeface="Calibri"/>
              </a:rPr>
              <a:t>.</a:t>
            </a:r>
          </a:p>
          <a:p>
            <a:pPr>
              <a:lnSpc>
                <a:spcPts val="10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286512" algn="l"/>
                <a:tab pos="1218057" algn="l"/>
                <a:tab pos="1492377" algn="l"/>
                <a:tab pos="2476880" algn="l"/>
                <a:tab pos="3202304" algn="l"/>
                <a:tab pos="3813683" algn="l"/>
                <a:tab pos="4083430" algn="l"/>
              </a:tabLst>
            </a:pPr>
            <a:r>
              <a:rPr lang="en-US" altLang="zh-CN" sz="1800" dirty="0">
                <a:solidFill>
                  <a:srgbClr val="986532"/>
                </a:solidFill>
                <a:latin typeface="Calibri"/>
                <a:ea typeface="Calibri"/>
              </a:rPr>
              <a:t>-	</a:t>
            </a:r>
            <a:r>
              <a:rPr lang="en-US" altLang="zh-CN" sz="1800" b="1" spc="-50" dirty="0">
                <a:solidFill>
                  <a:srgbClr val="986532"/>
                </a:solidFill>
                <a:latin typeface="Calibri"/>
                <a:ea typeface="Calibri"/>
              </a:rPr>
              <a:t>М</a:t>
            </a:r>
            <a:r>
              <a:rPr lang="en-US" altLang="zh-CN" sz="1450" b="1" spc="-35" dirty="0">
                <a:solidFill>
                  <a:srgbClr val="986532"/>
                </a:solidFill>
                <a:latin typeface="Calibri"/>
                <a:ea typeface="Calibri"/>
              </a:rPr>
              <a:t>ОДУЛИ	</a:t>
            </a:r>
            <a:r>
              <a:rPr lang="en-US" altLang="zh-CN" sz="1450" b="1" spc="-5" dirty="0">
                <a:solidFill>
                  <a:srgbClr val="986532"/>
                </a:solidFill>
                <a:latin typeface="Calibri"/>
                <a:ea typeface="Calibri"/>
              </a:rPr>
              <a:t>В	</a:t>
            </a:r>
            <a:r>
              <a:rPr lang="en-US" altLang="zh-CN" sz="1450" b="1" spc="-10" dirty="0">
                <a:solidFill>
                  <a:srgbClr val="986532"/>
                </a:solidFill>
                <a:latin typeface="Calibri"/>
                <a:ea typeface="Calibri"/>
              </a:rPr>
              <a:t>ПРОТЕЗАХ	</a:t>
            </a:r>
            <a:r>
              <a:rPr lang="en-US" altLang="zh-CN" sz="1450" b="1" spc="-5" dirty="0">
                <a:solidFill>
                  <a:srgbClr val="986532"/>
                </a:solidFill>
                <a:latin typeface="Calibri"/>
                <a:ea typeface="Calibri"/>
              </a:rPr>
              <a:t>МОГУТ	БЫТЬ	С	</a:t>
            </a:r>
            <a:r>
              <a:rPr lang="en-US" altLang="zh-CN" sz="1450" b="1" spc="-10" dirty="0">
                <a:solidFill>
                  <a:srgbClr val="986532"/>
                </a:solidFill>
                <a:latin typeface="Calibri"/>
                <a:ea typeface="Calibri"/>
              </a:rPr>
              <a:t>МЕХАНИЧЕСКИМ</a:t>
            </a:r>
            <a:r>
              <a:rPr lang="en-US" altLang="zh-CN" sz="1800" b="1" spc="-10" dirty="0">
                <a:solidFill>
                  <a:srgbClr val="986532"/>
                </a:solidFill>
                <a:latin typeface="Calibri"/>
                <a:ea typeface="Calibri"/>
              </a:rPr>
              <a:t>,</a:t>
            </a:r>
          </a:p>
          <a:p>
            <a:pPr>
              <a:lnSpc>
                <a:spcPts val="1080"/>
              </a:lnSpc>
            </a:pPr>
            <a:endParaRPr lang="en-US" dirty="0" smtClean="0"/>
          </a:p>
          <a:p>
            <a:pPr marL="0" indent="286512">
              <a:lnSpc>
                <a:spcPct val="100000"/>
              </a:lnSpc>
              <a:tabLst>
                <a:tab pos="2141601" algn="l"/>
                <a:tab pos="3903599" algn="l"/>
                <a:tab pos="4257166" algn="l"/>
              </a:tabLst>
            </a:pPr>
            <a:r>
              <a:rPr lang="en-US" altLang="zh-CN" sz="1450" b="1" spc="-10" dirty="0">
                <a:solidFill>
                  <a:srgbClr val="986532"/>
                </a:solidFill>
                <a:latin typeface="Calibri"/>
                <a:ea typeface="Calibri"/>
              </a:rPr>
              <a:t>ПНЕВМАТИЧЕСКИМ</a:t>
            </a:r>
            <a:r>
              <a:rPr lang="en-US" altLang="zh-CN" sz="1800" b="1" spc="-60" dirty="0">
                <a:solidFill>
                  <a:srgbClr val="986532"/>
                </a:solidFill>
                <a:latin typeface="Calibri"/>
                <a:ea typeface="Calibri"/>
              </a:rPr>
              <a:t>,	</a:t>
            </a:r>
            <a:r>
              <a:rPr lang="en-US" altLang="zh-CN" sz="1450" b="1" spc="-15" dirty="0">
                <a:solidFill>
                  <a:srgbClr val="986532"/>
                </a:solidFill>
                <a:latin typeface="Calibri"/>
                <a:ea typeface="Calibri"/>
              </a:rPr>
              <a:t>ГИДРАВЛИЧЕСКИМ	</a:t>
            </a:r>
            <a:r>
              <a:rPr lang="en-US" altLang="zh-CN" sz="1450" b="1" spc="-10" dirty="0">
                <a:solidFill>
                  <a:srgbClr val="986532"/>
                </a:solidFill>
                <a:latin typeface="Calibri"/>
                <a:ea typeface="Calibri"/>
              </a:rPr>
              <a:t>И	</a:t>
            </a:r>
            <a:r>
              <a:rPr lang="en-US" altLang="zh-CN" sz="1450" b="1" spc="-15" dirty="0">
                <a:solidFill>
                  <a:srgbClr val="986532"/>
                </a:solidFill>
                <a:latin typeface="Calibri"/>
                <a:ea typeface="Calibri"/>
              </a:rPr>
              <a:t>ЭЛЕКТРОННЫМ</a:t>
            </a:r>
          </a:p>
        </p:txBody>
      </p:sp>
      <p:sp>
        <p:nvSpPr>
          <p:cNvPr id="402" name="TextBox 402"/>
          <p:cNvSpPr txBox="1"/>
          <p:nvPr/>
        </p:nvSpPr>
        <p:spPr>
          <a:xfrm>
            <a:off x="3865753" y="4395723"/>
            <a:ext cx="534564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615820" algn="l"/>
                <a:tab pos="3013328" algn="l"/>
                <a:tab pos="4369942" algn="l"/>
              </a:tabLst>
            </a:pPr>
            <a:r>
              <a:rPr lang="en-US" altLang="zh-CN" sz="1450" b="1" spc="-15" dirty="0">
                <a:solidFill>
                  <a:srgbClr val="986532"/>
                </a:solidFill>
                <a:latin typeface="Calibri"/>
                <a:ea typeface="Calibri"/>
              </a:rPr>
              <a:t>УПРАВЛЕНИЕМ	</a:t>
            </a:r>
            <a:r>
              <a:rPr lang="en-US" altLang="zh-CN" sz="1450" b="1" spc="-5" dirty="0">
                <a:solidFill>
                  <a:srgbClr val="986532"/>
                </a:solidFill>
                <a:latin typeface="Calibri"/>
                <a:ea typeface="Calibri"/>
              </a:rPr>
              <a:t>ДВИЖЕНИЯ</a:t>
            </a:r>
            <a:r>
              <a:rPr lang="en-US" altLang="zh-CN" sz="1800" b="1" spc="-5" dirty="0">
                <a:solidFill>
                  <a:srgbClr val="986532"/>
                </a:solidFill>
                <a:latin typeface="Calibri"/>
                <a:ea typeface="Calibri"/>
              </a:rPr>
              <a:t>,	</a:t>
            </a:r>
            <a:r>
              <a:rPr lang="en-US" altLang="zh-CN" sz="1450" b="1" spc="-10" dirty="0">
                <a:solidFill>
                  <a:srgbClr val="986532"/>
                </a:solidFill>
                <a:latin typeface="Calibri"/>
                <a:ea typeface="Calibri"/>
              </a:rPr>
              <a:t>ИЗВЕСТНЫХ	</a:t>
            </a:r>
            <a:r>
              <a:rPr lang="en-US" altLang="zh-CN" sz="1450" b="1" spc="-15" dirty="0">
                <a:solidFill>
                  <a:srgbClr val="986532"/>
                </a:solidFill>
                <a:latin typeface="Calibri"/>
                <a:ea typeface="Calibri"/>
              </a:rPr>
              <a:t>МИРОВЫХ</a:t>
            </a:r>
          </a:p>
        </p:txBody>
      </p:sp>
      <p:sp>
        <p:nvSpPr>
          <p:cNvPr id="403" name="TextBox 403"/>
          <p:cNvSpPr txBox="1"/>
          <p:nvPr/>
        </p:nvSpPr>
        <p:spPr>
          <a:xfrm>
            <a:off x="3865753" y="4807127"/>
            <a:ext cx="5232048" cy="686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450" b="1" spc="15" dirty="0">
                <a:solidFill>
                  <a:srgbClr val="986532"/>
                </a:solidFill>
                <a:latin typeface="Calibri"/>
                <a:ea typeface="Calibri"/>
              </a:rPr>
              <a:t>ПРОИЗВОДИТЕЛЕЙ</a:t>
            </a:r>
            <a:r>
              <a:rPr lang="en-US" altLang="zh-CN" sz="1800" b="1" spc="20" dirty="0">
                <a:solidFill>
                  <a:srgbClr val="986532"/>
                </a:solidFill>
                <a:latin typeface="Calibri"/>
                <a:ea typeface="Calibri"/>
              </a:rPr>
              <a:t>:</a:t>
            </a:r>
            <a:r>
              <a:rPr lang="en-US" altLang="zh-CN" sz="1800" b="1" spc="5" dirty="0">
                <a:solidFill>
                  <a:srgbClr val="986532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15" dirty="0">
                <a:solidFill>
                  <a:srgbClr val="986532"/>
                </a:solidFill>
                <a:latin typeface="Calibri"/>
                <a:ea typeface="Calibri"/>
              </a:rPr>
              <a:t>«</a:t>
            </a:r>
            <a:r>
              <a:rPr lang="en-US" altLang="zh-CN" sz="1800" b="1" spc="25" dirty="0">
                <a:solidFill>
                  <a:srgbClr val="986532"/>
                </a:solidFill>
                <a:latin typeface="Calibri"/>
                <a:ea typeface="Calibri"/>
              </a:rPr>
              <a:t>O</a:t>
            </a:r>
            <a:r>
              <a:rPr lang="en-US" altLang="zh-CN" sz="1450" b="1" spc="15" dirty="0">
                <a:solidFill>
                  <a:srgbClr val="986532"/>
                </a:solidFill>
                <a:latin typeface="Calibri"/>
                <a:ea typeface="Calibri"/>
              </a:rPr>
              <a:t>TTO</a:t>
            </a:r>
            <a:r>
              <a:rPr lang="en-US" altLang="zh-CN" sz="1450" b="1" spc="5" dirty="0">
                <a:solidFill>
                  <a:srgbClr val="986532"/>
                </a:solidFill>
                <a:latin typeface="Calibri"/>
                <a:cs typeface="Calibri"/>
              </a:rPr>
              <a:t>  </a:t>
            </a:r>
            <a:r>
              <a:rPr lang="en-US" altLang="zh-CN" sz="1800" b="1" spc="15" dirty="0">
                <a:solidFill>
                  <a:srgbClr val="986532"/>
                </a:solidFill>
                <a:latin typeface="Calibri"/>
                <a:ea typeface="Calibri"/>
              </a:rPr>
              <a:t>B</a:t>
            </a:r>
            <a:r>
              <a:rPr lang="en-US" altLang="zh-CN" sz="1450" b="1" spc="15" dirty="0">
                <a:solidFill>
                  <a:srgbClr val="986532"/>
                </a:solidFill>
                <a:latin typeface="Calibri"/>
                <a:ea typeface="Calibri"/>
              </a:rPr>
              <a:t>OCK</a:t>
            </a:r>
            <a:r>
              <a:rPr lang="en-US" altLang="zh-CN" sz="1800" b="1" spc="15" dirty="0">
                <a:solidFill>
                  <a:srgbClr val="986532"/>
                </a:solidFill>
                <a:latin typeface="Calibri"/>
                <a:ea typeface="Calibri"/>
              </a:rPr>
              <a:t>»,</a:t>
            </a:r>
            <a:r>
              <a:rPr lang="en-US" altLang="zh-CN" sz="1800" b="1" spc="10" dirty="0">
                <a:solidFill>
                  <a:srgbClr val="986532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20" dirty="0">
                <a:solidFill>
                  <a:srgbClr val="986532"/>
                </a:solidFill>
                <a:latin typeface="Calibri"/>
                <a:ea typeface="Calibri"/>
              </a:rPr>
              <a:t>«O</a:t>
            </a:r>
            <a:r>
              <a:rPr lang="en-US" altLang="zh-CN" sz="1450" b="1" spc="15" dirty="0">
                <a:solidFill>
                  <a:srgbClr val="986532"/>
                </a:solidFill>
                <a:latin typeface="Calibri"/>
                <a:ea typeface="Calibri"/>
              </a:rPr>
              <a:t>SSUR</a:t>
            </a:r>
            <a:r>
              <a:rPr lang="en-US" altLang="zh-CN" sz="1800" b="1" spc="10" dirty="0">
                <a:solidFill>
                  <a:srgbClr val="986532"/>
                </a:solidFill>
                <a:latin typeface="Calibri"/>
                <a:ea typeface="Calibri"/>
              </a:rPr>
              <a:t>»,</a:t>
            </a:r>
            <a:r>
              <a:rPr lang="en-US" altLang="zh-CN" sz="1800" b="1" spc="10" dirty="0">
                <a:solidFill>
                  <a:srgbClr val="986532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20" dirty="0">
                <a:solidFill>
                  <a:srgbClr val="986532"/>
                </a:solidFill>
                <a:latin typeface="Calibri"/>
                <a:ea typeface="Calibri"/>
              </a:rPr>
              <a:t>«Е</a:t>
            </a:r>
            <a:r>
              <a:rPr lang="en-US" altLang="zh-CN" sz="1450" b="1" spc="10" dirty="0">
                <a:solidFill>
                  <a:srgbClr val="986532"/>
                </a:solidFill>
                <a:latin typeface="Calibri"/>
                <a:ea typeface="Calibri"/>
              </a:rPr>
              <a:t>NDOLAIT</a:t>
            </a:r>
            <a:r>
              <a:rPr lang="en-US" altLang="zh-CN" sz="1800" b="1" spc="50" dirty="0">
                <a:solidFill>
                  <a:srgbClr val="986532"/>
                </a:solidFill>
                <a:latin typeface="Calibri"/>
                <a:ea typeface="Calibri"/>
              </a:rPr>
              <a:t>»</a:t>
            </a:r>
            <a:r>
              <a:rPr lang="en-US" altLang="zh-CN" sz="1800" b="1" spc="10" dirty="0">
                <a:solidFill>
                  <a:srgbClr val="986532"/>
                </a:solidFill>
                <a:latin typeface="Calibri"/>
                <a:cs typeface="Calibri"/>
              </a:rPr>
              <a:t> </a:t>
            </a:r>
            <a:r>
              <a:rPr lang="en-US" altLang="zh-CN" sz="1450" b="1" spc="15" dirty="0">
                <a:solidFill>
                  <a:srgbClr val="986532"/>
                </a:solidFill>
                <a:latin typeface="Calibri"/>
                <a:ea typeface="Calibri"/>
              </a:rPr>
              <a:t>И</a:t>
            </a:r>
          </a:p>
          <a:p>
            <a:pPr>
              <a:lnSpc>
                <a:spcPts val="10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450" b="1" spc="-60" dirty="0">
                <a:solidFill>
                  <a:srgbClr val="986532"/>
                </a:solidFill>
                <a:latin typeface="Calibri"/>
                <a:ea typeface="Calibri"/>
              </a:rPr>
              <a:t>ДР</a:t>
            </a:r>
            <a:r>
              <a:rPr lang="en-US" altLang="zh-CN" sz="1800" b="1" spc="-30" dirty="0">
                <a:solidFill>
                  <a:srgbClr val="986532"/>
                </a:solidFill>
                <a:latin typeface="Calibri"/>
                <a:ea typeface="Calibri"/>
              </a:rPr>
              <a:t>.</a:t>
            </a:r>
          </a:p>
        </p:txBody>
      </p:sp>
      <p:sp>
        <p:nvSpPr>
          <p:cNvPr id="404" name="TextBox 404"/>
          <p:cNvSpPr txBox="1"/>
          <p:nvPr/>
        </p:nvSpPr>
        <p:spPr>
          <a:xfrm>
            <a:off x="3579240" y="5630418"/>
            <a:ext cx="563366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86512" algn="l"/>
                <a:tab pos="2876169" algn="l"/>
                <a:tab pos="3892930" algn="l"/>
                <a:tab pos="4258690" algn="l"/>
              </a:tabLst>
            </a:pPr>
            <a:r>
              <a:rPr lang="en-US" altLang="zh-CN" sz="1800" dirty="0">
                <a:solidFill>
                  <a:srgbClr val="986500"/>
                </a:solidFill>
                <a:latin typeface="Calibri"/>
                <a:ea typeface="Calibri"/>
              </a:rPr>
              <a:t>-	</a:t>
            </a:r>
            <a:r>
              <a:rPr lang="en-US" altLang="zh-CN" sz="1800" b="1" spc="-10" dirty="0">
                <a:solidFill>
                  <a:srgbClr val="986500"/>
                </a:solidFill>
                <a:latin typeface="Calibri"/>
                <a:ea typeface="Calibri"/>
              </a:rPr>
              <a:t>В</a:t>
            </a:r>
            <a:r>
              <a:rPr lang="en-US" altLang="zh-CN" sz="1450" b="1" spc="-10" dirty="0">
                <a:solidFill>
                  <a:srgbClr val="986500"/>
                </a:solidFill>
                <a:latin typeface="Calibri"/>
                <a:ea typeface="Calibri"/>
              </a:rPr>
              <a:t>ЫСОКОФУНКЦИОНАЛЬНЫЕ	ПРОТЕЗЫ	С	</a:t>
            </a:r>
            <a:r>
              <a:rPr lang="en-US" altLang="zh-CN" sz="1450" b="1" spc="-15" dirty="0">
                <a:solidFill>
                  <a:srgbClr val="986500"/>
                </a:solidFill>
                <a:latin typeface="Calibri"/>
                <a:ea typeface="Calibri"/>
              </a:rPr>
              <a:t>БИОНИЧЕСКИМ</a:t>
            </a:r>
          </a:p>
        </p:txBody>
      </p:sp>
      <p:sp>
        <p:nvSpPr>
          <p:cNvPr id="405" name="TextBox 405"/>
          <p:cNvSpPr txBox="1"/>
          <p:nvPr/>
        </p:nvSpPr>
        <p:spPr>
          <a:xfrm>
            <a:off x="3865753" y="6041821"/>
            <a:ext cx="3633013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450" b="1" dirty="0">
                <a:solidFill>
                  <a:srgbClr val="986500"/>
                </a:solidFill>
                <a:latin typeface="Calibri"/>
                <a:ea typeface="Calibri"/>
              </a:rPr>
              <a:t>УПРАВЛЕНИЕМ</a:t>
            </a:r>
            <a:r>
              <a:rPr lang="en-US" altLang="zh-CN" sz="1450" b="1" dirty="0">
                <a:solidFill>
                  <a:srgbClr val="9865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986500"/>
                </a:solidFill>
                <a:latin typeface="Calibri"/>
                <a:ea typeface="Calibri"/>
              </a:rPr>
              <a:t>–</a:t>
            </a:r>
            <a:r>
              <a:rPr lang="en-US" altLang="zh-CN" sz="1800" b="1" dirty="0">
                <a:solidFill>
                  <a:srgbClr val="9865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986500"/>
                </a:solidFill>
                <a:latin typeface="Calibri"/>
                <a:ea typeface="Calibri"/>
              </a:rPr>
              <a:t>«П</a:t>
            </a:r>
            <a:r>
              <a:rPr lang="en-US" altLang="zh-CN" sz="1450" b="1" dirty="0">
                <a:solidFill>
                  <a:srgbClr val="986500"/>
                </a:solidFill>
                <a:latin typeface="Calibri"/>
                <a:ea typeface="Calibri"/>
              </a:rPr>
              <a:t>РОТЕЗ</a:t>
            </a:r>
            <a:r>
              <a:rPr lang="en-US" altLang="zh-CN" sz="1450" b="1" dirty="0">
                <a:solidFill>
                  <a:srgbClr val="986500"/>
                </a:solidFill>
                <a:latin typeface="Calibri"/>
                <a:cs typeface="Calibri"/>
              </a:rPr>
              <a:t> </a:t>
            </a:r>
            <a:r>
              <a:rPr lang="en-US" altLang="zh-CN" sz="1450" b="1" dirty="0">
                <a:solidFill>
                  <a:srgbClr val="986500"/>
                </a:solidFill>
                <a:latin typeface="Calibri"/>
                <a:ea typeface="Calibri"/>
              </a:rPr>
              <a:t>ДУМАЕТ</a:t>
            </a:r>
            <a:r>
              <a:rPr lang="en-US" altLang="zh-CN" sz="1450" b="1" dirty="0">
                <a:solidFill>
                  <a:srgbClr val="986500"/>
                </a:solidFill>
                <a:latin typeface="Calibri"/>
                <a:cs typeface="Calibri"/>
              </a:rPr>
              <a:t> </a:t>
            </a:r>
            <a:r>
              <a:rPr lang="en-US" altLang="zh-CN" sz="1450" b="1" dirty="0">
                <a:solidFill>
                  <a:srgbClr val="986500"/>
                </a:solidFill>
                <a:latin typeface="Calibri"/>
                <a:ea typeface="Calibri"/>
              </a:rPr>
              <a:t>САМ</a:t>
            </a:r>
            <a:r>
              <a:rPr lang="en-US" altLang="zh-CN" sz="1800" b="1" dirty="0">
                <a:solidFill>
                  <a:srgbClr val="986500"/>
                </a:solidFill>
                <a:latin typeface="Calibri"/>
                <a:ea typeface="Calibri"/>
              </a:rPr>
              <a:t>».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extBox 406"/>
          <p:cNvSpPr txBox="1"/>
          <p:nvPr/>
        </p:nvSpPr>
        <p:spPr>
          <a:xfrm>
            <a:off x="1405127" y="114935"/>
            <a:ext cx="7877623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Задачи</a:t>
            </a:r>
            <a:r>
              <a:rPr lang="en-US" altLang="zh-CN" sz="24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400" b="1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  <a:r>
              <a:rPr lang="en-US" altLang="zh-CN" sz="2400" b="1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снабжения</a:t>
            </a:r>
            <a:r>
              <a:rPr lang="en-US" altLang="zh-CN" sz="24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протезами</a:t>
            </a:r>
            <a:r>
              <a:rPr lang="en-US" altLang="zh-CN" sz="2400" b="1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нижних</a:t>
            </a:r>
          </a:p>
          <a:p>
            <a:pPr marL="0" indent="347472">
              <a:lnSpc>
                <a:spcPct val="10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конечностей</a:t>
            </a:r>
            <a:r>
              <a:rPr lang="en-US" altLang="zh-CN" sz="2400" b="1" spc="-6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(на</a:t>
            </a:r>
            <a:r>
              <a:rPr lang="en-US" altLang="zh-CN" sz="24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всех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этапах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обучения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передвижению)</a:t>
            </a:r>
          </a:p>
        </p:txBody>
      </p:sp>
      <p:sp>
        <p:nvSpPr>
          <p:cNvPr id="407" name="TextBox 407"/>
          <p:cNvSpPr txBox="1"/>
          <p:nvPr/>
        </p:nvSpPr>
        <p:spPr>
          <a:xfrm>
            <a:off x="1292352" y="1220088"/>
            <a:ext cx="8705675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037841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•Адапт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ация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протезу,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укрепление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мышц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культи,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тазового</a:t>
            </a:r>
          </a:p>
        </p:txBody>
      </p:sp>
      <p:sp>
        <p:nvSpPr>
          <p:cNvPr id="408" name="TextBox 408"/>
          <p:cNvSpPr txBox="1"/>
          <p:nvPr/>
        </p:nvSpPr>
        <p:spPr>
          <a:xfrm>
            <a:off x="1292352" y="1588897"/>
            <a:ext cx="1439204" cy="7344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яса.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•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у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ч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ение</a:t>
            </a:r>
          </a:p>
        </p:txBody>
      </p:sp>
      <p:sp>
        <p:nvSpPr>
          <p:cNvPr id="409" name="TextBox 409"/>
          <p:cNvSpPr txBox="1"/>
          <p:nvPr/>
        </p:nvSpPr>
        <p:spPr>
          <a:xfrm>
            <a:off x="3192779" y="1957628"/>
            <a:ext cx="667988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управлению</a:t>
            </a:r>
            <a:r>
              <a:rPr lang="en-US" altLang="zh-CN" sz="2400" spc="6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протезом,</a:t>
            </a:r>
            <a:r>
              <a:rPr lang="en-US" altLang="zh-CN" sz="2400" spc="6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тренировка</a:t>
            </a:r>
            <a:r>
              <a:rPr lang="en-US" altLang="zh-CN" sz="2400" spc="7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координации</a:t>
            </a:r>
          </a:p>
        </p:txBody>
      </p:sp>
      <p:sp>
        <p:nvSpPr>
          <p:cNvPr id="410" name="TextBox 410"/>
          <p:cNvSpPr txBox="1"/>
          <p:nvPr/>
        </p:nvSpPr>
        <p:spPr>
          <a:xfrm>
            <a:off x="1292352" y="2326894"/>
            <a:ext cx="1638063" cy="7330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движени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й.</a:t>
            </a:r>
          </a:p>
          <a:p>
            <a:pPr marL="0">
              <a:lnSpc>
                <a:spcPct val="100000"/>
              </a:lnSpc>
            </a:pP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•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Calibri"/>
              </a:rPr>
              <a:t>У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ст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ранен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Calibri"/>
              </a:rPr>
              <a:t>ие</a:t>
            </a:r>
          </a:p>
        </p:txBody>
      </p:sp>
      <p:sp>
        <p:nvSpPr>
          <p:cNvPr id="411" name="TextBox 411"/>
          <p:cNvSpPr txBox="1"/>
          <p:nvPr/>
        </p:nvSpPr>
        <p:spPr>
          <a:xfrm>
            <a:off x="3703573" y="2694178"/>
            <a:ext cx="1449951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ко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н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тра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кт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ур</a:t>
            </a:r>
          </a:p>
        </p:txBody>
      </p:sp>
      <p:sp>
        <p:nvSpPr>
          <p:cNvPr id="412" name="TextBox 412"/>
          <p:cNvSpPr txBox="1"/>
          <p:nvPr/>
        </p:nvSpPr>
        <p:spPr>
          <a:xfrm>
            <a:off x="5608954" y="2694178"/>
            <a:ext cx="2435572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(т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у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г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оп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дви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жн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ост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и)</a:t>
            </a:r>
          </a:p>
        </p:txBody>
      </p:sp>
      <p:sp>
        <p:nvSpPr>
          <p:cNvPr id="413" name="TextBox 413"/>
          <p:cNvSpPr txBox="1"/>
          <p:nvPr/>
        </p:nvSpPr>
        <p:spPr>
          <a:xfrm>
            <a:off x="8507856" y="2694178"/>
            <a:ext cx="1376840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ус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ченн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ой</a:t>
            </a:r>
          </a:p>
        </p:txBody>
      </p:sp>
      <p:sp>
        <p:nvSpPr>
          <p:cNvPr id="414" name="TextBox 414"/>
          <p:cNvSpPr txBox="1"/>
          <p:nvPr/>
        </p:nvSpPr>
        <p:spPr>
          <a:xfrm>
            <a:off x="1292352" y="3062909"/>
            <a:ext cx="1702376" cy="7455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онечности.</a:t>
            </a:r>
          </a:p>
          <a:p>
            <a:pPr marL="0">
              <a:lnSpc>
                <a:spcPct val="100000"/>
              </a:lnSpc>
              <a:spcBef>
                <a:spcPts val="110"/>
              </a:spcBef>
            </a:pP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•Ук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р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епл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ение</a:t>
            </a:r>
          </a:p>
        </p:txBody>
      </p:sp>
      <p:sp>
        <p:nvSpPr>
          <p:cNvPr id="415" name="TextBox 415"/>
          <p:cNvSpPr txBox="1"/>
          <p:nvPr/>
        </p:nvSpPr>
        <p:spPr>
          <a:xfrm>
            <a:off x="3444494" y="3442715"/>
            <a:ext cx="643258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мышц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плечевого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пояса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верхних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конечностей</a:t>
            </a:r>
          </a:p>
        </p:txBody>
      </p:sp>
      <p:sp>
        <p:nvSpPr>
          <p:cNvPr id="416" name="TextBox 416"/>
          <p:cNvSpPr txBox="1"/>
          <p:nvPr/>
        </p:nvSpPr>
        <p:spPr>
          <a:xfrm>
            <a:off x="834847" y="3808475"/>
            <a:ext cx="9060053" cy="1461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57504">
              <a:lnSpc>
                <a:spcPct val="100000"/>
              </a:lnSpc>
            </a:pP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(пользование</a:t>
            </a:r>
            <a:r>
              <a:rPr lang="en-US" altLang="zh-CN" sz="24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костылями).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70"/>
              </a:lnSpc>
            </a:pPr>
            <a:endParaRPr lang="en-US" dirty="0" smtClean="0"/>
          </a:p>
          <a:p>
            <a:pPr marL="0" indent="914704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Приступая</a:t>
            </a:r>
            <a:r>
              <a:rPr lang="en-US" altLang="zh-CN" sz="2400" spc="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400" spc="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тренировке,</a:t>
            </a:r>
            <a:r>
              <a:rPr lang="en-US" altLang="zh-CN" sz="2400" spc="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необходимо</a:t>
            </a:r>
            <a:r>
              <a:rPr lang="en-US" altLang="zh-CN" sz="2400" spc="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помнить,</a:t>
            </a:r>
            <a:r>
              <a:rPr lang="en-US" altLang="zh-CN" sz="2400" spc="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что</a:t>
            </a:r>
            <a:r>
              <a:rPr lang="en-US" altLang="zh-CN" sz="2400" spc="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ходьба</a:t>
            </a:r>
            <a:r>
              <a:rPr lang="en-US" altLang="zh-CN" sz="2400" spc="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протезах</a:t>
            </a:r>
            <a:r>
              <a:rPr lang="en-US" altLang="zh-CN" sz="2400" spc="12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требует</a:t>
            </a:r>
            <a:r>
              <a:rPr lang="en-US" altLang="zh-CN" sz="2400" spc="13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специального</a:t>
            </a:r>
            <a:r>
              <a:rPr lang="en-US" altLang="zh-CN" sz="2400" spc="13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обучения,</a:t>
            </a:r>
            <a:r>
              <a:rPr lang="en-US" altLang="zh-CN" sz="2400" spc="13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без</a:t>
            </a:r>
            <a:r>
              <a:rPr lang="en-US" altLang="zh-CN" sz="2400" spc="13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которого</a:t>
            </a:r>
            <a:r>
              <a:rPr lang="en-US" altLang="zh-CN" sz="2400" spc="13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больные</a:t>
            </a:r>
          </a:p>
        </p:txBody>
      </p:sp>
      <p:sp>
        <p:nvSpPr>
          <p:cNvPr id="417" name="TextBox 417"/>
          <p:cNvSpPr txBox="1"/>
          <p:nvPr/>
        </p:nvSpPr>
        <p:spPr>
          <a:xfrm>
            <a:off x="834847" y="5270246"/>
            <a:ext cx="9178015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365552" algn="l"/>
                <a:tab pos="4575606" algn="l"/>
                <a:tab pos="6631863" algn="l"/>
                <a:tab pos="8108873" algn="l"/>
              </a:tabLst>
            </a:pP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передвигаются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неправильно</a:t>
            </a:r>
            <a:r>
              <a:rPr lang="en-US" altLang="zh-CN" sz="2400" spc="-35" dirty="0">
                <a:solidFill>
                  <a:srgbClr val="000000"/>
                </a:solidFill>
                <a:latin typeface="Calibri"/>
                <a:ea typeface="Calibri"/>
              </a:rPr>
              <a:t>.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Правильный	рисунок	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ea typeface="Calibri"/>
              </a:rPr>
              <a:t>ходьбы</a:t>
            </a:r>
          </a:p>
        </p:txBody>
      </p:sp>
      <p:sp>
        <p:nvSpPr>
          <p:cNvPr id="418" name="TextBox 418"/>
          <p:cNvSpPr txBox="1"/>
          <p:nvPr/>
        </p:nvSpPr>
        <p:spPr>
          <a:xfrm>
            <a:off x="834847" y="5658954"/>
            <a:ext cx="9129652" cy="1051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833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необходимо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вырабатывать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сразу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же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получения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протеза,</a:t>
            </a:r>
            <a:r>
              <a:rPr lang="en-US" altLang="zh-CN" sz="2400" spc="1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так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как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чем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прочнее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усвоены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какие-либо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навыки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движения,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тем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сложнее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изменить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их.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Большое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значение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имеет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подгонка</a:t>
            </a:r>
            <a:r>
              <a:rPr lang="en-US" altLang="zh-CN" sz="2400" spc="-10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протезов.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Freeform 419"/>
          <p:cNvSpPr/>
          <p:nvPr/>
        </p:nvSpPr>
        <p:spPr>
          <a:xfrm>
            <a:off x="1210055" y="1641855"/>
            <a:ext cx="1914144" cy="21844"/>
          </a:xfrm>
          <a:custGeom>
            <a:avLst/>
            <a:gdLst>
              <a:gd name="connsiteX0" fmla="*/ 5219 w 1914144"/>
              <a:gd name="connsiteY0" fmla="*/ 13843 h 21844"/>
              <a:gd name="connsiteX1" fmla="*/ 1910219 w 1914144"/>
              <a:gd name="connsiteY1" fmla="*/ 13843 h 2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14144" h="21844">
                <a:moveTo>
                  <a:pt x="5219" y="13843"/>
                </a:moveTo>
                <a:lnTo>
                  <a:pt x="1910219" y="13843"/>
                </a:lnTo>
              </a:path>
            </a:pathLst>
          </a:custGeom>
          <a:ln w="1828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Freeform 420"/>
          <p:cNvSpPr/>
          <p:nvPr/>
        </p:nvSpPr>
        <p:spPr>
          <a:xfrm>
            <a:off x="1210055" y="3318255"/>
            <a:ext cx="1787144" cy="34544"/>
          </a:xfrm>
          <a:custGeom>
            <a:avLst/>
            <a:gdLst>
              <a:gd name="connsiteX0" fmla="*/ 5219 w 1787144"/>
              <a:gd name="connsiteY0" fmla="*/ 21463 h 34544"/>
              <a:gd name="connsiteX1" fmla="*/ 1780679 w 1787144"/>
              <a:gd name="connsiteY1" fmla="*/ 21463 h 3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87144" h="34544">
                <a:moveTo>
                  <a:pt x="5219" y="21463"/>
                </a:moveTo>
                <a:lnTo>
                  <a:pt x="1780679" y="21463"/>
                </a:lnTo>
              </a:path>
            </a:pathLst>
          </a:custGeom>
          <a:ln w="1828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1" name="Freeform 421"/>
          <p:cNvSpPr/>
          <p:nvPr/>
        </p:nvSpPr>
        <p:spPr>
          <a:xfrm>
            <a:off x="1210055" y="4994655"/>
            <a:ext cx="1837944" cy="34544"/>
          </a:xfrm>
          <a:custGeom>
            <a:avLst/>
            <a:gdLst>
              <a:gd name="connsiteX0" fmla="*/ 5219 w 1837944"/>
              <a:gd name="connsiteY0" fmla="*/ 21463 h 34544"/>
              <a:gd name="connsiteX1" fmla="*/ 1835543 w 1837944"/>
              <a:gd name="connsiteY1" fmla="*/ 21463 h 3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37944" h="34544">
                <a:moveTo>
                  <a:pt x="5219" y="21463"/>
                </a:moveTo>
                <a:lnTo>
                  <a:pt x="1835543" y="21463"/>
                </a:lnTo>
              </a:path>
            </a:pathLst>
          </a:custGeom>
          <a:ln w="1828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2" name="TextBox 422"/>
          <p:cNvSpPr txBox="1"/>
          <p:nvPr/>
        </p:nvSpPr>
        <p:spPr>
          <a:xfrm>
            <a:off x="1075334" y="265175"/>
            <a:ext cx="8884887" cy="34504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691995">
              <a:lnSpc>
                <a:spcPct val="100000"/>
              </a:lnSpc>
            </a:pP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Этапы</a:t>
            </a:r>
            <a:r>
              <a:rPr lang="en-US" altLang="zh-CN" sz="2400" b="1" i="1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тренировки</a:t>
            </a:r>
            <a:r>
              <a:rPr lang="en-US" altLang="zh-CN" sz="2400" b="1" i="1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ходьбы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70"/>
              </a:lnSpc>
            </a:pPr>
            <a:endParaRPr lang="en-US" dirty="0" smtClean="0"/>
          </a:p>
          <a:p>
            <a:pPr marL="0" hangingPunct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•</a:t>
            </a:r>
            <a:r>
              <a:rPr lang="en-US" altLang="zh-CN" sz="2200" i="1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200" i="1" spc="2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i="1" dirty="0">
                <a:solidFill>
                  <a:srgbClr val="000000"/>
                </a:solidFill>
                <a:latin typeface="Calibri"/>
                <a:ea typeface="Calibri"/>
              </a:rPr>
              <a:t>1-м</a:t>
            </a:r>
            <a:r>
              <a:rPr lang="en-US" altLang="zh-CN" sz="2200" i="1" spc="3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i="1" dirty="0">
                <a:solidFill>
                  <a:srgbClr val="000000"/>
                </a:solidFill>
                <a:latin typeface="Calibri"/>
                <a:ea typeface="Calibri"/>
              </a:rPr>
              <a:t>этапе</a:t>
            </a:r>
            <a:r>
              <a:rPr lang="en-US" altLang="zh-CN" sz="2200" i="1" spc="2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обучают</a:t>
            </a:r>
            <a:r>
              <a:rPr lang="en-US" altLang="zh-CN" sz="2200" spc="3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стоянию</a:t>
            </a:r>
            <a:r>
              <a:rPr lang="en-US" altLang="zh-CN" sz="2200" spc="2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en-US" altLang="zh-CN" sz="2200" spc="3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равномерной</a:t>
            </a:r>
            <a:r>
              <a:rPr lang="en-US" altLang="zh-CN" sz="2200" spc="2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опорой</a:t>
            </a:r>
            <a:r>
              <a:rPr lang="en-US" altLang="zh-CN" sz="2200" spc="3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200" spc="2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обе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конечности</a:t>
            </a:r>
            <a:r>
              <a:rPr lang="en-US" altLang="zh-CN" sz="2200" spc="11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200" spc="11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стоянию</a:t>
            </a:r>
            <a:r>
              <a:rPr lang="en-US" altLang="zh-CN" sz="2200" spc="11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200" spc="11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протезе.</a:t>
            </a:r>
            <a:r>
              <a:rPr lang="en-US" altLang="zh-CN" sz="2200" spc="11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Большое</a:t>
            </a:r>
            <a:r>
              <a:rPr lang="en-US" altLang="zh-CN" sz="2200" spc="11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значение</a:t>
            </a:r>
            <a:r>
              <a:rPr lang="en-US" altLang="zh-CN" sz="2200" spc="11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для</a:t>
            </a:r>
            <a:r>
              <a:rPr lang="en-US" altLang="zh-CN" sz="2200" spc="11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обучения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передвижению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протезах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имеет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выработка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равновесия.</a:t>
            </a:r>
            <a:r>
              <a:rPr lang="en-US" altLang="zh-CN" sz="2200" spc="2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Поэтому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прежде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чем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начать</a:t>
            </a:r>
            <a:r>
              <a:rPr lang="en-US" altLang="zh-CN" sz="2200" spc="10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передвижение,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следует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научить</a:t>
            </a:r>
            <a:r>
              <a:rPr lang="en-US" altLang="zh-CN" sz="2200" spc="10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больного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стоять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прямо,</a:t>
            </a:r>
            <a:r>
              <a:rPr lang="en-US" altLang="zh-CN" sz="22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распределяя</a:t>
            </a:r>
            <a:r>
              <a:rPr lang="en-US" altLang="zh-CN" sz="22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массу</a:t>
            </a:r>
            <a:r>
              <a:rPr lang="en-US" altLang="zh-CN" sz="22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тела</a:t>
            </a:r>
            <a:r>
              <a:rPr lang="en-US" altLang="zh-CN" sz="22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2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обе</a:t>
            </a:r>
            <a:r>
              <a:rPr lang="en-US" altLang="zh-CN" sz="22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ноги.</a:t>
            </a:r>
          </a:p>
          <a:p>
            <a:pPr marL="0" hangingPunct="0">
              <a:lnSpc>
                <a:spcPct val="95416"/>
              </a:lnSpc>
              <a:spcBef>
                <a:spcPts val="150"/>
              </a:spcBef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•</a:t>
            </a:r>
            <a:r>
              <a:rPr lang="en-US" altLang="zh-CN" sz="2200" i="1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200" i="1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i="1" dirty="0">
                <a:solidFill>
                  <a:srgbClr val="000000"/>
                </a:solidFill>
                <a:latin typeface="Calibri"/>
                <a:ea typeface="Calibri"/>
              </a:rPr>
              <a:t>2-м</a:t>
            </a:r>
            <a:r>
              <a:rPr lang="en-US" altLang="zh-CN" sz="2200" i="1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i="1" dirty="0">
                <a:solidFill>
                  <a:srgbClr val="000000"/>
                </a:solidFill>
                <a:latin typeface="Calibri"/>
                <a:ea typeface="Calibri"/>
              </a:rPr>
              <a:t>этапе</a:t>
            </a:r>
            <a:r>
              <a:rPr lang="en-US" altLang="zh-CN" sz="2200" i="1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больной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овладевает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техникой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переноса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массы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тела</a:t>
            </a:r>
            <a:r>
              <a:rPr lang="en-US" altLang="zh-CN" sz="2200" spc="14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одной</a:t>
            </a:r>
            <a:r>
              <a:rPr lang="en-US" altLang="zh-CN" sz="22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ноги</a:t>
            </a:r>
            <a:r>
              <a:rPr lang="en-US" altLang="zh-CN" sz="22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2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другую,</a:t>
            </a:r>
            <a:r>
              <a:rPr lang="en-US" altLang="zh-CN" sz="22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проводит</a:t>
            </a:r>
            <a:r>
              <a:rPr lang="en-US" altLang="zh-CN" sz="22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тренировку</a:t>
            </a:r>
            <a:r>
              <a:rPr lang="en-US" altLang="zh-CN" sz="22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опорной</a:t>
            </a:r>
            <a:r>
              <a:rPr lang="en-US" altLang="zh-CN" sz="2200" spc="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2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переносной</a:t>
            </a:r>
            <a:r>
              <a:rPr lang="en-US" altLang="zh-CN" sz="22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фаз</a:t>
            </a:r>
          </a:p>
        </p:txBody>
      </p:sp>
      <p:sp>
        <p:nvSpPr>
          <p:cNvPr id="423" name="TextBox 423"/>
          <p:cNvSpPr txBox="1"/>
          <p:nvPr/>
        </p:nvSpPr>
        <p:spPr>
          <a:xfrm>
            <a:off x="1075334" y="3734180"/>
            <a:ext cx="8931485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894562" algn="l"/>
                <a:tab pos="3312007" algn="l"/>
                <a:tab pos="3793591" algn="l"/>
                <a:tab pos="5255361" algn="l"/>
                <a:tab pos="7200239" algn="l"/>
              </a:tabLst>
            </a:pPr>
            <a:r>
              <a:rPr lang="en-US" altLang="zh-CN" sz="2200" spc="-10" dirty="0">
                <a:solidFill>
                  <a:srgbClr val="000000"/>
                </a:solidFill>
                <a:latin typeface="Calibri"/>
                <a:ea typeface="Calibri"/>
              </a:rPr>
              <a:t>шага	</a:t>
            </a:r>
            <a:r>
              <a:rPr lang="en-US" altLang="zh-CN" sz="2200" spc="-15" dirty="0">
                <a:solidFill>
                  <a:srgbClr val="000000"/>
                </a:solidFill>
                <a:latin typeface="Calibri"/>
                <a:ea typeface="Calibri"/>
              </a:rPr>
              <a:t>протезированной	</a:t>
            </a:r>
            <a:r>
              <a:rPr lang="en-US" altLang="zh-CN" sz="2200" spc="-5" dirty="0">
                <a:solidFill>
                  <a:srgbClr val="000000"/>
                </a:solidFill>
                <a:latin typeface="Calibri"/>
                <a:ea typeface="Calibri"/>
              </a:rPr>
              <a:t>и	</a:t>
            </a:r>
            <a:r>
              <a:rPr lang="en-US" altLang="zh-CN" sz="2200" spc="-15" dirty="0">
                <a:solidFill>
                  <a:srgbClr val="000000"/>
                </a:solidFill>
                <a:latin typeface="Calibri"/>
                <a:ea typeface="Calibri"/>
              </a:rPr>
              <a:t>здоровой	</a:t>
            </a:r>
            <a:r>
              <a:rPr lang="en-US" altLang="zh-CN" sz="2200" spc="-10" dirty="0">
                <a:solidFill>
                  <a:srgbClr val="000000"/>
                </a:solidFill>
                <a:latin typeface="Calibri"/>
                <a:ea typeface="Calibri"/>
              </a:rPr>
              <a:t>конечностью,	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отрабатывает</a:t>
            </a:r>
          </a:p>
        </p:txBody>
      </p:sp>
      <p:sp>
        <p:nvSpPr>
          <p:cNvPr id="424" name="TextBox 424"/>
          <p:cNvSpPr txBox="1"/>
          <p:nvPr/>
        </p:nvSpPr>
        <p:spPr>
          <a:xfrm>
            <a:off x="1075334" y="4076827"/>
            <a:ext cx="8881130" cy="26955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сочетанное</a:t>
            </a:r>
            <a:r>
              <a:rPr lang="en-US" altLang="zh-CN" sz="22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перенесение</a:t>
            </a:r>
            <a:r>
              <a:rPr lang="en-US" altLang="zh-CN" sz="22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массы</a:t>
            </a:r>
            <a:r>
              <a:rPr lang="en-US" altLang="zh-CN" sz="22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тела</a:t>
            </a:r>
            <a:r>
              <a:rPr lang="en-US" altLang="zh-CN" sz="22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2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протезированную</a:t>
            </a:r>
            <a:r>
              <a:rPr lang="en-US" altLang="zh-CN" sz="22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конечность</a:t>
            </a:r>
            <a:r>
              <a:rPr lang="en-US" altLang="zh-CN" sz="22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момент</a:t>
            </a:r>
            <a:r>
              <a:rPr lang="en-US" altLang="zh-CN" sz="2200" spc="-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разгибания</a:t>
            </a:r>
            <a:r>
              <a:rPr lang="en-US" altLang="zh-CN" sz="2200" spc="-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голени</a:t>
            </a:r>
            <a:r>
              <a:rPr lang="en-US" altLang="zh-CN" sz="2200" spc="-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(протеза).</a:t>
            </a:r>
          </a:p>
          <a:p>
            <a:pPr marL="0" hangingPunct="0">
              <a:lnSpc>
                <a:spcPct val="99166"/>
              </a:lnSpc>
              <a:spcBef>
                <a:spcPts val="195"/>
              </a:spcBef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•</a:t>
            </a:r>
            <a:r>
              <a:rPr lang="en-US" altLang="zh-CN" sz="2200" i="1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200" i="1" spc="11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i="1" dirty="0">
                <a:solidFill>
                  <a:srgbClr val="000000"/>
                </a:solidFill>
                <a:latin typeface="Calibri"/>
                <a:ea typeface="Calibri"/>
              </a:rPr>
              <a:t>3-м</a:t>
            </a:r>
            <a:r>
              <a:rPr lang="en-US" altLang="zh-CN" sz="2200" i="1" spc="1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i="1" dirty="0">
                <a:solidFill>
                  <a:srgbClr val="000000"/>
                </a:solidFill>
                <a:latin typeface="Calibri"/>
                <a:ea typeface="Calibri"/>
              </a:rPr>
              <a:t>этапе</a:t>
            </a:r>
            <a:r>
              <a:rPr lang="en-US" altLang="zh-CN" sz="2200" i="1" spc="1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вырабатываются</a:t>
            </a:r>
            <a:r>
              <a:rPr lang="en-US" altLang="zh-CN" sz="2200" spc="1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равномерные</a:t>
            </a:r>
            <a:r>
              <a:rPr lang="en-US" altLang="zh-CN" sz="2200" spc="1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шаговые</a:t>
            </a:r>
            <a:r>
              <a:rPr lang="en-US" altLang="zh-CN" sz="2200" spc="11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движения</a:t>
            </a:r>
            <a:r>
              <a:rPr lang="en-US" altLang="zh-CN" sz="2200" spc="1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ритмичная</a:t>
            </a:r>
            <a:r>
              <a:rPr lang="en-US" altLang="zh-CN" sz="2200" spc="1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координированная</a:t>
            </a:r>
            <a:r>
              <a:rPr lang="en-US" altLang="zh-CN" sz="22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походка</a:t>
            </a:r>
            <a:r>
              <a:rPr lang="en-US" altLang="zh-CN" sz="22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en-US" altLang="zh-CN" sz="2200" spc="2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одинаковым</a:t>
            </a:r>
            <a:r>
              <a:rPr lang="en-US" altLang="zh-CN" sz="22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продвижением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вперед</a:t>
            </a:r>
            <a:r>
              <a:rPr lang="en-US" altLang="zh-CN" sz="2200" spc="10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(как</a:t>
            </a:r>
            <a:r>
              <a:rPr lang="en-US" altLang="zh-CN" sz="2200" spc="11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здоровой,</a:t>
            </a:r>
            <a:r>
              <a:rPr lang="en-US" altLang="zh-CN" sz="2200" spc="11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так</a:t>
            </a:r>
            <a:r>
              <a:rPr lang="en-US" altLang="zh-CN" sz="2200" spc="11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200" spc="11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оперированной</a:t>
            </a:r>
            <a:r>
              <a:rPr lang="en-US" altLang="zh-CN" sz="2200" spc="11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конечностью).</a:t>
            </a:r>
            <a:r>
              <a:rPr lang="en-US" altLang="zh-CN" sz="2200" spc="11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Больные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осваивают</a:t>
            </a:r>
            <a:r>
              <a:rPr lang="en-US" altLang="zh-CN" sz="2200" spc="8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ходьбу</a:t>
            </a:r>
            <a:r>
              <a:rPr lang="en-US" altLang="zh-CN" sz="2200" spc="8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  <a:r>
              <a:rPr lang="en-US" altLang="zh-CN" sz="2200" spc="8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наклонной</a:t>
            </a:r>
            <a:r>
              <a:rPr lang="en-US" altLang="zh-CN" sz="2200" spc="8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плоскости,</a:t>
            </a:r>
            <a:r>
              <a:rPr lang="en-US" altLang="zh-CN" sz="2200" spc="8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повороты</a:t>
            </a:r>
            <a:r>
              <a:rPr lang="en-US" altLang="zh-CN" sz="2200" spc="8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2200" spc="8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ходьбе,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передвижение</a:t>
            </a:r>
            <a:r>
              <a:rPr lang="en-US" altLang="zh-CN" sz="2200" spc="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en-US" altLang="zh-CN" sz="2200" spc="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преодолением</a:t>
            </a:r>
            <a:r>
              <a:rPr lang="en-US" altLang="zh-CN" sz="2200" spc="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различных</a:t>
            </a:r>
            <a:r>
              <a:rPr lang="en-US" altLang="zh-CN" sz="2200" spc="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препятствий,</a:t>
            </a:r>
            <a:r>
              <a:rPr lang="en-US" altLang="zh-CN" sz="2200" spc="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подъем</a:t>
            </a:r>
            <a:r>
              <a:rPr lang="en-US" altLang="zh-CN" sz="2200" spc="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200" spc="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спуск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лестнице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2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др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Freeform 425"/>
          <p:cNvSpPr/>
          <p:nvPr/>
        </p:nvSpPr>
        <p:spPr>
          <a:xfrm>
            <a:off x="1873250" y="2381250"/>
            <a:ext cx="7359650" cy="31750"/>
          </a:xfrm>
          <a:custGeom>
            <a:avLst/>
            <a:gdLst>
              <a:gd name="connsiteX0" fmla="*/ 9525 w 7359650"/>
              <a:gd name="connsiteY0" fmla="*/ 11938 h 31750"/>
              <a:gd name="connsiteX1" fmla="*/ 1848992 w 7359650"/>
              <a:gd name="connsiteY1" fmla="*/ 11938 h 31750"/>
              <a:gd name="connsiteX2" fmla="*/ 3688460 w 7359650"/>
              <a:gd name="connsiteY2" fmla="*/ 11938 h 31750"/>
              <a:gd name="connsiteX3" fmla="*/ 5527929 w 7359650"/>
              <a:gd name="connsiteY3" fmla="*/ 11938 h 31750"/>
              <a:gd name="connsiteX4" fmla="*/ 7367396 w 7359650"/>
              <a:gd name="connsiteY4" fmla="*/ 11938 h 31750"/>
              <a:gd name="connsiteX5" fmla="*/ 7367396 w 7359650"/>
              <a:gd name="connsiteY5" fmla="*/ 31750 h 31750"/>
              <a:gd name="connsiteX6" fmla="*/ 5527929 w 7359650"/>
              <a:gd name="connsiteY6" fmla="*/ 31750 h 31750"/>
              <a:gd name="connsiteX7" fmla="*/ 3688460 w 7359650"/>
              <a:gd name="connsiteY7" fmla="*/ 31750 h 31750"/>
              <a:gd name="connsiteX8" fmla="*/ 1848992 w 7359650"/>
              <a:gd name="connsiteY8" fmla="*/ 31750 h 31750"/>
              <a:gd name="connsiteX9" fmla="*/ 9525 w 7359650"/>
              <a:gd name="connsiteY9" fmla="*/ 31750 h 31750"/>
              <a:gd name="connsiteX10" fmla="*/ 9525 w 7359650"/>
              <a:gd name="connsiteY10" fmla="*/ 11938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59650" h="31750">
                <a:moveTo>
                  <a:pt x="9525" y="11938"/>
                </a:moveTo>
                <a:lnTo>
                  <a:pt x="1848992" y="11938"/>
                </a:lnTo>
                <a:lnTo>
                  <a:pt x="3688460" y="11938"/>
                </a:lnTo>
                <a:lnTo>
                  <a:pt x="5527929" y="11938"/>
                </a:lnTo>
                <a:lnTo>
                  <a:pt x="7367396" y="11938"/>
                </a:lnTo>
                <a:lnTo>
                  <a:pt x="7367396" y="31750"/>
                </a:lnTo>
                <a:lnTo>
                  <a:pt x="5527929" y="31750"/>
                </a:lnTo>
                <a:lnTo>
                  <a:pt x="3688460" y="31750"/>
                </a:lnTo>
                <a:lnTo>
                  <a:pt x="1848992" y="31750"/>
                </a:lnTo>
                <a:lnTo>
                  <a:pt x="9525" y="31750"/>
                </a:lnTo>
                <a:lnTo>
                  <a:pt x="9525" y="1193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Freeform 426"/>
          <p:cNvSpPr/>
          <p:nvPr/>
        </p:nvSpPr>
        <p:spPr>
          <a:xfrm>
            <a:off x="692150" y="2749550"/>
            <a:ext cx="8870950" cy="19050"/>
          </a:xfrm>
          <a:custGeom>
            <a:avLst/>
            <a:gdLst>
              <a:gd name="connsiteX0" fmla="*/ 6515 w 8870950"/>
              <a:gd name="connsiteY0" fmla="*/ 9398 h 19050"/>
              <a:gd name="connsiteX1" fmla="*/ 2223135 w 8870950"/>
              <a:gd name="connsiteY1" fmla="*/ 9398 h 19050"/>
              <a:gd name="connsiteX2" fmla="*/ 4439792 w 8870950"/>
              <a:gd name="connsiteY2" fmla="*/ 9398 h 19050"/>
              <a:gd name="connsiteX3" fmla="*/ 6656451 w 8870950"/>
              <a:gd name="connsiteY3" fmla="*/ 9398 h 19050"/>
              <a:gd name="connsiteX4" fmla="*/ 8873108 w 8870950"/>
              <a:gd name="connsiteY4" fmla="*/ 9398 h 19050"/>
              <a:gd name="connsiteX5" fmla="*/ 8873108 w 8870950"/>
              <a:gd name="connsiteY5" fmla="*/ 29210 h 19050"/>
              <a:gd name="connsiteX6" fmla="*/ 6656451 w 8870950"/>
              <a:gd name="connsiteY6" fmla="*/ 29210 h 19050"/>
              <a:gd name="connsiteX7" fmla="*/ 4439792 w 8870950"/>
              <a:gd name="connsiteY7" fmla="*/ 29210 h 19050"/>
              <a:gd name="connsiteX8" fmla="*/ 2223135 w 8870950"/>
              <a:gd name="connsiteY8" fmla="*/ 29210 h 19050"/>
              <a:gd name="connsiteX9" fmla="*/ 6515 w 8870950"/>
              <a:gd name="connsiteY9" fmla="*/ 29210 h 19050"/>
              <a:gd name="connsiteX10" fmla="*/ 6515 w 8870950"/>
              <a:gd name="connsiteY10" fmla="*/ 9398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70950" h="19050">
                <a:moveTo>
                  <a:pt x="6515" y="9398"/>
                </a:moveTo>
                <a:lnTo>
                  <a:pt x="2223135" y="9398"/>
                </a:lnTo>
                <a:lnTo>
                  <a:pt x="4439792" y="9398"/>
                </a:lnTo>
                <a:lnTo>
                  <a:pt x="6656451" y="9398"/>
                </a:lnTo>
                <a:lnTo>
                  <a:pt x="8873108" y="9398"/>
                </a:lnTo>
                <a:lnTo>
                  <a:pt x="8873108" y="29210"/>
                </a:lnTo>
                <a:lnTo>
                  <a:pt x="6656451" y="29210"/>
                </a:lnTo>
                <a:lnTo>
                  <a:pt x="4439792" y="29210"/>
                </a:lnTo>
                <a:lnTo>
                  <a:pt x="2223135" y="29210"/>
                </a:lnTo>
                <a:lnTo>
                  <a:pt x="6515" y="29210"/>
                </a:lnTo>
                <a:lnTo>
                  <a:pt x="6515" y="939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Freeform 427"/>
          <p:cNvSpPr/>
          <p:nvPr/>
        </p:nvSpPr>
        <p:spPr>
          <a:xfrm>
            <a:off x="692150" y="3117850"/>
            <a:ext cx="7588250" cy="19050"/>
          </a:xfrm>
          <a:custGeom>
            <a:avLst/>
            <a:gdLst>
              <a:gd name="connsiteX0" fmla="*/ 6515 w 7588250"/>
              <a:gd name="connsiteY0" fmla="*/ 6858 h 19050"/>
              <a:gd name="connsiteX1" fmla="*/ 1904238 w 7588250"/>
              <a:gd name="connsiteY1" fmla="*/ 6858 h 19050"/>
              <a:gd name="connsiteX2" fmla="*/ 3801998 w 7588250"/>
              <a:gd name="connsiteY2" fmla="*/ 6858 h 19050"/>
              <a:gd name="connsiteX3" fmla="*/ 5699759 w 7588250"/>
              <a:gd name="connsiteY3" fmla="*/ 6858 h 19050"/>
              <a:gd name="connsiteX4" fmla="*/ 7597520 w 7588250"/>
              <a:gd name="connsiteY4" fmla="*/ 6858 h 19050"/>
              <a:gd name="connsiteX5" fmla="*/ 7597520 w 7588250"/>
              <a:gd name="connsiteY5" fmla="*/ 26670 h 19050"/>
              <a:gd name="connsiteX6" fmla="*/ 5699759 w 7588250"/>
              <a:gd name="connsiteY6" fmla="*/ 26670 h 19050"/>
              <a:gd name="connsiteX7" fmla="*/ 3801998 w 7588250"/>
              <a:gd name="connsiteY7" fmla="*/ 26670 h 19050"/>
              <a:gd name="connsiteX8" fmla="*/ 1904238 w 7588250"/>
              <a:gd name="connsiteY8" fmla="*/ 26670 h 19050"/>
              <a:gd name="connsiteX9" fmla="*/ 6515 w 7588250"/>
              <a:gd name="connsiteY9" fmla="*/ 26670 h 19050"/>
              <a:gd name="connsiteX10" fmla="*/ 6515 w 7588250"/>
              <a:gd name="connsiteY10" fmla="*/ 6858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88250" h="19050">
                <a:moveTo>
                  <a:pt x="6515" y="6858"/>
                </a:moveTo>
                <a:lnTo>
                  <a:pt x="1904238" y="6858"/>
                </a:lnTo>
                <a:lnTo>
                  <a:pt x="3801998" y="6858"/>
                </a:lnTo>
                <a:lnTo>
                  <a:pt x="5699759" y="6858"/>
                </a:lnTo>
                <a:lnTo>
                  <a:pt x="7597520" y="6858"/>
                </a:lnTo>
                <a:lnTo>
                  <a:pt x="7597520" y="26670"/>
                </a:lnTo>
                <a:lnTo>
                  <a:pt x="5699759" y="26670"/>
                </a:lnTo>
                <a:lnTo>
                  <a:pt x="3801998" y="26670"/>
                </a:lnTo>
                <a:lnTo>
                  <a:pt x="1904238" y="26670"/>
                </a:lnTo>
                <a:lnTo>
                  <a:pt x="6515" y="26670"/>
                </a:lnTo>
                <a:lnTo>
                  <a:pt x="6515" y="685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" name="TextBox 428"/>
          <p:cNvSpPr txBox="1"/>
          <p:nvPr/>
        </p:nvSpPr>
        <p:spPr>
          <a:xfrm>
            <a:off x="698906" y="247523"/>
            <a:ext cx="8901679" cy="7344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57199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Пациента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следует</a:t>
            </a:r>
            <a:r>
              <a:rPr lang="en-US" altLang="zh-CN" sz="2400" spc="69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обучить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ходить</a:t>
            </a:r>
            <a:r>
              <a:rPr lang="en-US" altLang="zh-CN" sz="2400" spc="69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медленно</a:t>
            </a:r>
            <a:r>
              <a:rPr lang="en-US" altLang="zh-CN" sz="2400" spc="69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быстро,</a:t>
            </a:r>
            <a:r>
              <a:rPr lang="en-US" altLang="zh-CN" sz="2400" spc="69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поворотами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внезапными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остановками,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тяжестью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руках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или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</a:p>
        </p:txBody>
      </p:sp>
      <p:sp>
        <p:nvSpPr>
          <p:cNvPr id="429" name="TextBox 429"/>
          <p:cNvSpPr txBox="1"/>
          <p:nvPr/>
        </p:nvSpPr>
        <p:spPr>
          <a:xfrm>
            <a:off x="698906" y="986916"/>
            <a:ext cx="9016610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443202" algn="l"/>
              </a:tabLst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плечах,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садиться,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ложиться,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вставать,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поднимать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различные</a:t>
            </a:r>
          </a:p>
        </p:txBody>
      </p:sp>
      <p:sp>
        <p:nvSpPr>
          <p:cNvPr id="430" name="TextBox 430"/>
          <p:cNvSpPr txBox="1"/>
          <p:nvPr/>
        </p:nvSpPr>
        <p:spPr>
          <a:xfrm>
            <a:off x="698906" y="1355724"/>
            <a:ext cx="555988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предметы,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передвигаться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темноте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-1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т.д.</a:t>
            </a:r>
          </a:p>
        </p:txBody>
      </p:sp>
      <p:sp>
        <p:nvSpPr>
          <p:cNvPr id="431" name="TextBox 431"/>
          <p:cNvSpPr txBox="1"/>
          <p:nvPr/>
        </p:nvSpPr>
        <p:spPr>
          <a:xfrm>
            <a:off x="1381633" y="1733677"/>
            <a:ext cx="8323998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734692" algn="l"/>
              </a:tabLst>
            </a:pP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Наибол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ее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частой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ошибкой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начальной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фазе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обучения</a:t>
            </a:r>
          </a:p>
        </p:txBody>
      </p:sp>
      <p:sp>
        <p:nvSpPr>
          <p:cNvPr id="432" name="TextBox 432"/>
          <p:cNvSpPr txBox="1"/>
          <p:nvPr/>
        </p:nvSpPr>
        <p:spPr>
          <a:xfrm>
            <a:off x="698906" y="2099817"/>
            <a:ext cx="8949795" cy="1463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9583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является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сгибание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здоровой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ноги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(при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односторонней</a:t>
            </a:r>
            <a:r>
              <a:rPr lang="en-US" altLang="zh-CN" sz="24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бе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д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ра)</a:t>
            </a:r>
            <a:r>
              <a:rPr lang="en-US" altLang="zh-CN" sz="2400" spc="1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т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а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зоб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др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енн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м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ко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л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енн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м</a:t>
            </a:r>
            <a:r>
              <a:rPr lang="en-US" altLang="zh-CN" sz="2400" spc="1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сустав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а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х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д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н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вре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м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нным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сгибанием</a:t>
            </a:r>
            <a:r>
              <a:rPr lang="en-US" altLang="zh-CN" sz="2400" spc="1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тазобедренном</a:t>
            </a:r>
            <a:r>
              <a:rPr lang="en-US" altLang="zh-CN" sz="2400" spc="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суставе</a:t>
            </a:r>
            <a:r>
              <a:rPr lang="en-US" altLang="zh-CN" sz="2400" spc="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оперированной</a:t>
            </a:r>
            <a:r>
              <a:rPr lang="en-US" altLang="zh-CN" sz="2400" spc="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ноги.</a:t>
            </a:r>
            <a:r>
              <a:rPr lang="en-US" altLang="zh-CN" sz="2400" spc="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Это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приводит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опусканию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центра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тяжести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счет</a:t>
            </a:r>
            <a:r>
              <a:rPr lang="en-US" altLang="zh-CN" sz="2400" spc="11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функционального</a:t>
            </a:r>
          </a:p>
        </p:txBody>
      </p:sp>
      <p:sp>
        <p:nvSpPr>
          <p:cNvPr id="433" name="TextBox 433"/>
          <p:cNvSpPr txBox="1"/>
          <p:nvPr/>
        </p:nvSpPr>
        <p:spPr>
          <a:xfrm>
            <a:off x="698906" y="3563112"/>
            <a:ext cx="9006764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944598" algn="l"/>
                <a:tab pos="3601567" algn="l"/>
                <a:tab pos="5578449" algn="l"/>
                <a:tab pos="6128613" algn="l"/>
                <a:tab pos="8262467" algn="l"/>
              </a:tabLst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уко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р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оч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ения	зд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р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ой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ко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н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еч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н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ост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и,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	уменьшен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ию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ша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г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а</a:t>
            </a:r>
          </a:p>
        </p:txBody>
      </p:sp>
      <p:sp>
        <p:nvSpPr>
          <p:cNvPr id="434" name="TextBox 434"/>
          <p:cNvSpPr txBox="1"/>
          <p:nvPr/>
        </p:nvSpPr>
        <p:spPr>
          <a:xfrm>
            <a:off x="698906" y="3944150"/>
            <a:ext cx="8831105" cy="7010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оперированной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ноги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целью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лучшей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блокировки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искусственного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коленного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сустава</a:t>
            </a:r>
            <a:r>
              <a:rPr lang="en-US" altLang="zh-CN" sz="24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выпрямлении</a:t>
            </a:r>
            <a:r>
              <a:rPr lang="en-US" altLang="zh-CN" sz="24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фазе</a:t>
            </a:r>
            <a:r>
              <a:rPr lang="en-US" altLang="zh-CN" sz="24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двигательной</a:t>
            </a:r>
            <a:r>
              <a:rPr lang="en-US" altLang="zh-CN" sz="24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нагрузки.</a:t>
            </a:r>
          </a:p>
        </p:txBody>
      </p:sp>
      <p:sp>
        <p:nvSpPr>
          <p:cNvPr id="435" name="TextBox 435"/>
          <p:cNvSpPr txBox="1"/>
          <p:nvPr/>
        </p:nvSpPr>
        <p:spPr>
          <a:xfrm>
            <a:off x="698906" y="4660646"/>
            <a:ext cx="840539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238855" algn="l"/>
                <a:tab pos="5880201" algn="l"/>
              </a:tabLst>
            </a:pP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р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езуль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та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т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е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б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оль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но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й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  <a:r>
              <a:rPr lang="en-US" altLang="zh-CN" sz="2400" spc="14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ампутации	ходит</a:t>
            </a:r>
            <a:r>
              <a:rPr lang="en-US" altLang="zh-CN" sz="2400" spc="-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приставным</a:t>
            </a:r>
          </a:p>
        </p:txBody>
      </p:sp>
      <p:sp>
        <p:nvSpPr>
          <p:cNvPr id="436" name="TextBox 436"/>
          <p:cNvSpPr txBox="1"/>
          <p:nvPr/>
        </p:nvSpPr>
        <p:spPr>
          <a:xfrm>
            <a:off x="698906" y="5026405"/>
            <a:ext cx="8892929" cy="7346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шагом,</a:t>
            </a:r>
            <a:r>
              <a:rPr lang="en-US" altLang="zh-CN" sz="2400" spc="-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т.е.</a:t>
            </a:r>
            <a:r>
              <a:rPr lang="en-US" altLang="zh-CN" sz="2400" spc="-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подтягивая</a:t>
            </a:r>
            <a:r>
              <a:rPr lang="en-US" altLang="zh-CN" sz="2400" spc="-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здоровую</a:t>
            </a:r>
            <a:r>
              <a:rPr lang="en-US" altLang="zh-CN" sz="2400" spc="-1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конечность</a:t>
            </a:r>
            <a:r>
              <a:rPr lang="en-US" altLang="zh-CN" sz="2400" spc="-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400" spc="-15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оперированной.</a:t>
            </a:r>
          </a:p>
          <a:p>
            <a:pPr marL="0" indent="12191">
              <a:lnSpc>
                <a:spcPct val="100000"/>
              </a:lnSpc>
            </a:pP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B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з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ан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ят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я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,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мимо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ea typeface="Calibri"/>
              </a:rPr>
              <a:t>фи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з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иче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ских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упра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ea typeface="Calibri"/>
              </a:rPr>
              <a:t>ж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не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ний,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вв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дя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тс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я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г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ро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вые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</a:p>
        </p:txBody>
      </p:sp>
      <p:sp>
        <p:nvSpPr>
          <p:cNvPr id="437" name="TextBox 437"/>
          <p:cNvSpPr txBox="1"/>
          <p:nvPr/>
        </p:nvSpPr>
        <p:spPr>
          <a:xfrm>
            <a:off x="711098" y="5761024"/>
            <a:ext cx="899160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981174" algn="l"/>
                <a:tab pos="3685387" algn="l"/>
                <a:tab pos="5525109" algn="l"/>
                <a:tab pos="7341971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сп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рт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ные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эл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емен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т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ы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(в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олейб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л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,	б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а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скетб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л,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б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а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д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минтон,</a:t>
            </a:r>
          </a:p>
        </p:txBody>
      </p:sp>
      <p:sp>
        <p:nvSpPr>
          <p:cNvPr id="438" name="TextBox 438"/>
          <p:cNvSpPr txBox="1"/>
          <p:nvPr/>
        </p:nvSpPr>
        <p:spPr>
          <a:xfrm>
            <a:off x="711098" y="6126784"/>
            <a:ext cx="3478766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настольный</a:t>
            </a:r>
            <a:r>
              <a:rPr lang="en-US" altLang="zh-CN" sz="24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теннис</a:t>
            </a:r>
            <a:r>
              <a:rPr lang="en-US" altLang="zh-CN" sz="24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др.).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TextBox 439"/>
          <p:cNvSpPr txBox="1"/>
          <p:nvPr/>
        </p:nvSpPr>
        <p:spPr>
          <a:xfrm>
            <a:off x="633374" y="278815"/>
            <a:ext cx="9535566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974191" algn="l"/>
                <a:tab pos="3194913" algn="l"/>
                <a:tab pos="6262979" algn="l"/>
                <a:tab pos="7618196" algn="l"/>
              </a:tabLst>
            </a:pP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При	</a:t>
            </a:r>
            <a:r>
              <a:rPr lang="en-US" altLang="zh-CN" sz="2400" b="1" i="1" spc="-5" dirty="0">
                <a:solidFill>
                  <a:srgbClr val="000000"/>
                </a:solidFill>
                <a:latin typeface="Calibri"/>
                <a:ea typeface="Calibri"/>
              </a:rPr>
              <a:t>отсутствии	</a:t>
            </a:r>
            <a:r>
              <a:rPr lang="en-US" altLang="zh-CN" sz="2400" b="1" i="1" spc="-15" dirty="0">
                <a:solidFill>
                  <a:srgbClr val="000000"/>
                </a:solidFill>
                <a:latin typeface="Calibri"/>
                <a:ea typeface="Calibri"/>
              </a:rPr>
              <a:t>противопоказаний	</a:t>
            </a:r>
            <a:r>
              <a:rPr lang="en-US" altLang="zh-CN" sz="2400" b="1" i="1" spc="-5" dirty="0">
                <a:solidFill>
                  <a:srgbClr val="000000"/>
                </a:solidFill>
                <a:latin typeface="Calibri"/>
                <a:ea typeface="Calibri"/>
              </a:rPr>
              <a:t>могут	проводиться</a:t>
            </a:r>
          </a:p>
        </p:txBody>
      </p:sp>
      <p:sp>
        <p:nvSpPr>
          <p:cNvPr id="440" name="TextBox 440"/>
          <p:cNvSpPr txBox="1"/>
          <p:nvPr/>
        </p:nvSpPr>
        <p:spPr>
          <a:xfrm>
            <a:off x="633374" y="644905"/>
            <a:ext cx="9432433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следующие</a:t>
            </a:r>
            <a:r>
              <a:rPr lang="en-US" altLang="zh-CN" sz="2400" b="1" i="1" spc="-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функциональные</a:t>
            </a:r>
            <a:r>
              <a:rPr lang="en-US" altLang="zh-CN" sz="2400" b="1" i="1" spc="-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пробы</a:t>
            </a:r>
            <a:r>
              <a:rPr lang="en-US" altLang="zh-CN" sz="2400" b="1" i="1" spc="-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(Курдыбайло</a:t>
            </a:r>
            <a:r>
              <a:rPr lang="en-US" altLang="zh-CN" sz="2400" spc="-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C.Ф.</a:t>
            </a:r>
            <a:r>
              <a:rPr lang="en-US" altLang="zh-CN" sz="2400" spc="-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-15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др.):</a:t>
            </a:r>
          </a:p>
          <a:p>
            <a:pPr marL="0" indent="457504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•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Езда</a:t>
            </a:r>
            <a:r>
              <a:rPr lang="en-US" altLang="zh-CN" sz="22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2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кресле-коляске,</a:t>
            </a:r>
            <a:r>
              <a:rPr lang="en-US" altLang="zh-CN" sz="22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которая</a:t>
            </a:r>
            <a:r>
              <a:rPr lang="en-US" altLang="zh-CN" sz="22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представляет</a:t>
            </a:r>
            <a:r>
              <a:rPr lang="en-US" altLang="zh-CN" sz="22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минимальную</a:t>
            </a:r>
            <a:r>
              <a:rPr lang="en-US" altLang="zh-CN" sz="2200" spc="-8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физическую</a:t>
            </a:r>
          </a:p>
        </p:txBody>
      </p:sp>
      <p:sp>
        <p:nvSpPr>
          <p:cNvPr id="441" name="TextBox 441"/>
          <p:cNvSpPr txBox="1"/>
          <p:nvPr/>
        </p:nvSpPr>
        <p:spPr>
          <a:xfrm>
            <a:off x="1090879" y="1376425"/>
            <a:ext cx="9089282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8253400" algn="l"/>
              </a:tabLst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нагрузку</a:t>
            </a:r>
            <a:r>
              <a:rPr lang="en-US" altLang="zh-CN" sz="2200" spc="4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200" spc="4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выполняется</a:t>
            </a:r>
            <a:r>
              <a:rPr lang="en-US" altLang="zh-CN" sz="2200" spc="4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200" spc="4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целью</a:t>
            </a:r>
            <a:r>
              <a:rPr lang="en-US" altLang="zh-CN" sz="2200" spc="5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определения</a:t>
            </a:r>
            <a:r>
              <a:rPr lang="en-US" altLang="zh-CN" sz="2200" spc="4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длительности</a:t>
            </a:r>
            <a:r>
              <a:rPr lang="en-US" altLang="zh-CN" sz="2200" spc="4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и	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темпа</a:t>
            </a:r>
          </a:p>
        </p:txBody>
      </p:sp>
      <p:sp>
        <p:nvSpPr>
          <p:cNvPr id="442" name="TextBox 442"/>
          <p:cNvSpPr txBox="1"/>
          <p:nvPr/>
        </p:nvSpPr>
        <p:spPr>
          <a:xfrm>
            <a:off x="1090879" y="1711705"/>
            <a:ext cx="9088170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005634" algn="l"/>
                <a:tab pos="2543861" algn="l"/>
                <a:tab pos="4607611" algn="l"/>
                <a:tab pos="5552490" algn="l"/>
                <a:tab pos="7093636" algn="l"/>
                <a:tab pos="8052231" algn="l"/>
              </a:tabLst>
            </a:pPr>
            <a:r>
              <a:rPr lang="en-US" altLang="zh-CN" sz="2200" spc="-15" dirty="0">
                <a:solidFill>
                  <a:srgbClr val="000000"/>
                </a:solidFill>
                <a:latin typeface="Calibri"/>
                <a:ea typeface="Calibri"/>
              </a:rPr>
              <a:t>передвижения	</a:t>
            </a:r>
            <a:r>
              <a:rPr lang="en-US" altLang="zh-CN" sz="2200" spc="-5" dirty="0">
                <a:solidFill>
                  <a:srgbClr val="000000"/>
                </a:solidFill>
                <a:latin typeface="Calibri"/>
                <a:ea typeface="Calibri"/>
              </a:rPr>
              <a:t>на	</a:t>
            </a:r>
            <a:r>
              <a:rPr lang="en-US" altLang="zh-CN" sz="2200" spc="-15" dirty="0">
                <a:solidFill>
                  <a:srgbClr val="000000"/>
                </a:solidFill>
                <a:latin typeface="Calibri"/>
                <a:ea typeface="Calibri"/>
              </a:rPr>
              <a:t>кресле-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коляске	</a:t>
            </a:r>
            <a:r>
              <a:rPr lang="en-US" altLang="zh-CN" sz="2200" spc="-5" dirty="0">
                <a:solidFill>
                  <a:srgbClr val="000000"/>
                </a:solidFill>
                <a:latin typeface="Calibri"/>
                <a:ea typeface="Calibri"/>
              </a:rPr>
              <a:t>после	ампутации	обеих	</a:t>
            </a:r>
            <a:r>
              <a:rPr lang="en-US" altLang="zh-CN" sz="2200" spc="-15" dirty="0">
                <a:solidFill>
                  <a:srgbClr val="000000"/>
                </a:solidFill>
                <a:latin typeface="Calibri"/>
                <a:ea typeface="Calibri"/>
              </a:rPr>
              <a:t>нижних</a:t>
            </a:r>
          </a:p>
        </p:txBody>
      </p:sp>
      <p:sp>
        <p:nvSpPr>
          <p:cNvPr id="443" name="TextBox 443"/>
          <p:cNvSpPr txBox="1"/>
          <p:nvPr/>
        </p:nvSpPr>
        <p:spPr>
          <a:xfrm>
            <a:off x="1090879" y="2046985"/>
            <a:ext cx="1681830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конечностей</a:t>
            </a:r>
            <a:r>
              <a:rPr lang="en-US" altLang="zh-CN" sz="2200" spc="5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</p:txBody>
      </p:sp>
      <p:sp>
        <p:nvSpPr>
          <p:cNvPr id="444" name="TextBox 444"/>
          <p:cNvSpPr txBox="1"/>
          <p:nvPr/>
        </p:nvSpPr>
        <p:spPr>
          <a:xfrm>
            <a:off x="1090879" y="2384552"/>
            <a:ext cx="7623010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57250" algn="l"/>
              </a:tabLst>
            </a:pPr>
            <a:r>
              <a:rPr lang="en-US" altLang="zh-CN" sz="2200" spc="-5" dirty="0">
                <a:solidFill>
                  <a:srgbClr val="000000"/>
                </a:solidFill>
                <a:latin typeface="Calibri"/>
                <a:ea typeface="Calibri"/>
              </a:rPr>
              <a:t>•	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Ходьба</a:t>
            </a:r>
            <a:r>
              <a:rPr lang="en-US" altLang="zh-CN" sz="22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2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помощью</a:t>
            </a:r>
            <a:r>
              <a:rPr lang="en-US" altLang="zh-CN" sz="22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костылей</a:t>
            </a:r>
            <a:r>
              <a:rPr lang="en-US" altLang="zh-CN" sz="22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  <a:r>
              <a:rPr lang="en-US" altLang="zh-CN" sz="22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ровной</a:t>
            </a:r>
            <a:r>
              <a:rPr lang="en-US" altLang="zh-CN" sz="22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поверхности</a:t>
            </a:r>
            <a:r>
              <a:rPr lang="en-US" altLang="zh-CN" sz="22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50</a:t>
            </a:r>
            <a:r>
              <a:rPr lang="en-US" altLang="zh-CN" sz="22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м</a:t>
            </a:r>
            <a:r>
              <a:rPr lang="en-US" altLang="zh-CN" sz="22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</a:p>
        </p:txBody>
      </p:sp>
      <p:sp>
        <p:nvSpPr>
          <p:cNvPr id="445" name="TextBox 445"/>
          <p:cNvSpPr txBox="1"/>
          <p:nvPr/>
        </p:nvSpPr>
        <p:spPr>
          <a:xfrm>
            <a:off x="1090879" y="2746133"/>
            <a:ext cx="9039047" cy="23084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выполняется</a:t>
            </a:r>
            <a:r>
              <a:rPr lang="en-US" altLang="zh-CN" sz="2200" spc="11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  <a:r>
              <a:rPr lang="en-US" altLang="zh-CN" sz="2200" spc="11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односторонних</a:t>
            </a:r>
            <a:r>
              <a:rPr lang="en-US" altLang="zh-CN" sz="2200" spc="11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ампутаций</a:t>
            </a:r>
            <a:r>
              <a:rPr lang="en-US" altLang="zh-CN" sz="2200" spc="11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200" spc="11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период</a:t>
            </a:r>
            <a:r>
              <a:rPr lang="en-US" altLang="zh-CN" sz="2200" spc="11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подготовки</a:t>
            </a:r>
            <a:r>
              <a:rPr lang="en-US" altLang="zh-CN" sz="2200" spc="11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первичному</a:t>
            </a:r>
            <a:r>
              <a:rPr lang="en-US" altLang="zh-CN" sz="2200" spc="1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протезированию</a:t>
            </a:r>
            <a:r>
              <a:rPr lang="en-US" altLang="zh-CN" sz="2200" spc="1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для</a:t>
            </a:r>
            <a:r>
              <a:rPr lang="en-US" altLang="zh-CN" sz="2200" spc="12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определения</a:t>
            </a:r>
            <a:r>
              <a:rPr lang="en-US" altLang="zh-CN" sz="2200" spc="1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длительности</a:t>
            </a:r>
            <a:r>
              <a:rPr lang="en-US" altLang="zh-CN" sz="2200" spc="12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200" spc="1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темпа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-25" dirty="0">
                <a:solidFill>
                  <a:srgbClr val="000000"/>
                </a:solidFill>
                <a:latin typeface="Calibri"/>
                <a:ea typeface="Calibri"/>
              </a:rPr>
              <a:t>ходьбы</a:t>
            </a:r>
            <a:r>
              <a:rPr lang="en-US" altLang="zh-CN" sz="22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2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костылях</a:t>
            </a:r>
            <a:r>
              <a:rPr lang="en-US" altLang="zh-CN" sz="2200" spc="-25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>
              <a:lnSpc>
                <a:spcPts val="494"/>
              </a:lnSpc>
            </a:pPr>
            <a:endParaRPr lang="en-US" dirty="0" smtClean="0"/>
          </a:p>
          <a:p>
            <a:pPr marL="0" hangingPunct="0">
              <a:lnSpc>
                <a:spcPct val="95416"/>
              </a:lnSpc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•Ходьба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протезах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ровной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местности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50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м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проводится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200" spc="-2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целью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определения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переносимости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нагрузки,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связанной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ходьбой,</a:t>
            </a:r>
            <a:r>
              <a:rPr lang="en-US" altLang="zh-CN" sz="22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определения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длительности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200" spc="10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темпа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ходьбы</a:t>
            </a:r>
            <a:r>
              <a:rPr lang="en-US" altLang="zh-CN" sz="2200" spc="10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протезах,</a:t>
            </a:r>
            <a:r>
              <a:rPr lang="en-US" altLang="zh-CN" sz="2200" spc="10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возможности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расширения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двигательного</a:t>
            </a:r>
            <a:r>
              <a:rPr lang="en-US" altLang="zh-CN" sz="22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режима.</a:t>
            </a:r>
          </a:p>
        </p:txBody>
      </p:sp>
      <p:sp>
        <p:nvSpPr>
          <p:cNvPr id="446" name="TextBox 446"/>
          <p:cNvSpPr txBox="1"/>
          <p:nvPr/>
        </p:nvSpPr>
        <p:spPr>
          <a:xfrm>
            <a:off x="1090879" y="5076570"/>
            <a:ext cx="9016403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57250" algn="l"/>
              </a:tabLst>
            </a:pPr>
            <a:r>
              <a:rPr lang="en-US" altLang="zh-CN" sz="2200" spc="-5" dirty="0">
                <a:solidFill>
                  <a:srgbClr val="000000"/>
                </a:solidFill>
                <a:latin typeface="Calibri"/>
                <a:ea typeface="Calibri"/>
              </a:rPr>
              <a:t>•	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Наиболее</a:t>
            </a:r>
            <a:r>
              <a:rPr lang="en-US" altLang="zh-CN" sz="22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значимой</a:t>
            </a:r>
            <a:r>
              <a:rPr lang="en-US" altLang="zh-CN" sz="22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  <a:r>
              <a:rPr lang="en-US" altLang="zh-CN" sz="22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нагрузке</a:t>
            </a:r>
            <a:r>
              <a:rPr lang="en-US" altLang="zh-CN" sz="22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является</a:t>
            </a:r>
            <a:r>
              <a:rPr lang="en-US" altLang="zh-CN" sz="22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проба</a:t>
            </a:r>
            <a:r>
              <a:rPr lang="en-US" altLang="zh-CN" sz="22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—</a:t>
            </a:r>
            <a:r>
              <a:rPr lang="en-US" altLang="zh-CN" sz="22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ходьба</a:t>
            </a:r>
            <a:r>
              <a:rPr lang="en-US" altLang="zh-CN" sz="22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  <a:r>
              <a:rPr lang="en-US" altLang="zh-CN" sz="22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лестнице</a:t>
            </a:r>
          </a:p>
        </p:txBody>
      </p:sp>
      <p:sp>
        <p:nvSpPr>
          <p:cNvPr id="447" name="TextBox 447"/>
          <p:cNvSpPr txBox="1"/>
          <p:nvPr/>
        </p:nvSpPr>
        <p:spPr>
          <a:xfrm>
            <a:off x="1090879" y="5446775"/>
            <a:ext cx="9021495" cy="9639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833"/>
              </a:lnSpc>
            </a:pP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(степ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200" spc="-15" dirty="0">
                <a:solidFill>
                  <a:srgbClr val="000000"/>
                </a:solidFill>
                <a:latin typeface="Calibri"/>
                <a:ea typeface="Calibri"/>
              </a:rPr>
              <a:t>тест),</a:t>
            </a:r>
            <a:r>
              <a:rPr lang="en-US" altLang="zh-CN" sz="22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которая</a:t>
            </a:r>
            <a:r>
              <a:rPr lang="en-US" altLang="zh-CN" sz="22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проводится</a:t>
            </a:r>
            <a:r>
              <a:rPr lang="en-US" altLang="zh-CN" sz="22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2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-25" dirty="0">
                <a:solidFill>
                  <a:srgbClr val="000000"/>
                </a:solidFill>
                <a:latin typeface="Calibri"/>
                <a:ea typeface="Calibri"/>
              </a:rPr>
              <a:t>целью</a:t>
            </a:r>
            <a:r>
              <a:rPr lang="en-US" altLang="zh-CN" sz="22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определения</a:t>
            </a:r>
            <a:r>
              <a:rPr lang="en-US" altLang="zh-CN" sz="22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двигательного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режима,</a:t>
            </a:r>
            <a:r>
              <a:rPr lang="en-US" altLang="zh-CN" sz="2200" spc="7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возможности</a:t>
            </a:r>
            <a:r>
              <a:rPr lang="en-US" altLang="zh-CN" sz="2200" spc="8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обучения</a:t>
            </a:r>
            <a:r>
              <a:rPr lang="en-US" altLang="zh-CN" sz="2200" spc="8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ходьбе</a:t>
            </a:r>
            <a:r>
              <a:rPr lang="en-US" altLang="zh-CN" sz="2200" spc="8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  <a:r>
              <a:rPr lang="en-US" altLang="zh-CN" sz="2200" spc="8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лестнице,</a:t>
            </a:r>
            <a:r>
              <a:rPr lang="en-US" altLang="zh-CN" sz="2200" spc="8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200" spc="8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большие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-15" dirty="0">
                <a:solidFill>
                  <a:srgbClr val="000000"/>
                </a:solidFill>
                <a:latin typeface="Calibri"/>
                <a:ea typeface="Calibri"/>
              </a:rPr>
              <a:t>расстояния,</a:t>
            </a:r>
            <a:r>
              <a:rPr lang="en-US" altLang="zh-CN" sz="22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определения</a:t>
            </a:r>
            <a:r>
              <a:rPr lang="en-US" altLang="zh-CN" sz="22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-15" dirty="0">
                <a:solidFill>
                  <a:srgbClr val="000000"/>
                </a:solidFill>
                <a:latin typeface="Calibri"/>
                <a:ea typeface="Calibri"/>
              </a:rPr>
              <a:t>интенсивности</a:t>
            </a:r>
            <a:r>
              <a:rPr lang="en-US" altLang="zh-CN" sz="22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-15" dirty="0">
                <a:solidFill>
                  <a:srgbClr val="000000"/>
                </a:solidFill>
                <a:latin typeface="Calibri"/>
                <a:ea typeface="Calibri"/>
              </a:rPr>
              <a:t>ходьбы.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Picture 4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720" y="1821180"/>
            <a:ext cx="2255520" cy="609600"/>
          </a:xfrm>
          <a:prstGeom prst="rect">
            <a:avLst/>
          </a:prstGeom>
        </p:spPr>
      </p:pic>
      <p:pic>
        <p:nvPicPr>
          <p:cNvPr id="450" name="Picture 4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" y="1859280"/>
            <a:ext cx="1485900" cy="4389120"/>
          </a:xfrm>
          <a:prstGeom prst="rect">
            <a:avLst/>
          </a:prstGeom>
        </p:spPr>
      </p:pic>
      <p:sp>
        <p:nvSpPr>
          <p:cNvPr id="2" name="TextBox 450"/>
          <p:cNvSpPr txBox="1"/>
          <p:nvPr/>
        </p:nvSpPr>
        <p:spPr>
          <a:xfrm>
            <a:off x="3157982" y="756919"/>
            <a:ext cx="6534625" cy="15836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b="1" i="1" spc="150" dirty="0">
                <a:solidFill>
                  <a:srgbClr val="000000"/>
                </a:solidFill>
                <a:latin typeface="Calibri"/>
                <a:ea typeface="Calibri"/>
              </a:rPr>
              <a:t>СИСТЕМА</a:t>
            </a:r>
            <a:r>
              <a:rPr lang="en-US" altLang="zh-CN" sz="2000" b="1" i="1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154" dirty="0">
                <a:solidFill>
                  <a:srgbClr val="000000"/>
                </a:solidFill>
                <a:latin typeface="Calibri"/>
                <a:ea typeface="Calibri"/>
              </a:rPr>
              <a:t>КЛАССИФИКАЦИИ</a:t>
            </a:r>
            <a:r>
              <a:rPr lang="en-US" altLang="zh-CN" sz="2000" b="1" i="1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154" dirty="0">
                <a:solidFill>
                  <a:srgbClr val="000000"/>
                </a:solidFill>
                <a:latin typeface="Calibri"/>
                <a:ea typeface="Calibri"/>
              </a:rPr>
              <a:t>УРОВНЕЙ</a:t>
            </a:r>
            <a:r>
              <a:rPr lang="en-US" altLang="zh-CN" sz="2000" b="1" i="1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150" dirty="0">
                <a:solidFill>
                  <a:srgbClr val="000000"/>
                </a:solidFill>
                <a:latin typeface="Calibri"/>
                <a:ea typeface="Calibri"/>
              </a:rPr>
              <a:t>АКТИВНОСТИ</a:t>
            </a:r>
          </a:p>
          <a:p>
            <a:pPr marL="0" indent="757808">
              <a:lnSpc>
                <a:spcPct val="100000"/>
              </a:lnSpc>
            </a:pPr>
            <a:r>
              <a:rPr lang="en-US" altLang="zh-CN" sz="2000" b="1" i="1" spc="145" dirty="0">
                <a:solidFill>
                  <a:srgbClr val="000000"/>
                </a:solidFill>
                <a:latin typeface="Calibri"/>
                <a:ea typeface="Calibri"/>
              </a:rPr>
              <a:t>ПАЦИЕНТОВ,</a:t>
            </a:r>
            <a:r>
              <a:rPr lang="en-US" altLang="zh-CN" sz="2000" b="1" i="1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150" dirty="0">
                <a:solidFill>
                  <a:srgbClr val="000000"/>
                </a:solidFill>
                <a:latin typeface="Calibri"/>
                <a:ea typeface="Calibri"/>
              </a:rPr>
              <a:t>ПЕРЕНЕСШИХ</a:t>
            </a:r>
            <a:r>
              <a:rPr lang="en-US" altLang="zh-CN" sz="2000" b="1" i="1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150" dirty="0">
                <a:solidFill>
                  <a:srgbClr val="000000"/>
                </a:solidFill>
                <a:latin typeface="Calibri"/>
                <a:ea typeface="Calibri"/>
              </a:rPr>
              <a:t>ПРОТЕЗИРОВАНИЕ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10"/>
              </a:lnSpc>
            </a:pPr>
            <a:endParaRPr lang="en-US" dirty="0" smtClean="0"/>
          </a:p>
          <a:p>
            <a:pPr marL="4022216" hangingPunct="0">
              <a:lnSpc>
                <a:spcPct val="95833"/>
              </a:lnSpc>
            </a:pPr>
            <a:r>
              <a:rPr lang="en-US" altLang="zh-CN" sz="1200" spc="5" dirty="0">
                <a:solidFill>
                  <a:srgbClr val="986500"/>
                </a:solidFill>
                <a:latin typeface="Calibri"/>
                <a:ea typeface="Calibri"/>
              </a:rPr>
              <a:t>Разработанная</a:t>
            </a:r>
            <a:r>
              <a:rPr lang="en-US" altLang="zh-CN" sz="1200" spc="-94" dirty="0">
                <a:solidFill>
                  <a:srgbClr val="986500"/>
                </a:solidFill>
                <a:latin typeface="Calibri"/>
                <a:cs typeface="Calibri"/>
              </a:rPr>
              <a:t> </a:t>
            </a:r>
            <a:r>
              <a:rPr lang="en-US" altLang="zh-CN" sz="1200" spc="10" dirty="0">
                <a:solidFill>
                  <a:srgbClr val="986500"/>
                </a:solidFill>
                <a:latin typeface="Calibri"/>
                <a:ea typeface="Calibri"/>
              </a:rPr>
              <a:t>немецкой</a:t>
            </a:r>
            <a:r>
              <a:rPr lang="en-US" altLang="zh-CN" sz="1200" dirty="0">
                <a:solidFill>
                  <a:srgbClr val="986500"/>
                </a:solidFill>
                <a:latin typeface="Calibri"/>
                <a:cs typeface="Calibri"/>
              </a:rPr>
              <a:t> </a:t>
            </a:r>
            <a:r>
              <a:t/>
            </a:r>
            <a:br/>
            <a:r>
              <a:rPr lang="en-US" altLang="zh-CN" sz="1200" dirty="0">
                <a:solidFill>
                  <a:srgbClr val="986500"/>
                </a:solidFill>
                <a:latin typeface="Calibri"/>
                <a:ea typeface="Calibri"/>
              </a:rPr>
              <a:t>фирмой</a:t>
            </a:r>
            <a:r>
              <a:rPr lang="en-US" altLang="zh-CN" sz="1200" dirty="0">
                <a:solidFill>
                  <a:srgbClr val="986500"/>
                </a:solidFill>
                <a:latin typeface="Calibri"/>
                <a:cs typeface="Calibri"/>
              </a:rPr>
              <a:t> </a:t>
            </a:r>
            <a:r>
              <a:rPr lang="en-US" altLang="zh-CN" sz="1200" dirty="0">
                <a:solidFill>
                  <a:srgbClr val="986500"/>
                </a:solidFill>
                <a:latin typeface="Calibri"/>
                <a:ea typeface="Calibri"/>
              </a:rPr>
              <a:t>ОТТО</a:t>
            </a:r>
            <a:r>
              <a:rPr lang="en-US" altLang="zh-CN" sz="1200" spc="-55" dirty="0">
                <a:solidFill>
                  <a:srgbClr val="986500"/>
                </a:solidFill>
                <a:latin typeface="Calibri"/>
                <a:cs typeface="Calibri"/>
              </a:rPr>
              <a:t> </a:t>
            </a:r>
            <a:r>
              <a:rPr lang="en-US" altLang="zh-CN" sz="1200" dirty="0">
                <a:solidFill>
                  <a:srgbClr val="986500"/>
                </a:solidFill>
                <a:latin typeface="Calibri"/>
                <a:ea typeface="Calibri"/>
              </a:rPr>
              <a:t>БОКК</a:t>
            </a:r>
          </a:p>
        </p:txBody>
      </p:sp>
      <p:sp>
        <p:nvSpPr>
          <p:cNvPr id="451" name="TextBox 451"/>
          <p:cNvSpPr txBox="1"/>
          <p:nvPr/>
        </p:nvSpPr>
        <p:spPr>
          <a:xfrm>
            <a:off x="3159505" y="2834436"/>
            <a:ext cx="4661827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513588" algn="l"/>
              </a:tabLst>
            </a:pPr>
            <a:r>
              <a:rPr lang="en-US" altLang="zh-CN" sz="1600" b="1" spc="-5" dirty="0">
                <a:solidFill>
                  <a:srgbClr val="1E477B"/>
                </a:solidFill>
                <a:latin typeface="Calibri"/>
                <a:ea typeface="Calibri"/>
              </a:rPr>
              <a:t>1.	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Уровень</a:t>
            </a:r>
            <a:r>
              <a:rPr lang="en-US" altLang="zh-CN" sz="1600" b="1" spc="-4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двигательной</a:t>
            </a:r>
            <a:r>
              <a:rPr lang="en-US" altLang="zh-CN" sz="1600" b="1" spc="-4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активности</a:t>
            </a:r>
            <a:r>
              <a:rPr lang="en-US" altLang="zh-CN" sz="1600" b="1" spc="-4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–</a:t>
            </a:r>
            <a:r>
              <a:rPr lang="en-US" altLang="zh-CN" sz="1600" b="1" spc="-4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НИЗКИЙ.</a:t>
            </a:r>
          </a:p>
        </p:txBody>
      </p:sp>
      <p:sp>
        <p:nvSpPr>
          <p:cNvPr id="452" name="TextBox 452"/>
          <p:cNvSpPr txBox="1"/>
          <p:nvPr/>
        </p:nvSpPr>
        <p:spPr>
          <a:xfrm>
            <a:off x="3159505" y="3078734"/>
            <a:ext cx="6328074" cy="32100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9583"/>
              </a:lnSpc>
            </a:pP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Возможность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передвижения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в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ограниченном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пространстве:</a:t>
            </a:r>
            <a:r>
              <a:rPr lang="en-US" altLang="zh-CN" sz="1600" b="1" spc="-6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Пациент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передвигается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на</a:t>
            </a:r>
            <a:r>
              <a:rPr lang="en-US" altLang="zh-CN" sz="1600" spc="-3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короткие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расстояния</a:t>
            </a:r>
            <a:r>
              <a:rPr lang="en-US" altLang="zh-CN" sz="1600" spc="-3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в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пределах</a:t>
            </a:r>
            <a:r>
              <a:rPr lang="en-US" altLang="zh-CN" sz="1600" spc="-3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квартиры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или</a:t>
            </a:r>
            <a:r>
              <a:rPr lang="en-US" altLang="zh-CN" sz="1600" spc="-3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дома</a:t>
            </a:r>
            <a:r>
              <a:rPr lang="en-US" altLang="zh-CN" sz="1600" spc="-3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с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помощью</a:t>
            </a:r>
            <a:r>
              <a:rPr lang="en-US" altLang="zh-CN" sz="1600" spc="-4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дополнительных</a:t>
            </a:r>
            <a:r>
              <a:rPr lang="en-US" altLang="zh-CN" sz="1600" spc="-4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средств</a:t>
            </a:r>
            <a:r>
              <a:rPr lang="en-US" altLang="zh-CN" sz="1600" spc="-4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опоры</a:t>
            </a:r>
            <a:r>
              <a:rPr lang="en-US" altLang="zh-CN" sz="1600" spc="-4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(ходунки,</a:t>
            </a:r>
            <a:r>
              <a:rPr lang="en-US" altLang="zh-CN" sz="1600" spc="-4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костыли</a:t>
            </a:r>
            <a:r>
              <a:rPr lang="en-US" altLang="zh-CN" sz="1600" spc="-4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и</a:t>
            </a:r>
            <a:r>
              <a:rPr lang="en-US" altLang="zh-CN" sz="1600" spc="-4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т.д.)</a:t>
            </a:r>
            <a:r>
              <a:rPr lang="en-US" altLang="zh-CN" sz="1600" spc="-5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или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t/>
            </a:r>
            <a:br/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с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помощью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посторонних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лиц.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Надевание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и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управление</a:t>
            </a:r>
            <a:r>
              <a:rPr lang="en-US" altLang="zh-CN" sz="1600" spc="-11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протезом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spc="-10" dirty="0">
                <a:solidFill>
                  <a:srgbClr val="1E477B"/>
                </a:solidFill>
                <a:latin typeface="Calibri"/>
                <a:ea typeface="Calibri"/>
              </a:rPr>
              <a:t>затруднено</a:t>
            </a:r>
            <a:r>
              <a:rPr lang="en-US" altLang="zh-CN" sz="1600" spc="-10" dirty="0">
                <a:solidFill>
                  <a:srgbClr val="FEFEFE"/>
                </a:solidFill>
                <a:latin typeface="Calibri"/>
                <a:ea typeface="Calibri"/>
              </a:rPr>
              <a:t>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39"/>
              </a:lnSpc>
            </a:pPr>
            <a:endParaRPr lang="en-US" dirty="0" smtClean="0"/>
          </a:p>
          <a:p>
            <a:pPr marL="0" hangingPunct="0">
              <a:lnSpc>
                <a:spcPct val="95833"/>
              </a:lnSpc>
            </a:pP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2.</a:t>
            </a:r>
            <a:r>
              <a:rPr lang="en-US" altLang="zh-CN" sz="1600" b="1" spc="-2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Уровень</a:t>
            </a:r>
            <a:r>
              <a:rPr lang="en-US" altLang="zh-CN" sz="1600" b="1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двигательной</a:t>
            </a:r>
            <a:r>
              <a:rPr lang="en-US" altLang="zh-CN" sz="1600" b="1" spc="-2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активности</a:t>
            </a:r>
            <a:r>
              <a:rPr lang="en-US" altLang="zh-CN" sz="1600" b="1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–</a:t>
            </a:r>
            <a:r>
              <a:rPr lang="en-US" altLang="zh-CN" sz="1600" b="1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СРЕДНИЙ.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t/>
            </a:r>
            <a:br/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Ограниченные</a:t>
            </a:r>
            <a:r>
              <a:rPr lang="en-US" altLang="zh-CN" sz="1600" b="1" spc="-4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возможности</a:t>
            </a:r>
            <a:r>
              <a:rPr lang="en-US" altLang="zh-CN" sz="1600" b="1" spc="-4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передвижения</a:t>
            </a:r>
            <a:r>
              <a:rPr lang="en-US" altLang="zh-CN" sz="1600" b="1" spc="-4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во</a:t>
            </a:r>
            <a:r>
              <a:rPr lang="en-US" altLang="zh-CN" sz="1600" b="1" spc="-4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внешнем</a:t>
            </a:r>
            <a:r>
              <a:rPr lang="en-US" altLang="zh-CN" sz="1600" b="1" spc="-4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мире:</a:t>
            </a:r>
          </a:p>
          <a:p>
            <a:pPr marL="0" hangingPunct="0">
              <a:lnSpc>
                <a:spcPct val="94583"/>
              </a:lnSpc>
              <a:spcBef>
                <a:spcPts val="200"/>
              </a:spcBef>
            </a:pP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Пациент</a:t>
            </a:r>
            <a:r>
              <a:rPr lang="en-US" altLang="zh-CN" sz="1600" spc="-1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передвигается</a:t>
            </a:r>
            <a:r>
              <a:rPr lang="en-US" altLang="zh-CN" sz="1600" spc="-1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с</a:t>
            </a:r>
            <a:r>
              <a:rPr lang="en-US" altLang="zh-CN" sz="1600" spc="-1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помощью</a:t>
            </a:r>
            <a:r>
              <a:rPr lang="en-US" altLang="zh-CN" sz="1600" spc="-1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протеза</a:t>
            </a:r>
            <a:r>
              <a:rPr lang="en-US" altLang="zh-CN" sz="1600" spc="-1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по</a:t>
            </a:r>
            <a:r>
              <a:rPr lang="en-US" altLang="zh-CN" sz="1600" spc="-1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ровной</a:t>
            </a:r>
            <a:r>
              <a:rPr lang="en-US" altLang="zh-CN" sz="1600" spc="-1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поверхности,</a:t>
            </a:r>
            <a:r>
              <a:rPr lang="en-US" altLang="zh-CN" sz="1600" spc="-1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без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дополнительных</a:t>
            </a:r>
            <a:r>
              <a:rPr lang="en-US" altLang="zh-CN" sz="1600" spc="-4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средств</a:t>
            </a:r>
            <a:r>
              <a:rPr lang="en-US" altLang="zh-CN" sz="1600" spc="-4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опоры.</a:t>
            </a:r>
            <a:r>
              <a:rPr lang="en-US" altLang="zh-CN" sz="1600" spc="-44" dirty="0">
                <a:solidFill>
                  <a:srgbClr val="1E477B"/>
                </a:solidFill>
                <a:latin typeface="Calibri"/>
                <a:cs typeface="Calibri"/>
              </a:rPr>
              <a:t> 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Продолжительность</a:t>
            </a:r>
            <a:r>
              <a:rPr lang="en-US" altLang="zh-CN" sz="1600" spc="-4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и</a:t>
            </a:r>
            <a:r>
              <a:rPr lang="en-US" altLang="zh-CN" sz="1600" spc="-5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дальность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ходьбы</a:t>
            </a:r>
            <a:r>
              <a:rPr lang="en-US" altLang="zh-CN" sz="1600" spc="-4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умеренно</a:t>
            </a:r>
            <a:r>
              <a:rPr lang="en-US" altLang="zh-CN" sz="1600" spc="-4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ограничены.</a:t>
            </a:r>
            <a:r>
              <a:rPr lang="en-US" altLang="zh-CN" sz="1600" spc="-4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Пациент</a:t>
            </a:r>
            <a:r>
              <a:rPr lang="en-US" altLang="zh-CN" sz="1600" spc="-4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может</a:t>
            </a:r>
            <a:r>
              <a:rPr lang="en-US" altLang="zh-CN" sz="1600" spc="-5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самоcтоятельно</a:t>
            </a:r>
          </a:p>
          <a:p>
            <a:pPr marL="0">
              <a:lnSpc>
                <a:spcPct val="100416"/>
              </a:lnSpc>
            </a:pPr>
            <a:r>
              <a:rPr lang="en-US" altLang="zh-CN" sz="1600" spc="40" dirty="0">
                <a:solidFill>
                  <a:srgbClr val="1E477B"/>
                </a:solidFill>
                <a:latin typeface="Calibri"/>
                <a:ea typeface="Calibri"/>
              </a:rPr>
              <a:t>надевать</a:t>
            </a:r>
            <a:r>
              <a:rPr lang="en-US" altLang="zh-CN" sz="1600" spc="-1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ea typeface="Times New Roman"/>
              </a:rPr>
              <a:t>протез.</a:t>
            </a:r>
          </a:p>
          <a:p>
            <a:pPr marL="0">
              <a:lnSpc>
                <a:spcPct val="100416"/>
              </a:lnSpc>
            </a:pPr>
            <a:r>
              <a:rPr lang="en-US" altLang="zh-CN" sz="1800" spc="85" dirty="0">
                <a:solidFill>
                  <a:srgbClr val="FEFEFE"/>
                </a:solidFill>
                <a:latin typeface="Times New Roman"/>
                <a:ea typeface="Times New Roman"/>
              </a:rPr>
              <a:t>Управление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9" dirty="0">
                <a:solidFill>
                  <a:srgbClr val="FEFEFE"/>
                </a:solidFill>
                <a:latin typeface="Times New Roman"/>
                <a:ea typeface="Times New Roman"/>
              </a:rPr>
              <a:t>протезом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FEFEFE"/>
                </a:solidFill>
                <a:latin typeface="Times New Roman"/>
                <a:ea typeface="Times New Roman"/>
              </a:rPr>
              <a:t>среднее.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4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060" y="1699260"/>
            <a:ext cx="2255520" cy="601980"/>
          </a:xfrm>
          <a:prstGeom prst="rect">
            <a:avLst/>
          </a:prstGeom>
        </p:spPr>
      </p:pic>
      <p:pic>
        <p:nvPicPr>
          <p:cNvPr id="455" name="Picture 4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" y="1744980"/>
            <a:ext cx="1402080" cy="1524000"/>
          </a:xfrm>
          <a:prstGeom prst="rect">
            <a:avLst/>
          </a:prstGeom>
        </p:spPr>
      </p:pic>
      <p:pic>
        <p:nvPicPr>
          <p:cNvPr id="456" name="Picture 4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680" y="3284220"/>
            <a:ext cx="746760" cy="731520"/>
          </a:xfrm>
          <a:prstGeom prst="rect">
            <a:avLst/>
          </a:prstGeom>
        </p:spPr>
      </p:pic>
      <p:pic>
        <p:nvPicPr>
          <p:cNvPr id="457" name="Picture 4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19" y="4030979"/>
            <a:ext cx="1379220" cy="1455420"/>
          </a:xfrm>
          <a:prstGeom prst="rect">
            <a:avLst/>
          </a:prstGeom>
        </p:spPr>
      </p:pic>
      <p:pic>
        <p:nvPicPr>
          <p:cNvPr id="458" name="Picture 4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1580" y="5554980"/>
            <a:ext cx="746760" cy="746760"/>
          </a:xfrm>
          <a:prstGeom prst="rect">
            <a:avLst/>
          </a:prstGeom>
        </p:spPr>
      </p:pic>
      <p:sp>
        <p:nvSpPr>
          <p:cNvPr id="2" name="TextBox 458"/>
          <p:cNvSpPr txBox="1"/>
          <p:nvPr/>
        </p:nvSpPr>
        <p:spPr>
          <a:xfrm>
            <a:off x="2691129" y="56768"/>
            <a:ext cx="7003825" cy="67156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66852">
              <a:lnSpc>
                <a:spcPct val="100000"/>
              </a:lnSpc>
            </a:pPr>
            <a:r>
              <a:rPr lang="en-US" altLang="zh-CN" sz="2000" b="1" i="1" spc="150" dirty="0">
                <a:solidFill>
                  <a:srgbClr val="000000"/>
                </a:solidFill>
                <a:latin typeface="Calibri"/>
                <a:ea typeface="Calibri"/>
              </a:rPr>
              <a:t>СИСТЕМА</a:t>
            </a:r>
            <a:r>
              <a:rPr lang="en-US" altLang="zh-CN" sz="2000" b="1" i="1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160" dirty="0">
                <a:solidFill>
                  <a:srgbClr val="000000"/>
                </a:solidFill>
                <a:latin typeface="Calibri"/>
                <a:ea typeface="Calibri"/>
              </a:rPr>
              <a:t>КЛАССИФИКАЦИИ</a:t>
            </a:r>
            <a:r>
              <a:rPr lang="en-US" altLang="zh-CN" sz="2000" b="1" i="1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150" dirty="0">
                <a:solidFill>
                  <a:srgbClr val="000000"/>
                </a:solidFill>
                <a:latin typeface="Calibri"/>
                <a:ea typeface="Calibri"/>
              </a:rPr>
              <a:t>УРОВНЕЙ</a:t>
            </a:r>
            <a:r>
              <a:rPr lang="en-US" altLang="zh-CN" sz="2000" b="1" i="1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150" dirty="0">
                <a:solidFill>
                  <a:srgbClr val="000000"/>
                </a:solidFill>
                <a:latin typeface="Calibri"/>
                <a:ea typeface="Calibri"/>
              </a:rPr>
              <a:t>АКТИВНОСТИ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45"/>
              </a:lnSpc>
            </a:pPr>
            <a:endParaRPr lang="en-US" dirty="0" smtClean="0"/>
          </a:p>
          <a:p>
            <a:pPr marL="3840734" hangingPunct="0">
              <a:lnSpc>
                <a:spcPct val="95833"/>
              </a:lnSpc>
            </a:pPr>
            <a:r>
              <a:rPr lang="en-US" altLang="zh-CN" sz="1200" spc="5" dirty="0">
                <a:solidFill>
                  <a:srgbClr val="986500"/>
                </a:solidFill>
                <a:latin typeface="Calibri"/>
                <a:ea typeface="Calibri"/>
              </a:rPr>
              <a:t>Разработанная</a:t>
            </a:r>
            <a:r>
              <a:rPr lang="en-US" altLang="zh-CN" sz="1200" spc="-129" dirty="0">
                <a:solidFill>
                  <a:srgbClr val="986500"/>
                </a:solidFill>
                <a:latin typeface="Calibri"/>
                <a:cs typeface="Calibri"/>
              </a:rPr>
              <a:t> </a:t>
            </a:r>
            <a:r>
              <a:rPr lang="en-US" altLang="zh-CN" sz="1200" spc="15" dirty="0">
                <a:solidFill>
                  <a:srgbClr val="986500"/>
                </a:solidFill>
                <a:latin typeface="Calibri"/>
                <a:ea typeface="Calibri"/>
              </a:rPr>
              <a:t>немецкой</a:t>
            </a:r>
            <a:r>
              <a:rPr lang="en-US" altLang="zh-CN" sz="1200" dirty="0">
                <a:solidFill>
                  <a:srgbClr val="986500"/>
                </a:solidFill>
                <a:latin typeface="Calibri"/>
                <a:cs typeface="Calibri"/>
              </a:rPr>
              <a:t> </a:t>
            </a:r>
            <a:r>
              <a:t/>
            </a:r>
            <a:br/>
            <a:r>
              <a:rPr lang="en-US" altLang="zh-CN" sz="1200" dirty="0">
                <a:solidFill>
                  <a:srgbClr val="986500"/>
                </a:solidFill>
                <a:latin typeface="Calibri"/>
                <a:ea typeface="Calibri"/>
              </a:rPr>
              <a:t>фирмой</a:t>
            </a:r>
            <a:r>
              <a:rPr lang="en-US" altLang="zh-CN" sz="1200" dirty="0">
                <a:solidFill>
                  <a:srgbClr val="986500"/>
                </a:solidFill>
                <a:latin typeface="Calibri"/>
                <a:cs typeface="Calibri"/>
              </a:rPr>
              <a:t> </a:t>
            </a:r>
            <a:r>
              <a:rPr lang="en-US" altLang="zh-CN" sz="1200" dirty="0">
                <a:solidFill>
                  <a:srgbClr val="986500"/>
                </a:solidFill>
                <a:latin typeface="Calibri"/>
                <a:ea typeface="Calibri"/>
              </a:rPr>
              <a:t>ОТТО</a:t>
            </a:r>
            <a:r>
              <a:rPr lang="en-US" altLang="zh-CN" sz="1200" spc="-55" dirty="0">
                <a:solidFill>
                  <a:srgbClr val="986500"/>
                </a:solidFill>
                <a:latin typeface="Calibri"/>
                <a:cs typeface="Calibri"/>
              </a:rPr>
              <a:t> </a:t>
            </a:r>
            <a:r>
              <a:rPr lang="en-US" altLang="zh-CN" sz="1200" dirty="0">
                <a:solidFill>
                  <a:srgbClr val="986500"/>
                </a:solidFill>
                <a:latin typeface="Calibri"/>
                <a:ea typeface="Calibri"/>
              </a:rPr>
              <a:t>БОКК</a:t>
            </a:r>
          </a:p>
          <a:p>
            <a:pPr>
              <a:lnSpc>
                <a:spcPts val="156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3.</a:t>
            </a:r>
            <a:r>
              <a:rPr lang="en-US" altLang="zh-CN" sz="1600" b="1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Уровень</a:t>
            </a:r>
            <a:r>
              <a:rPr lang="en-US" altLang="zh-CN" sz="1600" b="1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двигательной</a:t>
            </a:r>
            <a:r>
              <a:rPr lang="en-US" altLang="zh-CN" sz="1600" b="1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активности</a:t>
            </a:r>
            <a:r>
              <a:rPr lang="en-US" altLang="zh-CN" sz="1600" b="1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–</a:t>
            </a:r>
            <a:r>
              <a:rPr lang="en-US" altLang="zh-CN" sz="1600" b="1" spc="-3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ПОВЫШЕННЫЙ.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Неограниченные</a:t>
            </a:r>
            <a:r>
              <a:rPr lang="en-US" altLang="zh-CN" sz="1600" b="1" spc="-2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возможности</a:t>
            </a:r>
            <a:r>
              <a:rPr lang="en-US" altLang="zh-CN" sz="1600" b="1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передвижения</a:t>
            </a:r>
            <a:r>
              <a:rPr lang="en-US" altLang="zh-CN" sz="1600" b="1" spc="-2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во</a:t>
            </a:r>
            <a:r>
              <a:rPr lang="en-US" altLang="zh-CN" sz="1600" b="1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внешнем</a:t>
            </a:r>
            <a:r>
              <a:rPr lang="en-US" altLang="zh-CN" sz="1600" b="1" spc="-2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мире:</a:t>
            </a:r>
            <a:r>
              <a:rPr lang="en-US" altLang="zh-CN" sz="1600" b="1" spc="-3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Пациент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может</a:t>
            </a:r>
            <a:r>
              <a:rPr lang="en-US" altLang="zh-CN" sz="1600" spc="-2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передвигаться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на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протезе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с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различной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скоростью,</a:t>
            </a:r>
            <a:r>
              <a:rPr lang="en-US" altLang="zh-CN" sz="1600" spc="-2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без</a:t>
            </a:r>
            <a:r>
              <a:rPr lang="en-US" altLang="zh-CN" sz="1600" spc="-3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затруднений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преодолевая</a:t>
            </a:r>
            <a:r>
              <a:rPr lang="en-US" altLang="zh-CN" sz="1600" spc="-2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любые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препятствия.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Он</a:t>
            </a:r>
            <a:r>
              <a:rPr lang="en-US" altLang="zh-CN" sz="1600" spc="-2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в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состоянии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выполнять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значительные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физические</a:t>
            </a:r>
            <a:r>
              <a:rPr lang="en-US" altLang="zh-CN" sz="1600" spc="-2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нагрузки,</a:t>
            </a:r>
            <a:r>
              <a:rPr lang="en-US" altLang="zh-CN" sz="1600" spc="-2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связанные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с</a:t>
            </a:r>
            <a:r>
              <a:rPr lang="en-US" altLang="zh-CN" sz="1600" spc="-2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нахождением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на</a:t>
            </a:r>
            <a:r>
              <a:rPr lang="en-US" altLang="zh-CN" sz="1600" spc="-2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ногах,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для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выполнения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бытовых</a:t>
            </a:r>
            <a:r>
              <a:rPr lang="en-US" altLang="zh-CN" sz="1600" spc="-4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или</a:t>
            </a:r>
            <a:r>
              <a:rPr lang="en-US" altLang="zh-CN" sz="1600" spc="-4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производственных</a:t>
            </a:r>
            <a:r>
              <a:rPr lang="en-US" altLang="zh-CN" sz="1600" spc="-5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задач.</a:t>
            </a:r>
            <a:r>
              <a:rPr lang="en-US" altLang="zh-CN" sz="1600" spc="-4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Продолжительность</a:t>
            </a:r>
            <a:r>
              <a:rPr lang="en-US" altLang="zh-CN" sz="1600" spc="-4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и</a:t>
            </a:r>
            <a:r>
              <a:rPr lang="en-US" altLang="zh-CN" sz="1600" spc="-5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дальность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t/>
            </a:r>
            <a:br/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ходьбы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пациента,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в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сравнении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со</a:t>
            </a:r>
            <a:r>
              <a:rPr lang="en-US" altLang="zh-CN" sz="1600" spc="-3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здоровыми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людьми,</a:t>
            </a:r>
            <a:r>
              <a:rPr lang="en-US" altLang="zh-CN" sz="1600" spc="-3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ограничена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spc="-5" dirty="0">
                <a:solidFill>
                  <a:srgbClr val="1E477B"/>
                </a:solidFill>
                <a:latin typeface="Calibri"/>
                <a:ea typeface="Calibri"/>
              </a:rPr>
              <a:t>незначительно</a:t>
            </a:r>
            <a:r>
              <a:rPr lang="en-US" altLang="zh-CN" sz="1600" spc="-20" dirty="0">
                <a:solidFill>
                  <a:srgbClr val="FEFEFE"/>
                </a:solidFill>
                <a:latin typeface="Calibri"/>
                <a:ea typeface="Calibri"/>
              </a:rPr>
              <a:t>.</a:t>
            </a:r>
          </a:p>
          <a:p>
            <a:pPr>
              <a:lnSpc>
                <a:spcPts val="192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4.Уровень</a:t>
            </a:r>
            <a:r>
              <a:rPr lang="en-US" altLang="zh-CN" sz="1600" b="1" spc="-3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двигательной</a:t>
            </a:r>
            <a:r>
              <a:rPr lang="en-US" altLang="zh-CN" sz="1600" b="1" spc="-4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активности</a:t>
            </a:r>
            <a:r>
              <a:rPr lang="en-US" altLang="zh-CN" sz="1600" b="1" spc="-3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–</a:t>
            </a:r>
            <a:r>
              <a:rPr lang="en-US" altLang="zh-CN" sz="1600" b="1" spc="-4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ВЫСОКИЙ.</a:t>
            </a:r>
          </a:p>
          <a:p>
            <a:pPr marL="0" hangingPunct="0">
              <a:lnSpc>
                <a:spcPct val="98750"/>
              </a:lnSpc>
            </a:pP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Неограниченные</a:t>
            </a:r>
            <a:r>
              <a:rPr lang="en-US" altLang="zh-CN" sz="1600" b="1" spc="-2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возможности</a:t>
            </a:r>
            <a:r>
              <a:rPr lang="en-US" altLang="zh-CN" sz="1600" b="1" spc="-2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передвижения</a:t>
            </a:r>
            <a:r>
              <a:rPr lang="en-US" altLang="zh-CN" sz="1600" b="1" spc="-2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во</a:t>
            </a:r>
            <a:r>
              <a:rPr lang="en-US" altLang="zh-CN" sz="1600" b="1" spc="-2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внешнем</a:t>
            </a:r>
            <a:r>
              <a:rPr lang="en-US" altLang="zh-CN" sz="1600" b="1" spc="-2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мире</a:t>
            </a:r>
            <a:r>
              <a:rPr lang="en-US" altLang="zh-CN" sz="1600" b="1" spc="-2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с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повышенными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требованиями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к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ea typeface="Calibri"/>
              </a:rPr>
              <a:t>протезированию:</a:t>
            </a:r>
            <a:r>
              <a:rPr lang="en-US" altLang="zh-CN" sz="1600" b="1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Пациент</a:t>
            </a:r>
            <a:r>
              <a:rPr lang="en-US" altLang="zh-CN" sz="1600" spc="-6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уверенно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передвигается</a:t>
            </a:r>
            <a:r>
              <a:rPr lang="en-US" altLang="zh-CN" sz="1600" spc="-4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с</a:t>
            </a:r>
            <a:r>
              <a:rPr lang="en-US" altLang="zh-CN" sz="1600" spc="-5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помощью</a:t>
            </a:r>
            <a:r>
              <a:rPr lang="en-US" altLang="zh-CN" sz="1600" spc="-4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протеза.</a:t>
            </a:r>
            <a:r>
              <a:rPr lang="en-US" altLang="zh-CN" sz="1600" spc="-5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Продолжительность</a:t>
            </a:r>
            <a:r>
              <a:rPr lang="en-US" altLang="zh-CN" sz="1600" spc="-5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и</a:t>
            </a:r>
            <a:r>
              <a:rPr lang="en-US" altLang="zh-CN" sz="1600" spc="-44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дальность</a:t>
            </a:r>
            <a:r>
              <a:rPr lang="en-US" altLang="zh-CN" sz="1600" spc="-5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ходьбы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t/>
            </a:r>
            <a:br/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не</a:t>
            </a:r>
            <a:r>
              <a:rPr lang="en-US" altLang="zh-CN" sz="1600" spc="-2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ограничены.</a:t>
            </a:r>
            <a:r>
              <a:rPr lang="en-US" altLang="zh-CN" sz="1600" spc="-2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Отличное</a:t>
            </a:r>
            <a:r>
              <a:rPr lang="en-US" altLang="zh-CN" sz="1600" spc="-2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управление</a:t>
            </a:r>
            <a:r>
              <a:rPr lang="en-US" altLang="zh-CN" sz="1600" spc="-2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протезом.</a:t>
            </a:r>
            <a:r>
              <a:rPr lang="en-US" altLang="zh-CN" sz="1600" spc="-2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Вследствие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активной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эксплуатации</a:t>
            </a:r>
            <a:r>
              <a:rPr lang="en-US" altLang="zh-CN" sz="1600" spc="-2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протеза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и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повышенных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функциональных</a:t>
            </a:r>
            <a:r>
              <a:rPr lang="en-US" altLang="zh-CN" sz="1600" spc="-3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потребностей,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повышаются</a:t>
            </a:r>
            <a:r>
              <a:rPr lang="en-US" altLang="zh-CN" sz="1600" spc="-2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требования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к</a:t>
            </a:r>
            <a:r>
              <a:rPr lang="en-US" altLang="zh-CN" sz="1600" spc="-2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конструкции</a:t>
            </a:r>
            <a:r>
              <a:rPr lang="en-US" altLang="zh-CN" sz="1600" spc="-30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1E477B"/>
                </a:solidFill>
                <a:latin typeface="Calibri"/>
                <a:ea typeface="Calibri"/>
              </a:rPr>
              <a:t>протеза</a:t>
            </a:r>
            <a:r>
              <a:rPr lang="en-US" altLang="zh-CN" sz="1600" spc="-25" dirty="0">
                <a:solidFill>
                  <a:srgbClr val="1E477B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Calibri"/>
                <a:ea typeface="Calibri"/>
              </a:rPr>
              <a:t>(повышенная</a:t>
            </a:r>
            <a:r>
              <a:rPr lang="en-US" altLang="zh-CN" sz="1600" spc="-3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Calibri"/>
                <a:ea typeface="Calibri"/>
              </a:rPr>
              <a:t>надёжность</a:t>
            </a:r>
          </a:p>
          <a:p>
            <a:pPr marL="0" indent="513588">
              <a:lnSpc>
                <a:spcPct val="98750"/>
              </a:lnSpc>
            </a:pPr>
            <a:r>
              <a:rPr lang="en-US" altLang="zh-CN" sz="1600" spc="70" dirty="0">
                <a:solidFill>
                  <a:srgbClr val="FEFEFE"/>
                </a:solidFill>
                <a:latin typeface="Times New Roman"/>
                <a:ea typeface="Times New Roman"/>
              </a:rPr>
              <a:t>уз</a:t>
            </a:r>
            <a:r>
              <a:rPr lang="en-US" altLang="zh-CN" sz="1600" spc="60" dirty="0">
                <a:solidFill>
                  <a:srgbClr val="FEFEFE"/>
                </a:solidFill>
                <a:latin typeface="Times New Roman"/>
                <a:ea typeface="Times New Roman"/>
              </a:rPr>
              <a:t>лов</a:t>
            </a:r>
          </a:p>
          <a:p>
            <a:pPr marL="0">
              <a:lnSpc>
                <a:spcPct val="100000"/>
              </a:lnSpc>
            </a:pPr>
            <a:r>
              <a:rPr lang="en-US" altLang="zh-CN" sz="1600" spc="30" dirty="0">
                <a:solidFill>
                  <a:srgbClr val="FEFEFE"/>
                </a:solidFill>
                <a:latin typeface="Times New Roman"/>
                <a:ea typeface="Times New Roman"/>
              </a:rPr>
              <a:t>и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TextBox 459"/>
          <p:cNvSpPr txBox="1"/>
          <p:nvPr/>
        </p:nvSpPr>
        <p:spPr>
          <a:xfrm>
            <a:off x="621182" y="266446"/>
            <a:ext cx="8014842" cy="55258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СОДЕРЖАНИЕ</a:t>
            </a:r>
            <a:r>
              <a:rPr lang="en-US" altLang="zh-CN" sz="2400" b="1" i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ЛЕКЦИИ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39"/>
              </a:lnSpc>
            </a:pPr>
            <a:endParaRPr lang="en-US" dirty="0" smtClean="0"/>
          </a:p>
          <a:p>
            <a:pPr marL="515416" indent="-515416" hangingPunct="0">
              <a:lnSpc>
                <a:spcPct val="95416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1.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Общие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вопросы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протезирования,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показания</a:t>
            </a:r>
            <a:r>
              <a:rPr lang="en-US" altLang="zh-CN" sz="2800" i="1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противопоказания,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классификация</a:t>
            </a:r>
            <a:r>
              <a:rPr lang="en-US" altLang="zh-CN" sz="2800" i="1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ампутаций,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причины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уровни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ампутаций,</a:t>
            </a:r>
            <a:r>
              <a:rPr lang="en-US" altLang="zh-CN" sz="2800" i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периоды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больных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800" i="1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ампутациями</a:t>
            </a:r>
          </a:p>
          <a:p>
            <a:pPr marL="0">
              <a:lnSpc>
                <a:spcPct val="100000"/>
              </a:lnSpc>
              <a:spcBef>
                <a:spcPts val="334"/>
              </a:spcBef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2.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Послеоперационный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период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3.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Период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подготовки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протезированию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4.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Протезирование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обучение</a:t>
            </a:r>
            <a:r>
              <a:rPr lang="en-US" altLang="zh-CN" sz="2800" i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пользованию</a:t>
            </a:r>
          </a:p>
          <a:p>
            <a:pPr marL="0" indent="515416">
              <a:lnSpc>
                <a:spcPct val="100000"/>
              </a:lnSpc>
            </a:pPr>
            <a:r>
              <a:rPr lang="en-US" altLang="zh-CN" sz="2800" i="1" spc="-5" dirty="0">
                <a:solidFill>
                  <a:srgbClr val="000000"/>
                </a:solidFill>
                <a:latin typeface="Calibri"/>
                <a:ea typeface="Calibri"/>
              </a:rPr>
              <a:t>протез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ом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5.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Успешный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опыт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больных</a:t>
            </a:r>
            <a:r>
              <a:rPr lang="en-US" altLang="zh-CN" sz="2800" i="1" spc="-2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после</a:t>
            </a:r>
          </a:p>
          <a:p>
            <a:pPr marL="0" indent="515416">
              <a:lnSpc>
                <a:spcPct val="100000"/>
              </a:lnSpc>
            </a:pP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800" i="1" spc="1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spc="-5" dirty="0">
                <a:solidFill>
                  <a:srgbClr val="FE0000"/>
                </a:solidFill>
                <a:latin typeface="Calibri"/>
                <a:ea typeface="Calibri"/>
              </a:rPr>
              <a:t>конечностей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6.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Бионические</a:t>
            </a:r>
            <a:r>
              <a:rPr lang="en-US" altLang="zh-CN" sz="2800" i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протезы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Picture 4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868680"/>
            <a:ext cx="883919" cy="876300"/>
          </a:xfrm>
          <a:prstGeom prst="rect">
            <a:avLst/>
          </a:prstGeom>
        </p:spPr>
      </p:pic>
      <p:pic>
        <p:nvPicPr>
          <p:cNvPr id="462" name="Picture 4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960" y="944880"/>
            <a:ext cx="4312920" cy="762000"/>
          </a:xfrm>
          <a:prstGeom prst="rect">
            <a:avLst/>
          </a:prstGeom>
        </p:spPr>
      </p:pic>
      <p:sp>
        <p:nvSpPr>
          <p:cNvPr id="2" name="Freeform 462"/>
          <p:cNvSpPr/>
          <p:nvPr/>
        </p:nvSpPr>
        <p:spPr>
          <a:xfrm>
            <a:off x="1425955" y="1819655"/>
            <a:ext cx="3882644" cy="491744"/>
          </a:xfrm>
          <a:custGeom>
            <a:avLst/>
            <a:gdLst>
              <a:gd name="connsiteX0" fmla="*/ 11176 w 3882644"/>
              <a:gd name="connsiteY0" fmla="*/ 498348 h 491744"/>
              <a:gd name="connsiteX1" fmla="*/ 3886708 w 3882644"/>
              <a:gd name="connsiteY1" fmla="*/ 498348 h 491744"/>
              <a:gd name="connsiteX2" fmla="*/ 3886708 w 3882644"/>
              <a:gd name="connsiteY2" fmla="*/ 16763 h 491744"/>
              <a:gd name="connsiteX3" fmla="*/ 11176 w 3882644"/>
              <a:gd name="connsiteY3" fmla="*/ 16763 h 491744"/>
              <a:gd name="connsiteX4" fmla="*/ 11176 w 3882644"/>
              <a:gd name="connsiteY4" fmla="*/ 498348 h 49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2644" h="491744">
                <a:moveTo>
                  <a:pt x="11176" y="498348"/>
                </a:moveTo>
                <a:lnTo>
                  <a:pt x="3886708" y="498348"/>
                </a:lnTo>
                <a:lnTo>
                  <a:pt x="3886708" y="16763"/>
                </a:lnTo>
                <a:lnTo>
                  <a:pt x="11176" y="16763"/>
                </a:lnTo>
                <a:lnTo>
                  <a:pt x="11176" y="498348"/>
                </a:lnTo>
                <a:close/>
              </a:path>
            </a:pathLst>
          </a:custGeom>
          <a:solidFill>
            <a:srgbClr val="C4D8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4" name="Picture 4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900" y="1828800"/>
            <a:ext cx="4907280" cy="4305300"/>
          </a:xfrm>
          <a:prstGeom prst="rect">
            <a:avLst/>
          </a:prstGeom>
        </p:spPr>
      </p:pic>
      <p:sp>
        <p:nvSpPr>
          <p:cNvPr id="3" name="TextBox 464"/>
          <p:cNvSpPr txBox="1"/>
          <p:nvPr/>
        </p:nvSpPr>
        <p:spPr>
          <a:xfrm>
            <a:off x="1528825" y="1907920"/>
            <a:ext cx="2082569" cy="3035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50" b="1" spc="-15" dirty="0">
                <a:solidFill>
                  <a:srgbClr val="FE7B23"/>
                </a:solidFill>
                <a:latin typeface="Calibri"/>
                <a:ea typeface="Calibri"/>
              </a:rPr>
              <a:t>Первый</a:t>
            </a:r>
            <a:r>
              <a:rPr lang="en-US" altLang="zh-CN" sz="2550" b="1" spc="10" dirty="0">
                <a:solidFill>
                  <a:srgbClr val="FE7B23"/>
                </a:solidFill>
                <a:latin typeface="Calibri"/>
                <a:cs typeface="Calibri"/>
              </a:rPr>
              <a:t> </a:t>
            </a:r>
            <a:r>
              <a:rPr lang="en-US" altLang="zh-CN" sz="2550" b="1" spc="-10" dirty="0">
                <a:solidFill>
                  <a:srgbClr val="FE7B23"/>
                </a:solidFill>
                <a:latin typeface="Calibri"/>
                <a:ea typeface="Calibri"/>
              </a:rPr>
              <a:t>этап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25"/>
              </a:lnSpc>
            </a:pPr>
            <a:endParaRPr lang="en-US" dirty="0" smtClean="0"/>
          </a:p>
          <a:p>
            <a:pPr marL="121666" hangingPunct="0">
              <a:lnSpc>
                <a:spcPct val="100416"/>
              </a:lnSpc>
            </a:pPr>
            <a:r>
              <a:rPr lang="en-US" altLang="zh-CN" sz="2350" b="1" i="1" spc="10" dirty="0">
                <a:solidFill>
                  <a:srgbClr val="000000"/>
                </a:solidFill>
                <a:latin typeface="Calibri"/>
                <a:ea typeface="Calibri"/>
              </a:rPr>
              <a:t>Обучен</a:t>
            </a:r>
            <a:r>
              <a:rPr lang="en-US" altLang="zh-CN" sz="2350" b="1" i="1" spc="5" dirty="0">
                <a:solidFill>
                  <a:srgbClr val="000000"/>
                </a:solidFill>
                <a:latin typeface="Calibri"/>
                <a:ea typeface="Calibri"/>
              </a:rPr>
              <a:t>ие</a:t>
            </a:r>
            <a:r>
              <a:rPr lang="en-US" altLang="zh-CN" sz="23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50" b="1" i="1" spc="10" dirty="0">
                <a:solidFill>
                  <a:srgbClr val="000000"/>
                </a:solidFill>
                <a:latin typeface="Calibri"/>
                <a:ea typeface="Calibri"/>
              </a:rPr>
              <a:t>наде</a:t>
            </a:r>
            <a:r>
              <a:rPr lang="en-US" altLang="zh-CN" sz="2350" b="1" i="1" spc="5" dirty="0">
                <a:solidFill>
                  <a:srgbClr val="000000"/>
                </a:solidFill>
                <a:latin typeface="Calibri"/>
                <a:ea typeface="Calibri"/>
              </a:rPr>
              <a:t>ванию</a:t>
            </a:r>
            <a:r>
              <a:rPr lang="en-US" altLang="zh-CN" sz="23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50" b="1" i="1" dirty="0">
                <a:solidFill>
                  <a:srgbClr val="000000"/>
                </a:solidFill>
                <a:latin typeface="Calibri"/>
                <a:ea typeface="Calibri"/>
              </a:rPr>
              <a:t>протеза</a:t>
            </a:r>
            <a:r>
              <a:rPr lang="en-US" altLang="zh-CN" sz="23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50" b="1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350" b="1" i="1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50" b="1" i="1" dirty="0">
                <a:solidFill>
                  <a:srgbClr val="000000"/>
                </a:solidFill>
                <a:latin typeface="Calibri"/>
                <a:ea typeface="Calibri"/>
              </a:rPr>
              <a:t>его</a:t>
            </a:r>
            <a:r>
              <a:rPr lang="en-US" altLang="zh-CN" sz="23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50" b="1" i="1" spc="10" dirty="0">
                <a:solidFill>
                  <a:srgbClr val="000000"/>
                </a:solidFill>
                <a:latin typeface="Calibri"/>
                <a:ea typeface="Calibri"/>
              </a:rPr>
              <a:t>креплен</a:t>
            </a:r>
            <a:r>
              <a:rPr lang="en-US" altLang="zh-CN" sz="2350" b="1" i="1" spc="5" dirty="0">
                <a:solidFill>
                  <a:srgbClr val="000000"/>
                </a:solidFill>
                <a:latin typeface="Calibri"/>
                <a:ea typeface="Calibri"/>
              </a:rPr>
              <a:t>ий,</a:t>
            </a:r>
            <a:r>
              <a:rPr lang="en-US" altLang="zh-CN" sz="23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50" b="1" i="1" spc="50" dirty="0">
                <a:solidFill>
                  <a:srgbClr val="000000"/>
                </a:solidFill>
                <a:latin typeface="Calibri"/>
                <a:ea typeface="Calibri"/>
              </a:rPr>
              <a:t>привыкание</a:t>
            </a:r>
            <a:r>
              <a:rPr lang="en-US" altLang="zh-CN" sz="2350" b="1" i="1" spc="-2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50" b="1" i="1" spc="64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3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50" b="1" i="1" spc="-10" dirty="0">
                <a:solidFill>
                  <a:srgbClr val="000000"/>
                </a:solidFill>
                <a:latin typeface="Calibri"/>
                <a:ea typeface="Calibri"/>
              </a:rPr>
              <a:t>пр</a:t>
            </a:r>
            <a:r>
              <a:rPr lang="en-US" altLang="zh-CN" sz="2350" b="1" i="1" spc="-5" dirty="0">
                <a:solidFill>
                  <a:srgbClr val="000000"/>
                </a:solidFill>
                <a:latin typeface="Calibri"/>
                <a:ea typeface="Calibri"/>
              </a:rPr>
              <a:t>отезу.</a:t>
            </a:r>
          </a:p>
        </p:txBody>
      </p:sp>
      <p:sp>
        <p:nvSpPr>
          <p:cNvPr id="465" name="TextBox 465"/>
          <p:cNvSpPr txBox="1"/>
          <p:nvPr/>
        </p:nvSpPr>
        <p:spPr>
          <a:xfrm>
            <a:off x="8071739" y="5932703"/>
            <a:ext cx="301151" cy="205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50" spc="-5" dirty="0">
                <a:solidFill>
                  <a:srgbClr val="FEFEFE"/>
                </a:solidFill>
                <a:latin typeface="Calibri"/>
                <a:ea typeface="Calibri"/>
              </a:rPr>
              <a:t>69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1"/>
          <p:cNvSpPr txBox="1"/>
          <p:nvPr/>
        </p:nvSpPr>
        <p:spPr>
          <a:xfrm>
            <a:off x="1937004" y="348627"/>
            <a:ext cx="7356285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153411" algn="l"/>
                <a:tab pos="5784214" algn="l"/>
              </a:tabLst>
            </a:pPr>
            <a:r>
              <a:rPr lang="en-US" altLang="zh-CN" sz="2800" i="1" spc="-15" dirty="0">
                <a:solidFill>
                  <a:srgbClr val="000000"/>
                </a:solidFill>
                <a:latin typeface="Calibri"/>
                <a:ea typeface="Calibri"/>
              </a:rPr>
              <a:t>Наиболее	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рас</a:t>
            </a:r>
            <a:r>
              <a:rPr lang="en-US" altLang="zh-CN" sz="2800" i="1" spc="-5" dirty="0">
                <a:solidFill>
                  <a:srgbClr val="000000"/>
                </a:solidFill>
                <a:latin typeface="Calibri"/>
                <a:ea typeface="Calibri"/>
              </a:rPr>
              <a:t>пр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остраненн</a:t>
            </a:r>
            <a:r>
              <a:rPr lang="en-US" altLang="zh-CN" sz="2800" i="1" spc="-15" dirty="0">
                <a:solidFill>
                  <a:srgbClr val="000000"/>
                </a:solidFill>
                <a:latin typeface="Calibri"/>
                <a:ea typeface="Calibri"/>
              </a:rPr>
              <a:t>ой	яв</a:t>
            </a:r>
            <a:r>
              <a:rPr lang="en-US" altLang="zh-CN" sz="2800" i="1" spc="-20" dirty="0">
                <a:solidFill>
                  <a:srgbClr val="000000"/>
                </a:solidFill>
                <a:latin typeface="Calibri"/>
                <a:ea typeface="Calibri"/>
              </a:rPr>
              <a:t>ляется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022299" y="782244"/>
            <a:ext cx="2410540" cy="832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i="1" spc="-10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800" i="1" spc="-15" dirty="0">
                <a:solidFill>
                  <a:srgbClr val="000000"/>
                </a:solidFill>
                <a:latin typeface="Calibri"/>
                <a:ea typeface="Calibri"/>
              </a:rPr>
              <a:t>ла</a:t>
            </a:r>
            <a:r>
              <a:rPr lang="en-US" altLang="zh-CN" sz="2800" i="1" spc="-10" dirty="0">
                <a:solidFill>
                  <a:srgbClr val="000000"/>
                </a:solidFill>
                <a:latin typeface="Calibri"/>
                <a:ea typeface="Calibri"/>
              </a:rPr>
              <a:t>сси</a:t>
            </a:r>
            <a:r>
              <a:rPr lang="en-US" altLang="zh-CN" sz="2800" i="1" spc="-25" dirty="0">
                <a:solidFill>
                  <a:srgbClr val="000000"/>
                </a:solidFill>
                <a:latin typeface="Calibri"/>
                <a:ea typeface="Calibri"/>
              </a:rPr>
              <a:t>ф</a:t>
            </a:r>
            <a:r>
              <a:rPr lang="en-US" altLang="zh-CN" sz="2800" i="1" spc="-1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800" i="1" spc="-15" dirty="0">
                <a:solidFill>
                  <a:srgbClr val="000000"/>
                </a:solidFill>
                <a:latin typeface="Calibri"/>
                <a:ea typeface="Calibri"/>
              </a:rPr>
              <a:t>ка</a:t>
            </a:r>
            <a:r>
              <a:rPr lang="en-US" altLang="zh-CN" sz="2800" i="1" spc="-10" dirty="0">
                <a:solidFill>
                  <a:srgbClr val="000000"/>
                </a:solidFill>
                <a:latin typeface="Calibri"/>
                <a:ea typeface="Calibri"/>
              </a:rPr>
              <a:t>ц</a:t>
            </a:r>
            <a:r>
              <a:rPr lang="en-US" altLang="zh-CN" sz="2800" i="1" spc="-15" dirty="0">
                <a:solidFill>
                  <a:srgbClr val="000000"/>
                </a:solidFill>
                <a:latin typeface="Calibri"/>
                <a:ea typeface="Calibri"/>
              </a:rPr>
              <a:t>ия</a:t>
            </a:r>
            <a:r>
              <a:rPr lang="en-US" altLang="zh-CN" sz="2800" i="1" spc="-5" dirty="0">
                <a:solidFill>
                  <a:srgbClr val="000000"/>
                </a:solidFill>
                <a:latin typeface="Calibri"/>
                <a:ea typeface="Calibri"/>
              </a:rPr>
              <a:t>,</a:t>
            </a:r>
          </a:p>
          <a:p>
            <a:pPr marL="0">
              <a:lnSpc>
                <a:spcPct val="94999"/>
              </a:lnSpc>
            </a:pPr>
            <a:r>
              <a:rPr lang="en-US" altLang="zh-CN" sz="2800" i="1" spc="-5" dirty="0">
                <a:solidFill>
                  <a:srgbClr val="00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800" i="1" spc="5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3853941" y="775347"/>
            <a:ext cx="1466884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-5" dirty="0">
                <a:solidFill>
                  <a:srgbClr val="000000"/>
                </a:solidFill>
                <a:latin typeface="Calibri"/>
                <a:ea typeface="Calibri"/>
              </a:rPr>
              <a:t>согл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асно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5632703" y="775347"/>
            <a:ext cx="1360066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-20" dirty="0">
                <a:solidFill>
                  <a:srgbClr val="000000"/>
                </a:solidFill>
                <a:latin typeface="Calibri"/>
                <a:ea typeface="Calibri"/>
              </a:rPr>
              <a:t>кот</a:t>
            </a:r>
            <a:r>
              <a:rPr lang="en-US" altLang="zh-CN" sz="2800" spc="-10" dirty="0">
                <a:solidFill>
                  <a:srgbClr val="000000"/>
                </a:solidFill>
                <a:latin typeface="Calibri"/>
                <a:ea typeface="Calibri"/>
              </a:rPr>
              <a:t>орой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7408798" y="775347"/>
            <a:ext cx="1883368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i="1" spc="-10" dirty="0">
                <a:solidFill>
                  <a:srgbClr val="000000"/>
                </a:solidFill>
                <a:latin typeface="Calibri"/>
                <a:ea typeface="Calibri"/>
              </a:rPr>
              <a:t>различаю</a:t>
            </a:r>
            <a:r>
              <a:rPr lang="en-US" altLang="zh-CN" sz="2800" i="1" spc="-20" dirty="0">
                <a:solidFill>
                  <a:srgbClr val="000000"/>
                </a:solidFill>
                <a:latin typeface="Calibri"/>
                <a:ea typeface="Calibri"/>
              </a:rPr>
              <a:t>т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2851404" y="1614347"/>
            <a:ext cx="4649033" cy="16926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8333"/>
              </a:lnSpc>
            </a:pPr>
            <a:r>
              <a:rPr lang="en-US" altLang="zh-CN" sz="2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800" spc="64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первичные,</a:t>
            </a:r>
          </a:p>
          <a:p>
            <a:pPr marL="0">
              <a:lnSpc>
                <a:spcPct val="98333"/>
              </a:lnSpc>
            </a:pPr>
            <a:r>
              <a:rPr lang="en-US" altLang="zh-CN" sz="2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800" spc="64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вторичные,</a:t>
            </a:r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800" spc="69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поздние</a:t>
            </a:r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80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повторные</a:t>
            </a:r>
            <a:r>
              <a:rPr lang="en-US" altLang="zh-CN" sz="2800" i="1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(реампутации).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937004" y="4084954"/>
            <a:ext cx="7367668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850389" algn="l"/>
                <a:tab pos="3790822" algn="l"/>
                <a:tab pos="5653151" algn="l"/>
                <a:tab pos="6162420" algn="l"/>
              </a:tabLst>
            </a:pPr>
            <a:r>
              <a:rPr lang="en-US" altLang="zh-CN" sz="2400" b="1" i="1" spc="-5" dirty="0">
                <a:solidFill>
                  <a:srgbClr val="000000"/>
                </a:solidFill>
                <a:latin typeface="Calibri"/>
                <a:ea typeface="Calibri"/>
              </a:rPr>
              <a:t>Первичные	ампутации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производят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порядке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022299" y="4465993"/>
            <a:ext cx="8238721" cy="7010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оказания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неотложной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хирургической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помощи.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2400" spc="5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полном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размозжении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или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отрыве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5" dirty="0">
                <a:solidFill>
                  <a:srgbClr val="000000"/>
                </a:solidFill>
                <a:latin typeface="Calibri"/>
                <a:ea typeface="Calibri"/>
              </a:rPr>
              <a:t>конечности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выполняют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Calibri"/>
              </a:rPr>
              <a:t>первичную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022299" y="5182489"/>
            <a:ext cx="8283556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492298" algn="l"/>
                <a:tab pos="4383582" algn="l"/>
                <a:tab pos="5606211" algn="l"/>
                <a:tab pos="6285915" algn="l"/>
              </a:tabLst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хирургическую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обработку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раны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последующим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1022299" y="5548274"/>
            <a:ext cx="3279935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формированием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icture 4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868680"/>
            <a:ext cx="883919" cy="876300"/>
          </a:xfrm>
          <a:prstGeom prst="rect">
            <a:avLst/>
          </a:prstGeom>
        </p:spPr>
      </p:pic>
      <p:pic>
        <p:nvPicPr>
          <p:cNvPr id="468" name="Picture 4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960" y="944880"/>
            <a:ext cx="4312920" cy="762000"/>
          </a:xfrm>
          <a:prstGeom prst="rect">
            <a:avLst/>
          </a:prstGeom>
        </p:spPr>
      </p:pic>
      <p:sp>
        <p:nvSpPr>
          <p:cNvPr id="2" name="Freeform 468"/>
          <p:cNvSpPr/>
          <p:nvPr/>
        </p:nvSpPr>
        <p:spPr>
          <a:xfrm>
            <a:off x="1502155" y="1819655"/>
            <a:ext cx="3882644" cy="491744"/>
          </a:xfrm>
          <a:custGeom>
            <a:avLst/>
            <a:gdLst>
              <a:gd name="connsiteX0" fmla="*/ 9652 w 3882644"/>
              <a:gd name="connsiteY0" fmla="*/ 498348 h 491744"/>
              <a:gd name="connsiteX1" fmla="*/ 3883660 w 3882644"/>
              <a:gd name="connsiteY1" fmla="*/ 498348 h 491744"/>
              <a:gd name="connsiteX2" fmla="*/ 3883660 w 3882644"/>
              <a:gd name="connsiteY2" fmla="*/ 16763 h 491744"/>
              <a:gd name="connsiteX3" fmla="*/ 9652 w 3882644"/>
              <a:gd name="connsiteY3" fmla="*/ 16763 h 491744"/>
              <a:gd name="connsiteX4" fmla="*/ 9652 w 3882644"/>
              <a:gd name="connsiteY4" fmla="*/ 498348 h 49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2644" h="491744">
                <a:moveTo>
                  <a:pt x="9652" y="498348"/>
                </a:moveTo>
                <a:lnTo>
                  <a:pt x="3883660" y="498348"/>
                </a:lnTo>
                <a:lnTo>
                  <a:pt x="3883660" y="16763"/>
                </a:lnTo>
                <a:lnTo>
                  <a:pt x="9652" y="16763"/>
                </a:lnTo>
                <a:lnTo>
                  <a:pt x="9652" y="498348"/>
                </a:lnTo>
                <a:close/>
              </a:path>
            </a:pathLst>
          </a:custGeom>
          <a:solidFill>
            <a:srgbClr val="C4D8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9" name="Freeform 469"/>
          <p:cNvSpPr/>
          <p:nvPr/>
        </p:nvSpPr>
        <p:spPr>
          <a:xfrm>
            <a:off x="3774694" y="1945894"/>
            <a:ext cx="1978405" cy="3489705"/>
          </a:xfrm>
          <a:custGeom>
            <a:avLst/>
            <a:gdLst>
              <a:gd name="connsiteX0" fmla="*/ 22352 w 1978405"/>
              <a:gd name="connsiteY0" fmla="*/ 3498596 h 3489705"/>
              <a:gd name="connsiteX1" fmla="*/ 1986788 w 1978405"/>
              <a:gd name="connsiteY1" fmla="*/ 3498596 h 3489705"/>
              <a:gd name="connsiteX2" fmla="*/ 1986788 w 1978405"/>
              <a:gd name="connsiteY2" fmla="*/ 14732 h 3489705"/>
              <a:gd name="connsiteX3" fmla="*/ 22352 w 1978405"/>
              <a:gd name="connsiteY3" fmla="*/ 14732 h 3489705"/>
              <a:gd name="connsiteX4" fmla="*/ 22352 w 1978405"/>
              <a:gd name="connsiteY4" fmla="*/ 3498596 h 348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8405" h="3489705">
                <a:moveTo>
                  <a:pt x="22352" y="3498596"/>
                </a:moveTo>
                <a:lnTo>
                  <a:pt x="1986788" y="3498596"/>
                </a:lnTo>
                <a:lnTo>
                  <a:pt x="1986788" y="14732"/>
                </a:lnTo>
                <a:lnTo>
                  <a:pt x="22352" y="14732"/>
                </a:lnTo>
                <a:lnTo>
                  <a:pt x="22352" y="3498596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9811">
            <a:solidFill>
              <a:srgbClr val="91CF4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1" name="Picture 4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760" y="1889760"/>
            <a:ext cx="4831079" cy="4008120"/>
          </a:xfrm>
          <a:prstGeom prst="rect">
            <a:avLst/>
          </a:prstGeom>
        </p:spPr>
      </p:pic>
      <p:sp>
        <p:nvSpPr>
          <p:cNvPr id="3" name="TextBox 471"/>
          <p:cNvSpPr txBox="1"/>
          <p:nvPr/>
        </p:nvSpPr>
        <p:spPr>
          <a:xfrm>
            <a:off x="1602613" y="1907920"/>
            <a:ext cx="1808525" cy="36151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50" b="1" spc="-15" dirty="0">
                <a:solidFill>
                  <a:srgbClr val="FE7B23"/>
                </a:solidFill>
                <a:latin typeface="Calibri"/>
                <a:ea typeface="Calibri"/>
              </a:rPr>
              <a:t>Первый</a:t>
            </a:r>
            <a:r>
              <a:rPr lang="en-US" altLang="zh-CN" sz="2550" b="1" spc="10" dirty="0">
                <a:solidFill>
                  <a:srgbClr val="FE7B23"/>
                </a:solidFill>
                <a:latin typeface="Calibri"/>
                <a:cs typeface="Calibri"/>
              </a:rPr>
              <a:t> </a:t>
            </a:r>
            <a:r>
              <a:rPr lang="en-US" altLang="zh-CN" sz="2550" b="1" spc="-10" dirty="0">
                <a:solidFill>
                  <a:srgbClr val="FE7B23"/>
                </a:solidFill>
                <a:latin typeface="Calibri"/>
                <a:ea typeface="Calibri"/>
              </a:rPr>
              <a:t>этап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10"/>
              </a:lnSpc>
            </a:pPr>
            <a:endParaRPr lang="en-US" dirty="0" smtClean="0"/>
          </a:p>
          <a:p>
            <a:pPr marL="47879" hangingPunct="0">
              <a:lnSpc>
                <a:spcPct val="100416"/>
              </a:lnSpc>
            </a:pPr>
            <a:r>
              <a:rPr lang="en-US" altLang="zh-CN" sz="2100" b="1" i="1" spc="10" dirty="0">
                <a:solidFill>
                  <a:srgbClr val="000000"/>
                </a:solidFill>
                <a:latin typeface="Calibri"/>
                <a:ea typeface="Calibri"/>
              </a:rPr>
              <a:t>Обуч</a:t>
            </a:r>
            <a:r>
              <a:rPr lang="en-US" altLang="zh-CN" sz="2100" b="1" i="1" spc="5" dirty="0">
                <a:solidFill>
                  <a:srgbClr val="000000"/>
                </a:solidFill>
                <a:latin typeface="Calibri"/>
                <a:ea typeface="Calibri"/>
              </a:rPr>
              <a:t>ение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spc="55" dirty="0">
                <a:solidFill>
                  <a:srgbClr val="000000"/>
                </a:solidFill>
                <a:latin typeface="Calibri"/>
                <a:ea typeface="Calibri"/>
              </a:rPr>
              <a:t>вставанию</a:t>
            </a:r>
            <a:r>
              <a:rPr lang="en-US" altLang="zh-CN" sz="2100" b="1" i="1" spc="-2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spc="4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spc="64" dirty="0">
                <a:solidFill>
                  <a:srgbClr val="000000"/>
                </a:solidFill>
                <a:latin typeface="Calibri"/>
                <a:ea typeface="Calibri"/>
              </a:rPr>
              <a:t>опорой</a:t>
            </a:r>
            <a:r>
              <a:rPr lang="en-US" altLang="zh-CN" sz="2100" b="1" i="1" spc="-2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spc="69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spc="10" dirty="0">
                <a:solidFill>
                  <a:srgbClr val="000000"/>
                </a:solidFill>
                <a:latin typeface="Calibri"/>
                <a:ea typeface="Calibri"/>
              </a:rPr>
              <a:t>бр</a:t>
            </a:r>
            <a:r>
              <a:rPr lang="en-US" altLang="zh-CN" sz="2100" b="1" i="1" spc="5" dirty="0">
                <a:solidFill>
                  <a:srgbClr val="000000"/>
                </a:solidFill>
                <a:latin typeface="Calibri"/>
                <a:ea typeface="Calibri"/>
              </a:rPr>
              <a:t>усья,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распределе</a:t>
            </a:r>
            <a:r>
              <a:rPr lang="en-US" altLang="zh-CN" sz="2100" b="1" i="1" spc="25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spc="64" dirty="0">
                <a:solidFill>
                  <a:srgbClr val="000000"/>
                </a:solidFill>
                <a:latin typeface="Calibri"/>
                <a:ea typeface="Calibri"/>
              </a:rPr>
              <a:t>нию</a:t>
            </a:r>
            <a:r>
              <a:rPr lang="en-US" altLang="zh-CN" sz="2100" b="1" i="1" spc="-2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spc="60" dirty="0">
                <a:solidFill>
                  <a:srgbClr val="000000"/>
                </a:solidFill>
                <a:latin typeface="Calibri"/>
                <a:ea typeface="Calibri"/>
              </a:rPr>
              <a:t>массы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spc="-5" dirty="0">
                <a:solidFill>
                  <a:srgbClr val="000000"/>
                </a:solidFill>
                <a:latin typeface="Calibri"/>
                <a:ea typeface="Calibri"/>
              </a:rPr>
              <a:t>т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ела.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spc="10" dirty="0">
                <a:solidFill>
                  <a:srgbClr val="000000"/>
                </a:solidFill>
                <a:latin typeface="Calibri"/>
                <a:ea typeface="Calibri"/>
              </a:rPr>
              <a:t>Выра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ботка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spc="5" dirty="0">
                <a:solidFill>
                  <a:srgbClr val="000000"/>
                </a:solidFill>
                <a:latin typeface="Calibri"/>
                <a:ea typeface="Calibri"/>
              </a:rPr>
              <a:t>у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стойчивости</a:t>
            </a:r>
          </a:p>
        </p:txBody>
      </p:sp>
      <p:sp>
        <p:nvSpPr>
          <p:cNvPr id="472" name="TextBox 472"/>
          <p:cNvSpPr txBox="1"/>
          <p:nvPr/>
        </p:nvSpPr>
        <p:spPr>
          <a:xfrm>
            <a:off x="8071739" y="5932703"/>
            <a:ext cx="301151" cy="205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50" spc="-5" dirty="0">
                <a:solidFill>
                  <a:srgbClr val="FEFEFE"/>
                </a:solidFill>
                <a:latin typeface="Calibri"/>
                <a:ea typeface="Calibri"/>
              </a:rPr>
              <a:t>70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Picture 4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868680"/>
            <a:ext cx="883919" cy="876300"/>
          </a:xfrm>
          <a:prstGeom prst="rect">
            <a:avLst/>
          </a:prstGeom>
        </p:spPr>
      </p:pic>
      <p:pic>
        <p:nvPicPr>
          <p:cNvPr id="475" name="Picture 4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960" y="944880"/>
            <a:ext cx="4312920" cy="762000"/>
          </a:xfrm>
          <a:prstGeom prst="rect">
            <a:avLst/>
          </a:prstGeom>
        </p:spPr>
      </p:pic>
      <p:sp>
        <p:nvSpPr>
          <p:cNvPr id="2" name="Freeform 475"/>
          <p:cNvSpPr/>
          <p:nvPr/>
        </p:nvSpPr>
        <p:spPr>
          <a:xfrm>
            <a:off x="1603755" y="1819655"/>
            <a:ext cx="3882644" cy="491744"/>
          </a:xfrm>
          <a:custGeom>
            <a:avLst/>
            <a:gdLst>
              <a:gd name="connsiteX0" fmla="*/ 16255 w 3882644"/>
              <a:gd name="connsiteY0" fmla="*/ 498348 h 491744"/>
              <a:gd name="connsiteX1" fmla="*/ 3891788 w 3882644"/>
              <a:gd name="connsiteY1" fmla="*/ 498348 h 491744"/>
              <a:gd name="connsiteX2" fmla="*/ 3891788 w 3882644"/>
              <a:gd name="connsiteY2" fmla="*/ 16763 h 491744"/>
              <a:gd name="connsiteX3" fmla="*/ 16255 w 3882644"/>
              <a:gd name="connsiteY3" fmla="*/ 16763 h 491744"/>
              <a:gd name="connsiteX4" fmla="*/ 16255 w 3882644"/>
              <a:gd name="connsiteY4" fmla="*/ 498348 h 49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2644" h="491744">
                <a:moveTo>
                  <a:pt x="16255" y="498348"/>
                </a:moveTo>
                <a:lnTo>
                  <a:pt x="3891788" y="498348"/>
                </a:lnTo>
                <a:lnTo>
                  <a:pt x="3891788" y="16763"/>
                </a:lnTo>
                <a:lnTo>
                  <a:pt x="16255" y="16763"/>
                </a:lnTo>
                <a:lnTo>
                  <a:pt x="16255" y="498348"/>
                </a:lnTo>
                <a:close/>
              </a:path>
            </a:pathLst>
          </a:custGeom>
          <a:solidFill>
            <a:srgbClr val="C4D8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6" name="Freeform 476"/>
          <p:cNvSpPr/>
          <p:nvPr/>
        </p:nvSpPr>
        <p:spPr>
          <a:xfrm>
            <a:off x="5476494" y="2034794"/>
            <a:ext cx="2562605" cy="3769105"/>
          </a:xfrm>
          <a:custGeom>
            <a:avLst/>
            <a:gdLst>
              <a:gd name="connsiteX0" fmla="*/ 21335 w 2562605"/>
              <a:gd name="connsiteY0" fmla="*/ 3773932 h 3769105"/>
              <a:gd name="connsiteX1" fmla="*/ 2569463 w 2562605"/>
              <a:gd name="connsiteY1" fmla="*/ 3773932 h 3769105"/>
              <a:gd name="connsiteX2" fmla="*/ 2569463 w 2562605"/>
              <a:gd name="connsiteY2" fmla="*/ 15748 h 3769105"/>
              <a:gd name="connsiteX3" fmla="*/ 21335 w 2562605"/>
              <a:gd name="connsiteY3" fmla="*/ 15748 h 3769105"/>
              <a:gd name="connsiteX4" fmla="*/ 21335 w 2562605"/>
              <a:gd name="connsiteY4" fmla="*/ 3773932 h 376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2605" h="3769105">
                <a:moveTo>
                  <a:pt x="21335" y="3773932"/>
                </a:moveTo>
                <a:lnTo>
                  <a:pt x="2569463" y="3773932"/>
                </a:lnTo>
                <a:lnTo>
                  <a:pt x="2569463" y="15748"/>
                </a:lnTo>
                <a:lnTo>
                  <a:pt x="21335" y="15748"/>
                </a:lnTo>
                <a:lnTo>
                  <a:pt x="21335" y="377393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9811">
            <a:solidFill>
              <a:srgbClr val="91CF4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8" name="Picture 4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049780"/>
            <a:ext cx="4183379" cy="3771900"/>
          </a:xfrm>
          <a:prstGeom prst="rect">
            <a:avLst/>
          </a:prstGeom>
        </p:spPr>
      </p:pic>
      <p:sp>
        <p:nvSpPr>
          <p:cNvPr id="3" name="TextBox 478"/>
          <p:cNvSpPr txBox="1"/>
          <p:nvPr/>
        </p:nvSpPr>
        <p:spPr>
          <a:xfrm>
            <a:off x="1494408" y="1907920"/>
            <a:ext cx="2909386" cy="2644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16789">
              <a:lnSpc>
                <a:spcPct val="100000"/>
              </a:lnSpc>
            </a:pPr>
            <a:r>
              <a:rPr lang="en-US" altLang="zh-CN" sz="2550" b="1" spc="-15" dirty="0">
                <a:solidFill>
                  <a:srgbClr val="FE7B23"/>
                </a:solidFill>
                <a:latin typeface="Calibri"/>
                <a:ea typeface="Calibri"/>
              </a:rPr>
              <a:t>Второй</a:t>
            </a:r>
            <a:r>
              <a:rPr lang="en-US" altLang="zh-CN" sz="2550" b="1" spc="20" dirty="0">
                <a:solidFill>
                  <a:srgbClr val="FE7B23"/>
                </a:solidFill>
                <a:latin typeface="Calibri"/>
                <a:cs typeface="Calibri"/>
              </a:rPr>
              <a:t> </a:t>
            </a:r>
            <a:r>
              <a:rPr lang="en-US" altLang="zh-CN" sz="2550" b="1" spc="-15" dirty="0">
                <a:solidFill>
                  <a:srgbClr val="FE7B23"/>
                </a:solidFill>
                <a:latin typeface="Calibri"/>
                <a:ea typeface="Calibri"/>
              </a:rPr>
              <a:t>этап</a:t>
            </a:r>
          </a:p>
          <a:p>
            <a:pPr>
              <a:lnSpc>
                <a:spcPts val="1960"/>
              </a:lnSpc>
            </a:pPr>
            <a:endParaRPr lang="en-US" dirty="0" smtClean="0"/>
          </a:p>
          <a:p>
            <a:pPr marL="0" hangingPunct="0">
              <a:lnSpc>
                <a:spcPct val="99583"/>
              </a:lnSpc>
            </a:pPr>
            <a:r>
              <a:rPr lang="en-US" altLang="zh-CN" sz="2200" b="1" i="1" spc="20" dirty="0">
                <a:solidFill>
                  <a:srgbClr val="000000"/>
                </a:solidFill>
                <a:latin typeface="Calibri"/>
                <a:ea typeface="Calibri"/>
              </a:rPr>
              <a:t>Обучение</a:t>
            </a:r>
            <a:r>
              <a:rPr lang="en-US" altLang="zh-CN" sz="2200" b="1" i="1" spc="-2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spc="25" dirty="0">
                <a:solidFill>
                  <a:srgbClr val="000000"/>
                </a:solidFill>
                <a:latin typeface="Calibri"/>
                <a:ea typeface="Calibri"/>
              </a:rPr>
              <a:t>элементам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ea typeface="Calibri"/>
              </a:rPr>
              <a:t>шага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200" b="1" i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ea typeface="Calibri"/>
              </a:rPr>
              <a:t>управлению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spc="15" dirty="0">
                <a:solidFill>
                  <a:srgbClr val="000000"/>
                </a:solidFill>
                <a:latin typeface="Calibri"/>
                <a:ea typeface="Calibri"/>
              </a:rPr>
              <a:t>протезом.</a:t>
            </a:r>
            <a:r>
              <a:rPr lang="en-US" altLang="zh-CN" sz="2200" b="1" i="1" spc="-20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spc="15" dirty="0">
                <a:solidFill>
                  <a:srgbClr val="000000"/>
                </a:solidFill>
                <a:latin typeface="Calibri"/>
                <a:ea typeface="Calibri"/>
              </a:rPr>
              <a:t>Тренировка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spc="-5" dirty="0">
                <a:solidFill>
                  <a:srgbClr val="000000"/>
                </a:solidFill>
                <a:latin typeface="Calibri"/>
                <a:ea typeface="Calibri"/>
              </a:rPr>
              <a:t>коо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ea typeface="Calibri"/>
              </a:rPr>
              <a:t>рдинированных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ea typeface="Calibri"/>
              </a:rPr>
              <a:t>движений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ea typeface="Calibri"/>
              </a:rPr>
              <a:t>верхних</a:t>
            </a:r>
            <a:r>
              <a:rPr lang="en-US" altLang="zh-CN" sz="2200" b="1" i="1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spc="-5" dirty="0">
                <a:solidFill>
                  <a:srgbClr val="000000"/>
                </a:solidFill>
                <a:latin typeface="Calibri"/>
                <a:ea typeface="Calibri"/>
              </a:rPr>
              <a:t>нижних</a:t>
            </a:r>
            <a:r>
              <a:rPr lang="en-US" altLang="zh-CN" sz="2200" b="1" i="1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spc="-5" dirty="0">
                <a:solidFill>
                  <a:srgbClr val="000000"/>
                </a:solidFill>
                <a:latin typeface="Calibri"/>
                <a:ea typeface="Calibri"/>
              </a:rPr>
              <a:t>конечностей.</a:t>
            </a:r>
          </a:p>
        </p:txBody>
      </p:sp>
      <p:sp>
        <p:nvSpPr>
          <p:cNvPr id="479" name="TextBox 479"/>
          <p:cNvSpPr txBox="1"/>
          <p:nvPr/>
        </p:nvSpPr>
        <p:spPr>
          <a:xfrm>
            <a:off x="8071739" y="5932703"/>
            <a:ext cx="301151" cy="205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50" spc="-5" dirty="0">
                <a:solidFill>
                  <a:srgbClr val="FEFEFE"/>
                </a:solidFill>
                <a:latin typeface="Calibri"/>
                <a:ea typeface="Calibri"/>
              </a:rPr>
              <a:t>71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Picture 4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868680"/>
            <a:ext cx="883919" cy="876300"/>
          </a:xfrm>
          <a:prstGeom prst="rect">
            <a:avLst/>
          </a:prstGeom>
        </p:spPr>
      </p:pic>
      <p:pic>
        <p:nvPicPr>
          <p:cNvPr id="482" name="Picture 4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960" y="944880"/>
            <a:ext cx="4312920" cy="762000"/>
          </a:xfrm>
          <a:prstGeom prst="rect">
            <a:avLst/>
          </a:prstGeom>
        </p:spPr>
      </p:pic>
      <p:sp>
        <p:nvSpPr>
          <p:cNvPr id="2" name="Freeform 482"/>
          <p:cNvSpPr/>
          <p:nvPr/>
        </p:nvSpPr>
        <p:spPr>
          <a:xfrm>
            <a:off x="1552955" y="1819655"/>
            <a:ext cx="3882644" cy="491744"/>
          </a:xfrm>
          <a:custGeom>
            <a:avLst/>
            <a:gdLst>
              <a:gd name="connsiteX0" fmla="*/ 18288 w 3882644"/>
              <a:gd name="connsiteY0" fmla="*/ 498348 h 491744"/>
              <a:gd name="connsiteX1" fmla="*/ 3893820 w 3882644"/>
              <a:gd name="connsiteY1" fmla="*/ 498348 h 491744"/>
              <a:gd name="connsiteX2" fmla="*/ 3893820 w 3882644"/>
              <a:gd name="connsiteY2" fmla="*/ 16763 h 491744"/>
              <a:gd name="connsiteX3" fmla="*/ 18288 w 3882644"/>
              <a:gd name="connsiteY3" fmla="*/ 16763 h 491744"/>
              <a:gd name="connsiteX4" fmla="*/ 18288 w 3882644"/>
              <a:gd name="connsiteY4" fmla="*/ 498348 h 49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2644" h="491744">
                <a:moveTo>
                  <a:pt x="18288" y="498348"/>
                </a:moveTo>
                <a:lnTo>
                  <a:pt x="3893820" y="498348"/>
                </a:lnTo>
                <a:lnTo>
                  <a:pt x="3893820" y="16763"/>
                </a:lnTo>
                <a:lnTo>
                  <a:pt x="18288" y="16763"/>
                </a:lnTo>
                <a:lnTo>
                  <a:pt x="18288" y="498348"/>
                </a:lnTo>
                <a:close/>
              </a:path>
            </a:pathLst>
          </a:custGeom>
          <a:solidFill>
            <a:srgbClr val="C4D8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3" name="Freeform 483"/>
          <p:cNvSpPr/>
          <p:nvPr/>
        </p:nvSpPr>
        <p:spPr>
          <a:xfrm>
            <a:off x="3571494" y="1920494"/>
            <a:ext cx="2397505" cy="4099305"/>
          </a:xfrm>
          <a:custGeom>
            <a:avLst/>
            <a:gdLst>
              <a:gd name="connsiteX0" fmla="*/ 12191 w 2397505"/>
              <a:gd name="connsiteY0" fmla="*/ 4107688 h 4099305"/>
              <a:gd name="connsiteX1" fmla="*/ 2401823 w 2397505"/>
              <a:gd name="connsiteY1" fmla="*/ 4107688 h 4099305"/>
              <a:gd name="connsiteX2" fmla="*/ 2401823 w 2397505"/>
              <a:gd name="connsiteY2" fmla="*/ 12700 h 4099305"/>
              <a:gd name="connsiteX3" fmla="*/ 12191 w 2397505"/>
              <a:gd name="connsiteY3" fmla="*/ 12700 h 4099305"/>
              <a:gd name="connsiteX4" fmla="*/ 12191 w 2397505"/>
              <a:gd name="connsiteY4" fmla="*/ 4107688 h 409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505" h="4099305">
                <a:moveTo>
                  <a:pt x="12191" y="4107688"/>
                </a:moveTo>
                <a:lnTo>
                  <a:pt x="2401823" y="4107688"/>
                </a:lnTo>
                <a:lnTo>
                  <a:pt x="2401823" y="12700"/>
                </a:lnTo>
                <a:lnTo>
                  <a:pt x="12191" y="12700"/>
                </a:lnTo>
                <a:lnTo>
                  <a:pt x="12191" y="4107688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9811">
            <a:solidFill>
              <a:srgbClr val="91CF4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4" name="Freeform 484"/>
          <p:cNvSpPr/>
          <p:nvPr/>
        </p:nvSpPr>
        <p:spPr>
          <a:xfrm>
            <a:off x="4689094" y="1882394"/>
            <a:ext cx="2321305" cy="4086605"/>
          </a:xfrm>
          <a:custGeom>
            <a:avLst/>
            <a:gdLst>
              <a:gd name="connsiteX0" fmla="*/ 19303 w 2321305"/>
              <a:gd name="connsiteY0" fmla="*/ 4097020 h 4086605"/>
              <a:gd name="connsiteX1" fmla="*/ 2323591 w 2321305"/>
              <a:gd name="connsiteY1" fmla="*/ 4097020 h 4086605"/>
              <a:gd name="connsiteX2" fmla="*/ 2323591 w 2321305"/>
              <a:gd name="connsiteY2" fmla="*/ 17272 h 4086605"/>
              <a:gd name="connsiteX3" fmla="*/ 19303 w 2321305"/>
              <a:gd name="connsiteY3" fmla="*/ 17272 h 4086605"/>
              <a:gd name="connsiteX4" fmla="*/ 19303 w 2321305"/>
              <a:gd name="connsiteY4" fmla="*/ 4097020 h 408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1305" h="4086605">
                <a:moveTo>
                  <a:pt x="19303" y="4097020"/>
                </a:moveTo>
                <a:lnTo>
                  <a:pt x="2323591" y="4097020"/>
                </a:lnTo>
                <a:lnTo>
                  <a:pt x="2323591" y="17272"/>
                </a:lnTo>
                <a:lnTo>
                  <a:pt x="19303" y="17272"/>
                </a:lnTo>
                <a:lnTo>
                  <a:pt x="19303" y="409702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9811">
            <a:solidFill>
              <a:srgbClr val="91CF4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6" name="Picture 4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020" y="1897380"/>
            <a:ext cx="5036820" cy="4267200"/>
          </a:xfrm>
          <a:prstGeom prst="rect">
            <a:avLst/>
          </a:prstGeom>
        </p:spPr>
      </p:pic>
      <p:sp>
        <p:nvSpPr>
          <p:cNvPr id="3" name="TextBox 486"/>
          <p:cNvSpPr txBox="1"/>
          <p:nvPr/>
        </p:nvSpPr>
        <p:spPr>
          <a:xfrm>
            <a:off x="1650492" y="1907920"/>
            <a:ext cx="1684108" cy="30504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3080">
              <a:lnSpc>
                <a:spcPct val="100000"/>
              </a:lnSpc>
            </a:pPr>
            <a:r>
              <a:rPr lang="en-US" altLang="zh-CN" sz="2550" b="1" spc="-25" dirty="0">
                <a:solidFill>
                  <a:srgbClr val="FE7B23"/>
                </a:solidFill>
                <a:latin typeface="Calibri"/>
                <a:ea typeface="Calibri"/>
              </a:rPr>
              <a:t>Третий</a:t>
            </a:r>
            <a:r>
              <a:rPr lang="en-US" altLang="zh-CN" sz="2550" b="1" dirty="0">
                <a:solidFill>
                  <a:srgbClr val="FE7B23"/>
                </a:solidFill>
                <a:latin typeface="Calibri"/>
                <a:cs typeface="Calibri"/>
              </a:rPr>
              <a:t> </a:t>
            </a:r>
            <a:r>
              <a:rPr lang="en-US" altLang="zh-CN" sz="2550" b="1" spc="-25" dirty="0">
                <a:solidFill>
                  <a:srgbClr val="FE7B23"/>
                </a:solidFill>
                <a:latin typeface="Calibri"/>
                <a:ea typeface="Calibri"/>
              </a:rPr>
              <a:t>этап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44"/>
              </a:lnSpc>
            </a:pPr>
            <a:endParaRPr lang="en-US" dirty="0" smtClean="0"/>
          </a:p>
          <a:p>
            <a:pPr marL="0" hangingPunct="0">
              <a:lnSpc>
                <a:spcPct val="100833"/>
              </a:lnSpc>
            </a:pPr>
            <a:r>
              <a:rPr lang="en-US" altLang="zh-CN" sz="2250" b="1" i="1" spc="20" dirty="0">
                <a:solidFill>
                  <a:srgbClr val="000000"/>
                </a:solidFill>
                <a:latin typeface="Calibri"/>
                <a:ea typeface="Calibri"/>
              </a:rPr>
              <a:t>Выра</a:t>
            </a:r>
            <a:r>
              <a:rPr lang="en-US" altLang="zh-CN" sz="2250" b="1" i="1" spc="10" dirty="0">
                <a:solidFill>
                  <a:srgbClr val="000000"/>
                </a:solidFill>
                <a:latin typeface="Calibri"/>
                <a:ea typeface="Calibri"/>
              </a:rPr>
              <a:t>ботка</a:t>
            </a:r>
            <a:r>
              <a:rPr lang="en-US" altLang="zh-CN" sz="22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spc="25" dirty="0">
                <a:solidFill>
                  <a:srgbClr val="000000"/>
                </a:solidFill>
                <a:latin typeface="Calibri"/>
                <a:ea typeface="Calibri"/>
              </a:rPr>
              <a:t>ритм</a:t>
            </a:r>
            <a:r>
              <a:rPr lang="en-US" altLang="zh-CN" sz="2250" b="1" i="1" spc="15" dirty="0">
                <a:solidFill>
                  <a:srgbClr val="000000"/>
                </a:solidFill>
                <a:latin typeface="Calibri"/>
                <a:ea typeface="Calibri"/>
              </a:rPr>
              <a:t>ичной</a:t>
            </a:r>
            <a:r>
              <a:rPr lang="en-US" altLang="zh-CN" sz="22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spc="5" dirty="0">
                <a:solidFill>
                  <a:srgbClr val="000000"/>
                </a:solidFill>
                <a:latin typeface="Calibri"/>
                <a:ea typeface="Calibri"/>
              </a:rPr>
              <a:t>координиро</a:t>
            </a:r>
            <a:r>
              <a:rPr lang="en-US" altLang="zh-CN" sz="2250" b="1" i="1" spc="2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2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spc="20" dirty="0">
                <a:solidFill>
                  <a:srgbClr val="000000"/>
                </a:solidFill>
                <a:latin typeface="Calibri"/>
                <a:ea typeface="Calibri"/>
              </a:rPr>
              <a:t>ва</a:t>
            </a:r>
            <a:r>
              <a:rPr lang="en-US" altLang="zh-CN" sz="2250" b="1" i="1" spc="15" dirty="0">
                <a:solidFill>
                  <a:srgbClr val="000000"/>
                </a:solidFill>
                <a:latin typeface="Calibri"/>
                <a:ea typeface="Calibri"/>
              </a:rPr>
              <a:t>нной,</a:t>
            </a:r>
            <a:r>
              <a:rPr lang="en-US" altLang="zh-CN" sz="22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b="1" i="1" spc="-15" dirty="0">
                <a:solidFill>
                  <a:srgbClr val="000000"/>
                </a:solidFill>
                <a:latin typeface="Calibri"/>
                <a:ea typeface="Calibri"/>
              </a:rPr>
              <a:t>у</a:t>
            </a:r>
            <a:r>
              <a:rPr lang="en-US" altLang="zh-CN" sz="2300" b="1" i="1" spc="-10" dirty="0">
                <a:solidFill>
                  <a:srgbClr val="000000"/>
                </a:solidFill>
                <a:latin typeface="Calibri"/>
                <a:ea typeface="Calibri"/>
              </a:rPr>
              <a:t>стойчивой</a:t>
            </a:r>
            <a:r>
              <a:rPr lang="en-US" altLang="zh-CN" sz="23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spc="10" dirty="0">
                <a:solidFill>
                  <a:srgbClr val="000000"/>
                </a:solidFill>
                <a:latin typeface="Calibri"/>
                <a:ea typeface="Calibri"/>
              </a:rPr>
              <a:t>ходь</a:t>
            </a:r>
            <a:r>
              <a:rPr lang="en-US" altLang="zh-CN" sz="2250" b="1" i="1" spc="5" dirty="0">
                <a:solidFill>
                  <a:srgbClr val="000000"/>
                </a:solidFill>
                <a:latin typeface="Calibri"/>
                <a:ea typeface="Calibri"/>
              </a:rPr>
              <a:t>бы</a:t>
            </a:r>
          </a:p>
        </p:txBody>
      </p:sp>
      <p:sp>
        <p:nvSpPr>
          <p:cNvPr id="487" name="TextBox 487"/>
          <p:cNvSpPr txBox="1"/>
          <p:nvPr/>
        </p:nvSpPr>
        <p:spPr>
          <a:xfrm>
            <a:off x="8071739" y="5932703"/>
            <a:ext cx="301151" cy="205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50" spc="-5" dirty="0">
                <a:solidFill>
                  <a:srgbClr val="FEFEFE"/>
                </a:solidFill>
                <a:latin typeface="Calibri"/>
                <a:ea typeface="Calibri"/>
              </a:rPr>
              <a:t>72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Picture 4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868680"/>
            <a:ext cx="883919" cy="876300"/>
          </a:xfrm>
          <a:prstGeom prst="rect">
            <a:avLst/>
          </a:prstGeom>
        </p:spPr>
      </p:pic>
      <p:pic>
        <p:nvPicPr>
          <p:cNvPr id="490" name="Picture 4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960" y="944880"/>
            <a:ext cx="4312920" cy="762000"/>
          </a:xfrm>
          <a:prstGeom prst="rect">
            <a:avLst/>
          </a:prstGeom>
        </p:spPr>
      </p:pic>
      <p:sp>
        <p:nvSpPr>
          <p:cNvPr id="2" name="Freeform 490"/>
          <p:cNvSpPr/>
          <p:nvPr/>
        </p:nvSpPr>
        <p:spPr>
          <a:xfrm>
            <a:off x="1552955" y="1819655"/>
            <a:ext cx="3882644" cy="491744"/>
          </a:xfrm>
          <a:custGeom>
            <a:avLst/>
            <a:gdLst>
              <a:gd name="connsiteX0" fmla="*/ 18288 w 3882644"/>
              <a:gd name="connsiteY0" fmla="*/ 498348 h 491744"/>
              <a:gd name="connsiteX1" fmla="*/ 3893820 w 3882644"/>
              <a:gd name="connsiteY1" fmla="*/ 498348 h 491744"/>
              <a:gd name="connsiteX2" fmla="*/ 3893820 w 3882644"/>
              <a:gd name="connsiteY2" fmla="*/ 16763 h 491744"/>
              <a:gd name="connsiteX3" fmla="*/ 18288 w 3882644"/>
              <a:gd name="connsiteY3" fmla="*/ 16763 h 491744"/>
              <a:gd name="connsiteX4" fmla="*/ 18288 w 3882644"/>
              <a:gd name="connsiteY4" fmla="*/ 498348 h 49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2644" h="491744">
                <a:moveTo>
                  <a:pt x="18288" y="498348"/>
                </a:moveTo>
                <a:lnTo>
                  <a:pt x="3893820" y="498348"/>
                </a:lnTo>
                <a:lnTo>
                  <a:pt x="3893820" y="16763"/>
                </a:lnTo>
                <a:lnTo>
                  <a:pt x="18288" y="16763"/>
                </a:lnTo>
                <a:lnTo>
                  <a:pt x="18288" y="498348"/>
                </a:lnTo>
                <a:close/>
              </a:path>
            </a:pathLst>
          </a:custGeom>
          <a:solidFill>
            <a:srgbClr val="C4D8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" name="Freeform 491"/>
          <p:cNvSpPr/>
          <p:nvPr/>
        </p:nvSpPr>
        <p:spPr>
          <a:xfrm>
            <a:off x="3761994" y="1793494"/>
            <a:ext cx="2397505" cy="3972305"/>
          </a:xfrm>
          <a:custGeom>
            <a:avLst/>
            <a:gdLst>
              <a:gd name="connsiteX0" fmla="*/ 13715 w 2397505"/>
              <a:gd name="connsiteY0" fmla="*/ 3980180 h 3972305"/>
              <a:gd name="connsiteX1" fmla="*/ 2401823 w 2397505"/>
              <a:gd name="connsiteY1" fmla="*/ 3980180 h 3972305"/>
              <a:gd name="connsiteX2" fmla="*/ 2401823 w 2397505"/>
              <a:gd name="connsiteY2" fmla="*/ 22351 h 3972305"/>
              <a:gd name="connsiteX3" fmla="*/ 13715 w 2397505"/>
              <a:gd name="connsiteY3" fmla="*/ 22351 h 3972305"/>
              <a:gd name="connsiteX4" fmla="*/ 13715 w 2397505"/>
              <a:gd name="connsiteY4" fmla="*/ 3980180 h 397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505" h="3972305">
                <a:moveTo>
                  <a:pt x="13715" y="3980180"/>
                </a:moveTo>
                <a:lnTo>
                  <a:pt x="2401823" y="3980180"/>
                </a:lnTo>
                <a:lnTo>
                  <a:pt x="2401823" y="22351"/>
                </a:lnTo>
                <a:lnTo>
                  <a:pt x="13715" y="22351"/>
                </a:lnTo>
                <a:lnTo>
                  <a:pt x="13715" y="398018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9811">
            <a:solidFill>
              <a:srgbClr val="91CF4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3" name="Picture 4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279" y="1813560"/>
            <a:ext cx="4914900" cy="4259579"/>
          </a:xfrm>
          <a:prstGeom prst="rect">
            <a:avLst/>
          </a:prstGeom>
        </p:spPr>
      </p:pic>
      <p:sp>
        <p:nvSpPr>
          <p:cNvPr id="3" name="TextBox 493"/>
          <p:cNvSpPr txBox="1"/>
          <p:nvPr/>
        </p:nvSpPr>
        <p:spPr>
          <a:xfrm>
            <a:off x="1589786" y="1907920"/>
            <a:ext cx="1776217" cy="2917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3787">
              <a:lnSpc>
                <a:spcPct val="100000"/>
              </a:lnSpc>
            </a:pPr>
            <a:r>
              <a:rPr lang="en-US" altLang="zh-CN" sz="2550" b="1" spc="-25" dirty="0">
                <a:solidFill>
                  <a:srgbClr val="FE7B23"/>
                </a:solidFill>
                <a:latin typeface="Calibri"/>
                <a:ea typeface="Calibri"/>
              </a:rPr>
              <a:t>Третий</a:t>
            </a:r>
            <a:r>
              <a:rPr lang="en-US" altLang="zh-CN" sz="2550" b="1" dirty="0">
                <a:solidFill>
                  <a:srgbClr val="FE7B23"/>
                </a:solidFill>
                <a:latin typeface="Calibri"/>
                <a:cs typeface="Calibri"/>
              </a:rPr>
              <a:t> </a:t>
            </a:r>
            <a:r>
              <a:rPr lang="en-US" altLang="zh-CN" sz="2550" b="1" spc="-25" dirty="0">
                <a:solidFill>
                  <a:srgbClr val="FE7B23"/>
                </a:solidFill>
                <a:latin typeface="Calibri"/>
                <a:ea typeface="Calibri"/>
              </a:rPr>
              <a:t>этап</a:t>
            </a:r>
          </a:p>
          <a:p>
            <a:pPr>
              <a:lnSpc>
                <a:spcPts val="1360"/>
              </a:lnSpc>
            </a:pPr>
            <a:endParaRPr lang="en-US" dirty="0" smtClean="0"/>
          </a:p>
          <a:p>
            <a:pPr marL="0" hangingPunct="0">
              <a:lnSpc>
                <a:spcPct val="100000"/>
              </a:lnSpc>
            </a:pPr>
            <a:r>
              <a:rPr lang="en-US" altLang="zh-CN" sz="2200" b="1" i="1" spc="-5" dirty="0">
                <a:solidFill>
                  <a:srgbClr val="000000"/>
                </a:solidFill>
                <a:latin typeface="Calibri"/>
                <a:ea typeface="Calibri"/>
              </a:rPr>
              <a:t>Обучен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ea typeface="Calibri"/>
              </a:rPr>
              <a:t>ие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spc="55" dirty="0">
                <a:solidFill>
                  <a:srgbClr val="000000"/>
                </a:solidFill>
                <a:latin typeface="Calibri"/>
                <a:ea typeface="Calibri"/>
              </a:rPr>
              <a:t>ходьбе</a:t>
            </a:r>
            <a:r>
              <a:rPr lang="en-US" altLang="zh-CN" sz="2200" b="1" i="1" spc="-2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spc="64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spc="5" dirty="0">
                <a:solidFill>
                  <a:srgbClr val="000000"/>
                </a:solidFill>
                <a:latin typeface="Calibri"/>
                <a:ea typeface="Calibri"/>
              </a:rPr>
              <a:t>нер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ea typeface="Calibri"/>
              </a:rPr>
              <a:t>овной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spc="-10" dirty="0">
                <a:solidFill>
                  <a:srgbClr val="000000"/>
                </a:solidFill>
                <a:latin typeface="Calibri"/>
                <a:ea typeface="Calibri"/>
              </a:rPr>
              <a:t>поверх</a:t>
            </a:r>
            <a:r>
              <a:rPr lang="en-US" altLang="zh-CN" sz="2200" b="1" i="1" spc="-5" dirty="0">
                <a:solidFill>
                  <a:srgbClr val="000000"/>
                </a:solidFill>
                <a:latin typeface="Calibri"/>
                <a:ea typeface="Calibri"/>
              </a:rPr>
              <a:t>ности,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spc="40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  <a:r>
              <a:rPr lang="en-US" altLang="zh-CN" sz="2200" b="1" i="1" spc="-20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spc="40" dirty="0">
                <a:solidFill>
                  <a:srgbClr val="000000"/>
                </a:solidFill>
                <a:latin typeface="Calibri"/>
                <a:ea typeface="Calibri"/>
              </a:rPr>
              <a:t>лестнице,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spc="-10" dirty="0">
                <a:solidFill>
                  <a:srgbClr val="000000"/>
                </a:solidFill>
                <a:latin typeface="Calibri"/>
                <a:ea typeface="Calibri"/>
              </a:rPr>
              <a:t>преод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ea typeface="Calibri"/>
              </a:rPr>
              <a:t>олению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spc="-5" dirty="0">
                <a:solidFill>
                  <a:srgbClr val="000000"/>
                </a:solidFill>
                <a:latin typeface="Calibri"/>
                <a:ea typeface="Calibri"/>
              </a:rPr>
              <a:t>препя</a:t>
            </a:r>
            <a:r>
              <a:rPr lang="en-US" altLang="zh-CN" sz="2200" b="1" i="1" dirty="0">
                <a:solidFill>
                  <a:srgbClr val="000000"/>
                </a:solidFill>
                <a:latin typeface="Calibri"/>
                <a:ea typeface="Calibri"/>
              </a:rPr>
              <a:t>тствий</a:t>
            </a:r>
          </a:p>
        </p:txBody>
      </p:sp>
      <p:sp>
        <p:nvSpPr>
          <p:cNvPr id="494" name="TextBox 494"/>
          <p:cNvSpPr txBox="1"/>
          <p:nvPr/>
        </p:nvSpPr>
        <p:spPr>
          <a:xfrm>
            <a:off x="8071739" y="5932703"/>
            <a:ext cx="301151" cy="205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50" spc="-5" dirty="0">
                <a:solidFill>
                  <a:srgbClr val="FEFEFE"/>
                </a:solidFill>
                <a:latin typeface="Calibri"/>
                <a:ea typeface="Calibri"/>
              </a:rPr>
              <a:t>73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4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868680"/>
            <a:ext cx="883919" cy="876300"/>
          </a:xfrm>
          <a:prstGeom prst="rect">
            <a:avLst/>
          </a:prstGeom>
        </p:spPr>
      </p:pic>
      <p:pic>
        <p:nvPicPr>
          <p:cNvPr id="497" name="Picture 4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520" y="937260"/>
            <a:ext cx="5189220" cy="373380"/>
          </a:xfrm>
          <a:prstGeom prst="rect">
            <a:avLst/>
          </a:prstGeom>
        </p:spPr>
      </p:pic>
      <p:pic>
        <p:nvPicPr>
          <p:cNvPr id="498" name="Picture 4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620" y="2446020"/>
            <a:ext cx="2506980" cy="3566160"/>
          </a:xfrm>
          <a:prstGeom prst="rect">
            <a:avLst/>
          </a:prstGeom>
        </p:spPr>
      </p:pic>
      <p:sp>
        <p:nvSpPr>
          <p:cNvPr id="2" name="Freeform 498"/>
          <p:cNvSpPr/>
          <p:nvPr/>
        </p:nvSpPr>
        <p:spPr>
          <a:xfrm>
            <a:off x="1514094" y="2428494"/>
            <a:ext cx="2524505" cy="3565905"/>
          </a:xfrm>
          <a:custGeom>
            <a:avLst/>
            <a:gdLst>
              <a:gd name="connsiteX0" fmla="*/ 16763 w 2524505"/>
              <a:gd name="connsiteY0" fmla="*/ 3572256 h 3565905"/>
              <a:gd name="connsiteX1" fmla="*/ 2525267 w 2524505"/>
              <a:gd name="connsiteY1" fmla="*/ 3572256 h 3565905"/>
              <a:gd name="connsiteX2" fmla="*/ 2525267 w 2524505"/>
              <a:gd name="connsiteY2" fmla="*/ 18288 h 3565905"/>
              <a:gd name="connsiteX3" fmla="*/ 16763 w 2524505"/>
              <a:gd name="connsiteY3" fmla="*/ 18288 h 3565905"/>
              <a:gd name="connsiteX4" fmla="*/ 16763 w 2524505"/>
              <a:gd name="connsiteY4" fmla="*/ 3572256 h 356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4505" h="3565905">
                <a:moveTo>
                  <a:pt x="16763" y="3572256"/>
                </a:moveTo>
                <a:lnTo>
                  <a:pt x="2525267" y="3572256"/>
                </a:lnTo>
                <a:lnTo>
                  <a:pt x="2525267" y="18288"/>
                </a:lnTo>
                <a:lnTo>
                  <a:pt x="16763" y="18288"/>
                </a:lnTo>
                <a:lnTo>
                  <a:pt x="16763" y="3572256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9811">
            <a:solidFill>
              <a:srgbClr val="91CF4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0" name="Picture 5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779" y="2446020"/>
            <a:ext cx="2004060" cy="3528060"/>
          </a:xfrm>
          <a:prstGeom prst="rect">
            <a:avLst/>
          </a:prstGeom>
        </p:spPr>
      </p:pic>
      <p:sp>
        <p:nvSpPr>
          <p:cNvPr id="3" name="Freeform 500"/>
          <p:cNvSpPr/>
          <p:nvPr/>
        </p:nvSpPr>
        <p:spPr>
          <a:xfrm>
            <a:off x="4333494" y="2428494"/>
            <a:ext cx="1991105" cy="3540505"/>
          </a:xfrm>
          <a:custGeom>
            <a:avLst/>
            <a:gdLst>
              <a:gd name="connsiteX0" fmla="*/ 10667 w 1991105"/>
              <a:gd name="connsiteY0" fmla="*/ 3543300 h 3540505"/>
              <a:gd name="connsiteX1" fmla="*/ 2001011 w 1991105"/>
              <a:gd name="connsiteY1" fmla="*/ 3543300 h 3540505"/>
              <a:gd name="connsiteX2" fmla="*/ 2001011 w 1991105"/>
              <a:gd name="connsiteY2" fmla="*/ 18288 h 3540505"/>
              <a:gd name="connsiteX3" fmla="*/ 10667 w 1991105"/>
              <a:gd name="connsiteY3" fmla="*/ 18288 h 3540505"/>
              <a:gd name="connsiteX4" fmla="*/ 10667 w 1991105"/>
              <a:gd name="connsiteY4" fmla="*/ 3543300 h 354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1105" h="3540505">
                <a:moveTo>
                  <a:pt x="10667" y="3543300"/>
                </a:moveTo>
                <a:lnTo>
                  <a:pt x="2001011" y="3543300"/>
                </a:lnTo>
                <a:lnTo>
                  <a:pt x="2001011" y="18288"/>
                </a:lnTo>
                <a:lnTo>
                  <a:pt x="10667" y="18288"/>
                </a:lnTo>
                <a:lnTo>
                  <a:pt x="10667" y="35433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9811">
            <a:solidFill>
              <a:srgbClr val="91CF4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2" name="Picture 5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2259" y="2446020"/>
            <a:ext cx="2103120" cy="3528060"/>
          </a:xfrm>
          <a:prstGeom prst="rect">
            <a:avLst/>
          </a:prstGeom>
        </p:spPr>
      </p:pic>
      <p:sp>
        <p:nvSpPr>
          <p:cNvPr id="4" name="Freeform 502"/>
          <p:cNvSpPr/>
          <p:nvPr/>
        </p:nvSpPr>
        <p:spPr>
          <a:xfrm>
            <a:off x="6632193" y="2428494"/>
            <a:ext cx="2118105" cy="3540505"/>
          </a:xfrm>
          <a:custGeom>
            <a:avLst/>
            <a:gdLst>
              <a:gd name="connsiteX0" fmla="*/ 20828 w 2118105"/>
              <a:gd name="connsiteY0" fmla="*/ 3543300 h 3540505"/>
              <a:gd name="connsiteX1" fmla="*/ 2119376 w 2118105"/>
              <a:gd name="connsiteY1" fmla="*/ 3543300 h 3540505"/>
              <a:gd name="connsiteX2" fmla="*/ 2119376 w 2118105"/>
              <a:gd name="connsiteY2" fmla="*/ 18288 h 3540505"/>
              <a:gd name="connsiteX3" fmla="*/ 20828 w 2118105"/>
              <a:gd name="connsiteY3" fmla="*/ 18288 h 3540505"/>
              <a:gd name="connsiteX4" fmla="*/ 20828 w 2118105"/>
              <a:gd name="connsiteY4" fmla="*/ 3543300 h 354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8105" h="3540505">
                <a:moveTo>
                  <a:pt x="20828" y="3543300"/>
                </a:moveTo>
                <a:lnTo>
                  <a:pt x="2119376" y="3543300"/>
                </a:lnTo>
                <a:lnTo>
                  <a:pt x="2119376" y="18288"/>
                </a:lnTo>
                <a:lnTo>
                  <a:pt x="20828" y="18288"/>
                </a:lnTo>
                <a:lnTo>
                  <a:pt x="20828" y="35433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9811">
            <a:solidFill>
              <a:srgbClr val="91CF4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3" name="TextBox 503"/>
          <p:cNvSpPr txBox="1"/>
          <p:nvPr/>
        </p:nvSpPr>
        <p:spPr>
          <a:xfrm>
            <a:off x="1845564" y="1807749"/>
            <a:ext cx="1974388" cy="5768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833"/>
              </a:lnSpc>
            </a:pPr>
            <a:r>
              <a:rPr lang="en-US" altLang="zh-CN" sz="1850" b="1" spc="2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850" b="1" spc="-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50" b="1" spc="20" dirty="0">
                <a:solidFill>
                  <a:srgbClr val="000000"/>
                </a:solidFill>
                <a:latin typeface="Calibri"/>
                <a:ea typeface="Calibri"/>
              </a:rPr>
              <a:t>дополнительной</a:t>
            </a:r>
            <a:r>
              <a:rPr lang="en-US" altLang="zh-CN" sz="185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50" b="1" dirty="0">
                <a:solidFill>
                  <a:srgbClr val="000000"/>
                </a:solidFill>
                <a:latin typeface="Calibri"/>
                <a:ea typeface="Calibri"/>
              </a:rPr>
              <a:t>опорой</a:t>
            </a:r>
            <a:r>
              <a:rPr lang="en-US" altLang="zh-CN" sz="185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50" b="1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1850" b="1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dirty="0">
                <a:solidFill>
                  <a:srgbClr val="000000"/>
                </a:solidFill>
                <a:latin typeface="Calibri"/>
                <a:ea typeface="Calibri"/>
              </a:rPr>
              <a:t>брусьях</a:t>
            </a:r>
          </a:p>
        </p:txBody>
      </p:sp>
      <p:sp>
        <p:nvSpPr>
          <p:cNvPr id="504" name="TextBox 504"/>
          <p:cNvSpPr txBox="1"/>
          <p:nvPr/>
        </p:nvSpPr>
        <p:spPr>
          <a:xfrm>
            <a:off x="4578730" y="1916557"/>
            <a:ext cx="1576848" cy="281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50" b="1" spc="-5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850" b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50" b="1" spc="-5" dirty="0">
                <a:solidFill>
                  <a:srgbClr val="000000"/>
                </a:solidFill>
                <a:latin typeface="Calibri"/>
                <a:ea typeface="Calibri"/>
              </a:rPr>
              <a:t>«ходунками»</a:t>
            </a:r>
          </a:p>
        </p:txBody>
      </p:sp>
      <p:sp>
        <p:nvSpPr>
          <p:cNvPr id="505" name="TextBox 505"/>
          <p:cNvSpPr txBox="1"/>
          <p:nvPr/>
        </p:nvSpPr>
        <p:spPr>
          <a:xfrm>
            <a:off x="7022592" y="1490903"/>
            <a:ext cx="1483049" cy="46475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50" b="1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85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50" b="1" dirty="0">
                <a:solidFill>
                  <a:srgbClr val="000000"/>
                </a:solidFill>
                <a:latin typeface="Calibri"/>
                <a:ea typeface="Calibri"/>
              </a:rPr>
              <a:t>костылями</a:t>
            </a:r>
            <a:r>
              <a:rPr lang="en-US" altLang="zh-CN" sz="1850" b="1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50" b="1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</a:p>
          <a:p>
            <a:pPr marL="0" indent="219455">
              <a:lnSpc>
                <a:spcPct val="100000"/>
              </a:lnSpc>
            </a:pPr>
            <a:r>
              <a:rPr lang="en-US" altLang="zh-CN" sz="1850" b="1" spc="5" dirty="0">
                <a:solidFill>
                  <a:srgbClr val="000000"/>
                </a:solidFill>
                <a:latin typeface="Calibri"/>
                <a:ea typeface="Calibri"/>
              </a:rPr>
              <a:t>локте</a:t>
            </a:r>
            <a:r>
              <a:rPr lang="en-US" altLang="zh-CN" sz="1850" b="1" dirty="0">
                <a:solidFill>
                  <a:srgbClr val="000000"/>
                </a:solidFill>
                <a:latin typeface="Calibri"/>
                <a:ea typeface="Calibri"/>
              </a:rPr>
              <a:t>вым</a:t>
            </a:r>
          </a:p>
          <a:p>
            <a:pPr marL="0" indent="341376">
              <a:lnSpc>
                <a:spcPct val="100000"/>
              </a:lnSpc>
            </a:pPr>
            <a:r>
              <a:rPr lang="en-US" altLang="zh-CN" sz="1850" b="1" spc="5" dirty="0">
                <a:solidFill>
                  <a:srgbClr val="000000"/>
                </a:solidFill>
                <a:latin typeface="Calibri"/>
                <a:ea typeface="Calibri"/>
              </a:rPr>
              <a:t>упо</a:t>
            </a:r>
            <a:r>
              <a:rPr lang="en-US" altLang="zh-CN" sz="1850" b="1" dirty="0">
                <a:solidFill>
                  <a:srgbClr val="000000"/>
                </a:solidFill>
                <a:latin typeface="Calibri"/>
                <a:ea typeface="Calibri"/>
              </a:rPr>
              <a:t>ром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94"/>
              </a:lnSpc>
            </a:pPr>
            <a:endParaRPr lang="en-US" dirty="0" smtClean="0"/>
          </a:p>
          <a:p>
            <a:pPr marL="0" indent="1049146">
              <a:lnSpc>
                <a:spcPct val="100000"/>
              </a:lnSpc>
            </a:pPr>
            <a:r>
              <a:rPr lang="en-US" altLang="zh-CN" sz="1350" spc="-5" dirty="0">
                <a:solidFill>
                  <a:srgbClr val="FEFEFE"/>
                </a:solidFill>
                <a:latin typeface="Calibri"/>
                <a:ea typeface="Calibri"/>
              </a:rPr>
              <a:t>74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Picture 5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868680"/>
            <a:ext cx="883919" cy="876300"/>
          </a:xfrm>
          <a:prstGeom prst="rect">
            <a:avLst/>
          </a:prstGeom>
        </p:spPr>
      </p:pic>
      <p:pic>
        <p:nvPicPr>
          <p:cNvPr id="508" name="Picture 5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520" y="937260"/>
            <a:ext cx="5189220" cy="373380"/>
          </a:xfrm>
          <a:prstGeom prst="rect">
            <a:avLst/>
          </a:prstGeom>
        </p:spPr>
      </p:pic>
      <p:pic>
        <p:nvPicPr>
          <p:cNvPr id="509" name="Picture 5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880" y="2407920"/>
            <a:ext cx="2651760" cy="3528060"/>
          </a:xfrm>
          <a:prstGeom prst="rect">
            <a:avLst/>
          </a:prstGeom>
        </p:spPr>
      </p:pic>
      <p:sp>
        <p:nvSpPr>
          <p:cNvPr id="2" name="Freeform 509"/>
          <p:cNvSpPr/>
          <p:nvPr/>
        </p:nvSpPr>
        <p:spPr>
          <a:xfrm>
            <a:off x="2085594" y="2390394"/>
            <a:ext cx="2638805" cy="3540505"/>
          </a:xfrm>
          <a:custGeom>
            <a:avLst/>
            <a:gdLst>
              <a:gd name="connsiteX0" fmla="*/ 10667 w 2638805"/>
              <a:gd name="connsiteY0" fmla="*/ 3547872 h 3540505"/>
              <a:gd name="connsiteX1" fmla="*/ 2642615 w 2638805"/>
              <a:gd name="connsiteY1" fmla="*/ 3547872 h 3540505"/>
              <a:gd name="connsiteX2" fmla="*/ 2642615 w 2638805"/>
              <a:gd name="connsiteY2" fmla="*/ 18287 h 3540505"/>
              <a:gd name="connsiteX3" fmla="*/ 10667 w 2638805"/>
              <a:gd name="connsiteY3" fmla="*/ 18287 h 3540505"/>
              <a:gd name="connsiteX4" fmla="*/ 10667 w 2638805"/>
              <a:gd name="connsiteY4" fmla="*/ 3547872 h 354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8805" h="3540505">
                <a:moveTo>
                  <a:pt x="10667" y="3547872"/>
                </a:moveTo>
                <a:lnTo>
                  <a:pt x="2642615" y="3547872"/>
                </a:lnTo>
                <a:lnTo>
                  <a:pt x="2642615" y="18287"/>
                </a:lnTo>
                <a:lnTo>
                  <a:pt x="10667" y="18287"/>
                </a:lnTo>
                <a:lnTo>
                  <a:pt x="10667" y="3547872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9811">
            <a:solidFill>
              <a:srgbClr val="91CF4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1" name="Picture 5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480" y="2446020"/>
            <a:ext cx="2880360" cy="3185160"/>
          </a:xfrm>
          <a:prstGeom prst="rect">
            <a:avLst/>
          </a:prstGeom>
        </p:spPr>
      </p:pic>
      <p:sp>
        <p:nvSpPr>
          <p:cNvPr id="3" name="Freeform 511"/>
          <p:cNvSpPr/>
          <p:nvPr/>
        </p:nvSpPr>
        <p:spPr>
          <a:xfrm>
            <a:off x="5362194" y="2428494"/>
            <a:ext cx="2880105" cy="3184905"/>
          </a:xfrm>
          <a:custGeom>
            <a:avLst/>
            <a:gdLst>
              <a:gd name="connsiteX0" fmla="*/ 13715 w 2880105"/>
              <a:gd name="connsiteY0" fmla="*/ 3197352 h 3184905"/>
              <a:gd name="connsiteX1" fmla="*/ 2880360 w 2880105"/>
              <a:gd name="connsiteY1" fmla="*/ 3197352 h 3184905"/>
              <a:gd name="connsiteX2" fmla="*/ 2880360 w 2880105"/>
              <a:gd name="connsiteY2" fmla="*/ 18288 h 3184905"/>
              <a:gd name="connsiteX3" fmla="*/ 13715 w 2880105"/>
              <a:gd name="connsiteY3" fmla="*/ 18288 h 3184905"/>
              <a:gd name="connsiteX4" fmla="*/ 13715 w 2880105"/>
              <a:gd name="connsiteY4" fmla="*/ 3197352 h 318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105" h="3184905">
                <a:moveTo>
                  <a:pt x="13715" y="3197352"/>
                </a:moveTo>
                <a:lnTo>
                  <a:pt x="2880360" y="3197352"/>
                </a:lnTo>
                <a:lnTo>
                  <a:pt x="2880360" y="18288"/>
                </a:lnTo>
                <a:lnTo>
                  <a:pt x="13715" y="18288"/>
                </a:lnTo>
                <a:lnTo>
                  <a:pt x="13715" y="3197352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9811">
            <a:solidFill>
              <a:srgbClr val="91CF4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" name="TextBox 512"/>
          <p:cNvSpPr txBox="1"/>
          <p:nvPr/>
        </p:nvSpPr>
        <p:spPr>
          <a:xfrm>
            <a:off x="2879470" y="1893874"/>
            <a:ext cx="1145095" cy="281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50" b="1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850" b="1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50" b="1" dirty="0">
                <a:solidFill>
                  <a:srgbClr val="000000"/>
                </a:solidFill>
                <a:latin typeface="Calibri"/>
                <a:ea typeface="Calibri"/>
              </a:rPr>
              <a:t>тростями</a:t>
            </a:r>
          </a:p>
        </p:txBody>
      </p:sp>
      <p:sp>
        <p:nvSpPr>
          <p:cNvPr id="513" name="TextBox 513"/>
          <p:cNvSpPr txBox="1"/>
          <p:nvPr/>
        </p:nvSpPr>
        <p:spPr>
          <a:xfrm>
            <a:off x="5801233" y="1608328"/>
            <a:ext cx="2147098" cy="5638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50" b="1" dirty="0">
                <a:solidFill>
                  <a:srgbClr val="000000"/>
                </a:solidFill>
                <a:latin typeface="Calibri"/>
                <a:ea typeface="Calibri"/>
              </a:rPr>
              <a:t>Без</a:t>
            </a:r>
            <a:r>
              <a:rPr lang="en-US" altLang="zh-CN" sz="1850" b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50" b="1" dirty="0">
                <a:solidFill>
                  <a:srgbClr val="000000"/>
                </a:solidFill>
                <a:latin typeface="Calibri"/>
                <a:ea typeface="Calibri"/>
              </a:rPr>
              <a:t>дополнительной</a:t>
            </a:r>
          </a:p>
          <a:p>
            <a:pPr marL="0" indent="729996">
              <a:lnSpc>
                <a:spcPct val="100000"/>
              </a:lnSpc>
            </a:pPr>
            <a:r>
              <a:rPr lang="en-US" altLang="zh-CN" sz="1850" b="1" spc="5" dirty="0">
                <a:solidFill>
                  <a:srgbClr val="000000"/>
                </a:solidFill>
                <a:latin typeface="Calibri"/>
                <a:ea typeface="Calibri"/>
              </a:rPr>
              <a:t>опо</a:t>
            </a:r>
            <a:r>
              <a:rPr lang="en-US" altLang="zh-CN" sz="1850" b="1" dirty="0">
                <a:solidFill>
                  <a:srgbClr val="000000"/>
                </a:solidFill>
                <a:latin typeface="Calibri"/>
                <a:ea typeface="Calibri"/>
              </a:rPr>
              <a:t>ры</a:t>
            </a:r>
          </a:p>
        </p:txBody>
      </p:sp>
      <p:sp>
        <p:nvSpPr>
          <p:cNvPr id="514" name="TextBox 514"/>
          <p:cNvSpPr txBox="1"/>
          <p:nvPr/>
        </p:nvSpPr>
        <p:spPr>
          <a:xfrm>
            <a:off x="8050403" y="5937275"/>
            <a:ext cx="322633" cy="22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75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Picture 5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868680"/>
            <a:ext cx="883919" cy="876300"/>
          </a:xfrm>
          <a:prstGeom prst="rect">
            <a:avLst/>
          </a:prstGeom>
        </p:spPr>
      </p:pic>
      <p:pic>
        <p:nvPicPr>
          <p:cNvPr id="517" name="Picture 5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380" y="937260"/>
            <a:ext cx="5905500" cy="373380"/>
          </a:xfrm>
          <a:prstGeom prst="rect">
            <a:avLst/>
          </a:prstGeom>
        </p:spPr>
      </p:pic>
      <p:sp>
        <p:nvSpPr>
          <p:cNvPr id="2" name="Freeform 517"/>
          <p:cNvSpPr/>
          <p:nvPr/>
        </p:nvSpPr>
        <p:spPr>
          <a:xfrm>
            <a:off x="1972055" y="2073655"/>
            <a:ext cx="5546344" cy="3349244"/>
          </a:xfrm>
          <a:custGeom>
            <a:avLst/>
            <a:gdLst>
              <a:gd name="connsiteX0" fmla="*/ 19050 w 5546344"/>
              <a:gd name="connsiteY0" fmla="*/ 3357118 h 3349244"/>
              <a:gd name="connsiteX1" fmla="*/ 5548122 w 5546344"/>
              <a:gd name="connsiteY1" fmla="*/ 3357118 h 3349244"/>
              <a:gd name="connsiteX2" fmla="*/ 5548122 w 5546344"/>
              <a:gd name="connsiteY2" fmla="*/ 19558 h 3349244"/>
              <a:gd name="connsiteX3" fmla="*/ 19050 w 5546344"/>
              <a:gd name="connsiteY3" fmla="*/ 19558 h 3349244"/>
              <a:gd name="connsiteX4" fmla="*/ 19050 w 5546344"/>
              <a:gd name="connsiteY4" fmla="*/ 3357118 h 334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6344" h="3349244">
                <a:moveTo>
                  <a:pt x="19050" y="3357118"/>
                </a:moveTo>
                <a:lnTo>
                  <a:pt x="5548122" y="3357118"/>
                </a:lnTo>
                <a:lnTo>
                  <a:pt x="5548122" y="19558"/>
                </a:lnTo>
                <a:lnTo>
                  <a:pt x="19050" y="19558"/>
                </a:lnTo>
                <a:lnTo>
                  <a:pt x="19050" y="3357118"/>
                </a:lnTo>
                <a:close/>
              </a:path>
            </a:pathLst>
          </a:custGeom>
          <a:solidFill>
            <a:srgbClr val="C4D8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" name="Freeform 518"/>
          <p:cNvSpPr/>
          <p:nvPr/>
        </p:nvSpPr>
        <p:spPr>
          <a:xfrm>
            <a:off x="1962150" y="2063750"/>
            <a:ext cx="5556250" cy="3359150"/>
          </a:xfrm>
          <a:custGeom>
            <a:avLst/>
            <a:gdLst>
              <a:gd name="connsiteX0" fmla="*/ 28955 w 5556250"/>
              <a:gd name="connsiteY0" fmla="*/ 3367024 h 3359150"/>
              <a:gd name="connsiteX1" fmla="*/ 5558028 w 5556250"/>
              <a:gd name="connsiteY1" fmla="*/ 3367024 h 3359150"/>
              <a:gd name="connsiteX2" fmla="*/ 5558028 w 5556250"/>
              <a:gd name="connsiteY2" fmla="*/ 29464 h 3359150"/>
              <a:gd name="connsiteX3" fmla="*/ 28955 w 5556250"/>
              <a:gd name="connsiteY3" fmla="*/ 29464 h 3359150"/>
              <a:gd name="connsiteX4" fmla="*/ 28955 w 5556250"/>
              <a:gd name="connsiteY4" fmla="*/ 3367024 h 335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6250" h="3359150">
                <a:moveTo>
                  <a:pt x="28955" y="3367024"/>
                </a:moveTo>
                <a:lnTo>
                  <a:pt x="5558028" y="3367024"/>
                </a:lnTo>
                <a:lnTo>
                  <a:pt x="5558028" y="29464"/>
                </a:lnTo>
                <a:lnTo>
                  <a:pt x="28955" y="29464"/>
                </a:lnTo>
                <a:lnTo>
                  <a:pt x="28955" y="3367024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8100">
            <a:solidFill>
              <a:srgbClr val="91CF4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9" name="TextBox 519"/>
          <p:cNvSpPr txBox="1"/>
          <p:nvPr/>
        </p:nvSpPr>
        <p:spPr>
          <a:xfrm>
            <a:off x="2082419" y="2133245"/>
            <a:ext cx="239578" cy="388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50" spc="-20" dirty="0">
                <a:solidFill>
                  <a:srgbClr val="FE7B23"/>
                </a:solidFill>
                <a:latin typeface="Arial"/>
                <a:ea typeface="Arial"/>
              </a:rPr>
              <a:t>•</a:t>
            </a:r>
          </a:p>
        </p:txBody>
      </p:sp>
      <p:sp>
        <p:nvSpPr>
          <p:cNvPr id="520" name="TextBox 520"/>
          <p:cNvSpPr txBox="1"/>
          <p:nvPr/>
        </p:nvSpPr>
        <p:spPr>
          <a:xfrm>
            <a:off x="2468245" y="2179764"/>
            <a:ext cx="4811274" cy="7448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550" b="1" spc="-15" dirty="0">
                <a:solidFill>
                  <a:srgbClr val="FE7B23"/>
                </a:solidFill>
                <a:latin typeface="Calibri"/>
                <a:ea typeface="Calibri"/>
              </a:rPr>
              <a:t>Проводится</a:t>
            </a:r>
            <a:r>
              <a:rPr lang="en-US" altLang="zh-CN" sz="2550" b="1" spc="-10" dirty="0">
                <a:solidFill>
                  <a:srgbClr val="FE7B23"/>
                </a:solidFill>
                <a:latin typeface="Calibri"/>
                <a:cs typeface="Calibri"/>
              </a:rPr>
              <a:t> </a:t>
            </a:r>
            <a:r>
              <a:rPr lang="en-US" altLang="zh-CN" sz="2550" b="1" spc="-15" dirty="0">
                <a:solidFill>
                  <a:srgbClr val="FE7B23"/>
                </a:solidFill>
                <a:latin typeface="Calibri"/>
                <a:ea typeface="Calibri"/>
              </a:rPr>
              <a:t>обучение</a:t>
            </a:r>
            <a:r>
              <a:rPr lang="en-US" altLang="zh-CN" sz="2550" b="1" spc="-20" dirty="0">
                <a:solidFill>
                  <a:srgbClr val="FE7B23"/>
                </a:solidFill>
                <a:latin typeface="Calibri"/>
                <a:cs typeface="Calibri"/>
              </a:rPr>
              <a:t> </a:t>
            </a:r>
            <a:r>
              <a:rPr lang="en-US" altLang="zh-CN" sz="2550" b="1" spc="-15" dirty="0">
                <a:solidFill>
                  <a:srgbClr val="FE7B23"/>
                </a:solidFill>
                <a:latin typeface="Calibri"/>
                <a:ea typeface="Calibri"/>
              </a:rPr>
              <a:t>надеванию</a:t>
            </a:r>
            <a:r>
              <a:rPr lang="en-US" altLang="zh-CN" sz="2550" b="1" dirty="0">
                <a:solidFill>
                  <a:srgbClr val="FE7B23"/>
                </a:solidFill>
                <a:latin typeface="Calibri"/>
                <a:cs typeface="Calibri"/>
              </a:rPr>
              <a:t> </a:t>
            </a:r>
            <a:r>
              <a:rPr lang="en-US" altLang="zh-CN" sz="2550" b="1" dirty="0">
                <a:solidFill>
                  <a:srgbClr val="FE7B23"/>
                </a:solidFill>
                <a:latin typeface="Calibri"/>
                <a:ea typeface="Calibri"/>
              </a:rPr>
              <a:t>протеза</a:t>
            </a:r>
            <a:r>
              <a:rPr lang="en-US" altLang="zh-CN" sz="2550" b="1" spc="-85" dirty="0">
                <a:solidFill>
                  <a:srgbClr val="FE7B23"/>
                </a:solidFill>
                <a:latin typeface="Calibri"/>
                <a:cs typeface="Calibri"/>
              </a:rPr>
              <a:t> </a:t>
            </a:r>
            <a:r>
              <a:rPr lang="en-US" altLang="zh-CN" sz="2550" b="1" dirty="0">
                <a:solidFill>
                  <a:srgbClr val="FE7B23"/>
                </a:solidFill>
                <a:latin typeface="Calibri"/>
                <a:ea typeface="Calibri"/>
              </a:rPr>
              <a:t>и</a:t>
            </a:r>
            <a:r>
              <a:rPr lang="en-US" altLang="zh-CN" sz="2550" b="1" spc="-85" dirty="0">
                <a:solidFill>
                  <a:srgbClr val="FE7B23"/>
                </a:solidFill>
                <a:latin typeface="Calibri"/>
                <a:cs typeface="Calibri"/>
              </a:rPr>
              <a:t> </a:t>
            </a:r>
            <a:r>
              <a:rPr lang="en-US" altLang="zh-CN" sz="2550" b="1" dirty="0">
                <a:solidFill>
                  <a:srgbClr val="FE7B23"/>
                </a:solidFill>
                <a:latin typeface="Calibri"/>
                <a:ea typeface="Calibri"/>
              </a:rPr>
              <a:t>его</a:t>
            </a:r>
            <a:r>
              <a:rPr lang="en-US" altLang="zh-CN" sz="2550" b="1" spc="-90" dirty="0">
                <a:solidFill>
                  <a:srgbClr val="FE7B23"/>
                </a:solidFill>
                <a:latin typeface="Calibri"/>
                <a:cs typeface="Calibri"/>
              </a:rPr>
              <a:t> </a:t>
            </a:r>
            <a:r>
              <a:rPr lang="en-US" altLang="zh-CN" sz="2550" b="1" dirty="0">
                <a:solidFill>
                  <a:srgbClr val="FE7B23"/>
                </a:solidFill>
                <a:latin typeface="Calibri"/>
                <a:ea typeface="Calibri"/>
              </a:rPr>
              <a:t>креплений</a:t>
            </a:r>
          </a:p>
        </p:txBody>
      </p:sp>
      <p:sp>
        <p:nvSpPr>
          <p:cNvPr id="521" name="TextBox 521"/>
          <p:cNvSpPr txBox="1"/>
          <p:nvPr/>
        </p:nvSpPr>
        <p:spPr>
          <a:xfrm>
            <a:off x="2082419" y="3161839"/>
            <a:ext cx="239685" cy="388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50" spc="-20" dirty="0">
                <a:solidFill>
                  <a:srgbClr val="FE7B23"/>
                </a:solidFill>
                <a:latin typeface="Arial"/>
                <a:ea typeface="Arial"/>
              </a:rPr>
              <a:t>•</a:t>
            </a:r>
          </a:p>
        </p:txBody>
      </p:sp>
      <p:sp>
        <p:nvSpPr>
          <p:cNvPr id="522" name="TextBox 522"/>
          <p:cNvSpPr txBox="1"/>
          <p:nvPr/>
        </p:nvSpPr>
        <p:spPr>
          <a:xfrm>
            <a:off x="2468245" y="3192957"/>
            <a:ext cx="3623805" cy="777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46303">
              <a:lnSpc>
                <a:spcPct val="100000"/>
              </a:lnSpc>
            </a:pPr>
            <a:r>
              <a:rPr lang="en-US" altLang="zh-CN" sz="2550" b="1" spc="-15" dirty="0">
                <a:solidFill>
                  <a:srgbClr val="FE7B23"/>
                </a:solidFill>
                <a:latin typeface="Calibri"/>
                <a:ea typeface="Calibri"/>
              </a:rPr>
              <a:t>Отрабатываются</a:t>
            </a:r>
            <a:r>
              <a:rPr lang="en-US" altLang="zh-CN" sz="2550" b="1" spc="15" dirty="0">
                <a:solidFill>
                  <a:srgbClr val="FE7B23"/>
                </a:solidFill>
                <a:latin typeface="Calibri"/>
                <a:cs typeface="Calibri"/>
              </a:rPr>
              <a:t> </a:t>
            </a:r>
            <a:r>
              <a:rPr lang="en-US" altLang="zh-CN" sz="2550" b="1" spc="-10" dirty="0">
                <a:solidFill>
                  <a:srgbClr val="FE7B23"/>
                </a:solidFill>
                <a:latin typeface="Calibri"/>
                <a:ea typeface="Calibri"/>
              </a:rPr>
              <a:t>навыки</a:t>
            </a:r>
          </a:p>
          <a:p>
            <a:pPr marL="0">
              <a:lnSpc>
                <a:spcPct val="100000"/>
              </a:lnSpc>
            </a:pPr>
            <a:r>
              <a:rPr lang="en-US" altLang="zh-CN" sz="2550" b="1" spc="-15" dirty="0">
                <a:solidFill>
                  <a:srgbClr val="FE7B23"/>
                </a:solidFill>
                <a:latin typeface="Calibri"/>
                <a:ea typeface="Calibri"/>
              </a:rPr>
              <a:t>пользования</a:t>
            </a:r>
            <a:r>
              <a:rPr lang="en-US" altLang="zh-CN" sz="2550" b="1" spc="-5" dirty="0">
                <a:solidFill>
                  <a:srgbClr val="FE7B23"/>
                </a:solidFill>
                <a:latin typeface="Calibri"/>
                <a:cs typeface="Calibri"/>
              </a:rPr>
              <a:t> </a:t>
            </a:r>
            <a:r>
              <a:rPr lang="en-US" altLang="zh-CN" sz="2550" b="1" spc="-15" dirty="0">
                <a:solidFill>
                  <a:srgbClr val="FE7B23"/>
                </a:solidFill>
                <a:latin typeface="Calibri"/>
                <a:ea typeface="Calibri"/>
              </a:rPr>
              <a:t>протезом</a:t>
            </a:r>
          </a:p>
        </p:txBody>
      </p:sp>
      <p:sp>
        <p:nvSpPr>
          <p:cNvPr id="523" name="TextBox 523"/>
          <p:cNvSpPr txBox="1"/>
          <p:nvPr/>
        </p:nvSpPr>
        <p:spPr>
          <a:xfrm>
            <a:off x="2082419" y="4190793"/>
            <a:ext cx="239685" cy="388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50" spc="-20" dirty="0">
                <a:solidFill>
                  <a:srgbClr val="FE7B23"/>
                </a:solidFill>
                <a:latin typeface="Arial"/>
                <a:ea typeface="Arial"/>
              </a:rPr>
              <a:t>•</a:t>
            </a:r>
          </a:p>
        </p:txBody>
      </p:sp>
      <p:sp>
        <p:nvSpPr>
          <p:cNvPr id="524" name="TextBox 524"/>
          <p:cNvSpPr txBox="1"/>
          <p:nvPr/>
        </p:nvSpPr>
        <p:spPr>
          <a:xfrm>
            <a:off x="2468245" y="4236732"/>
            <a:ext cx="4758620" cy="7448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550" b="1" spc="-15" dirty="0">
                <a:solidFill>
                  <a:srgbClr val="FE7B23"/>
                </a:solidFill>
                <a:latin typeface="Calibri"/>
                <a:ea typeface="Calibri"/>
              </a:rPr>
              <a:t>Обучение</a:t>
            </a:r>
            <a:r>
              <a:rPr lang="en-US" altLang="zh-CN" sz="2550" b="1" spc="-10" dirty="0">
                <a:solidFill>
                  <a:srgbClr val="FE7B23"/>
                </a:solidFill>
                <a:latin typeface="Calibri"/>
                <a:cs typeface="Calibri"/>
              </a:rPr>
              <a:t> </a:t>
            </a:r>
            <a:r>
              <a:rPr lang="en-US" altLang="zh-CN" sz="2550" b="1" spc="-15" dirty="0">
                <a:solidFill>
                  <a:srgbClr val="FE7B23"/>
                </a:solidFill>
                <a:latin typeface="Calibri"/>
                <a:ea typeface="Calibri"/>
              </a:rPr>
              <a:t>изолированной</a:t>
            </a:r>
            <a:r>
              <a:rPr lang="en-US" altLang="zh-CN" sz="2550" b="1" spc="-15" dirty="0">
                <a:solidFill>
                  <a:srgbClr val="FE7B23"/>
                </a:solidFill>
                <a:latin typeface="Calibri"/>
                <a:cs typeface="Calibri"/>
              </a:rPr>
              <a:t> </a:t>
            </a:r>
            <a:r>
              <a:rPr lang="en-US" altLang="zh-CN" sz="2550" b="1" spc="-15" dirty="0">
                <a:solidFill>
                  <a:srgbClr val="FE7B23"/>
                </a:solidFill>
                <a:latin typeface="Calibri"/>
                <a:ea typeface="Calibri"/>
              </a:rPr>
              <a:t>работе</a:t>
            </a:r>
            <a:r>
              <a:rPr lang="en-US" altLang="zh-CN" sz="2550" b="1" dirty="0">
                <a:solidFill>
                  <a:srgbClr val="FE7B23"/>
                </a:solidFill>
                <a:latin typeface="Calibri"/>
                <a:cs typeface="Calibri"/>
              </a:rPr>
              <a:t> </a:t>
            </a:r>
            <a:r>
              <a:rPr lang="en-US" altLang="zh-CN" sz="2550" b="1" spc="-20" dirty="0">
                <a:solidFill>
                  <a:srgbClr val="FE7B23"/>
                </a:solidFill>
                <a:latin typeface="Calibri"/>
                <a:ea typeface="Calibri"/>
              </a:rPr>
              <a:t>м</a:t>
            </a:r>
            <a:r>
              <a:rPr lang="en-US" altLang="zh-CN" sz="2550" b="1" spc="-15" dirty="0">
                <a:solidFill>
                  <a:srgbClr val="FE7B23"/>
                </a:solidFill>
                <a:latin typeface="Calibri"/>
                <a:ea typeface="Calibri"/>
              </a:rPr>
              <a:t>ышц</a:t>
            </a:r>
          </a:p>
        </p:txBody>
      </p:sp>
      <p:sp>
        <p:nvSpPr>
          <p:cNvPr id="525" name="TextBox 525"/>
          <p:cNvSpPr txBox="1"/>
          <p:nvPr/>
        </p:nvSpPr>
        <p:spPr>
          <a:xfrm>
            <a:off x="8071739" y="5932703"/>
            <a:ext cx="301151" cy="205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50" spc="-5" dirty="0">
                <a:solidFill>
                  <a:srgbClr val="FEFEFE"/>
                </a:solidFill>
                <a:latin typeface="Calibri"/>
                <a:ea typeface="Calibri"/>
              </a:rPr>
              <a:t>76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Picture 5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868680"/>
            <a:ext cx="7018020" cy="4404360"/>
          </a:xfrm>
          <a:prstGeom prst="rect">
            <a:avLst/>
          </a:prstGeom>
        </p:spPr>
      </p:pic>
      <p:sp>
        <p:nvSpPr>
          <p:cNvPr id="2" name="TextBox 527"/>
          <p:cNvSpPr txBox="1"/>
          <p:nvPr/>
        </p:nvSpPr>
        <p:spPr>
          <a:xfrm>
            <a:off x="8071739" y="5932703"/>
            <a:ext cx="301151" cy="205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50" spc="-5" dirty="0">
                <a:solidFill>
                  <a:srgbClr val="FEFEFE"/>
                </a:solidFill>
                <a:latin typeface="Calibri"/>
                <a:ea typeface="Calibri"/>
              </a:rPr>
              <a:t>77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Picture 5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868680"/>
            <a:ext cx="7322820" cy="5052060"/>
          </a:xfrm>
          <a:prstGeom prst="rect">
            <a:avLst/>
          </a:prstGeom>
        </p:spPr>
      </p:pic>
      <p:sp>
        <p:nvSpPr>
          <p:cNvPr id="2" name="TextBox 529"/>
          <p:cNvSpPr txBox="1"/>
          <p:nvPr/>
        </p:nvSpPr>
        <p:spPr>
          <a:xfrm>
            <a:off x="8071739" y="5932703"/>
            <a:ext cx="301151" cy="205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50" spc="-5" dirty="0">
                <a:solidFill>
                  <a:srgbClr val="FEFEFE"/>
                </a:solidFill>
                <a:latin typeface="Calibri"/>
                <a:ea typeface="Calibri"/>
              </a:rPr>
              <a:t>78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Picture 5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868680"/>
            <a:ext cx="883919" cy="876300"/>
          </a:xfrm>
          <a:prstGeom prst="rect">
            <a:avLst/>
          </a:prstGeom>
        </p:spPr>
      </p:pic>
      <p:pic>
        <p:nvPicPr>
          <p:cNvPr id="532" name="Picture 5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660" y="937260"/>
            <a:ext cx="4465320" cy="373380"/>
          </a:xfrm>
          <a:prstGeom prst="rect">
            <a:avLst/>
          </a:prstGeom>
        </p:spPr>
      </p:pic>
      <p:pic>
        <p:nvPicPr>
          <p:cNvPr id="533" name="Picture 5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180" y="1950720"/>
            <a:ext cx="3261360" cy="3550920"/>
          </a:xfrm>
          <a:prstGeom prst="rect">
            <a:avLst/>
          </a:prstGeom>
        </p:spPr>
      </p:pic>
      <p:sp>
        <p:nvSpPr>
          <p:cNvPr id="2" name="Freeform 533"/>
          <p:cNvSpPr/>
          <p:nvPr/>
        </p:nvSpPr>
        <p:spPr>
          <a:xfrm>
            <a:off x="5235194" y="1945894"/>
            <a:ext cx="3261105" cy="3553205"/>
          </a:xfrm>
          <a:custGeom>
            <a:avLst/>
            <a:gdLst>
              <a:gd name="connsiteX0" fmla="*/ 20320 w 3261105"/>
              <a:gd name="connsiteY0" fmla="*/ 3558032 h 3553205"/>
              <a:gd name="connsiteX1" fmla="*/ 3269488 w 3261105"/>
              <a:gd name="connsiteY1" fmla="*/ 3558032 h 3553205"/>
              <a:gd name="connsiteX2" fmla="*/ 3269488 w 3261105"/>
              <a:gd name="connsiteY2" fmla="*/ 14732 h 3553205"/>
              <a:gd name="connsiteX3" fmla="*/ 20320 w 3261105"/>
              <a:gd name="connsiteY3" fmla="*/ 14732 h 3553205"/>
              <a:gd name="connsiteX4" fmla="*/ 20320 w 3261105"/>
              <a:gd name="connsiteY4" fmla="*/ 3558032 h 3553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1105" h="3553205">
                <a:moveTo>
                  <a:pt x="20320" y="3558032"/>
                </a:moveTo>
                <a:lnTo>
                  <a:pt x="3269488" y="3558032"/>
                </a:lnTo>
                <a:lnTo>
                  <a:pt x="3269488" y="14732"/>
                </a:lnTo>
                <a:lnTo>
                  <a:pt x="20320" y="14732"/>
                </a:lnTo>
                <a:lnTo>
                  <a:pt x="20320" y="3558032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9811">
            <a:solidFill>
              <a:srgbClr val="91CF4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4" name="TextBox 534"/>
          <p:cNvSpPr txBox="1"/>
          <p:nvPr/>
        </p:nvSpPr>
        <p:spPr>
          <a:xfrm>
            <a:off x="1772157" y="2112644"/>
            <a:ext cx="3102115" cy="24314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00833"/>
              </a:lnSpc>
            </a:pPr>
            <a:r>
              <a:rPr lang="en-US" altLang="zh-CN" sz="2250" b="1" i="1" spc="20" dirty="0">
                <a:solidFill>
                  <a:srgbClr val="000000"/>
                </a:solidFill>
                <a:latin typeface="Calibri"/>
                <a:ea typeface="Calibri"/>
              </a:rPr>
              <a:t>Обеспе</a:t>
            </a:r>
            <a:r>
              <a:rPr lang="en-US" altLang="zh-CN" sz="2250" b="1" i="1" spc="15" dirty="0">
                <a:solidFill>
                  <a:srgbClr val="000000"/>
                </a:solidFill>
                <a:latin typeface="Calibri"/>
                <a:ea typeface="Calibri"/>
              </a:rPr>
              <a:t>чивают</a:t>
            </a:r>
            <a:r>
              <a:rPr lang="en-US" altLang="zh-CN" sz="22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spc="50" dirty="0">
                <a:solidFill>
                  <a:srgbClr val="000000"/>
                </a:solidFill>
                <a:latin typeface="Calibri"/>
                <a:ea typeface="Calibri"/>
              </a:rPr>
              <a:t>тренировку</a:t>
            </a:r>
            <a:r>
              <a:rPr lang="en-US" altLang="zh-CN" sz="2250" b="1" i="1" spc="-2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spc="64" dirty="0">
                <a:solidFill>
                  <a:srgbClr val="000000"/>
                </a:solidFill>
                <a:latin typeface="Calibri"/>
                <a:ea typeface="Calibri"/>
              </a:rPr>
              <a:t>мышц,</a:t>
            </a:r>
            <a:r>
              <a:rPr lang="en-US" altLang="zh-CN" sz="22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spc="44" dirty="0">
                <a:solidFill>
                  <a:srgbClr val="000000"/>
                </a:solidFill>
                <a:latin typeface="Calibri"/>
                <a:ea typeface="Calibri"/>
              </a:rPr>
              <a:t>развитие</a:t>
            </a:r>
            <a:r>
              <a:rPr lang="en-US" altLang="zh-CN" sz="2250" b="1" i="1" spc="-2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spc="44" dirty="0">
                <a:solidFill>
                  <a:srgbClr val="000000"/>
                </a:solidFill>
                <a:latin typeface="Calibri"/>
                <a:ea typeface="Calibri"/>
              </a:rPr>
              <a:t>суставно-</a:t>
            </a:r>
            <a:r>
              <a:rPr lang="en-US" altLang="zh-CN" sz="22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dirty="0">
                <a:solidFill>
                  <a:srgbClr val="000000"/>
                </a:solidFill>
                <a:latin typeface="Calibri"/>
                <a:ea typeface="Calibri"/>
              </a:rPr>
              <a:t>мышечного</a:t>
            </a:r>
            <a:r>
              <a:rPr lang="en-US" altLang="zh-CN" sz="2250" b="1" i="1" spc="1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dirty="0">
                <a:solidFill>
                  <a:srgbClr val="000000"/>
                </a:solidFill>
                <a:latin typeface="Calibri"/>
                <a:ea typeface="Calibri"/>
              </a:rPr>
              <a:t>чувства</a:t>
            </a:r>
            <a:r>
              <a:rPr lang="en-US" altLang="zh-CN" sz="2250" b="1" i="1" spc="1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2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b="1" i="1" spc="-15" dirty="0">
                <a:solidFill>
                  <a:srgbClr val="000000"/>
                </a:solidFill>
                <a:latin typeface="Calibri"/>
                <a:ea typeface="Calibri"/>
              </a:rPr>
              <a:t>координиро</a:t>
            </a:r>
            <a:r>
              <a:rPr lang="en-US" altLang="zh-CN" sz="2300" b="1" i="1" spc="-10" dirty="0">
                <a:solidFill>
                  <a:srgbClr val="000000"/>
                </a:solidFill>
                <a:latin typeface="Calibri"/>
                <a:ea typeface="Calibri"/>
              </a:rPr>
              <a:t>ванную</a:t>
            </a:r>
            <a:r>
              <a:rPr lang="en-US" altLang="zh-CN" sz="23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spc="60" dirty="0">
                <a:solidFill>
                  <a:srgbClr val="000000"/>
                </a:solidFill>
                <a:latin typeface="Calibri"/>
                <a:ea typeface="Calibri"/>
              </a:rPr>
              <a:t>работу</a:t>
            </a:r>
            <a:r>
              <a:rPr lang="en-US" altLang="zh-CN" sz="2250" b="1" i="1" spc="-2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spc="80" dirty="0">
                <a:solidFill>
                  <a:srgbClr val="000000"/>
                </a:solidFill>
                <a:latin typeface="Calibri"/>
                <a:ea typeface="Calibri"/>
              </a:rPr>
              <a:t>мышц</a:t>
            </a:r>
            <a:r>
              <a:rPr lang="en-US" altLang="zh-CN" sz="22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spc="5" dirty="0">
                <a:solidFill>
                  <a:srgbClr val="000000"/>
                </a:solidFill>
                <a:latin typeface="Calibri"/>
                <a:ea typeface="Calibri"/>
              </a:rPr>
              <a:t>усеченных</a:t>
            </a:r>
            <a:r>
              <a:rPr lang="en-US" altLang="zh-CN" sz="2250" b="1" i="1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spc="10" dirty="0">
                <a:solidFill>
                  <a:srgbClr val="000000"/>
                </a:solidFill>
                <a:latin typeface="Calibri"/>
                <a:ea typeface="Calibri"/>
              </a:rPr>
              <a:t>конечностей</a:t>
            </a:r>
          </a:p>
        </p:txBody>
      </p:sp>
      <p:sp>
        <p:nvSpPr>
          <p:cNvPr id="535" name="TextBox 535"/>
          <p:cNvSpPr txBox="1"/>
          <p:nvPr/>
        </p:nvSpPr>
        <p:spPr>
          <a:xfrm>
            <a:off x="8071739" y="5932703"/>
            <a:ext cx="301151" cy="205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50" spc="-5" dirty="0">
                <a:solidFill>
                  <a:srgbClr val="FEFEFE"/>
                </a:solidFill>
                <a:latin typeface="Calibri"/>
                <a:ea typeface="Calibri"/>
              </a:rPr>
              <a:t>79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1"/>
          <p:cNvSpPr txBox="1"/>
          <p:nvPr/>
        </p:nvSpPr>
        <p:spPr>
          <a:xfrm>
            <a:off x="1632204" y="152399"/>
            <a:ext cx="8199797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124710" algn="l"/>
                <a:tab pos="4251070" algn="l"/>
                <a:tab pos="6293484" algn="l"/>
                <a:tab pos="7165213" algn="l"/>
              </a:tabLst>
            </a:pPr>
            <a:r>
              <a:rPr lang="en-US" altLang="zh-CN" sz="2400" b="1" i="1" spc="-5" dirty="0">
                <a:solidFill>
                  <a:srgbClr val="000000"/>
                </a:solidFill>
                <a:latin typeface="Calibri"/>
                <a:ea typeface="Calibri"/>
              </a:rPr>
              <a:t>Вторичные	</a:t>
            </a:r>
            <a:r>
              <a:rPr lang="en-US" altLang="zh-CN" sz="2400" b="1" i="1" spc="-10" dirty="0">
                <a:solidFill>
                  <a:srgbClr val="000000"/>
                </a:solidFill>
                <a:latin typeface="Calibri"/>
                <a:ea typeface="Calibri"/>
              </a:rPr>
              <a:t>ампутации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производят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по	</a:t>
            </a:r>
            <a:r>
              <a:rPr lang="en-US" altLang="zh-CN" sz="2400" spc="-45" dirty="0">
                <a:solidFill>
                  <a:srgbClr val="000000"/>
                </a:solidFill>
                <a:latin typeface="Calibri"/>
                <a:ea typeface="Calibri"/>
              </a:rPr>
              <a:t>поводу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717499" y="548005"/>
            <a:ext cx="9068161" cy="10515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инфекционных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осложнений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ран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заболеваний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конечностей,</a:t>
            </a:r>
            <a:r>
              <a:rPr lang="en-US" altLang="zh-CN" sz="2400" spc="15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которых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лечение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оказалось</a:t>
            </a:r>
            <a:r>
              <a:rPr lang="en-US" altLang="zh-CN" sz="2400" spc="11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неэффективным,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общее</a:t>
            </a:r>
            <a:r>
              <a:rPr lang="en-US" altLang="zh-CN" sz="2400" spc="11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состояние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больного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прогрессивно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ухудшалось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возникла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угроза</a:t>
            </a:r>
            <a:r>
              <a:rPr lang="en-US" altLang="zh-CN" sz="24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жизни.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1632204" y="1647698"/>
            <a:ext cx="8196725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513331" algn="l"/>
                <a:tab pos="3485642" algn="l"/>
                <a:tab pos="5112130" algn="l"/>
                <a:tab pos="5994527" algn="l"/>
                <a:tab pos="7753477" algn="l"/>
              </a:tabLst>
            </a:pPr>
            <a:r>
              <a:rPr lang="en-US" altLang="zh-CN" sz="2400" b="1" i="1" spc="-5" dirty="0">
                <a:solidFill>
                  <a:srgbClr val="000000"/>
                </a:solidFill>
                <a:latin typeface="Calibri"/>
                <a:ea typeface="Calibri"/>
              </a:rPr>
              <a:t>Поздние	</a:t>
            </a:r>
            <a:r>
              <a:rPr lang="en-US" altLang="zh-CN" sz="2400" b="1" i="1" spc="-10" dirty="0">
                <a:solidFill>
                  <a:srgbClr val="000000"/>
                </a:solidFill>
                <a:latin typeface="Calibri"/>
                <a:ea typeface="Calibri"/>
              </a:rPr>
              <a:t>ампутации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показаны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	</a:t>
            </a:r>
            <a:r>
              <a:rPr lang="en-US" altLang="zh-CN" sz="2400" spc="-20" dirty="0">
                <a:solidFill>
                  <a:srgbClr val="FE0000"/>
                </a:solidFill>
                <a:latin typeface="Calibri"/>
                <a:ea typeface="Calibri"/>
              </a:rPr>
              <a:t>длительно	</a:t>
            </a:r>
            <a:r>
              <a:rPr lang="en-US" altLang="zh-CN" sz="2400" spc="-15" dirty="0">
                <a:solidFill>
                  <a:srgbClr val="FE0000"/>
                </a:solidFill>
                <a:latin typeface="Calibri"/>
                <a:ea typeface="Calibri"/>
              </a:rPr>
              <a:t>не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717499" y="2013458"/>
            <a:ext cx="8999250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заживающих</a:t>
            </a:r>
            <a:r>
              <a:rPr lang="en-US" altLang="zh-CN" sz="2400" spc="40" dirty="0">
                <a:solidFill>
                  <a:srgbClr val="FE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ранах,</a:t>
            </a:r>
            <a:r>
              <a:rPr lang="en-US" altLang="zh-CN" sz="2400" spc="40" dirty="0">
                <a:solidFill>
                  <a:srgbClr val="FE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хроническом</a:t>
            </a:r>
            <a:r>
              <a:rPr lang="en-US" altLang="zh-CN" sz="2400" spc="40" dirty="0">
                <a:solidFill>
                  <a:srgbClr val="FE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ocтеомиелите</a:t>
            </a:r>
            <a:r>
              <a:rPr lang="en-US" altLang="zh-CN" sz="2400" spc="40" dirty="0">
                <a:solidFill>
                  <a:srgbClr val="FE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40" dirty="0">
                <a:solidFill>
                  <a:srgbClr val="FE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тpoфических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язвах,</a:t>
            </a:r>
            <a:r>
              <a:rPr lang="en-US" altLang="zh-CN" sz="2400" spc="-3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при</a:t>
            </a:r>
            <a:r>
              <a:rPr lang="en-US" altLang="zh-CN" sz="2400" spc="-4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угрозе</a:t>
            </a:r>
            <a:r>
              <a:rPr lang="en-US" altLang="zh-CN" sz="2400" spc="-3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поражения</a:t>
            </a:r>
            <a:r>
              <a:rPr lang="en-US" altLang="zh-CN" sz="2400" spc="-4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внутренних</a:t>
            </a:r>
            <a:r>
              <a:rPr lang="en-US" altLang="zh-CN" sz="2400" spc="-3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органов</a:t>
            </a:r>
            <a:r>
              <a:rPr lang="en-US" altLang="zh-CN" sz="2400" spc="-4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амилоидозом,</a:t>
            </a:r>
            <a:r>
              <a:rPr lang="en-US" altLang="zh-CN" sz="2400" spc="-4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717499" y="2744978"/>
            <a:ext cx="909764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289608" algn="l"/>
                <a:tab pos="2300020" algn="l"/>
                <a:tab pos="5370880" algn="l"/>
                <a:tab pos="7499019" algn="l"/>
              </a:tabLst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т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ак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ж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е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	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нефункци</a:t>
            </a:r>
            <a:r>
              <a:rPr lang="en-US" altLang="zh-CN" sz="2400" spc="-5" dirty="0">
                <a:solidFill>
                  <a:srgbClr val="FE0000"/>
                </a:solidFill>
                <a:latin typeface="Calibri"/>
                <a:ea typeface="Calibri"/>
              </a:rPr>
              <a:t>о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наль</a:t>
            </a:r>
            <a:r>
              <a:rPr lang="en-US" altLang="zh-CN" sz="2400" spc="-5" dirty="0">
                <a:solidFill>
                  <a:srgbClr val="FE0000"/>
                </a:solidFill>
                <a:latin typeface="Calibri"/>
                <a:ea typeface="Calibri"/>
              </a:rPr>
              <a:t>ных	</a:t>
            </a:r>
            <a:r>
              <a:rPr lang="en-US" altLang="zh-CN" sz="2400" spc="-15" dirty="0">
                <a:solidFill>
                  <a:srgbClr val="FE0000"/>
                </a:solidFill>
                <a:latin typeface="Calibri"/>
                <a:ea typeface="Calibri"/>
              </a:rPr>
              <a:t>конечностях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раз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л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ич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н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ог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717499" y="3110738"/>
            <a:ext cx="8948274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723692" algn="l"/>
                <a:tab pos="5193461" algn="l"/>
                <a:tab pos="7767244" algn="l"/>
              </a:tabLst>
            </a:pP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происхождения</a:t>
            </a:r>
            <a:r>
              <a:rPr lang="en-US" altLang="zh-CN" sz="2400" u="sng" spc="-3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</a:rPr>
              <a:t>,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рациональное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протезирова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ние	</a:t>
            </a:r>
            <a:r>
              <a:rPr lang="en-US" altLang="zh-CN" sz="2400" spc="-35" dirty="0">
                <a:solidFill>
                  <a:srgbClr val="000000"/>
                </a:solidFill>
                <a:latin typeface="Calibri"/>
                <a:ea typeface="Calibri"/>
              </a:rPr>
              <a:t>которых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717499" y="3476498"/>
            <a:ext cx="9104775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004364" algn="l"/>
                <a:tab pos="3722166" algn="l"/>
                <a:tab pos="4824018" algn="l"/>
                <a:tab pos="5731179" algn="l"/>
                <a:tab pos="6724828" algn="l"/>
                <a:tab pos="7767244" algn="l"/>
              </a:tabLst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невозмо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ж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но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.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Ампут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ации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т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ако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г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Calibri"/>
              </a:rPr>
              <a:t>о	</a:t>
            </a:r>
            <a:r>
              <a:rPr lang="en-US" altLang="zh-CN" sz="2400" spc="-34" dirty="0">
                <a:solidFill>
                  <a:srgbClr val="000000"/>
                </a:solidFill>
                <a:latin typeface="Calibri"/>
                <a:ea typeface="Calibri"/>
              </a:rPr>
              <a:t>ро</a:t>
            </a:r>
            <a:r>
              <a:rPr lang="en-US" altLang="zh-CN" sz="2400" spc="-40" dirty="0">
                <a:solidFill>
                  <a:srgbClr val="000000"/>
                </a:solidFill>
                <a:latin typeface="Calibri"/>
                <a:ea typeface="Calibri"/>
              </a:rPr>
              <a:t>д</a:t>
            </a:r>
            <a:r>
              <a:rPr lang="en-US" altLang="zh-CN" sz="2400" spc="-35" dirty="0">
                <a:solidFill>
                  <a:srgbClr val="000000"/>
                </a:solidFill>
                <a:latin typeface="Calibri"/>
                <a:ea typeface="Calibri"/>
              </a:rPr>
              <a:t>а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носят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т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ак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ж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е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з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вание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717499" y="3842258"/>
            <a:ext cx="9099172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435654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плановых.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Длительное	сохранение</a:t>
            </a:r>
            <a:r>
              <a:rPr lang="en-US" altLang="zh-CN" sz="2400" spc="1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1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этих</a:t>
            </a:r>
            <a:r>
              <a:rPr lang="en-US" altLang="zh-CN" sz="2400" spc="1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случаях</a:t>
            </a:r>
            <a:r>
              <a:rPr lang="en-US" altLang="zh-CN" sz="2400" spc="1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заведомо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717499" y="4208017"/>
            <a:ext cx="9114644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887014" algn="l"/>
                <a:tab pos="4726482" algn="l"/>
                <a:tab pos="6128944" algn="l"/>
                <a:tab pos="8369478" algn="l"/>
              </a:tabLst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нефункционaльной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конечности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наносит	существенный	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Calibri"/>
              </a:rPr>
              <a:t>вред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717499" y="4573777"/>
            <a:ext cx="9114824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640128" algn="l"/>
                <a:tab pos="3193338" algn="l"/>
                <a:tab pos="3725214" algn="l"/>
                <a:tab pos="5971971" algn="l"/>
                <a:tab pos="7456602" algn="l"/>
                <a:tab pos="8575218" algn="l"/>
              </a:tabLst>
            </a:pP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здоровью	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больного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неоправданно	</a:t>
            </a:r>
            <a:r>
              <a:rPr lang="en-US" altLang="zh-CN" sz="2400" spc="-40" dirty="0">
                <a:solidFill>
                  <a:srgbClr val="000000"/>
                </a:solidFill>
                <a:latin typeface="Calibri"/>
                <a:ea typeface="Calibri"/>
              </a:rPr>
              <a:t>отдаляет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сроки	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Calibri"/>
              </a:rPr>
              <a:t>его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717499" y="4939537"/>
            <a:ext cx="7590442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оптимальной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помощью</a:t>
            </a:r>
            <a:r>
              <a:rPr lang="en-US" altLang="zh-CN" sz="24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протезирования.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1632204" y="5305297"/>
            <a:ext cx="819868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896110" algn="l"/>
                <a:tab pos="3770630" algn="l"/>
                <a:tab pos="5970142" algn="l"/>
                <a:tab pos="7762620" algn="l"/>
              </a:tabLst>
            </a:pPr>
            <a:r>
              <a:rPr lang="en-US" altLang="zh-CN" sz="2400" b="1" i="1" spc="-5" dirty="0">
                <a:solidFill>
                  <a:srgbClr val="000000"/>
                </a:solidFill>
                <a:latin typeface="Calibri"/>
                <a:ea typeface="Calibri"/>
              </a:rPr>
              <a:t>Повторные	ампутации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(реампутации)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производят	на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717499" y="5671057"/>
            <a:ext cx="9116270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644700" algn="l"/>
                <a:tab pos="3405174" algn="l"/>
                <a:tab pos="4174794" algn="l"/>
                <a:tab pos="6875704" algn="l"/>
              </a:tabLst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усеченной	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конечности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	</a:t>
            </a:r>
            <a:r>
              <a:rPr lang="en-US" altLang="zh-CN" sz="2400" spc="-5" dirty="0">
                <a:solidFill>
                  <a:srgbClr val="FE0000"/>
                </a:solidFill>
                <a:latin typeface="Calibri"/>
                <a:ea typeface="Calibri"/>
              </a:rPr>
              <a:t>прогрессировании	</a:t>
            </a:r>
            <a:r>
              <a:rPr lang="en-US" altLang="zh-CN" sz="2400" spc="-30" dirty="0">
                <a:solidFill>
                  <a:srgbClr val="FE0000"/>
                </a:solidFill>
                <a:latin typeface="Calibri"/>
                <a:ea typeface="Calibri"/>
              </a:rPr>
              <a:t>патологического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717499" y="6036817"/>
            <a:ext cx="9116598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630984" algn="l"/>
                <a:tab pos="2147620" algn="l"/>
                <a:tab pos="3274110" algn="l"/>
                <a:tab pos="4127550" algn="l"/>
                <a:tab pos="5542203" algn="l"/>
                <a:tab pos="6398691" algn="l"/>
                <a:tab pos="7951902" algn="l"/>
              </a:tabLst>
            </a:pPr>
            <a:r>
              <a:rPr lang="en-US" altLang="zh-CN" sz="2400" spc="-15" dirty="0">
                <a:solidFill>
                  <a:srgbClr val="FE0000"/>
                </a:solidFill>
                <a:latin typeface="Calibri"/>
                <a:ea typeface="Calibri"/>
              </a:rPr>
              <a:t>процесса,	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a	</a:t>
            </a:r>
            <a:r>
              <a:rPr lang="en-US" altLang="zh-CN" sz="2400" spc="-20" dirty="0">
                <a:solidFill>
                  <a:srgbClr val="FE0000"/>
                </a:solidFill>
                <a:latin typeface="Calibri"/>
                <a:ea typeface="Calibri"/>
              </a:rPr>
              <a:t>также	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при	</a:t>
            </a:r>
            <a:r>
              <a:rPr lang="en-US" altLang="zh-CN" sz="2400" spc="-20" dirty="0">
                <a:solidFill>
                  <a:srgbClr val="FE0000"/>
                </a:solidFill>
                <a:latin typeface="Calibri"/>
                <a:ea typeface="Calibri"/>
              </a:rPr>
              <a:t>пороках	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или	</a:t>
            </a:r>
            <a:r>
              <a:rPr lang="en-US" altLang="zh-CN" sz="2400" spc="-15" dirty="0">
                <a:solidFill>
                  <a:srgbClr val="FE0000"/>
                </a:solidFill>
                <a:latin typeface="Calibri"/>
                <a:ea typeface="Calibri"/>
              </a:rPr>
              <a:t>болезнях	</a:t>
            </a:r>
            <a:r>
              <a:rPr lang="en-US" altLang="zh-CN" sz="2400" spc="-60" dirty="0">
                <a:solidFill>
                  <a:srgbClr val="FE0000"/>
                </a:solidFill>
                <a:latin typeface="Calibri"/>
                <a:ea typeface="Calibri"/>
              </a:rPr>
              <a:t>культей,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717499" y="6402577"/>
            <a:ext cx="4621055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5" dirty="0">
                <a:solidFill>
                  <a:srgbClr val="FE0000"/>
                </a:solidFill>
                <a:latin typeface="Calibri"/>
                <a:ea typeface="Calibri"/>
              </a:rPr>
              <a:t>препятствующих</a:t>
            </a:r>
            <a:r>
              <a:rPr lang="en-US" altLang="zh-CN" sz="2400" spc="-5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5" dirty="0">
                <a:solidFill>
                  <a:srgbClr val="FE0000"/>
                </a:solidFill>
                <a:latin typeface="Calibri"/>
                <a:ea typeface="Calibri"/>
              </a:rPr>
              <a:t>протезированию</a:t>
            </a:r>
            <a:r>
              <a:rPr lang="en-US" altLang="zh-CN" sz="2400" spc="5" dirty="0">
                <a:solidFill>
                  <a:srgbClr val="FE0000"/>
                </a:solidFill>
                <a:latin typeface="Calibri"/>
                <a:ea typeface="Calibri"/>
              </a:rPr>
              <a:t>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Picture 5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868680"/>
            <a:ext cx="883919" cy="876300"/>
          </a:xfrm>
          <a:prstGeom prst="rect">
            <a:avLst/>
          </a:prstGeom>
        </p:spPr>
      </p:pic>
      <p:pic>
        <p:nvPicPr>
          <p:cNvPr id="538" name="Picture 5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120" y="944880"/>
            <a:ext cx="5090160" cy="2308860"/>
          </a:xfrm>
          <a:prstGeom prst="rect">
            <a:avLst/>
          </a:prstGeom>
        </p:spPr>
      </p:pic>
      <p:pic>
        <p:nvPicPr>
          <p:cNvPr id="539" name="Picture 5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880" y="3649979"/>
            <a:ext cx="3246120" cy="1851660"/>
          </a:xfrm>
          <a:prstGeom prst="rect">
            <a:avLst/>
          </a:prstGeom>
        </p:spPr>
      </p:pic>
      <p:sp>
        <p:nvSpPr>
          <p:cNvPr id="2" name="Freeform 539"/>
          <p:cNvSpPr/>
          <p:nvPr/>
        </p:nvSpPr>
        <p:spPr>
          <a:xfrm>
            <a:off x="5120894" y="3647694"/>
            <a:ext cx="3261105" cy="1838705"/>
          </a:xfrm>
          <a:custGeom>
            <a:avLst/>
            <a:gdLst>
              <a:gd name="connsiteX0" fmla="*/ 12700 w 3261105"/>
              <a:gd name="connsiteY0" fmla="*/ 1850136 h 1838705"/>
              <a:gd name="connsiteX1" fmla="*/ 3261867 w 3261105"/>
              <a:gd name="connsiteY1" fmla="*/ 1850136 h 1838705"/>
              <a:gd name="connsiteX2" fmla="*/ 3261867 w 3261105"/>
              <a:gd name="connsiteY2" fmla="*/ 13716 h 1838705"/>
              <a:gd name="connsiteX3" fmla="*/ 12700 w 3261105"/>
              <a:gd name="connsiteY3" fmla="*/ 13716 h 1838705"/>
              <a:gd name="connsiteX4" fmla="*/ 12700 w 3261105"/>
              <a:gd name="connsiteY4" fmla="*/ 1850136 h 183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1105" h="1838705">
                <a:moveTo>
                  <a:pt x="12700" y="1850136"/>
                </a:moveTo>
                <a:lnTo>
                  <a:pt x="3261867" y="1850136"/>
                </a:lnTo>
                <a:lnTo>
                  <a:pt x="3261867" y="13716"/>
                </a:lnTo>
                <a:lnTo>
                  <a:pt x="12700" y="13716"/>
                </a:lnTo>
                <a:lnTo>
                  <a:pt x="12700" y="185013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9811">
            <a:solidFill>
              <a:srgbClr val="91CF4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0" name="TextBox 540"/>
          <p:cNvSpPr txBox="1"/>
          <p:nvPr/>
        </p:nvSpPr>
        <p:spPr>
          <a:xfrm>
            <a:off x="1650492" y="2112644"/>
            <a:ext cx="3232332" cy="31269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00833"/>
              </a:lnSpc>
            </a:pPr>
            <a:r>
              <a:rPr lang="en-US" altLang="zh-CN" sz="2250" b="1" i="1" spc="20" dirty="0">
                <a:solidFill>
                  <a:srgbClr val="000000"/>
                </a:solidFill>
                <a:latin typeface="Calibri"/>
                <a:ea typeface="Calibri"/>
              </a:rPr>
              <a:t>Повыша</a:t>
            </a:r>
            <a:r>
              <a:rPr lang="en-US" altLang="zh-CN" sz="2250" b="1" i="1" spc="15" dirty="0">
                <a:solidFill>
                  <a:srgbClr val="000000"/>
                </a:solidFill>
                <a:latin typeface="Calibri"/>
                <a:ea typeface="Calibri"/>
              </a:rPr>
              <a:t>ет</a:t>
            </a:r>
            <a:r>
              <a:rPr lang="en-US" altLang="zh-CN" sz="22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spc="44" dirty="0">
                <a:solidFill>
                  <a:srgbClr val="000000"/>
                </a:solidFill>
                <a:latin typeface="Calibri"/>
                <a:ea typeface="Calibri"/>
              </a:rPr>
              <a:t>эмоциональный</a:t>
            </a:r>
            <a:r>
              <a:rPr lang="en-US" altLang="zh-CN" sz="2250" b="1" i="1" spc="-2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spc="50" dirty="0">
                <a:solidFill>
                  <a:srgbClr val="000000"/>
                </a:solidFill>
                <a:latin typeface="Calibri"/>
                <a:ea typeface="Calibri"/>
              </a:rPr>
              <a:t>фон,</a:t>
            </a:r>
            <a:r>
              <a:rPr lang="en-US" altLang="zh-CN" sz="22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spc="34" dirty="0">
                <a:solidFill>
                  <a:srgbClr val="000000"/>
                </a:solidFill>
                <a:latin typeface="Calibri"/>
                <a:ea typeface="Calibri"/>
              </a:rPr>
              <a:t>способствует</a:t>
            </a:r>
            <a:r>
              <a:rPr lang="en-US" altLang="zh-CN" sz="2250" b="1" i="1" spc="-2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spc="40" dirty="0">
                <a:solidFill>
                  <a:srgbClr val="000000"/>
                </a:solidFill>
                <a:latin typeface="Calibri"/>
                <a:ea typeface="Calibri"/>
              </a:rPr>
              <a:t>освоению</a:t>
            </a:r>
            <a:r>
              <a:rPr lang="en-US" altLang="zh-CN" sz="22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spc="50" dirty="0">
                <a:solidFill>
                  <a:srgbClr val="000000"/>
                </a:solidFill>
                <a:latin typeface="Calibri"/>
                <a:ea typeface="Calibri"/>
              </a:rPr>
              <a:t>новых</a:t>
            </a:r>
            <a:r>
              <a:rPr lang="en-US" altLang="zh-CN" sz="2250" b="1" i="1" spc="-2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spc="50" dirty="0">
                <a:solidFill>
                  <a:srgbClr val="000000"/>
                </a:solidFill>
                <a:latin typeface="Calibri"/>
                <a:ea typeface="Calibri"/>
              </a:rPr>
              <a:t>движений,</a:t>
            </a:r>
            <a:r>
              <a:rPr lang="en-US" altLang="zh-CN" sz="22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b="1" i="1" spc="15" dirty="0">
                <a:solidFill>
                  <a:srgbClr val="000000"/>
                </a:solidFill>
                <a:latin typeface="Calibri"/>
                <a:ea typeface="Calibri"/>
              </a:rPr>
              <a:t>укрепляет</a:t>
            </a:r>
            <a:r>
              <a:rPr lang="en-US" altLang="zh-CN" sz="2300" b="1" i="1" spc="-2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b="1" i="1" spc="25" dirty="0">
                <a:solidFill>
                  <a:srgbClr val="000000"/>
                </a:solidFill>
                <a:latin typeface="Calibri"/>
                <a:ea typeface="Calibri"/>
              </a:rPr>
              <a:t>мышечный</a:t>
            </a:r>
            <a:r>
              <a:rPr lang="en-US" altLang="zh-CN" sz="23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spc="40" dirty="0">
                <a:solidFill>
                  <a:srgbClr val="000000"/>
                </a:solidFill>
                <a:latin typeface="Calibri"/>
                <a:ea typeface="Calibri"/>
              </a:rPr>
              <a:t>корсет,</a:t>
            </a:r>
            <a:r>
              <a:rPr lang="en-US" altLang="zh-CN" sz="2250" b="1" i="1" spc="-2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spc="44" dirty="0">
                <a:solidFill>
                  <a:srgbClr val="000000"/>
                </a:solidFill>
                <a:latin typeface="Calibri"/>
                <a:ea typeface="Calibri"/>
              </a:rPr>
              <a:t>развивает</a:t>
            </a:r>
            <a:r>
              <a:rPr lang="en-US" altLang="zh-CN" sz="22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dirty="0">
                <a:solidFill>
                  <a:srgbClr val="000000"/>
                </a:solidFill>
                <a:latin typeface="Calibri"/>
                <a:ea typeface="Calibri"/>
              </a:rPr>
              <a:t>функции</a:t>
            </a:r>
            <a:r>
              <a:rPr lang="en-US" altLang="zh-CN" sz="2250" b="1" i="1" spc="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dirty="0">
                <a:solidFill>
                  <a:srgbClr val="000000"/>
                </a:solidFill>
                <a:latin typeface="Calibri"/>
                <a:ea typeface="Calibri"/>
              </a:rPr>
              <a:t>равновесия</a:t>
            </a:r>
            <a:r>
              <a:rPr lang="en-US" altLang="zh-CN" sz="2250" b="1" i="1" spc="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2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spc="15" dirty="0">
                <a:solidFill>
                  <a:srgbClr val="000000"/>
                </a:solidFill>
                <a:latin typeface="Calibri"/>
                <a:ea typeface="Calibri"/>
              </a:rPr>
              <a:t>вест</a:t>
            </a:r>
            <a:r>
              <a:rPr lang="en-US" altLang="zh-CN" sz="2250" b="1" i="1" spc="10" dirty="0">
                <a:solidFill>
                  <a:srgbClr val="000000"/>
                </a:solidFill>
                <a:latin typeface="Calibri"/>
                <a:ea typeface="Calibri"/>
              </a:rPr>
              <a:t>ибулярного</a:t>
            </a:r>
            <a:r>
              <a:rPr lang="en-US" altLang="zh-CN" sz="22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50" b="1" i="1" spc="20" dirty="0">
                <a:solidFill>
                  <a:srgbClr val="000000"/>
                </a:solidFill>
                <a:latin typeface="Calibri"/>
                <a:ea typeface="Calibri"/>
              </a:rPr>
              <a:t>ап</a:t>
            </a:r>
            <a:r>
              <a:rPr lang="en-US" altLang="zh-CN" sz="2250" b="1" i="1" spc="15" dirty="0">
                <a:solidFill>
                  <a:srgbClr val="000000"/>
                </a:solidFill>
                <a:latin typeface="Calibri"/>
                <a:ea typeface="Calibri"/>
              </a:rPr>
              <a:t>парата</a:t>
            </a:r>
          </a:p>
        </p:txBody>
      </p:sp>
      <p:sp>
        <p:nvSpPr>
          <p:cNvPr id="541" name="TextBox 541"/>
          <p:cNvSpPr txBox="1"/>
          <p:nvPr/>
        </p:nvSpPr>
        <p:spPr>
          <a:xfrm>
            <a:off x="8071739" y="5932703"/>
            <a:ext cx="301151" cy="205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50" spc="-5" dirty="0">
                <a:solidFill>
                  <a:srgbClr val="FEFEFE"/>
                </a:solidFill>
                <a:latin typeface="Calibri"/>
                <a:ea typeface="Calibri"/>
              </a:rPr>
              <a:t>80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Picture 5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868680"/>
            <a:ext cx="883919" cy="876300"/>
          </a:xfrm>
          <a:prstGeom prst="rect">
            <a:avLst/>
          </a:prstGeom>
        </p:spPr>
      </p:pic>
      <p:pic>
        <p:nvPicPr>
          <p:cNvPr id="544" name="Picture 5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220" y="830580"/>
            <a:ext cx="5554980" cy="708660"/>
          </a:xfrm>
          <a:prstGeom prst="rect">
            <a:avLst/>
          </a:prstGeom>
        </p:spPr>
      </p:pic>
      <p:pic>
        <p:nvPicPr>
          <p:cNvPr id="545" name="Picture 5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160" y="1767839"/>
            <a:ext cx="3649979" cy="2057400"/>
          </a:xfrm>
          <a:prstGeom prst="rect">
            <a:avLst/>
          </a:prstGeom>
        </p:spPr>
      </p:pic>
      <p:pic>
        <p:nvPicPr>
          <p:cNvPr id="546" name="Picture 5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1943100"/>
            <a:ext cx="2286000" cy="4038600"/>
          </a:xfrm>
          <a:prstGeom prst="rect">
            <a:avLst/>
          </a:prstGeom>
        </p:spPr>
      </p:pic>
      <p:sp>
        <p:nvSpPr>
          <p:cNvPr id="2" name="TextBox 546"/>
          <p:cNvSpPr txBox="1"/>
          <p:nvPr/>
        </p:nvSpPr>
        <p:spPr>
          <a:xfrm>
            <a:off x="4324222" y="3862372"/>
            <a:ext cx="4243318" cy="22760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00416"/>
              </a:lnSpc>
            </a:pPr>
            <a:r>
              <a:rPr lang="en-US" altLang="zh-CN" sz="2050" b="1" i="1" dirty="0">
                <a:solidFill>
                  <a:srgbClr val="000000"/>
                </a:solidFill>
                <a:latin typeface="Calibri"/>
                <a:ea typeface="Calibri"/>
              </a:rPr>
              <a:t>Сопровождается</a:t>
            </a:r>
            <a:r>
              <a:rPr lang="en-US" altLang="zh-CN" sz="2050" b="1" i="1" spc="-2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50" b="1" i="1" spc="-5" dirty="0">
                <a:solidFill>
                  <a:srgbClr val="000000"/>
                </a:solidFill>
                <a:latin typeface="Calibri"/>
                <a:ea typeface="Calibri"/>
              </a:rPr>
              <a:t>положительными</a:t>
            </a:r>
            <a:r>
              <a:rPr lang="en-US" altLang="zh-CN" sz="20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10" dirty="0">
                <a:solidFill>
                  <a:srgbClr val="000000"/>
                </a:solidFill>
                <a:latin typeface="Calibri"/>
                <a:ea typeface="Calibri"/>
              </a:rPr>
              <a:t>эмоциями,</a:t>
            </a:r>
            <a:r>
              <a:rPr lang="en-US" altLang="zh-CN" sz="2000" b="1" i="1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15" dirty="0">
                <a:solidFill>
                  <a:srgbClr val="000000"/>
                </a:solidFill>
                <a:latin typeface="Calibri"/>
                <a:ea typeface="Calibri"/>
              </a:rPr>
              <a:t>ускоряют</a:t>
            </a:r>
            <a:r>
              <a:rPr lang="en-US" altLang="zh-CN" sz="2000" b="1" i="1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10" dirty="0">
                <a:solidFill>
                  <a:srgbClr val="000000"/>
                </a:solidFill>
                <a:latin typeface="Calibri"/>
                <a:ea typeface="Calibri"/>
              </a:rPr>
              <a:t>процесс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30" dirty="0">
                <a:solidFill>
                  <a:srgbClr val="000000"/>
                </a:solidFill>
                <a:latin typeface="Calibri"/>
                <a:ea typeface="Calibri"/>
              </a:rPr>
              <a:t>двигательной</a:t>
            </a:r>
            <a:r>
              <a:rPr lang="en-US" altLang="zh-CN" sz="2000" b="1" i="1" spc="-2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30" dirty="0">
                <a:solidFill>
                  <a:srgbClr val="000000"/>
                </a:solidFill>
                <a:latin typeface="Calibri"/>
                <a:ea typeface="Calibri"/>
              </a:rPr>
              <a:t>реадаптации</a:t>
            </a:r>
            <a:r>
              <a:rPr lang="en-US" altLang="zh-CN" sz="2000" b="1" i="1" spc="64" dirty="0">
                <a:solidFill>
                  <a:srgbClr val="000000"/>
                </a:solidFill>
                <a:latin typeface="Calibri"/>
                <a:ea typeface="Calibri"/>
              </a:rPr>
              <a:t>,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34" dirty="0">
                <a:solidFill>
                  <a:srgbClr val="000000"/>
                </a:solidFill>
                <a:latin typeface="Calibri"/>
                <a:ea typeface="Calibri"/>
              </a:rPr>
              <a:t>способствуют</a:t>
            </a:r>
            <a:r>
              <a:rPr lang="en-US" altLang="zh-CN" sz="2000" b="1" i="1" spc="-2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34" dirty="0">
                <a:solidFill>
                  <a:srgbClr val="000000"/>
                </a:solidFill>
                <a:latin typeface="Calibri"/>
                <a:ea typeface="Calibri"/>
              </a:rPr>
              <a:t>улучшению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ea typeface="Calibri"/>
              </a:rPr>
              <a:t>координации</a:t>
            </a:r>
            <a:r>
              <a:rPr lang="en-US" altLang="zh-CN" sz="2000" b="1" i="1" spc="12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ea typeface="Calibri"/>
              </a:rPr>
              <a:t>движений,</a:t>
            </a:r>
            <a:r>
              <a:rPr lang="en-US" altLang="zh-CN" sz="2000" b="1" i="1" spc="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ea typeface="Calibri"/>
              </a:rPr>
              <a:t>развитию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10" dirty="0">
                <a:solidFill>
                  <a:srgbClr val="000000"/>
                </a:solidFill>
                <a:latin typeface="Calibri"/>
                <a:ea typeface="Calibri"/>
              </a:rPr>
              <a:t>ловкости,</a:t>
            </a:r>
            <a:r>
              <a:rPr lang="en-US" altLang="zh-CN" sz="2000" b="1" i="1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10" dirty="0">
                <a:solidFill>
                  <a:srgbClr val="000000"/>
                </a:solidFill>
                <a:latin typeface="Calibri"/>
                <a:ea typeface="Calibri"/>
              </a:rPr>
              <a:t>быстроты</a:t>
            </a:r>
            <a:r>
              <a:rPr lang="en-US" altLang="zh-CN" sz="2000" b="1" i="1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10" dirty="0">
                <a:solidFill>
                  <a:srgbClr val="000000"/>
                </a:solidFill>
                <a:latin typeface="Calibri"/>
                <a:ea typeface="Calibri"/>
              </a:rPr>
              <a:t>реакции.</a:t>
            </a:r>
          </a:p>
          <a:p>
            <a:pPr>
              <a:lnSpc>
                <a:spcPts val="1779"/>
              </a:lnSpc>
            </a:pPr>
            <a:endParaRPr lang="en-US" dirty="0" smtClean="0"/>
          </a:p>
          <a:p>
            <a:pPr marL="0" indent="3747516">
              <a:lnSpc>
                <a:spcPct val="100000"/>
              </a:lnSpc>
            </a:pPr>
            <a:r>
              <a:rPr lang="en-US" altLang="zh-CN" sz="1350" spc="-5" dirty="0">
                <a:solidFill>
                  <a:srgbClr val="FEFEFE"/>
                </a:solidFill>
                <a:latin typeface="Calibri"/>
                <a:ea typeface="Calibri"/>
              </a:rPr>
              <a:t>81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Picture 5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868680"/>
            <a:ext cx="883919" cy="876300"/>
          </a:xfrm>
          <a:prstGeom prst="rect">
            <a:avLst/>
          </a:prstGeom>
        </p:spPr>
      </p:pic>
      <p:pic>
        <p:nvPicPr>
          <p:cNvPr id="549" name="Picture 5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660" y="807720"/>
            <a:ext cx="4602479" cy="373380"/>
          </a:xfrm>
          <a:prstGeom prst="rect">
            <a:avLst/>
          </a:prstGeom>
        </p:spPr>
      </p:pic>
      <p:pic>
        <p:nvPicPr>
          <p:cNvPr id="550" name="Picture 5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280" y="1737360"/>
            <a:ext cx="2400300" cy="4236720"/>
          </a:xfrm>
          <a:prstGeom prst="rect">
            <a:avLst/>
          </a:prstGeom>
        </p:spPr>
      </p:pic>
      <p:sp>
        <p:nvSpPr>
          <p:cNvPr id="2" name="Freeform 550"/>
          <p:cNvSpPr/>
          <p:nvPr/>
        </p:nvSpPr>
        <p:spPr>
          <a:xfrm>
            <a:off x="5666994" y="1717294"/>
            <a:ext cx="2397505" cy="4239005"/>
          </a:xfrm>
          <a:custGeom>
            <a:avLst/>
            <a:gdLst>
              <a:gd name="connsiteX0" fmla="*/ 13715 w 2397505"/>
              <a:gd name="connsiteY0" fmla="*/ 4249928 h 4239005"/>
              <a:gd name="connsiteX1" fmla="*/ 2403347 w 2397505"/>
              <a:gd name="connsiteY1" fmla="*/ 4249928 h 4239005"/>
              <a:gd name="connsiteX2" fmla="*/ 2403347 w 2397505"/>
              <a:gd name="connsiteY2" fmla="*/ 17780 h 4239005"/>
              <a:gd name="connsiteX3" fmla="*/ 13715 w 2397505"/>
              <a:gd name="connsiteY3" fmla="*/ 17780 h 4239005"/>
              <a:gd name="connsiteX4" fmla="*/ 13715 w 2397505"/>
              <a:gd name="connsiteY4" fmla="*/ 4249928 h 4239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505" h="4239005">
                <a:moveTo>
                  <a:pt x="13715" y="4249928"/>
                </a:moveTo>
                <a:lnTo>
                  <a:pt x="2403347" y="4249928"/>
                </a:lnTo>
                <a:lnTo>
                  <a:pt x="2403347" y="17780"/>
                </a:lnTo>
                <a:lnTo>
                  <a:pt x="13715" y="17780"/>
                </a:lnTo>
                <a:lnTo>
                  <a:pt x="13715" y="424992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9811">
            <a:solidFill>
              <a:srgbClr val="91CF4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1" name="TextBox 551"/>
          <p:cNvSpPr txBox="1"/>
          <p:nvPr/>
        </p:nvSpPr>
        <p:spPr>
          <a:xfrm>
            <a:off x="2161920" y="2100455"/>
            <a:ext cx="2799173" cy="277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00416"/>
              </a:lnSpc>
            </a:pPr>
            <a:r>
              <a:rPr lang="en-US" altLang="zh-CN" sz="2000" b="1" i="1" spc="40" dirty="0">
                <a:solidFill>
                  <a:srgbClr val="000000"/>
                </a:solidFill>
                <a:latin typeface="Calibri"/>
                <a:ea typeface="Calibri"/>
              </a:rPr>
              <a:t>Осуществляется</a:t>
            </a:r>
            <a:r>
              <a:rPr lang="en-US" altLang="zh-CN" sz="2000" b="1" i="1" spc="-2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60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50" b="1" i="1" dirty="0">
                <a:solidFill>
                  <a:srgbClr val="000000"/>
                </a:solidFill>
                <a:latin typeface="Calibri"/>
                <a:ea typeface="Calibri"/>
              </a:rPr>
              <a:t>ровной</a:t>
            </a:r>
            <a:r>
              <a:rPr lang="en-US" altLang="zh-CN" sz="2050" b="1" i="1" spc="-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50" b="1" i="1" dirty="0">
                <a:solidFill>
                  <a:srgbClr val="000000"/>
                </a:solidFill>
                <a:latin typeface="Calibri"/>
                <a:ea typeface="Calibri"/>
              </a:rPr>
              <a:t>поверхности</a:t>
            </a:r>
            <a:r>
              <a:rPr lang="en-US" altLang="zh-CN" sz="2050" b="1" i="1" spc="-1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50" b="1" i="1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0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ea typeface="Calibri"/>
              </a:rPr>
              <a:t>помещении</a:t>
            </a:r>
            <a:r>
              <a:rPr lang="en-US" altLang="zh-CN" sz="2000" b="1" i="1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ea typeface="Calibri"/>
              </a:rPr>
              <a:t>или</a:t>
            </a:r>
            <a:r>
              <a:rPr lang="en-US" altLang="zh-CN" sz="2000" b="1" i="1" spc="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40" dirty="0">
                <a:solidFill>
                  <a:srgbClr val="000000"/>
                </a:solidFill>
                <a:latin typeface="Calibri"/>
                <a:ea typeface="Calibri"/>
              </a:rPr>
              <a:t>улице</a:t>
            </a:r>
            <a:r>
              <a:rPr lang="en-US" altLang="zh-CN" sz="2000" b="1" i="1" spc="-2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40" dirty="0">
                <a:solidFill>
                  <a:srgbClr val="000000"/>
                </a:solidFill>
                <a:latin typeface="Calibri"/>
                <a:ea typeface="Calibri"/>
              </a:rPr>
              <a:t>.Скорость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ea typeface="Calibri"/>
              </a:rPr>
              <a:t>движения</a:t>
            </a:r>
            <a:r>
              <a:rPr lang="en-US" altLang="zh-CN" sz="2000" b="1" i="1" spc="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000" b="1" i="1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ea typeface="Calibri"/>
              </a:rPr>
              <a:t>темп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50" b="1" i="1" spc="5" dirty="0">
                <a:solidFill>
                  <a:srgbClr val="000000"/>
                </a:solidFill>
                <a:latin typeface="Calibri"/>
                <a:ea typeface="Calibri"/>
              </a:rPr>
              <a:t>ходьбы</a:t>
            </a:r>
            <a:r>
              <a:rPr lang="en-US" altLang="zh-CN" sz="2050" b="1" i="1" spc="-2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50" b="1" i="1" spc="10" dirty="0">
                <a:solidFill>
                  <a:srgbClr val="000000"/>
                </a:solidFill>
                <a:latin typeface="Calibri"/>
                <a:ea typeface="Calibri"/>
              </a:rPr>
              <a:t>определяются</a:t>
            </a:r>
            <a:r>
              <a:rPr lang="en-US" altLang="zh-CN" sz="205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34" dirty="0">
                <a:solidFill>
                  <a:srgbClr val="000000"/>
                </a:solidFill>
                <a:latin typeface="Calibri"/>
                <a:ea typeface="Calibri"/>
              </a:rPr>
              <a:t>индивидуально,</a:t>
            </a:r>
            <a:r>
              <a:rPr lang="en-US" altLang="zh-CN" sz="2000" b="1" i="1" spc="-1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40" dirty="0">
                <a:solidFill>
                  <a:srgbClr val="000000"/>
                </a:solidFill>
                <a:latin typeface="Calibri"/>
                <a:ea typeface="Calibri"/>
              </a:rPr>
              <a:t>можно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30" dirty="0">
                <a:solidFill>
                  <a:srgbClr val="000000"/>
                </a:solidFill>
                <a:latin typeface="Calibri"/>
                <a:ea typeface="Calibri"/>
              </a:rPr>
              <a:t>чередовать</a:t>
            </a:r>
            <a:r>
              <a:rPr lang="en-US" altLang="zh-CN" sz="2000" b="1" i="1" spc="-20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40" dirty="0">
                <a:solidFill>
                  <a:srgbClr val="000000"/>
                </a:solidFill>
                <a:latin typeface="Calibri"/>
                <a:ea typeface="Calibri"/>
              </a:rPr>
              <a:t>умеренную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ea typeface="Calibri"/>
              </a:rPr>
              <a:t>ходьбу</a:t>
            </a:r>
            <a:r>
              <a:rPr lang="en-US" altLang="zh-CN" sz="2000" b="1" i="1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000" b="1" i="1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dirty="0">
                <a:solidFill>
                  <a:srgbClr val="000000"/>
                </a:solidFill>
                <a:latin typeface="Calibri"/>
                <a:ea typeface="Calibri"/>
              </a:rPr>
              <a:t>ускоренной</a:t>
            </a:r>
          </a:p>
        </p:txBody>
      </p:sp>
      <p:sp>
        <p:nvSpPr>
          <p:cNvPr id="552" name="TextBox 552"/>
          <p:cNvSpPr txBox="1"/>
          <p:nvPr/>
        </p:nvSpPr>
        <p:spPr>
          <a:xfrm>
            <a:off x="8071739" y="5932703"/>
            <a:ext cx="301151" cy="205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50" spc="-5" dirty="0">
                <a:solidFill>
                  <a:srgbClr val="FEFEFE"/>
                </a:solidFill>
                <a:latin typeface="Calibri"/>
                <a:ea typeface="Calibri"/>
              </a:rPr>
              <a:t>82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Picture 5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868680"/>
            <a:ext cx="883919" cy="876300"/>
          </a:xfrm>
          <a:prstGeom prst="rect">
            <a:avLst/>
          </a:prstGeom>
        </p:spPr>
      </p:pic>
      <p:pic>
        <p:nvPicPr>
          <p:cNvPr id="555" name="Picture 5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979" y="944880"/>
            <a:ext cx="3413760" cy="365760"/>
          </a:xfrm>
          <a:prstGeom prst="rect">
            <a:avLst/>
          </a:prstGeom>
        </p:spPr>
      </p:pic>
      <p:sp>
        <p:nvSpPr>
          <p:cNvPr id="2" name="Freeform 555"/>
          <p:cNvSpPr/>
          <p:nvPr/>
        </p:nvSpPr>
        <p:spPr>
          <a:xfrm>
            <a:off x="2886455" y="1451355"/>
            <a:ext cx="4924044" cy="745744"/>
          </a:xfrm>
          <a:custGeom>
            <a:avLst/>
            <a:gdLst>
              <a:gd name="connsiteX0" fmla="*/ 9905 w 4924044"/>
              <a:gd name="connsiteY0" fmla="*/ 751586 h 745744"/>
              <a:gd name="connsiteX1" fmla="*/ 4926329 w 4924044"/>
              <a:gd name="connsiteY1" fmla="*/ 751586 h 745744"/>
              <a:gd name="connsiteX2" fmla="*/ 4926329 w 4924044"/>
              <a:gd name="connsiteY2" fmla="*/ 10922 h 745744"/>
              <a:gd name="connsiteX3" fmla="*/ 9905 w 4924044"/>
              <a:gd name="connsiteY3" fmla="*/ 10922 h 745744"/>
              <a:gd name="connsiteX4" fmla="*/ 9905 w 4924044"/>
              <a:gd name="connsiteY4" fmla="*/ 751586 h 745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4044" h="745744">
                <a:moveTo>
                  <a:pt x="9905" y="751586"/>
                </a:moveTo>
                <a:lnTo>
                  <a:pt x="4926329" y="751586"/>
                </a:lnTo>
                <a:lnTo>
                  <a:pt x="4926329" y="10922"/>
                </a:lnTo>
                <a:lnTo>
                  <a:pt x="9905" y="10922"/>
                </a:lnTo>
                <a:lnTo>
                  <a:pt x="9905" y="751586"/>
                </a:lnTo>
                <a:close/>
              </a:path>
            </a:pathLst>
          </a:custGeom>
          <a:solidFill>
            <a:srgbClr val="C4D8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6" name="Freeform 556"/>
          <p:cNvSpPr/>
          <p:nvPr/>
        </p:nvSpPr>
        <p:spPr>
          <a:xfrm>
            <a:off x="2882645" y="1447546"/>
            <a:ext cx="4927853" cy="749554"/>
          </a:xfrm>
          <a:custGeom>
            <a:avLst/>
            <a:gdLst>
              <a:gd name="connsiteX0" fmla="*/ 13716 w 4927853"/>
              <a:gd name="connsiteY0" fmla="*/ 755396 h 749554"/>
              <a:gd name="connsiteX1" fmla="*/ 4930140 w 4927853"/>
              <a:gd name="connsiteY1" fmla="*/ 755396 h 749554"/>
              <a:gd name="connsiteX2" fmla="*/ 4930140 w 4927853"/>
              <a:gd name="connsiteY2" fmla="*/ 14731 h 749554"/>
              <a:gd name="connsiteX3" fmla="*/ 13716 w 4927853"/>
              <a:gd name="connsiteY3" fmla="*/ 14731 h 749554"/>
              <a:gd name="connsiteX4" fmla="*/ 13716 w 4927853"/>
              <a:gd name="connsiteY4" fmla="*/ 755396 h 74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853" h="749554">
                <a:moveTo>
                  <a:pt x="13716" y="755396"/>
                </a:moveTo>
                <a:lnTo>
                  <a:pt x="4930140" y="755396"/>
                </a:lnTo>
                <a:lnTo>
                  <a:pt x="4930140" y="14731"/>
                </a:lnTo>
                <a:lnTo>
                  <a:pt x="13716" y="14731"/>
                </a:lnTo>
                <a:lnTo>
                  <a:pt x="13716" y="755396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5907">
            <a:solidFill>
              <a:srgbClr val="49ABC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7" name="TextBox 557"/>
          <p:cNvSpPr txBox="1"/>
          <p:nvPr/>
        </p:nvSpPr>
        <p:spPr>
          <a:xfrm>
            <a:off x="1893697" y="1531365"/>
            <a:ext cx="6365039" cy="46345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542923">
              <a:lnSpc>
                <a:spcPct val="100000"/>
              </a:lnSpc>
            </a:pPr>
            <a:r>
              <a:rPr lang="en-US" altLang="zh-CN" sz="2100" b="1" i="1" dirty="0">
                <a:solidFill>
                  <a:srgbClr val="233F5F"/>
                </a:solidFill>
                <a:latin typeface="Calibri"/>
                <a:ea typeface="Calibri"/>
              </a:rPr>
              <a:t>Механизмы</a:t>
            </a:r>
            <a:r>
              <a:rPr lang="en-US" altLang="zh-CN" sz="2100" b="1" i="1" dirty="0">
                <a:solidFill>
                  <a:srgbClr val="233F5F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233F5F"/>
                </a:solidFill>
                <a:latin typeface="Calibri"/>
                <a:ea typeface="Calibri"/>
              </a:rPr>
              <a:t>воздействия</a:t>
            </a:r>
            <a:r>
              <a:rPr lang="en-US" altLang="zh-CN" sz="2100" b="1" i="1" spc="50" dirty="0">
                <a:solidFill>
                  <a:srgbClr val="233F5F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233F5F"/>
                </a:solidFill>
                <a:latin typeface="Calibri"/>
                <a:ea typeface="Calibri"/>
              </a:rPr>
              <a:t>тейпа</a:t>
            </a:r>
          </a:p>
          <a:p>
            <a:pPr marL="0" indent="2123820">
              <a:lnSpc>
                <a:spcPct val="100000"/>
              </a:lnSpc>
            </a:pPr>
            <a:r>
              <a:rPr lang="en-US" altLang="zh-CN" sz="2100" b="1" i="1" spc="5" dirty="0">
                <a:solidFill>
                  <a:srgbClr val="233F5F"/>
                </a:solidFill>
                <a:latin typeface="Calibri"/>
                <a:ea typeface="Calibri"/>
              </a:rPr>
              <a:t>после</a:t>
            </a:r>
            <a:r>
              <a:rPr lang="en-US" altLang="zh-CN" sz="2100" b="1" i="1" spc="-5" dirty="0">
                <a:solidFill>
                  <a:srgbClr val="233F5F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spc="5" dirty="0">
                <a:solidFill>
                  <a:srgbClr val="233F5F"/>
                </a:solidFill>
                <a:latin typeface="Calibri"/>
                <a:ea typeface="Calibri"/>
              </a:rPr>
              <a:t>протезирования</a:t>
            </a:r>
          </a:p>
          <a:p>
            <a:pPr>
              <a:lnSpc>
                <a:spcPts val="1019"/>
              </a:lnSpc>
            </a:pPr>
            <a:endParaRPr lang="en-US" dirty="0" smtClean="0"/>
          </a:p>
          <a:p>
            <a:pPr marL="240792" indent="-240792" hangingPunct="0">
              <a:lnSpc>
                <a:spcPct val="106666"/>
              </a:lnSpc>
            </a:pPr>
            <a:r>
              <a:rPr lang="en-US" altLang="zh-CN" sz="2100" dirty="0">
                <a:solidFill>
                  <a:srgbClr val="000000"/>
                </a:solidFill>
                <a:latin typeface="Wingdings"/>
                <a:ea typeface="Wingdings"/>
              </a:rPr>
              <a:t>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коррекция</a:t>
            </a:r>
            <a:r>
              <a:rPr lang="en-US" altLang="zh-CN" sz="2100" b="1" i="1" spc="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тонуса</a:t>
            </a:r>
            <a:r>
              <a:rPr lang="en-US" altLang="zh-CN" sz="2100" b="1" i="1" spc="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мышц</a:t>
            </a:r>
            <a:r>
              <a:rPr lang="en-US" altLang="zh-CN" sz="2100" b="1" i="1" spc="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за</a:t>
            </a:r>
            <a:r>
              <a:rPr lang="en-US" altLang="zh-CN" sz="2100" b="1" i="1" spc="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счет</a:t>
            </a:r>
            <a:r>
              <a:rPr lang="en-US" altLang="zh-CN" sz="2100" b="1" i="1" spc="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воздействия</a:t>
            </a:r>
            <a:r>
              <a:rPr lang="en-US" altLang="zh-CN" sz="2100" b="1" i="1" spc="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spc="10" dirty="0">
                <a:solidFill>
                  <a:srgbClr val="000000"/>
                </a:solidFill>
                <a:latin typeface="Calibri"/>
                <a:ea typeface="Calibri"/>
              </a:rPr>
              <a:t>п</a:t>
            </a:r>
            <a:r>
              <a:rPr lang="en-US" altLang="zh-CN" sz="2100" b="1" i="1" spc="5" dirty="0">
                <a:solidFill>
                  <a:srgbClr val="000000"/>
                </a:solidFill>
                <a:latin typeface="Calibri"/>
                <a:ea typeface="Calibri"/>
              </a:rPr>
              <a:t>роприорецепторы</a:t>
            </a:r>
          </a:p>
          <a:p>
            <a:pPr>
              <a:lnSpc>
                <a:spcPts val="56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100" spc="15" dirty="0">
                <a:solidFill>
                  <a:srgbClr val="000000"/>
                </a:solidFill>
                <a:latin typeface="Wingdings"/>
                <a:ea typeface="Wingdings"/>
              </a:rPr>
              <a:t></a:t>
            </a:r>
            <a:r>
              <a:rPr lang="en-US" altLang="zh-CN" sz="2100" b="1" i="1" spc="10" dirty="0">
                <a:solidFill>
                  <a:srgbClr val="000000"/>
                </a:solidFill>
                <a:latin typeface="Calibri"/>
                <a:ea typeface="Calibri"/>
              </a:rPr>
              <a:t>уменьшение</a:t>
            </a:r>
            <a:r>
              <a:rPr lang="en-US" altLang="zh-CN" sz="2100" b="1" i="1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spc="15" dirty="0">
                <a:solidFill>
                  <a:srgbClr val="000000"/>
                </a:solidFill>
                <a:latin typeface="Calibri"/>
                <a:ea typeface="Calibri"/>
              </a:rPr>
              <a:t>болевого</a:t>
            </a:r>
            <a:r>
              <a:rPr lang="en-US" altLang="zh-CN" sz="2100" b="1" i="1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spc="10" dirty="0">
                <a:solidFill>
                  <a:srgbClr val="000000"/>
                </a:solidFill>
                <a:latin typeface="Calibri"/>
                <a:ea typeface="Calibri"/>
              </a:rPr>
              <a:t>синдрома</a:t>
            </a:r>
          </a:p>
          <a:p>
            <a:pPr>
              <a:lnSpc>
                <a:spcPts val="71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100" dirty="0">
                <a:solidFill>
                  <a:srgbClr val="000000"/>
                </a:solidFill>
                <a:latin typeface="Wingdings"/>
                <a:ea typeface="Wingdings"/>
              </a:rPr>
              <a:t>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уменьшение</a:t>
            </a:r>
            <a:r>
              <a:rPr lang="en-US" altLang="zh-CN" sz="2100" b="1" i="1" spc="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отёчного</a:t>
            </a:r>
            <a:r>
              <a:rPr lang="en-US" altLang="zh-CN" sz="2100" b="1" i="1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синдрома</a:t>
            </a:r>
            <a:r>
              <a:rPr lang="en-US" altLang="zh-CN" sz="2100" b="1" i="1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100" b="1" i="1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лимфастаза</a:t>
            </a:r>
          </a:p>
          <a:p>
            <a:pPr>
              <a:lnSpc>
                <a:spcPts val="71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100" dirty="0">
                <a:solidFill>
                  <a:srgbClr val="000000"/>
                </a:solidFill>
                <a:latin typeface="Wingdings"/>
                <a:ea typeface="Wingdings"/>
              </a:rPr>
              <a:t>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улучшение</a:t>
            </a:r>
            <a:r>
              <a:rPr lang="en-US" altLang="zh-CN" sz="2100" b="1" i="1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стабилизации</a:t>
            </a:r>
            <a:r>
              <a:rPr lang="en-US" altLang="zh-CN" sz="2100" b="1" i="1" spc="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100" b="1" i="1" spc="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функции</a:t>
            </a:r>
            <a:r>
              <a:rPr lang="en-US" altLang="zh-CN" sz="2100" b="1" i="1" spc="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суставов</a:t>
            </a:r>
          </a:p>
          <a:p>
            <a:pPr>
              <a:lnSpc>
                <a:spcPts val="534"/>
              </a:lnSpc>
            </a:pPr>
            <a:endParaRPr lang="en-US" dirty="0" smtClean="0"/>
          </a:p>
          <a:p>
            <a:pPr marL="240792" indent="-240792" hangingPunct="0">
              <a:lnSpc>
                <a:spcPct val="106666"/>
              </a:lnSpc>
            </a:pPr>
            <a:r>
              <a:rPr lang="en-US" altLang="zh-CN" sz="2100" dirty="0">
                <a:solidFill>
                  <a:srgbClr val="000000"/>
                </a:solidFill>
                <a:latin typeface="Wingdings"/>
                <a:ea typeface="Wingdings"/>
              </a:rPr>
              <a:t>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поддержка</a:t>
            </a:r>
            <a:r>
              <a:rPr lang="en-US" altLang="zh-CN" sz="2100" b="1" i="1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мышц</a:t>
            </a:r>
            <a:r>
              <a:rPr lang="en-US" altLang="zh-CN" sz="2100" b="1" i="1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2100" b="1" i="1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сохранении</a:t>
            </a:r>
            <a:r>
              <a:rPr lang="en-US" altLang="zh-CN" sz="2100" b="1" i="1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полной</a:t>
            </a:r>
            <a:r>
              <a:rPr lang="en-US" altLang="zh-CN" sz="2100" b="1" i="1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её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spc="10" dirty="0">
                <a:solidFill>
                  <a:srgbClr val="000000"/>
                </a:solidFill>
                <a:latin typeface="Calibri"/>
                <a:ea typeface="Calibri"/>
              </a:rPr>
              <a:t>п</a:t>
            </a:r>
            <a:r>
              <a:rPr lang="en-US" altLang="zh-CN" sz="2100" b="1" i="1" spc="5" dirty="0">
                <a:solidFill>
                  <a:srgbClr val="000000"/>
                </a:solidFill>
                <a:latin typeface="Calibri"/>
                <a:ea typeface="Calibri"/>
              </a:rPr>
              <a:t>одвижности</a:t>
            </a:r>
          </a:p>
          <a:p>
            <a:pPr>
              <a:lnSpc>
                <a:spcPts val="400"/>
              </a:lnSpc>
            </a:pPr>
            <a:endParaRPr lang="en-US" dirty="0" smtClean="0"/>
          </a:p>
          <a:p>
            <a:pPr marL="240792" indent="-240792" hangingPunct="0">
              <a:lnSpc>
                <a:spcPct val="106666"/>
              </a:lnSpc>
            </a:pPr>
            <a:r>
              <a:rPr lang="en-US" altLang="zh-CN" sz="2100" dirty="0">
                <a:solidFill>
                  <a:srgbClr val="000000"/>
                </a:solidFill>
                <a:latin typeface="Wingdings"/>
                <a:ea typeface="Wingdings"/>
              </a:rPr>
              <a:t>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моделирование</a:t>
            </a:r>
            <a:r>
              <a:rPr lang="en-US" altLang="zh-CN" sz="2100" b="1" i="1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паттерна</a:t>
            </a:r>
            <a:r>
              <a:rPr lang="en-US" altLang="zh-CN" sz="2100" b="1" i="1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движения</a:t>
            </a:r>
            <a:r>
              <a:rPr lang="en-US" altLang="zh-CN" sz="2100" b="1" i="1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за</a:t>
            </a:r>
            <a:r>
              <a:rPr lang="en-US" altLang="zh-CN" sz="2100" b="1" i="1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счет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векторного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наложения</a:t>
            </a:r>
            <a:r>
              <a:rPr lang="en-US" altLang="zh-CN" sz="2100" b="1" i="1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i="1" dirty="0">
                <a:solidFill>
                  <a:srgbClr val="000000"/>
                </a:solidFill>
                <a:latin typeface="Calibri"/>
                <a:ea typeface="Calibri"/>
              </a:rPr>
              <a:t>тейпа</a:t>
            </a:r>
          </a:p>
          <a:p>
            <a:pPr>
              <a:lnSpc>
                <a:spcPts val="1970"/>
              </a:lnSpc>
            </a:pPr>
            <a:endParaRPr lang="en-US" dirty="0" smtClean="0"/>
          </a:p>
          <a:p>
            <a:pPr marL="0" indent="6156706">
              <a:lnSpc>
                <a:spcPct val="100000"/>
              </a:lnSpc>
            </a:pP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83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Picture 5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868680"/>
            <a:ext cx="883919" cy="876300"/>
          </a:xfrm>
          <a:prstGeom prst="rect">
            <a:avLst/>
          </a:prstGeom>
        </p:spPr>
      </p:pic>
      <p:pic>
        <p:nvPicPr>
          <p:cNvPr id="560" name="Picture 5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720" y="922019"/>
            <a:ext cx="5509260" cy="731520"/>
          </a:xfrm>
          <a:prstGeom prst="rect">
            <a:avLst/>
          </a:prstGeom>
        </p:spPr>
      </p:pic>
      <p:sp>
        <p:nvSpPr>
          <p:cNvPr id="2" name="Freeform 560"/>
          <p:cNvSpPr/>
          <p:nvPr/>
        </p:nvSpPr>
        <p:spPr>
          <a:xfrm>
            <a:off x="1663445" y="2019045"/>
            <a:ext cx="2984754" cy="1117853"/>
          </a:xfrm>
          <a:custGeom>
            <a:avLst/>
            <a:gdLst>
              <a:gd name="connsiteX0" fmla="*/ 18288 w 2984754"/>
              <a:gd name="connsiteY0" fmla="*/ 1118108 h 1117853"/>
              <a:gd name="connsiteX1" fmla="*/ 2994660 w 2984754"/>
              <a:gd name="connsiteY1" fmla="*/ 1118108 h 1117853"/>
              <a:gd name="connsiteX2" fmla="*/ 2994660 w 2984754"/>
              <a:gd name="connsiteY2" fmla="*/ 13208 h 1117853"/>
              <a:gd name="connsiteX3" fmla="*/ 18288 w 2984754"/>
              <a:gd name="connsiteY3" fmla="*/ 13208 h 1117853"/>
              <a:gd name="connsiteX4" fmla="*/ 18288 w 2984754"/>
              <a:gd name="connsiteY4" fmla="*/ 1118108 h 111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4754" h="1117853">
                <a:moveTo>
                  <a:pt x="18288" y="1118108"/>
                </a:moveTo>
                <a:lnTo>
                  <a:pt x="2994660" y="1118108"/>
                </a:lnTo>
                <a:lnTo>
                  <a:pt x="2994660" y="13208"/>
                </a:lnTo>
                <a:lnTo>
                  <a:pt x="18288" y="13208"/>
                </a:lnTo>
                <a:lnTo>
                  <a:pt x="18288" y="1118108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5907">
            <a:solidFill>
              <a:srgbClr val="49ABC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2" name="Picture 5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780" y="3261360"/>
            <a:ext cx="2781300" cy="2758440"/>
          </a:xfrm>
          <a:prstGeom prst="rect">
            <a:avLst/>
          </a:prstGeom>
        </p:spPr>
      </p:pic>
      <p:sp>
        <p:nvSpPr>
          <p:cNvPr id="3" name="Freeform 562"/>
          <p:cNvSpPr/>
          <p:nvPr/>
        </p:nvSpPr>
        <p:spPr>
          <a:xfrm>
            <a:off x="1663445" y="3250945"/>
            <a:ext cx="2768854" cy="2756154"/>
          </a:xfrm>
          <a:custGeom>
            <a:avLst/>
            <a:gdLst>
              <a:gd name="connsiteX0" fmla="*/ 12954 w 2768854"/>
              <a:gd name="connsiteY0" fmla="*/ 2767330 h 2756154"/>
              <a:gd name="connsiteX1" fmla="*/ 2777489 w 2768854"/>
              <a:gd name="connsiteY1" fmla="*/ 2767330 h 2756154"/>
              <a:gd name="connsiteX2" fmla="*/ 2777489 w 2768854"/>
              <a:gd name="connsiteY2" fmla="*/ 18034 h 2756154"/>
              <a:gd name="connsiteX3" fmla="*/ 12954 w 2768854"/>
              <a:gd name="connsiteY3" fmla="*/ 18034 h 2756154"/>
              <a:gd name="connsiteX4" fmla="*/ 12954 w 2768854"/>
              <a:gd name="connsiteY4" fmla="*/ 2767330 h 275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854" h="2756154">
                <a:moveTo>
                  <a:pt x="12954" y="2767330"/>
                </a:moveTo>
                <a:lnTo>
                  <a:pt x="2777489" y="2767330"/>
                </a:lnTo>
                <a:lnTo>
                  <a:pt x="2777489" y="18034"/>
                </a:lnTo>
                <a:lnTo>
                  <a:pt x="12954" y="18034"/>
                </a:lnTo>
                <a:lnTo>
                  <a:pt x="12954" y="276733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191">
            <a:solidFill>
              <a:srgbClr val="91CF4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4" name="Picture 5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420" y="2042160"/>
            <a:ext cx="3489960" cy="2331720"/>
          </a:xfrm>
          <a:prstGeom prst="rect">
            <a:avLst/>
          </a:prstGeom>
        </p:spPr>
      </p:pic>
      <p:sp>
        <p:nvSpPr>
          <p:cNvPr id="4" name="Freeform 564"/>
          <p:cNvSpPr/>
          <p:nvPr/>
        </p:nvSpPr>
        <p:spPr>
          <a:xfrm>
            <a:off x="4876546" y="2031745"/>
            <a:ext cx="3492753" cy="2324354"/>
          </a:xfrm>
          <a:custGeom>
            <a:avLst/>
            <a:gdLst>
              <a:gd name="connsiteX0" fmla="*/ 18541 w 3492753"/>
              <a:gd name="connsiteY0" fmla="*/ 2336038 h 2324354"/>
              <a:gd name="connsiteX1" fmla="*/ 3493262 w 3492753"/>
              <a:gd name="connsiteY1" fmla="*/ 2336038 h 2324354"/>
              <a:gd name="connsiteX2" fmla="*/ 3493262 w 3492753"/>
              <a:gd name="connsiteY2" fmla="*/ 14986 h 2324354"/>
              <a:gd name="connsiteX3" fmla="*/ 18541 w 3492753"/>
              <a:gd name="connsiteY3" fmla="*/ 14986 h 2324354"/>
              <a:gd name="connsiteX4" fmla="*/ 18541 w 3492753"/>
              <a:gd name="connsiteY4" fmla="*/ 2336038 h 232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753" h="2324354">
                <a:moveTo>
                  <a:pt x="18541" y="2336038"/>
                </a:moveTo>
                <a:lnTo>
                  <a:pt x="3493262" y="2336038"/>
                </a:lnTo>
                <a:lnTo>
                  <a:pt x="3493262" y="14986"/>
                </a:lnTo>
                <a:lnTo>
                  <a:pt x="18541" y="14986"/>
                </a:lnTo>
                <a:lnTo>
                  <a:pt x="18541" y="2336038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191">
            <a:solidFill>
              <a:srgbClr val="91CF4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5" name="Freeform 565"/>
          <p:cNvSpPr/>
          <p:nvPr/>
        </p:nvSpPr>
        <p:spPr>
          <a:xfrm>
            <a:off x="4876546" y="4571746"/>
            <a:ext cx="3848353" cy="1117853"/>
          </a:xfrm>
          <a:custGeom>
            <a:avLst/>
            <a:gdLst>
              <a:gd name="connsiteX0" fmla="*/ 22351 w 3848353"/>
              <a:gd name="connsiteY0" fmla="*/ 1121155 h 1117853"/>
              <a:gd name="connsiteX1" fmla="*/ 3852163 w 3848353"/>
              <a:gd name="connsiteY1" fmla="*/ 1121155 h 1117853"/>
              <a:gd name="connsiteX2" fmla="*/ 3852163 w 3848353"/>
              <a:gd name="connsiteY2" fmla="*/ 14732 h 1117853"/>
              <a:gd name="connsiteX3" fmla="*/ 22351 w 3848353"/>
              <a:gd name="connsiteY3" fmla="*/ 14732 h 1117853"/>
              <a:gd name="connsiteX4" fmla="*/ 22351 w 3848353"/>
              <a:gd name="connsiteY4" fmla="*/ 1121155 h 111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8353" h="1117853">
                <a:moveTo>
                  <a:pt x="22351" y="1121155"/>
                </a:moveTo>
                <a:lnTo>
                  <a:pt x="3852163" y="1121155"/>
                </a:lnTo>
                <a:lnTo>
                  <a:pt x="3852163" y="14732"/>
                </a:lnTo>
                <a:lnTo>
                  <a:pt x="22351" y="14732"/>
                </a:lnTo>
                <a:lnTo>
                  <a:pt x="22351" y="112115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907">
            <a:solidFill>
              <a:srgbClr val="49ABC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6" name="TextBox 566"/>
          <p:cNvSpPr txBox="1"/>
          <p:nvPr/>
        </p:nvSpPr>
        <p:spPr>
          <a:xfrm>
            <a:off x="1942845" y="2101088"/>
            <a:ext cx="2462440" cy="10060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23444">
              <a:lnSpc>
                <a:spcPct val="100000"/>
              </a:lnSpc>
            </a:pPr>
            <a:r>
              <a:rPr lang="en-US" altLang="zh-CN" sz="2200" b="1" i="1" dirty="0">
                <a:solidFill>
                  <a:srgbClr val="233F5F"/>
                </a:solidFill>
                <a:latin typeface="Calibri"/>
                <a:ea typeface="Calibri"/>
              </a:rPr>
              <a:t>После</a:t>
            </a:r>
            <a:r>
              <a:rPr lang="en-US" altLang="zh-CN" sz="2200" b="1" i="1" spc="-25" dirty="0">
                <a:solidFill>
                  <a:srgbClr val="233F5F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dirty="0">
                <a:solidFill>
                  <a:srgbClr val="233F5F"/>
                </a:solidFill>
                <a:latin typeface="Calibri"/>
                <a:ea typeface="Calibri"/>
              </a:rPr>
              <a:t>первичного</a:t>
            </a:r>
          </a:p>
          <a:p>
            <a:pPr marL="0">
              <a:lnSpc>
                <a:spcPct val="100000"/>
              </a:lnSpc>
            </a:pPr>
            <a:r>
              <a:rPr lang="en-US" altLang="zh-CN" sz="2200" b="1" i="1" dirty="0">
                <a:solidFill>
                  <a:srgbClr val="233F5F"/>
                </a:solidFill>
                <a:latin typeface="Calibri"/>
                <a:ea typeface="Calibri"/>
              </a:rPr>
              <a:t>протезирования</a:t>
            </a:r>
            <a:r>
              <a:rPr lang="en-US" altLang="zh-CN" sz="2200" b="1" i="1" spc="-20" dirty="0">
                <a:solidFill>
                  <a:srgbClr val="233F5F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spc="-5" dirty="0">
                <a:solidFill>
                  <a:srgbClr val="233F5F"/>
                </a:solidFill>
                <a:latin typeface="Calibri"/>
                <a:ea typeface="Calibri"/>
              </a:rPr>
              <a:t>на</a:t>
            </a:r>
          </a:p>
          <a:p>
            <a:pPr marL="0" indent="345948">
              <a:lnSpc>
                <a:spcPct val="100000"/>
              </a:lnSpc>
            </a:pPr>
            <a:r>
              <a:rPr lang="en-US" altLang="zh-CN" sz="2200" b="1" i="1" spc="-5" dirty="0">
                <a:solidFill>
                  <a:srgbClr val="233F5F"/>
                </a:solidFill>
                <a:latin typeface="Calibri"/>
                <a:ea typeface="Calibri"/>
              </a:rPr>
              <a:t>уровне</a:t>
            </a:r>
            <a:r>
              <a:rPr lang="en-US" altLang="zh-CN" sz="2200" b="1" i="1" spc="15" dirty="0">
                <a:solidFill>
                  <a:srgbClr val="233F5F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spc="-5" dirty="0">
                <a:solidFill>
                  <a:srgbClr val="233F5F"/>
                </a:solidFill>
                <a:latin typeface="Calibri"/>
                <a:ea typeface="Calibri"/>
              </a:rPr>
              <a:t>голени</a:t>
            </a:r>
          </a:p>
        </p:txBody>
      </p:sp>
      <p:sp>
        <p:nvSpPr>
          <p:cNvPr id="567" name="TextBox 567"/>
          <p:cNvSpPr txBox="1"/>
          <p:nvPr/>
        </p:nvSpPr>
        <p:spPr>
          <a:xfrm>
            <a:off x="5057266" y="4656454"/>
            <a:ext cx="3524596" cy="1481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b="1" i="1" dirty="0">
                <a:solidFill>
                  <a:srgbClr val="233F5F"/>
                </a:solidFill>
                <a:latin typeface="Calibri"/>
                <a:ea typeface="Calibri"/>
              </a:rPr>
              <a:t>Для</a:t>
            </a:r>
            <a:r>
              <a:rPr lang="en-US" altLang="zh-CN" sz="2200" b="1" i="1" dirty="0">
                <a:solidFill>
                  <a:srgbClr val="233F5F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dirty="0">
                <a:solidFill>
                  <a:srgbClr val="233F5F"/>
                </a:solidFill>
                <a:latin typeface="Calibri"/>
                <a:ea typeface="Calibri"/>
              </a:rPr>
              <a:t>ингибиции</a:t>
            </a:r>
            <a:r>
              <a:rPr lang="en-US" altLang="zh-CN" sz="2200" b="1" i="1" spc="-55" dirty="0">
                <a:solidFill>
                  <a:srgbClr val="233F5F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dirty="0">
                <a:solidFill>
                  <a:srgbClr val="233F5F"/>
                </a:solidFill>
                <a:latin typeface="Calibri"/>
                <a:ea typeface="Calibri"/>
              </a:rPr>
              <a:t>икроножный</a:t>
            </a:r>
          </a:p>
          <a:p>
            <a:pPr marL="0" indent="455929">
              <a:lnSpc>
                <a:spcPct val="100000"/>
              </a:lnSpc>
            </a:pPr>
            <a:r>
              <a:rPr lang="en-US" altLang="zh-CN" sz="2200" b="1" i="1" spc="-5" dirty="0">
                <a:solidFill>
                  <a:srgbClr val="233F5F"/>
                </a:solidFill>
                <a:latin typeface="Calibri"/>
                <a:ea typeface="Calibri"/>
              </a:rPr>
              <a:t>мышцы</a:t>
            </a:r>
            <a:r>
              <a:rPr lang="en-US" altLang="zh-CN" sz="2200" b="1" i="1" spc="-5" dirty="0">
                <a:solidFill>
                  <a:srgbClr val="233F5F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spc="-5" dirty="0">
                <a:solidFill>
                  <a:srgbClr val="233F5F"/>
                </a:solidFill>
                <a:latin typeface="Calibri"/>
                <a:ea typeface="Calibri"/>
              </a:rPr>
              <a:t>сохраненной</a:t>
            </a:r>
          </a:p>
          <a:p>
            <a:pPr marL="0" indent="1010666">
              <a:lnSpc>
                <a:spcPct val="100000"/>
              </a:lnSpc>
            </a:pPr>
            <a:r>
              <a:rPr lang="en-US" altLang="zh-CN" sz="2200" b="1" i="1" spc="-10" dirty="0">
                <a:solidFill>
                  <a:srgbClr val="233F5F"/>
                </a:solidFill>
                <a:latin typeface="Calibri"/>
                <a:ea typeface="Calibri"/>
              </a:rPr>
              <a:t>конеч</a:t>
            </a:r>
            <a:r>
              <a:rPr lang="en-US" altLang="zh-CN" sz="2200" b="1" i="1" dirty="0">
                <a:solidFill>
                  <a:srgbClr val="233F5F"/>
                </a:solidFill>
                <a:latin typeface="Calibri"/>
                <a:ea typeface="Calibri"/>
              </a:rPr>
              <a:t>ности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25"/>
              </a:lnSpc>
            </a:pPr>
            <a:endParaRPr lang="en-US" dirty="0" smtClean="0"/>
          </a:p>
          <a:p>
            <a:pPr marL="0" indent="3014472">
              <a:lnSpc>
                <a:spcPct val="100000"/>
              </a:lnSpc>
            </a:pPr>
            <a:r>
              <a:rPr lang="en-US" altLang="zh-CN" sz="1350" spc="-5" dirty="0">
                <a:solidFill>
                  <a:srgbClr val="FEFEFE"/>
                </a:solidFill>
                <a:latin typeface="Calibri"/>
                <a:ea typeface="Calibri"/>
              </a:rPr>
              <a:t>84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Picture 5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868680"/>
            <a:ext cx="883919" cy="876300"/>
          </a:xfrm>
          <a:prstGeom prst="rect">
            <a:avLst/>
          </a:prstGeom>
        </p:spPr>
      </p:pic>
      <p:pic>
        <p:nvPicPr>
          <p:cNvPr id="570" name="Picture 5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720" y="922019"/>
            <a:ext cx="5509260" cy="731520"/>
          </a:xfrm>
          <a:prstGeom prst="rect">
            <a:avLst/>
          </a:prstGeom>
        </p:spPr>
      </p:pic>
      <p:sp>
        <p:nvSpPr>
          <p:cNvPr id="2" name="Freeform 570"/>
          <p:cNvSpPr/>
          <p:nvPr/>
        </p:nvSpPr>
        <p:spPr>
          <a:xfrm>
            <a:off x="1777745" y="2234945"/>
            <a:ext cx="2692654" cy="2806954"/>
          </a:xfrm>
          <a:custGeom>
            <a:avLst/>
            <a:gdLst>
              <a:gd name="connsiteX0" fmla="*/ 24383 w 2692654"/>
              <a:gd name="connsiteY0" fmla="*/ 2816352 h 2806954"/>
              <a:gd name="connsiteX1" fmla="*/ 2697480 w 2692654"/>
              <a:gd name="connsiteY1" fmla="*/ 2816352 h 2806954"/>
              <a:gd name="connsiteX2" fmla="*/ 2697480 w 2692654"/>
              <a:gd name="connsiteY2" fmla="*/ 22860 h 2806954"/>
              <a:gd name="connsiteX3" fmla="*/ 24383 w 2692654"/>
              <a:gd name="connsiteY3" fmla="*/ 22860 h 2806954"/>
              <a:gd name="connsiteX4" fmla="*/ 24383 w 2692654"/>
              <a:gd name="connsiteY4" fmla="*/ 2816352 h 280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2654" h="2806954">
                <a:moveTo>
                  <a:pt x="24383" y="2816352"/>
                </a:moveTo>
                <a:lnTo>
                  <a:pt x="2697480" y="2816352"/>
                </a:lnTo>
                <a:lnTo>
                  <a:pt x="2697480" y="22860"/>
                </a:lnTo>
                <a:lnTo>
                  <a:pt x="24383" y="22860"/>
                </a:lnTo>
                <a:lnTo>
                  <a:pt x="24383" y="2816352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5907">
            <a:solidFill>
              <a:srgbClr val="49ABC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2" name="Picture 5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760" y="2392680"/>
            <a:ext cx="3040380" cy="3055620"/>
          </a:xfrm>
          <a:prstGeom prst="rect">
            <a:avLst/>
          </a:prstGeom>
        </p:spPr>
      </p:pic>
      <p:sp>
        <p:nvSpPr>
          <p:cNvPr id="3" name="Freeform 572"/>
          <p:cNvSpPr/>
          <p:nvPr/>
        </p:nvSpPr>
        <p:spPr>
          <a:xfrm>
            <a:off x="5295646" y="2387345"/>
            <a:ext cx="3048254" cy="3048254"/>
          </a:xfrm>
          <a:custGeom>
            <a:avLst/>
            <a:gdLst>
              <a:gd name="connsiteX0" fmla="*/ 24638 w 3048254"/>
              <a:gd name="connsiteY0" fmla="*/ 3053334 h 3048254"/>
              <a:gd name="connsiteX1" fmla="*/ 3058922 w 3048254"/>
              <a:gd name="connsiteY1" fmla="*/ 3053334 h 3048254"/>
              <a:gd name="connsiteX2" fmla="*/ 3058922 w 3048254"/>
              <a:gd name="connsiteY2" fmla="*/ 17526 h 3048254"/>
              <a:gd name="connsiteX3" fmla="*/ 24638 w 3048254"/>
              <a:gd name="connsiteY3" fmla="*/ 17526 h 3048254"/>
              <a:gd name="connsiteX4" fmla="*/ 24638 w 3048254"/>
              <a:gd name="connsiteY4" fmla="*/ 3053334 h 304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254" h="3048254">
                <a:moveTo>
                  <a:pt x="24638" y="3053334"/>
                </a:moveTo>
                <a:lnTo>
                  <a:pt x="3058922" y="3053334"/>
                </a:lnTo>
                <a:lnTo>
                  <a:pt x="3058922" y="17526"/>
                </a:lnTo>
                <a:lnTo>
                  <a:pt x="24638" y="17526"/>
                </a:lnTo>
                <a:lnTo>
                  <a:pt x="24638" y="3053334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191">
            <a:solidFill>
              <a:srgbClr val="91CF4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" name="TextBox 573"/>
          <p:cNvSpPr txBox="1"/>
          <p:nvPr/>
        </p:nvSpPr>
        <p:spPr>
          <a:xfrm>
            <a:off x="1969007" y="2326640"/>
            <a:ext cx="2349210" cy="2682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1148">
              <a:lnSpc>
                <a:spcPct val="100000"/>
              </a:lnSpc>
            </a:pPr>
            <a:r>
              <a:rPr lang="en-US" altLang="zh-CN" sz="2200" b="1" i="1" spc="-10" dirty="0">
                <a:solidFill>
                  <a:srgbClr val="233F5F"/>
                </a:solidFill>
                <a:latin typeface="Calibri"/>
                <a:ea typeface="Calibri"/>
              </a:rPr>
              <a:t>Для</a:t>
            </a:r>
            <a:r>
              <a:rPr lang="en-US" altLang="zh-CN" sz="2200" b="1" i="1" spc="15" dirty="0">
                <a:solidFill>
                  <a:srgbClr val="233F5F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spc="-10" dirty="0">
                <a:solidFill>
                  <a:srgbClr val="233F5F"/>
                </a:solidFill>
                <a:latin typeface="Calibri"/>
                <a:ea typeface="Calibri"/>
              </a:rPr>
              <a:t>механической</a:t>
            </a:r>
          </a:p>
          <a:p>
            <a:pPr marL="0" indent="516636">
              <a:lnSpc>
                <a:spcPct val="100000"/>
              </a:lnSpc>
            </a:pPr>
            <a:r>
              <a:rPr lang="en-US" altLang="zh-CN" sz="2200" b="1" i="1" spc="-5" dirty="0">
                <a:solidFill>
                  <a:srgbClr val="233F5F"/>
                </a:solidFill>
                <a:latin typeface="Calibri"/>
                <a:ea typeface="Calibri"/>
              </a:rPr>
              <a:t>коррекц</a:t>
            </a:r>
            <a:r>
              <a:rPr lang="en-US" altLang="zh-CN" sz="2200" b="1" i="1" dirty="0">
                <a:solidFill>
                  <a:srgbClr val="233F5F"/>
                </a:solidFill>
                <a:latin typeface="Calibri"/>
                <a:ea typeface="Calibri"/>
              </a:rPr>
              <a:t>ии</a:t>
            </a:r>
          </a:p>
          <a:p>
            <a:pPr marL="0" indent="100584">
              <a:lnSpc>
                <a:spcPct val="100000"/>
              </a:lnSpc>
            </a:pPr>
            <a:r>
              <a:rPr lang="en-US" altLang="zh-CN" sz="2200" b="1" i="1" spc="-5" dirty="0">
                <a:solidFill>
                  <a:srgbClr val="233F5F"/>
                </a:solidFill>
                <a:latin typeface="Calibri"/>
                <a:ea typeface="Calibri"/>
              </a:rPr>
              <a:t>нестабил</a:t>
            </a:r>
            <a:r>
              <a:rPr lang="en-US" altLang="zh-CN" sz="2200" b="1" i="1" dirty="0">
                <a:solidFill>
                  <a:srgbClr val="233F5F"/>
                </a:solidFill>
                <a:latin typeface="Calibri"/>
                <a:ea typeface="Calibri"/>
              </a:rPr>
              <a:t>ьности</a:t>
            </a:r>
          </a:p>
          <a:p>
            <a:pPr marL="0">
              <a:lnSpc>
                <a:spcPct val="100000"/>
              </a:lnSpc>
            </a:pPr>
            <a:r>
              <a:rPr lang="en-US" altLang="zh-CN" sz="2200" b="1" i="1" dirty="0">
                <a:solidFill>
                  <a:srgbClr val="233F5F"/>
                </a:solidFill>
                <a:latin typeface="Calibri"/>
                <a:ea typeface="Calibri"/>
              </a:rPr>
              <a:t>плечевого</a:t>
            </a:r>
            <a:r>
              <a:rPr lang="en-US" altLang="zh-CN" sz="2200" b="1" i="1" spc="-5" dirty="0">
                <a:solidFill>
                  <a:srgbClr val="233F5F"/>
                </a:solidFill>
                <a:latin typeface="Calibri"/>
                <a:cs typeface="Calibri"/>
              </a:rPr>
              <a:t> </a:t>
            </a:r>
            <a:r>
              <a:rPr lang="en-US" altLang="zh-CN" sz="2200" b="1" i="1" spc="-5" dirty="0">
                <a:solidFill>
                  <a:srgbClr val="233F5F"/>
                </a:solidFill>
                <a:latin typeface="Calibri"/>
                <a:ea typeface="Calibri"/>
              </a:rPr>
              <a:t>сустава</a:t>
            </a:r>
          </a:p>
          <a:p>
            <a:pPr marL="0" indent="821436">
              <a:lnSpc>
                <a:spcPct val="100000"/>
              </a:lnSpc>
            </a:pPr>
            <a:r>
              <a:rPr lang="en-US" altLang="zh-CN" sz="2200" b="1" i="1" spc="-10" dirty="0">
                <a:solidFill>
                  <a:srgbClr val="233F5F"/>
                </a:solidFill>
                <a:latin typeface="Calibri"/>
                <a:ea typeface="Calibri"/>
              </a:rPr>
              <a:t>пос</a:t>
            </a:r>
            <a:r>
              <a:rPr lang="en-US" altLang="zh-CN" sz="2200" b="1" i="1" dirty="0">
                <a:solidFill>
                  <a:srgbClr val="233F5F"/>
                </a:solidFill>
                <a:latin typeface="Calibri"/>
                <a:ea typeface="Calibri"/>
              </a:rPr>
              <a:t>ле</a:t>
            </a:r>
          </a:p>
          <a:p>
            <a:pPr marL="0" indent="123444">
              <a:lnSpc>
                <a:spcPct val="100000"/>
              </a:lnSpc>
            </a:pPr>
            <a:r>
              <a:rPr lang="en-US" altLang="zh-CN" sz="2200" b="1" i="1" spc="-5" dirty="0">
                <a:solidFill>
                  <a:srgbClr val="233F5F"/>
                </a:solidFill>
                <a:latin typeface="Calibri"/>
                <a:ea typeface="Calibri"/>
              </a:rPr>
              <a:t>пр</a:t>
            </a:r>
            <a:r>
              <a:rPr lang="en-US" altLang="zh-CN" sz="2200" b="1" i="1" dirty="0">
                <a:solidFill>
                  <a:srgbClr val="233F5F"/>
                </a:solidFill>
                <a:latin typeface="Calibri"/>
                <a:ea typeface="Calibri"/>
              </a:rPr>
              <a:t>отезирования</a:t>
            </a:r>
          </a:p>
          <a:p>
            <a:pPr marL="0" indent="682752">
              <a:lnSpc>
                <a:spcPct val="100000"/>
              </a:lnSpc>
            </a:pPr>
            <a:r>
              <a:rPr lang="en-US" altLang="zh-CN" sz="2200" b="1" i="1" spc="-10" dirty="0">
                <a:solidFill>
                  <a:srgbClr val="233F5F"/>
                </a:solidFill>
                <a:latin typeface="Calibri"/>
                <a:ea typeface="Calibri"/>
              </a:rPr>
              <a:t>ве</a:t>
            </a:r>
            <a:r>
              <a:rPr lang="en-US" altLang="zh-CN" sz="2200" b="1" i="1" spc="-5" dirty="0">
                <a:solidFill>
                  <a:srgbClr val="233F5F"/>
                </a:solidFill>
                <a:latin typeface="Calibri"/>
                <a:ea typeface="Calibri"/>
              </a:rPr>
              <a:t>рхних</a:t>
            </a:r>
          </a:p>
          <a:p>
            <a:pPr marL="0" indent="355092">
              <a:lnSpc>
                <a:spcPct val="100000"/>
              </a:lnSpc>
            </a:pPr>
            <a:r>
              <a:rPr lang="en-US" altLang="zh-CN" sz="2200" b="1" i="1" spc="-10" dirty="0">
                <a:solidFill>
                  <a:srgbClr val="233F5F"/>
                </a:solidFill>
                <a:latin typeface="Calibri"/>
                <a:ea typeface="Calibri"/>
              </a:rPr>
              <a:t>к</a:t>
            </a:r>
            <a:r>
              <a:rPr lang="en-US" altLang="zh-CN" sz="2200" b="1" i="1" spc="-5" dirty="0">
                <a:solidFill>
                  <a:srgbClr val="233F5F"/>
                </a:solidFill>
                <a:latin typeface="Calibri"/>
                <a:ea typeface="Calibri"/>
              </a:rPr>
              <a:t>онечностей</a:t>
            </a:r>
          </a:p>
        </p:txBody>
      </p:sp>
      <p:sp>
        <p:nvSpPr>
          <p:cNvPr id="574" name="TextBox 574"/>
          <p:cNvSpPr txBox="1"/>
          <p:nvPr/>
        </p:nvSpPr>
        <p:spPr>
          <a:xfrm>
            <a:off x="8071739" y="5932703"/>
            <a:ext cx="301151" cy="205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50" spc="-5" dirty="0">
                <a:solidFill>
                  <a:srgbClr val="FEFEFE"/>
                </a:solidFill>
                <a:latin typeface="Calibri"/>
                <a:ea typeface="Calibri"/>
              </a:rPr>
              <a:t>85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Picture 5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868680"/>
            <a:ext cx="883919" cy="876300"/>
          </a:xfrm>
          <a:prstGeom prst="rect">
            <a:avLst/>
          </a:prstGeom>
        </p:spPr>
      </p:pic>
      <p:sp>
        <p:nvSpPr>
          <p:cNvPr id="2" name="Freeform 576"/>
          <p:cNvSpPr/>
          <p:nvPr/>
        </p:nvSpPr>
        <p:spPr>
          <a:xfrm>
            <a:off x="1822450" y="2559050"/>
            <a:ext cx="6089650" cy="3359150"/>
          </a:xfrm>
          <a:custGeom>
            <a:avLst/>
            <a:gdLst>
              <a:gd name="connsiteX0" fmla="*/ 10922 w 6089650"/>
              <a:gd name="connsiteY0" fmla="*/ 3364738 h 3359150"/>
              <a:gd name="connsiteX1" fmla="*/ 6099302 w 6089650"/>
              <a:gd name="connsiteY1" fmla="*/ 3364738 h 3359150"/>
              <a:gd name="connsiteX2" fmla="*/ 6099302 w 6089650"/>
              <a:gd name="connsiteY2" fmla="*/ 10414 h 3359150"/>
              <a:gd name="connsiteX3" fmla="*/ 10922 w 6089650"/>
              <a:gd name="connsiteY3" fmla="*/ 10414 h 3359150"/>
              <a:gd name="connsiteX4" fmla="*/ 10922 w 6089650"/>
              <a:gd name="connsiteY4" fmla="*/ 3364738 h 335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9650" h="3359150">
                <a:moveTo>
                  <a:pt x="10922" y="3364738"/>
                </a:moveTo>
                <a:lnTo>
                  <a:pt x="6099302" y="3364738"/>
                </a:lnTo>
                <a:lnTo>
                  <a:pt x="6099302" y="10414"/>
                </a:lnTo>
                <a:lnTo>
                  <a:pt x="10922" y="10414"/>
                </a:lnTo>
                <a:lnTo>
                  <a:pt x="10922" y="336473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191">
            <a:solidFill>
              <a:srgbClr val="91CF4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8" name="Picture 5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580" y="922019"/>
            <a:ext cx="5494020" cy="731520"/>
          </a:xfrm>
          <a:prstGeom prst="rect">
            <a:avLst/>
          </a:prstGeom>
        </p:spPr>
      </p:pic>
      <p:sp>
        <p:nvSpPr>
          <p:cNvPr id="3" name="Freeform 578"/>
          <p:cNvSpPr/>
          <p:nvPr/>
        </p:nvSpPr>
        <p:spPr>
          <a:xfrm>
            <a:off x="1514855" y="2073655"/>
            <a:ext cx="4962144" cy="415544"/>
          </a:xfrm>
          <a:custGeom>
            <a:avLst/>
            <a:gdLst>
              <a:gd name="connsiteX0" fmla="*/ 17526 w 4962144"/>
              <a:gd name="connsiteY0" fmla="*/ 420370 h 415544"/>
              <a:gd name="connsiteX1" fmla="*/ 4965954 w 4962144"/>
              <a:gd name="connsiteY1" fmla="*/ 420370 h 415544"/>
              <a:gd name="connsiteX2" fmla="*/ 4965954 w 4962144"/>
              <a:gd name="connsiteY2" fmla="*/ 16510 h 415544"/>
              <a:gd name="connsiteX3" fmla="*/ 17526 w 4962144"/>
              <a:gd name="connsiteY3" fmla="*/ 16510 h 415544"/>
              <a:gd name="connsiteX4" fmla="*/ 17526 w 4962144"/>
              <a:gd name="connsiteY4" fmla="*/ 420370 h 41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2144" h="415544">
                <a:moveTo>
                  <a:pt x="17526" y="420370"/>
                </a:moveTo>
                <a:lnTo>
                  <a:pt x="4965954" y="420370"/>
                </a:lnTo>
                <a:lnTo>
                  <a:pt x="4965954" y="16510"/>
                </a:lnTo>
                <a:lnTo>
                  <a:pt x="17526" y="16510"/>
                </a:lnTo>
                <a:lnTo>
                  <a:pt x="17526" y="420370"/>
                </a:lnTo>
                <a:close/>
              </a:path>
            </a:pathLst>
          </a:custGeom>
          <a:solidFill>
            <a:srgbClr val="C4D8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9" name="Freeform 579"/>
          <p:cNvSpPr/>
          <p:nvPr/>
        </p:nvSpPr>
        <p:spPr>
          <a:xfrm>
            <a:off x="1511046" y="2069845"/>
            <a:ext cx="4965953" cy="419354"/>
          </a:xfrm>
          <a:custGeom>
            <a:avLst/>
            <a:gdLst>
              <a:gd name="connsiteX0" fmla="*/ 21336 w 4965953"/>
              <a:gd name="connsiteY0" fmla="*/ 424180 h 419354"/>
              <a:gd name="connsiteX1" fmla="*/ 4969764 w 4965953"/>
              <a:gd name="connsiteY1" fmla="*/ 424180 h 419354"/>
              <a:gd name="connsiteX2" fmla="*/ 4969764 w 4965953"/>
              <a:gd name="connsiteY2" fmla="*/ 20320 h 419354"/>
              <a:gd name="connsiteX3" fmla="*/ 21336 w 4965953"/>
              <a:gd name="connsiteY3" fmla="*/ 20320 h 419354"/>
              <a:gd name="connsiteX4" fmla="*/ 21336 w 4965953"/>
              <a:gd name="connsiteY4" fmla="*/ 424180 h 41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5953" h="419354">
                <a:moveTo>
                  <a:pt x="21336" y="424180"/>
                </a:moveTo>
                <a:lnTo>
                  <a:pt x="4969764" y="424180"/>
                </a:lnTo>
                <a:lnTo>
                  <a:pt x="4969764" y="20320"/>
                </a:lnTo>
                <a:lnTo>
                  <a:pt x="21336" y="20320"/>
                </a:lnTo>
                <a:lnTo>
                  <a:pt x="21336" y="42418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5907">
            <a:solidFill>
              <a:srgbClr val="49ABC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1" name="Picture 5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180" y="2560320"/>
            <a:ext cx="6461760" cy="3566160"/>
          </a:xfrm>
          <a:prstGeom prst="rect">
            <a:avLst/>
          </a:prstGeom>
        </p:spPr>
      </p:pic>
      <p:sp>
        <p:nvSpPr>
          <p:cNvPr id="4" name="TextBox 581"/>
          <p:cNvSpPr txBox="1"/>
          <p:nvPr/>
        </p:nvSpPr>
        <p:spPr>
          <a:xfrm>
            <a:off x="2592070" y="2160396"/>
            <a:ext cx="2954719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b="1" i="1" spc="5" dirty="0">
                <a:solidFill>
                  <a:srgbClr val="233F5F"/>
                </a:solidFill>
                <a:latin typeface="Calibri"/>
                <a:ea typeface="Calibri"/>
              </a:rPr>
              <a:t>Танцевальные</a:t>
            </a:r>
            <a:r>
              <a:rPr lang="en-US" altLang="zh-CN" sz="2000" b="1" i="1" spc="30" dirty="0">
                <a:solidFill>
                  <a:srgbClr val="233F5F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5" dirty="0">
                <a:solidFill>
                  <a:srgbClr val="233F5F"/>
                </a:solidFill>
                <a:latin typeface="Calibri"/>
                <a:ea typeface="Calibri"/>
              </a:rPr>
              <a:t>движения</a:t>
            </a:r>
          </a:p>
        </p:txBody>
      </p:sp>
      <p:sp>
        <p:nvSpPr>
          <p:cNvPr id="582" name="TextBox 582"/>
          <p:cNvSpPr txBox="1"/>
          <p:nvPr/>
        </p:nvSpPr>
        <p:spPr>
          <a:xfrm>
            <a:off x="8071739" y="5932703"/>
            <a:ext cx="301151" cy="205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50" spc="-5" dirty="0">
                <a:solidFill>
                  <a:srgbClr val="FEFEFE"/>
                </a:solidFill>
                <a:latin typeface="Calibri"/>
                <a:ea typeface="Calibri"/>
              </a:rPr>
              <a:t>86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Picture 5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807720"/>
            <a:ext cx="883919" cy="868680"/>
          </a:xfrm>
          <a:prstGeom prst="rect">
            <a:avLst/>
          </a:prstGeom>
        </p:spPr>
      </p:pic>
      <p:sp>
        <p:nvSpPr>
          <p:cNvPr id="2" name="Freeform 584"/>
          <p:cNvSpPr/>
          <p:nvPr/>
        </p:nvSpPr>
        <p:spPr>
          <a:xfrm>
            <a:off x="1517650" y="2076450"/>
            <a:ext cx="2647950" cy="412750"/>
          </a:xfrm>
          <a:custGeom>
            <a:avLst/>
            <a:gdLst>
              <a:gd name="connsiteX0" fmla="*/ 14732 w 2647950"/>
              <a:gd name="connsiteY0" fmla="*/ 417576 h 412750"/>
              <a:gd name="connsiteX1" fmla="*/ 2654300 w 2647950"/>
              <a:gd name="connsiteY1" fmla="*/ 417576 h 412750"/>
              <a:gd name="connsiteX2" fmla="*/ 2654300 w 2647950"/>
              <a:gd name="connsiteY2" fmla="*/ 13716 h 412750"/>
              <a:gd name="connsiteX3" fmla="*/ 14732 w 2647950"/>
              <a:gd name="connsiteY3" fmla="*/ 13716 h 412750"/>
              <a:gd name="connsiteX4" fmla="*/ 14732 w 2647950"/>
              <a:gd name="connsiteY4" fmla="*/ 417576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7950" h="412750">
                <a:moveTo>
                  <a:pt x="14732" y="417576"/>
                </a:moveTo>
                <a:lnTo>
                  <a:pt x="2654300" y="417576"/>
                </a:lnTo>
                <a:lnTo>
                  <a:pt x="2654300" y="13716"/>
                </a:lnTo>
                <a:lnTo>
                  <a:pt x="14732" y="13716"/>
                </a:lnTo>
                <a:lnTo>
                  <a:pt x="14732" y="417576"/>
                </a:lnTo>
                <a:close/>
              </a:path>
            </a:pathLst>
          </a:custGeom>
          <a:solidFill>
            <a:srgbClr val="C4D8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5" name="Freeform 585"/>
          <p:cNvSpPr/>
          <p:nvPr/>
        </p:nvSpPr>
        <p:spPr>
          <a:xfrm>
            <a:off x="1511046" y="2069845"/>
            <a:ext cx="2654554" cy="419354"/>
          </a:xfrm>
          <a:custGeom>
            <a:avLst/>
            <a:gdLst>
              <a:gd name="connsiteX0" fmla="*/ 21336 w 2654554"/>
              <a:gd name="connsiteY0" fmla="*/ 424180 h 419354"/>
              <a:gd name="connsiteX1" fmla="*/ 2660903 w 2654554"/>
              <a:gd name="connsiteY1" fmla="*/ 424180 h 419354"/>
              <a:gd name="connsiteX2" fmla="*/ 2660903 w 2654554"/>
              <a:gd name="connsiteY2" fmla="*/ 20320 h 419354"/>
              <a:gd name="connsiteX3" fmla="*/ 21336 w 2654554"/>
              <a:gd name="connsiteY3" fmla="*/ 20320 h 419354"/>
              <a:gd name="connsiteX4" fmla="*/ 21336 w 2654554"/>
              <a:gd name="connsiteY4" fmla="*/ 424180 h 41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554" h="419354">
                <a:moveTo>
                  <a:pt x="21336" y="424180"/>
                </a:moveTo>
                <a:lnTo>
                  <a:pt x="2660903" y="424180"/>
                </a:lnTo>
                <a:lnTo>
                  <a:pt x="2660903" y="20320"/>
                </a:lnTo>
                <a:lnTo>
                  <a:pt x="21336" y="20320"/>
                </a:lnTo>
                <a:lnTo>
                  <a:pt x="21336" y="42418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5907">
            <a:solidFill>
              <a:srgbClr val="49ABC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7" name="Picture 5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120" y="1973580"/>
            <a:ext cx="2583180" cy="4137660"/>
          </a:xfrm>
          <a:prstGeom prst="rect">
            <a:avLst/>
          </a:prstGeom>
        </p:spPr>
      </p:pic>
      <p:sp>
        <p:nvSpPr>
          <p:cNvPr id="3" name="Freeform 587"/>
          <p:cNvSpPr/>
          <p:nvPr/>
        </p:nvSpPr>
        <p:spPr>
          <a:xfrm>
            <a:off x="5905246" y="1955545"/>
            <a:ext cx="2578354" cy="4153153"/>
          </a:xfrm>
          <a:custGeom>
            <a:avLst/>
            <a:gdLst>
              <a:gd name="connsiteX0" fmla="*/ 17779 w 2578354"/>
              <a:gd name="connsiteY0" fmla="*/ 4156456 h 4153153"/>
              <a:gd name="connsiteX1" fmla="*/ 2590291 w 2578354"/>
              <a:gd name="connsiteY1" fmla="*/ 4156456 h 4153153"/>
              <a:gd name="connsiteX2" fmla="*/ 2590291 w 2578354"/>
              <a:gd name="connsiteY2" fmla="*/ 21844 h 4153153"/>
              <a:gd name="connsiteX3" fmla="*/ 17779 w 2578354"/>
              <a:gd name="connsiteY3" fmla="*/ 21844 h 4153153"/>
              <a:gd name="connsiteX4" fmla="*/ 17779 w 2578354"/>
              <a:gd name="connsiteY4" fmla="*/ 4156456 h 4153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354" h="4153153">
                <a:moveTo>
                  <a:pt x="17779" y="4156456"/>
                </a:moveTo>
                <a:lnTo>
                  <a:pt x="2590291" y="4156456"/>
                </a:lnTo>
                <a:lnTo>
                  <a:pt x="2590291" y="21844"/>
                </a:lnTo>
                <a:lnTo>
                  <a:pt x="17779" y="21844"/>
                </a:lnTo>
                <a:lnTo>
                  <a:pt x="17779" y="4156456"/>
                </a:lnTo>
                <a:close/>
              </a:path>
            </a:pathLst>
          </a:custGeom>
          <a:solidFill>
            <a:srgbClr val="000090">
              <a:alpha val="0"/>
            </a:srgbClr>
          </a:solidFill>
          <a:ln w="19811">
            <a:solidFill>
              <a:srgbClr val="91CF4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9" name="Picture 5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860" y="2926080"/>
            <a:ext cx="4236720" cy="2400300"/>
          </a:xfrm>
          <a:prstGeom prst="rect">
            <a:avLst/>
          </a:prstGeom>
        </p:spPr>
      </p:pic>
      <p:sp>
        <p:nvSpPr>
          <p:cNvPr id="4" name="Freeform 589"/>
          <p:cNvSpPr/>
          <p:nvPr/>
        </p:nvSpPr>
        <p:spPr>
          <a:xfrm>
            <a:off x="1523746" y="2908045"/>
            <a:ext cx="4254753" cy="2413254"/>
          </a:xfrm>
          <a:custGeom>
            <a:avLst/>
            <a:gdLst>
              <a:gd name="connsiteX0" fmla="*/ 25400 w 4254753"/>
              <a:gd name="connsiteY0" fmla="*/ 2414524 h 2413254"/>
              <a:gd name="connsiteX1" fmla="*/ 4257547 w 4254753"/>
              <a:gd name="connsiteY1" fmla="*/ 2414524 h 2413254"/>
              <a:gd name="connsiteX2" fmla="*/ 4257547 w 4254753"/>
              <a:gd name="connsiteY2" fmla="*/ 24892 h 2413254"/>
              <a:gd name="connsiteX3" fmla="*/ 25400 w 4254753"/>
              <a:gd name="connsiteY3" fmla="*/ 24892 h 2413254"/>
              <a:gd name="connsiteX4" fmla="*/ 25400 w 4254753"/>
              <a:gd name="connsiteY4" fmla="*/ 2414524 h 2413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4753" h="2413254">
                <a:moveTo>
                  <a:pt x="25400" y="2414524"/>
                </a:moveTo>
                <a:lnTo>
                  <a:pt x="4257547" y="2414524"/>
                </a:lnTo>
                <a:lnTo>
                  <a:pt x="4257547" y="24892"/>
                </a:lnTo>
                <a:lnTo>
                  <a:pt x="25400" y="24892"/>
                </a:lnTo>
                <a:lnTo>
                  <a:pt x="25400" y="2414524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9811">
            <a:solidFill>
              <a:srgbClr val="91CF4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0" name="TextBox 590"/>
          <p:cNvSpPr txBox="1"/>
          <p:nvPr/>
        </p:nvSpPr>
        <p:spPr>
          <a:xfrm>
            <a:off x="1861692" y="2160396"/>
            <a:ext cx="2107068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b="1" i="1" spc="10" dirty="0">
                <a:solidFill>
                  <a:srgbClr val="233F5F"/>
                </a:solidFill>
                <a:latin typeface="Calibri"/>
                <a:ea typeface="Calibri"/>
              </a:rPr>
              <a:t>Подвижные</a:t>
            </a:r>
            <a:r>
              <a:rPr lang="en-US" altLang="zh-CN" sz="2000" b="1" i="1" spc="10" dirty="0">
                <a:solidFill>
                  <a:srgbClr val="233F5F"/>
                </a:solidFill>
                <a:latin typeface="Calibri"/>
                <a:cs typeface="Calibri"/>
              </a:rPr>
              <a:t> </a:t>
            </a:r>
            <a:r>
              <a:rPr lang="en-US" altLang="zh-CN" sz="2000" b="1" i="1" spc="20" dirty="0">
                <a:solidFill>
                  <a:srgbClr val="233F5F"/>
                </a:solidFill>
                <a:latin typeface="Calibri"/>
                <a:ea typeface="Calibri"/>
              </a:rPr>
              <a:t>игры</a:t>
            </a:r>
          </a:p>
        </p:txBody>
      </p:sp>
      <p:sp>
        <p:nvSpPr>
          <p:cNvPr id="591" name="TextBox 591"/>
          <p:cNvSpPr txBox="1"/>
          <p:nvPr/>
        </p:nvSpPr>
        <p:spPr>
          <a:xfrm>
            <a:off x="8616695" y="5870524"/>
            <a:ext cx="301151" cy="205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50" spc="-5" dirty="0">
                <a:solidFill>
                  <a:srgbClr val="FEFEFE"/>
                </a:solidFill>
                <a:latin typeface="Calibri"/>
                <a:ea typeface="Calibri"/>
              </a:rPr>
              <a:t>87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Picture 5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807720"/>
            <a:ext cx="883919" cy="868680"/>
          </a:xfrm>
          <a:prstGeom prst="rect">
            <a:avLst/>
          </a:prstGeom>
        </p:spPr>
      </p:pic>
      <p:sp>
        <p:nvSpPr>
          <p:cNvPr id="2" name="Freeform 593"/>
          <p:cNvSpPr/>
          <p:nvPr/>
        </p:nvSpPr>
        <p:spPr>
          <a:xfrm>
            <a:off x="1517650" y="2076450"/>
            <a:ext cx="1860550" cy="1035050"/>
          </a:xfrm>
          <a:custGeom>
            <a:avLst/>
            <a:gdLst>
              <a:gd name="connsiteX0" fmla="*/ 14732 w 1860550"/>
              <a:gd name="connsiteY0" fmla="*/ 1040892 h 1035050"/>
              <a:gd name="connsiteX1" fmla="*/ 1864867 w 1860550"/>
              <a:gd name="connsiteY1" fmla="*/ 1040892 h 1035050"/>
              <a:gd name="connsiteX2" fmla="*/ 1864867 w 1860550"/>
              <a:gd name="connsiteY2" fmla="*/ 13716 h 1035050"/>
              <a:gd name="connsiteX3" fmla="*/ 14732 w 1860550"/>
              <a:gd name="connsiteY3" fmla="*/ 13716 h 1035050"/>
              <a:gd name="connsiteX4" fmla="*/ 14732 w 1860550"/>
              <a:gd name="connsiteY4" fmla="*/ 1040892 h 103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550" h="1035050">
                <a:moveTo>
                  <a:pt x="14732" y="1040892"/>
                </a:moveTo>
                <a:lnTo>
                  <a:pt x="1864867" y="1040892"/>
                </a:lnTo>
                <a:lnTo>
                  <a:pt x="1864867" y="13716"/>
                </a:lnTo>
                <a:lnTo>
                  <a:pt x="14732" y="13716"/>
                </a:lnTo>
                <a:lnTo>
                  <a:pt x="14732" y="1040892"/>
                </a:lnTo>
                <a:close/>
              </a:path>
            </a:pathLst>
          </a:custGeom>
          <a:solidFill>
            <a:srgbClr val="C4D8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4" name="Freeform 594"/>
          <p:cNvSpPr/>
          <p:nvPr/>
        </p:nvSpPr>
        <p:spPr>
          <a:xfrm>
            <a:off x="1511046" y="2069845"/>
            <a:ext cx="1867154" cy="1041653"/>
          </a:xfrm>
          <a:custGeom>
            <a:avLst/>
            <a:gdLst>
              <a:gd name="connsiteX0" fmla="*/ 21336 w 1867154"/>
              <a:gd name="connsiteY0" fmla="*/ 1047496 h 1041653"/>
              <a:gd name="connsiteX1" fmla="*/ 1871471 w 1867154"/>
              <a:gd name="connsiteY1" fmla="*/ 1047496 h 1041653"/>
              <a:gd name="connsiteX2" fmla="*/ 1871471 w 1867154"/>
              <a:gd name="connsiteY2" fmla="*/ 20320 h 1041653"/>
              <a:gd name="connsiteX3" fmla="*/ 21336 w 1867154"/>
              <a:gd name="connsiteY3" fmla="*/ 20320 h 1041653"/>
              <a:gd name="connsiteX4" fmla="*/ 21336 w 1867154"/>
              <a:gd name="connsiteY4" fmla="*/ 1047496 h 10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154" h="1041653">
                <a:moveTo>
                  <a:pt x="21336" y="1047496"/>
                </a:moveTo>
                <a:lnTo>
                  <a:pt x="1871471" y="1047496"/>
                </a:lnTo>
                <a:lnTo>
                  <a:pt x="1871471" y="20320"/>
                </a:lnTo>
                <a:lnTo>
                  <a:pt x="21336" y="20320"/>
                </a:lnTo>
                <a:lnTo>
                  <a:pt x="21336" y="1047496"/>
                </a:lnTo>
                <a:close/>
              </a:path>
            </a:pathLst>
          </a:custGeom>
          <a:solidFill>
            <a:srgbClr val="000078">
              <a:alpha val="0"/>
            </a:srgbClr>
          </a:solidFill>
          <a:ln w="25907">
            <a:solidFill>
              <a:srgbClr val="49ABC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6" name="Picture 5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920" y="2080260"/>
            <a:ext cx="2270760" cy="4030979"/>
          </a:xfrm>
          <a:prstGeom prst="rect">
            <a:avLst/>
          </a:prstGeom>
        </p:spPr>
      </p:pic>
      <p:sp>
        <p:nvSpPr>
          <p:cNvPr id="3" name="Freeform 596"/>
          <p:cNvSpPr/>
          <p:nvPr/>
        </p:nvSpPr>
        <p:spPr>
          <a:xfrm>
            <a:off x="3530346" y="2069845"/>
            <a:ext cx="2286254" cy="4026153"/>
          </a:xfrm>
          <a:custGeom>
            <a:avLst/>
            <a:gdLst>
              <a:gd name="connsiteX0" fmla="*/ 22859 w 2286254"/>
              <a:gd name="connsiteY0" fmla="*/ 4029964 h 4026153"/>
              <a:gd name="connsiteX1" fmla="*/ 2292095 w 2286254"/>
              <a:gd name="connsiteY1" fmla="*/ 4029964 h 4026153"/>
              <a:gd name="connsiteX2" fmla="*/ 2292095 w 2286254"/>
              <a:gd name="connsiteY2" fmla="*/ 14223 h 4026153"/>
              <a:gd name="connsiteX3" fmla="*/ 22859 w 2286254"/>
              <a:gd name="connsiteY3" fmla="*/ 14223 h 4026153"/>
              <a:gd name="connsiteX4" fmla="*/ 22859 w 2286254"/>
              <a:gd name="connsiteY4" fmla="*/ 4029964 h 402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254" h="4026153">
                <a:moveTo>
                  <a:pt x="22859" y="4029964"/>
                </a:moveTo>
                <a:lnTo>
                  <a:pt x="2292095" y="4029964"/>
                </a:lnTo>
                <a:lnTo>
                  <a:pt x="2292095" y="14223"/>
                </a:lnTo>
                <a:lnTo>
                  <a:pt x="22859" y="14223"/>
                </a:lnTo>
                <a:lnTo>
                  <a:pt x="22859" y="4029964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9811">
            <a:solidFill>
              <a:srgbClr val="91CF4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8" name="Picture 5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620" y="2080260"/>
            <a:ext cx="2270760" cy="4030979"/>
          </a:xfrm>
          <a:prstGeom prst="rect">
            <a:avLst/>
          </a:prstGeom>
        </p:spPr>
      </p:pic>
      <p:sp>
        <p:nvSpPr>
          <p:cNvPr id="4" name="Freeform 598"/>
          <p:cNvSpPr/>
          <p:nvPr/>
        </p:nvSpPr>
        <p:spPr>
          <a:xfrm>
            <a:off x="6083046" y="2069845"/>
            <a:ext cx="2286254" cy="4026153"/>
          </a:xfrm>
          <a:custGeom>
            <a:avLst/>
            <a:gdLst>
              <a:gd name="connsiteX0" fmla="*/ 22859 w 2286254"/>
              <a:gd name="connsiteY0" fmla="*/ 4033011 h 4026153"/>
              <a:gd name="connsiteX1" fmla="*/ 2292095 w 2286254"/>
              <a:gd name="connsiteY1" fmla="*/ 4033011 h 4026153"/>
              <a:gd name="connsiteX2" fmla="*/ 2292095 w 2286254"/>
              <a:gd name="connsiteY2" fmla="*/ 14224 h 4026153"/>
              <a:gd name="connsiteX3" fmla="*/ 22859 w 2286254"/>
              <a:gd name="connsiteY3" fmla="*/ 14224 h 4026153"/>
              <a:gd name="connsiteX4" fmla="*/ 22859 w 2286254"/>
              <a:gd name="connsiteY4" fmla="*/ 4033011 h 402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254" h="4026153">
                <a:moveTo>
                  <a:pt x="22859" y="4033011"/>
                </a:moveTo>
                <a:lnTo>
                  <a:pt x="2292095" y="4033011"/>
                </a:lnTo>
                <a:lnTo>
                  <a:pt x="2292095" y="14224"/>
                </a:lnTo>
                <a:lnTo>
                  <a:pt x="22859" y="14224"/>
                </a:lnTo>
                <a:lnTo>
                  <a:pt x="22859" y="4033011"/>
                </a:lnTo>
                <a:close/>
              </a:path>
            </a:pathLst>
          </a:custGeom>
          <a:solidFill>
            <a:srgbClr val="000079">
              <a:alpha val="0"/>
            </a:srgbClr>
          </a:solidFill>
          <a:ln w="19811">
            <a:solidFill>
              <a:srgbClr val="91CF4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9" name="TextBox 599"/>
          <p:cNvSpPr txBox="1"/>
          <p:nvPr/>
        </p:nvSpPr>
        <p:spPr>
          <a:xfrm>
            <a:off x="1743710" y="2160396"/>
            <a:ext cx="1438651" cy="922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6011">
              <a:lnSpc>
                <a:spcPct val="100000"/>
              </a:lnSpc>
            </a:pPr>
            <a:r>
              <a:rPr lang="en-US" altLang="zh-CN" sz="2000" b="1" i="1" spc="15" dirty="0">
                <a:solidFill>
                  <a:srgbClr val="233F5F"/>
                </a:solidFill>
                <a:latin typeface="Calibri"/>
                <a:ea typeface="Calibri"/>
              </a:rPr>
              <a:t>Э</a:t>
            </a:r>
            <a:r>
              <a:rPr lang="en-US" altLang="zh-CN" sz="2000" b="1" i="1" spc="10" dirty="0">
                <a:solidFill>
                  <a:srgbClr val="233F5F"/>
                </a:solidFill>
                <a:latin typeface="Calibri"/>
                <a:ea typeface="Calibri"/>
              </a:rPr>
              <a:t>лементы</a:t>
            </a:r>
          </a:p>
          <a:p>
            <a:pPr marL="0">
              <a:lnSpc>
                <a:spcPct val="100000"/>
              </a:lnSpc>
            </a:pPr>
            <a:r>
              <a:rPr lang="en-US" altLang="zh-CN" sz="2000" b="1" i="1" spc="20" dirty="0">
                <a:solidFill>
                  <a:srgbClr val="233F5F"/>
                </a:solidFill>
                <a:latin typeface="Calibri"/>
                <a:ea typeface="Calibri"/>
              </a:rPr>
              <a:t>спорт</a:t>
            </a:r>
            <a:r>
              <a:rPr lang="en-US" altLang="zh-CN" sz="2000" b="1" i="1" spc="10" dirty="0">
                <a:solidFill>
                  <a:srgbClr val="233F5F"/>
                </a:solidFill>
                <a:latin typeface="Calibri"/>
                <a:ea typeface="Calibri"/>
              </a:rPr>
              <a:t>ивных</a:t>
            </a:r>
          </a:p>
          <a:p>
            <a:pPr marL="0" indent="523113">
              <a:lnSpc>
                <a:spcPct val="100000"/>
              </a:lnSpc>
            </a:pPr>
            <a:r>
              <a:rPr lang="en-US" altLang="zh-CN" sz="2000" b="1" i="1" spc="5" dirty="0">
                <a:solidFill>
                  <a:srgbClr val="233F5F"/>
                </a:solidFill>
                <a:latin typeface="Calibri"/>
                <a:ea typeface="Calibri"/>
              </a:rPr>
              <a:t>игр</a:t>
            </a:r>
          </a:p>
        </p:txBody>
      </p:sp>
      <p:sp>
        <p:nvSpPr>
          <p:cNvPr id="600" name="TextBox 600"/>
          <p:cNvSpPr txBox="1"/>
          <p:nvPr/>
        </p:nvSpPr>
        <p:spPr>
          <a:xfrm>
            <a:off x="8071739" y="5932703"/>
            <a:ext cx="301151" cy="205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50" spc="-5" dirty="0">
                <a:solidFill>
                  <a:srgbClr val="FEFEFE"/>
                </a:solidFill>
                <a:latin typeface="Calibri"/>
                <a:ea typeface="Calibri"/>
              </a:rPr>
              <a:t>88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Picture 6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807720"/>
            <a:ext cx="883919" cy="868680"/>
          </a:xfrm>
          <a:prstGeom prst="rect">
            <a:avLst/>
          </a:prstGeom>
        </p:spPr>
      </p:pic>
      <p:pic>
        <p:nvPicPr>
          <p:cNvPr id="603" name="Picture 6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620" y="982980"/>
            <a:ext cx="5478780" cy="723900"/>
          </a:xfrm>
          <a:prstGeom prst="rect">
            <a:avLst/>
          </a:prstGeom>
        </p:spPr>
      </p:pic>
      <p:pic>
        <p:nvPicPr>
          <p:cNvPr id="604" name="Picture 6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2004060"/>
            <a:ext cx="7117080" cy="4008120"/>
          </a:xfrm>
          <a:prstGeom prst="rect">
            <a:avLst/>
          </a:prstGeom>
        </p:spPr>
      </p:pic>
      <p:sp>
        <p:nvSpPr>
          <p:cNvPr id="2" name="TextBox 604"/>
          <p:cNvSpPr txBox="1"/>
          <p:nvPr/>
        </p:nvSpPr>
        <p:spPr>
          <a:xfrm>
            <a:off x="8071739" y="5932703"/>
            <a:ext cx="301151" cy="205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50" spc="-5" dirty="0">
                <a:solidFill>
                  <a:srgbClr val="FEFEFE"/>
                </a:solidFill>
                <a:latin typeface="Calibri"/>
                <a:ea typeface="Calibri"/>
              </a:rPr>
              <a:t>89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6"/>
          <p:cNvSpPr txBox="1"/>
          <p:nvPr/>
        </p:nvSpPr>
        <p:spPr>
          <a:xfrm>
            <a:off x="616000" y="415416"/>
            <a:ext cx="8881729" cy="14225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910535">
              <a:lnSpc>
                <a:spcPct val="100000"/>
              </a:lnSpc>
            </a:pPr>
            <a:r>
              <a:rPr lang="en-US" altLang="zh-CN" sz="2800" b="1" i="1" spc="-10" dirty="0">
                <a:solidFill>
                  <a:srgbClr val="000000"/>
                </a:solidFill>
                <a:latin typeface="Calibri"/>
                <a:ea typeface="Calibri"/>
              </a:rPr>
              <a:t>Уровни</a:t>
            </a:r>
            <a:r>
              <a:rPr lang="en-US" altLang="zh-CN" sz="2800" b="1" i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i="1" spc="-10" dirty="0">
                <a:solidFill>
                  <a:srgbClr val="000000"/>
                </a:solidFill>
                <a:latin typeface="Calibri"/>
                <a:ea typeface="Calibri"/>
              </a:rPr>
              <a:t>ампутаций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80"/>
              </a:lnSpc>
            </a:pPr>
            <a:endParaRPr lang="en-US" dirty="0" smtClean="0"/>
          </a:p>
          <a:p>
            <a:pPr marL="0" indent="914349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Ампутационные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схемы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оказали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негативное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влияние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развитие</a:t>
            </a:r>
            <a:r>
              <a:rPr lang="en-US" altLang="zh-CN" sz="2400" spc="8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протезирования,</a:t>
            </a:r>
            <a:r>
              <a:rPr lang="en-US" altLang="zh-CN" sz="2400" spc="8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так</a:t>
            </a:r>
            <a:r>
              <a:rPr lang="en-US" altLang="zh-CN" sz="2400" spc="8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как</a:t>
            </a:r>
            <a:r>
              <a:rPr lang="en-US" altLang="zh-CN" sz="2400" spc="8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проявилось</a:t>
            </a:r>
            <a:r>
              <a:rPr lang="en-US" altLang="zh-CN" sz="2400" spc="8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стремление</a:t>
            </a:r>
            <a:r>
              <a:rPr lang="en-US" altLang="zh-CN" sz="2400" spc="8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616000" y="1837944"/>
            <a:ext cx="8996457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819986" algn="l"/>
                <a:tab pos="3834968" algn="l"/>
                <a:tab pos="5839409" algn="l"/>
                <a:tab pos="7371029" algn="l"/>
                <a:tab pos="8177479" algn="l"/>
              </a:tabLst>
            </a:pP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разработке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упрощенных	стандартных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протезов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без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учета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616000" y="2203958"/>
            <a:ext cx="8883409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индивидуальных</a:t>
            </a:r>
            <a:r>
              <a:rPr lang="en-US" altLang="zh-CN" sz="24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40" dirty="0">
                <a:solidFill>
                  <a:srgbClr val="000000"/>
                </a:solidFill>
                <a:latin typeface="Calibri"/>
                <a:ea typeface="Calibri"/>
              </a:rPr>
              <a:t>особенностей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больных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расчете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Calibri"/>
              </a:rPr>
              <a:t>«подгонку»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хирургами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под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протез.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Следствием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этого</a:t>
            </a:r>
            <a:r>
              <a:rPr lang="en-US" altLang="zh-CN" sz="2400" spc="9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явилось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также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616000" y="2935478"/>
            <a:ext cx="8996205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760550" algn="l"/>
                <a:tab pos="4625924" algn="l"/>
                <a:tab pos="6985456" algn="l"/>
              </a:tabLst>
            </a:pP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широкое	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распространение	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недостаточно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обоснованных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616000" y="3301619"/>
            <a:ext cx="8951960" cy="32502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реампутаций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культей,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длина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которых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не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укладывалась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рамки</a:t>
            </a:r>
            <a:r>
              <a:rPr lang="en-US" altLang="zh-CN" sz="24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той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или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иной</a:t>
            </a:r>
            <a:r>
              <a:rPr lang="en-US" altLang="zh-CN" sz="2400" spc="-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схемы.</a:t>
            </a:r>
          </a:p>
          <a:p>
            <a:pPr marL="0" indent="914349" hangingPunct="0">
              <a:lnSpc>
                <a:spcPct val="95833"/>
              </a:lnSpc>
              <a:spcBef>
                <a:spcPts val="175"/>
              </a:spcBef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B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настоящее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время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ампутационные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схемы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утратили</a:t>
            </a:r>
            <a:r>
              <a:rPr lang="en-US" altLang="zh-CN" sz="2400" spc="6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свое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значение.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Уровень</a:t>
            </a:r>
            <a:r>
              <a:rPr lang="en-US" altLang="zh-CN" sz="2400" spc="139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400" spc="139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должен</a:t>
            </a:r>
            <a:r>
              <a:rPr lang="en-US" altLang="zh-CN" sz="2400" spc="139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определяться</a:t>
            </a:r>
            <a:r>
              <a:rPr lang="en-US" altLang="zh-CN" sz="2400" spc="139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не</a:t>
            </a:r>
            <a:r>
              <a:rPr lang="en-US" altLang="zh-CN" sz="2400" spc="139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схемами,</a:t>
            </a:r>
            <a:r>
              <a:rPr lang="en-US" altLang="zh-CN" sz="2400" spc="14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а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местом</a:t>
            </a:r>
            <a:r>
              <a:rPr lang="en-US" altLang="zh-CN" sz="2400" spc="10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и</a:t>
            </a:r>
            <a:r>
              <a:rPr lang="en-US" altLang="zh-CN" sz="2400" spc="10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характером</a:t>
            </a:r>
            <a:r>
              <a:rPr lang="en-US" altLang="zh-CN" sz="2400" spc="10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поражения,</a:t>
            </a:r>
            <a:r>
              <a:rPr lang="en-US" altLang="zh-CN" sz="2400" spc="10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опасностью</a:t>
            </a:r>
            <a:r>
              <a:rPr lang="en-US" altLang="zh-CN" sz="2400" spc="10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раневой</a:t>
            </a:r>
            <a:r>
              <a:rPr lang="en-US" altLang="zh-CN" sz="2400" spc="10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инфекции</a:t>
            </a:r>
            <a:r>
              <a:rPr lang="en-US" altLang="zh-CN" sz="2400" spc="10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и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условиями,</a:t>
            </a:r>
            <a:r>
              <a:rPr lang="en-US" altLang="zh-CN" sz="2400" spc="-139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при</a:t>
            </a:r>
            <a:r>
              <a:rPr lang="en-US" altLang="zh-CN" sz="2400" spc="-14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которых</a:t>
            </a:r>
            <a:r>
              <a:rPr lang="en-US" altLang="zh-CN" sz="2400" spc="-14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производится</a:t>
            </a:r>
            <a:r>
              <a:rPr lang="en-US" altLang="zh-CN" sz="2400" spc="-15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ампутация.</a:t>
            </a:r>
          </a:p>
          <a:p>
            <a:pPr marL="0" indent="914349" hangingPunct="0">
              <a:lnSpc>
                <a:spcPct val="95833"/>
              </a:lnSpc>
              <a:spcBef>
                <a:spcPts val="334"/>
              </a:spcBef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определении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функциональных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возможностей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культи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первостепенное</a:t>
            </a:r>
            <a:r>
              <a:rPr lang="en-US" altLang="zh-CN" sz="2400" spc="7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значение</a:t>
            </a:r>
            <a:r>
              <a:rPr lang="en-US" altLang="zh-CN" sz="2400" spc="7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придается</a:t>
            </a:r>
            <a:r>
              <a:rPr lang="en-US" altLang="zh-CN" sz="2400" spc="7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длине</a:t>
            </a:r>
            <a:r>
              <a:rPr lang="en-US" altLang="zh-CN" sz="2400" b="1" spc="75" dirty="0">
                <a:solidFill>
                  <a:srgbClr val="FE0000"/>
                </a:solidFill>
                <a:latin typeface="Calibri"/>
                <a:cs typeface="Calibri"/>
              </a:rPr>
              <a:t>  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кocтногo</a:t>
            </a:r>
            <a:r>
              <a:rPr lang="en-US" altLang="zh-CN" sz="2400" b="1" spc="75" dirty="0">
                <a:solidFill>
                  <a:srgbClr val="FE0000"/>
                </a:solidFill>
                <a:latin typeface="Calibri"/>
                <a:cs typeface="Calibri"/>
              </a:rPr>
              <a:t>  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рычага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,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поэтому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spc="-15" dirty="0">
                <a:solidFill>
                  <a:srgbClr val="FE0000"/>
                </a:solidFill>
                <a:latin typeface="Calibri"/>
                <a:ea typeface="Calibri"/>
              </a:rPr>
              <a:t>сберегательный</a:t>
            </a:r>
            <a:r>
              <a:rPr lang="en-US" altLang="zh-CN" sz="2400" b="1" spc="-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spc="-10" dirty="0">
                <a:solidFill>
                  <a:srgbClr val="FE0000"/>
                </a:solidFill>
                <a:latin typeface="Calibri"/>
                <a:ea typeface="Calibri"/>
              </a:rPr>
              <a:t>принцип</a:t>
            </a:r>
            <a:r>
              <a:rPr lang="en-US" altLang="zh-CN" sz="2400" b="1" spc="-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остается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незыблемым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TextBox 605"/>
          <p:cNvSpPr txBox="1"/>
          <p:nvPr/>
        </p:nvSpPr>
        <p:spPr>
          <a:xfrm>
            <a:off x="621182" y="266446"/>
            <a:ext cx="8014842" cy="55258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СОДЕРЖАНИЕ</a:t>
            </a:r>
            <a:r>
              <a:rPr lang="en-US" altLang="zh-CN" sz="2400" b="1" i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i="1" dirty="0">
                <a:solidFill>
                  <a:srgbClr val="000000"/>
                </a:solidFill>
                <a:latin typeface="Calibri"/>
                <a:ea typeface="Calibri"/>
              </a:rPr>
              <a:t>ЛЕКЦИИ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39"/>
              </a:lnSpc>
            </a:pPr>
            <a:endParaRPr lang="en-US" dirty="0" smtClean="0"/>
          </a:p>
          <a:p>
            <a:pPr marL="515416" indent="-515416" hangingPunct="0">
              <a:lnSpc>
                <a:spcPct val="95416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1.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Общие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вопросы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протезирования,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показания</a:t>
            </a:r>
            <a:r>
              <a:rPr lang="en-US" altLang="zh-CN" sz="2800" i="1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противопоказания,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классификация</a:t>
            </a:r>
            <a:r>
              <a:rPr lang="en-US" altLang="zh-CN" sz="2800" i="1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ампутаций,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причины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уровни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ампутаций,</a:t>
            </a:r>
            <a:r>
              <a:rPr lang="en-US" altLang="zh-CN" sz="2800" i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периоды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больных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800" i="1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ампутациями</a:t>
            </a:r>
          </a:p>
          <a:p>
            <a:pPr marL="0">
              <a:lnSpc>
                <a:spcPct val="100000"/>
              </a:lnSpc>
              <a:spcBef>
                <a:spcPts val="334"/>
              </a:spcBef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2.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Послеоперационный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период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3.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Период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подготовки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протезированию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4.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Протезирование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обучение</a:t>
            </a:r>
            <a:r>
              <a:rPr lang="en-US" altLang="zh-CN" sz="2800" i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пользованию</a:t>
            </a:r>
          </a:p>
          <a:p>
            <a:pPr marL="0" indent="515416">
              <a:lnSpc>
                <a:spcPct val="100000"/>
              </a:lnSpc>
            </a:pPr>
            <a:r>
              <a:rPr lang="en-US" altLang="zh-CN" sz="2800" i="1" spc="-5" dirty="0">
                <a:solidFill>
                  <a:srgbClr val="000000"/>
                </a:solidFill>
                <a:latin typeface="Calibri"/>
                <a:ea typeface="Calibri"/>
              </a:rPr>
              <a:t>протез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ом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5.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Успешный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опыт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больных</a:t>
            </a:r>
            <a:r>
              <a:rPr lang="en-US" altLang="zh-CN" sz="2800" i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после</a:t>
            </a:r>
          </a:p>
          <a:p>
            <a:pPr marL="0" indent="515416">
              <a:lnSpc>
                <a:spcPct val="100000"/>
              </a:lnSpc>
            </a:pP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800" i="1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spc="-5" dirty="0">
                <a:solidFill>
                  <a:srgbClr val="000000"/>
                </a:solidFill>
                <a:latin typeface="Calibri"/>
                <a:ea typeface="Calibri"/>
              </a:rPr>
              <a:t>конечностей</a:t>
            </a:r>
          </a:p>
          <a:p>
            <a:pPr marL="0">
              <a:lnSpc>
                <a:spcPct val="100000"/>
              </a:lnSpc>
            </a:pP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6.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 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Бионические</a:t>
            </a:r>
            <a:r>
              <a:rPr lang="en-US" altLang="zh-CN" sz="2800" i="1" spc="-1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протезы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Picture 6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80" y="1897380"/>
            <a:ext cx="2781300" cy="1981200"/>
          </a:xfrm>
          <a:prstGeom prst="rect">
            <a:avLst/>
          </a:prstGeom>
        </p:spPr>
      </p:pic>
      <p:pic>
        <p:nvPicPr>
          <p:cNvPr id="608" name="Picture 6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19" y="4236720"/>
            <a:ext cx="2766060" cy="2004060"/>
          </a:xfrm>
          <a:prstGeom prst="rect">
            <a:avLst/>
          </a:prstGeom>
        </p:spPr>
      </p:pic>
      <p:sp>
        <p:nvSpPr>
          <p:cNvPr id="2" name="TextBox 608"/>
          <p:cNvSpPr txBox="1"/>
          <p:nvPr/>
        </p:nvSpPr>
        <p:spPr>
          <a:xfrm>
            <a:off x="874166" y="434771"/>
            <a:ext cx="8746387" cy="5805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b="1" i="1" dirty="0">
                <a:solidFill>
                  <a:srgbClr val="000000"/>
                </a:solidFill>
                <a:latin typeface="Calibri"/>
                <a:ea typeface="Calibri"/>
              </a:rPr>
              <a:t>Цель</a:t>
            </a:r>
            <a:r>
              <a:rPr lang="en-US" altLang="zh-CN" sz="28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i="1" dirty="0">
                <a:solidFill>
                  <a:srgbClr val="000000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8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i="1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28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i="1" dirty="0">
                <a:solidFill>
                  <a:srgbClr val="000000"/>
                </a:solidFill>
                <a:latin typeface="Calibri"/>
                <a:ea typeface="Calibri"/>
              </a:rPr>
              <a:t>адаптация</a:t>
            </a:r>
            <a:r>
              <a:rPr lang="en-US" altLang="zh-CN" sz="28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i="1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8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i="1" dirty="0">
                <a:solidFill>
                  <a:srgbClr val="000000"/>
                </a:solidFill>
                <a:latin typeface="Calibri"/>
                <a:ea typeface="Calibri"/>
              </a:rPr>
              <a:t>окружающем</a:t>
            </a:r>
            <a:r>
              <a:rPr lang="en-US" altLang="zh-CN" sz="2800" b="1" i="1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i="1" dirty="0">
                <a:solidFill>
                  <a:srgbClr val="000000"/>
                </a:solidFill>
                <a:latin typeface="Calibri"/>
                <a:ea typeface="Calibri"/>
              </a:rPr>
              <a:t>мире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30"/>
              </a:lnSpc>
            </a:pPr>
            <a:endParaRPr lang="en-US" dirty="0" smtClean="0"/>
          </a:p>
          <a:p>
            <a:pPr marL="0" indent="3209264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44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Обладание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качественным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протезом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не</a:t>
            </a:r>
          </a:p>
          <a:p>
            <a:pPr>
              <a:lnSpc>
                <a:spcPts val="1355"/>
              </a:lnSpc>
            </a:pPr>
            <a:endParaRPr lang="en-US" dirty="0" smtClean="0"/>
          </a:p>
          <a:p>
            <a:pPr marL="0" indent="3552164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поможет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пациенту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сразу</a:t>
            </a:r>
            <a:r>
              <a:rPr lang="en-US" altLang="zh-CN" sz="20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пойти.</a:t>
            </a:r>
          </a:p>
          <a:p>
            <a:pPr marL="3552164" indent="-342900" hangingPunct="0">
              <a:lnSpc>
                <a:spcPct val="154999"/>
              </a:lnSpc>
              <a:spcBef>
                <a:spcPts val="225"/>
              </a:spcBef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34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Терапевтические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реабилитационные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программы</a:t>
            </a:r>
            <a:r>
              <a:rPr lang="en-US" altLang="zh-CN" sz="20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являются</a:t>
            </a:r>
            <a:r>
              <a:rPr lang="en-US" altLang="zh-CN" sz="20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обязательными</a:t>
            </a:r>
            <a:r>
              <a:rPr lang="en-US" altLang="zh-CN" sz="20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для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достижения</a:t>
            </a:r>
            <a:r>
              <a:rPr lang="en-US" altLang="zh-CN" sz="2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успеха.</a:t>
            </a:r>
          </a:p>
          <a:p>
            <a:pPr marL="3552164" indent="-342900" hangingPunct="0">
              <a:lnSpc>
                <a:spcPct val="153750"/>
              </a:lnSpc>
            </a:pPr>
            <a:r>
              <a:rPr lang="en-US" altLang="zh-CN" sz="2000" dirty="0">
                <a:solidFill>
                  <a:srgbClr val="FE0000"/>
                </a:solidFill>
                <a:latin typeface="Arial"/>
                <a:ea typeface="Arial"/>
              </a:rPr>
              <a:t>•</a:t>
            </a:r>
            <a:r>
              <a:rPr lang="en-US" altLang="zh-CN" sz="2000" spc="55" dirty="0">
                <a:solidFill>
                  <a:srgbClr val="FE0000"/>
                </a:solidFill>
                <a:latin typeface="Arial"/>
                <a:cs typeface="Arial"/>
              </a:rPr>
              <a:t>   </a:t>
            </a:r>
            <a:r>
              <a:rPr lang="en-US" altLang="zh-CN" sz="2000" dirty="0">
                <a:solidFill>
                  <a:srgbClr val="FE0000"/>
                </a:solidFill>
                <a:latin typeface="Calibri"/>
                <a:ea typeface="Calibri"/>
              </a:rPr>
              <a:t>Необходимы</a:t>
            </a:r>
            <a:r>
              <a:rPr lang="en-US" altLang="zh-CN" sz="2000" spc="4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0000"/>
                </a:solidFill>
                <a:latin typeface="Calibri"/>
                <a:ea typeface="Calibri"/>
              </a:rPr>
              <a:t>разные</a:t>
            </a:r>
            <a:r>
              <a:rPr lang="en-US" altLang="zh-CN" sz="2000" spc="4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0000"/>
                </a:solidFill>
                <a:latin typeface="Calibri"/>
                <a:ea typeface="Calibri"/>
              </a:rPr>
              <a:t>программы</a:t>
            </a:r>
            <a:r>
              <a:rPr lang="en-US" altLang="zh-CN" sz="200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0000"/>
                </a:solidFill>
                <a:latin typeface="Calibri"/>
                <a:ea typeface="Calibri"/>
              </a:rPr>
              <a:t>реабилитации,</a:t>
            </a:r>
            <a:r>
              <a:rPr lang="en-US" altLang="zh-CN" sz="200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0000"/>
                </a:solidFill>
                <a:latin typeface="Calibri"/>
                <a:ea typeface="Calibri"/>
              </a:rPr>
              <a:t>начиная</a:t>
            </a:r>
            <a:r>
              <a:rPr lang="en-US" altLang="zh-CN" sz="200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0000"/>
                </a:solidFill>
                <a:latin typeface="Calibri"/>
                <a:ea typeface="Calibri"/>
              </a:rPr>
              <a:t>с</a:t>
            </a:r>
            <a:r>
              <a:rPr lang="en-US" altLang="zh-CN" sz="2000" spc="2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0000"/>
                </a:solidFill>
                <a:latin typeface="Calibri"/>
                <a:ea typeface="Calibri"/>
              </a:rPr>
              <a:t>момента</a:t>
            </a:r>
            <a:r>
              <a:rPr lang="en-US" altLang="zh-CN" sz="200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t/>
            </a:r>
            <a:br/>
            <a:r>
              <a:rPr lang="en-US" altLang="zh-CN" sz="2000" dirty="0">
                <a:solidFill>
                  <a:srgbClr val="FE0000"/>
                </a:solidFill>
                <a:latin typeface="Calibri"/>
                <a:ea typeface="Calibri"/>
              </a:rPr>
              <a:t>ампутации</a:t>
            </a:r>
            <a:r>
              <a:rPr lang="en-US" altLang="zh-CN" sz="200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0000"/>
                </a:solidFill>
                <a:latin typeface="Calibri"/>
                <a:ea typeface="Calibri"/>
              </a:rPr>
              <a:t>или</a:t>
            </a:r>
            <a:r>
              <a:rPr lang="en-US" altLang="zh-CN" sz="200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0000"/>
                </a:solidFill>
                <a:latin typeface="Calibri"/>
                <a:ea typeface="Calibri"/>
              </a:rPr>
              <a:t>сразу</a:t>
            </a:r>
            <a:r>
              <a:rPr lang="en-US" altLang="zh-CN" sz="200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0000"/>
                </a:solidFill>
                <a:latin typeface="Calibri"/>
                <a:ea typeface="Calibri"/>
              </a:rPr>
              <a:t>после</a:t>
            </a:r>
            <a:r>
              <a:rPr lang="en-US" altLang="zh-CN" sz="2000" spc="-13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0000"/>
                </a:solidFill>
                <a:latin typeface="Calibri"/>
                <a:ea typeface="Calibri"/>
              </a:rPr>
              <a:t>изготовления</a:t>
            </a:r>
            <a:r>
              <a:rPr lang="en-US" altLang="zh-CN" sz="200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0000"/>
                </a:solidFill>
                <a:latin typeface="Calibri"/>
                <a:ea typeface="Calibri"/>
              </a:rPr>
              <a:t>индивидуального</a:t>
            </a:r>
            <a:r>
              <a:rPr lang="en-US" altLang="zh-CN" sz="2000" spc="-3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5" dirty="0">
                <a:solidFill>
                  <a:srgbClr val="FE0000"/>
                </a:solidFill>
                <a:latin typeface="Calibri"/>
                <a:ea typeface="Calibri"/>
              </a:rPr>
              <a:t>протеза.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Picture 6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820" y="762000"/>
            <a:ext cx="7947659" cy="6096000"/>
          </a:xfrm>
          <a:prstGeom prst="rect">
            <a:avLst/>
          </a:prstGeom>
        </p:spPr>
      </p:pic>
      <p:sp>
        <p:nvSpPr>
          <p:cNvPr id="2" name="TextBox 610"/>
          <p:cNvSpPr txBox="1"/>
          <p:nvPr/>
        </p:nvSpPr>
        <p:spPr>
          <a:xfrm>
            <a:off x="2640457" y="138953"/>
            <a:ext cx="6133853" cy="4996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7083"/>
              </a:lnSpc>
            </a:pPr>
            <a:r>
              <a:rPr lang="en-US" altLang="zh-CN" sz="2800" spc="-5" dirty="0">
                <a:solidFill>
                  <a:srgbClr val="BF0000"/>
                </a:solidFill>
                <a:latin typeface="Arial Black"/>
                <a:ea typeface="Arial Black"/>
              </a:rPr>
              <a:t>БИОНИЧЕСКИЕ</a:t>
            </a:r>
            <a:r>
              <a:rPr lang="en-US" altLang="zh-CN" sz="2800" spc="44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800" dirty="0">
                <a:solidFill>
                  <a:srgbClr val="BF0000"/>
                </a:solidFill>
                <a:latin typeface="Arial Black"/>
                <a:ea typeface="Arial Black"/>
              </a:rPr>
              <a:t>ТЕХНОЛОГИИ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Picture 6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260" y="1264920"/>
            <a:ext cx="2788920" cy="4175760"/>
          </a:xfrm>
          <a:prstGeom prst="rect">
            <a:avLst/>
          </a:prstGeom>
        </p:spPr>
      </p:pic>
      <p:sp>
        <p:nvSpPr>
          <p:cNvPr id="2" name="TextBox 612"/>
          <p:cNvSpPr txBox="1"/>
          <p:nvPr/>
        </p:nvSpPr>
        <p:spPr>
          <a:xfrm>
            <a:off x="1838579" y="323798"/>
            <a:ext cx="7601959" cy="48726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ДЛЯ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ЧЕГО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ПРИМЕНЯЮТСЯ</a:t>
            </a:r>
            <a:r>
              <a:rPr lang="en-US" altLang="zh-CN" sz="2400" spc="10" dirty="0">
                <a:solidFill>
                  <a:srgbClr val="BF0000"/>
                </a:solidFill>
                <a:latin typeface="Arial Black"/>
                <a:cs typeface="Arial Black"/>
              </a:rPr>
              <a:t>  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БИОНИЧЕСКИЕ</a:t>
            </a:r>
          </a:p>
          <a:p>
            <a:pPr marL="0" indent="1318513">
              <a:lnSpc>
                <a:spcPct val="100000"/>
              </a:lnSpc>
            </a:pP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ТЕХНОЛОГИИ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В</a:t>
            </a:r>
            <a:r>
              <a:rPr lang="en-US" altLang="zh-CN" sz="2400" spc="-2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ПРОТЕЗИРОВАНИИ</a:t>
            </a:r>
          </a:p>
          <a:p>
            <a:pPr marL="0" indent="3176269">
              <a:lnSpc>
                <a:spcPct val="100000"/>
              </a:lnSpc>
            </a:pP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НИЖНИХ</a:t>
            </a:r>
            <a:r>
              <a:rPr lang="en-US" altLang="zh-CN" sz="2400" spc="29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КОНЕЧНОСТЕЙ</a:t>
            </a:r>
          </a:p>
          <a:p>
            <a:pPr>
              <a:lnSpc>
                <a:spcPts val="805"/>
              </a:lnSpc>
            </a:pPr>
            <a:endParaRPr lang="en-US" dirty="0" smtClean="0"/>
          </a:p>
          <a:p>
            <a:pPr marL="2897124" hangingPunct="0">
              <a:lnSpc>
                <a:spcPct val="99583"/>
              </a:lnSpc>
            </a:pPr>
            <a:r>
              <a:rPr lang="en-US" altLang="zh-CN" sz="2400" spc="75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2400" b="1" i="1" spc="69" dirty="0">
                <a:solidFill>
                  <a:srgbClr val="3F2F51"/>
                </a:solidFill>
                <a:latin typeface="Arial"/>
                <a:ea typeface="Arial"/>
              </a:rPr>
              <a:t>уме</a:t>
            </a:r>
            <a:r>
              <a:rPr lang="en-US" altLang="zh-CN" sz="2400" b="1" i="1" spc="64" dirty="0">
                <a:solidFill>
                  <a:srgbClr val="3F2F51"/>
                </a:solidFill>
                <a:latin typeface="Arial"/>
                <a:ea typeface="Arial"/>
              </a:rPr>
              <a:t>ньшить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ea typeface="Arial"/>
              </a:rPr>
              <a:t>энергозатраты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ea typeface="Arial"/>
              </a:rPr>
              <a:t>при</a:t>
            </a:r>
            <a:r>
              <a:rPr lang="en-US" altLang="zh-CN" sz="2400" b="1" i="1" spc="-20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ea typeface="Arial"/>
              </a:rPr>
              <a:t>ходьбе</a:t>
            </a:r>
          </a:p>
          <a:p>
            <a:pPr marL="0" indent="2897124">
              <a:lnSpc>
                <a:spcPct val="100000"/>
              </a:lnSpc>
            </a:pPr>
            <a:r>
              <a:rPr lang="en-US" altLang="zh-CN" sz="2400" spc="3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2400" b="1" i="1" spc="25" dirty="0">
                <a:solidFill>
                  <a:srgbClr val="3F2F51"/>
                </a:solidFill>
                <a:latin typeface="Arial"/>
                <a:ea typeface="Arial"/>
              </a:rPr>
              <a:t>исключить</a:t>
            </a:r>
            <a:r>
              <a:rPr lang="en-US" altLang="zh-CN" sz="2400" b="1" i="1" spc="2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spc="20" dirty="0">
                <a:solidFill>
                  <a:srgbClr val="3F2F51"/>
                </a:solidFill>
                <a:latin typeface="Arial"/>
                <a:ea typeface="Arial"/>
              </a:rPr>
              <a:t>риск</a:t>
            </a:r>
            <a:r>
              <a:rPr lang="en-US" altLang="zh-CN" sz="2400" b="1" i="1" spc="2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spc="20" dirty="0">
                <a:solidFill>
                  <a:srgbClr val="3F2F51"/>
                </a:solidFill>
                <a:latin typeface="Arial"/>
                <a:ea typeface="Arial"/>
              </a:rPr>
              <a:t>падения</a:t>
            </a:r>
          </a:p>
          <a:p>
            <a:pPr marL="2897124" hangingPunct="0">
              <a:lnSpc>
                <a:spcPct val="99583"/>
              </a:lnSpc>
            </a:pPr>
            <a:r>
              <a:rPr lang="en-US" altLang="zh-CN" sz="2400" spc="75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2400" b="1" i="1" spc="65" dirty="0">
                <a:solidFill>
                  <a:srgbClr val="3F2F51"/>
                </a:solidFill>
                <a:latin typeface="Arial"/>
                <a:ea typeface="Arial"/>
              </a:rPr>
              <a:t>ув</a:t>
            </a:r>
            <a:r>
              <a:rPr lang="en-US" altLang="zh-CN" sz="2400" b="1" i="1" spc="60" dirty="0">
                <a:solidFill>
                  <a:srgbClr val="3F2F51"/>
                </a:solidFill>
                <a:latin typeface="Arial"/>
                <a:ea typeface="Arial"/>
              </a:rPr>
              <a:t>еличить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spc="-10" dirty="0">
                <a:solidFill>
                  <a:srgbClr val="3F2F51"/>
                </a:solidFill>
                <a:latin typeface="Arial"/>
                <a:ea typeface="Arial"/>
              </a:rPr>
              <a:t>безопасность/устой</a:t>
            </a:r>
            <a:r>
              <a:rPr lang="en-US" altLang="zh-CN" sz="2400" b="1" i="1" spc="-5" dirty="0">
                <a:solidFill>
                  <a:srgbClr val="3F2F51"/>
                </a:solidFill>
                <a:latin typeface="Arial"/>
                <a:ea typeface="Arial"/>
              </a:rPr>
              <a:t>чивость</a:t>
            </a:r>
          </a:p>
          <a:p>
            <a:pPr marL="2897124" hangingPunct="0">
              <a:lnSpc>
                <a:spcPct val="100000"/>
              </a:lnSpc>
            </a:pPr>
            <a:r>
              <a:rPr lang="en-US" altLang="zh-CN" sz="2400" spc="4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2400" b="1" i="1" spc="30" dirty="0">
                <a:solidFill>
                  <a:srgbClr val="3F2F51"/>
                </a:solidFill>
                <a:latin typeface="Arial"/>
                <a:ea typeface="Arial"/>
              </a:rPr>
              <a:t>уменьшить</a:t>
            </a:r>
            <a:r>
              <a:rPr lang="en-US" altLang="zh-CN" sz="2400" b="1" i="1" spc="1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spc="30" dirty="0">
                <a:solidFill>
                  <a:srgbClr val="3F2F51"/>
                </a:solidFill>
                <a:latin typeface="Arial"/>
                <a:ea typeface="Arial"/>
              </a:rPr>
              <a:t>нагрузку</a:t>
            </a:r>
            <a:r>
              <a:rPr lang="en-US" altLang="zh-CN" sz="2400" b="1" i="1" spc="2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spc="34" dirty="0">
                <a:solidFill>
                  <a:srgbClr val="3F2F51"/>
                </a:solidFill>
                <a:latin typeface="Arial"/>
                <a:ea typeface="Arial"/>
              </a:rPr>
              <a:t>на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ea typeface="Arial"/>
              </a:rPr>
              <a:t>здоровую</a:t>
            </a:r>
            <a:r>
              <a:rPr lang="en-US" altLang="zh-CN" sz="2400" b="1" i="1" spc="-89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ea typeface="Arial"/>
              </a:rPr>
              <a:t>конечность</a:t>
            </a:r>
            <a:r>
              <a:rPr lang="en-US" altLang="zh-CN" sz="2400" b="1" i="1" spc="-9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ea typeface="Arial"/>
              </a:rPr>
              <a:t>и</a:t>
            </a:r>
            <a:r>
              <a:rPr lang="en-US" altLang="zh-CN" sz="2400" b="1" i="1" spc="-10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ea typeface="Arial"/>
              </a:rPr>
              <a:t>спину</a:t>
            </a:r>
          </a:p>
          <a:p>
            <a:pPr marL="2897124" hangingPunct="0">
              <a:lnSpc>
                <a:spcPct val="100000"/>
              </a:lnSpc>
            </a:pPr>
            <a:r>
              <a:rPr lang="en-US" altLang="zh-CN" sz="2400" spc="75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2400" b="1" i="1" spc="60" dirty="0">
                <a:solidFill>
                  <a:srgbClr val="3F2F51"/>
                </a:solidFill>
                <a:latin typeface="Arial"/>
                <a:ea typeface="Arial"/>
              </a:rPr>
              <a:t>уменьшить</a:t>
            </a:r>
            <a:r>
              <a:rPr lang="en-US" altLang="zh-CN" sz="2400" b="1" i="1" spc="-289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spc="60" dirty="0">
                <a:solidFill>
                  <a:srgbClr val="3F2F51"/>
                </a:solidFill>
                <a:latin typeface="Arial"/>
                <a:ea typeface="Arial"/>
              </a:rPr>
              <a:t>сложность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spc="-5" dirty="0">
                <a:solidFill>
                  <a:srgbClr val="3F2F51"/>
                </a:solidFill>
                <a:latin typeface="Arial"/>
                <a:ea typeface="Arial"/>
              </a:rPr>
              <a:t>(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ea typeface="Arial"/>
              </a:rPr>
              <a:t>сознательность)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spc="-5" dirty="0">
                <a:solidFill>
                  <a:srgbClr val="3F2F51"/>
                </a:solidFill>
                <a:latin typeface="Arial"/>
                <a:ea typeface="Arial"/>
              </a:rPr>
              <a:t>управления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spc="-10" dirty="0">
                <a:solidFill>
                  <a:srgbClr val="3F2F51"/>
                </a:solidFill>
                <a:latin typeface="Arial"/>
                <a:ea typeface="Arial"/>
              </a:rPr>
              <a:t>протезом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Picture 6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960" y="1059180"/>
            <a:ext cx="3665220" cy="3741420"/>
          </a:xfrm>
          <a:prstGeom prst="rect">
            <a:avLst/>
          </a:prstGeom>
        </p:spPr>
      </p:pic>
      <p:pic>
        <p:nvPicPr>
          <p:cNvPr id="615" name="Picture 6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420" y="1059180"/>
            <a:ext cx="1706880" cy="3756660"/>
          </a:xfrm>
          <a:prstGeom prst="rect">
            <a:avLst/>
          </a:prstGeom>
        </p:spPr>
      </p:pic>
      <p:pic>
        <p:nvPicPr>
          <p:cNvPr id="616" name="Picture 6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5680" y="1059180"/>
            <a:ext cx="1447800" cy="3741420"/>
          </a:xfrm>
          <a:prstGeom prst="rect">
            <a:avLst/>
          </a:prstGeom>
        </p:spPr>
      </p:pic>
      <p:sp>
        <p:nvSpPr>
          <p:cNvPr id="2" name="TextBox 616"/>
          <p:cNvSpPr txBox="1"/>
          <p:nvPr/>
        </p:nvSpPr>
        <p:spPr>
          <a:xfrm>
            <a:off x="1971420" y="429589"/>
            <a:ext cx="7329196" cy="4297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7499"/>
              </a:lnSpc>
            </a:pP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МОДУЛИ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НА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БИОНИЧЕСКОЙ</a:t>
            </a:r>
            <a:r>
              <a:rPr lang="en-US" altLang="zh-CN" sz="2400" spc="-15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ПЛАТФОРМЕ</a:t>
            </a:r>
          </a:p>
        </p:txBody>
      </p:sp>
      <p:sp>
        <p:nvSpPr>
          <p:cNvPr id="617" name="TextBox 617"/>
          <p:cNvSpPr txBox="1"/>
          <p:nvPr/>
        </p:nvSpPr>
        <p:spPr>
          <a:xfrm>
            <a:off x="2576829" y="4908583"/>
            <a:ext cx="1170430" cy="4267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400" b="1" i="1" spc="5" dirty="0">
                <a:solidFill>
                  <a:srgbClr val="3F2F51"/>
                </a:solidFill>
                <a:latin typeface="Arial"/>
                <a:ea typeface="Arial"/>
              </a:rPr>
              <a:t>Бион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ическая</a:t>
            </a:r>
          </a:p>
          <a:p>
            <a:pPr marL="0" indent="294132">
              <a:lnSpc>
                <a:spcPct val="100000"/>
              </a:lnSpc>
            </a:pPr>
            <a:r>
              <a:rPr lang="en-US" altLang="zh-CN" sz="1400" b="1" i="1" spc="-10" dirty="0">
                <a:solidFill>
                  <a:srgbClr val="3F2F51"/>
                </a:solidFill>
                <a:latin typeface="Arial"/>
                <a:ea typeface="Arial"/>
              </a:rPr>
              <a:t>ст</a:t>
            </a:r>
            <a:r>
              <a:rPr lang="en-US" altLang="zh-CN" sz="1400" b="1" i="1" spc="-5" dirty="0">
                <a:solidFill>
                  <a:srgbClr val="3F2F51"/>
                </a:solidFill>
                <a:latin typeface="Arial"/>
                <a:ea typeface="Arial"/>
              </a:rPr>
              <a:t>опа</a:t>
            </a:r>
          </a:p>
        </p:txBody>
      </p:sp>
      <p:sp>
        <p:nvSpPr>
          <p:cNvPr id="618" name="TextBox 618"/>
          <p:cNvSpPr txBox="1"/>
          <p:nvPr/>
        </p:nvSpPr>
        <p:spPr>
          <a:xfrm>
            <a:off x="5310251" y="4908583"/>
            <a:ext cx="1610116" cy="4267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13359">
              <a:lnSpc>
                <a:spcPct val="100000"/>
              </a:lnSpc>
            </a:pPr>
            <a:r>
              <a:rPr lang="en-US" altLang="zh-CN" sz="1400" b="1" i="1" spc="5" dirty="0">
                <a:solidFill>
                  <a:srgbClr val="3F2F51"/>
                </a:solidFill>
                <a:latin typeface="Arial"/>
                <a:ea typeface="Arial"/>
              </a:rPr>
              <a:t>Б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ионический</a:t>
            </a:r>
          </a:p>
          <a:p>
            <a:pPr marL="0">
              <a:lnSpc>
                <a:spcPct val="100000"/>
              </a:lnSpc>
            </a:pP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коленный</a:t>
            </a:r>
            <a:r>
              <a:rPr lang="en-US" altLang="zh-CN" sz="1400" b="1" i="1" spc="-1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модуль</a:t>
            </a:r>
          </a:p>
        </p:txBody>
      </p:sp>
      <p:sp>
        <p:nvSpPr>
          <p:cNvPr id="619" name="TextBox 619"/>
          <p:cNvSpPr txBox="1"/>
          <p:nvPr/>
        </p:nvSpPr>
        <p:spPr>
          <a:xfrm>
            <a:off x="7774813" y="4910996"/>
            <a:ext cx="1191683" cy="4267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400" b="1" i="1" spc="5" dirty="0">
                <a:solidFill>
                  <a:srgbClr val="3F2F51"/>
                </a:solidFill>
                <a:latin typeface="Arial"/>
                <a:ea typeface="Arial"/>
              </a:rPr>
              <a:t>Б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ионический</a:t>
            </a:r>
          </a:p>
          <a:p>
            <a:pPr marL="0" indent="39623">
              <a:lnSpc>
                <a:spcPct val="100000"/>
              </a:lnSpc>
            </a:pPr>
            <a:r>
              <a:rPr lang="en-US" altLang="zh-CN" sz="1400" b="1" i="1" spc="-5" dirty="0">
                <a:solidFill>
                  <a:srgbClr val="3F2F51"/>
                </a:solidFill>
                <a:latin typeface="Arial"/>
                <a:ea typeface="Arial"/>
              </a:rPr>
              <a:t>протез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ноги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Picture 6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260" y="906780"/>
            <a:ext cx="1569720" cy="2651760"/>
          </a:xfrm>
          <a:prstGeom prst="rect">
            <a:avLst/>
          </a:prstGeom>
        </p:spPr>
      </p:pic>
      <p:pic>
        <p:nvPicPr>
          <p:cNvPr id="622" name="Picture 6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180" y="3764279"/>
            <a:ext cx="3284220" cy="1866900"/>
          </a:xfrm>
          <a:prstGeom prst="rect">
            <a:avLst/>
          </a:prstGeom>
        </p:spPr>
      </p:pic>
      <p:pic>
        <p:nvPicPr>
          <p:cNvPr id="623" name="Picture 6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320" y="3764279"/>
            <a:ext cx="2865120" cy="1836420"/>
          </a:xfrm>
          <a:prstGeom prst="rect">
            <a:avLst/>
          </a:prstGeom>
        </p:spPr>
      </p:pic>
      <p:sp>
        <p:nvSpPr>
          <p:cNvPr id="2" name="TextBox 623"/>
          <p:cNvSpPr txBox="1"/>
          <p:nvPr/>
        </p:nvSpPr>
        <p:spPr>
          <a:xfrm>
            <a:off x="2111375" y="266267"/>
            <a:ext cx="7437816" cy="2362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7499"/>
              </a:lnSpc>
            </a:pP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ПРЕИМУЩЕСТВА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БИОНИЧЕСКОЙ</a:t>
            </a:r>
            <a:r>
              <a:rPr lang="en-US" altLang="zh-CN" sz="2400" spc="5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СТОПЫ:</a:t>
            </a:r>
          </a:p>
          <a:p>
            <a:pPr>
              <a:lnSpc>
                <a:spcPts val="1754"/>
              </a:lnSpc>
            </a:pPr>
            <a:endParaRPr lang="en-US" dirty="0" smtClean="0"/>
          </a:p>
          <a:p>
            <a:pPr marL="1266697" hangingPunct="0">
              <a:lnSpc>
                <a:spcPct val="100000"/>
              </a:lnSpc>
            </a:pPr>
            <a:r>
              <a:rPr lang="en-US" altLang="zh-CN" sz="1600" spc="55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600" b="1" i="1" spc="44" dirty="0">
                <a:solidFill>
                  <a:srgbClr val="3F2F51"/>
                </a:solidFill>
                <a:latin typeface="Arial"/>
                <a:ea typeface="Arial"/>
              </a:rPr>
              <a:t>Поднятие</a:t>
            </a:r>
            <a:r>
              <a:rPr lang="en-US" altLang="zh-CN" sz="1600" b="1" i="1" spc="2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spc="40" dirty="0">
                <a:solidFill>
                  <a:srgbClr val="3F2F51"/>
                </a:solidFill>
                <a:latin typeface="Arial"/>
                <a:ea typeface="Arial"/>
              </a:rPr>
              <a:t>носка</a:t>
            </a:r>
            <a:r>
              <a:rPr lang="en-US" altLang="zh-CN" sz="1600" b="1" i="1" spc="2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spc="50" dirty="0">
                <a:solidFill>
                  <a:srgbClr val="3F2F51"/>
                </a:solidFill>
                <a:latin typeface="Arial"/>
                <a:ea typeface="Arial"/>
              </a:rPr>
              <a:t>стопы</a:t>
            </a:r>
            <a:r>
              <a:rPr lang="en-US" altLang="zh-CN" sz="1600" b="1" i="1" spc="2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spc="44" dirty="0">
                <a:solidFill>
                  <a:srgbClr val="3F2F51"/>
                </a:solidFill>
                <a:latin typeface="Arial"/>
                <a:ea typeface="Arial"/>
              </a:rPr>
              <a:t>~</a:t>
            </a:r>
            <a:r>
              <a:rPr lang="en-US" altLang="zh-CN" sz="1600" b="1" i="1" spc="2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spc="40" dirty="0">
                <a:solidFill>
                  <a:srgbClr val="3F2F51"/>
                </a:solidFill>
                <a:latin typeface="Arial"/>
                <a:ea typeface="Arial"/>
              </a:rPr>
              <a:t>на</a:t>
            </a:r>
            <a:r>
              <a:rPr lang="en-US" altLang="zh-CN" sz="1600" b="1" i="1" spc="2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spc="40" dirty="0">
                <a:solidFill>
                  <a:srgbClr val="3F2F51"/>
                </a:solidFill>
                <a:latin typeface="Arial"/>
                <a:ea typeface="Arial"/>
              </a:rPr>
              <a:t>5</a:t>
            </a:r>
            <a:r>
              <a:rPr lang="en-US" altLang="zh-CN" sz="1600" b="1" i="1" spc="30" dirty="0">
                <a:solidFill>
                  <a:srgbClr val="3F2F51"/>
                </a:solidFill>
                <a:latin typeface="Arial"/>
                <a:ea typeface="Arial"/>
              </a:rPr>
              <a:t>°</a:t>
            </a:r>
            <a:r>
              <a:rPr lang="en-US" altLang="zh-CN" sz="1600" b="1" i="1" spc="2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spc="40" dirty="0">
                <a:solidFill>
                  <a:srgbClr val="3F2F51"/>
                </a:solidFill>
                <a:latin typeface="Arial"/>
                <a:ea typeface="Arial"/>
              </a:rPr>
              <a:t>в</a:t>
            </a:r>
            <a:r>
              <a:rPr lang="en-US" altLang="zh-CN" sz="1600" b="1" i="1" spc="2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spc="44" dirty="0">
                <a:solidFill>
                  <a:srgbClr val="3F2F51"/>
                </a:solidFill>
                <a:latin typeface="Arial"/>
                <a:ea typeface="Arial"/>
              </a:rPr>
              <a:t>момент</a:t>
            </a:r>
            <a:r>
              <a:rPr lang="en-US" altLang="zh-CN" sz="1600" b="1" i="1" spc="2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spc="40" dirty="0">
                <a:solidFill>
                  <a:srgbClr val="3F2F51"/>
                </a:solidFill>
                <a:latin typeface="Arial"/>
                <a:ea typeface="Arial"/>
              </a:rPr>
              <a:t>переноса</a:t>
            </a:r>
            <a:r>
              <a:rPr lang="en-US" altLang="zh-CN" sz="1600" b="1" i="1" spc="2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spc="50" dirty="0">
                <a:solidFill>
                  <a:srgbClr val="3F2F51"/>
                </a:solidFill>
                <a:latin typeface="Arial"/>
                <a:ea typeface="Arial"/>
              </a:rPr>
              <a:t>над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поверхностью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добавляет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15-20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мм</a:t>
            </a:r>
            <a:r>
              <a:rPr lang="en-US" altLang="zh-CN" sz="1600" b="1" i="1" spc="-9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клиренса</a:t>
            </a:r>
          </a:p>
          <a:p>
            <a:pPr marL="0" indent="1266697">
              <a:lnSpc>
                <a:spcPct val="100000"/>
              </a:lnSpc>
            </a:pPr>
            <a:r>
              <a:rPr lang="en-US" altLang="zh-CN" sz="1600" spc="1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600" b="1" i="1" spc="10" dirty="0">
                <a:solidFill>
                  <a:srgbClr val="3F2F51"/>
                </a:solidFill>
                <a:latin typeface="Arial"/>
                <a:ea typeface="Arial"/>
              </a:rPr>
              <a:t>Снижение</a:t>
            </a:r>
            <a:r>
              <a:rPr lang="en-US" altLang="zh-CN" sz="1600" b="1" i="1" spc="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spc="10" dirty="0">
                <a:solidFill>
                  <a:srgbClr val="3F2F51"/>
                </a:solidFill>
                <a:latin typeface="Arial"/>
                <a:ea typeface="Arial"/>
              </a:rPr>
              <a:t>компенсаторных</a:t>
            </a:r>
            <a:r>
              <a:rPr lang="en-US" altLang="zh-CN" sz="1600" b="1" i="1" spc="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spc="15" dirty="0">
                <a:solidFill>
                  <a:srgbClr val="3F2F51"/>
                </a:solidFill>
                <a:latin typeface="Arial"/>
                <a:ea typeface="Arial"/>
              </a:rPr>
              <a:t>движений</a:t>
            </a:r>
          </a:p>
          <a:p>
            <a:pPr marL="0" indent="1266697">
              <a:lnSpc>
                <a:spcPct val="100000"/>
              </a:lnSpc>
            </a:pPr>
            <a:r>
              <a:rPr lang="en-US" altLang="zh-CN" sz="16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Снижение</a:t>
            </a:r>
            <a:r>
              <a:rPr lang="en-US" altLang="zh-CN" sz="1600" b="1" i="1" spc="10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риска</a:t>
            </a:r>
            <a:r>
              <a:rPr lang="en-US" altLang="zh-CN" sz="1600" b="1" i="1" spc="10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спотыкания</a:t>
            </a:r>
            <a:r>
              <a:rPr lang="en-US" altLang="zh-CN" sz="1600" b="1" i="1" spc="10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и</a:t>
            </a:r>
            <a:r>
              <a:rPr lang="en-US" altLang="zh-CN" sz="1600" b="1" i="1" spc="10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падения</a:t>
            </a:r>
          </a:p>
          <a:p>
            <a:pPr marL="0" indent="1266697">
              <a:lnSpc>
                <a:spcPct val="100000"/>
              </a:lnSpc>
            </a:pPr>
            <a:r>
              <a:rPr lang="en-US" altLang="zh-CN" sz="16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Улучшение</a:t>
            </a:r>
            <a:r>
              <a:rPr lang="en-US" altLang="zh-CN" sz="1600" b="1" i="1" spc="129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симметрии</a:t>
            </a:r>
            <a:r>
              <a:rPr lang="en-US" altLang="zh-CN" sz="1600" b="1" i="1" spc="129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походки</a:t>
            </a:r>
          </a:p>
          <a:p>
            <a:pPr marL="0" indent="1266697">
              <a:lnSpc>
                <a:spcPct val="100000"/>
              </a:lnSpc>
            </a:pPr>
            <a:r>
              <a:rPr lang="en-US" altLang="zh-CN" sz="16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Снижение</a:t>
            </a:r>
            <a:r>
              <a:rPr lang="en-US" altLang="zh-CN" sz="1600" b="1" i="1" spc="4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нагрузки</a:t>
            </a:r>
            <a:r>
              <a:rPr lang="en-US" altLang="zh-CN" sz="1600" b="1" i="1" spc="4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на</a:t>
            </a:r>
            <a:r>
              <a:rPr lang="en-US" altLang="zh-CN" sz="1600" b="1" i="1" spc="4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здоровую</a:t>
            </a:r>
            <a:r>
              <a:rPr lang="en-US" altLang="zh-CN" sz="1600" b="1" i="1" spc="4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конечность</a:t>
            </a:r>
            <a:r>
              <a:rPr lang="en-US" altLang="zh-CN" sz="1600" b="1" i="1" spc="4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и</a:t>
            </a:r>
            <a:r>
              <a:rPr lang="en-US" altLang="zh-CN" sz="1600" b="1" i="1" spc="4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спину</a:t>
            </a:r>
          </a:p>
          <a:p>
            <a:pPr marL="0" indent="1266697">
              <a:lnSpc>
                <a:spcPct val="100000"/>
              </a:lnSpc>
            </a:pPr>
            <a:r>
              <a:rPr lang="en-US" altLang="zh-CN" sz="16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Больше</a:t>
            </a:r>
            <a:r>
              <a:rPr lang="en-US" altLang="zh-CN" sz="1600" b="1" i="1" spc="6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уверенности</a:t>
            </a:r>
            <a:r>
              <a:rPr lang="en-US" altLang="zh-CN" sz="1600" b="1" i="1" spc="6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у</a:t>
            </a:r>
            <a:r>
              <a:rPr lang="en-US" altLang="zh-CN" sz="1600" b="1" i="1" spc="69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пациента</a:t>
            </a:r>
            <a:r>
              <a:rPr lang="en-US" altLang="zh-CN" sz="1600" b="1" i="1" spc="6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при</a:t>
            </a:r>
            <a:r>
              <a:rPr lang="en-US" altLang="zh-CN" sz="1600" b="1" i="1" spc="69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ходьбе</a:t>
            </a:r>
          </a:p>
        </p:txBody>
      </p:sp>
      <p:sp>
        <p:nvSpPr>
          <p:cNvPr id="624" name="TextBox 624"/>
          <p:cNvSpPr txBox="1"/>
          <p:nvPr/>
        </p:nvSpPr>
        <p:spPr>
          <a:xfrm>
            <a:off x="3378072" y="2628988"/>
            <a:ext cx="6230422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876425" algn="l"/>
                <a:tab pos="3191636" algn="l"/>
                <a:tab pos="4662551" algn="l"/>
                <a:tab pos="5980810" algn="l"/>
              </a:tabLst>
            </a:pPr>
            <a:r>
              <a:rPr lang="en-US" altLang="zh-CN" sz="1600" spc="4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600" b="1" i="1" spc="34" dirty="0">
                <a:solidFill>
                  <a:srgbClr val="3F2F51"/>
                </a:solidFill>
                <a:latin typeface="Arial"/>
                <a:ea typeface="Arial"/>
              </a:rPr>
              <a:t>Встроенный	</a:t>
            </a:r>
            <a:r>
              <a:rPr lang="en-US" altLang="zh-CN" sz="1600" b="1" i="1" spc="-5" dirty="0">
                <a:solidFill>
                  <a:srgbClr val="3F2F51"/>
                </a:solidFill>
                <a:latin typeface="Arial"/>
                <a:ea typeface="Arial"/>
              </a:rPr>
              <a:t>гироскоп,	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определят	</a:t>
            </a:r>
            <a:r>
              <a:rPr lang="en-US" altLang="zh-CN" sz="1600" b="1" i="1" spc="-15" dirty="0">
                <a:solidFill>
                  <a:srgbClr val="3F2F51"/>
                </a:solidFill>
                <a:latin typeface="Arial"/>
                <a:ea typeface="Arial"/>
              </a:rPr>
              <a:t>горизонт	</a:t>
            </a:r>
            <a:r>
              <a:rPr lang="en-US" altLang="zh-CN" sz="1600" b="1" i="1" spc="-45" dirty="0">
                <a:solidFill>
                  <a:srgbClr val="3F2F51"/>
                </a:solidFill>
                <a:latin typeface="Arial"/>
                <a:ea typeface="Arial"/>
              </a:rPr>
              <a:t>в</a:t>
            </a:r>
          </a:p>
        </p:txBody>
      </p:sp>
      <p:sp>
        <p:nvSpPr>
          <p:cNvPr id="625" name="TextBox 625"/>
          <p:cNvSpPr txBox="1"/>
          <p:nvPr/>
        </p:nvSpPr>
        <p:spPr>
          <a:xfrm>
            <a:off x="3378072" y="2873209"/>
            <a:ext cx="5224981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зависимости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от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наклона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поверхности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и</a:t>
            </a:r>
            <a:r>
              <a:rPr lang="en-US" altLang="zh-CN" sz="1600" b="1" i="1" spc="-129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каблука</a:t>
            </a:r>
          </a:p>
        </p:txBody>
      </p:sp>
      <p:sp>
        <p:nvSpPr>
          <p:cNvPr id="626" name="TextBox 626"/>
          <p:cNvSpPr txBox="1"/>
          <p:nvPr/>
        </p:nvSpPr>
        <p:spPr>
          <a:xfrm>
            <a:off x="3378072" y="3117049"/>
            <a:ext cx="6227921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071497" algn="l"/>
                <a:tab pos="3472053" algn="l"/>
                <a:tab pos="4904867" algn="l"/>
              </a:tabLst>
            </a:pPr>
            <a:r>
              <a:rPr lang="en-US" altLang="zh-CN" sz="1600" spc="3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600" b="1" i="1" spc="25" dirty="0">
                <a:solidFill>
                  <a:srgbClr val="3F2F51"/>
                </a:solidFill>
                <a:latin typeface="Arial"/>
                <a:ea typeface="Arial"/>
              </a:rPr>
              <a:t>Сервоприводы	</a:t>
            </a:r>
            <a:r>
              <a:rPr lang="en-US" altLang="zh-CN" sz="1600" b="1" i="1" spc="-10" dirty="0">
                <a:solidFill>
                  <a:srgbClr val="3F2F51"/>
                </a:solidFill>
                <a:latin typeface="Arial"/>
                <a:ea typeface="Arial"/>
              </a:rPr>
              <a:t>изменяют	положение	щиколотки</a:t>
            </a:r>
          </a:p>
        </p:txBody>
      </p:sp>
      <p:sp>
        <p:nvSpPr>
          <p:cNvPr id="627" name="TextBox 627"/>
          <p:cNvSpPr txBox="1"/>
          <p:nvPr/>
        </p:nvSpPr>
        <p:spPr>
          <a:xfrm>
            <a:off x="3378072" y="3360889"/>
            <a:ext cx="5158157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согласно</a:t>
            </a:r>
            <a:r>
              <a:rPr lang="en-US" altLang="zh-CN" sz="1600" b="1" i="1" spc="-3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команде</a:t>
            </a:r>
            <a:r>
              <a:rPr lang="en-US" altLang="zh-CN" sz="1600" b="1" i="1" spc="-4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«электронного</a:t>
            </a:r>
            <a:r>
              <a:rPr lang="en-US" altLang="zh-CN" sz="1600" b="1" i="1" spc="-3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мозга</a:t>
            </a:r>
            <a:r>
              <a:rPr lang="en-US" altLang="zh-CN" sz="1600" b="1" i="1" spc="-4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стопы»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Picture 6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120" y="1059180"/>
            <a:ext cx="2011680" cy="2156460"/>
          </a:xfrm>
          <a:prstGeom prst="rect">
            <a:avLst/>
          </a:prstGeom>
        </p:spPr>
      </p:pic>
      <p:pic>
        <p:nvPicPr>
          <p:cNvPr id="630" name="Picture 6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780" y="1059180"/>
            <a:ext cx="3276600" cy="2156460"/>
          </a:xfrm>
          <a:prstGeom prst="rect">
            <a:avLst/>
          </a:prstGeom>
        </p:spPr>
      </p:pic>
      <p:sp>
        <p:nvSpPr>
          <p:cNvPr id="2" name="TextBox 630"/>
          <p:cNvSpPr txBox="1"/>
          <p:nvPr/>
        </p:nvSpPr>
        <p:spPr>
          <a:xfrm>
            <a:off x="1806194" y="56546"/>
            <a:ext cx="7512733" cy="57939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93394">
              <a:lnSpc>
                <a:spcPct val="100000"/>
              </a:lnSpc>
            </a:pP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АМЕРИКАНСКИЙ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БИОНИЧЕСКИЙ</a:t>
            </a:r>
          </a:p>
          <a:p>
            <a:pPr marL="0" indent="1799590">
              <a:lnSpc>
                <a:spcPct val="100000"/>
              </a:lnSpc>
              <a:spcBef>
                <a:spcPts val="120"/>
              </a:spcBef>
            </a:pP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ПРОТЕЗ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СТОПЫ</a:t>
            </a:r>
            <a:r>
              <a:rPr lang="en-US" altLang="zh-CN" sz="2400" spc="3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3200" dirty="0">
                <a:solidFill>
                  <a:srgbClr val="FE4242"/>
                </a:solidFill>
                <a:latin typeface="Arial Black"/>
                <a:ea typeface="Arial Black"/>
              </a:rPr>
              <a:t>BIOM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75"/>
              </a:lnSpc>
            </a:pPr>
            <a:endParaRPr lang="en-US" dirty="0" smtClean="0"/>
          </a:p>
          <a:p>
            <a:pPr marL="0" hangingPunct="0">
              <a:lnSpc>
                <a:spcPct val="100000"/>
              </a:lnSpc>
            </a:pPr>
            <a:r>
              <a:rPr lang="en-US" altLang="zh-CN" sz="20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автоматическое</a:t>
            </a:r>
            <a:r>
              <a:rPr lang="en-US" altLang="zh-CN" sz="2000" b="1" i="1" spc="9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подстраивание</a:t>
            </a:r>
            <a:r>
              <a:rPr lang="en-US" altLang="zh-CN" sz="2000" b="1" i="1" spc="10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под</a:t>
            </a:r>
            <a:r>
              <a:rPr lang="en-US" altLang="zh-CN" sz="2000" b="1" i="1" spc="10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любую</a:t>
            </a:r>
            <a:r>
              <a:rPr lang="en-US" altLang="zh-CN" sz="2000" b="1" i="1" spc="10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скорость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spc="-15" dirty="0">
                <a:solidFill>
                  <a:srgbClr val="3F2F51"/>
                </a:solidFill>
                <a:latin typeface="Arial"/>
                <a:ea typeface="Arial"/>
              </a:rPr>
              <a:t>ход</a:t>
            </a:r>
            <a:r>
              <a:rPr lang="en-US" altLang="zh-CN" sz="2000" b="1" i="1" spc="-5" dirty="0">
                <a:solidFill>
                  <a:srgbClr val="3F2F51"/>
                </a:solidFill>
                <a:latin typeface="Arial"/>
                <a:ea typeface="Arial"/>
              </a:rPr>
              <a:t>ьбы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20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воспроизведение</a:t>
            </a:r>
            <a:r>
              <a:rPr lang="en-US" altLang="zh-CN" sz="2000" b="1" i="1" spc="9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функции</a:t>
            </a:r>
            <a:r>
              <a:rPr lang="en-US" altLang="zh-CN" sz="2000" b="1" i="1" spc="10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икроножной</a:t>
            </a:r>
            <a:r>
              <a:rPr lang="en-US" altLang="zh-CN" sz="2000" b="1" i="1" spc="9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мышцы</a:t>
            </a:r>
            <a:r>
              <a:rPr lang="en-US" altLang="zh-CN" sz="2000" b="1" i="1" spc="10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и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сухожилия</a:t>
            </a:r>
            <a:r>
              <a:rPr lang="en-US" altLang="zh-CN" sz="2000" b="1" i="1" spc="-12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голеностопного</a:t>
            </a:r>
            <a:r>
              <a:rPr lang="en-US" altLang="zh-CN" sz="2000" b="1" i="1" spc="-12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сустава</a:t>
            </a:r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снижение</a:t>
            </a:r>
            <a:r>
              <a:rPr lang="en-US" altLang="zh-CN" sz="2000" b="1" i="1" spc="15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энергозатрат</a:t>
            </a:r>
            <a:r>
              <a:rPr lang="en-US" altLang="zh-CN" sz="2000" b="1" i="1" spc="15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при</a:t>
            </a:r>
            <a:r>
              <a:rPr lang="en-US" altLang="zh-CN" sz="2000" b="1" i="1" spc="15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ходьбе</a:t>
            </a:r>
          </a:p>
          <a:p>
            <a:pPr marL="0" hangingPunct="0">
              <a:lnSpc>
                <a:spcPct val="99583"/>
              </a:lnSpc>
            </a:pPr>
            <a:r>
              <a:rPr lang="en-US" altLang="zh-CN" sz="20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3</a:t>
            </a:r>
            <a:r>
              <a:rPr lang="en-US" altLang="zh-CN" sz="2000" b="1" i="1" spc="6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компьютера</a:t>
            </a:r>
            <a:r>
              <a:rPr lang="en-US" altLang="zh-CN" sz="2000" b="1" i="1" spc="6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и</a:t>
            </a:r>
            <a:r>
              <a:rPr lang="en-US" altLang="zh-CN" sz="2000" b="1" i="1" spc="6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6</a:t>
            </a:r>
            <a:r>
              <a:rPr lang="en-US" altLang="zh-CN" sz="2000" b="1" i="1" spc="6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датчиков</a:t>
            </a:r>
            <a:r>
              <a:rPr lang="en-US" altLang="zh-CN" sz="2000" b="1" i="1" spc="6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дают</a:t>
            </a:r>
            <a:r>
              <a:rPr lang="en-US" altLang="zh-CN" sz="2000" b="1" i="1" spc="6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возможность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регулировать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жесткость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лодыжки,</a:t>
            </a:r>
            <a:r>
              <a:rPr lang="en-US" altLang="zh-CN" sz="2000" b="1" i="1" spc="-10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пружинистость,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000" b="1" i="1" spc="-5" dirty="0">
                <a:solidFill>
                  <a:srgbClr val="3F2F51"/>
                </a:solidFill>
                <a:latin typeface="Arial"/>
                <a:ea typeface="Arial"/>
              </a:rPr>
              <a:t>р</a:t>
            </a:r>
            <a:r>
              <a:rPr lang="en-US" altLang="zh-CN" sz="2000" b="1" i="1" dirty="0">
                <a:solidFill>
                  <a:srgbClr val="3F2F51"/>
                </a:solidFill>
                <a:latin typeface="Arial"/>
                <a:ea typeface="Arial"/>
              </a:rPr>
              <a:t>авновесие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Picture 6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420" y="906780"/>
            <a:ext cx="1470660" cy="3718560"/>
          </a:xfrm>
          <a:prstGeom prst="rect">
            <a:avLst/>
          </a:prstGeom>
        </p:spPr>
      </p:pic>
      <p:pic>
        <p:nvPicPr>
          <p:cNvPr id="633" name="Picture 6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960" y="2125980"/>
            <a:ext cx="1478280" cy="3276600"/>
          </a:xfrm>
          <a:prstGeom prst="rect">
            <a:avLst/>
          </a:prstGeom>
        </p:spPr>
      </p:pic>
      <p:sp>
        <p:nvSpPr>
          <p:cNvPr id="2" name="TextBox 633"/>
          <p:cNvSpPr txBox="1"/>
          <p:nvPr/>
        </p:nvSpPr>
        <p:spPr>
          <a:xfrm>
            <a:off x="2676144" y="115368"/>
            <a:ext cx="6575831" cy="55460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ПРЕИМУЩЕСТВА</a:t>
            </a:r>
            <a:r>
              <a:rPr lang="en-US" altLang="zh-CN" sz="2400" spc="2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БИОНИЧЕСКОГО</a:t>
            </a:r>
          </a:p>
          <a:p>
            <a:pPr marL="0" indent="1094232">
              <a:lnSpc>
                <a:spcPct val="100000"/>
              </a:lnSpc>
              <a:spcBef>
                <a:spcPts val="125"/>
              </a:spcBef>
            </a:pP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КОЛЕННОГО</a:t>
            </a:r>
            <a:r>
              <a:rPr lang="en-US" altLang="zh-CN" sz="2400" spc="-5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МОДУЛЯ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14"/>
              </a:lnSpc>
            </a:pPr>
            <a:endParaRPr lang="en-US" dirty="0" smtClean="0"/>
          </a:p>
          <a:p>
            <a:pPr marL="2488057" hangingPunct="0">
              <a:lnSpc>
                <a:spcPct val="100000"/>
              </a:lnSpc>
            </a:pPr>
            <a:r>
              <a:rPr lang="en-US" altLang="zh-CN" sz="2400" spc="8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2400" b="1" i="1" spc="69" dirty="0">
                <a:solidFill>
                  <a:srgbClr val="3F2F51"/>
                </a:solidFill>
                <a:latin typeface="Arial"/>
                <a:ea typeface="Arial"/>
              </a:rPr>
              <a:t>Помогает</a:t>
            </a:r>
            <a:r>
              <a:rPr lang="en-US" altLang="zh-CN" sz="2400" b="1" i="1" spc="-32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spc="64" dirty="0">
                <a:solidFill>
                  <a:srgbClr val="3F2F51"/>
                </a:solidFill>
                <a:latin typeface="Arial"/>
                <a:ea typeface="Arial"/>
              </a:rPr>
              <a:t>пациенту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ea typeface="Arial"/>
              </a:rPr>
              <a:t>вставать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ea typeface="Arial"/>
              </a:rPr>
              <a:t>со</a:t>
            </a:r>
            <a:r>
              <a:rPr lang="en-US" altLang="zh-CN" sz="2400" b="1" i="1" spc="-17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ea typeface="Arial"/>
              </a:rPr>
              <a:t>стула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79"/>
              </a:lnSpc>
            </a:pPr>
            <a:endParaRPr lang="en-US" dirty="0" smtClean="0"/>
          </a:p>
          <a:p>
            <a:pPr marL="2488057" hangingPunct="0">
              <a:lnSpc>
                <a:spcPct val="99583"/>
              </a:lnSpc>
            </a:pPr>
            <a:r>
              <a:rPr lang="en-US" altLang="zh-CN" sz="2400" spc="3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2400" b="1" i="1" spc="25" dirty="0">
                <a:solidFill>
                  <a:srgbClr val="3F2F51"/>
                </a:solidFill>
                <a:latin typeface="Arial"/>
                <a:ea typeface="Arial"/>
              </a:rPr>
              <a:t>Активно</a:t>
            </a:r>
            <a:r>
              <a:rPr lang="en-US" altLang="zh-CN" sz="2400" b="1" i="1" spc="1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spc="25" dirty="0">
                <a:solidFill>
                  <a:srgbClr val="3F2F51"/>
                </a:solidFill>
                <a:latin typeface="Arial"/>
                <a:ea typeface="Arial"/>
              </a:rPr>
              <a:t>помогает</a:t>
            </a:r>
            <a:r>
              <a:rPr lang="en-US" altLang="zh-CN" sz="2400" b="1" i="1" spc="1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spc="34" dirty="0">
                <a:solidFill>
                  <a:srgbClr val="3F2F51"/>
                </a:solidFill>
                <a:latin typeface="Arial"/>
                <a:ea typeface="Arial"/>
              </a:rPr>
              <a:t>во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spc="-5" dirty="0">
                <a:solidFill>
                  <a:srgbClr val="3F2F51"/>
                </a:solidFill>
                <a:latin typeface="Arial"/>
                <a:ea typeface="Arial"/>
              </a:rPr>
              <a:t>время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spc="-5" dirty="0">
                <a:solidFill>
                  <a:srgbClr val="3F2F51"/>
                </a:solidFill>
                <a:latin typeface="Arial"/>
                <a:ea typeface="Arial"/>
              </a:rPr>
              <a:t>шага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04"/>
              </a:lnSpc>
            </a:pPr>
            <a:endParaRPr lang="en-US" dirty="0" smtClean="0"/>
          </a:p>
          <a:p>
            <a:pPr marL="2488057" hangingPunct="0">
              <a:lnSpc>
                <a:spcPct val="100000"/>
              </a:lnSpc>
            </a:pPr>
            <a:r>
              <a:rPr lang="en-US" altLang="zh-CN" sz="2400" spc="3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2400" b="1" i="1" spc="25" dirty="0">
                <a:solidFill>
                  <a:srgbClr val="3F2F51"/>
                </a:solidFill>
                <a:latin typeface="Arial"/>
                <a:ea typeface="Arial"/>
              </a:rPr>
              <a:t>Активно</a:t>
            </a:r>
            <a:r>
              <a:rPr lang="en-US" altLang="zh-CN" sz="2400" b="1" i="1" spc="1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spc="30" dirty="0">
                <a:solidFill>
                  <a:srgbClr val="3F2F51"/>
                </a:solidFill>
                <a:latin typeface="Arial"/>
                <a:ea typeface="Arial"/>
              </a:rPr>
              <a:t>помогает</a:t>
            </a:r>
            <a:r>
              <a:rPr lang="en-US" altLang="zh-CN" sz="2400" b="1" i="1" spc="1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spc="30" dirty="0">
                <a:solidFill>
                  <a:srgbClr val="3F2F51"/>
                </a:solidFill>
                <a:latin typeface="Arial"/>
                <a:ea typeface="Arial"/>
              </a:rPr>
              <a:t>при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ea typeface="Arial"/>
              </a:rPr>
              <a:t>подъеме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ea typeface="Arial"/>
              </a:rPr>
              <a:t>по</a:t>
            </a:r>
            <a:r>
              <a:rPr lang="en-US" altLang="zh-CN" sz="2400" b="1" i="1" spc="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ea typeface="Arial"/>
              </a:rPr>
              <a:t>наклонной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spc="-15" dirty="0">
                <a:solidFill>
                  <a:srgbClr val="3F2F51"/>
                </a:solidFill>
                <a:latin typeface="Arial"/>
                <a:ea typeface="Arial"/>
              </a:rPr>
              <a:t>поверх</a:t>
            </a:r>
            <a:r>
              <a:rPr lang="en-US" altLang="zh-CN" sz="2400" b="1" i="1" spc="-10" dirty="0">
                <a:solidFill>
                  <a:srgbClr val="3F2F51"/>
                </a:solidFill>
                <a:latin typeface="Arial"/>
                <a:ea typeface="Arial"/>
              </a:rPr>
              <a:t>ности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79"/>
              </a:lnSpc>
            </a:pPr>
            <a:endParaRPr lang="en-US" dirty="0" smtClean="0"/>
          </a:p>
          <a:p>
            <a:pPr marL="2488057" hangingPunct="0">
              <a:lnSpc>
                <a:spcPct val="100000"/>
              </a:lnSpc>
            </a:pPr>
            <a:r>
              <a:rPr lang="en-US" altLang="zh-CN" sz="2400" spc="3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2400" b="1" i="1" spc="25" dirty="0">
                <a:solidFill>
                  <a:srgbClr val="3F2F51"/>
                </a:solidFill>
                <a:latin typeface="Arial"/>
                <a:ea typeface="Arial"/>
              </a:rPr>
              <a:t>Активно</a:t>
            </a:r>
            <a:r>
              <a:rPr lang="en-US" altLang="zh-CN" sz="2400" b="1" i="1" spc="1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spc="30" dirty="0">
                <a:solidFill>
                  <a:srgbClr val="3F2F51"/>
                </a:solidFill>
                <a:latin typeface="Arial"/>
                <a:ea typeface="Arial"/>
              </a:rPr>
              <a:t>помогает</a:t>
            </a:r>
            <a:r>
              <a:rPr lang="en-US" altLang="zh-CN" sz="2400" b="1" i="1" spc="1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spc="30" dirty="0">
                <a:solidFill>
                  <a:srgbClr val="3F2F51"/>
                </a:solidFill>
                <a:latin typeface="Arial"/>
                <a:ea typeface="Arial"/>
              </a:rPr>
              <a:t>при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ea typeface="Arial"/>
              </a:rPr>
              <a:t>подъеме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ea typeface="Arial"/>
              </a:rPr>
              <a:t>по</a:t>
            </a:r>
            <a:r>
              <a:rPr lang="en-US" altLang="zh-CN" sz="2400" b="1" i="1" spc="-15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2400" b="1" i="1" dirty="0">
                <a:solidFill>
                  <a:srgbClr val="3F2F51"/>
                </a:solidFill>
                <a:latin typeface="Arial"/>
                <a:ea typeface="Arial"/>
              </a:rPr>
              <a:t>лестнице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Picture 6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460" y="1135380"/>
            <a:ext cx="1082040" cy="2423160"/>
          </a:xfrm>
          <a:prstGeom prst="rect">
            <a:avLst/>
          </a:prstGeom>
        </p:spPr>
      </p:pic>
      <p:pic>
        <p:nvPicPr>
          <p:cNvPr id="636" name="Picture 6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420" y="1341120"/>
            <a:ext cx="3375660" cy="2194560"/>
          </a:xfrm>
          <a:prstGeom prst="rect">
            <a:avLst/>
          </a:prstGeom>
        </p:spPr>
      </p:pic>
      <p:sp>
        <p:nvSpPr>
          <p:cNvPr id="2" name="TextBox 636"/>
          <p:cNvSpPr txBox="1"/>
          <p:nvPr/>
        </p:nvSpPr>
        <p:spPr>
          <a:xfrm>
            <a:off x="1520316" y="115368"/>
            <a:ext cx="8041068" cy="56129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34137">
              <a:lnSpc>
                <a:spcPct val="100000"/>
              </a:lnSpc>
            </a:pP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БИОНИЧЕСКАЯ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ea typeface="Arial Black"/>
              </a:rPr>
              <a:t>СИСТЕМА</a:t>
            </a:r>
            <a:r>
              <a:rPr lang="en-US" altLang="zh-CN" sz="24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FE4242"/>
                </a:solidFill>
                <a:latin typeface="Arial Black"/>
                <a:ea typeface="Arial Black"/>
              </a:rPr>
              <a:t>SYMBIONIC™</a:t>
            </a:r>
            <a:r>
              <a:rPr lang="en-US" altLang="zh-CN" sz="2400" spc="-55" dirty="0">
                <a:solidFill>
                  <a:srgbClr val="FE4242"/>
                </a:solidFill>
                <a:latin typeface="Arial Black"/>
                <a:cs typeface="Arial Black"/>
              </a:rPr>
              <a:t> </a:t>
            </a:r>
            <a:r>
              <a:rPr lang="en-US" altLang="zh-CN" sz="2400" dirty="0">
                <a:solidFill>
                  <a:srgbClr val="FE4242"/>
                </a:solidFill>
                <a:latin typeface="Arial Black"/>
                <a:ea typeface="Arial Black"/>
              </a:rPr>
              <a:t>LEG</a:t>
            </a:r>
          </a:p>
          <a:p>
            <a:pPr marL="0" indent="1145159">
              <a:lnSpc>
                <a:spcPct val="100000"/>
              </a:lnSpc>
              <a:spcBef>
                <a:spcPts val="125"/>
              </a:spcBef>
            </a:pPr>
            <a:r>
              <a:rPr lang="en-US" altLang="zh-CN" sz="2400" spc="30" dirty="0">
                <a:solidFill>
                  <a:srgbClr val="BF0000"/>
                </a:solidFill>
                <a:latin typeface="Arial Black"/>
                <a:ea typeface="Arial Black"/>
              </a:rPr>
              <a:t>ИСЛАНДСКОЙ</a:t>
            </a:r>
            <a:r>
              <a:rPr lang="en-US" altLang="zh-CN" sz="2400" spc="1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400" spc="34" dirty="0">
                <a:solidFill>
                  <a:srgbClr val="BF0000"/>
                </a:solidFill>
                <a:latin typeface="Arial Black"/>
                <a:ea typeface="Arial Black"/>
              </a:rPr>
              <a:t>КОМПАНИИ</a:t>
            </a:r>
            <a:r>
              <a:rPr lang="en-US" altLang="zh-CN" sz="2400" spc="15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400" spc="34" dirty="0">
                <a:solidFill>
                  <a:srgbClr val="BF0000"/>
                </a:solidFill>
                <a:latin typeface="Arial Black"/>
                <a:ea typeface="Arial Black"/>
              </a:rPr>
              <a:t>OSSUR</a:t>
            </a:r>
          </a:p>
          <a:p>
            <a:pPr>
              <a:lnSpc>
                <a:spcPts val="405"/>
              </a:lnSpc>
            </a:pPr>
            <a:endParaRPr lang="en-US" dirty="0" smtClean="0"/>
          </a:p>
          <a:p>
            <a:pPr marL="0" indent="218312">
              <a:lnSpc>
                <a:spcPct val="100000"/>
              </a:lnSpc>
            </a:pP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Объединяет</a:t>
            </a:r>
            <a:r>
              <a:rPr lang="en-US" altLang="zh-CN" sz="1400" b="1" i="1" spc="-3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и</a:t>
            </a:r>
            <a:r>
              <a:rPr lang="en-US" altLang="zh-CN" sz="1400" b="1" i="1" spc="-3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усиливает</a:t>
            </a:r>
            <a:r>
              <a:rPr lang="en-US" altLang="zh-CN" sz="1400" b="1" i="1" spc="-3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все</a:t>
            </a:r>
            <a:r>
              <a:rPr lang="en-US" altLang="zh-CN" sz="1400" b="1" i="1" spc="-3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возможности</a:t>
            </a:r>
            <a:r>
              <a:rPr lang="en-US" altLang="zh-CN" sz="1400" b="1" i="1" spc="-3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бионических</a:t>
            </a:r>
            <a:r>
              <a:rPr lang="en-US" altLang="zh-CN" sz="1400" b="1" i="1" spc="-3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коленного</a:t>
            </a:r>
            <a:r>
              <a:rPr lang="en-US" altLang="zh-CN" sz="1400" b="1" i="1" spc="-3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модуля</a:t>
            </a:r>
            <a:r>
              <a:rPr lang="en-US" altLang="zh-CN" sz="1400" b="1" i="1" spc="-3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и</a:t>
            </a:r>
            <a:r>
              <a:rPr lang="en-US" altLang="zh-CN" sz="1400" b="1" i="1" spc="-3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стопы</a:t>
            </a:r>
            <a:r>
              <a:rPr lang="en-US" altLang="zh-CN" sz="1400" b="1" i="1" spc="-4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-</a:t>
            </a:r>
          </a:p>
          <a:p>
            <a:pPr marL="0" indent="2524379">
              <a:lnSpc>
                <a:spcPct val="100000"/>
              </a:lnSpc>
            </a:pPr>
            <a:r>
              <a:rPr lang="en-US" altLang="zh-CN" sz="1400" b="1" i="1" dirty="0">
                <a:solidFill>
                  <a:srgbClr val="BF0000"/>
                </a:solidFill>
                <a:latin typeface="Arial"/>
                <a:ea typeface="Arial"/>
              </a:rPr>
              <a:t>"протез</a:t>
            </a:r>
            <a:r>
              <a:rPr lang="en-US" altLang="zh-CN" sz="1400" b="1" i="1" spc="-30" dirty="0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BF0000"/>
                </a:solidFill>
                <a:latin typeface="Arial"/>
                <a:ea typeface="Arial"/>
              </a:rPr>
              <a:t>думает</a:t>
            </a:r>
            <a:r>
              <a:rPr lang="en-US" altLang="zh-CN" sz="1400" b="1" i="1" spc="-30" dirty="0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BF0000"/>
                </a:solidFill>
                <a:latin typeface="Arial"/>
                <a:ea typeface="Arial"/>
              </a:rPr>
              <a:t>и</a:t>
            </a:r>
            <a:r>
              <a:rPr lang="en-US" altLang="zh-CN" sz="1400" b="1" i="1" spc="-30" dirty="0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BF0000"/>
                </a:solidFill>
                <a:latin typeface="Arial"/>
                <a:ea typeface="Arial"/>
              </a:rPr>
              <a:t>действует</a:t>
            </a:r>
            <a:r>
              <a:rPr lang="en-US" altLang="zh-CN" sz="1400" b="1" i="1" spc="-35" dirty="0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BF0000"/>
                </a:solidFill>
                <a:latin typeface="Arial"/>
                <a:ea typeface="Arial"/>
              </a:rPr>
              <a:t>сам"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3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датчики</a:t>
            </a:r>
            <a:r>
              <a:rPr lang="en-US" altLang="zh-CN" sz="1600" b="1" i="1" spc="-2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контролируют</a:t>
            </a:r>
            <a:r>
              <a:rPr lang="en-US" altLang="zh-CN" sz="1600" b="1" i="1" spc="-2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вес,</a:t>
            </a:r>
            <a:r>
              <a:rPr lang="en-US" altLang="zh-CN" sz="1600" b="1" i="1" spc="-3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движение</a:t>
            </a:r>
            <a:r>
              <a:rPr lang="en-US" altLang="zh-CN" sz="1600" b="1" i="1" spc="-2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и</a:t>
            </a:r>
            <a:r>
              <a:rPr lang="en-US" altLang="zh-CN" sz="1600" b="1" i="1" spc="-3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силу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6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бортовые</a:t>
            </a:r>
            <a:r>
              <a:rPr lang="en-US" altLang="zh-CN" sz="1600" b="1" i="1" spc="-6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микродиспетчеры</a:t>
            </a:r>
            <a:r>
              <a:rPr lang="en-US" altLang="zh-CN" sz="1600" b="1" i="1" spc="-69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обрабатывают</a:t>
            </a:r>
            <a:r>
              <a:rPr lang="en-US" altLang="zh-CN" sz="1600" b="1" i="1" spc="-69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данные,</a:t>
            </a:r>
            <a:r>
              <a:rPr lang="en-US" altLang="zh-CN" sz="1600" b="1" i="1" spc="-7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отслеживая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t/>
            </a:r>
            <a:br/>
            <a:r>
              <a:rPr lang="en-US" altLang="zh-CN" sz="1600" b="1" i="1" spc="-10" dirty="0">
                <a:solidFill>
                  <a:srgbClr val="3F2F51"/>
                </a:solidFill>
                <a:latin typeface="Arial"/>
                <a:ea typeface="Arial"/>
              </a:rPr>
              <a:t>походку</a:t>
            </a:r>
            <a:r>
              <a:rPr lang="en-US" altLang="zh-CN" sz="1600" b="1" i="1" spc="2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spc="-10" dirty="0">
                <a:solidFill>
                  <a:srgbClr val="3F2F51"/>
                </a:solidFill>
                <a:latin typeface="Arial"/>
                <a:ea typeface="Arial"/>
              </a:rPr>
              <a:t>человека</a:t>
            </a:r>
          </a:p>
          <a:p>
            <a:pPr marL="0" hangingPunct="0">
              <a:lnSpc>
                <a:spcPct val="99583"/>
              </a:lnSpc>
            </a:pPr>
            <a:r>
              <a:rPr lang="en-US" altLang="zh-CN" sz="16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привод</a:t>
            </a:r>
            <a:r>
              <a:rPr lang="en-US" altLang="zh-CN" sz="1600" b="1" i="1" spc="-4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учитывает,</a:t>
            </a:r>
            <a:r>
              <a:rPr lang="en-US" altLang="zh-CN" sz="1600" b="1" i="1" spc="-4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стоит</a:t>
            </a:r>
            <a:r>
              <a:rPr lang="en-US" altLang="zh-CN" sz="1600" b="1" i="1" spc="-4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ли</a:t>
            </a:r>
            <a:r>
              <a:rPr lang="en-US" altLang="zh-CN" sz="1600" b="1" i="1" spc="-4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человек</a:t>
            </a:r>
            <a:r>
              <a:rPr lang="en-US" altLang="zh-CN" sz="1600" b="1" i="1" spc="-4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на</a:t>
            </a:r>
            <a:r>
              <a:rPr lang="en-US" altLang="zh-CN" sz="1600" b="1" i="1" spc="-4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месте,</a:t>
            </a:r>
            <a:r>
              <a:rPr lang="en-US" altLang="zh-CN" sz="1600" b="1" i="1" spc="-4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заворачивает</a:t>
            </a:r>
            <a:r>
              <a:rPr lang="en-US" altLang="zh-CN" sz="1600" b="1" i="1" spc="-4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за</a:t>
            </a:r>
            <a:r>
              <a:rPr lang="en-US" altLang="zh-CN" sz="1600" b="1" i="1" spc="-5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угол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t/>
            </a:r>
            <a:br/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или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идет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по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прямой</a:t>
            </a:r>
            <a:r>
              <a:rPr lang="en-US" altLang="zh-CN" sz="1600" b="1" i="1" spc="-3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линии</a:t>
            </a:r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искусственный</a:t>
            </a:r>
            <a:r>
              <a:rPr lang="en-US" altLang="zh-CN" sz="1600" b="1" i="1" spc="-2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интеллект</a:t>
            </a:r>
            <a:r>
              <a:rPr lang="en-US" altLang="zh-CN" sz="1600" b="1" i="1" spc="-2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вычисляет</a:t>
            </a:r>
            <a:r>
              <a:rPr lang="en-US" altLang="zh-CN" sz="1600" b="1" i="1" spc="-2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данные</a:t>
            </a:r>
            <a:r>
              <a:rPr lang="en-US" altLang="zh-CN" sz="1600" b="1" i="1" spc="-2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и</a:t>
            </a:r>
            <a:r>
              <a:rPr lang="en-US" altLang="zh-CN" sz="1600" b="1" i="1" spc="-2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подает</a:t>
            </a:r>
            <a:r>
              <a:rPr lang="en-US" altLang="zh-CN" sz="1600" b="1" i="1" spc="-2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их</a:t>
            </a:r>
            <a:r>
              <a:rPr lang="en-US" altLang="zh-CN" sz="1600" b="1" i="1" spc="-2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в</a:t>
            </a:r>
            <a:r>
              <a:rPr lang="en-US" altLang="zh-CN" sz="1600" b="1" i="1" spc="-2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привод,</a:t>
            </a:r>
          </a:p>
          <a:p>
            <a:pPr marL="0">
              <a:lnSpc>
                <a:spcPct val="100000"/>
              </a:lnSpc>
            </a:pP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который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затем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управляет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движением</a:t>
            </a:r>
            <a:r>
              <a:rPr lang="en-US" altLang="zh-CN" sz="1600" b="1" i="1" spc="-139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протеза</a:t>
            </a:r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протез</a:t>
            </a:r>
            <a:r>
              <a:rPr lang="en-US" altLang="zh-CN" sz="1600" b="1" i="1" spc="-4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автоматически</a:t>
            </a:r>
            <a:r>
              <a:rPr lang="en-US" altLang="zh-CN" sz="1600" b="1" i="1" spc="-5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приспосабливаться</a:t>
            </a:r>
            <a:r>
              <a:rPr lang="en-US" altLang="zh-CN" sz="1600" b="1" i="1" spc="-5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к</a:t>
            </a:r>
            <a:r>
              <a:rPr lang="en-US" altLang="zh-CN" sz="1600" b="1" i="1" spc="-5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особенностям</a:t>
            </a:r>
            <a:r>
              <a:rPr lang="en-US" altLang="zh-CN" sz="1600" b="1" i="1" spc="-5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походки</a:t>
            </a:r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устройство</a:t>
            </a:r>
            <a:r>
              <a:rPr lang="en-US" altLang="zh-CN" sz="1600" b="1" i="1" spc="-5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исправляет</a:t>
            </a:r>
            <a:r>
              <a:rPr lang="en-US" altLang="zh-CN" sz="1600" b="1" i="1" spc="-5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неправильную</a:t>
            </a:r>
            <a:r>
              <a:rPr lang="en-US" altLang="zh-CN" sz="1600" b="1" i="1" spc="-6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600" b="1" i="1" dirty="0">
                <a:solidFill>
                  <a:srgbClr val="3F2F51"/>
                </a:solidFill>
                <a:latin typeface="Arial"/>
                <a:ea typeface="Arial"/>
              </a:rPr>
              <a:t>походку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icture 6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980" y="1127760"/>
            <a:ext cx="2667000" cy="2339339"/>
          </a:xfrm>
          <a:prstGeom prst="rect">
            <a:avLst/>
          </a:prstGeom>
        </p:spPr>
      </p:pic>
      <p:pic>
        <p:nvPicPr>
          <p:cNvPr id="639" name="Picture 6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780" y="1127760"/>
            <a:ext cx="1866900" cy="2339339"/>
          </a:xfrm>
          <a:prstGeom prst="rect">
            <a:avLst/>
          </a:prstGeom>
        </p:spPr>
      </p:pic>
      <p:pic>
        <p:nvPicPr>
          <p:cNvPr id="640" name="Picture 6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820" y="1127760"/>
            <a:ext cx="1569720" cy="2339339"/>
          </a:xfrm>
          <a:prstGeom prst="rect">
            <a:avLst/>
          </a:prstGeom>
        </p:spPr>
      </p:pic>
      <p:sp>
        <p:nvSpPr>
          <p:cNvPr id="2" name="TextBox 640"/>
          <p:cNvSpPr txBox="1"/>
          <p:nvPr/>
        </p:nvSpPr>
        <p:spPr>
          <a:xfrm>
            <a:off x="1806194" y="158589"/>
            <a:ext cx="7549956" cy="3581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62073" indent="-1659889" hangingPunct="0">
              <a:lnSpc>
                <a:spcPct val="101250"/>
              </a:lnSpc>
            </a:pPr>
            <a:r>
              <a:rPr lang="en-US" altLang="zh-CN" sz="1600" dirty="0">
                <a:solidFill>
                  <a:srgbClr val="BF0000"/>
                </a:solidFill>
                <a:latin typeface="Arial Black"/>
                <a:ea typeface="Arial Black"/>
              </a:rPr>
              <a:t>БИОНИЧЕСКИЕ</a:t>
            </a:r>
            <a:r>
              <a:rPr lang="en-US" altLang="zh-CN" sz="16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600" dirty="0">
                <a:solidFill>
                  <a:srgbClr val="BF0000"/>
                </a:solidFill>
                <a:latin typeface="Arial Black"/>
                <a:ea typeface="Arial Black"/>
              </a:rPr>
              <a:t>ТЕХНОЛОГИИ</a:t>
            </a:r>
            <a:r>
              <a:rPr lang="en-US" altLang="zh-CN" sz="16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600" dirty="0">
                <a:solidFill>
                  <a:srgbClr val="BF0000"/>
                </a:solidFill>
                <a:latin typeface="Arial Black"/>
                <a:ea typeface="Arial Black"/>
              </a:rPr>
              <a:t>ЛИНЕЙКИ</a:t>
            </a:r>
            <a:r>
              <a:rPr lang="en-US" altLang="zh-CN" sz="16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600" dirty="0">
                <a:solidFill>
                  <a:srgbClr val="BF0000"/>
                </a:solidFill>
                <a:latin typeface="Arial Black"/>
                <a:ea typeface="Arial Black"/>
              </a:rPr>
              <a:t>КОЛЕННЫХ</a:t>
            </a:r>
            <a:r>
              <a:rPr lang="en-US" altLang="zh-CN" sz="1600" spc="-2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600" dirty="0">
                <a:solidFill>
                  <a:srgbClr val="BF0000"/>
                </a:solidFill>
                <a:latin typeface="Arial Black"/>
                <a:ea typeface="Arial Black"/>
              </a:rPr>
              <a:t>МОДУЛЕЙ</a:t>
            </a:r>
            <a:r>
              <a:rPr lang="en-US" altLang="zh-CN" sz="16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2000" dirty="0">
                <a:solidFill>
                  <a:srgbClr val="FE4242"/>
                </a:solidFill>
                <a:latin typeface="Arial Black"/>
                <a:ea typeface="Arial Black"/>
              </a:rPr>
              <a:t>C-LEG,</a:t>
            </a:r>
            <a:r>
              <a:rPr lang="en-US" altLang="zh-CN" sz="2000" dirty="0">
                <a:solidFill>
                  <a:srgbClr val="FE4242"/>
                </a:solidFill>
                <a:latin typeface="Arial Black"/>
                <a:cs typeface="Arial Black"/>
              </a:rPr>
              <a:t> </a:t>
            </a:r>
            <a:r>
              <a:rPr lang="en-US" altLang="zh-CN" sz="2000" dirty="0">
                <a:solidFill>
                  <a:srgbClr val="FE4242"/>
                </a:solidFill>
                <a:latin typeface="Arial Black"/>
                <a:ea typeface="Arial Black"/>
              </a:rPr>
              <a:t>GENIUM,</a:t>
            </a:r>
            <a:r>
              <a:rPr lang="en-US" altLang="zh-CN" sz="2000" dirty="0">
                <a:solidFill>
                  <a:srgbClr val="FE4242"/>
                </a:solidFill>
                <a:latin typeface="Arial Black"/>
                <a:cs typeface="Arial Black"/>
              </a:rPr>
              <a:t> </a:t>
            </a:r>
            <a:r>
              <a:rPr lang="en-US" altLang="zh-CN" sz="2000" dirty="0">
                <a:solidFill>
                  <a:srgbClr val="FE4242"/>
                </a:solidFill>
                <a:latin typeface="Arial Black"/>
                <a:ea typeface="Arial Black"/>
              </a:rPr>
              <a:t>GENIUM</a:t>
            </a:r>
            <a:r>
              <a:rPr lang="en-US" altLang="zh-CN" sz="2000" spc="-10" dirty="0">
                <a:solidFill>
                  <a:srgbClr val="FE4242"/>
                </a:solidFill>
                <a:latin typeface="Arial Black"/>
                <a:cs typeface="Arial Black"/>
              </a:rPr>
              <a:t> </a:t>
            </a:r>
            <a:r>
              <a:rPr lang="en-US" altLang="zh-CN" sz="2000" dirty="0">
                <a:solidFill>
                  <a:srgbClr val="FE4242"/>
                </a:solidFill>
                <a:latin typeface="Arial Black"/>
                <a:ea typeface="Arial Black"/>
              </a:rPr>
              <a:t>X3</a:t>
            </a:r>
          </a:p>
          <a:p>
            <a:pPr marL="0" indent="1767585">
              <a:lnSpc>
                <a:spcPct val="100000"/>
              </a:lnSpc>
            </a:pPr>
            <a:r>
              <a:rPr lang="en-US" altLang="zh-CN" sz="1600" dirty="0">
                <a:solidFill>
                  <a:srgbClr val="BF0000"/>
                </a:solidFill>
                <a:latin typeface="Arial Black"/>
                <a:ea typeface="Arial Black"/>
              </a:rPr>
              <a:t>НЕМЕЦКОЙ</a:t>
            </a:r>
            <a:r>
              <a:rPr lang="en-US" altLang="zh-CN" sz="16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600" dirty="0">
                <a:solidFill>
                  <a:srgbClr val="BF0000"/>
                </a:solidFill>
                <a:latin typeface="Arial Black"/>
                <a:ea typeface="Arial Black"/>
              </a:rPr>
              <a:t>КОМПАНИИ</a:t>
            </a:r>
            <a:r>
              <a:rPr lang="en-US" altLang="zh-CN" sz="1600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600" dirty="0">
                <a:solidFill>
                  <a:srgbClr val="BF0000"/>
                </a:solidFill>
                <a:latin typeface="Arial Black"/>
                <a:ea typeface="Arial Black"/>
              </a:rPr>
              <a:t>OTTO</a:t>
            </a:r>
            <a:r>
              <a:rPr lang="en-US" altLang="zh-CN" sz="1600" spc="-94" dirty="0">
                <a:solidFill>
                  <a:srgbClr val="BF0000"/>
                </a:solidFill>
                <a:latin typeface="Arial Black"/>
                <a:cs typeface="Arial Black"/>
              </a:rPr>
              <a:t> </a:t>
            </a:r>
            <a:r>
              <a:rPr lang="en-US" altLang="zh-CN" sz="1600" dirty="0">
                <a:solidFill>
                  <a:srgbClr val="BF0000"/>
                </a:solidFill>
                <a:latin typeface="Arial Black"/>
                <a:ea typeface="Arial Black"/>
              </a:rPr>
              <a:t>BOCK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сенсорные</a:t>
            </a:r>
            <a:r>
              <a:rPr lang="en-US" altLang="zh-CN" sz="1400" b="1" i="1" spc="9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технологии</a:t>
            </a:r>
            <a:r>
              <a:rPr lang="en-US" altLang="zh-CN" sz="1400" b="1" i="1" spc="9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параметрических</a:t>
            </a:r>
            <a:r>
              <a:rPr lang="en-US" altLang="zh-CN" sz="1400" b="1" i="1" spc="10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настроек</a:t>
            </a:r>
          </a:p>
        </p:txBody>
      </p:sp>
      <p:sp>
        <p:nvSpPr>
          <p:cNvPr id="641" name="TextBox 641"/>
          <p:cNvSpPr txBox="1"/>
          <p:nvPr/>
        </p:nvSpPr>
        <p:spPr>
          <a:xfrm>
            <a:off x="1806194" y="3740309"/>
            <a:ext cx="7447164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6176263" algn="l"/>
              </a:tabLst>
            </a:pPr>
            <a:r>
              <a:rPr lang="en-US" altLang="zh-CN" sz="14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полное</a:t>
            </a:r>
            <a:r>
              <a:rPr lang="en-US" altLang="zh-CN" sz="1400" b="1" i="1" spc="100" dirty="0">
                <a:solidFill>
                  <a:srgbClr val="3F2F51"/>
                </a:solidFill>
                <a:latin typeface="Arial"/>
                <a:cs typeface="Arial"/>
              </a:rPr>
              <a:t>  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микропроцессорное</a:t>
            </a:r>
            <a:r>
              <a:rPr lang="en-US" altLang="zh-CN" sz="1400" b="1" i="1" spc="100" dirty="0">
                <a:solidFill>
                  <a:srgbClr val="3F2F51"/>
                </a:solidFill>
                <a:latin typeface="Arial"/>
                <a:cs typeface="Arial"/>
              </a:rPr>
              <a:t>  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управление,</a:t>
            </a:r>
            <a:r>
              <a:rPr lang="en-US" altLang="zh-CN" sz="1400" b="1" i="1" spc="100" dirty="0">
                <a:solidFill>
                  <a:srgbClr val="3F2F51"/>
                </a:solidFill>
                <a:latin typeface="Arial"/>
                <a:cs typeface="Arial"/>
              </a:rPr>
              <a:t>  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обеспечивающее	динамику</a:t>
            </a:r>
            <a:r>
              <a:rPr lang="en-US" altLang="zh-CN" sz="1400" b="1" i="1" spc="69" dirty="0">
                <a:solidFill>
                  <a:srgbClr val="3F2F51"/>
                </a:solidFill>
                <a:latin typeface="Arial"/>
                <a:cs typeface="Arial"/>
              </a:rPr>
              <a:t>  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и</a:t>
            </a:r>
          </a:p>
        </p:txBody>
      </p:sp>
      <p:sp>
        <p:nvSpPr>
          <p:cNvPr id="642" name="TextBox 642"/>
          <p:cNvSpPr txBox="1"/>
          <p:nvPr/>
        </p:nvSpPr>
        <p:spPr>
          <a:xfrm>
            <a:off x="1806194" y="3953924"/>
            <a:ext cx="7381413" cy="1920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400" b="1" i="1" spc="-5" dirty="0">
                <a:solidFill>
                  <a:srgbClr val="3F2F51"/>
                </a:solidFill>
                <a:latin typeface="Arial"/>
                <a:ea typeface="Arial"/>
              </a:rPr>
              <a:t>безо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пасность</a:t>
            </a:r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интеллектуальное</a:t>
            </a:r>
            <a:r>
              <a:rPr lang="en-US" altLang="zh-CN" sz="1400" b="1" i="1" spc="40" dirty="0">
                <a:solidFill>
                  <a:srgbClr val="3F2F51"/>
                </a:solidFill>
                <a:latin typeface="Arial"/>
                <a:cs typeface="Arial"/>
              </a:rPr>
              <a:t> 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реагирование</a:t>
            </a:r>
            <a:r>
              <a:rPr lang="en-US" altLang="zh-CN" sz="1400" b="1" i="1" spc="44" dirty="0">
                <a:solidFill>
                  <a:srgbClr val="3F2F51"/>
                </a:solidFill>
                <a:latin typeface="Arial"/>
                <a:cs typeface="Arial"/>
              </a:rPr>
              <a:t> 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на</a:t>
            </a:r>
            <a:r>
              <a:rPr lang="en-US" altLang="zh-CN" sz="1400" b="1" i="1" spc="44" dirty="0">
                <a:solidFill>
                  <a:srgbClr val="3F2F51"/>
                </a:solidFill>
                <a:latin typeface="Arial"/>
                <a:cs typeface="Arial"/>
              </a:rPr>
              <a:t> 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различные</a:t>
            </a:r>
            <a:r>
              <a:rPr lang="en-US" altLang="zh-CN" sz="1400" b="1" i="1" spc="40" dirty="0">
                <a:solidFill>
                  <a:srgbClr val="3F2F51"/>
                </a:solidFill>
                <a:latin typeface="Arial"/>
                <a:cs typeface="Arial"/>
              </a:rPr>
              <a:t> 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ситуации</a:t>
            </a:r>
            <a:r>
              <a:rPr lang="en-US" altLang="zh-CN" sz="1400" b="1" i="1" spc="44" dirty="0">
                <a:solidFill>
                  <a:srgbClr val="3F2F51"/>
                </a:solidFill>
                <a:latin typeface="Arial"/>
                <a:cs typeface="Arial"/>
              </a:rPr>
              <a:t> 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в</a:t>
            </a:r>
            <a:r>
              <a:rPr lang="en-US" altLang="zh-CN" sz="1400" b="1" i="1" spc="44" dirty="0">
                <a:solidFill>
                  <a:srgbClr val="3F2F51"/>
                </a:solidFill>
                <a:latin typeface="Arial"/>
                <a:cs typeface="Arial"/>
              </a:rPr>
              <a:t> 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каждодневном</a:t>
            </a:r>
          </a:p>
          <a:p>
            <a:pPr marL="0">
              <a:lnSpc>
                <a:spcPct val="99166"/>
              </a:lnSpc>
            </a:pPr>
            <a:r>
              <a:rPr lang="en-US" altLang="zh-CN" sz="1400" b="1" i="1" spc="-5" dirty="0">
                <a:solidFill>
                  <a:srgbClr val="3F2F51"/>
                </a:solidFill>
                <a:latin typeface="Arial"/>
                <a:ea typeface="Arial"/>
              </a:rPr>
              <a:t>использова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нии</a:t>
            </a:r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функция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OPG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(ОФП),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в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точности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воспроизводящая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естественную</a:t>
            </a:r>
            <a:r>
              <a:rPr lang="en-US" altLang="zh-CN" sz="1400" b="1" i="1" spc="5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походку</a:t>
            </a:r>
          </a:p>
          <a:p>
            <a:pPr marL="0" hangingPunct="0">
              <a:lnSpc>
                <a:spcPct val="99583"/>
              </a:lnSpc>
            </a:pPr>
            <a:r>
              <a:rPr lang="en-US" altLang="zh-CN" sz="1400" spc="3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400" b="1" i="1" spc="25" dirty="0">
                <a:solidFill>
                  <a:srgbClr val="3F2F51"/>
                </a:solidFill>
                <a:latin typeface="Arial"/>
                <a:ea typeface="Arial"/>
              </a:rPr>
              <a:t>программное</a:t>
            </a:r>
            <a:r>
              <a:rPr lang="en-US" altLang="zh-CN" sz="1400" b="1" i="1" spc="1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spc="25" dirty="0">
                <a:solidFill>
                  <a:srgbClr val="3F2F51"/>
                </a:solidFill>
                <a:latin typeface="Arial"/>
                <a:ea typeface="Arial"/>
              </a:rPr>
              <a:t>обеспечение</a:t>
            </a:r>
            <a:r>
              <a:rPr lang="en-US" altLang="zh-CN" sz="1400" b="1" i="1" spc="15" dirty="0">
                <a:solidFill>
                  <a:srgbClr val="3F2F51"/>
                </a:solidFill>
                <a:latin typeface="Arial"/>
                <a:cs typeface="Arial"/>
              </a:rPr>
              <a:t>  </a:t>
            </a:r>
            <a:r>
              <a:rPr lang="en-US" altLang="zh-CN" sz="1400" b="1" i="1" spc="25" dirty="0">
                <a:solidFill>
                  <a:srgbClr val="3F2F51"/>
                </a:solidFill>
                <a:latin typeface="Arial"/>
                <a:ea typeface="Arial"/>
              </a:rPr>
              <a:t>позволяет</a:t>
            </a:r>
            <a:r>
              <a:rPr lang="en-US" altLang="zh-CN" sz="1400" b="1" i="1" spc="2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spc="30" dirty="0">
                <a:solidFill>
                  <a:srgbClr val="3F2F51"/>
                </a:solidFill>
                <a:latin typeface="Arial"/>
                <a:ea typeface="Arial"/>
              </a:rPr>
              <a:t>настраивать</a:t>
            </a:r>
            <a:r>
              <a:rPr lang="en-US" altLang="zh-CN" sz="1400" b="1" i="1" spc="20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spc="25" dirty="0">
                <a:solidFill>
                  <a:srgbClr val="3F2F51"/>
                </a:solidFill>
                <a:latin typeface="Arial"/>
                <a:ea typeface="Arial"/>
              </a:rPr>
              <a:t>протез</a:t>
            </a:r>
            <a:r>
              <a:rPr lang="en-US" altLang="zh-CN" sz="1400" b="1" i="1" spc="15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spc="25" dirty="0">
                <a:solidFill>
                  <a:srgbClr val="3F2F51"/>
                </a:solidFill>
                <a:latin typeface="Arial"/>
                <a:ea typeface="Arial"/>
              </a:rPr>
              <a:t>индивидуально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для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каждого</a:t>
            </a:r>
            <a:r>
              <a:rPr lang="en-US" altLang="zh-CN" sz="1400" b="1" i="1" spc="-34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пациента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400" dirty="0">
                <a:solidFill>
                  <a:srgbClr val="3F2F51"/>
                </a:solidFill>
                <a:latin typeface="Wingdings"/>
                <a:ea typeface="Wingdings"/>
              </a:rPr>
              <a:t>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электронный</a:t>
            </a:r>
            <a:r>
              <a:rPr lang="en-US" altLang="zh-CN" sz="1400" b="1" i="1" spc="55" dirty="0">
                <a:solidFill>
                  <a:srgbClr val="3F2F51"/>
                </a:solidFill>
                <a:latin typeface="Arial"/>
                <a:cs typeface="Arial"/>
              </a:rPr>
              <a:t>  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коленный</a:t>
            </a:r>
            <a:r>
              <a:rPr lang="en-US" altLang="zh-CN" sz="1400" b="1" i="1" spc="55" dirty="0">
                <a:solidFill>
                  <a:srgbClr val="3F2F51"/>
                </a:solidFill>
                <a:latin typeface="Arial"/>
                <a:cs typeface="Arial"/>
              </a:rPr>
              <a:t>  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модуль</a:t>
            </a:r>
            <a:r>
              <a:rPr lang="en-US" altLang="zh-CN" sz="1400" b="1" i="1" spc="55" dirty="0">
                <a:solidFill>
                  <a:srgbClr val="3F2F51"/>
                </a:solidFill>
                <a:latin typeface="Arial"/>
                <a:cs typeface="Arial"/>
              </a:rPr>
              <a:t>  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распределяет</a:t>
            </a:r>
            <a:r>
              <a:rPr lang="en-US" altLang="zh-CN" sz="1400" b="1" i="1" spc="60" dirty="0">
                <a:solidFill>
                  <a:srgbClr val="3F2F51"/>
                </a:solidFill>
                <a:latin typeface="Arial"/>
                <a:cs typeface="Arial"/>
              </a:rPr>
              <a:t>  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вес</a:t>
            </a:r>
            <a:r>
              <a:rPr lang="en-US" altLang="zh-CN" sz="1400" b="1" i="1" spc="55" dirty="0">
                <a:solidFill>
                  <a:srgbClr val="3F2F51"/>
                </a:solidFill>
                <a:latin typeface="Arial"/>
                <a:cs typeface="Arial"/>
              </a:rPr>
              <a:t>  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тела</a:t>
            </a:r>
            <a:r>
              <a:rPr lang="en-US" altLang="zh-CN" sz="1400" b="1" i="1" spc="55" dirty="0">
                <a:solidFill>
                  <a:srgbClr val="3F2F51"/>
                </a:solidFill>
                <a:latin typeface="Arial"/>
                <a:cs typeface="Arial"/>
              </a:rPr>
              <a:t>  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и</a:t>
            </a:r>
            <a:r>
              <a:rPr lang="en-US" altLang="zh-CN" sz="1400" b="1" i="1" spc="55" dirty="0">
                <a:solidFill>
                  <a:srgbClr val="3F2F51"/>
                </a:solidFill>
                <a:latin typeface="Arial"/>
                <a:cs typeface="Arial"/>
              </a:rPr>
              <a:t>   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ea typeface="Arial"/>
              </a:rPr>
              <a:t>оказывает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spc="44" dirty="0">
                <a:solidFill>
                  <a:srgbClr val="3F2F51"/>
                </a:solidFill>
                <a:latin typeface="Arial"/>
                <a:ea typeface="Arial"/>
              </a:rPr>
              <a:t>сбалансированную</a:t>
            </a:r>
            <a:r>
              <a:rPr lang="en-US" altLang="zh-CN" sz="1400" b="1" i="1" spc="20" dirty="0">
                <a:solidFill>
                  <a:srgbClr val="3F2F51"/>
                </a:solidFill>
                <a:latin typeface="Arial"/>
                <a:cs typeface="Arial"/>
              </a:rPr>
              <a:t>  </a:t>
            </a:r>
            <a:r>
              <a:rPr lang="en-US" altLang="zh-CN" sz="1400" b="1" i="1" spc="44" dirty="0">
                <a:solidFill>
                  <a:srgbClr val="3F2F51"/>
                </a:solidFill>
                <a:latin typeface="Arial"/>
                <a:ea typeface="Arial"/>
              </a:rPr>
              <a:t>нагрузку,</a:t>
            </a:r>
            <a:r>
              <a:rPr lang="en-US" altLang="zh-CN" sz="1400" b="1" i="1" spc="25" dirty="0">
                <a:solidFill>
                  <a:srgbClr val="3F2F51"/>
                </a:solidFill>
                <a:latin typeface="Arial"/>
                <a:cs typeface="Arial"/>
              </a:rPr>
              <a:t>  </a:t>
            </a:r>
            <a:r>
              <a:rPr lang="en-US" altLang="zh-CN" sz="1400" b="1" i="1" spc="55" dirty="0">
                <a:solidFill>
                  <a:srgbClr val="3F2F51"/>
                </a:solidFill>
                <a:latin typeface="Arial"/>
                <a:ea typeface="Arial"/>
              </a:rPr>
              <a:t>в</a:t>
            </a:r>
            <a:r>
              <a:rPr lang="en-US" altLang="zh-CN" sz="1400" b="1" i="1" spc="20" dirty="0">
                <a:solidFill>
                  <a:srgbClr val="3F2F51"/>
                </a:solidFill>
                <a:latin typeface="Arial"/>
                <a:cs typeface="Arial"/>
              </a:rPr>
              <a:t>  </a:t>
            </a:r>
            <a:r>
              <a:rPr lang="en-US" altLang="zh-CN" sz="1400" b="1" i="1" spc="60" dirty="0">
                <a:solidFill>
                  <a:srgbClr val="3F2F51"/>
                </a:solidFill>
                <a:latin typeface="Arial"/>
                <a:ea typeface="Arial"/>
              </a:rPr>
              <a:t>том</a:t>
            </a:r>
            <a:r>
              <a:rPr lang="en-US" altLang="zh-CN" sz="1400" b="1" i="1" spc="25" dirty="0">
                <a:solidFill>
                  <a:srgbClr val="3F2F51"/>
                </a:solidFill>
                <a:latin typeface="Arial"/>
                <a:cs typeface="Arial"/>
              </a:rPr>
              <a:t>  </a:t>
            </a:r>
            <a:r>
              <a:rPr lang="en-US" altLang="zh-CN" sz="1400" b="1" i="1" spc="44" dirty="0">
                <a:solidFill>
                  <a:srgbClr val="3F2F51"/>
                </a:solidFill>
                <a:latin typeface="Arial"/>
                <a:ea typeface="Arial"/>
              </a:rPr>
              <a:t>числе</a:t>
            </a:r>
            <a:r>
              <a:rPr lang="en-US" altLang="zh-CN" sz="1400" b="1" i="1" spc="25" dirty="0">
                <a:solidFill>
                  <a:srgbClr val="3F2F51"/>
                </a:solidFill>
                <a:latin typeface="Arial"/>
                <a:cs typeface="Arial"/>
              </a:rPr>
              <a:t>  </a:t>
            </a:r>
            <a:r>
              <a:rPr lang="en-US" altLang="zh-CN" sz="1400" b="1" i="1" spc="50" dirty="0">
                <a:solidFill>
                  <a:srgbClr val="3F2F51"/>
                </a:solidFill>
                <a:latin typeface="Arial"/>
                <a:ea typeface="Arial"/>
              </a:rPr>
              <a:t>и</a:t>
            </a:r>
            <a:r>
              <a:rPr lang="en-US" altLang="zh-CN" sz="1400" b="1" i="1" spc="20" dirty="0">
                <a:solidFill>
                  <a:srgbClr val="3F2F51"/>
                </a:solidFill>
                <a:latin typeface="Arial"/>
                <a:cs typeface="Arial"/>
              </a:rPr>
              <a:t>  </a:t>
            </a:r>
            <a:r>
              <a:rPr lang="en-US" altLang="zh-CN" sz="1400" b="1" i="1" spc="44" dirty="0">
                <a:solidFill>
                  <a:srgbClr val="3F2F51"/>
                </a:solidFill>
                <a:latin typeface="Arial"/>
                <a:ea typeface="Arial"/>
              </a:rPr>
              <a:t>на</a:t>
            </a:r>
            <a:r>
              <a:rPr lang="en-US" altLang="zh-CN" sz="1400" b="1" i="1" spc="25" dirty="0">
                <a:solidFill>
                  <a:srgbClr val="3F2F51"/>
                </a:solidFill>
                <a:latin typeface="Arial"/>
                <a:cs typeface="Arial"/>
              </a:rPr>
              <a:t>  </a:t>
            </a:r>
            <a:r>
              <a:rPr lang="en-US" altLang="zh-CN" sz="1400" b="1" i="1" spc="44" dirty="0">
                <a:solidFill>
                  <a:srgbClr val="3F2F51"/>
                </a:solidFill>
                <a:latin typeface="Arial"/>
                <a:ea typeface="Arial"/>
              </a:rPr>
              <a:t>наклонной</a:t>
            </a:r>
            <a:r>
              <a:rPr lang="en-US" altLang="zh-CN" sz="1400" b="1" i="1" spc="20" dirty="0">
                <a:solidFill>
                  <a:srgbClr val="3F2F51"/>
                </a:solidFill>
                <a:latin typeface="Arial"/>
                <a:cs typeface="Arial"/>
              </a:rPr>
              <a:t>  </a:t>
            </a:r>
            <a:r>
              <a:rPr lang="en-US" altLang="zh-CN" sz="1400" b="1" i="1" spc="55" dirty="0">
                <a:solidFill>
                  <a:srgbClr val="3F2F51"/>
                </a:solidFill>
                <a:latin typeface="Arial"/>
                <a:ea typeface="Arial"/>
              </a:rPr>
              <a:t>или</a:t>
            </a:r>
            <a:r>
              <a:rPr lang="en-US" altLang="zh-CN" sz="1400" b="1" i="1" spc="25" dirty="0">
                <a:solidFill>
                  <a:srgbClr val="3F2F51"/>
                </a:solidFill>
                <a:latin typeface="Arial"/>
                <a:cs typeface="Arial"/>
              </a:rPr>
              <a:t>  </a:t>
            </a:r>
            <a:r>
              <a:rPr lang="en-US" altLang="zh-CN" sz="1400" b="1" i="1" spc="44" dirty="0">
                <a:solidFill>
                  <a:srgbClr val="3F2F51"/>
                </a:solidFill>
                <a:latin typeface="Arial"/>
                <a:ea typeface="Arial"/>
              </a:rPr>
              <a:t>неровной</a:t>
            </a:r>
            <a:r>
              <a:rPr lang="en-US" altLang="zh-CN" sz="1400" b="1" i="1" dirty="0">
                <a:solidFill>
                  <a:srgbClr val="3F2F51"/>
                </a:solidFill>
                <a:latin typeface="Arial"/>
                <a:cs typeface="Arial"/>
              </a:rPr>
              <a:t> </a:t>
            </a:r>
            <a:r>
              <a:rPr lang="en-US" altLang="zh-CN" sz="1400" b="1" i="1" spc="-10" dirty="0">
                <a:solidFill>
                  <a:srgbClr val="3F2F51"/>
                </a:solidFill>
                <a:latin typeface="Arial"/>
                <a:ea typeface="Arial"/>
              </a:rPr>
              <a:t>пов</a:t>
            </a:r>
            <a:r>
              <a:rPr lang="en-US" altLang="zh-CN" sz="1400" b="1" i="1" spc="-5" dirty="0">
                <a:solidFill>
                  <a:srgbClr val="3F2F51"/>
                </a:solidFill>
                <a:latin typeface="Arial"/>
                <a:ea typeface="Arial"/>
              </a:rPr>
              <a:t>ерхности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4335</Words>
  <Application>Microsoft Office PowerPoint</Application>
  <PresentationFormat>Слайд 35 мм</PresentationFormat>
  <Paragraphs>1091</Paragraphs>
  <Slides>110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110</vt:i4>
      </vt:variant>
    </vt:vector>
  </HeadingPairs>
  <TitlesOfParts>
    <vt:vector size="11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Екатерина Быкова</cp:lastModifiedBy>
  <cp:revision>2</cp:revision>
  <dcterms:created xsi:type="dcterms:W3CDTF">2011-01-21T15:00:27Z</dcterms:created>
  <dcterms:modified xsi:type="dcterms:W3CDTF">2020-11-11T17:13:07Z</dcterms:modified>
</cp:coreProperties>
</file>