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74" r:id="rId12"/>
    <p:sldId id="264" r:id="rId13"/>
    <p:sldId id="265" r:id="rId14"/>
    <p:sldId id="268" r:id="rId15"/>
    <p:sldId id="269" r:id="rId16"/>
    <p:sldId id="267" r:id="rId17"/>
    <p:sldId id="271" r:id="rId18"/>
    <p:sldId id="266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29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13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11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66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85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0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93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84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25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18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1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0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9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2A557-8F9D-4972-9042-E33614033BF7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18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600451" cy="2262781"/>
          </a:xfrm>
        </p:spPr>
        <p:txBody>
          <a:bodyPr/>
          <a:lstStyle/>
          <a:p>
            <a:r>
              <a:rPr lang="ru-RU" dirty="0" smtClean="0"/>
              <a:t>Перитонит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клинический ординатор </a:t>
            </a:r>
            <a:r>
              <a:rPr lang="ru-RU" dirty="0" err="1" smtClean="0"/>
              <a:t>Тазаян</a:t>
            </a:r>
            <a:r>
              <a:rPr lang="ru-RU" dirty="0" smtClean="0"/>
              <a:t> Артем Русланович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Чаши </a:t>
            </a:r>
            <a:r>
              <a:rPr lang="ru-RU" dirty="0" err="1" smtClean="0"/>
              <a:t>Клойбера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4805391" cy="41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Симптом серпа при перфорации желудка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4524400" cy="33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Предоперационная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 лечения летальность при перитоните – 100%. Диагноз разлитой перитонит – абсолютное показание для экстренного оперативного вмешательства.</a:t>
            </a:r>
          </a:p>
          <a:p>
            <a:r>
              <a:rPr lang="ru-RU" dirty="0" smtClean="0"/>
              <a:t>Предоперационная подготовка кратковременная и интенсивная (в/</a:t>
            </a:r>
            <a:r>
              <a:rPr lang="ru-RU" dirty="0" err="1" smtClean="0"/>
              <a:t>в</a:t>
            </a:r>
            <a:r>
              <a:rPr lang="ru-RU" dirty="0" smtClean="0"/>
              <a:t> препараты для </a:t>
            </a:r>
            <a:r>
              <a:rPr lang="ru-RU" dirty="0" err="1" smtClean="0"/>
              <a:t>дезинтоксикации</a:t>
            </a:r>
            <a:r>
              <a:rPr lang="ru-RU" dirty="0" smtClean="0"/>
              <a:t>, коррекции водно-электролитных нарушений, стабилизации деятельности ССС). Обезболивание – </a:t>
            </a:r>
            <a:r>
              <a:rPr lang="ru-RU" dirty="0" err="1" smtClean="0"/>
              <a:t>интубационный</a:t>
            </a:r>
            <a:r>
              <a:rPr lang="ru-RU" dirty="0" smtClean="0"/>
              <a:t> наркоз с </a:t>
            </a:r>
            <a:r>
              <a:rPr lang="ru-RU" dirty="0" err="1" smtClean="0"/>
              <a:t>миорелаксацией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Операционный доступ – срединная лапаротомия.</a:t>
            </a:r>
          </a:p>
          <a:p>
            <a:r>
              <a:rPr lang="ru-RU" dirty="0" smtClean="0"/>
              <a:t>В процессе операции удаляется источник инфекции, проводится санация брюшной полости – промывание её растворами антисептиков и антибиотиков.</a:t>
            </a:r>
          </a:p>
          <a:p>
            <a:r>
              <a:rPr lang="ru-RU" dirty="0" smtClean="0"/>
              <a:t>Для продолженной санации брюшной полости применяется фракционный (5-6 раз в сутки) перитонеальный диализ через 4 хлорвиниловые трубки, введённые через проколы в подреберьях и подвздошных областях. Объём вводимого антисептика 10-12 литров в сутки.</a:t>
            </a:r>
          </a:p>
          <a:p>
            <a:r>
              <a:rPr lang="ru-RU" dirty="0" smtClean="0"/>
              <a:t>При тяжёлых формах перитонита применяют открытый перитонеальный лаваж. </a:t>
            </a:r>
            <a:r>
              <a:rPr lang="ru-RU" dirty="0" err="1" smtClean="0"/>
              <a:t>Лапаротомную</a:t>
            </a:r>
            <a:r>
              <a:rPr lang="ru-RU" dirty="0" smtClean="0"/>
              <a:t> рану при этом не ушивают, а покрывают сверху синтетической плёнкой или её края подшивают к «молнии».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Перитонеостомия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3917" y="2133600"/>
            <a:ext cx="518966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Перитонеостомия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47445" y="2133600"/>
            <a:ext cx="498261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Дренирование брюшной полости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15219" y="2133600"/>
            <a:ext cx="5647061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Дренирование брюшной полости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64089" y="2133600"/>
            <a:ext cx="4549321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Послеоперационный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Послеоперационный период. </a:t>
            </a:r>
          </a:p>
          <a:p>
            <a:r>
              <a:rPr lang="ru-RU" dirty="0" smtClean="0"/>
              <a:t>Положение в постели с возвышенным головным концом (</a:t>
            </a:r>
            <a:r>
              <a:rPr lang="ru-RU" dirty="0" err="1" smtClean="0"/>
              <a:t>полусидячее</a:t>
            </a:r>
            <a:r>
              <a:rPr lang="ru-RU" dirty="0" smtClean="0"/>
              <a:t>). Для декомпрессии ЖКТ проводится </a:t>
            </a:r>
            <a:r>
              <a:rPr lang="ru-RU" dirty="0" err="1" smtClean="0"/>
              <a:t>назогастральная</a:t>
            </a:r>
            <a:r>
              <a:rPr lang="ru-RU" dirty="0" smtClean="0"/>
              <a:t> интубация желудочно-кишечным зондом. Желудочное содержимое удаляется 2-3 раза в сутки. Кормление парентеральное. С первых суток проводится профилактика пролежней, дыхательная гимнастика.</a:t>
            </a:r>
          </a:p>
          <a:p>
            <a:r>
              <a:rPr lang="ru-RU" dirty="0" smtClean="0"/>
              <a:t>Лечение включает в себя </a:t>
            </a:r>
            <a:r>
              <a:rPr lang="ru-RU" dirty="0" err="1" smtClean="0"/>
              <a:t>дезинтоксикацию</a:t>
            </a:r>
            <a:r>
              <a:rPr lang="ru-RU" dirty="0" smtClean="0"/>
              <a:t> (в том числе сорбционные методы), антибиотикотерапию широкого спектра действия, борьбу с паралитической кишечной непроходимостью (прозерин, хлорид калия, электростимуляция),  коррекцию нарушений гомеостаза.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Декомпрессия кишечника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2589" y="2133600"/>
            <a:ext cx="5332322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Перитонит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Перитонит – воспаление брюшины, которое характеризуется тяжелой интоксикацией и нарушением функций жизненно важных органов и систем.</a:t>
            </a:r>
          </a:p>
          <a:p>
            <a:r>
              <a:rPr lang="ru-RU" dirty="0" smtClean="0"/>
              <a:t>Брюшина – серозная оболочка, покрывающая изнутри брюшную полость и ее органы. Общая площадь брюшины – около 2 м2. Брюшина обильно снабжена кровеносными, лимфатическими сосудами и нервами. Обладает огромной  способностью к всасыванию и транссудации (около 70л. в сутки).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852936"/>
            <a:ext cx="6589199" cy="128089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Этиология. Перитонит является осложнением острых хирургических заболеваний и травм брюшной полости (аппендицит, холецистит, перфорация желудка или кишечника и т.д.), а также после операций на органах брюшной полости. Основными возбудителями являются кишечная палочка и стафилококк, реже стрептококк, анаэробы, синегнойная палочка.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Классификация.</a:t>
            </a:r>
          </a:p>
          <a:p>
            <a:r>
              <a:rPr lang="ru-RU" dirty="0" smtClean="0"/>
              <a:t>По распространенности: 1. Местный  2. Распространенный (диффузный – если воспаление захватывает меньше чем 2 этажа брюшной полости; разлитой – если более 2 этажей).</a:t>
            </a:r>
          </a:p>
          <a:p>
            <a:r>
              <a:rPr lang="ru-RU" dirty="0" smtClean="0"/>
              <a:t>По характеру экссудата: серозный, гнойный, фибринозный, геморрагический.</a:t>
            </a:r>
          </a:p>
          <a:p>
            <a:r>
              <a:rPr lang="ru-RU" dirty="0" smtClean="0"/>
              <a:t>По этиологии: стафилококковый, стрептококковый, </a:t>
            </a:r>
            <a:r>
              <a:rPr lang="ru-RU" dirty="0" err="1" smtClean="0"/>
              <a:t>коли-бактериальный</a:t>
            </a:r>
            <a:r>
              <a:rPr lang="ru-RU" dirty="0" smtClean="0"/>
              <a:t>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Клиническая картина определяется состоянием иммунитета больного, распространенностью процесса, особенностями возбудителя и адекватностью проводимого лечения. Выделяют 3 стадии течения заболевания:</a:t>
            </a:r>
          </a:p>
          <a:p>
            <a:pPr lvl="0"/>
            <a:r>
              <a:rPr lang="ru-RU" dirty="0" smtClean="0"/>
              <a:t>1) Реактивная (24 часа) – стадия максимально выраженных местных проявлений: резкая боль, защитное напряжение мышц передней брюшной стенки, рвота. Общие проявления:  температура до 38, учащение пульса до 120 уд., </a:t>
            </a:r>
            <a:r>
              <a:rPr lang="ru-RU" dirty="0" err="1" smtClean="0"/>
              <a:t>тахипноэ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2) Токсическая (24-72 часа) – стадия стихания местных явлений и превалирования интоксикации: бледность, заостренные черты лица, заторможенность или эйфория, температура выше 38 или </a:t>
            </a:r>
            <a:r>
              <a:rPr lang="ru-RU" dirty="0" err="1" smtClean="0"/>
              <a:t>гектическая</a:t>
            </a:r>
            <a:r>
              <a:rPr lang="ru-RU" dirty="0" smtClean="0"/>
              <a:t>, пульс свыше 120уд., тенденция к снижению АД. Местно:  уменьшаются (но не исчезают!) боль и защитное напряжение мышц передней брюшной стенки; угнетается, а затем исчезает перистальтика, нарастает метеоризм; икота; рвота, обусловленная парезом кишечника.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3) Терминальная (свыше 72 часов) – стадия глубокой интоксикации, обусловленная воздействием токсинов на ЦНС: адинамия, прострация, нередко делирий, лицо Гиппократа, температура выше 38, или может быть падение температуры на фоне резкого </a:t>
            </a:r>
            <a:r>
              <a:rPr lang="ru-RU" dirty="0" err="1" smtClean="0"/>
              <a:t>нейтрофильного</a:t>
            </a:r>
            <a:r>
              <a:rPr lang="ru-RU" dirty="0" smtClean="0"/>
              <a:t> сдвига в формуле крови, пульс около 140, пониженное АД, упорная икота,  рвота частая, может быть с каловым запахом. Живот вздут, полное отсутствие перистальтики, разлитая болезненность. В терминальную стадию может развиться печеночно-почечная недостаточность, которая проявляется желтухой, снижением диуреза.</a:t>
            </a:r>
          </a:p>
          <a:p>
            <a:r>
              <a:rPr lang="ru-RU" dirty="0" err="1" smtClean="0"/>
              <a:t>С-м</a:t>
            </a:r>
            <a:r>
              <a:rPr lang="ru-RU" dirty="0" smtClean="0"/>
              <a:t> </a:t>
            </a:r>
            <a:r>
              <a:rPr lang="ru-RU" dirty="0" err="1" smtClean="0"/>
              <a:t>Щеткина</a:t>
            </a:r>
            <a:r>
              <a:rPr lang="ru-RU" dirty="0" smtClean="0"/>
              <a:t> –</a:t>
            </a:r>
            <a:r>
              <a:rPr lang="ru-RU" dirty="0" err="1" smtClean="0"/>
              <a:t>Блюмберга</a:t>
            </a:r>
            <a:r>
              <a:rPr lang="ru-RU" dirty="0" smtClean="0"/>
              <a:t> положителен во всех стадиях.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Вскрытая брюшная полость при перитоните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5922" y="2133600"/>
            <a:ext cx="376565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Диагностика. ОАК – лейкоцитоз, </a:t>
            </a:r>
            <a:r>
              <a:rPr lang="ru-RU" dirty="0" err="1" smtClean="0"/>
              <a:t>нейтрофилез</a:t>
            </a:r>
            <a:r>
              <a:rPr lang="ru-RU" dirty="0" smtClean="0"/>
              <a:t> со сдвигом влево</a:t>
            </a:r>
          </a:p>
          <a:p>
            <a:r>
              <a:rPr lang="ru-RU" dirty="0" smtClean="0"/>
              <a:t>ОАМ – во 2-3ст. протеинурия</a:t>
            </a:r>
          </a:p>
          <a:p>
            <a:r>
              <a:rPr lang="ru-RU" dirty="0" smtClean="0"/>
              <a:t>УЗИ – скопление экссудата в брюшной полости</a:t>
            </a:r>
          </a:p>
          <a:p>
            <a:r>
              <a:rPr lang="ru-RU" dirty="0" smtClean="0"/>
              <a:t>Обзорная рентгенография – картина паралитической кишечной непроходимости («чаши </a:t>
            </a:r>
            <a:r>
              <a:rPr lang="ru-RU" dirty="0" err="1" smtClean="0"/>
              <a:t>Клойбера</a:t>
            </a:r>
            <a:r>
              <a:rPr lang="ru-RU" dirty="0" smtClean="0"/>
              <a:t>»); если причиной перитонита явилась перфорация полого органа, то определяется «симптом серпа».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712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Легкий дым</vt:lpstr>
      <vt:lpstr>Перитонит</vt:lpstr>
      <vt:lpstr>Перитонит</vt:lpstr>
      <vt:lpstr>Этиология</vt:lpstr>
      <vt:lpstr>Классификация</vt:lpstr>
      <vt:lpstr>Клиника</vt:lpstr>
      <vt:lpstr>Клиника</vt:lpstr>
      <vt:lpstr>Клиника</vt:lpstr>
      <vt:lpstr>Вскрытая брюшная полость при перитоните</vt:lpstr>
      <vt:lpstr>Диагностика</vt:lpstr>
      <vt:lpstr>Чаши Клойбера </vt:lpstr>
      <vt:lpstr>Симптом серпа при перфорации желудка</vt:lpstr>
      <vt:lpstr>Предоперационная подготовка</vt:lpstr>
      <vt:lpstr>Операция</vt:lpstr>
      <vt:lpstr>Перитонеостомия</vt:lpstr>
      <vt:lpstr>Перитонеостомия</vt:lpstr>
      <vt:lpstr>Дренирование брюшной полости</vt:lpstr>
      <vt:lpstr>Дренирование брюшной полости</vt:lpstr>
      <vt:lpstr>Послеоперационный период</vt:lpstr>
      <vt:lpstr>Декомпрессия кишечника</vt:lpstr>
      <vt:lpstr>Благодарю за внимание!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Перитонит</dc:title>
  <dc:creator>Olga</dc:creator>
  <cp:lastModifiedBy>Артем Тазаян</cp:lastModifiedBy>
  <cp:revision>8</cp:revision>
  <dcterms:created xsi:type="dcterms:W3CDTF">2011-02-01T14:22:14Z</dcterms:created>
  <dcterms:modified xsi:type="dcterms:W3CDTF">2020-04-20T09:58:03Z</dcterms:modified>
</cp:coreProperties>
</file>