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329" r:id="rId3"/>
    <p:sldId id="319" r:id="rId4"/>
    <p:sldId id="298" r:id="rId5"/>
    <p:sldId id="299" r:id="rId6"/>
    <p:sldId id="296" r:id="rId7"/>
    <p:sldId id="321" r:id="rId8"/>
    <p:sldId id="325" r:id="rId9"/>
    <p:sldId id="290" r:id="rId10"/>
    <p:sldId id="328" r:id="rId1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66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25" autoAdjust="0"/>
    <p:restoredTop sz="87854" autoAdjust="0"/>
  </p:normalViewPr>
  <p:slideViewPr>
    <p:cSldViewPr>
      <p:cViewPr>
        <p:scale>
          <a:sx n="100" d="100"/>
          <a:sy n="100" d="100"/>
        </p:scale>
        <p:origin x="1208" y="1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CA3F7C-2F76-4EAC-BDB7-D1E128659131}" type="datetimeFigureOut">
              <a:rPr lang="ru-RU" smtClean="0"/>
              <a:pPr/>
              <a:t>14.09.16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2D3B34-CF4A-4F93-AA02-9D0F52B3F3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708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3B34-CF4A-4F93-AA02-9D0F52B3F34F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703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DAF9E-D47A-40C3-B7D4-566FFA2D1CC5}" type="datetimeFigureOut">
              <a:rPr lang="en-US"/>
              <a:pPr>
                <a:defRPr/>
              </a:pPr>
              <a:t>9/14/16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1D018-320B-4488-ABDF-707228AB48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8E199-9581-4C07-ACF5-E39C8B4C1CBA}" type="datetimeFigureOut">
              <a:rPr lang="en-US"/>
              <a:pPr>
                <a:defRPr/>
              </a:pPr>
              <a:t>9/14/16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23334-5D03-461B-892D-D321C35BFF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39C1D-3A58-4250-9226-70718CB4E228}" type="datetimeFigureOut">
              <a:rPr lang="en-US"/>
              <a:pPr>
                <a:defRPr/>
              </a:pPr>
              <a:t>9/14/16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B570F-65C5-4FAD-A6B9-0B647F8E31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1622A-9FB2-48CB-B710-236D12891047}" type="datetimeFigureOut">
              <a:rPr lang="en-US"/>
              <a:pPr>
                <a:defRPr/>
              </a:pPr>
              <a:t>9/14/16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42A3D-4E26-4742-AD39-0974FB0E54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6AA51-AAA5-402D-BF57-B7948030C233}" type="datetimeFigureOut">
              <a:rPr lang="en-US"/>
              <a:pPr>
                <a:defRPr/>
              </a:pPr>
              <a:t>9/14/16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E438D-41E0-452A-9834-4FABB610F5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D0B29-90C0-4622-BAC5-A5DBB7593906}" type="datetimeFigureOut">
              <a:rPr lang="en-US"/>
              <a:pPr>
                <a:defRPr/>
              </a:pPr>
              <a:t>9/14/16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C034C-09B4-4900-AF7B-60CF2255C4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BE5CD-17DE-49B1-A3B4-5096C48756D5}" type="datetimeFigureOut">
              <a:rPr lang="en-US"/>
              <a:pPr>
                <a:defRPr/>
              </a:pPr>
              <a:t>9/14/16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0E89D-9AB5-44F8-8F58-B95FBA47A2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15D00-510A-4798-88A2-C28A7CF20521}" type="datetimeFigureOut">
              <a:rPr lang="en-US"/>
              <a:pPr>
                <a:defRPr/>
              </a:pPr>
              <a:t>9/14/16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AAC8F-70D9-4F64-A8DF-890C31195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3F372-BF3A-4BC9-9133-99D3E371A060}" type="datetimeFigureOut">
              <a:rPr lang="en-US"/>
              <a:pPr>
                <a:defRPr/>
              </a:pPr>
              <a:t>9/14/16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2FACC-8E89-4C90-AC3E-D5518AC946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01741-75A8-4D0A-87F0-AF7AD5A3E250}" type="datetimeFigureOut">
              <a:rPr lang="en-US"/>
              <a:pPr>
                <a:defRPr/>
              </a:pPr>
              <a:t>9/14/16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A4FBD-DBE4-4120-A1C8-3F2B07422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042B4-A2F8-4AFD-8C5D-8692E7175B12}" type="datetimeFigureOut">
              <a:rPr lang="en-US"/>
              <a:pPr>
                <a:defRPr/>
              </a:pPr>
              <a:t>9/14/16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C901C-DE01-4B04-BAE4-EFBD6E3D99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A1AD785-788B-489D-87FF-A656A2413536}" type="datetimeFigureOut">
              <a:rPr lang="en-US"/>
              <a:pPr>
                <a:defRPr/>
              </a:pPr>
              <a:t>9/14/16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61D1BCF-8BA6-432B-8954-5A4CF810D9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7.jpeg"/><Relationship Id="rId5" Type="http://schemas.openxmlformats.org/officeDocument/2006/relationships/image" Target="../media/image8.JP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15.jpeg"/><Relationship Id="rId5" Type="http://schemas.microsoft.com/office/2007/relationships/hdphoto" Target="../media/hdphoto3.wdp"/><Relationship Id="rId6" Type="http://schemas.openxmlformats.org/officeDocument/2006/relationships/image" Target="../media/image16.png"/><Relationship Id="rId7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ctrTitle"/>
          </p:nvPr>
        </p:nvSpPr>
        <p:spPr>
          <a:xfrm>
            <a:off x="304800" y="2759510"/>
            <a:ext cx="8509907" cy="2209800"/>
          </a:xfrm>
          <a:solidFill>
            <a:schemeClr val="l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ru-RU" sz="2800" b="1" dirty="0" smtClean="0"/>
              <a:t>Отчет о работе студенческих отрядов  КрасГМУ </a:t>
            </a:r>
            <a:br>
              <a:rPr lang="ru-RU" sz="2800" b="1" dirty="0" smtClean="0"/>
            </a:br>
            <a:r>
              <a:rPr lang="ru-RU" sz="2800" b="1" dirty="0" smtClean="0"/>
              <a:t>им. проф. В.Ф. Войно-Ясенецкого   </a:t>
            </a:r>
            <a:br>
              <a:rPr lang="ru-RU" sz="2800" b="1" dirty="0" smtClean="0"/>
            </a:br>
            <a:r>
              <a:rPr lang="ru-RU" sz="2800" b="1" dirty="0" smtClean="0"/>
              <a:t>за третий трудовой семестр 2016 года</a:t>
            </a:r>
          </a:p>
        </p:txBody>
      </p:sp>
      <p:sp>
        <p:nvSpPr>
          <p:cNvPr id="1433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9600" y="5181600"/>
            <a:ext cx="8248650" cy="1462088"/>
          </a:xfrm>
        </p:spPr>
        <p:txBody>
          <a:bodyPr/>
          <a:lstStyle/>
          <a:p>
            <a:pPr algn="r" eaLnBrk="1" hangingPunct="1">
              <a:spcBef>
                <a:spcPct val="0"/>
              </a:spcBef>
            </a:pPr>
            <a:r>
              <a:rPr lang="ru-RU" sz="18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Докладчик:</a:t>
            </a:r>
            <a:br>
              <a:rPr lang="ru-RU" sz="1800" dirty="0" smtClean="0">
                <a:solidFill>
                  <a:schemeClr val="tx1"/>
                </a:solidFill>
                <a:cs typeface="Times New Roman" panose="02020603050405020304" pitchFamily="18" charset="0"/>
              </a:rPr>
            </a:br>
            <a:r>
              <a:rPr lang="en-US" sz="18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Начальник штаба студенческих отрядов КрасГМУ</a:t>
            </a:r>
            <a:br>
              <a:rPr lang="ru-RU" sz="1800" dirty="0" smtClean="0">
                <a:solidFill>
                  <a:schemeClr val="tx1"/>
                </a:solidFill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Гасанов </a:t>
            </a:r>
            <a:r>
              <a:rPr lang="ru-RU" sz="1800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Рамил</a:t>
            </a:r>
            <a:r>
              <a:rPr lang="ru-RU" sz="18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Сахават</a:t>
            </a:r>
            <a:r>
              <a:rPr lang="ru-RU" sz="18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оглы</a:t>
            </a:r>
            <a:endParaRPr lang="ru-RU" sz="1800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r" eaLnBrk="1" hangingPunct="1">
              <a:spcBef>
                <a:spcPct val="0"/>
              </a:spcBef>
            </a:pPr>
            <a:r>
              <a:rPr lang="ru-RU" sz="18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cs typeface="Times New Roman" panose="02020603050405020304" pitchFamily="18" charset="0"/>
              </a:rPr>
            </a:br>
            <a:endParaRPr lang="ru-RU" sz="1800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2298"/>
            <a:ext cx="2300287" cy="232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GasanovR\Dropbox\Инфо-группа\1243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0" t="2553" r="26133" b="3756"/>
          <a:stretch/>
        </p:blipFill>
        <p:spPr bwMode="auto">
          <a:xfrm>
            <a:off x="6781800" y="86637"/>
            <a:ext cx="2032907" cy="259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6553200" cy="956580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800" dirty="0" smtClean="0"/>
              <a:t>Благодарю за внимание!</a:t>
            </a:r>
            <a:endParaRPr lang="ru-RU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762000" cy="77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GasanovR\Dropbox\Инфо-группа\1243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0" t="2553" r="26133" b="3756"/>
          <a:stretch/>
        </p:blipFill>
        <p:spPr bwMode="auto">
          <a:xfrm>
            <a:off x="8153400" y="119518"/>
            <a:ext cx="654544" cy="83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72" y="1287918"/>
            <a:ext cx="7569200" cy="522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7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834881"/>
              </p:ext>
            </p:extLst>
          </p:nvPr>
        </p:nvGraphicFramePr>
        <p:xfrm>
          <a:off x="457201" y="1074960"/>
          <a:ext cx="8000998" cy="524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019"/>
                <a:gridCol w="1798980"/>
                <a:gridCol w="1123123"/>
                <a:gridCol w="1182756"/>
                <a:gridCol w="1182756"/>
                <a:gridCol w="2226364"/>
              </a:tblGrid>
              <a:tr h="64741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+mj-lt"/>
                          <a:cs typeface="Times New Roman" panose="02020603050405020304" pitchFamily="18" charset="0"/>
                        </a:rPr>
                        <a:t>Отряд</a:t>
                      </a:r>
                      <a:endParaRPr lang="ru-RU" sz="12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j-lt"/>
                          <a:cs typeface="Times New Roman" panose="02020603050405020304" pitchFamily="18" charset="0"/>
                        </a:rPr>
                        <a:t>Численность, чел. (2014)</a:t>
                      </a:r>
                    </a:p>
                    <a:p>
                      <a:endParaRPr lang="ru-RU" sz="12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j-lt"/>
                          <a:cs typeface="Times New Roman" panose="02020603050405020304" pitchFamily="18" charset="0"/>
                        </a:rPr>
                        <a:t>Численность, чел. (2015)</a:t>
                      </a:r>
                    </a:p>
                    <a:p>
                      <a:endParaRPr lang="ru-RU" sz="12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Численность, чел. (201</a:t>
                      </a:r>
                      <a:r>
                        <a:rPr lang="en-US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endParaRPr lang="ru-RU" sz="12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+mj-lt"/>
                          <a:cs typeface="Times New Roman" panose="02020603050405020304" pitchFamily="18" charset="0"/>
                        </a:rPr>
                        <a:t>Объекты</a:t>
                      </a:r>
                    </a:p>
                    <a:p>
                      <a:endParaRPr lang="ru-RU" sz="12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64741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ru-RU" sz="1200" baseline="0" dirty="0" smtClean="0">
                          <a:latin typeface="+mj-lt"/>
                          <a:cs typeface="Times New Roman" panose="02020603050405020304" pitchFamily="18" charset="0"/>
                        </a:rPr>
                        <a:t>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latin typeface="+mj-lt"/>
                          <a:cs typeface="Times New Roman" panose="02020603050405020304" pitchFamily="18" charset="0"/>
                        </a:rPr>
                        <a:t>Медицинские отряды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67</a:t>
                      </a:r>
                      <a:endParaRPr lang="ru-RU" sz="16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56</a:t>
                      </a:r>
                      <a:endParaRPr lang="ru-RU" sz="16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110</a:t>
                      </a:r>
                      <a:endParaRPr lang="ru-RU" sz="16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  <a:cs typeface="Times New Roman" panose="02020603050405020304" pitchFamily="18" charset="0"/>
                        </a:rPr>
                        <a:t>ККБ, БСМП,</a:t>
                      </a:r>
                      <a:r>
                        <a:rPr lang="ru-RU" sz="1200" baseline="0" dirty="0" smtClean="0">
                          <a:latin typeface="+mj-lt"/>
                          <a:cs typeface="Times New Roman" panose="02020603050405020304" pitchFamily="18" charset="0"/>
                        </a:rPr>
                        <a:t> Госпиталь  ВОВ, </a:t>
                      </a:r>
                      <a:br>
                        <a:rPr lang="ru-RU" sz="1200" baseline="0" dirty="0" smtClean="0">
                          <a:latin typeface="+mj-lt"/>
                          <a:cs typeface="Times New Roman" panose="02020603050405020304" pitchFamily="18" charset="0"/>
                        </a:rPr>
                      </a:br>
                      <a:r>
                        <a:rPr lang="ru-RU" sz="1200" baseline="0" dirty="0" smtClean="0">
                          <a:latin typeface="+mj-lt"/>
                          <a:cs typeface="Times New Roman" panose="02020603050405020304" pitchFamily="18" charset="0"/>
                        </a:rPr>
                        <a:t>20-ая больница, </a:t>
                      </a:r>
                      <a:br>
                        <a:rPr lang="ru-RU" sz="1200" baseline="0" dirty="0" smtClean="0">
                          <a:latin typeface="+mj-lt"/>
                          <a:cs typeface="Times New Roman" panose="02020603050405020304" pitchFamily="18" charset="0"/>
                        </a:rPr>
                      </a:br>
                      <a:r>
                        <a:rPr lang="ru-RU" sz="1200" baseline="0" dirty="0" smtClean="0">
                          <a:latin typeface="+mj-lt"/>
                          <a:cs typeface="Times New Roman" panose="02020603050405020304" pitchFamily="18" charset="0"/>
                        </a:rPr>
                        <a:t>Курорт оз. </a:t>
                      </a:r>
                      <a:r>
                        <a:rPr lang="ru-RU" sz="1200" baseline="0" dirty="0" err="1" smtClean="0">
                          <a:latin typeface="+mj-lt"/>
                          <a:cs typeface="Times New Roman" panose="02020603050405020304" pitchFamily="18" charset="0"/>
                        </a:rPr>
                        <a:t>Шира</a:t>
                      </a:r>
                      <a:r>
                        <a:rPr lang="ru-RU" sz="1200" baseline="0" dirty="0" smtClean="0">
                          <a:latin typeface="+mj-lt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1200" baseline="0" dirty="0" err="1" smtClean="0">
                          <a:latin typeface="+mj-lt"/>
                          <a:cs typeface="Times New Roman" panose="02020603050405020304" pitchFamily="18" charset="0"/>
                        </a:rPr>
                        <a:t>Учум</a:t>
                      </a:r>
                      <a:r>
                        <a:rPr lang="ru-RU" sz="1200" baseline="0" dirty="0" smtClean="0">
                          <a:latin typeface="+mj-lt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832384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ru-RU" sz="1200" dirty="0" smtClean="0">
                          <a:latin typeface="+mj-lt"/>
                          <a:cs typeface="Times New Roman" panose="02020603050405020304" pitchFamily="18" charset="0"/>
                        </a:rPr>
                        <a:t> 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latin typeface="+mj-lt"/>
                          <a:cs typeface="Times New Roman" panose="02020603050405020304" pitchFamily="18" charset="0"/>
                        </a:rPr>
                        <a:t>Ректорский  строительный отряд КрасГМУ </a:t>
                      </a:r>
                      <a:br>
                        <a:rPr lang="ru-RU" sz="1200" dirty="0" smtClean="0">
                          <a:latin typeface="+mj-lt"/>
                          <a:cs typeface="Times New Roman" panose="02020603050405020304" pitchFamily="18" charset="0"/>
                        </a:rPr>
                      </a:br>
                      <a:r>
                        <a:rPr lang="ru-RU" sz="1200" dirty="0" smtClean="0">
                          <a:latin typeface="+mj-lt"/>
                          <a:cs typeface="Times New Roman" panose="02020603050405020304" pitchFamily="18" charset="0"/>
                        </a:rPr>
                        <a:t>(Июль - Август)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55</a:t>
                      </a:r>
                      <a:endParaRPr kumimoji="0" lang="ru-RU" sz="1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52</a:t>
                      </a:r>
                      <a:endParaRPr kumimoji="0" lang="ru-RU" sz="1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53</a:t>
                      </a:r>
                      <a:endParaRPr kumimoji="0" lang="ru-RU" sz="1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  <a:cs typeface="Times New Roman" panose="02020603050405020304" pitchFamily="18" charset="0"/>
                        </a:rPr>
                        <a:t>Ремонт общежитий и учебных корпусов, благоустройство территории мед. городка</a:t>
                      </a:r>
                    </a:p>
                  </a:txBody>
                  <a:tcPr anchor="ctr"/>
                </a:tc>
              </a:tr>
              <a:tr h="462436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ru-RU" sz="1200" dirty="0" smtClean="0">
                          <a:latin typeface="+mj-lt"/>
                          <a:cs typeface="Times New Roman" panose="02020603050405020304" pitchFamily="18" charset="0"/>
                        </a:rPr>
                        <a:t> 3)</a:t>
                      </a:r>
                      <a:endParaRPr lang="ru-RU" sz="12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latin typeface="+mj-lt"/>
                          <a:cs typeface="Times New Roman" panose="02020603050405020304" pitchFamily="18" charset="0"/>
                        </a:rPr>
                        <a:t>Сервисные</a:t>
                      </a:r>
                      <a:r>
                        <a:rPr lang="ru-RU" sz="1200" baseline="0" dirty="0" smtClean="0">
                          <a:latin typeface="+mj-lt"/>
                          <a:cs typeface="Times New Roman" panose="02020603050405020304" pitchFamily="18" charset="0"/>
                        </a:rPr>
                        <a:t> отряды </a:t>
                      </a:r>
                      <a:endParaRPr lang="ru-RU" sz="12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16</a:t>
                      </a:r>
                      <a:endParaRPr lang="ru-RU" sz="16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20</a:t>
                      </a:r>
                      <a:endParaRPr lang="ru-RU" sz="16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  <a:cs typeface="Times New Roman" panose="02020603050405020304" pitchFamily="18" charset="0"/>
                        </a:rPr>
                        <a:t>ДОЛСТ</a:t>
                      </a:r>
                      <a:r>
                        <a:rPr lang="ru-RU" sz="1200" baseline="0" dirty="0" smtClean="0">
                          <a:latin typeface="+mj-lt"/>
                          <a:cs typeface="Times New Roman" panose="02020603050405020304" pitchFamily="18" charset="0"/>
                        </a:rPr>
                        <a:t> «Янтарь»</a:t>
                      </a:r>
                      <a:br>
                        <a:rPr lang="ru-RU" sz="1200" baseline="0" dirty="0" smtClean="0">
                          <a:latin typeface="+mj-lt"/>
                          <a:cs typeface="Times New Roman" panose="02020603050405020304" pitchFamily="18" charset="0"/>
                        </a:rPr>
                      </a:br>
                      <a:r>
                        <a:rPr lang="ru-RU" sz="1200" baseline="0" dirty="0" smtClean="0">
                          <a:latin typeface="+mj-lt"/>
                          <a:cs typeface="Times New Roman" panose="02020603050405020304" pitchFamily="18" charset="0"/>
                        </a:rPr>
                        <a:t>г. Анапа</a:t>
                      </a:r>
                      <a:endParaRPr lang="ru-RU" sz="12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62436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ru-RU" sz="1200" dirty="0" smtClean="0">
                          <a:latin typeface="+mj-lt"/>
                          <a:cs typeface="Times New Roman" panose="02020603050405020304" pitchFamily="18" charset="0"/>
                        </a:rPr>
                        <a:t> 4)</a:t>
                      </a:r>
                      <a:endParaRPr lang="ru-RU" sz="12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latin typeface="+mj-lt"/>
                          <a:cs typeface="Times New Roman" panose="02020603050405020304" pitchFamily="18" charset="0"/>
                        </a:rPr>
                        <a:t>Вожатые</a:t>
                      </a:r>
                      <a:endParaRPr lang="ru-RU" sz="12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«ТИМ</a:t>
                      </a:r>
                      <a:r>
                        <a:rPr lang="ru-RU" sz="1200" baseline="0" dirty="0" smtClean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ЮНИОР» г. Красноярск</a:t>
                      </a:r>
                      <a:endParaRPr lang="ru-RU" sz="1200" dirty="0">
                        <a:solidFill>
                          <a:srgbClr val="FF000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64741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ru-RU" sz="1200" dirty="0" smtClean="0">
                          <a:latin typeface="+mj-lt"/>
                          <a:cs typeface="Times New Roman" panose="02020603050405020304" pitchFamily="18" charset="0"/>
                        </a:rPr>
                        <a:t> 5)</a:t>
                      </a:r>
                      <a:endParaRPr lang="ru-RU" sz="12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j-lt"/>
                          <a:cs typeface="Times New Roman" panose="02020603050405020304" pitchFamily="18" charset="0"/>
                        </a:rPr>
                        <a:t>Выездной строительный отряд РУДН</a:t>
                      </a:r>
                      <a:r>
                        <a:rPr lang="ru-RU" sz="1200" baseline="0" dirty="0" smtClean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+mj-lt"/>
                          <a:cs typeface="Times New Roman" panose="02020603050405020304" pitchFamily="18" charset="0"/>
                        </a:rPr>
                        <a:t>г. Москва</a:t>
                      </a:r>
                      <a:endParaRPr lang="ru-RU" sz="12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  <a:cs typeface="Times New Roman" panose="02020603050405020304" pitchFamily="18" charset="0"/>
                        </a:rPr>
                        <a:t>РУДН</a:t>
                      </a:r>
                      <a:br>
                        <a:rPr lang="ru-RU" sz="1200" dirty="0" smtClean="0">
                          <a:latin typeface="+mj-lt"/>
                          <a:cs typeface="Times New Roman" panose="02020603050405020304" pitchFamily="18" charset="0"/>
                        </a:rPr>
                      </a:br>
                      <a:r>
                        <a:rPr lang="ru-RU" sz="1200" dirty="0" smtClean="0">
                          <a:latin typeface="+mj-lt"/>
                          <a:cs typeface="Times New Roman" panose="02020603050405020304" pitchFamily="18" charset="0"/>
                        </a:rPr>
                        <a:t>г. Москва</a:t>
                      </a:r>
                    </a:p>
                  </a:txBody>
                  <a:tcPr anchor="ctr"/>
                </a:tc>
              </a:tr>
              <a:tr h="64741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ru-RU" sz="1200" dirty="0" smtClean="0">
                          <a:latin typeface="+mj-lt"/>
                          <a:cs typeface="Times New Roman" panose="02020603050405020304" pitchFamily="18" charset="0"/>
                        </a:rPr>
                        <a:t> 6)</a:t>
                      </a:r>
                      <a:endParaRPr lang="ru-RU" sz="12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latinLnBrk="0"/>
                      <a:r>
                        <a:rPr lang="ru-RU" sz="1200" kern="1200" dirty="0" smtClean="0">
                          <a:latin typeface="+mj-lt"/>
                          <a:cs typeface="Times New Roman" panose="02020603050405020304" pitchFamily="18" charset="0"/>
                        </a:rPr>
                        <a:t>Выездной строительный отряд</a:t>
                      </a:r>
                      <a:br>
                        <a:rPr lang="ru-RU" sz="1200" kern="1200" dirty="0" smtClean="0">
                          <a:latin typeface="+mj-lt"/>
                          <a:cs typeface="Times New Roman" panose="02020603050405020304" pitchFamily="18" charset="0"/>
                        </a:rPr>
                      </a:br>
                      <a:r>
                        <a:rPr lang="ru-RU" sz="1200" kern="1200" dirty="0" smtClean="0">
                          <a:latin typeface="+mj-lt"/>
                          <a:cs typeface="Times New Roman" panose="02020603050405020304" pitchFamily="18" charset="0"/>
                        </a:rPr>
                        <a:t>о. </a:t>
                      </a:r>
                      <a:r>
                        <a:rPr lang="ru-RU" sz="1200" kern="1200" dirty="0" err="1" smtClean="0">
                          <a:latin typeface="+mj-lt"/>
                          <a:cs typeface="Times New Roman" panose="02020603050405020304" pitchFamily="18" charset="0"/>
                        </a:rPr>
                        <a:t>Шира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j-lt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j-lt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j-lt"/>
                          <a:cs typeface="Times New Roman" panose="02020603050405020304" pitchFamily="18" charset="0"/>
                        </a:rPr>
                        <a:t>База отдыха КрасГМУ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+mj-lt"/>
                          <a:cs typeface="Times New Roman" panose="02020603050405020304" pitchFamily="18" charset="0"/>
                        </a:rPr>
                        <a:t>оз.Шира</a:t>
                      </a:r>
                      <a:endParaRPr lang="ru-RU" sz="12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21744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ru-RU" sz="1200" dirty="0" smtClean="0">
                          <a:latin typeface="+mj-lt"/>
                          <a:cs typeface="Times New Roman" panose="02020603050405020304" pitchFamily="18" charset="0"/>
                        </a:rPr>
                        <a:t>7)</a:t>
                      </a:r>
                      <a:endParaRPr lang="ru-RU" sz="12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latinLnBrk="0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Отряд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профилактики пожаров и курения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j-lt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j-lt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КрасГМУ</a:t>
                      </a:r>
                    </a:p>
                    <a:p>
                      <a:pPr algn="ctr"/>
                      <a:endParaRPr lang="ru-RU" sz="12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810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endParaRPr lang="ru-RU" sz="12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latin typeface="+mj-lt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2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138</a:t>
                      </a:r>
                      <a:endParaRPr lang="ru-RU" sz="16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600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59</a:t>
                      </a:r>
                      <a:endParaRPr lang="ru-RU" sz="16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214</a:t>
                      </a:r>
                      <a:endParaRPr lang="ru-RU" sz="16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762000" cy="77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1295400" y="152399"/>
            <a:ext cx="6324600" cy="770161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/>
              <a:t>Состав и численность студенческих отрядов КрасГМУ 2014-2016 г.</a:t>
            </a:r>
            <a:endParaRPr lang="ru-RU" sz="3200" b="1" dirty="0"/>
          </a:p>
        </p:txBody>
      </p:sp>
      <p:pic>
        <p:nvPicPr>
          <p:cNvPr id="7" name="Picture 2" descr="C:\Users\GasanovR\Dropbox\Инфо-группа\1243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0" t="2553" r="26133" b="3756"/>
          <a:stretch/>
        </p:blipFill>
        <p:spPr bwMode="auto">
          <a:xfrm>
            <a:off x="8153400" y="119518"/>
            <a:ext cx="654544" cy="83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5257800" y="5977920"/>
            <a:ext cx="7620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257800" y="1905000"/>
            <a:ext cx="7620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3" name="Стрелка углом вверх 2"/>
          <p:cNvSpPr/>
          <p:nvPr/>
        </p:nvSpPr>
        <p:spPr>
          <a:xfrm>
            <a:off x="3886200" y="1790700"/>
            <a:ext cx="2362200" cy="533400"/>
          </a:xfrm>
          <a:prstGeom prst="bentUpArrow">
            <a:avLst>
              <a:gd name="adj1" fmla="val 5952"/>
              <a:gd name="adj2" fmla="val 14286"/>
              <a:gd name="adj3" fmla="val 202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19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6781800" cy="560552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/>
              <a:t>Медицинские отряды</a:t>
            </a:r>
            <a:endParaRPr lang="ru-RU" sz="3200" b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762000" cy="77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GasanovR\Dropbox\Инфо-группа\1243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0" t="2553" r="26133" b="3756"/>
          <a:stretch/>
        </p:blipFill>
        <p:spPr bwMode="auto">
          <a:xfrm>
            <a:off x="8153400" y="119518"/>
            <a:ext cx="654544" cy="83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403901"/>
              </p:ext>
            </p:extLst>
          </p:nvPr>
        </p:nvGraphicFramePr>
        <p:xfrm>
          <a:off x="723900" y="1154278"/>
          <a:ext cx="3352800" cy="19885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0220"/>
                <a:gridCol w="1732580"/>
              </a:tblGrid>
              <a:tr h="46382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Место работы</a:t>
                      </a:r>
                      <a:endParaRPr lang="ru-RU" sz="1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Количество </a:t>
                      </a:r>
                      <a:r>
                        <a:rPr lang="ru-RU" sz="1400" dirty="0" smtClean="0">
                          <a:effectLst/>
                        </a:rPr>
                        <a:t>бойцов</a:t>
                      </a:r>
                      <a:r>
                        <a:rPr lang="ru-RU" sz="1400" baseline="0" dirty="0" smtClean="0">
                          <a:effectLst/>
                        </a:rPr>
                        <a:t> на рабочих местах</a:t>
                      </a:r>
                      <a:endParaRPr lang="ru-RU" sz="1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1801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БСМП</a:t>
                      </a:r>
                      <a:endParaRPr lang="ru-RU" sz="1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</a:t>
                      </a:r>
                      <a:endParaRPr lang="ru-RU" sz="1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1801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20-ая</a:t>
                      </a:r>
                      <a:r>
                        <a:rPr lang="ru-RU" sz="1400" baseline="0" dirty="0" smtClean="0">
                          <a:effectLst/>
                        </a:rPr>
                        <a:t> больница</a:t>
                      </a:r>
                      <a:endParaRPr lang="ru-RU" sz="1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15</a:t>
                      </a:r>
                      <a:endParaRPr lang="ru-RU" sz="1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1801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ККБ</a:t>
                      </a:r>
                      <a:endParaRPr lang="ru-RU" sz="1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40</a:t>
                      </a:r>
                      <a:endParaRPr lang="ru-RU" sz="1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1801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Госпиталь</a:t>
                      </a:r>
                      <a:r>
                        <a:rPr lang="ru-RU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ВОВ</a:t>
                      </a:r>
                      <a:endParaRPr lang="ru-RU" sz="1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5</a:t>
                      </a:r>
                    </a:p>
                  </a:txBody>
                  <a:tcPr marL="68580" marR="68580" marT="0" marB="0"/>
                </a:tc>
              </a:tr>
              <a:tr h="22750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Выездные</a:t>
                      </a:r>
                      <a:r>
                        <a:rPr lang="ru-RU" sz="1400" baseline="0" dirty="0" smtClean="0"/>
                        <a:t> отряды</a:t>
                      </a:r>
                      <a:endParaRPr lang="ru-RU" sz="14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30</a:t>
                      </a:r>
                      <a:endParaRPr lang="ru-RU" sz="1400" dirty="0"/>
                    </a:p>
                  </a:txBody>
                  <a:tcPr marL="68580" marR="68580" marT="0" marB="0"/>
                </a:tc>
              </a:tr>
              <a:tr h="28885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Итог</a:t>
                      </a:r>
                      <a:endParaRPr lang="ru-RU" sz="1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110</a:t>
                      </a:r>
                      <a:endParaRPr lang="ru-RU" sz="1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4403625" y="1182137"/>
            <a:ext cx="36735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Средняя заработная плата в 2016 году составила </a:t>
            </a:r>
            <a:r>
              <a:rPr lang="ru-RU" sz="1600" b="1" dirty="0" smtClean="0">
                <a:solidFill>
                  <a:srgbClr val="0070C0"/>
                </a:solidFill>
              </a:rPr>
              <a:t>11 500</a:t>
            </a:r>
            <a:r>
              <a:rPr lang="ru-RU" sz="1600" b="1" dirty="0" smtClean="0"/>
              <a:t> рублей</a:t>
            </a:r>
            <a:br>
              <a:rPr lang="ru-RU" sz="1600" b="1" dirty="0" smtClean="0"/>
            </a:br>
            <a:r>
              <a:rPr lang="ru-RU" sz="1600" b="1" dirty="0" smtClean="0"/>
              <a:t>(7 550р. в 2015г). </a:t>
            </a:r>
            <a:r>
              <a:rPr lang="en-US" sz="1600" b="1" dirty="0" smtClean="0">
                <a:solidFill>
                  <a:srgbClr val="FF0000"/>
                </a:solidFill>
              </a:rPr>
              <a:t>+</a:t>
            </a:r>
            <a:r>
              <a:rPr lang="ru-RU" b="1" dirty="0" smtClean="0">
                <a:solidFill>
                  <a:srgbClr val="FF0000"/>
                </a:solidFill>
              </a:rPr>
              <a:t>53</a:t>
            </a:r>
            <a:r>
              <a:rPr lang="en-US" b="1" dirty="0" smtClean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340125" y="2233166"/>
            <a:ext cx="40418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Фонд оплаты труда медицинских отрядов составил </a:t>
            </a:r>
            <a:r>
              <a:rPr lang="ru-RU" sz="1600" b="1" dirty="0" smtClean="0">
                <a:solidFill>
                  <a:srgbClr val="0070C0"/>
                </a:solidFill>
              </a:rPr>
              <a:t>1 265 000</a:t>
            </a:r>
            <a:r>
              <a:rPr lang="ru-RU" sz="1600" b="1" dirty="0" smtClean="0"/>
              <a:t> рублей</a:t>
            </a:r>
            <a:br>
              <a:rPr lang="ru-RU" sz="1600" b="1" dirty="0" smtClean="0"/>
            </a:br>
            <a:r>
              <a:rPr lang="ru-RU" sz="1600" b="1" dirty="0" smtClean="0"/>
              <a:t>(422 800р. в 2015г).</a:t>
            </a:r>
            <a:endParaRPr lang="ru-RU" sz="1600" dirty="0"/>
          </a:p>
        </p:txBody>
      </p:sp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533348"/>
            <a:ext cx="4403625" cy="2928411"/>
          </a:xfrm>
          <a:prstGeom prst="rect">
            <a:avLst/>
          </a:prstGeom>
        </p:spPr>
      </p:pic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3533348"/>
            <a:ext cx="4403625" cy="293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2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06599"/>
            <a:ext cx="6705600" cy="631602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/>
            <a:r>
              <a:rPr lang="ru-RU" sz="2800" b="1" dirty="0" smtClean="0"/>
              <a:t>Строительные отряды КрасГМУ</a:t>
            </a:r>
            <a:endParaRPr lang="ru-RU" sz="28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762000" cy="77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GasanovR\Dropbox\Инфо-группа\1243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0" t="2553" r="26133" b="3756"/>
          <a:stretch/>
        </p:blipFill>
        <p:spPr bwMode="auto">
          <a:xfrm>
            <a:off x="8153400" y="119518"/>
            <a:ext cx="654544" cy="83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52400" y="1125824"/>
            <a:ext cx="5029200" cy="313932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ru-RU" sz="1600" b="1" dirty="0"/>
              <a:t>Строительные </a:t>
            </a:r>
            <a:r>
              <a:rPr lang="ru-RU" sz="1600" b="1" dirty="0" smtClean="0"/>
              <a:t>объемы:</a:t>
            </a:r>
            <a:endParaRPr lang="ru-RU" sz="1600" b="1" dirty="0"/>
          </a:p>
          <a:p>
            <a:r>
              <a:rPr lang="ru-RU" sz="1600" dirty="0"/>
              <a:t>1. </a:t>
            </a:r>
            <a:r>
              <a:rPr lang="ru-RU" sz="1600" dirty="0" smtClean="0"/>
              <a:t>Фармацевтический колледж (Мира </a:t>
            </a:r>
            <a:r>
              <a:rPr lang="ru-RU" sz="1600" dirty="0"/>
              <a:t>70):</a:t>
            </a:r>
          </a:p>
          <a:p>
            <a:r>
              <a:rPr lang="ru-RU" sz="1600" dirty="0"/>
              <a:t>Покраска помещений, ремонт </a:t>
            </a:r>
            <a:r>
              <a:rPr lang="ru-RU" sz="1600" dirty="0" err="1" smtClean="0"/>
              <a:t>отмостки</a:t>
            </a:r>
            <a:r>
              <a:rPr lang="ru-RU" sz="1600" dirty="0" smtClean="0"/>
              <a:t>.</a:t>
            </a:r>
            <a:endParaRPr lang="ru-RU" sz="1600" dirty="0"/>
          </a:p>
          <a:p>
            <a:r>
              <a:rPr lang="ru-RU" sz="1600" dirty="0"/>
              <a:t>2. Главный корпус:</a:t>
            </a:r>
          </a:p>
          <a:p>
            <a:r>
              <a:rPr lang="ru-RU" sz="1600" dirty="0"/>
              <a:t>Покраска стен и полов спортзала + покрытие лаком </a:t>
            </a:r>
            <a:r>
              <a:rPr lang="ru-RU" sz="1600" dirty="0" smtClean="0"/>
              <a:t>полов, покраска колонн</a:t>
            </a:r>
            <a:r>
              <a:rPr lang="ru-RU" sz="1600" dirty="0"/>
              <a:t>, туалетов, лекционных помещений, кафедр</a:t>
            </a:r>
            <a:r>
              <a:rPr lang="ru-RU" sz="1600" dirty="0" smtClean="0"/>
              <a:t>.</a:t>
            </a:r>
          </a:p>
          <a:p>
            <a:r>
              <a:rPr lang="ru-RU" sz="1600" dirty="0"/>
              <a:t>3. Общежитие №5 (Краснодарская 19):</a:t>
            </a:r>
            <a:br>
              <a:rPr lang="ru-RU" sz="1600" dirty="0"/>
            </a:br>
            <a:r>
              <a:rPr lang="ru-RU" sz="1600" dirty="0"/>
              <a:t>Покраска\штукатурка стен и потолков 9,7,5,6 и 4 </a:t>
            </a:r>
            <a:r>
              <a:rPr lang="ru-RU" sz="1600" dirty="0" smtClean="0"/>
              <a:t>этажи</a:t>
            </a:r>
          </a:p>
          <a:p>
            <a:r>
              <a:rPr lang="ru-RU" sz="1600" dirty="0"/>
              <a:t>4. Бассейн медуза:</a:t>
            </a:r>
            <a:br>
              <a:rPr lang="ru-RU" sz="1600" dirty="0"/>
            </a:br>
            <a:r>
              <a:rPr lang="ru-RU" sz="1600" dirty="0"/>
              <a:t>Изготовление </a:t>
            </a:r>
            <a:r>
              <a:rPr lang="ru-RU" sz="1600" dirty="0" smtClean="0"/>
              <a:t>водостока</a:t>
            </a:r>
            <a:endParaRPr lang="ru-RU" sz="1600" dirty="0"/>
          </a:p>
          <a:p>
            <a:endParaRPr lang="ru-RU" sz="1600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3332" r="576" b="26667"/>
          <a:stretch/>
        </p:blipFill>
        <p:spPr>
          <a:xfrm>
            <a:off x="2729124" y="4431700"/>
            <a:ext cx="2604875" cy="2328862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36"/>
          <a:stretch/>
        </p:blipFill>
        <p:spPr>
          <a:xfrm>
            <a:off x="5409996" y="1131392"/>
            <a:ext cx="3626344" cy="3143147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26" b="31103"/>
          <a:stretch/>
        </p:blipFill>
        <p:spPr>
          <a:xfrm>
            <a:off x="5486400" y="4384048"/>
            <a:ext cx="1923846" cy="2376514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6415" r="4526" b="28890"/>
          <a:stretch/>
        </p:blipFill>
        <p:spPr>
          <a:xfrm>
            <a:off x="290064" y="4431700"/>
            <a:ext cx="2286659" cy="2328862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9" t="9973" r="3252" b="24593"/>
          <a:stretch/>
        </p:blipFill>
        <p:spPr>
          <a:xfrm>
            <a:off x="7525040" y="4431700"/>
            <a:ext cx="1511300" cy="2328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92100" y="1023065"/>
            <a:ext cx="4381500" cy="310892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600" dirty="0" smtClean="0"/>
              <a:t>5</a:t>
            </a:r>
            <a:r>
              <a:rPr lang="ru-RU" sz="1600" dirty="0"/>
              <a:t>. Общежитие №</a:t>
            </a:r>
            <a:r>
              <a:rPr lang="ru-RU" sz="1600" dirty="0" smtClean="0"/>
              <a:t>2:</a:t>
            </a:r>
            <a:br>
              <a:rPr lang="ru-RU" sz="1600" dirty="0" smtClean="0"/>
            </a:br>
            <a:r>
              <a:rPr lang="ru-RU" sz="1600" dirty="0" smtClean="0"/>
              <a:t>Заливка </a:t>
            </a:r>
            <a:r>
              <a:rPr lang="ru-RU" sz="1600" dirty="0" err="1"/>
              <a:t>отмостки</a:t>
            </a:r>
            <a:r>
              <a:rPr lang="ru-RU" sz="1600" dirty="0"/>
              <a:t>, </a:t>
            </a:r>
            <a:r>
              <a:rPr lang="ru-RU" sz="1600" dirty="0" smtClean="0"/>
              <a:t>установка </a:t>
            </a:r>
            <a:r>
              <a:rPr lang="ru-RU" sz="1600" dirty="0"/>
              <a:t>оградительных столбиков</a:t>
            </a:r>
          </a:p>
          <a:p>
            <a:r>
              <a:rPr lang="ru-RU" sz="1600" dirty="0"/>
              <a:t>6. Общежитие №</a:t>
            </a:r>
            <a:r>
              <a:rPr lang="ru-RU" sz="1600" dirty="0" smtClean="0"/>
              <a:t>1:</a:t>
            </a:r>
            <a:br>
              <a:rPr lang="ru-RU" sz="1600" dirty="0" smtClean="0"/>
            </a:br>
            <a:r>
              <a:rPr lang="ru-RU" sz="1600" dirty="0" smtClean="0"/>
              <a:t>Строительство </a:t>
            </a:r>
            <a:r>
              <a:rPr lang="ru-RU" sz="1600" dirty="0"/>
              <a:t>пожарного выхода</a:t>
            </a:r>
          </a:p>
          <a:p>
            <a:r>
              <a:rPr lang="ru-RU" sz="1600" dirty="0"/>
              <a:t>7. Лабораторный </a:t>
            </a:r>
            <a:r>
              <a:rPr lang="ru-RU" sz="1600" dirty="0" smtClean="0"/>
              <a:t>корпус:</a:t>
            </a:r>
            <a:br>
              <a:rPr lang="ru-RU" sz="1600" dirty="0" smtClean="0"/>
            </a:br>
            <a:r>
              <a:rPr lang="ru-RU" sz="1600" dirty="0" smtClean="0"/>
              <a:t>Заливка </a:t>
            </a:r>
            <a:r>
              <a:rPr lang="ru-RU" sz="1600" dirty="0" err="1"/>
              <a:t>отмостки</a:t>
            </a:r>
            <a:r>
              <a:rPr lang="ru-RU" sz="1600" dirty="0"/>
              <a:t> вручную, покраска помещений, установка оградительных столбиков</a:t>
            </a:r>
          </a:p>
          <a:p>
            <a:r>
              <a:rPr lang="ru-RU" sz="1600" dirty="0"/>
              <a:t>8</a:t>
            </a:r>
            <a:r>
              <a:rPr lang="ru-RU" sz="1600" dirty="0" smtClean="0"/>
              <a:t>. </a:t>
            </a:r>
            <a:r>
              <a:rPr lang="ru-RU" sz="1600" dirty="0"/>
              <a:t>Командировка на базу КрасГМУ (</a:t>
            </a:r>
            <a:r>
              <a:rPr lang="ru-RU" sz="1600" dirty="0" err="1" smtClean="0"/>
              <a:t>о.Шира</a:t>
            </a:r>
            <a:r>
              <a:rPr lang="ru-RU" sz="1600" dirty="0" smtClean="0"/>
              <a:t>)Установка </a:t>
            </a:r>
            <a:r>
              <a:rPr lang="ru-RU" sz="1600" dirty="0"/>
              <a:t>элементов забора (60м), Заливка фундамента </a:t>
            </a:r>
            <a:r>
              <a:rPr lang="ru-RU" sz="1600" dirty="0" smtClean="0"/>
              <a:t>вручную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762000" cy="77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GasanovR\Dropbox\Инфо-группа\1243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0" t="2553" r="26133" b="3756"/>
          <a:stretch/>
        </p:blipFill>
        <p:spPr bwMode="auto">
          <a:xfrm>
            <a:off x="8153400" y="119518"/>
            <a:ext cx="654544" cy="83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13300" y="1990298"/>
            <a:ext cx="41910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prstClr val="black"/>
                </a:solidFill>
              </a:rPr>
              <a:t>Ректорский строительный отряд</a:t>
            </a:r>
            <a:endParaRPr lang="ru-RU" b="1" dirty="0">
              <a:solidFill>
                <a:prstClr val="black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</a:rPr>
              <a:t>Средняя заработная плата </a:t>
            </a:r>
            <a:br>
              <a:rPr lang="ru-RU" dirty="0" smtClean="0">
                <a:solidFill>
                  <a:prstClr val="black"/>
                </a:solidFill>
              </a:rPr>
            </a:br>
            <a:r>
              <a:rPr lang="ru-RU" dirty="0" smtClean="0"/>
              <a:t>17 500р. (10 500р. В 2015г</a:t>
            </a:r>
            <a:r>
              <a:rPr lang="ru-RU" dirty="0" smtClean="0"/>
              <a:t>).</a:t>
            </a:r>
            <a:r>
              <a:rPr lang="en-US" dirty="0" smtClean="0"/>
              <a:t> </a:t>
            </a:r>
            <a:r>
              <a:rPr lang="ru-RU" dirty="0" smtClean="0">
                <a:solidFill>
                  <a:srgbClr val="FF0000"/>
                </a:solidFill>
              </a:rPr>
              <a:t>+67</a:t>
            </a:r>
            <a:r>
              <a:rPr lang="en-US" dirty="0" smtClean="0">
                <a:solidFill>
                  <a:srgbClr val="FF0000"/>
                </a:solidFill>
              </a:rPr>
              <a:t>%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813300" y="2931656"/>
            <a:ext cx="41910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prstClr val="black"/>
                </a:solidFill>
              </a:rPr>
              <a:t>Выездной строительный отряд КрасГМУ в РУДН: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</a:rPr>
              <a:t>Средняя заработная плата </a:t>
            </a:r>
            <a:br>
              <a:rPr lang="ru-RU" dirty="0" smtClean="0">
                <a:solidFill>
                  <a:prstClr val="black"/>
                </a:solidFill>
              </a:rPr>
            </a:br>
            <a:r>
              <a:rPr lang="ru-RU" dirty="0" smtClean="0">
                <a:solidFill>
                  <a:prstClr val="black"/>
                </a:solidFill>
              </a:rPr>
              <a:t>24 650р. (21 000р. В 2015г</a:t>
            </a:r>
            <a:r>
              <a:rPr lang="ru-RU" dirty="0" smtClean="0">
                <a:solidFill>
                  <a:prstClr val="black"/>
                </a:solidFill>
              </a:rPr>
              <a:t>).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+17%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r="9092"/>
          <a:stretch/>
        </p:blipFill>
        <p:spPr>
          <a:xfrm>
            <a:off x="4934444" y="4232489"/>
            <a:ext cx="3873500" cy="2479373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4245189"/>
            <a:ext cx="4394200" cy="2471738"/>
          </a:xfrm>
          <a:prstGeom prst="rect">
            <a:avLst/>
          </a:prstGeom>
        </p:spPr>
      </p:pic>
      <p:sp>
        <p:nvSpPr>
          <p:cNvPr id="15" name="Содержимое 2"/>
          <p:cNvSpPr txBox="1">
            <a:spLocks/>
          </p:cNvSpPr>
          <p:nvPr/>
        </p:nvSpPr>
        <p:spPr bwMode="auto">
          <a:xfrm>
            <a:off x="4800601" y="1020860"/>
            <a:ext cx="4203700" cy="951410"/>
          </a:xfrm>
          <a:prstGeom prst="rect">
            <a:avLst/>
          </a:prstGeom>
          <a:ln w="952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95000"/>
                  <a:lumOff val="5000"/>
                </a:schemeClr>
              </a:buClr>
            </a:pPr>
            <a:r>
              <a:rPr lang="ru-RU" sz="1800" b="1" dirty="0" smtClean="0"/>
              <a:t>Ректорский строительный</a:t>
            </a:r>
            <a:br>
              <a:rPr lang="ru-RU" sz="1800" b="1" dirty="0" smtClean="0"/>
            </a:br>
            <a:r>
              <a:rPr lang="ru-RU" sz="1800" b="1" dirty="0" smtClean="0"/>
              <a:t>отряд июль, август. </a:t>
            </a:r>
            <a:r>
              <a:rPr lang="ru-RU" sz="1800" dirty="0" smtClean="0"/>
              <a:t>Время работы:</a:t>
            </a:r>
            <a:br>
              <a:rPr lang="ru-RU" sz="1800" dirty="0" smtClean="0"/>
            </a:br>
            <a:r>
              <a:rPr lang="ru-RU" sz="1800" dirty="0" smtClean="0"/>
              <a:t>с 27.06 по 26.08 ФОТ </a:t>
            </a:r>
            <a:r>
              <a:rPr lang="ru-RU" sz="1800" b="1" dirty="0" smtClean="0"/>
              <a:t>1 200 000 р.</a:t>
            </a:r>
          </a:p>
          <a:p>
            <a:pPr marL="457200" lvl="1" indent="0">
              <a:buClr>
                <a:schemeClr val="tx1">
                  <a:lumMod val="95000"/>
                  <a:lumOff val="5000"/>
                </a:schemeClr>
              </a:buClr>
              <a:buFont typeface="Arial" charset="0"/>
              <a:buNone/>
            </a:pPr>
            <a:endParaRPr lang="ru-RU" sz="1800" dirty="0" smtClean="0">
              <a:solidFill>
                <a:prstClr val="black"/>
              </a:solidFill>
            </a:endParaRPr>
          </a:p>
          <a:p>
            <a:pPr>
              <a:buClr>
                <a:schemeClr val="tx1">
                  <a:lumMod val="95000"/>
                  <a:lumOff val="5000"/>
                </a:schemeClr>
              </a:buClr>
            </a:pPr>
            <a:endParaRPr lang="ru-RU" sz="1800" b="1" dirty="0"/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1295400" y="206599"/>
            <a:ext cx="6705600" cy="631602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/>
            <a:r>
              <a:rPr lang="ru-RU" sz="2800" b="1" dirty="0" smtClean="0"/>
              <a:t>Строительные отряды КрасГМУ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6781800" cy="792162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Воспитательная и корпоративная работа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3400" y="1600200"/>
            <a:ext cx="8153400" cy="40386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42900" lvl="1" indent="-342900">
              <a:lnSpc>
                <a:spcPct val="80000"/>
              </a:lnSpc>
              <a:buClr>
                <a:schemeClr val="tx1"/>
              </a:buClr>
              <a:buFont typeface="Arial" charset="0"/>
              <a:buChar char="•"/>
            </a:pPr>
            <a:r>
              <a:rPr lang="ru-RU" sz="2000" b="1" dirty="0" smtClean="0"/>
              <a:t>Трудовое воспитание студентов</a:t>
            </a:r>
            <a:r>
              <a:rPr lang="ru-RU" sz="2000" dirty="0" smtClean="0"/>
              <a:t>. Возведение труда в ценность.</a:t>
            </a:r>
            <a:br>
              <a:rPr lang="ru-RU" sz="2000" dirty="0" smtClean="0"/>
            </a:br>
            <a:endParaRPr lang="ru-RU" sz="2000" dirty="0" smtClean="0"/>
          </a:p>
          <a:p>
            <a:pPr marL="342900" lvl="1" indent="-342900">
              <a:lnSpc>
                <a:spcPct val="80000"/>
              </a:lnSpc>
              <a:buClr>
                <a:schemeClr val="tx1"/>
              </a:buClr>
              <a:buFont typeface="Arial" charset="0"/>
              <a:buChar char="•"/>
            </a:pPr>
            <a:r>
              <a:rPr lang="ru-RU" sz="2000" b="1" dirty="0" smtClean="0"/>
              <a:t>Развитие корпоративного духа.</a:t>
            </a:r>
            <a:r>
              <a:rPr lang="ru-RU" sz="2000" dirty="0"/>
              <a:t> </a:t>
            </a:r>
            <a:r>
              <a:rPr lang="ru-RU" sz="2000" dirty="0" smtClean="0"/>
              <a:t>Спортивные культурные, корпоративные мероприятия: конкурс танцев, конкурс песен, конкурс агитбригад,</a:t>
            </a:r>
            <a:br>
              <a:rPr lang="ru-RU" sz="2000" dirty="0" smtClean="0"/>
            </a:b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Выездной слет студенческих отрядов КрасГМУ</a:t>
            </a:r>
            <a:b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dirty="0" smtClean="0"/>
              <a:t>Итоговое </a:t>
            </a:r>
            <a:r>
              <a:rPr lang="ru-RU" sz="2000" dirty="0"/>
              <a:t>мероприятие Штаба СО </a:t>
            </a:r>
            <a:r>
              <a:rPr lang="ru-RU" sz="2000" dirty="0" smtClean="0"/>
              <a:t>КрасГМУ</a:t>
            </a:r>
            <a:r>
              <a:rPr lang="ru-RU" sz="2000" spc="300" dirty="0" smtClean="0"/>
              <a:t/>
            </a:r>
            <a:br>
              <a:rPr lang="ru-RU" sz="2000" spc="300" dirty="0" smtClean="0"/>
            </a:br>
            <a:endParaRPr lang="ru-RU" sz="2000" b="1" dirty="0" smtClean="0"/>
          </a:p>
          <a:p>
            <a:pPr marL="342900" lvl="1" indent="-342900">
              <a:lnSpc>
                <a:spcPct val="80000"/>
              </a:lnSpc>
              <a:buClr>
                <a:schemeClr val="tx1"/>
              </a:buClr>
              <a:buFont typeface="Arial" charset="0"/>
              <a:buChar char="•"/>
            </a:pPr>
            <a:r>
              <a:rPr lang="ru-RU" sz="2000" b="1" dirty="0" smtClean="0"/>
              <a:t>Патриотическое воспитание</a:t>
            </a:r>
            <a:br>
              <a:rPr lang="ru-RU" sz="2000" b="1" dirty="0" smtClean="0"/>
            </a:br>
            <a:r>
              <a:rPr lang="ru-RU" sz="2000" dirty="0" smtClean="0"/>
              <a:t>Снежный десант, идеологический практикум, курс молодого бойца.</a:t>
            </a:r>
            <a:r>
              <a:rPr lang="ru-RU" sz="2000" spc="300" dirty="0" smtClean="0"/>
              <a:t/>
            </a:r>
            <a:br>
              <a:rPr lang="ru-RU" sz="2000" spc="300" dirty="0" smtClean="0"/>
            </a:br>
            <a:endParaRPr lang="ru-RU" sz="2000" spc="300" dirty="0" smtClean="0"/>
          </a:p>
          <a:p>
            <a:pPr marL="342900" lvl="1" indent="-342900">
              <a:lnSpc>
                <a:spcPct val="80000"/>
              </a:lnSpc>
              <a:buClr>
                <a:schemeClr val="tx1"/>
              </a:buClr>
              <a:buFont typeface="Arial" charset="0"/>
              <a:buChar char="•"/>
            </a:pPr>
            <a:r>
              <a:rPr lang="ru-RU" sz="2000" b="1" dirty="0" smtClean="0"/>
              <a:t>Позиционирование КрасГМУ</a:t>
            </a:r>
            <a:r>
              <a:rPr lang="ru-RU" sz="2000" dirty="0" smtClean="0"/>
              <a:t> как университета с развитым студенческим самоуправлением, поддерживающего молодежные организации </a:t>
            </a:r>
            <a:r>
              <a:rPr lang="en-US" sz="2000" dirty="0" smtClean="0"/>
              <a:t>(</a:t>
            </a:r>
            <a:r>
              <a:rPr lang="ru-RU" sz="2000" dirty="0" smtClean="0"/>
              <a:t>Окружная школа командного состава </a:t>
            </a:r>
            <a:r>
              <a:rPr lang="ru-RU" sz="2000" dirty="0" err="1" smtClean="0"/>
              <a:t>СибФО</a:t>
            </a:r>
            <a:r>
              <a:rPr lang="ru-RU" sz="2000" dirty="0" smtClean="0"/>
              <a:t>, Всероссийский слет </a:t>
            </a:r>
            <a:r>
              <a:rPr lang="ru-RU" sz="2000" dirty="0" smtClean="0"/>
              <a:t>СО, </a:t>
            </a:r>
            <a:r>
              <a:rPr lang="ru-RU" sz="2000" dirty="0" smtClean="0"/>
              <a:t>ТИМ </a:t>
            </a:r>
            <a:r>
              <a:rPr lang="ru-RU" sz="2000" dirty="0"/>
              <a:t>«Бирюса </a:t>
            </a:r>
            <a:r>
              <a:rPr lang="ru-RU" sz="2000" dirty="0" smtClean="0"/>
              <a:t>2016»)</a:t>
            </a:r>
            <a:endParaRPr lang="ru-RU" sz="2000" dirty="0" smtClean="0"/>
          </a:p>
          <a:p>
            <a:pPr marL="342900" lvl="1" indent="-342900">
              <a:lnSpc>
                <a:spcPct val="80000"/>
              </a:lnSpc>
              <a:buClr>
                <a:schemeClr val="accent1">
                  <a:lumMod val="50000"/>
                </a:schemeClr>
              </a:buClr>
              <a:buFont typeface="Arial" charset="0"/>
              <a:buChar char="•"/>
            </a:pPr>
            <a:endParaRPr lang="ru-RU" sz="1800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762000" cy="77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GasanovR\Dropbox\Инфо-группа\1243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0" t="2553" r="26133" b="3756"/>
          <a:stretch/>
        </p:blipFill>
        <p:spPr bwMode="auto">
          <a:xfrm>
            <a:off x="8153400" y="119518"/>
            <a:ext cx="654544" cy="83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одержимое 2"/>
          <p:cNvSpPr>
            <a:spLocks noGrp="1"/>
          </p:cNvSpPr>
          <p:nvPr>
            <p:ph idx="1"/>
          </p:nvPr>
        </p:nvSpPr>
        <p:spPr>
          <a:xfrm>
            <a:off x="340519" y="793831"/>
            <a:ext cx="4779962" cy="207274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742950" lvl="2" indent="-342900">
              <a:lnSpc>
                <a:spcPct val="80000"/>
              </a:lnSpc>
              <a:buClr>
                <a:schemeClr val="tx1"/>
              </a:buClr>
            </a:pPr>
            <a:r>
              <a:rPr lang="ru-RU" sz="1600" b="1" dirty="0" smtClean="0"/>
              <a:t>Итоговое мероприятие Штаба СО</a:t>
            </a:r>
          </a:p>
          <a:p>
            <a:pPr marL="742950" lvl="2" indent="-342900">
              <a:lnSpc>
                <a:spcPct val="80000"/>
              </a:lnSpc>
              <a:buClr>
                <a:schemeClr val="tx1"/>
              </a:buClr>
            </a:pPr>
            <a:r>
              <a:rPr lang="ru-RU" sz="1600" dirty="0" smtClean="0"/>
              <a:t>Подведение итогов года.</a:t>
            </a:r>
          </a:p>
          <a:p>
            <a:pPr marL="742950" lvl="2" indent="-342900">
              <a:lnSpc>
                <a:spcPct val="80000"/>
              </a:lnSpc>
              <a:buClr>
                <a:schemeClr val="tx1"/>
              </a:buClr>
            </a:pPr>
            <a:r>
              <a:rPr lang="ru-RU" sz="1600" dirty="0" smtClean="0"/>
              <a:t>Вручение грамот и благодарственных писем лучшим бойцам. </a:t>
            </a:r>
          </a:p>
          <a:p>
            <a:pPr marL="742950" lvl="2" indent="-342900">
              <a:lnSpc>
                <a:spcPct val="80000"/>
              </a:lnSpc>
              <a:buClr>
                <a:schemeClr val="tx1"/>
              </a:buClr>
            </a:pPr>
            <a:r>
              <a:rPr lang="ru-RU" sz="1600" dirty="0" smtClean="0"/>
              <a:t>Участие администрации КрасГМУ и  штабов вузов Красноярска.</a:t>
            </a:r>
          </a:p>
          <a:p>
            <a:pPr marL="742950" lvl="2" indent="-342900">
              <a:lnSpc>
                <a:spcPct val="80000"/>
              </a:lnSpc>
              <a:buClr>
                <a:schemeClr val="tx1"/>
              </a:buClr>
            </a:pPr>
            <a:r>
              <a:rPr lang="ru-RU" sz="1600" dirty="0" smtClean="0"/>
              <a:t>Выступление лучших творческих номеров. </a:t>
            </a:r>
          </a:p>
        </p:txBody>
      </p:sp>
      <p:sp>
        <p:nvSpPr>
          <p:cNvPr id="22" name="Содержимое 2"/>
          <p:cNvSpPr txBox="1">
            <a:spLocks/>
          </p:cNvSpPr>
          <p:nvPr/>
        </p:nvSpPr>
        <p:spPr bwMode="auto">
          <a:xfrm>
            <a:off x="353219" y="4863200"/>
            <a:ext cx="4779962" cy="190476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2" indent="-342900">
              <a:lnSpc>
                <a:spcPct val="80000"/>
              </a:lnSpc>
              <a:buClr>
                <a:schemeClr val="tx1"/>
              </a:buClr>
            </a:pPr>
            <a:r>
              <a:rPr lang="ru-RU" sz="1600" b="1" dirty="0"/>
              <a:t>Выездной слет студенческих </a:t>
            </a:r>
            <a:br>
              <a:rPr lang="ru-RU" sz="1600" b="1" dirty="0"/>
            </a:br>
            <a:r>
              <a:rPr lang="ru-RU" sz="1600" b="1" dirty="0"/>
              <a:t>отрядов </a:t>
            </a:r>
            <a:r>
              <a:rPr lang="ru-RU" sz="1600" b="1" dirty="0" smtClean="0"/>
              <a:t>КрасГМУ</a:t>
            </a:r>
          </a:p>
          <a:p>
            <a:pPr marL="742950" lvl="2" indent="-342900">
              <a:lnSpc>
                <a:spcPct val="80000"/>
              </a:lnSpc>
              <a:buClr>
                <a:schemeClr val="tx1"/>
              </a:buClr>
            </a:pPr>
            <a:r>
              <a:rPr lang="ru-RU" sz="1600" dirty="0"/>
              <a:t>Закрытие </a:t>
            </a:r>
            <a:r>
              <a:rPr lang="ru-RU" sz="1600" dirty="0" smtClean="0"/>
              <a:t>ТТС</a:t>
            </a:r>
            <a:endParaRPr lang="ru-RU" sz="1600" dirty="0"/>
          </a:p>
          <a:p>
            <a:pPr marL="742950" lvl="2" indent="-342900">
              <a:lnSpc>
                <a:spcPct val="80000"/>
              </a:lnSpc>
              <a:buClr>
                <a:schemeClr val="tx1"/>
              </a:buClr>
            </a:pPr>
            <a:r>
              <a:rPr lang="ru-RU" sz="1600" dirty="0"/>
              <a:t>Первый отборочный этап творческих </a:t>
            </a:r>
            <a:r>
              <a:rPr lang="ru-RU" sz="1600" dirty="0" smtClean="0"/>
              <a:t>номеров на </a:t>
            </a:r>
            <a:r>
              <a:rPr lang="ru-RU" sz="1600" dirty="0"/>
              <a:t>слет </a:t>
            </a:r>
            <a:r>
              <a:rPr lang="ru-RU" sz="1600" dirty="0" smtClean="0"/>
              <a:t>студенческих отрядов</a:t>
            </a:r>
          </a:p>
          <a:p>
            <a:pPr marL="742950" lvl="2" indent="-342900">
              <a:lnSpc>
                <a:spcPct val="80000"/>
              </a:lnSpc>
              <a:buClr>
                <a:schemeClr val="tx1"/>
              </a:buClr>
            </a:pPr>
            <a:r>
              <a:rPr lang="ru-RU" sz="1600" dirty="0" smtClean="0"/>
              <a:t>Проведение </a:t>
            </a:r>
            <a:r>
              <a:rPr lang="ru-RU" sz="1600" dirty="0"/>
              <a:t>корпоративных игр.</a:t>
            </a:r>
          </a:p>
          <a:p>
            <a:pPr marL="742950" lvl="2" indent="-342900">
              <a:lnSpc>
                <a:spcPct val="80000"/>
              </a:lnSpc>
              <a:buClr>
                <a:schemeClr val="tx1"/>
              </a:buClr>
            </a:pPr>
            <a:r>
              <a:rPr lang="ru-RU" sz="1600" dirty="0" smtClean="0"/>
              <a:t>Комиссарский </a:t>
            </a:r>
            <a:r>
              <a:rPr lang="ru-RU" sz="1600" dirty="0"/>
              <a:t>костер и песни под гитару.</a:t>
            </a:r>
          </a:p>
          <a:p>
            <a:pPr marL="742950" lvl="2" indent="-342900">
              <a:lnSpc>
                <a:spcPct val="80000"/>
              </a:lnSpc>
              <a:buClr>
                <a:schemeClr val="accent1">
                  <a:lumMod val="50000"/>
                </a:schemeClr>
              </a:buClr>
            </a:pPr>
            <a:endParaRPr lang="ru-RU" sz="1600" b="1" dirty="0" smtClean="0"/>
          </a:p>
        </p:txBody>
      </p:sp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1904999" y="119518"/>
            <a:ext cx="5181601" cy="445937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/>
            <a:r>
              <a:rPr lang="ru-RU" sz="2800" b="1" dirty="0" smtClean="0"/>
              <a:t>Ключевые мероприятия</a:t>
            </a:r>
            <a:endParaRPr lang="ru-RU" sz="2800" b="1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31"/>
                    </a14:imgEffect>
                    <a14:imgEffect>
                      <a14:saturation sat="1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25" b="12182"/>
          <a:stretch/>
        </p:blipFill>
        <p:spPr>
          <a:xfrm>
            <a:off x="5410200" y="2965000"/>
            <a:ext cx="3108503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793832"/>
            <a:ext cx="3108503" cy="2072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0000"/>
                    </a14:imgEffect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744"/>
          <a:stretch/>
        </p:blipFill>
        <p:spPr>
          <a:xfrm>
            <a:off x="5410199" y="4844600"/>
            <a:ext cx="3108503" cy="1892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Содержимое 2"/>
          <p:cNvSpPr txBox="1">
            <a:spLocks/>
          </p:cNvSpPr>
          <p:nvPr/>
        </p:nvSpPr>
        <p:spPr bwMode="auto">
          <a:xfrm>
            <a:off x="353219" y="2929839"/>
            <a:ext cx="4779962" cy="185149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2" indent="-342900">
              <a:lnSpc>
                <a:spcPct val="80000"/>
              </a:lnSpc>
              <a:buClr>
                <a:schemeClr val="tx1"/>
              </a:buClr>
            </a:pPr>
            <a:r>
              <a:rPr lang="ru-RU" sz="1600" b="1" dirty="0" smtClean="0"/>
              <a:t>Снежный десант</a:t>
            </a:r>
            <a:endParaRPr lang="en-US" sz="1600" b="1" dirty="0" smtClean="0"/>
          </a:p>
          <a:p>
            <a:pPr marL="742950" lvl="2" indent="-342900">
              <a:lnSpc>
                <a:spcPct val="80000"/>
              </a:lnSpc>
              <a:buClr>
                <a:schemeClr val="tx1"/>
              </a:buClr>
            </a:pPr>
            <a:r>
              <a:rPr lang="ru-RU" sz="1600" dirty="0" smtClean="0"/>
              <a:t>Проведены концерты, семинары и лекции по профориентации в </a:t>
            </a:r>
            <a:r>
              <a:rPr lang="ru-RU" sz="1600" dirty="0"/>
              <a:t>10 школах, 2 детских </a:t>
            </a:r>
            <a:r>
              <a:rPr lang="ru-RU" sz="1600" dirty="0" smtClean="0"/>
              <a:t>домах.</a:t>
            </a:r>
          </a:p>
          <a:p>
            <a:pPr marL="742950" lvl="2" indent="-342900">
              <a:lnSpc>
                <a:spcPct val="80000"/>
              </a:lnSpc>
              <a:buClr>
                <a:schemeClr val="tx1"/>
              </a:buClr>
            </a:pPr>
            <a:r>
              <a:rPr lang="ru-RU" sz="1600" dirty="0"/>
              <a:t>Посещено 7 населенных </a:t>
            </a:r>
            <a:r>
              <a:rPr lang="ru-RU" sz="1600" dirty="0" smtClean="0"/>
              <a:t>пунктов: Нижняя </a:t>
            </a:r>
            <a:r>
              <a:rPr lang="ru-RU" sz="1600" dirty="0"/>
              <a:t>пойма, </a:t>
            </a:r>
            <a:r>
              <a:rPr lang="ru-RU" sz="1600" dirty="0" smtClean="0"/>
              <a:t>Нижний </a:t>
            </a:r>
            <a:r>
              <a:rPr lang="ru-RU" sz="1600" dirty="0" err="1"/>
              <a:t>ингаш</a:t>
            </a:r>
            <a:r>
              <a:rPr lang="ru-RU" sz="1600" dirty="0"/>
              <a:t>, </a:t>
            </a:r>
            <a:r>
              <a:rPr lang="ru-RU" sz="1600" dirty="0" smtClean="0"/>
              <a:t>Верхний </a:t>
            </a:r>
            <a:r>
              <a:rPr lang="ru-RU" sz="1600" dirty="0" err="1"/>
              <a:t>ингаш</a:t>
            </a:r>
            <a:r>
              <a:rPr lang="ru-RU" sz="1600" dirty="0" smtClean="0"/>
              <a:t>,</a:t>
            </a:r>
            <a:br>
              <a:rPr lang="ru-RU" sz="1600" dirty="0" smtClean="0"/>
            </a:br>
            <a:r>
              <a:rPr lang="ru-RU" sz="1600" dirty="0" smtClean="0"/>
              <a:t> </a:t>
            </a:r>
            <a:r>
              <a:rPr lang="ru-RU" sz="1600" dirty="0"/>
              <a:t>с. </a:t>
            </a:r>
            <a:r>
              <a:rPr lang="ru-RU" sz="1600" dirty="0" err="1" smtClean="0"/>
              <a:t>Кучерово</a:t>
            </a:r>
            <a:r>
              <a:rPr lang="ru-RU" sz="1600" dirty="0"/>
              <a:t>,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err="1" smtClean="0"/>
              <a:t>п.Тины</a:t>
            </a:r>
            <a:r>
              <a:rPr lang="ru-RU" sz="1600" dirty="0"/>
              <a:t>, п. </a:t>
            </a:r>
            <a:r>
              <a:rPr lang="ru-RU" sz="1600" dirty="0" smtClean="0"/>
              <a:t>Павловка</a:t>
            </a:r>
            <a:r>
              <a:rPr lang="ru-RU" sz="1600" dirty="0"/>
              <a:t>, д. </a:t>
            </a:r>
            <a:r>
              <a:rPr lang="ru-RU" sz="1600" dirty="0" smtClean="0"/>
              <a:t>Ивановка</a:t>
            </a:r>
            <a:endParaRPr lang="en-US" sz="1600" dirty="0"/>
          </a:p>
          <a:p>
            <a:pPr marL="742950" lvl="2" indent="-342900">
              <a:lnSpc>
                <a:spcPct val="80000"/>
              </a:lnSpc>
              <a:buClr>
                <a:schemeClr val="tx1"/>
              </a:buClr>
            </a:pPr>
            <a:endParaRPr lang="ru-RU" sz="1600" dirty="0"/>
          </a:p>
          <a:p>
            <a:pPr marL="742950" lvl="2" indent="-342900">
              <a:lnSpc>
                <a:spcPct val="80000"/>
              </a:lnSpc>
              <a:buClr>
                <a:schemeClr val="tx1"/>
              </a:buClr>
            </a:pPr>
            <a:endParaRPr lang="ru-RU" sz="1050" b="1" dirty="0" smtClean="0"/>
          </a:p>
        </p:txBody>
      </p:sp>
    </p:spTree>
    <p:extLst>
      <p:ext uri="{BB962C8B-B14F-4D97-AF65-F5344CB8AC3E}">
        <p14:creationId xmlns:p14="http://schemas.microsoft.com/office/powerpoint/2010/main" val="253784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4405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600200" y="101600"/>
            <a:ext cx="6019800" cy="685800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слёт ККСО. 2 место в общем зачете.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" y="4003442"/>
            <a:ext cx="8915400" cy="3600986"/>
          </a:xfrm>
          <a:prstGeom prst="rect">
            <a:avLst/>
          </a:prstGeom>
        </p:spPr>
        <p:txBody>
          <a:bodyPr wrap="square" numCol="3">
            <a:spAutoFit/>
          </a:bodyPr>
          <a:lstStyle/>
          <a:p>
            <a:r>
              <a:rPr lang="ru-RU" sz="1200" u="sng" dirty="0">
                <a:latin typeface="+mn-lt"/>
              </a:rPr>
              <a:t>Конкурс проектов: </a:t>
            </a:r>
            <a:r>
              <a:rPr lang="ru-RU" sz="1200" dirty="0" smtClean="0">
                <a:latin typeface="+mn-lt"/>
              </a:rPr>
              <a:t/>
            </a:r>
            <a:br>
              <a:rPr lang="ru-RU" sz="1200" dirty="0" smtClean="0">
                <a:latin typeface="+mn-lt"/>
              </a:rPr>
            </a:br>
            <a:r>
              <a:rPr lang="ru-RU" sz="1200" dirty="0" smtClean="0">
                <a:latin typeface="+mn-lt"/>
              </a:rPr>
              <a:t>Победители!</a:t>
            </a:r>
            <a:br>
              <a:rPr lang="ru-RU" sz="1200" dirty="0" smtClean="0">
                <a:latin typeface="+mn-lt"/>
              </a:rPr>
            </a:br>
            <a:r>
              <a:rPr lang="ru-RU" sz="1200" dirty="0" smtClean="0">
                <a:latin typeface="+mn-lt"/>
              </a:rPr>
              <a:t>"</a:t>
            </a:r>
            <a:r>
              <a:rPr lang="ru-RU" sz="1200" dirty="0">
                <a:latin typeface="+mn-lt"/>
              </a:rPr>
              <a:t>ТТС в тонусе" </a:t>
            </a:r>
            <a:r>
              <a:rPr lang="ru-RU" sz="1200" dirty="0" smtClean="0">
                <a:latin typeface="+mn-lt"/>
              </a:rPr>
              <a:t>– клиника </a:t>
            </a:r>
            <a:br>
              <a:rPr lang="ru-RU" sz="1200" dirty="0" smtClean="0">
                <a:latin typeface="+mn-lt"/>
              </a:rPr>
            </a:br>
            <a:r>
              <a:rPr lang="ru-RU" sz="1200" dirty="0" smtClean="0">
                <a:latin typeface="+mn-lt"/>
              </a:rPr>
              <a:t>"</a:t>
            </a:r>
            <a:r>
              <a:rPr lang="ru-RU" sz="1200" dirty="0">
                <a:latin typeface="+mn-lt"/>
              </a:rPr>
              <a:t>Добро в массы" - ВС </a:t>
            </a:r>
            <a:r>
              <a:rPr lang="ru-RU" sz="1200" dirty="0" smtClean="0">
                <a:latin typeface="+mn-lt"/>
              </a:rPr>
              <a:t>Литвиненко Виктор</a:t>
            </a:r>
            <a:br>
              <a:rPr lang="ru-RU" sz="1200" dirty="0" smtClean="0">
                <a:latin typeface="+mn-lt"/>
              </a:rPr>
            </a:br>
            <a:r>
              <a:rPr lang="ru-RU" sz="1200" dirty="0" smtClean="0">
                <a:latin typeface="+mn-lt"/>
              </a:rPr>
              <a:t>"Первая </a:t>
            </a:r>
            <a:r>
              <a:rPr lang="ru-RU" sz="1200" dirty="0">
                <a:latin typeface="+mn-lt"/>
              </a:rPr>
              <a:t>помощь" - ВС </a:t>
            </a:r>
            <a:r>
              <a:rPr lang="ru-RU" sz="1200" dirty="0" smtClean="0">
                <a:latin typeface="+mn-lt"/>
              </a:rPr>
              <a:t>и Панацея</a:t>
            </a:r>
            <a:br>
              <a:rPr lang="ru-RU" sz="1200" dirty="0" smtClean="0">
                <a:latin typeface="+mn-lt"/>
              </a:rPr>
            </a:br>
            <a:r>
              <a:rPr lang="ru-RU" sz="1200" dirty="0" smtClean="0">
                <a:latin typeface="+mn-lt"/>
              </a:rPr>
              <a:t>"Интеллектуальная </a:t>
            </a:r>
            <a:r>
              <a:rPr lang="ru-RU" sz="1200" dirty="0">
                <a:latin typeface="+mn-lt"/>
              </a:rPr>
              <a:t>игра "</a:t>
            </a:r>
            <a:r>
              <a:rPr lang="ru-RU" sz="1200" dirty="0" smtClean="0">
                <a:latin typeface="+mn-lt"/>
              </a:rPr>
              <a:t>Эрудит»</a:t>
            </a:r>
            <a:br>
              <a:rPr lang="ru-RU" sz="1200" dirty="0" smtClean="0">
                <a:latin typeface="+mn-lt"/>
              </a:rPr>
            </a:br>
            <a:r>
              <a:rPr lang="ru-RU" sz="1200" dirty="0" smtClean="0">
                <a:latin typeface="+mn-lt"/>
              </a:rPr>
              <a:t>"Аспирин </a:t>
            </a:r>
          </a:p>
          <a:p>
            <a:r>
              <a:rPr lang="ru-RU" sz="1200" u="sng" dirty="0" smtClean="0">
                <a:latin typeface="+mn-lt"/>
              </a:rPr>
              <a:t>Интеллектуальная </a:t>
            </a:r>
            <a:r>
              <a:rPr lang="ru-RU" sz="1200" u="sng" dirty="0">
                <a:latin typeface="+mn-lt"/>
              </a:rPr>
              <a:t>игра Что? Где? </a:t>
            </a:r>
            <a:r>
              <a:rPr lang="ru-RU" sz="1200" u="sng" dirty="0" smtClean="0">
                <a:latin typeface="+mn-lt"/>
              </a:rPr>
              <a:t>Когда?</a:t>
            </a:r>
            <a:br>
              <a:rPr lang="ru-RU" sz="1200" u="sng" dirty="0" smtClean="0">
                <a:latin typeface="+mn-lt"/>
              </a:rPr>
            </a:br>
            <a:r>
              <a:rPr lang="ru-RU" sz="1200" dirty="0" smtClean="0">
                <a:latin typeface="+mn-lt"/>
              </a:rPr>
              <a:t>3 </a:t>
            </a:r>
            <a:r>
              <a:rPr lang="ru-RU" sz="1200" dirty="0">
                <a:latin typeface="+mn-lt"/>
              </a:rPr>
              <a:t>место - Клиника и </a:t>
            </a:r>
            <a:r>
              <a:rPr lang="ru-RU" sz="1200" dirty="0" smtClean="0">
                <a:latin typeface="+mn-lt"/>
              </a:rPr>
              <a:t>Ника </a:t>
            </a:r>
            <a:br>
              <a:rPr lang="ru-RU" sz="1200" dirty="0" smtClean="0">
                <a:latin typeface="+mn-lt"/>
              </a:rPr>
            </a:br>
            <a:r>
              <a:rPr lang="ru-RU" sz="1200" u="sng" dirty="0" smtClean="0">
                <a:latin typeface="+mn-lt"/>
              </a:rPr>
              <a:t>Конкурс </a:t>
            </a:r>
            <a:r>
              <a:rPr lang="ru-RU" sz="1200" u="sng" dirty="0">
                <a:latin typeface="+mn-lt"/>
              </a:rPr>
              <a:t>профессионального мастерства в медицинском направлении</a:t>
            </a:r>
            <a:r>
              <a:rPr lang="ru-RU" sz="1200" u="sng" dirty="0" smtClean="0">
                <a:latin typeface="+mn-lt"/>
              </a:rPr>
              <a:t>:</a:t>
            </a:r>
            <a:r>
              <a:rPr lang="ru-RU" sz="1200" dirty="0" smtClean="0">
                <a:latin typeface="+mn-lt"/>
              </a:rPr>
              <a:t/>
            </a:r>
            <a:br>
              <a:rPr lang="ru-RU" sz="1200" dirty="0" smtClean="0">
                <a:latin typeface="+mn-lt"/>
              </a:rPr>
            </a:br>
            <a:r>
              <a:rPr lang="ru-RU" sz="1200" dirty="0" smtClean="0">
                <a:latin typeface="+mn-lt"/>
              </a:rPr>
              <a:t>1 </a:t>
            </a:r>
            <a:r>
              <a:rPr lang="ru-RU" sz="1200" dirty="0">
                <a:latin typeface="+mn-lt"/>
              </a:rPr>
              <a:t>место - Марьясова Аня </a:t>
            </a:r>
            <a:r>
              <a:rPr lang="ru-RU" sz="1200" dirty="0" smtClean="0">
                <a:latin typeface="+mn-lt"/>
              </a:rPr>
              <a:t/>
            </a:r>
            <a:br>
              <a:rPr lang="ru-RU" sz="1200" dirty="0" smtClean="0">
                <a:latin typeface="+mn-lt"/>
              </a:rPr>
            </a:br>
            <a:r>
              <a:rPr lang="ru-RU" sz="1200" dirty="0" smtClean="0">
                <a:latin typeface="+mn-lt"/>
              </a:rPr>
              <a:t>2 место - </a:t>
            </a:r>
            <a:r>
              <a:rPr lang="ru-RU" sz="1200" dirty="0" err="1">
                <a:latin typeface="+mn-lt"/>
              </a:rPr>
              <a:t>Яндышева</a:t>
            </a:r>
            <a:r>
              <a:rPr lang="ru-RU" sz="1200" dirty="0">
                <a:latin typeface="+mn-lt"/>
              </a:rPr>
              <a:t> Даша </a:t>
            </a:r>
            <a:r>
              <a:rPr lang="ru-RU" sz="1200" dirty="0" smtClean="0">
                <a:latin typeface="+mn-lt"/>
              </a:rPr>
              <a:t/>
            </a:r>
            <a:br>
              <a:rPr lang="ru-RU" sz="1200" dirty="0" smtClean="0">
                <a:latin typeface="+mn-lt"/>
              </a:rPr>
            </a:br>
            <a:r>
              <a:rPr lang="ru-RU" sz="1200" dirty="0" smtClean="0">
                <a:latin typeface="+mn-lt"/>
              </a:rPr>
              <a:t>3 </a:t>
            </a:r>
            <a:r>
              <a:rPr lang="ru-RU" sz="1200" dirty="0">
                <a:latin typeface="+mn-lt"/>
              </a:rPr>
              <a:t>место - </a:t>
            </a:r>
            <a:r>
              <a:rPr lang="ru-RU" sz="1200" dirty="0" err="1">
                <a:latin typeface="+mn-lt"/>
              </a:rPr>
              <a:t>Кокозов</a:t>
            </a:r>
            <a:r>
              <a:rPr lang="ru-RU" sz="1200" dirty="0">
                <a:latin typeface="+mn-lt"/>
              </a:rPr>
              <a:t> </a:t>
            </a:r>
            <a:r>
              <a:rPr lang="ru-RU" sz="1200" dirty="0" smtClean="0">
                <a:latin typeface="+mn-lt"/>
              </a:rPr>
              <a:t>Александр </a:t>
            </a:r>
            <a:br>
              <a:rPr lang="ru-RU" sz="1200" dirty="0" smtClean="0">
                <a:latin typeface="+mn-lt"/>
              </a:rPr>
            </a:br>
            <a:r>
              <a:rPr lang="ru-RU" sz="1200" dirty="0" smtClean="0">
                <a:latin typeface="+mn-lt"/>
              </a:rPr>
              <a:t/>
            </a:r>
            <a:br>
              <a:rPr lang="ru-RU" sz="1200" dirty="0" smtClean="0">
                <a:latin typeface="+mn-lt"/>
              </a:rPr>
            </a:br>
            <a:r>
              <a:rPr lang="ru-RU" sz="1200" dirty="0" smtClean="0">
                <a:latin typeface="+mn-lt"/>
              </a:rPr>
              <a:t/>
            </a:r>
            <a:br>
              <a:rPr lang="ru-RU" sz="1200" dirty="0" smtClean="0">
                <a:latin typeface="+mn-lt"/>
              </a:rPr>
            </a:br>
            <a:r>
              <a:rPr lang="ru-RU" sz="1200" dirty="0" smtClean="0">
                <a:latin typeface="+mn-lt"/>
              </a:rPr>
              <a:t/>
            </a:r>
            <a:br>
              <a:rPr lang="ru-RU" sz="1200" dirty="0" smtClean="0">
                <a:latin typeface="+mn-lt"/>
              </a:rPr>
            </a:br>
            <a:r>
              <a:rPr lang="ru-RU" sz="1200" dirty="0" smtClean="0">
                <a:latin typeface="+mn-lt"/>
              </a:rPr>
              <a:t/>
            </a:r>
            <a:br>
              <a:rPr lang="ru-RU" sz="1200" dirty="0" smtClean="0">
                <a:latin typeface="+mn-lt"/>
              </a:rPr>
            </a:br>
            <a:r>
              <a:rPr lang="ru-RU" sz="1200" dirty="0" smtClean="0">
                <a:latin typeface="+mn-lt"/>
              </a:rPr>
              <a:t/>
            </a:r>
            <a:br>
              <a:rPr lang="ru-RU" sz="1200" dirty="0" smtClean="0">
                <a:latin typeface="+mn-lt"/>
              </a:rPr>
            </a:br>
            <a:r>
              <a:rPr lang="ru-RU" sz="1200" u="sng" dirty="0" smtClean="0">
                <a:latin typeface="+mn-lt"/>
              </a:rPr>
              <a:t>Конкурс </a:t>
            </a:r>
            <a:r>
              <a:rPr lang="ru-RU" sz="1200" u="sng" dirty="0">
                <a:latin typeface="+mn-lt"/>
              </a:rPr>
              <a:t>профессионального мастерства в сервисном </a:t>
            </a:r>
            <a:r>
              <a:rPr lang="ru-RU" sz="1200" u="sng" dirty="0" smtClean="0">
                <a:latin typeface="+mn-lt"/>
              </a:rPr>
              <a:t>направлении</a:t>
            </a:r>
            <a:r>
              <a:rPr lang="ru-RU" sz="1200" dirty="0" smtClean="0">
                <a:latin typeface="+mn-lt"/>
              </a:rPr>
              <a:t/>
            </a:r>
            <a:br>
              <a:rPr lang="ru-RU" sz="1200" dirty="0" smtClean="0">
                <a:latin typeface="+mn-lt"/>
              </a:rPr>
            </a:br>
            <a:r>
              <a:rPr lang="ru-RU" sz="1200" dirty="0" smtClean="0">
                <a:latin typeface="+mn-lt"/>
              </a:rPr>
              <a:t>1 </a:t>
            </a:r>
            <a:r>
              <a:rPr lang="ru-RU" sz="1200" dirty="0">
                <a:latin typeface="+mn-lt"/>
              </a:rPr>
              <a:t>место - Яковлева </a:t>
            </a:r>
            <a:r>
              <a:rPr lang="ru-RU" sz="1200" dirty="0" smtClean="0">
                <a:latin typeface="+mn-lt"/>
              </a:rPr>
              <a:t>Кристина</a:t>
            </a:r>
            <a:br>
              <a:rPr lang="ru-RU" sz="1200" dirty="0" smtClean="0">
                <a:latin typeface="+mn-lt"/>
              </a:rPr>
            </a:br>
            <a:r>
              <a:rPr lang="ru-RU" sz="1200" u="sng" dirty="0" smtClean="0">
                <a:latin typeface="+mn-lt"/>
              </a:rPr>
              <a:t>Конкурс </a:t>
            </a:r>
            <a:r>
              <a:rPr lang="ru-RU" sz="1200" u="sng" dirty="0">
                <a:latin typeface="+mn-lt"/>
              </a:rPr>
              <a:t>фото</a:t>
            </a:r>
            <a:r>
              <a:rPr lang="ru-RU" sz="1200" dirty="0">
                <a:latin typeface="+mn-lt"/>
              </a:rPr>
              <a:t>: 1 место в номинации строительный отряд - Всенародная </a:t>
            </a:r>
            <a:r>
              <a:rPr lang="ru-RU" sz="1200" dirty="0" smtClean="0">
                <a:latin typeface="+mn-lt"/>
              </a:rPr>
              <a:t>стройка</a:t>
            </a:r>
            <a:br>
              <a:rPr lang="ru-RU" sz="1200" dirty="0" smtClean="0">
                <a:latin typeface="+mn-lt"/>
              </a:rPr>
            </a:br>
            <a:r>
              <a:rPr lang="ru-RU" sz="1200" dirty="0" smtClean="0">
                <a:latin typeface="+mn-lt"/>
              </a:rPr>
              <a:t>1 </a:t>
            </a:r>
            <a:r>
              <a:rPr lang="ru-RU" sz="1200" dirty="0">
                <a:latin typeface="+mn-lt"/>
              </a:rPr>
              <a:t>место в номинации медицинский отряд - Всенародная </a:t>
            </a:r>
            <a:r>
              <a:rPr lang="ru-RU" sz="1200" dirty="0" smtClean="0">
                <a:latin typeface="+mn-lt"/>
              </a:rPr>
              <a:t>стройка</a:t>
            </a:r>
            <a:br>
              <a:rPr lang="ru-RU" sz="1200" dirty="0" smtClean="0">
                <a:latin typeface="+mn-lt"/>
              </a:rPr>
            </a:br>
            <a:r>
              <a:rPr lang="ru-RU" sz="1200" u="sng" dirty="0" smtClean="0">
                <a:latin typeface="+mn-lt"/>
              </a:rPr>
              <a:t>Конкурс театров</a:t>
            </a:r>
            <a:r>
              <a:rPr lang="ru-RU" sz="1200" dirty="0" smtClean="0">
                <a:latin typeface="+mn-lt"/>
              </a:rPr>
              <a:t>: Номинация </a:t>
            </a:r>
            <a:r>
              <a:rPr lang="ru-RU" sz="1200" dirty="0">
                <a:latin typeface="+mn-lt"/>
              </a:rPr>
              <a:t>"Лето у каждого </a:t>
            </a:r>
            <a:r>
              <a:rPr lang="ru-RU" sz="1200" dirty="0" smtClean="0">
                <a:latin typeface="+mn-lt"/>
              </a:rPr>
              <a:t>своё»</a:t>
            </a:r>
            <a:br>
              <a:rPr lang="ru-RU" sz="1200" dirty="0" smtClean="0">
                <a:latin typeface="+mn-lt"/>
              </a:rPr>
            </a:br>
            <a:r>
              <a:rPr lang="ru-RU" sz="1200" dirty="0" smtClean="0">
                <a:latin typeface="+mn-lt"/>
              </a:rPr>
              <a:t>1 </a:t>
            </a:r>
            <a:r>
              <a:rPr lang="ru-RU" sz="1200" dirty="0">
                <a:latin typeface="+mn-lt"/>
              </a:rPr>
              <a:t>место </a:t>
            </a:r>
            <a:r>
              <a:rPr lang="ru-RU" sz="1200" dirty="0" smtClean="0">
                <a:latin typeface="+mn-lt"/>
              </a:rPr>
              <a:t>– Ника, </a:t>
            </a:r>
            <a:r>
              <a:rPr lang="ru-RU" sz="1200" dirty="0">
                <a:latin typeface="+mn-lt"/>
              </a:rPr>
              <a:t>1 место </a:t>
            </a:r>
            <a:r>
              <a:rPr lang="ru-RU" sz="1200" dirty="0" smtClean="0">
                <a:latin typeface="+mn-lt"/>
              </a:rPr>
              <a:t>– Адреналин</a:t>
            </a:r>
            <a:br>
              <a:rPr lang="ru-RU" sz="1200" dirty="0" smtClean="0">
                <a:latin typeface="+mn-lt"/>
              </a:rPr>
            </a:br>
            <a:r>
              <a:rPr lang="ru-RU" sz="1200" dirty="0" smtClean="0">
                <a:latin typeface="+mn-lt"/>
              </a:rPr>
              <a:t>Номинация «</a:t>
            </a:r>
            <a:r>
              <a:rPr lang="ru-RU" sz="1200" dirty="0" err="1" smtClean="0">
                <a:latin typeface="+mn-lt"/>
              </a:rPr>
              <a:t>Камера.Мотор.Поехали</a:t>
            </a:r>
            <a:r>
              <a:rPr lang="ru-RU" sz="1200" dirty="0" smtClean="0">
                <a:latin typeface="+mn-lt"/>
              </a:rPr>
              <a:t>»</a:t>
            </a:r>
            <a:br>
              <a:rPr lang="ru-RU" sz="1200" dirty="0" smtClean="0">
                <a:latin typeface="+mn-lt"/>
              </a:rPr>
            </a:br>
            <a:r>
              <a:rPr lang="ru-RU" sz="1200" dirty="0" smtClean="0">
                <a:latin typeface="+mn-lt"/>
              </a:rPr>
              <a:t>1 </a:t>
            </a:r>
            <a:r>
              <a:rPr lang="ru-RU" sz="1200" dirty="0">
                <a:latin typeface="+mn-lt"/>
              </a:rPr>
              <a:t>место </a:t>
            </a:r>
            <a:r>
              <a:rPr lang="ru-RU" sz="1200" dirty="0" smtClean="0">
                <a:latin typeface="+mn-lt"/>
              </a:rPr>
              <a:t>– Ника </a:t>
            </a:r>
            <a:br>
              <a:rPr lang="ru-RU" sz="1200" dirty="0" smtClean="0">
                <a:latin typeface="+mn-lt"/>
              </a:rPr>
            </a:br>
            <a:r>
              <a:rPr lang="ru-RU" sz="1200" u="sng" dirty="0" smtClean="0">
                <a:latin typeface="+mn-lt"/>
              </a:rPr>
              <a:t>Конкурс </a:t>
            </a:r>
            <a:r>
              <a:rPr lang="ru-RU" sz="1200" u="sng" dirty="0">
                <a:latin typeface="+mn-lt"/>
              </a:rPr>
              <a:t>слайд-шоу</a:t>
            </a:r>
            <a:r>
              <a:rPr lang="ru-RU" sz="1200" dirty="0" smtClean="0">
                <a:latin typeface="+mn-lt"/>
              </a:rPr>
              <a:t>: 1 </a:t>
            </a:r>
            <a:r>
              <a:rPr lang="ru-RU" sz="1200" dirty="0">
                <a:latin typeface="+mn-lt"/>
              </a:rPr>
              <a:t>место </a:t>
            </a:r>
            <a:r>
              <a:rPr lang="ru-RU" sz="1200" dirty="0" smtClean="0">
                <a:latin typeface="+mn-lt"/>
              </a:rPr>
              <a:t>– Ника</a:t>
            </a:r>
            <a:br>
              <a:rPr lang="ru-RU" sz="1200" dirty="0" smtClean="0">
                <a:latin typeface="+mn-lt"/>
              </a:rPr>
            </a:br>
            <a:r>
              <a:rPr lang="ru-RU" sz="1200" u="sng" dirty="0" smtClean="0">
                <a:latin typeface="+mn-lt"/>
              </a:rPr>
              <a:t>Конкурс </a:t>
            </a:r>
            <a:r>
              <a:rPr lang="ru-RU" sz="1200" u="sng" dirty="0">
                <a:latin typeface="+mn-lt"/>
              </a:rPr>
              <a:t>видео-озвучка</a:t>
            </a:r>
            <a:r>
              <a:rPr lang="ru-RU" sz="1200" dirty="0">
                <a:latin typeface="+mn-lt"/>
              </a:rPr>
              <a:t>: 1 место </a:t>
            </a:r>
            <a:r>
              <a:rPr lang="ru-RU" sz="1200" dirty="0" smtClean="0">
                <a:latin typeface="+mn-lt"/>
              </a:rPr>
              <a:t>– Ника </a:t>
            </a:r>
            <a:br>
              <a:rPr lang="ru-RU" sz="1200" dirty="0" smtClean="0">
                <a:latin typeface="+mn-lt"/>
              </a:rPr>
            </a:br>
            <a:r>
              <a:rPr lang="ru-RU" sz="1200" dirty="0" smtClean="0">
                <a:latin typeface="+mn-lt"/>
              </a:rPr>
              <a:t/>
            </a:r>
            <a:br>
              <a:rPr lang="ru-RU" sz="1200" dirty="0" smtClean="0">
                <a:latin typeface="+mn-lt"/>
              </a:rPr>
            </a:br>
            <a:r>
              <a:rPr lang="ru-RU" sz="1200" dirty="0" smtClean="0">
                <a:latin typeface="+mn-lt"/>
              </a:rPr>
              <a:t/>
            </a:r>
            <a:br>
              <a:rPr lang="ru-RU" sz="1200" dirty="0" smtClean="0">
                <a:latin typeface="+mn-lt"/>
              </a:rPr>
            </a:br>
            <a:r>
              <a:rPr lang="ru-RU" sz="1200" dirty="0" smtClean="0">
                <a:latin typeface="+mn-lt"/>
              </a:rPr>
              <a:t/>
            </a:r>
            <a:br>
              <a:rPr lang="ru-RU" sz="1200" dirty="0" smtClean="0">
                <a:latin typeface="+mn-lt"/>
              </a:rPr>
            </a:br>
            <a:r>
              <a:rPr lang="ru-RU" sz="1200" dirty="0" smtClean="0">
                <a:latin typeface="+mn-lt"/>
              </a:rPr>
              <a:t/>
            </a:r>
            <a:br>
              <a:rPr lang="ru-RU" sz="1200" dirty="0" smtClean="0">
                <a:latin typeface="+mn-lt"/>
              </a:rPr>
            </a:br>
            <a:r>
              <a:rPr lang="ru-RU" sz="1200" dirty="0" smtClean="0">
                <a:latin typeface="+mn-lt"/>
              </a:rPr>
              <a:t/>
            </a:r>
            <a:br>
              <a:rPr lang="ru-RU" sz="1200" dirty="0" smtClean="0">
                <a:latin typeface="+mn-lt"/>
              </a:rPr>
            </a:br>
            <a:r>
              <a:rPr lang="ru-RU" sz="1200" u="sng" dirty="0" smtClean="0">
                <a:latin typeface="+mn-lt"/>
              </a:rPr>
              <a:t>Конкурс </a:t>
            </a:r>
            <a:r>
              <a:rPr lang="ru-RU" sz="1200" u="sng" dirty="0">
                <a:latin typeface="+mn-lt"/>
              </a:rPr>
              <a:t>песен </a:t>
            </a:r>
            <a:r>
              <a:rPr lang="ru-RU" sz="1200" dirty="0">
                <a:latin typeface="+mn-lt"/>
              </a:rPr>
              <a:t>"Стройотрядовская </a:t>
            </a:r>
            <a:r>
              <a:rPr lang="ru-RU" sz="1200" dirty="0" smtClean="0">
                <a:latin typeface="+mn-lt"/>
              </a:rPr>
              <a:t>волна»</a:t>
            </a:r>
            <a:br>
              <a:rPr lang="ru-RU" sz="1200" dirty="0" smtClean="0">
                <a:latin typeface="+mn-lt"/>
              </a:rPr>
            </a:br>
            <a:r>
              <a:rPr lang="ru-RU" sz="1200" dirty="0" smtClean="0">
                <a:latin typeface="+mn-lt"/>
              </a:rPr>
              <a:t>2 </a:t>
            </a:r>
            <a:r>
              <a:rPr lang="ru-RU" sz="1200" dirty="0">
                <a:latin typeface="+mn-lt"/>
              </a:rPr>
              <a:t>место </a:t>
            </a:r>
            <a:r>
              <a:rPr lang="ru-RU" sz="1200" dirty="0" smtClean="0">
                <a:latin typeface="+mn-lt"/>
              </a:rPr>
              <a:t>– Панацея</a:t>
            </a:r>
            <a:br>
              <a:rPr lang="ru-RU" sz="1200" dirty="0" smtClean="0">
                <a:latin typeface="+mn-lt"/>
              </a:rPr>
            </a:br>
            <a:r>
              <a:rPr lang="ru-RU" sz="1200" dirty="0" smtClean="0">
                <a:latin typeface="+mn-lt"/>
              </a:rPr>
              <a:t>3 </a:t>
            </a:r>
            <a:r>
              <a:rPr lang="ru-RU" sz="1200" dirty="0">
                <a:latin typeface="+mn-lt"/>
              </a:rPr>
              <a:t>место - Всенародная </a:t>
            </a:r>
            <a:r>
              <a:rPr lang="ru-RU" sz="1200" dirty="0" smtClean="0">
                <a:latin typeface="+mn-lt"/>
              </a:rPr>
              <a:t>стройка</a:t>
            </a:r>
            <a:br>
              <a:rPr lang="ru-RU" sz="1200" dirty="0" smtClean="0">
                <a:latin typeface="+mn-lt"/>
              </a:rPr>
            </a:br>
            <a:r>
              <a:rPr lang="ru-RU" sz="1200" u="sng" dirty="0" smtClean="0">
                <a:latin typeface="+mn-lt"/>
              </a:rPr>
              <a:t>Метание </a:t>
            </a:r>
            <a:r>
              <a:rPr lang="ru-RU" sz="1200" u="sng" dirty="0">
                <a:latin typeface="+mn-lt"/>
              </a:rPr>
              <a:t>бревна и бои подушками </a:t>
            </a:r>
            <a:r>
              <a:rPr lang="ru-RU" sz="1200" dirty="0">
                <a:latin typeface="+mn-lt"/>
              </a:rPr>
              <a:t>в абсолютной категории больше 80 </a:t>
            </a:r>
            <a:r>
              <a:rPr lang="ru-RU" sz="1200" dirty="0" smtClean="0">
                <a:latin typeface="+mn-lt"/>
              </a:rPr>
              <a:t>– </a:t>
            </a:r>
            <a:br>
              <a:rPr lang="ru-RU" sz="1200" dirty="0" smtClean="0">
                <a:latin typeface="+mn-lt"/>
              </a:rPr>
            </a:br>
            <a:r>
              <a:rPr lang="ru-RU" sz="1200" dirty="0" err="1" smtClean="0">
                <a:latin typeface="+mn-lt"/>
              </a:rPr>
              <a:t>Осянина</a:t>
            </a:r>
            <a:r>
              <a:rPr lang="ru-RU" sz="1200" dirty="0" smtClean="0">
                <a:latin typeface="+mn-lt"/>
              </a:rPr>
              <a:t> </a:t>
            </a:r>
            <a:r>
              <a:rPr lang="ru-RU" sz="1200" dirty="0">
                <a:latin typeface="+mn-lt"/>
              </a:rPr>
              <a:t>Надежда "Клиника"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762000" cy="77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C:\Users\GasanovR\Dropbox\Инфо-группа\1243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0" t="2553" r="26133" b="3756"/>
          <a:stretch/>
        </p:blipFill>
        <p:spPr bwMode="auto">
          <a:xfrm>
            <a:off x="8153400" y="119518"/>
            <a:ext cx="654544" cy="83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3" b="17227"/>
          <a:stretch/>
        </p:blipFill>
        <p:spPr>
          <a:xfrm>
            <a:off x="0" y="955442"/>
            <a:ext cx="914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9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/>
          </p:cNvSpPr>
          <p:nvPr>
            <p:ph type="title"/>
          </p:nvPr>
        </p:nvSpPr>
        <p:spPr>
          <a:xfrm>
            <a:off x="1371600" y="76200"/>
            <a:ext cx="6553200" cy="685800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Предложения по развитию СО</a:t>
            </a:r>
          </a:p>
        </p:txBody>
      </p:sp>
      <p:sp>
        <p:nvSpPr>
          <p:cNvPr id="27650" name="Rectangle 3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2590800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 typeface="Arial" charset="0"/>
              <a:buAutoNum type="arabicPeriod"/>
            </a:pPr>
            <a:r>
              <a:rPr lang="ru-RU" sz="2400" dirty="0" smtClean="0">
                <a:cs typeface="Times New Roman" pitchFamily="18" charset="0"/>
              </a:rPr>
              <a:t>Создать в 2017 году новые отряды, и рассмотреть возможность воссоздания отрядов прошлых лет.</a:t>
            </a:r>
          </a:p>
          <a:p>
            <a:pPr marL="609600" indent="-609600">
              <a:lnSpc>
                <a:spcPct val="90000"/>
              </a:lnSpc>
              <a:buFont typeface="Arial" charset="0"/>
              <a:buAutoNum type="arabicPeriod"/>
            </a:pPr>
            <a:r>
              <a:rPr lang="ru-RU" sz="2400" dirty="0" smtClean="0">
                <a:cs typeface="Times New Roman" pitchFamily="18" charset="0"/>
              </a:rPr>
              <a:t>Увеличить численность бойцов до 250 человек.</a:t>
            </a:r>
          </a:p>
          <a:p>
            <a:pPr marL="609600" indent="-609600">
              <a:lnSpc>
                <a:spcPct val="90000"/>
              </a:lnSpc>
              <a:buFont typeface="Arial" charset="0"/>
              <a:buAutoNum type="arabicPeriod"/>
            </a:pPr>
            <a:r>
              <a:rPr lang="ru-RU" sz="2400" dirty="0" smtClean="0">
                <a:cs typeface="Times New Roman" pitchFamily="18" charset="0"/>
              </a:rPr>
              <a:t>Оптимизировать модель работы студенческих отрядов с административным корпусом медицинских организаций в период до, и во время трудоустройства.</a:t>
            </a:r>
          </a:p>
          <a:p>
            <a:pPr marL="609600" indent="-609600">
              <a:lnSpc>
                <a:spcPct val="90000"/>
              </a:lnSpc>
              <a:buFont typeface="Arial" charset="0"/>
              <a:buAutoNum type="arabicPeriod"/>
            </a:pPr>
            <a:endParaRPr lang="ru-RU" sz="2400" dirty="0"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762000" cy="77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GasanovR\Dropbox\Инфо-группа\1243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0" t="2553" r="26133" b="3756"/>
          <a:stretch/>
        </p:blipFill>
        <p:spPr bwMode="auto">
          <a:xfrm>
            <a:off x="8153400" y="119518"/>
            <a:ext cx="654544" cy="83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5743</TotalTime>
  <Words>414</Words>
  <Application>Microsoft Macintosh PowerPoint</Application>
  <PresentationFormat>Экран (4:3)</PresentationFormat>
  <Paragraphs>120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Wingdings</vt:lpstr>
      <vt:lpstr>Office Theme</vt:lpstr>
      <vt:lpstr>Отчет о работе студенческих отрядов  КрасГМУ  им. проф. В.Ф. Войно-Ясенецкого    за третий трудовой семестр 2016 года</vt:lpstr>
      <vt:lpstr>Состав и численность студенческих отрядов КрасГМУ 2014-2016 г.</vt:lpstr>
      <vt:lpstr>Медицинские отряды</vt:lpstr>
      <vt:lpstr>Строительные отряды КрасГМУ</vt:lpstr>
      <vt:lpstr>Строительные отряды КрасГМУ</vt:lpstr>
      <vt:lpstr>Воспитательная и корпоративная работа</vt:lpstr>
      <vt:lpstr>Ключевые мероприятия</vt:lpstr>
      <vt:lpstr>ХI слёт ККСО. 2 место в общем зачете.</vt:lpstr>
      <vt:lpstr>Предложения по развитию СО</vt:lpstr>
      <vt:lpstr>Благодарю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работе студенческих отрядов  КрасГМУ  им. проф. В.Ф. Войно-Ясенецкого    за период с 2005 по 2010 года</dc:title>
  <dc:creator>СМ</dc:creator>
  <cp:lastModifiedBy>пользователь Microsoft Office</cp:lastModifiedBy>
  <cp:revision>243</cp:revision>
  <cp:lastPrinted>2016-09-14T02:47:00Z</cp:lastPrinted>
  <dcterms:modified xsi:type="dcterms:W3CDTF">2016-09-14T02:49:16Z</dcterms:modified>
</cp:coreProperties>
</file>