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55819" y="1495424"/>
            <a:ext cx="3339465" cy="418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10160"/>
            <a:ext cx="916940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406" y="1196720"/>
            <a:ext cx="7660005" cy="283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70.png"/><Relationship Id="rId4" Type="http://schemas.openxmlformats.org/officeDocument/2006/relationships/image" Target="../media/image15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70.png"/><Relationship Id="rId4" Type="http://schemas.openxmlformats.org/officeDocument/2006/relationships/image" Target="../media/image16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0.pn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8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6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6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6.png"/><Relationship Id="rId5" Type="http://schemas.openxmlformats.org/officeDocument/2006/relationships/image" Target="../media/image7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68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6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01.png"/><Relationship Id="rId5" Type="http://schemas.openxmlformats.org/officeDocument/2006/relationships/image" Target="../media/image70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6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14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68.png"/><Relationship Id="rId7" Type="http://schemas.openxmlformats.org/officeDocument/2006/relationships/image" Target="../media/image115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8.jpg"/><Relationship Id="rId4" Type="http://schemas.openxmlformats.org/officeDocument/2006/relationships/image" Target="../media/image111.png"/><Relationship Id="rId9" Type="http://schemas.openxmlformats.org/officeDocument/2006/relationships/image" Target="../media/image1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70.png"/><Relationship Id="rId4" Type="http://schemas.openxmlformats.org/officeDocument/2006/relationships/image" Target="../media/image1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70.png"/><Relationship Id="rId4" Type="http://schemas.openxmlformats.org/officeDocument/2006/relationships/image" Target="../media/image7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70.png"/><Relationship Id="rId4" Type="http://schemas.openxmlformats.org/officeDocument/2006/relationships/image" Target="../media/image1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70.png"/><Relationship Id="rId4" Type="http://schemas.openxmlformats.org/officeDocument/2006/relationships/image" Target="../media/image8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70.png"/><Relationship Id="rId4" Type="http://schemas.openxmlformats.org/officeDocument/2006/relationships/image" Target="../media/image1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70.png"/><Relationship Id="rId4" Type="http://schemas.openxmlformats.org/officeDocument/2006/relationships/image" Target="../media/image1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70.png"/><Relationship Id="rId4" Type="http://schemas.openxmlformats.org/officeDocument/2006/relationships/image" Target="../media/image12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70.png"/><Relationship Id="rId4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70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6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70.png"/><Relationship Id="rId4" Type="http://schemas.openxmlformats.org/officeDocument/2006/relationships/image" Target="../media/image1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5" Type="http://schemas.openxmlformats.org/officeDocument/2006/relationships/image" Target="../media/image70.png"/><Relationship Id="rId4" Type="http://schemas.openxmlformats.org/officeDocument/2006/relationships/image" Target="../media/image13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70.png"/><Relationship Id="rId4" Type="http://schemas.openxmlformats.org/officeDocument/2006/relationships/image" Target="../media/image13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70.png"/><Relationship Id="rId4" Type="http://schemas.openxmlformats.org/officeDocument/2006/relationships/image" Target="../media/image7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6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5.png"/><Relationship Id="rId2" Type="http://schemas.openxmlformats.org/officeDocument/2006/relationships/image" Target="../media/image141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68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637" y="732789"/>
            <a:ext cx="894461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Основы </a:t>
            </a:r>
            <a:r>
              <a:rPr sz="3200" spc="-10" dirty="0">
                <a:latin typeface="Calibri"/>
                <a:cs typeface="Calibri"/>
              </a:rPr>
              <a:t>неонатологии, </a:t>
            </a:r>
            <a:r>
              <a:rPr sz="3200" spc="-5" dirty="0">
                <a:latin typeface="Calibri"/>
                <a:cs typeface="Calibri"/>
              </a:rPr>
              <a:t>общие особенности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детских  нозологий </a:t>
            </a:r>
            <a:r>
              <a:rPr sz="3200" dirty="0">
                <a:latin typeface="Calibri"/>
                <a:cs typeface="Calibri"/>
              </a:rPr>
              <a:t>и их </a:t>
            </a:r>
            <a:r>
              <a:rPr sz="3200" spc="-5" dirty="0">
                <a:latin typeface="Calibri"/>
                <a:cs typeface="Calibri"/>
              </a:rPr>
              <a:t>диагностики </a:t>
            </a:r>
            <a:r>
              <a:rPr sz="3200" dirty="0">
                <a:latin typeface="Calibri"/>
                <a:cs typeface="Calibri"/>
              </a:rPr>
              <a:t>у </a:t>
            </a:r>
            <a:r>
              <a:rPr sz="3200" spc="-5" dirty="0">
                <a:latin typeface="Calibri"/>
                <a:cs typeface="Calibri"/>
              </a:rPr>
              <a:t>новорожденных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младенцев первого </a:t>
            </a:r>
            <a:r>
              <a:rPr sz="3200" spc="-35" dirty="0">
                <a:latin typeface="Calibri"/>
                <a:cs typeface="Calibri"/>
              </a:rPr>
              <a:t>года </a:t>
            </a:r>
            <a:r>
              <a:rPr sz="3200" dirty="0">
                <a:latin typeface="Calibri"/>
                <a:cs typeface="Calibri"/>
              </a:rPr>
              <a:t>жизни. </a:t>
            </a:r>
            <a:r>
              <a:rPr sz="3200" spc="-5" dirty="0">
                <a:latin typeface="Calibri"/>
                <a:cs typeface="Calibri"/>
              </a:rPr>
              <a:t>Особенности  </a:t>
            </a:r>
            <a:r>
              <a:rPr sz="3200" spc="-10" dirty="0">
                <a:latin typeface="Calibri"/>
                <a:cs typeface="Calibri"/>
              </a:rPr>
              <a:t>диагностического обследования </a:t>
            </a:r>
            <a:r>
              <a:rPr sz="3200" spc="-5" dirty="0">
                <a:latin typeface="Calibri"/>
                <a:cs typeface="Calibri"/>
              </a:rPr>
              <a:t>новорожденных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младенцев, </a:t>
            </a:r>
            <a:r>
              <a:rPr sz="3200" spc="-15" dirty="0">
                <a:latin typeface="Calibri"/>
                <a:cs typeface="Calibri"/>
              </a:rPr>
              <a:t>определение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профилактика  факторов </a:t>
            </a:r>
            <a:r>
              <a:rPr sz="3200" spc="-15" dirty="0">
                <a:latin typeface="Calibri"/>
                <a:cs typeface="Calibri"/>
              </a:rPr>
              <a:t>риска </a:t>
            </a:r>
            <a:r>
              <a:rPr sz="3200" spc="-5" dirty="0">
                <a:latin typeface="Calibri"/>
                <a:cs typeface="Calibri"/>
              </a:rPr>
              <a:t>нарушений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развития</a:t>
            </a:r>
            <a:endParaRPr sz="3200">
              <a:latin typeface="Calibri"/>
              <a:cs typeface="Calibri"/>
            </a:endParaRPr>
          </a:p>
          <a:p>
            <a:pPr marL="17145" marR="7620"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недоношенных </a:t>
            </a:r>
            <a:r>
              <a:rPr sz="3200" spc="-15" dirty="0">
                <a:latin typeface="Calibri"/>
                <a:cs typeface="Calibri"/>
              </a:rPr>
              <a:t>детей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детей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10" dirty="0">
                <a:latin typeface="Calibri"/>
                <a:cs typeface="Calibri"/>
              </a:rPr>
              <a:t>низкой </a:t>
            </a:r>
            <a:r>
              <a:rPr sz="3200" spc="-5" dirty="0">
                <a:latin typeface="Calibri"/>
                <a:cs typeface="Calibri"/>
              </a:rPr>
              <a:t>массой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тела 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рождении.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6170" y="4805451"/>
            <a:ext cx="2506345" cy="143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052015"/>
            <a:ext cx="795655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Особенности </a:t>
            </a:r>
            <a:r>
              <a:rPr sz="3200" spc="-10" dirty="0"/>
              <a:t>детских </a:t>
            </a:r>
            <a:r>
              <a:rPr sz="3200" spc="-5" dirty="0"/>
              <a:t>нозологий </a:t>
            </a:r>
            <a:r>
              <a:rPr sz="3200" dirty="0"/>
              <a:t>и их  </a:t>
            </a:r>
            <a:r>
              <a:rPr sz="3200" spc="-5" dirty="0"/>
              <a:t>диагностика </a:t>
            </a:r>
            <a:r>
              <a:rPr sz="3200" dirty="0"/>
              <a:t>у </a:t>
            </a:r>
            <a:r>
              <a:rPr sz="3200" spc="-5" dirty="0"/>
              <a:t>новорожденных </a:t>
            </a:r>
            <a:r>
              <a:rPr sz="3200" dirty="0"/>
              <a:t>и</a:t>
            </a:r>
            <a:r>
              <a:rPr sz="3200" spc="-110" dirty="0"/>
              <a:t> </a:t>
            </a:r>
            <a:r>
              <a:rPr sz="3200" spc="-10" dirty="0"/>
              <a:t>младенцев  первого </a:t>
            </a:r>
            <a:r>
              <a:rPr sz="3200" spc="-30" dirty="0"/>
              <a:t>года</a:t>
            </a:r>
            <a:r>
              <a:rPr sz="3200" spc="-15" dirty="0"/>
              <a:t> </a:t>
            </a:r>
            <a:r>
              <a:rPr sz="3200" dirty="0"/>
              <a:t>жизни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2068067"/>
            <a:ext cx="0" cy="4011295"/>
          </a:xfrm>
          <a:custGeom>
            <a:avLst/>
            <a:gdLst/>
            <a:ahLst/>
            <a:cxnLst/>
            <a:rect l="l" t="t" r="r" b="b"/>
            <a:pathLst>
              <a:path h="4011295">
                <a:moveTo>
                  <a:pt x="0" y="401116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3955" y="6079235"/>
            <a:ext cx="5546090" cy="0"/>
          </a:xfrm>
          <a:custGeom>
            <a:avLst/>
            <a:gdLst/>
            <a:ahLst/>
            <a:cxnLst/>
            <a:rect l="l" t="t" r="r" b="b"/>
            <a:pathLst>
              <a:path w="5546090">
                <a:moveTo>
                  <a:pt x="0" y="0"/>
                </a:moveTo>
                <a:lnTo>
                  <a:pt x="55458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0666" y="2736342"/>
            <a:ext cx="4852670" cy="2674620"/>
          </a:xfrm>
          <a:custGeom>
            <a:avLst/>
            <a:gdLst/>
            <a:ahLst/>
            <a:cxnLst/>
            <a:rect l="l" t="t" r="r" b="b"/>
            <a:pathLst>
              <a:path w="4852670" h="2674620">
                <a:moveTo>
                  <a:pt x="0" y="0"/>
                </a:moveTo>
                <a:lnTo>
                  <a:pt x="693419" y="2674620"/>
                </a:lnTo>
                <a:lnTo>
                  <a:pt x="1386839" y="2674620"/>
                </a:lnTo>
                <a:lnTo>
                  <a:pt x="2080259" y="333756"/>
                </a:lnTo>
                <a:lnTo>
                  <a:pt x="2773680" y="2674620"/>
                </a:lnTo>
                <a:lnTo>
                  <a:pt x="3467100" y="2674620"/>
                </a:lnTo>
                <a:lnTo>
                  <a:pt x="4160520" y="1002792"/>
                </a:lnTo>
                <a:lnTo>
                  <a:pt x="4852415" y="2674620"/>
                </a:lnTo>
              </a:path>
            </a:pathLst>
          </a:custGeom>
          <a:ln w="65532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4230" y="3230371"/>
            <a:ext cx="141605" cy="297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4230" y="256159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4230" y="189293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3298" y="6202781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6717" y="6202781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9757" y="6202781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3177" y="6202781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9457" y="6202781"/>
            <a:ext cx="509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1578" y="6202781"/>
            <a:ext cx="192214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  <a:tabLst>
                <a:tab pos="749935" algn="l"/>
                <a:tab pos="1315085" algn="l"/>
              </a:tabLst>
            </a:pPr>
            <a:r>
              <a:rPr sz="1800" spc="-5" dirty="0">
                <a:latin typeface="Calibri"/>
                <a:cs typeface="Calibri"/>
              </a:rPr>
              <a:t>1,2	1,5	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680085" algn="l"/>
              </a:tabLst>
            </a:pPr>
            <a:r>
              <a:rPr sz="1800" spc="-20" dirty="0">
                <a:latin typeface="Calibri"/>
                <a:cs typeface="Calibri"/>
              </a:rPr>
              <a:t>года	</a:t>
            </a:r>
            <a:r>
              <a:rPr sz="1800" spc="-25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58670" y="1287017"/>
            <a:ext cx="545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Выраженность признаков левостороннего </a:t>
            </a:r>
            <a:r>
              <a:rPr sz="1800" spc="-10" dirty="0"/>
              <a:t>гемипареза  </a:t>
            </a:r>
            <a:r>
              <a:rPr sz="1800" spc="-5" dirty="0"/>
              <a:t>на фоне</a:t>
            </a:r>
            <a:r>
              <a:rPr sz="1800" spc="-15" dirty="0"/>
              <a:t> </a:t>
            </a:r>
            <a:r>
              <a:rPr sz="1800" spc="-5" dirty="0"/>
              <a:t>лечения</a:t>
            </a:r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3508375" y="2311653"/>
            <a:ext cx="2106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Становление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ходьбы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4628" y="3026409"/>
            <a:ext cx="1836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Становление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речи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631" y="1495424"/>
            <a:ext cx="872553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457575" algn="l"/>
                <a:tab pos="5344795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Развитие (эволюция, генезис)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10" dirty="0">
                <a:latin typeface="Calibri"/>
                <a:cs typeface="Calibri"/>
              </a:rPr>
              <a:t>процесс внутреннего  </a:t>
            </a:r>
            <a:r>
              <a:rPr sz="2800" spc="-5" dirty="0">
                <a:latin typeface="Calibri"/>
                <a:cs typeface="Calibri"/>
              </a:rPr>
              <a:t>и внешнего изменения </a:t>
            </a:r>
            <a:r>
              <a:rPr sz="2800" spc="-15" dirty="0">
                <a:latin typeface="Calibri"/>
                <a:cs typeface="Calibri"/>
              </a:rPr>
              <a:t>какого-либо </a:t>
            </a:r>
            <a:r>
              <a:rPr sz="2800" spc="-10" dirty="0">
                <a:latin typeface="Calibri"/>
                <a:cs typeface="Calibri"/>
              </a:rPr>
              <a:t>объекта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5" dirty="0">
                <a:latin typeface="Calibri"/>
                <a:cs typeface="Calibri"/>
              </a:rPr>
              <a:t>целью </a:t>
            </a:r>
            <a:r>
              <a:rPr sz="2800" spc="-15" dirty="0">
                <a:latin typeface="Calibri"/>
                <a:cs typeface="Calibri"/>
              </a:rPr>
              <a:t>его  </a:t>
            </a:r>
            <a:r>
              <a:rPr sz="2800" spc="-5" dirty="0">
                <a:latin typeface="Calibri"/>
                <a:cs typeface="Calibri"/>
              </a:rPr>
              <a:t>усовершенствования.	</a:t>
            </a:r>
            <a:r>
              <a:rPr sz="2800" spc="-10" dirty="0">
                <a:latin typeface="Calibri"/>
                <a:cs typeface="Calibri"/>
              </a:rPr>
              <a:t>Философия	</a:t>
            </a:r>
            <a:r>
              <a:rPr sz="2800" spc="-15" dirty="0">
                <a:latin typeface="Calibri"/>
                <a:cs typeface="Calibri"/>
              </a:rPr>
              <a:t>подразумевает здесь  </a:t>
            </a:r>
            <a:r>
              <a:rPr sz="2800" spc="-5" dirty="0">
                <a:latin typeface="Calibri"/>
                <a:cs typeface="Calibri"/>
              </a:rPr>
              <a:t>изменение и </a:t>
            </a:r>
            <a:r>
              <a:rPr sz="2800" spc="-10" dirty="0">
                <a:latin typeface="Calibri"/>
                <a:cs typeface="Calibri"/>
              </a:rPr>
              <a:t>материи </a:t>
            </a:r>
            <a:r>
              <a:rPr sz="2800" spc="-5" dirty="0">
                <a:latin typeface="Calibri"/>
                <a:cs typeface="Calibri"/>
              </a:rPr>
              <a:t>и сознания,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совершенно </a:t>
            </a:r>
            <a:r>
              <a:rPr sz="2800" spc="-15" dirty="0">
                <a:latin typeface="Calibri"/>
                <a:cs typeface="Calibri"/>
              </a:rPr>
              <a:t>точно  отражает </a:t>
            </a:r>
            <a:r>
              <a:rPr sz="2800" spc="-20" dirty="0">
                <a:latin typeface="Calibri"/>
                <a:cs typeface="Calibri"/>
              </a:rPr>
              <a:t>происходящее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ребенком, </a:t>
            </a:r>
            <a:r>
              <a:rPr sz="2800" spc="-10" dirty="0">
                <a:latin typeface="Calibri"/>
                <a:cs typeface="Calibri"/>
              </a:rPr>
              <a:t>особенно </a:t>
            </a:r>
            <a:r>
              <a:rPr sz="2800" spc="-5" dirty="0">
                <a:latin typeface="Calibri"/>
                <a:cs typeface="Calibri"/>
              </a:rPr>
              <a:t>в первые  </a:t>
            </a:r>
            <a:r>
              <a:rPr sz="2800" spc="-30" dirty="0">
                <a:latin typeface="Calibri"/>
                <a:cs typeface="Calibri"/>
              </a:rPr>
              <a:t>годы </a:t>
            </a:r>
            <a:r>
              <a:rPr sz="2800" dirty="0">
                <a:latin typeface="Calibri"/>
                <a:cs typeface="Calibri"/>
              </a:rPr>
              <a:t>жизни. </a:t>
            </a:r>
            <a:r>
              <a:rPr sz="2800" spc="-5" dirty="0">
                <a:latin typeface="Calibri"/>
                <a:cs typeface="Calibri"/>
              </a:rPr>
              <a:t>Ключевым </a:t>
            </a:r>
            <a:r>
              <a:rPr sz="2800" spc="-10" dirty="0">
                <a:latin typeface="Calibri"/>
                <a:cs typeface="Calibri"/>
              </a:rPr>
              <a:t>моментом данного </a:t>
            </a:r>
            <a:r>
              <a:rPr sz="2800" spc="-20" dirty="0">
                <a:latin typeface="Calibri"/>
                <a:cs typeface="Calibri"/>
              </a:rPr>
              <a:t>определения 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10" dirty="0">
                <a:latin typeface="Calibri"/>
                <a:cs typeface="Calibri"/>
              </a:rPr>
              <a:t>процессуальность, векторность, растянутость </a:t>
            </a:r>
            <a:r>
              <a:rPr sz="2800" spc="-5" dirty="0">
                <a:latin typeface="Calibri"/>
                <a:cs typeface="Calibri"/>
              </a:rPr>
              <a:t>во  </a:t>
            </a:r>
            <a:r>
              <a:rPr sz="2800" spc="-10" dirty="0">
                <a:latin typeface="Calibri"/>
                <a:cs typeface="Calibri"/>
              </a:rPr>
              <a:t>времени, </a:t>
            </a:r>
            <a:r>
              <a:rPr sz="2800" spc="-40" dirty="0">
                <a:latin typeface="Calibri"/>
                <a:cs typeface="Calibri"/>
              </a:rPr>
              <a:t>т.о.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именно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время имеет</a:t>
            </a:r>
            <a:r>
              <a:rPr sz="28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определяющее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значение для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развития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1057"/>
            <a:ext cx="8769350" cy="454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226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Наиболее </a:t>
            </a:r>
            <a:r>
              <a:rPr sz="2800" spc="-5" dirty="0">
                <a:latin typeface="Calibri"/>
                <a:cs typeface="Calibri"/>
              </a:rPr>
              <a:t>ярким </a:t>
            </a:r>
            <a:r>
              <a:rPr sz="2800" spc="-15" dirty="0">
                <a:latin typeface="Calibri"/>
                <a:cs typeface="Calibri"/>
              </a:rPr>
              <a:t>показателем </a:t>
            </a:r>
            <a:r>
              <a:rPr sz="2800" spc="-10" dirty="0">
                <a:latin typeface="Calibri"/>
                <a:cs typeface="Calibri"/>
              </a:rPr>
              <a:t>внешнего </a:t>
            </a:r>
            <a:r>
              <a:rPr sz="2800" spc="-15" dirty="0">
                <a:latin typeface="Calibri"/>
                <a:cs typeface="Calibri"/>
              </a:rPr>
              <a:t>отсчета  </a:t>
            </a:r>
            <a:r>
              <a:rPr sz="2800" spc="-10" dirty="0">
                <a:latin typeface="Calibri"/>
                <a:cs typeface="Calibri"/>
              </a:rPr>
              <a:t>времени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возраст </a:t>
            </a:r>
            <a:r>
              <a:rPr sz="2800" spc="-15" dirty="0">
                <a:latin typeface="Calibri"/>
                <a:cs typeface="Calibri"/>
              </a:rPr>
              <a:t>человека.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20" dirty="0">
                <a:latin typeface="Calibri"/>
                <a:cs typeface="Calibri"/>
              </a:rPr>
              <a:t>этом </a:t>
            </a:r>
            <a:r>
              <a:rPr sz="2800" spc="-5" dirty="0">
                <a:latin typeface="Calibri"/>
                <a:cs typeface="Calibri"/>
              </a:rPr>
              <a:t>у  </a:t>
            </a:r>
            <a:r>
              <a:rPr sz="2800" spc="-15" dirty="0">
                <a:latin typeface="Calibri"/>
                <a:cs typeface="Calibri"/>
              </a:rPr>
              <a:t>ребенка, </a:t>
            </a:r>
            <a:r>
              <a:rPr sz="2800" spc="-20" dirty="0">
                <a:latin typeface="Calibri"/>
                <a:cs typeface="Calibri"/>
              </a:rPr>
              <a:t>родившегося до </a:t>
            </a:r>
            <a:r>
              <a:rPr sz="2800" spc="-15" dirty="0">
                <a:latin typeface="Calibri"/>
                <a:cs typeface="Calibri"/>
              </a:rPr>
              <a:t>срока, целесообразно  выделить </a:t>
            </a:r>
            <a:r>
              <a:rPr sz="2800" spc="-20" dirty="0">
                <a:latin typeface="Calibri"/>
                <a:cs typeface="Calibri"/>
              </a:rPr>
              <a:t>несколько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возрастов:</a:t>
            </a:r>
            <a:endParaRPr sz="2800">
              <a:latin typeface="Calibri"/>
              <a:cs typeface="Calibri"/>
            </a:endParaRPr>
          </a:p>
          <a:p>
            <a:pPr marL="355600" marR="8509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паспортный </a:t>
            </a:r>
            <a:r>
              <a:rPr sz="2800" spc="-10" dirty="0">
                <a:latin typeface="Calibri"/>
                <a:cs typeface="Calibri"/>
              </a:rPr>
              <a:t>(фактический) </a:t>
            </a:r>
            <a:r>
              <a:rPr sz="2800" spc="-5" dirty="0">
                <a:latin typeface="Calibri"/>
                <a:cs typeface="Calibri"/>
              </a:rPr>
              <a:t>– возраст жизни после  </a:t>
            </a:r>
            <a:r>
              <a:rPr sz="2800" spc="-10" dirty="0">
                <a:latin typeface="Calibri"/>
                <a:cs typeface="Calibri"/>
              </a:rPr>
              <a:t>появления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свет;</a:t>
            </a:r>
            <a:endParaRPr sz="2800">
              <a:latin typeface="Calibri"/>
              <a:cs typeface="Calibri"/>
            </a:endParaRPr>
          </a:p>
          <a:p>
            <a:pPr marL="355600" marR="12636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гестационный </a:t>
            </a:r>
            <a:r>
              <a:rPr sz="2800" spc="-5" dirty="0">
                <a:latin typeface="Calibri"/>
                <a:cs typeface="Calibri"/>
              </a:rPr>
              <a:t>возраст – </a:t>
            </a:r>
            <a:r>
              <a:rPr sz="2800" spc="-20" dirty="0">
                <a:latin typeface="Calibri"/>
                <a:cs typeface="Calibri"/>
              </a:rPr>
              <a:t>определяется </a:t>
            </a:r>
            <a:r>
              <a:rPr sz="2800" spc="-25" dirty="0">
                <a:latin typeface="Calibri"/>
                <a:cs typeface="Calibri"/>
              </a:rPr>
              <a:t>неделей  </a:t>
            </a:r>
            <a:r>
              <a:rPr sz="2800" spc="-10" dirty="0">
                <a:latin typeface="Calibri"/>
                <a:cs typeface="Calibri"/>
              </a:rPr>
              <a:t>беременности;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постменструальный </a:t>
            </a:r>
            <a:r>
              <a:rPr sz="2800" spc="-5" dirty="0">
                <a:latin typeface="Calibri"/>
                <a:cs typeface="Calibri"/>
              </a:rPr>
              <a:t>возраст – </a:t>
            </a:r>
            <a:r>
              <a:rPr sz="2800" spc="-20" dirty="0">
                <a:latin typeface="Calibri"/>
                <a:cs typeface="Calibri"/>
              </a:rPr>
              <a:t>определяется </a:t>
            </a:r>
            <a:r>
              <a:rPr sz="2800" spc="-10" dirty="0">
                <a:latin typeface="Calibri"/>
                <a:cs typeface="Calibri"/>
              </a:rPr>
              <a:t>последней  </a:t>
            </a:r>
            <a:r>
              <a:rPr sz="2800" spc="-5" dirty="0">
                <a:latin typeface="Calibri"/>
                <a:cs typeface="Calibri"/>
              </a:rPr>
              <a:t>менструацией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матери.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1057"/>
            <a:ext cx="875601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58953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Скорректированный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по сроку гестации </a:t>
            </a:r>
            <a:r>
              <a:rPr sz="2800" spc="-5" dirty="0">
                <a:latin typeface="Calibri"/>
                <a:cs typeface="Calibri"/>
              </a:rPr>
              <a:t>возраст –  </a:t>
            </a:r>
            <a:r>
              <a:rPr sz="2800" spc="-20" dirty="0">
                <a:latin typeface="Calibri"/>
                <a:cs typeface="Calibri"/>
              </a:rPr>
              <a:t>определяется	</a:t>
            </a:r>
            <a:r>
              <a:rPr sz="2800" spc="-15" dirty="0">
                <a:latin typeface="Calibri"/>
                <a:cs typeface="Calibri"/>
              </a:rPr>
              <a:t>путем </a:t>
            </a:r>
            <a:r>
              <a:rPr sz="2800" spc="-5" dirty="0">
                <a:latin typeface="Calibri"/>
                <a:cs typeface="Calibri"/>
              </a:rPr>
              <a:t>вычитания </a:t>
            </a:r>
            <a:r>
              <a:rPr sz="2800" spc="-10" dirty="0">
                <a:latin typeface="Calibri"/>
                <a:cs typeface="Calibri"/>
              </a:rPr>
              <a:t>недостающих </a:t>
            </a:r>
            <a:r>
              <a:rPr sz="2800" spc="-15" dirty="0">
                <a:latin typeface="Calibri"/>
                <a:cs typeface="Calibri"/>
              </a:rPr>
              <a:t>до срока  </a:t>
            </a:r>
            <a:r>
              <a:rPr sz="2800" spc="-5" dirty="0">
                <a:latin typeface="Calibri"/>
                <a:cs typeface="Calibri"/>
              </a:rPr>
              <a:t>нормальных </a:t>
            </a:r>
            <a:r>
              <a:rPr sz="2800" spc="-30" dirty="0">
                <a:latin typeface="Calibri"/>
                <a:cs typeface="Calibri"/>
              </a:rPr>
              <a:t>родов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паспортного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возраста</a:t>
            </a:r>
            <a:endParaRPr sz="2800">
              <a:latin typeface="Calibri"/>
              <a:cs typeface="Calibri"/>
            </a:endParaRPr>
          </a:p>
          <a:p>
            <a:pPr marL="355600" marR="25654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пациента </a:t>
            </a:r>
            <a:r>
              <a:rPr sz="2800" spc="-40" dirty="0">
                <a:latin typeface="Calibri"/>
                <a:cs typeface="Calibri"/>
              </a:rPr>
              <a:t>(Токовая </a:t>
            </a:r>
            <a:r>
              <a:rPr sz="2800" spc="-5" dirty="0">
                <a:latin typeface="Calibri"/>
                <a:cs typeface="Calibri"/>
              </a:rPr>
              <a:t>Е.И., 2002, </a:t>
            </a:r>
            <a:r>
              <a:rPr sz="2800" spc="-10" dirty="0">
                <a:latin typeface="Calibri"/>
                <a:cs typeface="Calibri"/>
              </a:rPr>
              <a:t>Кешишян Е.С., Сахарова  Е.С.,</a:t>
            </a:r>
            <a:r>
              <a:rPr sz="2800" spc="-5" dirty="0">
                <a:latin typeface="Calibri"/>
                <a:cs typeface="Calibri"/>
              </a:rPr>
              <a:t> 2005);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27368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Коррекция </a:t>
            </a:r>
            <a:r>
              <a:rPr sz="2800" spc="-5" dirty="0">
                <a:latin typeface="Calibri"/>
                <a:cs typeface="Calibri"/>
              </a:rPr>
              <a:t>по сроку гестации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быть актуальна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только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2-х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лет</a:t>
            </a:r>
            <a:r>
              <a:rPr sz="2800" spc="-10" dirty="0">
                <a:latin typeface="Calibri"/>
                <a:cs typeface="Calibri"/>
              </a:rPr>
              <a:t>! </a:t>
            </a:r>
            <a:r>
              <a:rPr sz="2800" spc="-5" dirty="0">
                <a:latin typeface="Calibri"/>
                <a:cs typeface="Calibri"/>
              </a:rPr>
              <a:t>(Ionio C. et al., </a:t>
            </a:r>
            <a:r>
              <a:rPr sz="2800" spc="-20" dirty="0">
                <a:latin typeface="Calibri"/>
                <a:cs typeface="Calibri"/>
              </a:rPr>
              <a:t>Paths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cognitive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language </a:t>
            </a:r>
            <a:r>
              <a:rPr sz="2800" spc="-15" dirty="0">
                <a:latin typeface="Calibri"/>
                <a:cs typeface="Calibri"/>
              </a:rPr>
              <a:t>development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healthy preterm </a:t>
            </a:r>
            <a:r>
              <a:rPr sz="2800" spc="-20" dirty="0">
                <a:latin typeface="Calibri"/>
                <a:cs typeface="Calibri"/>
              </a:rPr>
              <a:t>infants,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99614"/>
            <a:ext cx="89300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5" dirty="0">
                <a:latin typeface="Calibri"/>
                <a:cs typeface="Calibri"/>
              </a:rPr>
              <a:t>Трудность </a:t>
            </a:r>
            <a:r>
              <a:rPr sz="2800" spc="-10" dirty="0">
                <a:latin typeface="Calibri"/>
                <a:cs typeface="Calibri"/>
              </a:rPr>
              <a:t>ориентирования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времени </a:t>
            </a: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10" dirty="0">
                <a:latin typeface="Calibri"/>
                <a:cs typeface="Calibri"/>
              </a:rPr>
              <a:t>либо </a:t>
            </a:r>
            <a:r>
              <a:rPr sz="2800" spc="-5" dirty="0">
                <a:latin typeface="Calibri"/>
                <a:cs typeface="Calibri"/>
              </a:rPr>
              <a:t>к  </a:t>
            </a:r>
            <a:r>
              <a:rPr sz="2800" spc="-20" dirty="0">
                <a:latin typeface="Calibri"/>
                <a:cs typeface="Calibri"/>
              </a:rPr>
              <a:t>недооценке </a:t>
            </a:r>
            <a:r>
              <a:rPr sz="2800" spc="-15" dirty="0">
                <a:latin typeface="Calibri"/>
                <a:cs typeface="Calibri"/>
              </a:rPr>
              <a:t>дефектов </a:t>
            </a:r>
            <a:r>
              <a:rPr sz="2800" spc="-5" dirty="0">
                <a:latin typeface="Calibri"/>
                <a:cs typeface="Calibri"/>
              </a:rPr>
              <a:t>развития, </a:t>
            </a:r>
            <a:r>
              <a:rPr sz="2800" spc="-10" dirty="0">
                <a:latin typeface="Calibri"/>
                <a:cs typeface="Calibri"/>
              </a:rPr>
              <a:t>либо </a:t>
            </a:r>
            <a:r>
              <a:rPr sz="2800" spc="-5" dirty="0">
                <a:latin typeface="Calibri"/>
                <a:cs typeface="Calibri"/>
              </a:rPr>
              <a:t>к чрезмерной  </a:t>
            </a:r>
            <a:r>
              <a:rPr sz="2800" spc="-10" dirty="0">
                <a:latin typeface="Calibri"/>
                <a:cs typeface="Calibri"/>
              </a:rPr>
              <a:t>диагностике </a:t>
            </a:r>
            <a:r>
              <a:rPr sz="2800" spc="-15" dirty="0">
                <a:latin typeface="Calibri"/>
                <a:cs typeface="Calibri"/>
              </a:rPr>
              <a:t>патологических</a:t>
            </a:r>
            <a:r>
              <a:rPr sz="2800" spc="-10" dirty="0">
                <a:latin typeface="Calibri"/>
                <a:cs typeface="Calibri"/>
              </a:rPr>
              <a:t> состояний.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5949188"/>
            <a:ext cx="5015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Благодарю </a:t>
            </a:r>
            <a:r>
              <a:rPr sz="3600" dirty="0"/>
              <a:t>за</a:t>
            </a:r>
            <a:r>
              <a:rPr sz="3600" spc="-75" dirty="0"/>
              <a:t> </a:t>
            </a:r>
            <a:r>
              <a:rPr sz="3600" dirty="0"/>
              <a:t>внимание!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15" dirty="0"/>
              <a:t>мультифакториальности </a:t>
            </a:r>
            <a:r>
              <a:rPr spc="-20" dirty="0"/>
              <a:t>проблем</a:t>
            </a:r>
            <a:r>
              <a:rPr spc="114" dirty="0"/>
              <a:t> </a:t>
            </a:r>
            <a:r>
              <a:rPr spc="-10" dirty="0"/>
              <a:t>(объем</a:t>
            </a:r>
          </a:p>
          <a:p>
            <a:pPr algn="ctr">
              <a:lnSpc>
                <a:spcPct val="100000"/>
              </a:lnSpc>
              <a:tabLst>
                <a:tab pos="9143365" algn="l"/>
              </a:tabLst>
            </a:pPr>
            <a:r>
              <a:rPr b="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spc="-36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uFill>
                  <a:solidFill>
                    <a:srgbClr val="9EC539"/>
                  </a:solidFill>
                </a:uFill>
              </a:rPr>
              <a:t>нарушений </a:t>
            </a:r>
            <a:r>
              <a:rPr u="heavy" spc="-5" dirty="0">
                <a:uFill>
                  <a:solidFill>
                    <a:srgbClr val="9EC539"/>
                  </a:solidFill>
                </a:uFill>
              </a:rPr>
              <a:t>в</a:t>
            </a:r>
            <a:r>
              <a:rPr spc="-5" dirty="0"/>
              <a:t> </a:t>
            </a:r>
            <a:r>
              <a:rPr u="heavy" spc="-10" dirty="0">
                <a:uFill>
                  <a:solidFill>
                    <a:srgbClr val="FF9933"/>
                  </a:solidFill>
                </a:uFill>
              </a:rPr>
              <a:t>неонатальном </a:t>
            </a:r>
            <a:r>
              <a:rPr u="heavy" spc="-20" dirty="0">
                <a:uFill>
                  <a:solidFill>
                    <a:srgbClr val="FF9933"/>
                  </a:solidFill>
                </a:uFill>
              </a:rPr>
              <a:t>периоде </a:t>
            </a:r>
            <a:r>
              <a:rPr u="heavy" spc="-5" dirty="0">
                <a:uFill>
                  <a:solidFill>
                    <a:srgbClr val="FF9933"/>
                  </a:solidFill>
                </a:uFill>
              </a:rPr>
              <a:t>(на 100</a:t>
            </a:r>
            <a:r>
              <a:rPr u="heavy" spc="225" dirty="0">
                <a:uFill>
                  <a:solidFill>
                    <a:srgbClr val="FF9933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9933"/>
                  </a:solidFill>
                </a:uFill>
              </a:rPr>
              <a:t>пациентов))	</a:t>
            </a:r>
          </a:p>
        </p:txBody>
      </p:sp>
      <p:sp>
        <p:nvSpPr>
          <p:cNvPr id="3" name="object 3"/>
          <p:cNvSpPr/>
          <p:nvPr/>
        </p:nvSpPr>
        <p:spPr>
          <a:xfrm>
            <a:off x="198120" y="1479803"/>
            <a:ext cx="0" cy="2593975"/>
          </a:xfrm>
          <a:custGeom>
            <a:avLst/>
            <a:gdLst/>
            <a:ahLst/>
            <a:cxnLst/>
            <a:rect l="l" t="t" r="r" b="b"/>
            <a:pathLst>
              <a:path h="2593975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6236" y="147980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8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6236" y="2159507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236" y="3395471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6236" y="388924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4351" y="147980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4351" y="1912620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4">
                <a:moveTo>
                  <a:pt x="0" y="0"/>
                </a:moveTo>
                <a:lnTo>
                  <a:pt x="0" y="7406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4351" y="3395471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4351" y="388924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2467" y="147980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2467" y="19126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30">
                <a:moveTo>
                  <a:pt x="0" y="0"/>
                </a:moveTo>
                <a:lnTo>
                  <a:pt x="0" y="989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2467" y="3148583"/>
            <a:ext cx="0" cy="925194"/>
          </a:xfrm>
          <a:custGeom>
            <a:avLst/>
            <a:gdLst/>
            <a:ahLst/>
            <a:cxnLst/>
            <a:rect l="l" t="t" r="r" b="b"/>
            <a:pathLst>
              <a:path h="925195">
                <a:moveTo>
                  <a:pt x="0" y="0"/>
                </a:moveTo>
                <a:lnTo>
                  <a:pt x="0" y="92506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0584" y="147980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10584" y="19126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30">
                <a:moveTo>
                  <a:pt x="0" y="0"/>
                </a:moveTo>
                <a:lnTo>
                  <a:pt x="0" y="989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0584" y="3148583"/>
            <a:ext cx="0" cy="925194"/>
          </a:xfrm>
          <a:custGeom>
            <a:avLst/>
            <a:gdLst/>
            <a:ahLst/>
            <a:cxnLst/>
            <a:rect l="l" t="t" r="r" b="b"/>
            <a:pathLst>
              <a:path h="925195">
                <a:moveTo>
                  <a:pt x="0" y="0"/>
                </a:moveTo>
                <a:lnTo>
                  <a:pt x="0" y="92506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8700" y="1479803"/>
            <a:ext cx="0" cy="2593975"/>
          </a:xfrm>
          <a:custGeom>
            <a:avLst/>
            <a:gdLst/>
            <a:ahLst/>
            <a:cxnLst/>
            <a:rect l="l" t="t" r="r" b="b"/>
            <a:pathLst>
              <a:path h="2593975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66815" y="1479803"/>
            <a:ext cx="0" cy="2593975"/>
          </a:xfrm>
          <a:custGeom>
            <a:avLst/>
            <a:gdLst/>
            <a:ahLst/>
            <a:cxnLst/>
            <a:rect l="l" t="t" r="r" b="b"/>
            <a:pathLst>
              <a:path h="2593975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20" y="3642359"/>
            <a:ext cx="2505710" cy="247015"/>
          </a:xfrm>
          <a:custGeom>
            <a:avLst/>
            <a:gdLst/>
            <a:ahLst/>
            <a:cxnLst/>
            <a:rect l="l" t="t" r="r" b="b"/>
            <a:pathLst>
              <a:path w="2505710" h="247014">
                <a:moveTo>
                  <a:pt x="0" y="246887"/>
                </a:moveTo>
                <a:lnTo>
                  <a:pt x="2505456" y="246887"/>
                </a:lnTo>
                <a:lnTo>
                  <a:pt x="2505456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120" y="3395471"/>
            <a:ext cx="231775" cy="247015"/>
          </a:xfrm>
          <a:custGeom>
            <a:avLst/>
            <a:gdLst/>
            <a:ahLst/>
            <a:cxnLst/>
            <a:rect l="l" t="t" r="r" b="b"/>
            <a:pathLst>
              <a:path w="231775" h="247014">
                <a:moveTo>
                  <a:pt x="0" y="246887"/>
                </a:moveTo>
                <a:lnTo>
                  <a:pt x="231647" y="246887"/>
                </a:lnTo>
                <a:lnTo>
                  <a:pt x="231647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AA4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" y="3148583"/>
            <a:ext cx="2144395" cy="247015"/>
          </a:xfrm>
          <a:custGeom>
            <a:avLst/>
            <a:gdLst/>
            <a:ahLst/>
            <a:cxnLst/>
            <a:rect l="l" t="t" r="r" b="b"/>
            <a:pathLst>
              <a:path w="2144395" h="247014">
                <a:moveTo>
                  <a:pt x="0" y="246887"/>
                </a:moveTo>
                <a:lnTo>
                  <a:pt x="2144268" y="246887"/>
                </a:lnTo>
                <a:lnTo>
                  <a:pt x="21442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88A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" y="2901695"/>
            <a:ext cx="3977640" cy="247015"/>
          </a:xfrm>
          <a:custGeom>
            <a:avLst/>
            <a:gdLst/>
            <a:ahLst/>
            <a:cxnLst/>
            <a:rect l="l" t="t" r="r" b="b"/>
            <a:pathLst>
              <a:path w="3977640" h="247014">
                <a:moveTo>
                  <a:pt x="0" y="246887"/>
                </a:moveTo>
                <a:lnTo>
                  <a:pt x="3977640" y="246887"/>
                </a:lnTo>
                <a:lnTo>
                  <a:pt x="3977640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705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120" y="2653283"/>
            <a:ext cx="2228215" cy="248920"/>
          </a:xfrm>
          <a:custGeom>
            <a:avLst/>
            <a:gdLst/>
            <a:ahLst/>
            <a:cxnLst/>
            <a:rect l="l" t="t" r="r" b="b"/>
            <a:pathLst>
              <a:path w="2228215" h="248919">
                <a:moveTo>
                  <a:pt x="0" y="248412"/>
                </a:moveTo>
                <a:lnTo>
                  <a:pt x="2228088" y="248412"/>
                </a:lnTo>
                <a:lnTo>
                  <a:pt x="2228088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120" y="2406395"/>
            <a:ext cx="1670685" cy="247015"/>
          </a:xfrm>
          <a:custGeom>
            <a:avLst/>
            <a:gdLst/>
            <a:ahLst/>
            <a:cxnLst/>
            <a:rect l="l" t="t" r="r" b="b"/>
            <a:pathLst>
              <a:path w="1670685" h="247014">
                <a:moveTo>
                  <a:pt x="0" y="246887"/>
                </a:moveTo>
                <a:lnTo>
                  <a:pt x="1670304" y="246887"/>
                </a:lnTo>
                <a:lnTo>
                  <a:pt x="1670304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120" y="2159507"/>
            <a:ext cx="370840" cy="247015"/>
          </a:xfrm>
          <a:custGeom>
            <a:avLst/>
            <a:gdLst/>
            <a:ahLst/>
            <a:cxnLst/>
            <a:rect l="l" t="t" r="r" b="b"/>
            <a:pathLst>
              <a:path w="370840" h="247014">
                <a:moveTo>
                  <a:pt x="0" y="246887"/>
                </a:moveTo>
                <a:lnTo>
                  <a:pt x="370331" y="246887"/>
                </a:lnTo>
                <a:lnTo>
                  <a:pt x="370331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120" y="1912620"/>
            <a:ext cx="1114425" cy="247015"/>
          </a:xfrm>
          <a:custGeom>
            <a:avLst/>
            <a:gdLst/>
            <a:ahLst/>
            <a:cxnLst/>
            <a:rect l="l" t="t" r="r" b="b"/>
            <a:pathLst>
              <a:path w="1114425" h="247014">
                <a:moveTo>
                  <a:pt x="0" y="246887"/>
                </a:moveTo>
                <a:lnTo>
                  <a:pt x="1114044" y="246887"/>
                </a:lnTo>
                <a:lnTo>
                  <a:pt x="1114044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120" y="1665732"/>
            <a:ext cx="4547870" cy="247015"/>
          </a:xfrm>
          <a:custGeom>
            <a:avLst/>
            <a:gdLst/>
            <a:ahLst/>
            <a:cxnLst/>
            <a:rect l="l" t="t" r="r" b="b"/>
            <a:pathLst>
              <a:path w="4547870" h="247014">
                <a:moveTo>
                  <a:pt x="0" y="246887"/>
                </a:moveTo>
                <a:lnTo>
                  <a:pt x="4547616" y="246887"/>
                </a:lnTo>
                <a:lnTo>
                  <a:pt x="4547616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120" y="4073652"/>
            <a:ext cx="5568950" cy="0"/>
          </a:xfrm>
          <a:custGeom>
            <a:avLst/>
            <a:gdLst/>
            <a:ahLst/>
            <a:cxnLst/>
            <a:rect l="l" t="t" r="r" b="b"/>
            <a:pathLst>
              <a:path w="5568950">
                <a:moveTo>
                  <a:pt x="0" y="0"/>
                </a:moveTo>
                <a:lnTo>
                  <a:pt x="55686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120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236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4351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2467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10584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8700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6815" y="407365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67964" y="3603447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54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3268" y="335660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05633" y="3109340"/>
            <a:ext cx="429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46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2692" y="2862198"/>
            <a:ext cx="463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01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85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89707" y="261531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32558" y="236804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8451" y="2120900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75410" y="187401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7203" y="4197222"/>
            <a:ext cx="5828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2650" algn="l"/>
                <a:tab pos="1811020" algn="l"/>
                <a:tab pos="2739390" algn="l"/>
                <a:tab pos="3667760" algn="l"/>
                <a:tab pos="4538345" algn="l"/>
                <a:tab pos="5466715" algn="l"/>
              </a:tabLst>
            </a:pPr>
            <a:r>
              <a:rPr sz="1800" dirty="0">
                <a:latin typeface="Calibri"/>
                <a:cs typeface="Calibri"/>
              </a:rPr>
              <a:t>0	</a:t>
            </a:r>
            <a:r>
              <a:rPr sz="1800" spc="-5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0	</a:t>
            </a:r>
            <a:r>
              <a:rPr sz="1800" spc="-5" dirty="0"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0	</a:t>
            </a:r>
            <a:r>
              <a:rPr sz="1800" spc="-5" dirty="0">
                <a:latin typeface="Calibri"/>
                <a:cs typeface="Calibri"/>
              </a:rPr>
              <a:t>6</a:t>
            </a:r>
            <a:r>
              <a:rPr sz="1800" dirty="0">
                <a:latin typeface="Calibri"/>
                <a:cs typeface="Calibri"/>
              </a:rPr>
              <a:t>0	</a:t>
            </a:r>
            <a:r>
              <a:rPr sz="1800" spc="-5" dirty="0">
                <a:latin typeface="Calibri"/>
                <a:cs typeface="Calibri"/>
              </a:rPr>
              <a:t>8</a:t>
            </a:r>
            <a:r>
              <a:rPr sz="1800" dirty="0">
                <a:latin typeface="Calibri"/>
                <a:cs typeface="Calibri"/>
              </a:rPr>
              <a:t>0	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dirty="0">
                <a:latin typeface="Calibri"/>
                <a:cs typeface="Calibri"/>
              </a:rPr>
              <a:t>0	</a:t>
            </a:r>
            <a:r>
              <a:rPr sz="1800" spc="-5" dirty="0">
                <a:latin typeface="Calibri"/>
                <a:cs typeface="Calibri"/>
              </a:rPr>
              <a:t>120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172200" y="1502663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1"/>
                </a:moveTo>
                <a:lnTo>
                  <a:pt x="128015" y="126491"/>
                </a:lnTo>
                <a:lnTo>
                  <a:pt x="128015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10759" y="1390015"/>
            <a:ext cx="302069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6225">
              <a:lnSpc>
                <a:spcPts val="201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Патология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ЦНС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1800" spc="-5" dirty="0">
                <a:latin typeface="Calibri"/>
                <a:cs typeface="Calibri"/>
              </a:rPr>
              <a:t>98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172200" y="2130551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128015"/>
                </a:moveTo>
                <a:lnTo>
                  <a:pt x="128015" y="128015"/>
                </a:lnTo>
                <a:lnTo>
                  <a:pt x="128015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44539" y="2019046"/>
            <a:ext cx="149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Патология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ЖКТ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72200" y="2759964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1"/>
                </a:moveTo>
                <a:lnTo>
                  <a:pt x="128015" y="126491"/>
                </a:lnTo>
                <a:lnTo>
                  <a:pt x="128015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44539" y="2647950"/>
            <a:ext cx="251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Эндокринные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нарушения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72200" y="3389376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1"/>
                </a:moveTo>
                <a:lnTo>
                  <a:pt x="128015" y="126491"/>
                </a:lnTo>
                <a:lnTo>
                  <a:pt x="128015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344539" y="3276980"/>
            <a:ext cx="41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УИ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72200" y="401726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6"/>
                </a:moveTo>
                <a:lnTo>
                  <a:pt x="128015" y="128016"/>
                </a:lnTo>
                <a:lnTo>
                  <a:pt x="12801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344539" y="3905757"/>
            <a:ext cx="268160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Анемии, </a:t>
            </a:r>
            <a:r>
              <a:rPr sz="1800" spc="-10" dirty="0">
                <a:latin typeface="Calibri"/>
                <a:cs typeface="Calibri"/>
              </a:rPr>
              <a:t>тромбоцитопении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739" y="4664455"/>
            <a:ext cx="895921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4825">
              <a:lnSpc>
                <a:spcPct val="100000"/>
              </a:lnSpc>
              <a:spcBef>
                <a:spcPts val="95"/>
              </a:spcBef>
              <a:tabLst>
                <a:tab pos="2632075" algn="l"/>
              </a:tabLst>
            </a:pPr>
            <a:r>
              <a:rPr sz="2800" spc="-10" dirty="0">
                <a:latin typeface="Calibri"/>
                <a:cs typeface="Calibri"/>
              </a:rPr>
              <a:t>Заболеваемость	недоношенных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15" dirty="0">
                <a:latin typeface="Calibri"/>
                <a:cs typeface="Calibri"/>
              </a:rPr>
              <a:t>проявляется </a:t>
            </a:r>
            <a:r>
              <a:rPr sz="2800" spc="-20" dirty="0">
                <a:latin typeface="Calibri"/>
                <a:cs typeface="Calibri"/>
              </a:rPr>
              <a:t>как  </a:t>
            </a:r>
            <a:r>
              <a:rPr sz="2800" spc="-5" dirty="0">
                <a:latin typeface="Calibri"/>
                <a:cs typeface="Calibri"/>
              </a:rPr>
              <a:t>нарушение постнатальной адаптации 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внеутробным</a:t>
            </a:r>
            <a:endParaRPr sz="2800">
              <a:latin typeface="Calibri"/>
              <a:cs typeface="Calibri"/>
            </a:endParaRPr>
          </a:p>
          <a:p>
            <a:pPr marL="12700" marR="93980">
              <a:lnSpc>
                <a:spcPct val="100000"/>
              </a:lnSpc>
              <a:tabLst>
                <a:tab pos="2790825" algn="l"/>
              </a:tabLst>
            </a:pPr>
            <a:r>
              <a:rPr sz="2800" spc="-5" dirty="0">
                <a:latin typeface="Calibri"/>
                <a:cs typeface="Calibri"/>
              </a:rPr>
              <a:t>условиям существования (постнатальная </a:t>
            </a:r>
            <a:r>
              <a:rPr sz="2800" spc="-10" dirty="0">
                <a:latin typeface="Calibri"/>
                <a:cs typeface="Calibri"/>
              </a:rPr>
              <a:t>заболеваемость) 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одной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стороны,	</a:t>
            </a:r>
            <a:r>
              <a:rPr sz="2800" spc="-5" dirty="0">
                <a:latin typeface="Calibri"/>
                <a:cs typeface="Calibri"/>
              </a:rPr>
              <a:t>а с </a:t>
            </a:r>
            <a:r>
              <a:rPr sz="2800" spc="-20" dirty="0">
                <a:latin typeface="Calibri"/>
                <a:cs typeface="Calibri"/>
              </a:rPr>
              <a:t>другой </a:t>
            </a:r>
            <a:r>
              <a:rPr sz="2800" spc="-10" dirty="0">
                <a:latin typeface="Calibri"/>
                <a:cs typeface="Calibri"/>
              </a:rPr>
              <a:t>стороны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как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непосредственное поражение незрелых </a:t>
            </a:r>
            <a:r>
              <a:rPr sz="2800" spc="-5" dirty="0">
                <a:latin typeface="Calibri"/>
                <a:cs typeface="Calibri"/>
              </a:rPr>
              <a:t>органов 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36829"/>
            <a:ext cx="9169400" cy="564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9270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Пр</a:t>
            </a:r>
            <a:r>
              <a:rPr sz="2800" b="1" spc="-15" dirty="0">
                <a:latin typeface="Calibri"/>
                <a:cs typeface="Calibri"/>
              </a:rPr>
              <a:t>облемы недоношенных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детей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 </a:t>
            </a:r>
            <a:r>
              <a:rPr sz="2800" b="1" spc="-35" dirty="0">
                <a:latin typeface="Calibri"/>
                <a:cs typeface="Calibri"/>
              </a:rPr>
              <a:t>год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жизни: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заболевания </a:t>
            </a:r>
            <a:r>
              <a:rPr sz="2800" spc="-5" dirty="0">
                <a:latin typeface="Calibri"/>
                <a:cs typeface="Calibri"/>
              </a:rPr>
              <a:t>нервной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системы</a:t>
            </a:r>
            <a:endParaRPr sz="2800">
              <a:latin typeface="Calibri"/>
              <a:cs typeface="Calibri"/>
            </a:endParaRPr>
          </a:p>
          <a:p>
            <a:pPr marL="447040" marR="5334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нарушения нейро-сенсорного аппарата: </a:t>
            </a:r>
            <a:r>
              <a:rPr sz="2800" spc="-10" dirty="0">
                <a:latin typeface="Calibri"/>
                <a:cs typeface="Calibri"/>
              </a:rPr>
              <a:t>ретинопатия,  </a:t>
            </a:r>
            <a:r>
              <a:rPr sz="2800" spc="-5" dirty="0">
                <a:latin typeface="Calibri"/>
                <a:cs typeface="Calibri"/>
              </a:rPr>
              <a:t>нарушения слуха</a:t>
            </a:r>
            <a:endParaRPr sz="2800">
              <a:latin typeface="Calibri"/>
              <a:cs typeface="Calibri"/>
            </a:endParaRPr>
          </a:p>
          <a:p>
            <a:pPr marL="447040" marR="2190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  <a:tab pos="7110095" algn="l"/>
              </a:tabLst>
            </a:pPr>
            <a:r>
              <a:rPr sz="2800" spc="-15" dirty="0">
                <a:latin typeface="Calibri"/>
                <a:cs typeface="Calibri"/>
              </a:rPr>
              <a:t>дыхательные </a:t>
            </a:r>
            <a:r>
              <a:rPr sz="2800" spc="-5" dirty="0">
                <a:latin typeface="Calibri"/>
                <a:cs typeface="Calibri"/>
              </a:rPr>
              <a:t>нарушения, связанные с </a:t>
            </a:r>
            <a:r>
              <a:rPr sz="2800" spc="-10" dirty="0">
                <a:latin typeface="Calibri"/>
                <a:cs typeface="Calibri"/>
              </a:rPr>
              <a:t>незрелостью  </a:t>
            </a:r>
            <a:r>
              <a:rPr sz="2800" spc="-15" dirty="0">
                <a:latin typeface="Calibri"/>
                <a:cs typeface="Calibri"/>
              </a:rPr>
              <a:t>легочной </a:t>
            </a:r>
            <a:r>
              <a:rPr sz="2800" spc="-10" dirty="0">
                <a:latin typeface="Calibri"/>
                <a:cs typeface="Calibri"/>
              </a:rPr>
              <a:t>ткани,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незрелостью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центральной	</a:t>
            </a:r>
            <a:r>
              <a:rPr sz="2800" spc="-20" dirty="0">
                <a:latin typeface="Calibri"/>
                <a:cs typeface="Calibri"/>
              </a:rPr>
              <a:t>регуляции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бронхо-легочной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дисплазией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постгипоксические </a:t>
            </a:r>
            <a:r>
              <a:rPr sz="2800" spc="-20" dirty="0">
                <a:latin typeface="Calibri"/>
                <a:cs typeface="Calibri"/>
              </a:rPr>
              <a:t>кардиопатии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нефропатии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дисфункции </a:t>
            </a:r>
            <a:r>
              <a:rPr sz="2800" spc="-20" dirty="0">
                <a:latin typeface="Calibri"/>
                <a:cs typeface="Calibri"/>
              </a:rPr>
              <a:t>желудочно-кишечного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тракта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дефицитные состояния: тромбоцитопения,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анемии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36829"/>
            <a:ext cx="9169400" cy="445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9270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Пр</a:t>
            </a:r>
            <a:r>
              <a:rPr sz="2800" b="1" spc="-15" dirty="0">
                <a:latin typeface="Calibri"/>
                <a:cs typeface="Calibri"/>
              </a:rPr>
              <a:t>облемы недоношенных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детей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2-3 </a:t>
            </a:r>
            <a:r>
              <a:rPr sz="2800" b="1" spc="-35" dirty="0">
                <a:latin typeface="Calibri"/>
                <a:cs typeface="Calibri"/>
              </a:rPr>
              <a:t>год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жизни: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на первый план </a:t>
            </a:r>
            <a:r>
              <a:rPr sz="2800" spc="-25" dirty="0">
                <a:latin typeface="Calibri"/>
                <a:cs typeface="Calibri"/>
              </a:rPr>
              <a:t>выходят </a:t>
            </a:r>
            <a:r>
              <a:rPr sz="2800" spc="-5" dirty="0">
                <a:latin typeface="Calibri"/>
                <a:cs typeface="Calibri"/>
              </a:rPr>
              <a:t>социально значимые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вопросы</a:t>
            </a:r>
            <a:endParaRPr sz="2800">
              <a:latin typeface="Calibri"/>
              <a:cs typeface="Calibri"/>
            </a:endParaRPr>
          </a:p>
          <a:p>
            <a:pPr marL="447040" marR="18351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– речевое развитие, </a:t>
            </a:r>
            <a:r>
              <a:rPr sz="2800" spc="-20" dirty="0">
                <a:latin typeface="Calibri"/>
                <a:cs typeface="Calibri"/>
              </a:rPr>
              <a:t>которое </a:t>
            </a:r>
            <a:r>
              <a:rPr sz="2800" spc="-5" dirty="0">
                <a:latin typeface="Calibri"/>
                <a:cs typeface="Calibri"/>
              </a:rPr>
              <a:t>практически </a:t>
            </a:r>
            <a:r>
              <a:rPr sz="2800" spc="-25" dirty="0">
                <a:latin typeface="Calibri"/>
                <a:cs typeface="Calibri"/>
              </a:rPr>
              <a:t>всегда </a:t>
            </a:r>
            <a:r>
              <a:rPr sz="2800" spc="-10" dirty="0">
                <a:latin typeface="Calibri"/>
                <a:cs typeface="Calibri"/>
              </a:rPr>
              <a:t>отстает 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требует </a:t>
            </a:r>
            <a:r>
              <a:rPr sz="2800" spc="-5" dirty="0">
                <a:latin typeface="Calibri"/>
                <a:cs typeface="Calibri"/>
              </a:rPr>
              <a:t>специальных занятий  с </a:t>
            </a:r>
            <a:r>
              <a:rPr sz="2800" spc="-20" dirty="0">
                <a:latin typeface="Calibri"/>
                <a:cs typeface="Calibri"/>
              </a:rPr>
              <a:t>психологом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логопедом,</a:t>
            </a:r>
            <a:endParaRPr sz="2800">
              <a:latin typeface="Calibri"/>
              <a:cs typeface="Calibri"/>
            </a:endParaRPr>
          </a:p>
          <a:p>
            <a:pPr marL="447040" marR="1828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возможности </a:t>
            </a:r>
            <a:r>
              <a:rPr sz="2800" spc="-15" dirty="0">
                <a:latin typeface="Calibri"/>
                <a:cs typeface="Calibri"/>
              </a:rPr>
              <a:t>контактов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другими </a:t>
            </a:r>
            <a:r>
              <a:rPr sz="2800" spc="-15" dirty="0">
                <a:latin typeface="Calibri"/>
                <a:cs typeface="Calibri"/>
              </a:rPr>
              <a:t>детьми, </a:t>
            </a:r>
            <a:r>
              <a:rPr sz="2800" spc="-5" dirty="0">
                <a:latin typeface="Calibri"/>
                <a:cs typeface="Calibri"/>
              </a:rPr>
              <a:t>усидчивость,  восприятие, развитие ассоциативного и </a:t>
            </a:r>
            <a:r>
              <a:rPr sz="2800" spc="-10" dirty="0">
                <a:latin typeface="Calibri"/>
                <a:cs typeface="Calibri"/>
              </a:rPr>
              <a:t>логического  </a:t>
            </a:r>
            <a:r>
              <a:rPr sz="2800" spc="-5" dirty="0">
                <a:latin typeface="Calibri"/>
                <a:cs typeface="Calibri"/>
              </a:rPr>
              <a:t>мышления, </a:t>
            </a:r>
            <a:r>
              <a:rPr sz="2800" spc="-10" dirty="0">
                <a:latin typeface="Calibri"/>
                <a:cs typeface="Calibri"/>
              </a:rPr>
              <a:t>формирование </a:t>
            </a:r>
            <a:r>
              <a:rPr sz="2800" spc="-20" dirty="0">
                <a:latin typeface="Calibri"/>
                <a:cs typeface="Calibri"/>
              </a:rPr>
              <a:t>мелкой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моторики.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36829"/>
            <a:ext cx="9169400" cy="334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8550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0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Фак</a:t>
            </a:r>
            <a:r>
              <a:rPr sz="2800" b="1" u="heavy" spc="-10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тор</a:t>
            </a:r>
            <a:r>
              <a:rPr sz="2800" b="1" spc="-10" dirty="0">
                <a:latin typeface="Calibri"/>
                <a:cs typeface="Calibri"/>
              </a:rPr>
              <a:t>ы риска </a:t>
            </a:r>
            <a:r>
              <a:rPr sz="2800" b="1" spc="-5" dirty="0">
                <a:latin typeface="Calibri"/>
                <a:cs typeface="Calibri"/>
              </a:rPr>
              <a:t>перинатальной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патологии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447040" indent="-342900">
              <a:lnSpc>
                <a:spcPct val="100000"/>
              </a:lnSpc>
              <a:buFont typeface="Wingdings"/>
              <a:buChar char=""/>
              <a:tabLst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Срок </a:t>
            </a:r>
            <a:r>
              <a:rPr sz="2800" spc="-5" dirty="0">
                <a:latin typeface="Calibri"/>
                <a:cs typeface="Calibri"/>
              </a:rPr>
              <a:t>гестации, </a:t>
            </a:r>
            <a:r>
              <a:rPr sz="2800" spc="-10" dirty="0">
                <a:latin typeface="Calibri"/>
                <a:cs typeface="Calibri"/>
              </a:rPr>
              <a:t>незрелость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47040" algn="l"/>
                <a:tab pos="1823720" algn="l"/>
              </a:tabLst>
            </a:pPr>
            <a:r>
              <a:rPr sz="2800" spc="-25" dirty="0">
                <a:latin typeface="Calibri"/>
                <a:cs typeface="Calibri"/>
              </a:rPr>
              <a:t>Условия	</a:t>
            </a:r>
            <a:r>
              <a:rPr sz="2800" spc="-10" dirty="0">
                <a:latin typeface="Calibri"/>
                <a:cs typeface="Calibri"/>
              </a:rPr>
              <a:t>внутриутробного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существования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Варианты </a:t>
            </a:r>
            <a:r>
              <a:rPr sz="2800" spc="-15" dirty="0">
                <a:latin typeface="Calibri"/>
                <a:cs typeface="Calibri"/>
              </a:rPr>
              <a:t>родоразрешения, </a:t>
            </a:r>
            <a:r>
              <a:rPr sz="2800" spc="-10" dirty="0">
                <a:latin typeface="Calibri"/>
                <a:cs typeface="Calibri"/>
              </a:rPr>
              <a:t>характеристика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родов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35" dirty="0">
                <a:latin typeface="Calibri"/>
                <a:cs typeface="Calibri"/>
              </a:rPr>
              <a:t>Гипоксия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Внутриутробные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инфекции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905"/>
            <a:ext cx="9169400" cy="4183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Этиология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патогенез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гипоксически-ишемических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920750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пораж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е</a:t>
            </a:r>
            <a:r>
              <a:rPr sz="2800" b="1" spc="-15" dirty="0">
                <a:latin typeface="Calibri"/>
                <a:cs typeface="Calibri"/>
              </a:rPr>
              <a:t>ний </a:t>
            </a:r>
            <a:r>
              <a:rPr sz="2800" b="1" spc="-10" dirty="0">
                <a:latin typeface="Calibri"/>
                <a:cs typeface="Calibri"/>
              </a:rPr>
              <a:t>нервной системы 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недоношенных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47040" marR="1169035" indent="-342900">
              <a:lnSpc>
                <a:spcPct val="100000"/>
              </a:lnSpc>
              <a:buFont typeface="Arial"/>
              <a:buChar char="•"/>
              <a:tabLst>
                <a:tab pos="446405" algn="l"/>
                <a:tab pos="447040" algn="l"/>
                <a:tab pos="4678680" algn="l"/>
              </a:tabLst>
            </a:pPr>
            <a:r>
              <a:rPr sz="2800" spc="-10" dirty="0">
                <a:latin typeface="Calibri"/>
                <a:cs typeface="Calibri"/>
              </a:rPr>
              <a:t>Анатомо-физиологические	</a:t>
            </a:r>
            <a:r>
              <a:rPr sz="2800" spc="-5" dirty="0">
                <a:latin typeface="Calibri"/>
                <a:cs typeface="Calibri"/>
              </a:rPr>
              <a:t>особенности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нервной  </a:t>
            </a:r>
            <a:r>
              <a:rPr sz="2800" spc="-10" dirty="0">
                <a:latin typeface="Calibri"/>
                <a:cs typeface="Calibri"/>
              </a:rPr>
              <a:t>системы;</a:t>
            </a:r>
            <a:endParaRPr sz="2800">
              <a:latin typeface="Calibri"/>
              <a:cs typeface="Calibri"/>
            </a:endParaRPr>
          </a:p>
          <a:p>
            <a:pPr marL="447040" marR="21050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25" dirty="0">
                <a:latin typeface="Calibri"/>
                <a:cs typeface="Calibri"/>
              </a:rPr>
              <a:t>Условия </a:t>
            </a:r>
            <a:r>
              <a:rPr sz="2800" spc="-5" dirty="0">
                <a:latin typeface="Calibri"/>
                <a:cs typeface="Calibri"/>
              </a:rPr>
              <a:t>гипоксии-ишемии (антенатальные,  интранатальные 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постнатальные);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20" dirty="0">
                <a:latin typeface="Calibri"/>
                <a:cs typeface="Calibri"/>
              </a:rPr>
              <a:t>Дополнительные</a:t>
            </a:r>
            <a:r>
              <a:rPr sz="2800" spc="-15" dirty="0">
                <a:latin typeface="Calibri"/>
                <a:cs typeface="Calibri"/>
              </a:rPr>
              <a:t> факторы;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Инфекционно-воспалительные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факторы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561" y="223266"/>
            <a:ext cx="6261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Анатомо-физиологические</a:t>
            </a:r>
            <a:r>
              <a:rPr spc="20" dirty="0"/>
              <a:t> </a:t>
            </a:r>
            <a:r>
              <a:rPr spc="-5" dirty="0"/>
              <a:t>особенности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83461"/>
            <a:ext cx="890778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4259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Наличие </a:t>
            </a:r>
            <a:r>
              <a:rPr sz="2800" spc="-5" dirty="0">
                <a:latin typeface="Calibri"/>
                <a:cs typeface="Calibri"/>
              </a:rPr>
              <a:t>на дне </a:t>
            </a:r>
            <a:r>
              <a:rPr sz="2800" spc="-10" dirty="0">
                <a:latin typeface="Calibri"/>
                <a:cs typeface="Calibri"/>
              </a:rPr>
              <a:t>передних </a:t>
            </a:r>
            <a:r>
              <a:rPr sz="2800" spc="-15" dirty="0">
                <a:latin typeface="Calibri"/>
                <a:cs typeface="Calibri"/>
              </a:rPr>
              <a:t>рогов </a:t>
            </a:r>
            <a:r>
              <a:rPr sz="2800" spc="-10" dirty="0">
                <a:latin typeface="Calibri"/>
                <a:cs typeface="Calibri"/>
              </a:rPr>
              <a:t>боковых </a:t>
            </a:r>
            <a:r>
              <a:rPr sz="2800" spc="-35" dirty="0">
                <a:latin typeface="Calibri"/>
                <a:cs typeface="Calibri"/>
              </a:rPr>
              <a:t>желудочков  </a:t>
            </a:r>
            <a:r>
              <a:rPr sz="2800" spc="-10" dirty="0">
                <a:latin typeface="Calibri"/>
                <a:cs typeface="Calibri"/>
              </a:rPr>
              <a:t>герминального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матрикса;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Терминальный </a:t>
            </a:r>
            <a:r>
              <a:rPr sz="2800" spc="-10" dirty="0">
                <a:latin typeface="Calibri"/>
                <a:cs typeface="Calibri"/>
              </a:rPr>
              <a:t>тип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кровоснабжения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перивентрикулярного </a:t>
            </a:r>
            <a:r>
              <a:rPr sz="2800" spc="-20" dirty="0">
                <a:latin typeface="Calibri"/>
                <a:cs typeface="Calibri"/>
              </a:rPr>
              <a:t>белого </a:t>
            </a:r>
            <a:r>
              <a:rPr sz="2800" spc="-5" dirty="0">
                <a:latin typeface="Calibri"/>
                <a:cs typeface="Calibri"/>
              </a:rPr>
              <a:t>вещества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(высокая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чувствительность </a:t>
            </a:r>
            <a:r>
              <a:rPr sz="2800" spc="-5" dirty="0">
                <a:latin typeface="Calibri"/>
                <a:cs typeface="Calibri"/>
              </a:rPr>
              <a:t>к падению </a:t>
            </a:r>
            <a:r>
              <a:rPr sz="2800" spc="-10" dirty="0">
                <a:latin typeface="Calibri"/>
                <a:cs typeface="Calibri"/>
              </a:rPr>
              <a:t>перфузионного давления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снижению </a:t>
            </a:r>
            <a:r>
              <a:rPr sz="2800" spc="-15" dirty="0">
                <a:latin typeface="Calibri"/>
                <a:cs typeface="Calibri"/>
              </a:rPr>
              <a:t>мозгового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кровотока)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561" y="223266"/>
            <a:ext cx="6261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Анатомо-физиологические</a:t>
            </a:r>
            <a:r>
              <a:rPr spc="20" dirty="0"/>
              <a:t> </a:t>
            </a:r>
            <a:r>
              <a:rPr spc="-5" dirty="0"/>
              <a:t>особенности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67434"/>
            <a:ext cx="881824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Формирование механизмов </a:t>
            </a:r>
            <a:r>
              <a:rPr sz="2800" spc="-20" dirty="0">
                <a:latin typeface="Calibri"/>
                <a:cs typeface="Calibri"/>
              </a:rPr>
              <a:t>ауторегуляции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мозгового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кровотока </a:t>
            </a:r>
            <a:r>
              <a:rPr sz="2800" spc="-5" dirty="0">
                <a:latin typeface="Calibri"/>
                <a:cs typeface="Calibri"/>
              </a:rPr>
              <a:t>(механизм </a:t>
            </a:r>
            <a:r>
              <a:rPr sz="2800" spc="-10" dirty="0">
                <a:latin typeface="Calibri"/>
                <a:cs typeface="Calibri"/>
              </a:rPr>
              <a:t>поддержки постоянной перфузии  при </a:t>
            </a:r>
            <a:r>
              <a:rPr sz="2800" spc="-5" dirty="0">
                <a:latin typeface="Calibri"/>
                <a:cs typeface="Calibri"/>
              </a:rPr>
              <a:t>широких </a:t>
            </a:r>
            <a:r>
              <a:rPr sz="2800" spc="-15" dirty="0">
                <a:latin typeface="Calibri"/>
                <a:cs typeface="Calibri"/>
              </a:rPr>
              <a:t>колебаниях </a:t>
            </a:r>
            <a:r>
              <a:rPr sz="2800" spc="-10" dirty="0">
                <a:latin typeface="Calibri"/>
                <a:cs typeface="Calibri"/>
              </a:rPr>
              <a:t>системного давления)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последних </a:t>
            </a:r>
            <a:r>
              <a:rPr sz="2800" spc="-25" dirty="0">
                <a:latin typeface="Calibri"/>
                <a:cs typeface="Calibri"/>
              </a:rPr>
              <a:t>неделях </a:t>
            </a:r>
            <a:r>
              <a:rPr sz="2800" spc="-5" dirty="0">
                <a:latin typeface="Calibri"/>
                <a:cs typeface="Calibri"/>
              </a:rPr>
              <a:t>III </a:t>
            </a:r>
            <a:r>
              <a:rPr sz="2800" spc="-10" dirty="0">
                <a:latin typeface="Calibri"/>
                <a:cs typeface="Calibri"/>
              </a:rPr>
              <a:t>триместра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беременности;</a:t>
            </a:r>
            <a:endParaRPr sz="2800">
              <a:latin typeface="Calibri"/>
              <a:cs typeface="Calibri"/>
            </a:endParaRPr>
          </a:p>
          <a:p>
            <a:pPr marL="355600" marR="89090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Низкая объемная скорость </a:t>
            </a:r>
            <a:r>
              <a:rPr sz="2800" spc="-15" dirty="0">
                <a:latin typeface="Calibri"/>
                <a:cs typeface="Calibri"/>
              </a:rPr>
              <a:t>мозгового кровотока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перивентрикулярных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зонах:</a:t>
            </a:r>
            <a:endParaRPr sz="2800">
              <a:latin typeface="Calibri"/>
              <a:cs typeface="Calibri"/>
            </a:endParaRPr>
          </a:p>
          <a:p>
            <a:pPr marL="355600" marR="224790" indent="5715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20" dirty="0">
                <a:latin typeface="Calibri"/>
                <a:cs typeface="Calibri"/>
              </a:rPr>
              <a:t>глубоконедоношенных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каротидном </a:t>
            </a:r>
            <a:r>
              <a:rPr sz="2800" spc="-5" dirty="0">
                <a:latin typeface="Calibri"/>
                <a:cs typeface="Calibri"/>
              </a:rPr>
              <a:t>бассейне –  10-20 мл/100 г </a:t>
            </a:r>
            <a:r>
              <a:rPr sz="2800" spc="-15" dirty="0">
                <a:latin typeface="Calibri"/>
                <a:cs typeface="Calibri"/>
              </a:rPr>
              <a:t>ткани </a:t>
            </a:r>
            <a:r>
              <a:rPr sz="2800" spc="-5" dirty="0">
                <a:latin typeface="Calibri"/>
                <a:cs typeface="Calibri"/>
              </a:rPr>
              <a:t>в 1 </a:t>
            </a:r>
            <a:r>
              <a:rPr sz="2800" dirty="0">
                <a:latin typeface="Calibri"/>
                <a:cs typeface="Calibri"/>
              </a:rPr>
              <a:t>мин,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перивентрикулярных  </a:t>
            </a:r>
            <a:r>
              <a:rPr sz="2800" spc="-5" dirty="0">
                <a:latin typeface="Calibri"/>
                <a:cs typeface="Calibri"/>
              </a:rPr>
              <a:t>зонах – 1,6-3 мл </a:t>
            </a:r>
            <a:r>
              <a:rPr sz="2800" spc="-10" dirty="0">
                <a:latin typeface="Calibri"/>
                <a:cs typeface="Calibri"/>
              </a:rPr>
              <a:t>/100 </a:t>
            </a:r>
            <a:r>
              <a:rPr sz="2800" spc="-5" dirty="0">
                <a:latin typeface="Calibri"/>
                <a:cs typeface="Calibri"/>
              </a:rPr>
              <a:t>г </a:t>
            </a:r>
            <a:r>
              <a:rPr sz="2800" spc="-10" dirty="0">
                <a:latin typeface="Calibri"/>
                <a:cs typeface="Calibri"/>
              </a:rPr>
              <a:t>ткани </a:t>
            </a:r>
            <a:r>
              <a:rPr sz="2800" spc="-5" dirty="0">
                <a:latin typeface="Calibri"/>
                <a:cs typeface="Calibri"/>
              </a:rPr>
              <a:t>в 1 </a:t>
            </a:r>
            <a:r>
              <a:rPr sz="2800" spc="-10" dirty="0">
                <a:latin typeface="Calibri"/>
                <a:cs typeface="Calibri"/>
              </a:rPr>
              <a:t>мин (Greisen </a:t>
            </a:r>
            <a:r>
              <a:rPr sz="2800" spc="-5" dirty="0">
                <a:latin typeface="Calibri"/>
                <a:cs typeface="Calibri"/>
              </a:rPr>
              <a:t>G.,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929" y="223266"/>
            <a:ext cx="41833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Условия</a:t>
            </a:r>
            <a:r>
              <a:rPr spc="-30" dirty="0"/>
              <a:t> </a:t>
            </a:r>
            <a:r>
              <a:rPr spc="-10" dirty="0"/>
              <a:t>гипоксии-ишемии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77290"/>
            <a:ext cx="6508750" cy="51479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Антенатальные: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Плацентарная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недостаточность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Материнские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болезни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Болезни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плода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Интранатальные: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Асфиксия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родах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Постнатальные: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Дыхательная недостаточность 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ребенка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Пороки </a:t>
            </a:r>
            <a:r>
              <a:rPr sz="2800" spc="-20" dirty="0"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Сепсис 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0145" marR="5080" indent="-338899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Дополнительные </a:t>
            </a:r>
            <a:r>
              <a:rPr spc="-10" dirty="0"/>
              <a:t>факторы </a:t>
            </a:r>
            <a:r>
              <a:rPr spc="-5" dirty="0"/>
              <a:t>гипоксически-ишемических  </a:t>
            </a:r>
            <a:r>
              <a:rPr spc="-15" dirty="0"/>
              <a:t>поражений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61" y="1481605"/>
            <a:ext cx="791210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Критические </a:t>
            </a:r>
            <a:r>
              <a:rPr sz="2800" b="1" spc="-10" dirty="0">
                <a:latin typeface="Calibri"/>
                <a:cs typeface="Calibri"/>
              </a:rPr>
              <a:t>состояния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новорожденного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Артериальная гипо- 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гипертензия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Гиповолемия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Полицитемия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Электролитные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нарушения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Тромбоцитарные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коагуляционные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расстройства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36829"/>
            <a:ext cx="9169400" cy="581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120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30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Термин</a:t>
            </a:r>
            <a:r>
              <a:rPr sz="2800" b="1" u="heavy" spc="-30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оло</a:t>
            </a:r>
            <a:r>
              <a:rPr sz="2800" b="1" spc="-30" dirty="0">
                <a:latin typeface="Calibri"/>
                <a:cs typeface="Calibri"/>
              </a:rPr>
              <a:t>гия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эпидемиология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недоношенности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554355" marR="447040" indent="-342900" algn="just">
              <a:lnSpc>
                <a:spcPct val="100000"/>
              </a:lnSpc>
              <a:buFont typeface="Wingdings"/>
              <a:buChar char=""/>
              <a:tabLst>
                <a:tab pos="554990" algn="l"/>
              </a:tabLst>
            </a:pPr>
            <a:r>
              <a:rPr sz="2800" spc="-20" dirty="0">
                <a:latin typeface="Calibri"/>
                <a:cs typeface="Calibri"/>
              </a:rPr>
              <a:t>Рост </a:t>
            </a:r>
            <a:r>
              <a:rPr sz="2800" spc="-15" dirty="0">
                <a:latin typeface="Calibri"/>
                <a:cs typeface="Calibri"/>
              </a:rPr>
              <a:t>количества детей, </a:t>
            </a:r>
            <a:r>
              <a:rPr sz="2800" spc="-10" dirty="0">
                <a:latin typeface="Calibri"/>
                <a:cs typeface="Calibri"/>
              </a:rPr>
              <a:t>рожденных недоношенными,  обусловлен:</a:t>
            </a:r>
            <a:endParaRPr sz="2800">
              <a:latin typeface="Calibri"/>
              <a:cs typeface="Calibri"/>
            </a:endParaRPr>
          </a:p>
          <a:p>
            <a:pPr marL="554355" marR="110617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54990" algn="l"/>
              </a:tabLst>
            </a:pPr>
            <a:r>
              <a:rPr sz="2800" spc="-5" dirty="0">
                <a:latin typeface="Calibri"/>
                <a:cs typeface="Calibri"/>
              </a:rPr>
              <a:t>новыми </a:t>
            </a:r>
            <a:r>
              <a:rPr sz="2800" spc="-10" dirty="0">
                <a:latin typeface="Calibri"/>
                <a:cs typeface="Calibri"/>
              </a:rPr>
              <a:t>медицинскими критериями рождения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порядком </a:t>
            </a:r>
            <a:r>
              <a:rPr sz="2800" spc="-5" dirty="0">
                <a:latin typeface="Calibri"/>
                <a:cs typeface="Calibri"/>
              </a:rPr>
              <a:t>выдачи </a:t>
            </a:r>
            <a:r>
              <a:rPr sz="2800" spc="-15" dirty="0">
                <a:latin typeface="Calibri"/>
                <a:cs typeface="Calibri"/>
              </a:rPr>
              <a:t>медицинского свидетельства </a:t>
            </a:r>
            <a:r>
              <a:rPr sz="2800" spc="-5" dirty="0">
                <a:latin typeface="Calibri"/>
                <a:cs typeface="Calibri"/>
              </a:rPr>
              <a:t>о  </a:t>
            </a:r>
            <a:r>
              <a:rPr sz="2800" spc="-10" dirty="0">
                <a:latin typeface="Calibri"/>
                <a:cs typeface="Calibri"/>
              </a:rPr>
              <a:t>рождении,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изменило </a:t>
            </a:r>
            <a:r>
              <a:rPr sz="2800" spc="-10" dirty="0">
                <a:latin typeface="Calibri"/>
                <a:cs typeface="Calibri"/>
              </a:rPr>
              <a:t>процесс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регистрации</a:t>
            </a:r>
            <a:endParaRPr sz="2800">
              <a:latin typeface="Calibri"/>
              <a:cs typeface="Calibri"/>
            </a:endParaRPr>
          </a:p>
          <a:p>
            <a:pPr marL="554355" marR="467359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5" dirty="0">
                <a:latin typeface="Calibri"/>
                <a:cs typeface="Calibri"/>
              </a:rPr>
              <a:t>с ЭНМТ </a:t>
            </a:r>
            <a:r>
              <a:rPr sz="2800" spc="-10" dirty="0">
                <a:latin typeface="Calibri"/>
                <a:cs typeface="Calibri"/>
              </a:rPr>
              <a:t>(приказ </a:t>
            </a:r>
            <a:r>
              <a:rPr sz="2800" spc="-5" dirty="0">
                <a:latin typeface="Calibri"/>
                <a:cs typeface="Calibri"/>
              </a:rPr>
              <a:t>Министерства  </a:t>
            </a:r>
            <a:r>
              <a:rPr sz="2800" spc="-10" dirty="0">
                <a:latin typeface="Calibri"/>
                <a:cs typeface="Calibri"/>
              </a:rPr>
              <a:t>здравоохранения </a:t>
            </a:r>
            <a:r>
              <a:rPr sz="2800" spc="-15" dirty="0">
                <a:latin typeface="Calibri"/>
                <a:cs typeface="Calibri"/>
              </a:rPr>
              <a:t>Российской Федерации </a:t>
            </a:r>
            <a:r>
              <a:rPr sz="2800" spc="-5" dirty="0">
                <a:latin typeface="Calibri"/>
                <a:cs typeface="Calibri"/>
              </a:rPr>
              <a:t>№ 1687н </a:t>
            </a:r>
            <a:r>
              <a:rPr sz="2800" spc="-15" dirty="0">
                <a:latin typeface="Calibri"/>
                <a:cs typeface="Calibri"/>
              </a:rPr>
              <a:t>от  </a:t>
            </a:r>
            <a:r>
              <a:rPr sz="2800" spc="-5" dirty="0">
                <a:latin typeface="Calibri"/>
                <a:cs typeface="Calibri"/>
              </a:rPr>
              <a:t>22.07.2011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г.);</a:t>
            </a:r>
            <a:endParaRPr sz="2800">
              <a:latin typeface="Calibri"/>
              <a:cs typeface="Calibri"/>
            </a:endParaRPr>
          </a:p>
          <a:p>
            <a:pPr marL="554355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2800" spc="-10" dirty="0">
                <a:latin typeface="Calibri"/>
                <a:cs typeface="Calibri"/>
              </a:rPr>
              <a:t>развитием </a:t>
            </a:r>
            <a:r>
              <a:rPr sz="2800" spc="-5" dirty="0">
                <a:latin typeface="Calibri"/>
                <a:cs typeface="Calibri"/>
              </a:rPr>
              <a:t>высоких </a:t>
            </a:r>
            <a:r>
              <a:rPr sz="2800" spc="-15" dirty="0">
                <a:latin typeface="Calibri"/>
                <a:cs typeface="Calibri"/>
              </a:rPr>
              <a:t>технологий </a:t>
            </a:r>
            <a:r>
              <a:rPr sz="2800" spc="-5" dirty="0">
                <a:latin typeface="Calibri"/>
                <a:cs typeface="Calibri"/>
              </a:rPr>
              <a:t>в реанимации;</a:t>
            </a:r>
            <a:endParaRPr sz="2800">
              <a:latin typeface="Calibri"/>
              <a:cs typeface="Calibri"/>
            </a:endParaRPr>
          </a:p>
          <a:p>
            <a:pPr marL="554355" marR="12192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2800" spc="-10" dirty="0">
                <a:latin typeface="Calibri"/>
                <a:cs typeface="Calibri"/>
              </a:rPr>
              <a:t>пролонгированием </a:t>
            </a:r>
            <a:r>
              <a:rPr sz="2800" spc="-15" dirty="0">
                <a:latin typeface="Calibri"/>
                <a:cs typeface="Calibri"/>
              </a:rPr>
              <a:t>патологически протекающей  </a:t>
            </a:r>
            <a:r>
              <a:rPr sz="2800" spc="-5" dirty="0">
                <a:latin typeface="Calibri"/>
                <a:cs typeface="Calibri"/>
              </a:rPr>
              <a:t>беременности.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0145" marR="5080" indent="-338899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Дополнительные </a:t>
            </a:r>
            <a:r>
              <a:rPr spc="-10" dirty="0"/>
              <a:t>факторы </a:t>
            </a:r>
            <a:r>
              <a:rPr spc="-5" dirty="0"/>
              <a:t>гипоксически-ишемических  </a:t>
            </a:r>
            <a:r>
              <a:rPr spc="-15" dirty="0"/>
              <a:t>поражений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61" y="1705632"/>
            <a:ext cx="5694045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Ятрогенные причины: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Транспортировка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ребенка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Неадекватная </a:t>
            </a:r>
            <a:r>
              <a:rPr sz="2800" spc="-5" dirty="0">
                <a:latin typeface="Calibri"/>
                <a:cs typeface="Calibri"/>
              </a:rPr>
              <a:t>ИВЛ, санация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трахеи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Пневмоторакс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Болезненные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манипуляции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Нарушение режима </a:t>
            </a:r>
            <a:r>
              <a:rPr sz="2800" spc="-30" dirty="0">
                <a:latin typeface="Calibri"/>
                <a:cs typeface="Calibri"/>
              </a:rPr>
              <a:t>ухода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165" marR="5080" indent="-176657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Эпидемиология </a:t>
            </a:r>
            <a:r>
              <a:rPr spc="-5" dirty="0"/>
              <a:t>и классификация </a:t>
            </a:r>
            <a:r>
              <a:rPr spc="-10" dirty="0"/>
              <a:t>гипоксически-  ишемических</a:t>
            </a:r>
            <a:r>
              <a:rPr spc="35" dirty="0"/>
              <a:t> </a:t>
            </a:r>
            <a:r>
              <a:rPr spc="-15" dirty="0"/>
              <a:t>поражений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065" y="1783461"/>
            <a:ext cx="85902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02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Частота </a:t>
            </a:r>
            <a:r>
              <a:rPr sz="2800" spc="-5" dirty="0">
                <a:latin typeface="Calibri"/>
                <a:cs typeface="Calibri"/>
              </a:rPr>
              <a:t>гипоксически-ишемических </a:t>
            </a:r>
            <a:r>
              <a:rPr sz="2800" spc="-10" dirty="0">
                <a:latin typeface="Calibri"/>
                <a:cs typeface="Calibri"/>
              </a:rPr>
              <a:t>поражений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47%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всех </a:t>
            </a:r>
            <a:r>
              <a:rPr sz="2800" spc="-10" dirty="0">
                <a:latin typeface="Calibri"/>
                <a:cs typeface="Calibri"/>
              </a:rPr>
              <a:t>повреждений, последствия </a:t>
            </a:r>
            <a:r>
              <a:rPr sz="2800" spc="-20" dirty="0">
                <a:latin typeface="Calibri"/>
                <a:cs typeface="Calibri"/>
              </a:rPr>
              <a:t>которых </a:t>
            </a:r>
            <a:r>
              <a:rPr sz="2800" spc="-5" dirty="0">
                <a:latin typeface="Calibri"/>
                <a:cs typeface="Calibri"/>
              </a:rPr>
              <a:t>занимают  </a:t>
            </a:r>
            <a:r>
              <a:rPr sz="2800" spc="-15" dirty="0">
                <a:latin typeface="Calibri"/>
                <a:cs typeface="Calibri"/>
              </a:rPr>
              <a:t>ведущее место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структуре заболеваемости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смертности 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неонатального </a:t>
            </a:r>
            <a:r>
              <a:rPr sz="2800" spc="-15" dirty="0">
                <a:latin typeface="Calibri"/>
                <a:cs typeface="Calibri"/>
              </a:rPr>
              <a:t>периода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раннего  </a:t>
            </a:r>
            <a:r>
              <a:rPr sz="2800" spc="-5" dirty="0">
                <a:latin typeface="Calibri"/>
                <a:cs typeface="Calibri"/>
              </a:rPr>
              <a:t>возраста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05"/>
            <a:ext cx="8919210" cy="665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8725" marR="657225" indent="-176657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Эпидемиология </a:t>
            </a:r>
            <a:r>
              <a:rPr sz="2800" b="1" spc="-5" dirty="0">
                <a:latin typeface="Calibri"/>
                <a:cs typeface="Calibri"/>
              </a:rPr>
              <a:t>и классификация </a:t>
            </a:r>
            <a:r>
              <a:rPr sz="2800" b="1" spc="-10" dirty="0">
                <a:latin typeface="Calibri"/>
                <a:cs typeface="Calibri"/>
              </a:rPr>
              <a:t>гипоксически-  ишемических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поражений</a:t>
            </a:r>
            <a:endParaRPr sz="2800">
              <a:latin typeface="Calibri"/>
              <a:cs typeface="Calibri"/>
            </a:endParaRPr>
          </a:p>
          <a:p>
            <a:pPr marL="355600" marR="139065" indent="-3429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1 степень -синдромы </a:t>
            </a:r>
            <a:r>
              <a:rPr sz="2800" spc="-10" dirty="0">
                <a:latin typeface="Calibri"/>
                <a:cs typeface="Calibri"/>
              </a:rPr>
              <a:t>возбуждения </a:t>
            </a:r>
            <a:r>
              <a:rPr sz="2800" spc="-5" dirty="0">
                <a:latin typeface="Calibri"/>
                <a:cs typeface="Calibri"/>
              </a:rPr>
              <a:t>ЦНС и </a:t>
            </a:r>
            <a:r>
              <a:rPr sz="2800" spc="-10" dirty="0">
                <a:latin typeface="Calibri"/>
                <a:cs typeface="Calibri"/>
              </a:rPr>
              <a:t>угнетения,  </a:t>
            </a:r>
            <a:r>
              <a:rPr sz="2800" spc="-15" dirty="0">
                <a:latin typeface="Calibri"/>
                <a:cs typeface="Calibri"/>
              </a:rPr>
              <a:t>длительностью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3-5 </a:t>
            </a:r>
            <a:r>
              <a:rPr sz="2800" spc="-10" dirty="0">
                <a:latin typeface="Calibri"/>
                <a:cs typeface="Calibri"/>
              </a:rPr>
              <a:t>суток. </a:t>
            </a:r>
            <a:r>
              <a:rPr sz="2800" spc="-5" dirty="0">
                <a:latin typeface="Calibri"/>
                <a:cs typeface="Calibri"/>
              </a:rPr>
              <a:t>В анамнезе  </a:t>
            </a:r>
            <a:r>
              <a:rPr sz="2800" spc="-15" dirty="0">
                <a:latin typeface="Calibri"/>
                <a:cs typeface="Calibri"/>
              </a:rPr>
              <a:t>отмечается </a:t>
            </a:r>
            <a:r>
              <a:rPr sz="2800" spc="-5" dirty="0">
                <a:latin typeface="Calibri"/>
                <a:cs typeface="Calibri"/>
              </a:rPr>
              <a:t>интранатальная </a:t>
            </a:r>
            <a:r>
              <a:rPr sz="2800" spc="-10" dirty="0">
                <a:latin typeface="Calibri"/>
                <a:cs typeface="Calibri"/>
              </a:rPr>
              <a:t>асфиксия, </a:t>
            </a:r>
            <a:r>
              <a:rPr sz="2800" spc="-15" dirty="0">
                <a:latin typeface="Calibri"/>
                <a:cs typeface="Calibri"/>
              </a:rPr>
              <a:t>оценка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шкале  </a:t>
            </a:r>
            <a:r>
              <a:rPr sz="2800" spc="-5" dirty="0">
                <a:latin typeface="Calibri"/>
                <a:cs typeface="Calibri"/>
              </a:rPr>
              <a:t>Апгар 7-8баллов.</a:t>
            </a:r>
            <a:endParaRPr sz="2800">
              <a:latin typeface="Calibri"/>
              <a:cs typeface="Calibri"/>
            </a:endParaRPr>
          </a:p>
          <a:p>
            <a:pPr marL="355600" marR="5905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2 степень </a:t>
            </a:r>
            <a:r>
              <a:rPr sz="2800" spc="-10" dirty="0">
                <a:latin typeface="Calibri"/>
                <a:cs typeface="Calibri"/>
              </a:rPr>
              <a:t>связана </a:t>
            </a:r>
            <a:r>
              <a:rPr sz="2800" spc="-5" dirty="0">
                <a:latin typeface="Calibri"/>
                <a:cs typeface="Calibri"/>
              </a:rPr>
              <a:t>с внутриутробной гипоксией </a:t>
            </a:r>
            <a:r>
              <a:rPr sz="2800" spc="-20" dirty="0">
                <a:latin typeface="Calibri"/>
                <a:cs typeface="Calibri"/>
              </a:rPr>
              <a:t>плода,  </a:t>
            </a:r>
            <a:r>
              <a:rPr sz="2800" spc="-10" dirty="0">
                <a:latin typeface="Calibri"/>
                <a:cs typeface="Calibri"/>
              </a:rPr>
              <a:t>асфиксией средней степени тяжести </a:t>
            </a:r>
            <a:r>
              <a:rPr sz="2800" spc="-5" dirty="0">
                <a:latin typeface="Calibri"/>
                <a:cs typeface="Calibri"/>
              </a:rPr>
              <a:t>(Апгар </a:t>
            </a:r>
            <a:r>
              <a:rPr sz="2800" spc="-10" dirty="0">
                <a:latin typeface="Calibri"/>
                <a:cs typeface="Calibri"/>
              </a:rPr>
              <a:t>4-6 </a:t>
            </a:r>
            <a:r>
              <a:rPr sz="2800" spc="-5" dirty="0">
                <a:latin typeface="Calibri"/>
                <a:cs typeface="Calibri"/>
              </a:rPr>
              <a:t>баллов).  Клинически </a:t>
            </a:r>
            <a:r>
              <a:rPr sz="2800" spc="-15" dirty="0">
                <a:latin typeface="Calibri"/>
                <a:cs typeface="Calibri"/>
              </a:rPr>
              <a:t>проявляется следующими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синдромами:</a:t>
            </a:r>
            <a:endParaRPr sz="2800">
              <a:latin typeface="Calibri"/>
              <a:cs typeface="Calibri"/>
            </a:endParaRPr>
          </a:p>
          <a:p>
            <a:pPr marL="355600" marR="85979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гипертензионным, </a:t>
            </a:r>
            <a:r>
              <a:rPr sz="2800" spc="-15" dirty="0">
                <a:latin typeface="Calibri"/>
                <a:cs typeface="Calibri"/>
              </a:rPr>
              <a:t>гипервозбудимости, </a:t>
            </a:r>
            <a:r>
              <a:rPr sz="2800" spc="-10" dirty="0">
                <a:latin typeface="Calibri"/>
                <a:cs typeface="Calibri"/>
              </a:rPr>
              <a:t>угнетения,  вегето-висцеральными </a:t>
            </a:r>
            <a:r>
              <a:rPr sz="2800" spc="-5" dirty="0">
                <a:latin typeface="Calibri"/>
                <a:cs typeface="Calibri"/>
              </a:rPr>
              <a:t>нарушениями. Возможно  </a:t>
            </a:r>
            <a:r>
              <a:rPr sz="2800" spc="-10" dirty="0">
                <a:latin typeface="Calibri"/>
                <a:cs typeface="Calibri"/>
              </a:rPr>
              <a:t>развитие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судорог.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3 степень - </a:t>
            </a:r>
            <a:r>
              <a:rPr sz="2800" spc="-10" dirty="0">
                <a:latin typeface="Calibri"/>
                <a:cs typeface="Calibri"/>
              </a:rPr>
              <a:t>угнетение, </a:t>
            </a:r>
            <a:r>
              <a:rPr sz="2800" spc="-20" dirty="0">
                <a:latin typeface="Calibri"/>
                <a:cs typeface="Calibri"/>
              </a:rPr>
              <a:t>переходящее </a:t>
            </a:r>
            <a:r>
              <a:rPr sz="2800" spc="-5" dirty="0">
                <a:latin typeface="Calibri"/>
                <a:cs typeface="Calibri"/>
              </a:rPr>
              <a:t>в сопор или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кому,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судорожный </a:t>
            </a:r>
            <a:r>
              <a:rPr sz="2800" spc="-5" dirty="0">
                <a:latin typeface="Calibri"/>
                <a:cs typeface="Calibri"/>
              </a:rPr>
              <a:t>синдром. </a:t>
            </a:r>
            <a:r>
              <a:rPr sz="2800" spc="-10" dirty="0">
                <a:latin typeface="Calibri"/>
                <a:cs typeface="Calibri"/>
              </a:rPr>
              <a:t>Ребенок рождается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асфиксии,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5" dirty="0">
                <a:latin typeface="Calibri"/>
                <a:cs typeface="Calibri"/>
              </a:rPr>
              <a:t>оценкой </a:t>
            </a:r>
            <a:r>
              <a:rPr sz="2800" spc="-5" dirty="0">
                <a:latin typeface="Calibri"/>
                <a:cs typeface="Calibri"/>
              </a:rPr>
              <a:t>по Апгар 1-4 балла </a:t>
            </a:r>
            <a:r>
              <a:rPr sz="1800" dirty="0">
                <a:latin typeface="Calibri"/>
                <a:cs typeface="Calibri"/>
              </a:rPr>
              <a:t>(Лепесова </a:t>
            </a:r>
            <a:r>
              <a:rPr sz="1800" spc="-5" dirty="0">
                <a:latin typeface="Calibri"/>
                <a:cs typeface="Calibri"/>
              </a:rPr>
              <a:t>М.М.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5" dirty="0">
                <a:latin typeface="Calibri"/>
                <a:cs typeface="Calibri"/>
              </a:rPr>
              <a:t>соавт.,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2009)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905"/>
            <a:ext cx="9169400" cy="512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Этиология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патогенез </a:t>
            </a:r>
            <a:r>
              <a:rPr sz="2800" b="1" spc="-5" dirty="0">
                <a:latin typeface="Calibri"/>
                <a:cs typeface="Calibri"/>
              </a:rPr>
              <a:t>интра- и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перивентрикулярных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954530" algn="l"/>
                <a:tab pos="453961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0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к</a:t>
            </a:r>
            <a:r>
              <a:rPr sz="2800" b="1" spc="-10" dirty="0">
                <a:latin typeface="Calibri"/>
                <a:cs typeface="Calibri"/>
              </a:rPr>
              <a:t>ровоизлияний	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недоношенных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47040" indent="-342900">
              <a:lnSpc>
                <a:spcPct val="100000"/>
              </a:lnSpc>
              <a:buFont typeface="Wingdings"/>
              <a:buChar char=""/>
              <a:tabLst>
                <a:tab pos="447040" algn="l"/>
              </a:tabLst>
            </a:pPr>
            <a:r>
              <a:rPr sz="2800" b="1" spc="-5" dirty="0">
                <a:latin typeface="Calibri"/>
                <a:cs typeface="Calibri"/>
              </a:rPr>
              <a:t>Пренатальные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факторы:</a:t>
            </a:r>
            <a:endParaRPr sz="2800">
              <a:latin typeface="Calibri"/>
              <a:cs typeface="Calibri"/>
            </a:endParaRPr>
          </a:p>
          <a:p>
            <a:pPr marL="447040" marR="1710689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40" dirty="0">
                <a:latin typeface="Calibri"/>
                <a:cs typeface="Calibri"/>
              </a:rPr>
              <a:t>Течение </a:t>
            </a:r>
            <a:r>
              <a:rPr sz="2800" spc="-5" dirty="0">
                <a:latin typeface="Calibri"/>
                <a:cs typeface="Calibri"/>
              </a:rPr>
              <a:t>беременности на фоне артериальной  гипертензии </a:t>
            </a:r>
            <a:r>
              <a:rPr sz="2800" spc="-10" dirty="0">
                <a:latin typeface="Calibri"/>
                <a:cs typeface="Calibri"/>
              </a:rPr>
              <a:t>матери</a:t>
            </a:r>
            <a:endParaRPr sz="2800">
              <a:latin typeface="Calibri"/>
              <a:cs typeface="Calibri"/>
            </a:endParaRPr>
          </a:p>
          <a:p>
            <a:pPr marL="447040" marR="25965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Сокращения матки, </a:t>
            </a:r>
            <a:r>
              <a:rPr sz="2800" spc="-5" dirty="0">
                <a:latin typeface="Calibri"/>
                <a:cs typeface="Calibri"/>
              </a:rPr>
              <a:t>сопровождающиеся  </a:t>
            </a:r>
            <a:r>
              <a:rPr sz="2800" spc="-10" dirty="0">
                <a:latin typeface="Calibri"/>
                <a:cs typeface="Calibri"/>
              </a:rPr>
              <a:t>нарушением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ФПК</a:t>
            </a:r>
            <a:endParaRPr sz="2800">
              <a:latin typeface="Calibri"/>
              <a:cs typeface="Calibri"/>
            </a:endParaRPr>
          </a:p>
          <a:p>
            <a:pPr marL="447040" marR="22123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5" dirty="0">
                <a:latin typeface="Calibri"/>
                <a:cs typeface="Calibri"/>
              </a:rPr>
              <a:t>Предлежание/преждевременная отслойка  </a:t>
            </a:r>
            <a:r>
              <a:rPr sz="2800" spc="-5" dirty="0">
                <a:latin typeface="Calibri"/>
                <a:cs typeface="Calibri"/>
              </a:rPr>
              <a:t>плаценты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Фетоплацентарная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5" dirty="0">
                <a:latin typeface="Calibri"/>
                <a:cs typeface="Calibri"/>
              </a:rPr>
              <a:t>фето/фетальная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трансфузия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905"/>
            <a:ext cx="9169400" cy="367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Этиология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патогенез </a:t>
            </a:r>
            <a:r>
              <a:rPr sz="2800" b="1" spc="-5" dirty="0">
                <a:latin typeface="Calibri"/>
                <a:cs typeface="Calibri"/>
              </a:rPr>
              <a:t>интра- и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перивентрикулярных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954530" algn="l"/>
                <a:tab pos="453961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0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к</a:t>
            </a:r>
            <a:r>
              <a:rPr sz="2800" b="1" spc="-10" dirty="0">
                <a:latin typeface="Calibri"/>
                <a:cs typeface="Calibri"/>
              </a:rPr>
              <a:t>ровоизлияний	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недоношенных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554355" indent="-343535">
              <a:lnSpc>
                <a:spcPct val="100000"/>
              </a:lnSpc>
              <a:buFont typeface="Wingdings"/>
              <a:buChar char=""/>
              <a:tabLst>
                <a:tab pos="554990" algn="l"/>
              </a:tabLst>
            </a:pPr>
            <a:r>
              <a:rPr sz="2800" b="1" spc="-5" dirty="0">
                <a:latin typeface="Calibri"/>
                <a:cs typeface="Calibri"/>
              </a:rPr>
              <a:t>Интранатальные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факторы:</a:t>
            </a:r>
            <a:endParaRPr sz="2800">
              <a:latin typeface="Calibri"/>
              <a:cs typeface="Calibri"/>
            </a:endParaRPr>
          </a:p>
          <a:p>
            <a:pPr marL="554355" marR="15754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2800" spc="-15" dirty="0">
                <a:latin typeface="Calibri"/>
                <a:cs typeface="Calibri"/>
              </a:rPr>
              <a:t>Патологический </a:t>
            </a:r>
            <a:r>
              <a:rPr sz="2800" spc="-10" dirty="0">
                <a:latin typeface="Calibri"/>
                <a:cs typeface="Calibri"/>
              </a:rPr>
              <a:t>характер </a:t>
            </a:r>
            <a:r>
              <a:rPr sz="2800" spc="-25" dirty="0">
                <a:latin typeface="Calibri"/>
                <a:cs typeface="Calibri"/>
              </a:rPr>
              <a:t>родов </a:t>
            </a:r>
            <a:r>
              <a:rPr sz="2800" spc="-10" dirty="0">
                <a:latin typeface="Calibri"/>
                <a:cs typeface="Calibri"/>
              </a:rPr>
              <a:t>(неготовность  </a:t>
            </a:r>
            <a:r>
              <a:rPr sz="2800" spc="-20" dirty="0">
                <a:latin typeface="Calibri"/>
                <a:cs typeface="Calibri"/>
              </a:rPr>
              <a:t>родовых </a:t>
            </a:r>
            <a:r>
              <a:rPr sz="2800" spc="-10" dirty="0">
                <a:latin typeface="Calibri"/>
                <a:cs typeface="Calibri"/>
              </a:rPr>
              <a:t>путей, </a:t>
            </a:r>
            <a:r>
              <a:rPr sz="2800" spc="-15" dirty="0">
                <a:latin typeface="Calibri"/>
                <a:cs typeface="Calibri"/>
              </a:rPr>
              <a:t>стремительные, </a:t>
            </a:r>
            <a:r>
              <a:rPr sz="2800" spc="-5" dirty="0">
                <a:latin typeface="Calibri"/>
                <a:cs typeface="Calibri"/>
              </a:rPr>
              <a:t>быстрые или  затяжные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роды)</a:t>
            </a:r>
            <a:endParaRPr sz="2800">
              <a:latin typeface="Calibri"/>
              <a:cs typeface="Calibri"/>
            </a:endParaRPr>
          </a:p>
          <a:p>
            <a:pPr marL="554355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2800" spc="-5" dirty="0">
                <a:latin typeface="Calibri"/>
                <a:cs typeface="Calibri"/>
              </a:rPr>
              <a:t>Аномальное </a:t>
            </a:r>
            <a:r>
              <a:rPr sz="2800" spc="-15" dirty="0">
                <a:latin typeface="Calibri"/>
                <a:cs typeface="Calibri"/>
              </a:rPr>
              <a:t>предлежание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плода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905"/>
            <a:ext cx="9169400" cy="512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Этиология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патогенез </a:t>
            </a:r>
            <a:r>
              <a:rPr sz="2800" b="1" spc="-5" dirty="0">
                <a:latin typeface="Calibri"/>
                <a:cs typeface="Calibri"/>
              </a:rPr>
              <a:t>интра- и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перивентрикулярных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954530" algn="l"/>
                <a:tab pos="453961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0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к</a:t>
            </a:r>
            <a:r>
              <a:rPr sz="2800" b="1" spc="-10" dirty="0">
                <a:latin typeface="Calibri"/>
                <a:cs typeface="Calibri"/>
              </a:rPr>
              <a:t>ровоизлияний	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недоношенных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47040" indent="-342900">
              <a:lnSpc>
                <a:spcPct val="100000"/>
              </a:lnSpc>
              <a:buFont typeface="Wingdings"/>
              <a:buChar char=""/>
              <a:tabLst>
                <a:tab pos="447040" algn="l"/>
              </a:tabLst>
            </a:pPr>
            <a:r>
              <a:rPr sz="2800" b="1" spc="-5" dirty="0">
                <a:latin typeface="Calibri"/>
                <a:cs typeface="Calibri"/>
              </a:rPr>
              <a:t>Постнатальные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факторы:</a:t>
            </a:r>
            <a:endParaRPr sz="2800">
              <a:latin typeface="Calibri"/>
              <a:cs typeface="Calibri"/>
            </a:endParaRPr>
          </a:p>
          <a:p>
            <a:pPr marL="447040" marR="14001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30" dirty="0">
                <a:latin typeface="Calibri"/>
                <a:cs typeface="Calibri"/>
              </a:rPr>
              <a:t>Гемодинамические </a:t>
            </a:r>
            <a:r>
              <a:rPr sz="2800" spc="-5" dirty="0">
                <a:latin typeface="Calibri"/>
                <a:cs typeface="Calibri"/>
              </a:rPr>
              <a:t>расстройства, </a:t>
            </a:r>
            <a:r>
              <a:rPr sz="2800" spc="-15" dirty="0">
                <a:latin typeface="Calibri"/>
                <a:cs typeface="Calibri"/>
              </a:rPr>
              <a:t>приводящие </a:t>
            </a:r>
            <a:r>
              <a:rPr sz="2800" spc="-5" dirty="0">
                <a:latin typeface="Calibri"/>
                <a:cs typeface="Calibri"/>
              </a:rPr>
              <a:t>к  </a:t>
            </a:r>
            <a:r>
              <a:rPr sz="2800" spc="-15" dirty="0">
                <a:latin typeface="Calibri"/>
                <a:cs typeface="Calibri"/>
              </a:rPr>
              <a:t>флюктуации </a:t>
            </a:r>
            <a:r>
              <a:rPr sz="2800" spc="-10" dirty="0">
                <a:latin typeface="Calibri"/>
                <a:cs typeface="Calibri"/>
              </a:rPr>
              <a:t>мозгового</a:t>
            </a:r>
            <a:r>
              <a:rPr sz="2800" spc="-15" dirty="0">
                <a:latin typeface="Calibri"/>
                <a:cs typeface="Calibri"/>
              </a:rPr>
              <a:t> кровотока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5" dirty="0">
                <a:latin typeface="Calibri"/>
                <a:cs typeface="Calibri"/>
              </a:rPr>
              <a:t>Метаболические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электролитные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нарушения</a:t>
            </a:r>
            <a:endParaRPr sz="2800">
              <a:latin typeface="Calibri"/>
              <a:cs typeface="Calibri"/>
            </a:endParaRPr>
          </a:p>
          <a:p>
            <a:pPr marL="447040" marR="20434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  <a:tab pos="2731135" algn="l"/>
              </a:tabLst>
            </a:pPr>
            <a:r>
              <a:rPr sz="2800" spc="-5" dirty="0">
                <a:latin typeface="Calibri"/>
                <a:cs typeface="Calibri"/>
              </a:rPr>
              <a:t>Критические </a:t>
            </a:r>
            <a:r>
              <a:rPr sz="2800" spc="-10" dirty="0">
                <a:latin typeface="Calibri"/>
                <a:cs typeface="Calibri"/>
              </a:rPr>
              <a:t>состояния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5" dirty="0">
                <a:latin typeface="Calibri"/>
                <a:cs typeface="Calibri"/>
              </a:rPr>
              <a:t>(например,  </a:t>
            </a:r>
            <a:r>
              <a:rPr sz="2800" spc="-10" dirty="0">
                <a:latin typeface="Calibri"/>
                <a:cs typeface="Calibri"/>
              </a:rPr>
              <a:t>полиорганная	</a:t>
            </a:r>
            <a:r>
              <a:rPr sz="2800" spc="-15" dirty="0">
                <a:latin typeface="Calibri"/>
                <a:cs typeface="Calibri"/>
              </a:rPr>
              <a:t>недостаточность)</a:t>
            </a:r>
            <a:endParaRPr sz="2800">
              <a:latin typeface="Calibri"/>
              <a:cs typeface="Calibri"/>
            </a:endParaRPr>
          </a:p>
          <a:p>
            <a:pPr marL="447040" marR="236410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5" dirty="0">
                <a:latin typeface="Calibri"/>
                <a:cs typeface="Calibri"/>
              </a:rPr>
              <a:t>Факторы, </a:t>
            </a:r>
            <a:r>
              <a:rPr sz="2800" spc="-10" dirty="0">
                <a:latin typeface="Calibri"/>
                <a:cs typeface="Calibri"/>
              </a:rPr>
              <a:t>связанные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реанимационными  </a:t>
            </a:r>
            <a:r>
              <a:rPr sz="2800" spc="-15" dirty="0">
                <a:latin typeface="Calibri"/>
                <a:cs typeface="Calibri"/>
              </a:rPr>
              <a:t>технологиями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905"/>
            <a:ext cx="9169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2637155" algn="l"/>
              </a:tabLst>
            </a:pPr>
            <a:r>
              <a:rPr sz="2800" b="1" spc="-15" dirty="0">
                <a:latin typeface="Calibri"/>
                <a:cs typeface="Calibri"/>
              </a:rPr>
              <a:t>Эпидемиология	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классификация </a:t>
            </a:r>
            <a:r>
              <a:rPr sz="2800" b="1" spc="-5" dirty="0">
                <a:latin typeface="Calibri"/>
                <a:cs typeface="Calibri"/>
              </a:rPr>
              <a:t>интра-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65544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пе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р</a:t>
            </a:r>
            <a:r>
              <a:rPr sz="2800" b="1" spc="-15" dirty="0">
                <a:latin typeface="Calibri"/>
                <a:cs typeface="Calibri"/>
              </a:rPr>
              <a:t>ивентрикулярных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кровоизлияний	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35606"/>
            <a:ext cx="87356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087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Частота </a:t>
            </a:r>
            <a:r>
              <a:rPr sz="2800" spc="-10" dirty="0">
                <a:latin typeface="Calibri"/>
                <a:cs typeface="Calibri"/>
              </a:rPr>
              <a:t>гипоксически-геморрагических поражений  </a:t>
            </a:r>
            <a:r>
              <a:rPr sz="2800" spc="-15" dirty="0">
                <a:latin typeface="Calibri"/>
                <a:cs typeface="Calibri"/>
              </a:rPr>
              <a:t>головного </a:t>
            </a:r>
            <a:r>
              <a:rPr sz="2800" spc="-5" dirty="0">
                <a:latin typeface="Calibri"/>
                <a:cs typeface="Calibri"/>
              </a:rPr>
              <a:t>мозга у </a:t>
            </a: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со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сроком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гестации менее 32 </a:t>
            </a:r>
            <a:r>
              <a:rPr sz="2800" spc="-25" dirty="0">
                <a:latin typeface="Calibri"/>
                <a:cs typeface="Calibri"/>
              </a:rPr>
              <a:t>недель колеблется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24,7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65,2 %  </a:t>
            </a:r>
            <a:r>
              <a:rPr sz="2800" spc="-5" dirty="0">
                <a:latin typeface="Calibri"/>
                <a:cs typeface="Calibri"/>
              </a:rPr>
              <a:t>случаев </a:t>
            </a:r>
            <a:r>
              <a:rPr sz="2800" spc="-10" dirty="0">
                <a:latin typeface="Calibri"/>
                <a:cs typeface="Calibri"/>
              </a:rPr>
              <a:t>(Пальчик </a:t>
            </a:r>
            <a:r>
              <a:rPr sz="2800" spc="-5" dirty="0">
                <a:latin typeface="Calibri"/>
                <a:cs typeface="Calibri"/>
              </a:rPr>
              <a:t>А.Б.,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9905"/>
            <a:ext cx="9169400" cy="5458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2637155" algn="l"/>
              </a:tabLst>
            </a:pPr>
            <a:r>
              <a:rPr sz="2800" b="1" spc="-15" dirty="0">
                <a:latin typeface="Calibri"/>
                <a:cs typeface="Calibri"/>
              </a:rPr>
              <a:t>Эпидемиология	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классификация </a:t>
            </a:r>
            <a:r>
              <a:rPr sz="2800" b="1" spc="-5" dirty="0">
                <a:latin typeface="Calibri"/>
                <a:cs typeface="Calibri"/>
              </a:rPr>
              <a:t>интра-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65544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пе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р</a:t>
            </a:r>
            <a:r>
              <a:rPr sz="2800" b="1" spc="-15" dirty="0">
                <a:latin typeface="Calibri"/>
                <a:cs typeface="Calibri"/>
              </a:rPr>
              <a:t>ивентрикулярных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кровоизлияний	</a:t>
            </a:r>
            <a:endParaRPr sz="2800">
              <a:latin typeface="Calibri"/>
              <a:cs typeface="Calibri"/>
            </a:endParaRPr>
          </a:p>
          <a:p>
            <a:pPr marL="447040" marR="514984" indent="-3429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1 степень - кровь не </a:t>
            </a:r>
            <a:r>
              <a:rPr sz="2800" spc="-10" dirty="0">
                <a:latin typeface="Calibri"/>
                <a:cs typeface="Calibri"/>
              </a:rPr>
              <a:t>проникает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полость </a:t>
            </a:r>
            <a:r>
              <a:rPr sz="2800" spc="-30" dirty="0">
                <a:latin typeface="Calibri"/>
                <a:cs typeface="Calibri"/>
              </a:rPr>
              <a:t>желудочков,  </a:t>
            </a:r>
            <a:r>
              <a:rPr sz="2800" spc="-5" dirty="0">
                <a:latin typeface="Calibri"/>
                <a:cs typeface="Calibri"/>
              </a:rPr>
              <a:t>ограничиваясь </a:t>
            </a:r>
            <a:r>
              <a:rPr sz="2800" spc="-30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стенкой.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2 степень </a:t>
            </a:r>
            <a:r>
              <a:rPr sz="2800" spc="-15" dirty="0">
                <a:latin typeface="Calibri"/>
                <a:cs typeface="Calibri"/>
              </a:rPr>
              <a:t>характеризуется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минимальным</a:t>
            </a:r>
            <a:endParaRPr sz="2800">
              <a:latin typeface="Calibri"/>
              <a:cs typeface="Calibri"/>
            </a:endParaRPr>
          </a:p>
          <a:p>
            <a:pPr marL="447040" marR="85915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проникновением крови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30" dirty="0">
                <a:latin typeface="Calibri"/>
                <a:cs typeface="Calibri"/>
              </a:rPr>
              <a:t>желудочки </a:t>
            </a:r>
            <a:r>
              <a:rPr sz="2800" spc="-5" dirty="0">
                <a:latin typeface="Calibri"/>
                <a:cs typeface="Calibri"/>
              </a:rPr>
              <a:t>мозга и так </a:t>
            </a:r>
            <a:r>
              <a:rPr sz="2800" spc="-20" dirty="0">
                <a:latin typeface="Calibri"/>
                <a:cs typeface="Calibri"/>
              </a:rPr>
              <a:t>же  </a:t>
            </a:r>
            <a:r>
              <a:rPr sz="2800" spc="-25" dirty="0">
                <a:latin typeface="Calibri"/>
                <a:cs typeface="Calibri"/>
              </a:rPr>
              <a:t>редко </a:t>
            </a: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неврологическим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дефектам.</a:t>
            </a:r>
            <a:endParaRPr sz="2800">
              <a:latin typeface="Calibri"/>
              <a:cs typeface="Calibri"/>
            </a:endParaRPr>
          </a:p>
          <a:p>
            <a:pPr marL="447040" marR="108077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3 степень – </a:t>
            </a:r>
            <a:r>
              <a:rPr sz="2800" spc="-20" dirty="0">
                <a:latin typeface="Calibri"/>
                <a:cs typeface="Calibri"/>
              </a:rPr>
              <a:t>внутрижелудочковое </a:t>
            </a:r>
            <a:r>
              <a:rPr sz="2800" spc="-10" dirty="0">
                <a:latin typeface="Calibri"/>
                <a:cs typeface="Calibri"/>
              </a:rPr>
              <a:t>кровоизлияние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5" dirty="0">
                <a:latin typeface="Calibri"/>
                <a:cs typeface="Calibri"/>
              </a:rPr>
              <a:t>вентрикулодилятацией.</a:t>
            </a:r>
            <a:endParaRPr sz="2800">
              <a:latin typeface="Calibri"/>
              <a:cs typeface="Calibri"/>
            </a:endParaRPr>
          </a:p>
          <a:p>
            <a:pPr marL="447040" marR="46926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  <a:tab pos="2049780" algn="l"/>
              </a:tabLst>
            </a:pPr>
            <a:r>
              <a:rPr sz="2800" spc="-5" dirty="0">
                <a:latin typeface="Calibri"/>
                <a:cs typeface="Calibri"/>
              </a:rPr>
              <a:t>4 степень	</a:t>
            </a:r>
            <a:r>
              <a:rPr sz="2800" spc="-15" dirty="0">
                <a:latin typeface="Calibri"/>
                <a:cs typeface="Calibri"/>
              </a:rPr>
              <a:t>характеризуется </a:t>
            </a:r>
            <a:r>
              <a:rPr sz="2800" spc="-10" dirty="0">
                <a:latin typeface="Calibri"/>
                <a:cs typeface="Calibri"/>
              </a:rPr>
              <a:t>проникновением </a:t>
            </a:r>
            <a:r>
              <a:rPr sz="2800" spc="-5" dirty="0">
                <a:latin typeface="Calibri"/>
                <a:cs typeface="Calibri"/>
              </a:rPr>
              <a:t>крови в  </a:t>
            </a:r>
            <a:r>
              <a:rPr sz="2800" spc="-30" dirty="0">
                <a:latin typeface="Calibri"/>
                <a:cs typeface="Calibri"/>
              </a:rPr>
              <a:t>желудочки </a:t>
            </a:r>
            <a:r>
              <a:rPr sz="2800" spc="-5" dirty="0">
                <a:latin typeface="Calibri"/>
                <a:cs typeface="Calibri"/>
              </a:rPr>
              <a:t>и пропитыванием </a:t>
            </a:r>
            <a:r>
              <a:rPr sz="2800" spc="-15" dirty="0">
                <a:latin typeface="Calibri"/>
                <a:cs typeface="Calibri"/>
              </a:rPr>
              <a:t>окружающей </a:t>
            </a:r>
            <a:r>
              <a:rPr sz="2800" spc="-35" dirty="0">
                <a:latin typeface="Calibri"/>
                <a:cs typeface="Calibri"/>
              </a:rPr>
              <a:t>желудочки  </a:t>
            </a:r>
            <a:r>
              <a:rPr sz="2800" spc="-15" dirty="0">
                <a:latin typeface="Calibri"/>
                <a:cs typeface="Calibri"/>
              </a:rPr>
              <a:t>ткани </a:t>
            </a:r>
            <a:r>
              <a:rPr sz="2800" spc="-5" dirty="0">
                <a:latin typeface="Calibri"/>
                <a:cs typeface="Calibri"/>
              </a:rPr>
              <a:t>мозга </a:t>
            </a:r>
            <a:r>
              <a:rPr sz="2800" spc="-15" dirty="0">
                <a:latin typeface="Calibri"/>
                <a:cs typeface="Calibri"/>
              </a:rPr>
              <a:t>(Papile </a:t>
            </a:r>
            <a:r>
              <a:rPr sz="2800" dirty="0">
                <a:latin typeface="Calibri"/>
                <a:cs typeface="Calibri"/>
              </a:rPr>
              <a:t>L.A.,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1978)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266"/>
            <a:ext cx="8914130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Динамика патоморфологических </a:t>
            </a:r>
            <a:r>
              <a:rPr sz="2800" b="1" spc="-5" dirty="0">
                <a:latin typeface="Calibri"/>
                <a:cs typeface="Calibri"/>
              </a:rPr>
              <a:t>изменений </a:t>
            </a:r>
            <a:r>
              <a:rPr sz="2800" b="1" spc="-10" dirty="0">
                <a:latin typeface="Calibri"/>
                <a:cs typeface="Calibri"/>
              </a:rPr>
              <a:t>при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ПИВК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Деструкция герминального матрикса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гематомой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5" dirty="0">
                <a:latin typeface="Calibri"/>
                <a:cs typeface="Calibri"/>
              </a:rPr>
              <a:t>гибели </a:t>
            </a:r>
            <a:r>
              <a:rPr sz="2800" spc="-10" dirty="0">
                <a:latin typeface="Calibri"/>
                <a:cs typeface="Calibri"/>
              </a:rPr>
              <a:t>предшественников </a:t>
            </a:r>
            <a:r>
              <a:rPr sz="2800" spc="-20" dirty="0">
                <a:latin typeface="Calibri"/>
                <a:cs typeface="Calibri"/>
              </a:rPr>
              <a:t>глиальных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клеток</a:t>
            </a:r>
            <a:endParaRPr sz="2800">
              <a:latin typeface="Calibri"/>
              <a:cs typeface="Calibri"/>
            </a:endParaRPr>
          </a:p>
          <a:p>
            <a:pPr marL="355600" marR="2667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Геморрагический </a:t>
            </a:r>
            <a:r>
              <a:rPr sz="2800" spc="-5" dirty="0">
                <a:latin typeface="Calibri"/>
                <a:cs typeface="Calibri"/>
              </a:rPr>
              <a:t>некроз </a:t>
            </a:r>
            <a:r>
              <a:rPr sz="2800" spc="-15" dirty="0">
                <a:latin typeface="Calibri"/>
                <a:cs typeface="Calibri"/>
              </a:rPr>
              <a:t>перивентрикулярного </a:t>
            </a:r>
            <a:r>
              <a:rPr sz="2800" spc="-20" dirty="0">
                <a:latin typeface="Calibri"/>
                <a:cs typeface="Calibri"/>
              </a:rPr>
              <a:t>белого  </a:t>
            </a:r>
            <a:r>
              <a:rPr sz="2800" spc="-5" dirty="0">
                <a:latin typeface="Calibri"/>
                <a:cs typeface="Calibri"/>
              </a:rPr>
              <a:t>вещества </a:t>
            </a:r>
            <a:r>
              <a:rPr sz="2800" spc="-10" dirty="0">
                <a:latin typeface="Calibri"/>
                <a:cs typeface="Calibri"/>
              </a:rPr>
              <a:t>(перивентрикулярный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геморрагический</a:t>
            </a:r>
            <a:endParaRPr sz="2800">
              <a:latin typeface="Calibri"/>
              <a:cs typeface="Calibri"/>
            </a:endParaRPr>
          </a:p>
          <a:p>
            <a:pPr marL="355600" marR="211709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инфаркт) – </a:t>
            </a:r>
            <a:r>
              <a:rPr sz="2800" spc="-10" dirty="0">
                <a:latin typeface="Calibri"/>
                <a:cs typeface="Calibri"/>
              </a:rPr>
              <a:t>встречается </a:t>
            </a:r>
            <a:r>
              <a:rPr sz="2800" spc="-5" dirty="0">
                <a:latin typeface="Calibri"/>
                <a:cs typeface="Calibri"/>
              </a:rPr>
              <a:t>в 15% случаев всех  </a:t>
            </a:r>
            <a:r>
              <a:rPr sz="2800" spc="-10" dirty="0">
                <a:latin typeface="Calibri"/>
                <a:cs typeface="Calibri"/>
              </a:rPr>
              <a:t>кровоизлияний</a:t>
            </a:r>
            <a:endParaRPr sz="2800">
              <a:latin typeface="Calibri"/>
              <a:cs typeface="Calibri"/>
            </a:endParaRPr>
          </a:p>
          <a:p>
            <a:pPr marL="355600" marR="4432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Постгеморрагическая </a:t>
            </a:r>
            <a:r>
              <a:rPr sz="2800" spc="-5" dirty="0">
                <a:latin typeface="Calibri"/>
                <a:cs typeface="Calibri"/>
              </a:rPr>
              <a:t>гидроцефалия с </a:t>
            </a:r>
            <a:r>
              <a:rPr sz="2800" spc="-15" dirty="0">
                <a:latin typeface="Calibri"/>
                <a:cs typeface="Calibri"/>
              </a:rPr>
              <a:t>увеличением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объеме ликворного </a:t>
            </a:r>
            <a:r>
              <a:rPr sz="2800" spc="-5" dirty="0">
                <a:latin typeface="Calibri"/>
                <a:cs typeface="Calibri"/>
              </a:rPr>
              <a:t>пространства и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количества</a:t>
            </a:r>
            <a:endParaRPr sz="2800">
              <a:latin typeface="Calibri"/>
              <a:cs typeface="Calibri"/>
            </a:endParaRPr>
          </a:p>
          <a:p>
            <a:pPr marL="355600" marR="108902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цереброспинальной жидкости, обусловлена  </a:t>
            </a:r>
            <a:r>
              <a:rPr sz="2800" spc="-5" dirty="0">
                <a:latin typeface="Calibri"/>
                <a:cs typeface="Calibri"/>
              </a:rPr>
              <a:t>образованием </a:t>
            </a:r>
            <a:r>
              <a:rPr sz="2800" spc="-10" dirty="0">
                <a:latin typeface="Calibri"/>
                <a:cs typeface="Calibri"/>
              </a:rPr>
              <a:t>кровяного сгустка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зависит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15" dirty="0">
                <a:latin typeface="Calibri"/>
                <a:cs typeface="Calibri"/>
              </a:rPr>
              <a:t>его  </a:t>
            </a:r>
            <a:r>
              <a:rPr sz="2800" spc="-10" dirty="0">
                <a:latin typeface="Calibri"/>
                <a:cs typeface="Calibri"/>
              </a:rPr>
              <a:t>объема.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33" y="223266"/>
            <a:ext cx="862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Динамика патоморфологических </a:t>
            </a:r>
            <a:r>
              <a:rPr spc="-5" dirty="0"/>
              <a:t>изменений </a:t>
            </a:r>
            <a:r>
              <a:rPr spc="-10" dirty="0"/>
              <a:t>при</a:t>
            </a:r>
            <a:r>
              <a:rPr spc="110" dirty="0"/>
              <a:t> </a:t>
            </a:r>
            <a:r>
              <a:rPr spc="-5" dirty="0"/>
              <a:t>ПИВК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23238"/>
            <a:ext cx="897382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Острая гидроцефалия </a:t>
            </a:r>
            <a:r>
              <a:rPr sz="2800" spc="-10" dirty="0">
                <a:latin typeface="Calibri"/>
                <a:cs typeface="Calibri"/>
              </a:rPr>
              <a:t>развивается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течение </a:t>
            </a:r>
            <a:r>
              <a:rPr sz="2800" spc="-15" dirty="0">
                <a:latin typeface="Calibri"/>
                <a:cs typeface="Calibri"/>
              </a:rPr>
              <a:t>нескольких  </a:t>
            </a:r>
            <a:r>
              <a:rPr sz="2800" spc="-10" dirty="0">
                <a:latin typeface="Calibri"/>
                <a:cs typeface="Calibri"/>
              </a:rPr>
              <a:t>дней </a:t>
            </a:r>
            <a:r>
              <a:rPr sz="2800" spc="-5" dirty="0">
                <a:latin typeface="Calibri"/>
                <a:cs typeface="Calibri"/>
              </a:rPr>
              <a:t>после ПИВК в </a:t>
            </a:r>
            <a:r>
              <a:rPr sz="2800" spc="-30" dirty="0">
                <a:latin typeface="Calibri"/>
                <a:cs typeface="Calibri"/>
              </a:rPr>
              <a:t>результате </a:t>
            </a:r>
            <a:r>
              <a:rPr sz="2800" spc="-20" dirty="0">
                <a:latin typeface="Calibri"/>
                <a:cs typeface="Calibri"/>
              </a:rPr>
              <a:t>блокады </a:t>
            </a:r>
            <a:r>
              <a:rPr sz="2800" spc="-5" dirty="0">
                <a:latin typeface="Calibri"/>
                <a:cs typeface="Calibri"/>
              </a:rPr>
              <a:t>арахноидальных  ворсин </a:t>
            </a:r>
            <a:r>
              <a:rPr sz="2800" spc="-10" dirty="0">
                <a:latin typeface="Calibri"/>
                <a:cs typeface="Calibri"/>
              </a:rPr>
              <a:t>сгустками </a:t>
            </a:r>
            <a:r>
              <a:rPr sz="2800" spc="-5" dirty="0">
                <a:latin typeface="Calibri"/>
                <a:cs typeface="Calibri"/>
              </a:rPr>
              <a:t>крови</a:t>
            </a:r>
            <a:endParaRPr sz="2800">
              <a:latin typeface="Calibri"/>
              <a:cs typeface="Calibri"/>
            </a:endParaRPr>
          </a:p>
          <a:p>
            <a:pPr marL="355600" marR="225425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Подостро-хроническая </a:t>
            </a:r>
            <a:r>
              <a:rPr sz="2800" spc="-5" dirty="0">
                <a:latin typeface="Calibri"/>
                <a:cs typeface="Calibri"/>
              </a:rPr>
              <a:t>гидроцефалия </a:t>
            </a:r>
            <a:r>
              <a:rPr sz="2800" spc="-10" dirty="0">
                <a:latin typeface="Calibri"/>
                <a:cs typeface="Calibri"/>
              </a:rPr>
              <a:t>обусловлена  окклюзией отверстий </a:t>
            </a:r>
            <a:r>
              <a:rPr sz="2800" spc="-15" dirty="0">
                <a:latin typeface="Calibri"/>
                <a:cs typeface="Calibri"/>
              </a:rPr>
              <a:t>Люшка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Мажанди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стенозом  </a:t>
            </a:r>
            <a:r>
              <a:rPr sz="2800" spc="-5" dirty="0">
                <a:latin typeface="Calibri"/>
                <a:cs typeface="Calibri"/>
              </a:rPr>
              <a:t>сильвиева </a:t>
            </a:r>
            <a:r>
              <a:rPr sz="2800" spc="-20" dirty="0">
                <a:latin typeface="Calibri"/>
                <a:cs typeface="Calibri"/>
              </a:rPr>
              <a:t>водопровода </a:t>
            </a:r>
            <a:r>
              <a:rPr sz="2800" spc="-10" dirty="0">
                <a:latin typeface="Calibri"/>
                <a:cs typeface="Calibri"/>
              </a:rPr>
              <a:t>сгустками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крови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36829"/>
            <a:ext cx="9169400" cy="3086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120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30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Термин</a:t>
            </a:r>
            <a:r>
              <a:rPr sz="2800" b="1" u="heavy" spc="-30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оло</a:t>
            </a:r>
            <a:r>
              <a:rPr sz="2800" b="1" spc="-30" dirty="0">
                <a:latin typeface="Calibri"/>
                <a:cs typeface="Calibri"/>
              </a:rPr>
              <a:t>гия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эпидемиология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недоношенности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554355" marR="258445" indent="-342900">
              <a:lnSpc>
                <a:spcPct val="100000"/>
              </a:lnSpc>
              <a:buFont typeface="Wingdings"/>
              <a:buChar char=""/>
              <a:tabLst>
                <a:tab pos="554990" algn="l"/>
              </a:tabLst>
            </a:pPr>
            <a:r>
              <a:rPr sz="2800" spc="-10" dirty="0">
                <a:latin typeface="Calibri"/>
                <a:cs typeface="Calibri"/>
              </a:rPr>
              <a:t>Преждевременные </a:t>
            </a:r>
            <a:r>
              <a:rPr sz="2800" spc="-25" dirty="0">
                <a:latin typeface="Calibri"/>
                <a:cs typeface="Calibri"/>
              </a:rPr>
              <a:t>роды </a:t>
            </a:r>
            <a:r>
              <a:rPr sz="2800" spc="-15" dirty="0">
                <a:latin typeface="Calibri"/>
                <a:cs typeface="Calibri"/>
              </a:rPr>
              <a:t>(до </a:t>
            </a:r>
            <a:r>
              <a:rPr sz="2800" spc="-5" dirty="0">
                <a:latin typeface="Calibri"/>
                <a:cs typeface="Calibri"/>
              </a:rPr>
              <a:t>37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гестации) в  </a:t>
            </a:r>
            <a:r>
              <a:rPr sz="2800" spc="-15" dirty="0">
                <a:latin typeface="Calibri"/>
                <a:cs typeface="Calibri"/>
              </a:rPr>
              <a:t>России </a:t>
            </a:r>
            <a:r>
              <a:rPr sz="2800" spc="-10" dirty="0">
                <a:latin typeface="Calibri"/>
                <a:cs typeface="Calibri"/>
              </a:rPr>
              <a:t>составляют </a:t>
            </a:r>
            <a:r>
              <a:rPr sz="2800" dirty="0">
                <a:latin typeface="Calibri"/>
                <a:cs typeface="Calibri"/>
              </a:rPr>
              <a:t>5-12% </a:t>
            </a:r>
            <a:r>
              <a:rPr sz="2800" spc="-15" dirty="0">
                <a:latin typeface="Calibri"/>
                <a:cs typeface="Calibri"/>
              </a:rPr>
              <a:t>от общего </a:t>
            </a:r>
            <a:r>
              <a:rPr sz="2800" spc="-5" dirty="0">
                <a:latin typeface="Calibri"/>
                <a:cs typeface="Calibri"/>
              </a:rPr>
              <a:t>числа </a:t>
            </a:r>
            <a:r>
              <a:rPr sz="2800" spc="-30" dirty="0">
                <a:latin typeface="Calibri"/>
                <a:cs typeface="Calibri"/>
              </a:rPr>
              <a:t>родов </a:t>
            </a:r>
            <a:r>
              <a:rPr sz="2800" spc="-5" dirty="0">
                <a:latin typeface="Calibri"/>
                <a:cs typeface="Calibri"/>
              </a:rPr>
              <a:t>(Яцык  </a:t>
            </a:r>
            <a:r>
              <a:rPr sz="2800" spc="-50" dirty="0">
                <a:latin typeface="Calibri"/>
                <a:cs typeface="Calibri"/>
              </a:rPr>
              <a:t>Г.В.,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2012).</a:t>
            </a:r>
            <a:endParaRPr sz="2800">
              <a:latin typeface="Calibri"/>
              <a:cs typeface="Calibri"/>
            </a:endParaRPr>
          </a:p>
          <a:p>
            <a:pPr marL="554355" marR="216662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55499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целом,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мире </a:t>
            </a:r>
            <a:r>
              <a:rPr sz="2800" spc="-15" dirty="0">
                <a:latin typeface="Calibri"/>
                <a:cs typeface="Calibri"/>
              </a:rPr>
              <a:t>отмечается </a:t>
            </a:r>
            <a:r>
              <a:rPr sz="2800" spc="-25" dirty="0">
                <a:latin typeface="Calibri"/>
                <a:cs typeface="Calibri"/>
              </a:rPr>
              <a:t>около </a:t>
            </a:r>
            <a:r>
              <a:rPr sz="2800" spc="-5" dirty="0">
                <a:latin typeface="Calibri"/>
                <a:cs typeface="Calibri"/>
              </a:rPr>
              <a:t>15 млн.  </a:t>
            </a:r>
            <a:r>
              <a:rPr sz="2800" spc="-10" dirty="0">
                <a:latin typeface="Calibri"/>
                <a:cs typeface="Calibri"/>
              </a:rPr>
              <a:t>преждевременных </a:t>
            </a:r>
            <a:r>
              <a:rPr sz="2800" spc="-30" dirty="0">
                <a:latin typeface="Calibri"/>
                <a:cs typeface="Calibri"/>
              </a:rPr>
              <a:t>родов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год.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61" y="109219"/>
            <a:ext cx="87128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Основные </a:t>
            </a:r>
            <a:r>
              <a:rPr spc="-10" dirty="0"/>
              <a:t>патоморфологические паттерны</a:t>
            </a:r>
            <a:r>
              <a:rPr spc="30" dirty="0"/>
              <a:t> </a:t>
            </a:r>
            <a:r>
              <a:rPr spc="-10" dirty="0"/>
              <a:t>при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гипоксических </a:t>
            </a:r>
            <a:r>
              <a:rPr spc="-15" dirty="0"/>
              <a:t>поражениях </a:t>
            </a:r>
            <a:r>
              <a:rPr spc="-5" dirty="0"/>
              <a:t>ЦНС у </a:t>
            </a:r>
            <a:r>
              <a:rPr spc="-15" dirty="0"/>
              <a:t>недоношенных</a:t>
            </a:r>
            <a:r>
              <a:rPr spc="130" dirty="0"/>
              <a:t> </a:t>
            </a:r>
            <a:r>
              <a:rPr spc="-15" dirty="0"/>
              <a:t>детей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24" y="1078674"/>
          <a:ext cx="9147810" cy="577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3048000"/>
                <a:gridCol w="3044825"/>
              </a:tblGrid>
              <a:tr h="239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9EC53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99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99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32890">
                <a:tc>
                  <a:txBody>
                    <a:bodyPr/>
                    <a:lstStyle/>
                    <a:p>
                      <a:pPr marL="88265" marR="12020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Паттерн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ения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04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Ло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ализация 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поражения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705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осрочный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</a:tr>
              <a:tr h="994791">
                <a:tc>
                  <a:txBody>
                    <a:bodyPr/>
                    <a:lstStyle/>
                    <a:p>
                      <a:pPr marL="88265" marR="8769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Селективный</a:t>
                      </a:r>
                      <a:r>
                        <a:rPr sz="18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некроз  нейронов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270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Диэнцефальная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область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Кора головного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мозга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1950" algn="just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Спастическая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тетраплегия  Поражение краниальных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нервов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88265" marR="8248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ериве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лярная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лейкомаляция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59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Перивентрикулярне</a:t>
                      </a:r>
                      <a:r>
                        <a:rPr sz="18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белое  вещество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(обычно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билатерально)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47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Спастические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парезы  Поражение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зрения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1061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лл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уальная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недостаточность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88732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Фокальный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мультифокальный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церебральный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некроз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842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Кора головного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мозга 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Полкорковое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белое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вещество по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зонам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кровоснабжения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Гемипарез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Фокальные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судороги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12123">
                <a:tc>
                  <a:txBody>
                    <a:bodyPr/>
                    <a:lstStyle/>
                    <a:p>
                      <a:pPr marL="88265" marR="774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ериве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лярные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геморрагические  поражения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3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Перивентрикулярное</a:t>
                      </a:r>
                      <a:r>
                        <a:rPr sz="18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белое  вещество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(обычно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унилатерально)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47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Спастические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парезы  Интеллектуальная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недостаточность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635121"/>
            <a:ext cx="891857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Эхографическая </a:t>
            </a:r>
            <a:r>
              <a:rPr sz="2800" spc="-10" dirty="0">
                <a:latin typeface="Calibri"/>
                <a:cs typeface="Calibri"/>
              </a:rPr>
              <a:t>картина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периинтравентрикулярного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кровоизлияния </a:t>
            </a:r>
            <a:r>
              <a:rPr sz="2800" spc="-20" dirty="0">
                <a:latin typeface="Calibri"/>
                <a:cs typeface="Calibri"/>
              </a:rPr>
              <a:t>тяжелой </a:t>
            </a:r>
            <a:r>
              <a:rPr sz="2800" spc="-5" dirty="0">
                <a:latin typeface="Calibri"/>
                <a:cs typeface="Calibri"/>
              </a:rPr>
              <a:t>степени у пациента 15 </a:t>
            </a:r>
            <a:r>
              <a:rPr sz="2800" spc="-10" dirty="0">
                <a:latin typeface="Calibri"/>
                <a:cs typeface="Calibri"/>
              </a:rPr>
              <a:t>дней. На  снимке </a:t>
            </a:r>
            <a:r>
              <a:rPr sz="2800" spc="-15" dirty="0">
                <a:latin typeface="Calibri"/>
                <a:cs typeface="Calibri"/>
              </a:rPr>
              <a:t>представлено </a:t>
            </a:r>
            <a:r>
              <a:rPr sz="2800" spc="-10" dirty="0">
                <a:latin typeface="Calibri"/>
                <a:cs typeface="Calibri"/>
              </a:rPr>
              <a:t>фронтальное </a:t>
            </a:r>
            <a:r>
              <a:rPr sz="2800" spc="-5" dirty="0">
                <a:latin typeface="Calibri"/>
                <a:cs typeface="Calibri"/>
              </a:rPr>
              <a:t>сечение через  </a:t>
            </a:r>
            <a:r>
              <a:rPr sz="2800" spc="-15" dirty="0">
                <a:latin typeface="Calibri"/>
                <a:cs typeface="Calibri"/>
              </a:rPr>
              <a:t>область передних рогов </a:t>
            </a:r>
            <a:r>
              <a:rPr sz="2800" spc="-10" dirty="0">
                <a:latin typeface="Calibri"/>
                <a:cs typeface="Calibri"/>
              </a:rPr>
              <a:t>боковых </a:t>
            </a:r>
            <a:r>
              <a:rPr sz="2800" spc="-35" dirty="0">
                <a:latin typeface="Calibri"/>
                <a:cs typeface="Calibri"/>
              </a:rPr>
              <a:t>желудочков </a:t>
            </a:r>
            <a:r>
              <a:rPr sz="2800" spc="-10" dirty="0">
                <a:latin typeface="Calibri"/>
                <a:cs typeface="Calibri"/>
              </a:rPr>
              <a:t>(1).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355600" marR="58419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проекции </a:t>
            </a:r>
            <a:r>
              <a:rPr sz="2800" spc="-15" dirty="0">
                <a:latin typeface="Calibri"/>
                <a:cs typeface="Calibri"/>
              </a:rPr>
              <a:t>полушарий </a:t>
            </a:r>
            <a:r>
              <a:rPr sz="2800" spc="-10" dirty="0">
                <a:latin typeface="Calibri"/>
                <a:cs typeface="Calibri"/>
              </a:rPr>
              <a:t>визуализируются множественные  </a:t>
            </a:r>
            <a:r>
              <a:rPr sz="2800" spc="-5" dirty="0">
                <a:latin typeface="Calibri"/>
                <a:cs typeface="Calibri"/>
              </a:rPr>
              <a:t>образования </a:t>
            </a:r>
            <a:r>
              <a:rPr sz="2800" spc="-15" dirty="0">
                <a:latin typeface="Calibri"/>
                <a:cs typeface="Calibri"/>
              </a:rPr>
              <a:t>различной </a:t>
            </a:r>
            <a:r>
              <a:rPr sz="2800" spc="-10" dirty="0">
                <a:latin typeface="Calibri"/>
                <a:cs typeface="Calibri"/>
              </a:rPr>
              <a:t>формы </a:t>
            </a:r>
            <a:r>
              <a:rPr sz="2800" spc="-5" dirty="0">
                <a:latin typeface="Calibri"/>
                <a:cs typeface="Calibri"/>
              </a:rPr>
              <a:t>и размеров, с </a:t>
            </a:r>
            <a:r>
              <a:rPr sz="2800" spc="-10" dirty="0">
                <a:latin typeface="Calibri"/>
                <a:cs typeface="Calibri"/>
              </a:rPr>
              <a:t>четкими  контурами, </a:t>
            </a:r>
            <a:r>
              <a:rPr sz="2800" spc="-15" dirty="0">
                <a:latin typeface="Calibri"/>
                <a:cs typeface="Calibri"/>
              </a:rPr>
              <a:t>эхонегативным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содержимым.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4525" y="0"/>
            <a:ext cx="4673727" cy="3623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733546"/>
            <a:ext cx="879538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Эхографическая </a:t>
            </a:r>
            <a:r>
              <a:rPr sz="2800" spc="-10" dirty="0">
                <a:latin typeface="Calibri"/>
                <a:cs typeface="Calibri"/>
              </a:rPr>
              <a:t>картина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постгеморрагической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асимметричной гидроцефалии у пациента 18 </a:t>
            </a:r>
            <a:r>
              <a:rPr sz="2800" spc="-10" dirty="0">
                <a:latin typeface="Calibri"/>
                <a:cs typeface="Calibri"/>
              </a:rPr>
              <a:t>дней. На  снимке </a:t>
            </a:r>
            <a:r>
              <a:rPr sz="2800" spc="-15" dirty="0">
                <a:latin typeface="Calibri"/>
                <a:cs typeface="Calibri"/>
              </a:rPr>
              <a:t>представлены </a:t>
            </a:r>
            <a:r>
              <a:rPr sz="2800" spc="-5" dirty="0">
                <a:latin typeface="Calibri"/>
                <a:cs typeface="Calibri"/>
              </a:rPr>
              <a:t>парасагиттальные сечения через  </a:t>
            </a:r>
            <a:r>
              <a:rPr sz="2800" spc="-10" dirty="0">
                <a:latin typeface="Calibri"/>
                <a:cs typeface="Calibri"/>
              </a:rPr>
              <a:t>расширенные боковые </a:t>
            </a:r>
            <a:r>
              <a:rPr sz="2800" spc="-30" dirty="0">
                <a:latin typeface="Calibri"/>
                <a:cs typeface="Calibri"/>
              </a:rPr>
              <a:t>желудочки.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полости боковых  </a:t>
            </a:r>
            <a:r>
              <a:rPr sz="2800" spc="-35" dirty="0">
                <a:latin typeface="Calibri"/>
                <a:cs typeface="Calibri"/>
              </a:rPr>
              <a:t>желудочков </a:t>
            </a:r>
            <a:r>
              <a:rPr sz="2800" spc="-10" dirty="0">
                <a:latin typeface="Calibri"/>
                <a:cs typeface="Calibri"/>
              </a:rPr>
              <a:t>визуализируются </a:t>
            </a:r>
            <a:r>
              <a:rPr sz="2800" spc="-15" dirty="0">
                <a:latin typeface="Calibri"/>
                <a:cs typeface="Calibri"/>
              </a:rPr>
              <a:t>эхогенные </a:t>
            </a:r>
            <a:r>
              <a:rPr sz="2800" spc="-5" dirty="0">
                <a:latin typeface="Calibri"/>
                <a:cs typeface="Calibri"/>
              </a:rPr>
              <a:t>образования с  </a:t>
            </a:r>
            <a:r>
              <a:rPr sz="2800" spc="-10" dirty="0">
                <a:latin typeface="Calibri"/>
                <a:cs typeface="Calibri"/>
              </a:rPr>
              <a:t>четкими контурами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неоднородной </a:t>
            </a:r>
            <a:r>
              <a:rPr sz="2800" spc="-15" dirty="0">
                <a:latin typeface="Calibri"/>
                <a:cs typeface="Calibri"/>
              </a:rPr>
              <a:t>эхоструктурой </a:t>
            </a:r>
            <a:r>
              <a:rPr sz="2800" spc="-5" dirty="0">
                <a:latin typeface="Calibri"/>
                <a:cs typeface="Calibri"/>
              </a:rPr>
              <a:t>-  </a:t>
            </a:r>
            <a:r>
              <a:rPr sz="2800" spc="-10" dirty="0">
                <a:latin typeface="Calibri"/>
                <a:cs typeface="Calibri"/>
              </a:rPr>
              <a:t>тромбы (указаны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стрелками).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4163"/>
            <a:ext cx="4644009" cy="368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1940" y="34163"/>
            <a:ext cx="5052059" cy="368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666235"/>
            <a:ext cx="85839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Эхографическая </a:t>
            </a:r>
            <a:r>
              <a:rPr sz="2800" spc="-10" dirty="0">
                <a:latin typeface="Calibri"/>
                <a:cs typeface="Calibri"/>
              </a:rPr>
              <a:t>картина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выраженной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постгеморрагической </a:t>
            </a:r>
            <a:r>
              <a:rPr sz="2800" spc="-5" dirty="0">
                <a:latin typeface="Calibri"/>
                <a:cs typeface="Calibri"/>
              </a:rPr>
              <a:t>внутренней гидроцефалии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пациента 1 мес. </a:t>
            </a:r>
            <a:r>
              <a:rPr sz="2800" spc="-10" dirty="0">
                <a:latin typeface="Calibri"/>
                <a:cs typeface="Calibri"/>
              </a:rPr>
              <a:t>Отмечается выраженное </a:t>
            </a:r>
            <a:r>
              <a:rPr sz="2800" spc="-5" dirty="0">
                <a:latin typeface="Calibri"/>
                <a:cs typeface="Calibri"/>
              </a:rPr>
              <a:t>расширение  </a:t>
            </a:r>
            <a:r>
              <a:rPr sz="2800" spc="-15" dirty="0">
                <a:latin typeface="Calibri"/>
                <a:cs typeface="Calibri"/>
              </a:rPr>
              <a:t>третьего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боковых </a:t>
            </a:r>
            <a:r>
              <a:rPr sz="2800" spc="-30" dirty="0">
                <a:latin typeface="Calibri"/>
                <a:cs typeface="Calibri"/>
              </a:rPr>
              <a:t>желудочков,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преимущественно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задних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рогов.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7711" y="15748"/>
            <a:ext cx="4680458" cy="3629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669538"/>
            <a:ext cx="861441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706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Эхографическая </a:t>
            </a:r>
            <a:r>
              <a:rPr sz="2800" spc="-10" dirty="0">
                <a:latin typeface="Calibri"/>
                <a:cs typeface="Calibri"/>
              </a:rPr>
              <a:t>картина при перивентрикулярной  лейкомаляции </a:t>
            </a:r>
            <a:r>
              <a:rPr sz="2800" spc="-5" dirty="0">
                <a:latin typeface="Calibri"/>
                <a:cs typeface="Calibri"/>
              </a:rPr>
              <a:t>у пациента 7 мес. На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снимке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представлено </a:t>
            </a:r>
            <a:r>
              <a:rPr sz="2800" spc="-10" dirty="0">
                <a:latin typeface="Calibri"/>
                <a:cs typeface="Calibri"/>
              </a:rPr>
              <a:t>фронтальное </a:t>
            </a:r>
            <a:r>
              <a:rPr sz="2800" spc="-5" dirty="0">
                <a:latin typeface="Calibri"/>
                <a:cs typeface="Calibri"/>
              </a:rPr>
              <a:t>сечение через </a:t>
            </a:r>
            <a:r>
              <a:rPr sz="2800" spc="-15" dirty="0">
                <a:latin typeface="Calibri"/>
                <a:cs typeface="Calibri"/>
              </a:rPr>
              <a:t>область </a:t>
            </a:r>
            <a:r>
              <a:rPr sz="2800" spc="-30" dirty="0">
                <a:latin typeface="Calibri"/>
                <a:cs typeface="Calibri"/>
              </a:rPr>
              <a:t>тел  </a:t>
            </a:r>
            <a:r>
              <a:rPr sz="2800" spc="-10" dirty="0">
                <a:latin typeface="Calibri"/>
                <a:cs typeface="Calibri"/>
              </a:rPr>
              <a:t>боковых </a:t>
            </a:r>
            <a:r>
              <a:rPr sz="2800" spc="-30" dirty="0">
                <a:latin typeface="Calibri"/>
                <a:cs typeface="Calibri"/>
              </a:rPr>
              <a:t>желудочков.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проекции </a:t>
            </a:r>
            <a:r>
              <a:rPr sz="2800" spc="-15" dirty="0">
                <a:latin typeface="Calibri"/>
                <a:cs typeface="Calibri"/>
              </a:rPr>
              <a:t>полушарий  </a:t>
            </a:r>
            <a:r>
              <a:rPr sz="2800" spc="-10" dirty="0">
                <a:latin typeface="Calibri"/>
                <a:cs typeface="Calibri"/>
              </a:rPr>
              <a:t>визуализируются множественные </a:t>
            </a:r>
            <a:r>
              <a:rPr sz="2800" spc="-5" dirty="0">
                <a:latin typeface="Calibri"/>
                <a:cs typeface="Calibri"/>
              </a:rPr>
              <a:t>образования  </a:t>
            </a:r>
            <a:r>
              <a:rPr sz="2800" spc="-15" dirty="0">
                <a:latin typeface="Calibri"/>
                <a:cs typeface="Calibri"/>
              </a:rPr>
              <a:t>различной </a:t>
            </a:r>
            <a:r>
              <a:rPr sz="2800" spc="-10" dirty="0">
                <a:latin typeface="Calibri"/>
                <a:cs typeface="Calibri"/>
              </a:rPr>
              <a:t>формы </a:t>
            </a:r>
            <a:r>
              <a:rPr sz="2800" spc="-5" dirty="0">
                <a:latin typeface="Calibri"/>
                <a:cs typeface="Calibri"/>
              </a:rPr>
              <a:t>и размеров, с </a:t>
            </a:r>
            <a:r>
              <a:rPr sz="2800" spc="-10" dirty="0">
                <a:latin typeface="Calibri"/>
                <a:cs typeface="Calibri"/>
              </a:rPr>
              <a:t>четкими контурами,  </a:t>
            </a:r>
            <a:r>
              <a:rPr sz="2800" spc="-15" dirty="0">
                <a:latin typeface="Calibri"/>
                <a:cs typeface="Calibri"/>
              </a:rPr>
              <a:t>эхонегативным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содержимым.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5514" y="44576"/>
            <a:ext cx="4660773" cy="361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9219"/>
            <a:ext cx="8752840" cy="644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7865" marR="774700" indent="-21951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Другие </a:t>
            </a:r>
            <a:r>
              <a:rPr sz="2800" b="1" spc="-5" dirty="0">
                <a:latin typeface="Calibri"/>
                <a:cs typeface="Calibri"/>
              </a:rPr>
              <a:t>причины перинатальных </a:t>
            </a:r>
            <a:r>
              <a:rPr sz="2800" b="1" spc="-15" dirty="0">
                <a:latin typeface="Calibri"/>
                <a:cs typeface="Calibri"/>
              </a:rPr>
              <a:t>поражений  головного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мозга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Аномалии и дисплазии мозга — 28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TORCH-инфекции </a:t>
            </a:r>
            <a:r>
              <a:rPr sz="2800" spc="-5" dirty="0">
                <a:latin typeface="Calibri"/>
                <a:cs typeface="Calibri"/>
              </a:rPr>
              <a:t>— 19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Родовая </a:t>
            </a:r>
            <a:r>
              <a:rPr sz="2800" spc="-5" dirty="0">
                <a:latin typeface="Calibri"/>
                <a:cs typeface="Calibri"/>
              </a:rPr>
              <a:t>травма — 4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Наследственные </a:t>
            </a:r>
            <a:r>
              <a:rPr sz="2800" spc="-15" dirty="0">
                <a:latin typeface="Calibri"/>
                <a:cs typeface="Calibri"/>
              </a:rPr>
              <a:t>болезни </a:t>
            </a:r>
            <a:r>
              <a:rPr sz="2800" spc="-5" dirty="0">
                <a:latin typeface="Calibri"/>
                <a:cs typeface="Calibri"/>
              </a:rPr>
              <a:t>обмена — 2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%.</a:t>
            </a:r>
            <a:endParaRPr sz="2800">
              <a:latin typeface="Calibri"/>
              <a:cs typeface="Calibri"/>
            </a:endParaRPr>
          </a:p>
          <a:p>
            <a:pPr marL="355600" marR="3289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Частота </a:t>
            </a:r>
            <a:r>
              <a:rPr sz="2800" spc="-10" dirty="0">
                <a:latin typeface="Calibri"/>
                <a:cs typeface="Calibri"/>
              </a:rPr>
              <a:t>поражения </a:t>
            </a:r>
            <a:r>
              <a:rPr sz="2800" spc="-5" dirty="0">
                <a:latin typeface="Calibri"/>
                <a:cs typeface="Calibri"/>
              </a:rPr>
              <a:t>мозга при </a:t>
            </a:r>
            <a:r>
              <a:rPr sz="2800" spc="-10" dirty="0">
                <a:latin typeface="Calibri"/>
                <a:cs typeface="Calibri"/>
              </a:rPr>
              <a:t>гипербилирубинемиях  </a:t>
            </a:r>
            <a:r>
              <a:rPr sz="2800" spc="-5" dirty="0">
                <a:latin typeface="Calibri"/>
                <a:cs typeface="Calibri"/>
              </a:rPr>
              <a:t>зависит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уровня билирубина </a:t>
            </a:r>
            <a:r>
              <a:rPr sz="2800" spc="-5" dirty="0">
                <a:latin typeface="Calibri"/>
                <a:cs typeface="Calibri"/>
              </a:rPr>
              <a:t>и гестационного  возраста: </a:t>
            </a:r>
            <a:r>
              <a:rPr sz="2800" spc="-10" dirty="0">
                <a:latin typeface="Calibri"/>
                <a:cs typeface="Calibri"/>
              </a:rPr>
              <a:t>при уровне билирубина </a:t>
            </a:r>
            <a:r>
              <a:rPr sz="2800" spc="-5" dirty="0">
                <a:latin typeface="Calibri"/>
                <a:cs typeface="Calibri"/>
              </a:rPr>
              <a:t>в крови </a:t>
            </a:r>
            <a:r>
              <a:rPr sz="2800" dirty="0">
                <a:latin typeface="Calibri"/>
                <a:cs typeface="Calibri"/>
              </a:rPr>
              <a:t>428–496  </a:t>
            </a:r>
            <a:r>
              <a:rPr sz="2800" spc="-15" dirty="0">
                <a:latin typeface="Calibri"/>
                <a:cs typeface="Calibri"/>
              </a:rPr>
              <a:t>мкмоль/л </a:t>
            </a:r>
            <a:r>
              <a:rPr sz="2800" spc="-10" dirty="0">
                <a:latin typeface="Calibri"/>
                <a:cs typeface="Calibri"/>
              </a:rPr>
              <a:t>ядерная </a:t>
            </a:r>
            <a:r>
              <a:rPr sz="2800" spc="-20" dirty="0">
                <a:latin typeface="Calibri"/>
                <a:cs typeface="Calibri"/>
              </a:rPr>
              <a:t>желтуха </a:t>
            </a:r>
            <a:r>
              <a:rPr sz="2800" spc="-5" dirty="0">
                <a:latin typeface="Calibri"/>
                <a:cs typeface="Calibri"/>
              </a:rPr>
              <a:t>развивается у 30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новорожденных, при уровне </a:t>
            </a:r>
            <a:r>
              <a:rPr sz="2800" spc="-5" dirty="0">
                <a:latin typeface="Calibri"/>
                <a:cs typeface="Calibri"/>
              </a:rPr>
              <a:t>513–684 </a:t>
            </a:r>
            <a:r>
              <a:rPr sz="2800" spc="-15" dirty="0">
                <a:latin typeface="Calibri"/>
                <a:cs typeface="Calibri"/>
              </a:rPr>
              <a:t>мкмоль/л </a:t>
            </a:r>
            <a:r>
              <a:rPr sz="2800" spc="-5" dirty="0">
                <a:latin typeface="Calibri"/>
                <a:cs typeface="Calibri"/>
              </a:rPr>
              <a:t>— у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70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% </a:t>
            </a:r>
            <a:r>
              <a:rPr sz="2800" spc="-15" dirty="0">
                <a:latin typeface="Calibri"/>
                <a:cs typeface="Calibri"/>
              </a:rPr>
              <a:t>детей,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недоношенных она развивается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при</a:t>
            </a:r>
            <a:endParaRPr sz="2800">
              <a:latin typeface="Calibri"/>
              <a:cs typeface="Calibri"/>
            </a:endParaRPr>
          </a:p>
          <a:p>
            <a:pPr marL="355600" marR="43497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гипербилирубинемии </a:t>
            </a:r>
            <a:r>
              <a:rPr sz="2800" spc="-5" dirty="0">
                <a:latin typeface="Calibri"/>
                <a:cs typeface="Calibri"/>
              </a:rPr>
              <a:t>171–205 </a:t>
            </a:r>
            <a:r>
              <a:rPr sz="2800" spc="-15" dirty="0">
                <a:latin typeface="Calibri"/>
                <a:cs typeface="Calibri"/>
              </a:rPr>
              <a:t>мкмоль/л </a:t>
            </a:r>
            <a:r>
              <a:rPr sz="2800" spc="-5" dirty="0">
                <a:latin typeface="Calibri"/>
                <a:cs typeface="Calibri"/>
              </a:rPr>
              <a:t>(Барашнев  </a:t>
            </a:r>
            <a:r>
              <a:rPr sz="2800" spc="-15" dirty="0">
                <a:latin typeface="Calibri"/>
                <a:cs typeface="Calibri"/>
              </a:rPr>
              <a:t>Ю.И.,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2001).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109219"/>
            <a:ext cx="9169400" cy="5135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Схема </a:t>
            </a:r>
            <a:r>
              <a:rPr sz="2800" b="1" spc="-10" dirty="0">
                <a:latin typeface="Calibri"/>
                <a:cs typeface="Calibri"/>
              </a:rPr>
              <a:t>пошаговой диагностики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перинатальных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34099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поражен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и</a:t>
            </a:r>
            <a:r>
              <a:rPr sz="2800" b="1" spc="-15" dirty="0">
                <a:latin typeface="Calibri"/>
                <a:cs typeface="Calibri"/>
              </a:rPr>
              <a:t>й </a:t>
            </a:r>
            <a:r>
              <a:rPr sz="2800" b="1" spc="-10" dirty="0">
                <a:latin typeface="Calibri"/>
                <a:cs typeface="Calibri"/>
              </a:rPr>
              <a:t>нервной системы </a:t>
            </a:r>
            <a:r>
              <a:rPr sz="2800" b="1" spc="-5" dirty="0">
                <a:latin typeface="Calibri"/>
                <a:cs typeface="Calibri"/>
              </a:rPr>
              <a:t>на I этапе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реабилитации	</a:t>
            </a:r>
            <a:endParaRPr sz="2800">
              <a:latin typeface="Calibri"/>
              <a:cs typeface="Calibri"/>
            </a:endParaRPr>
          </a:p>
          <a:p>
            <a:pPr marL="447040" marR="1117600" indent="-342900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447040" algn="l"/>
              </a:tabLst>
            </a:pPr>
            <a:r>
              <a:rPr sz="2800" spc="-15" dirty="0">
                <a:latin typeface="Calibri"/>
                <a:cs typeface="Calibri"/>
              </a:rPr>
              <a:t>Оценка общего </a:t>
            </a:r>
            <a:r>
              <a:rPr sz="2800" spc="-5" dirty="0">
                <a:latin typeface="Calibri"/>
                <a:cs typeface="Calibri"/>
              </a:rPr>
              <a:t>анамнеза, </a:t>
            </a:r>
            <a:r>
              <a:rPr sz="2800" spc="-10" dirty="0">
                <a:latin typeface="Calibri"/>
                <a:cs typeface="Calibri"/>
              </a:rPr>
              <a:t>течения </a:t>
            </a:r>
            <a:r>
              <a:rPr sz="2800" spc="-5" dirty="0">
                <a:latin typeface="Calibri"/>
                <a:cs typeface="Calibri"/>
              </a:rPr>
              <a:t>беременности,  </a:t>
            </a:r>
            <a:r>
              <a:rPr sz="2800" spc="-25" dirty="0">
                <a:latin typeface="Calibri"/>
                <a:cs typeface="Calibri"/>
              </a:rPr>
              <a:t>родов;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447040" algn="l"/>
              </a:tabLst>
            </a:pPr>
            <a:r>
              <a:rPr sz="2800" spc="-15" dirty="0">
                <a:latin typeface="Calibri"/>
                <a:cs typeface="Calibri"/>
              </a:rPr>
              <a:t>Оценка </a:t>
            </a:r>
            <a:r>
              <a:rPr sz="2800" spc="-10" dirty="0">
                <a:latin typeface="Calibri"/>
                <a:cs typeface="Calibri"/>
              </a:rPr>
              <a:t>клинико-неврологического статуса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(осмотр</a:t>
            </a:r>
            <a:endParaRPr sz="2800">
              <a:latin typeface="Calibri"/>
              <a:cs typeface="Calibri"/>
            </a:endParaRPr>
          </a:p>
          <a:p>
            <a:pPr marL="447040" marR="23495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неонатологом/реаниматологом/неврологом, оценка </a:t>
            </a:r>
            <a:r>
              <a:rPr sz="2800" spc="-10" dirty="0">
                <a:latin typeface="Calibri"/>
                <a:cs typeface="Calibri"/>
              </a:rPr>
              <a:t>по  шкале Апгар, </a:t>
            </a:r>
            <a:r>
              <a:rPr sz="2800" spc="-5" dirty="0">
                <a:latin typeface="Calibri"/>
                <a:cs typeface="Calibri"/>
              </a:rPr>
              <a:t>Сильвермана, </a:t>
            </a:r>
            <a:r>
              <a:rPr sz="2800" spc="-20" dirty="0">
                <a:latin typeface="Calibri"/>
                <a:cs typeface="Calibri"/>
              </a:rPr>
              <a:t>Журбы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Мастюковой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др.);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Нейросонография,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20" dirty="0">
                <a:latin typeface="Calibri"/>
                <a:cs typeface="Calibri"/>
              </a:rPr>
              <a:t>необходимости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динамике</a:t>
            </a:r>
            <a:endParaRPr sz="2800">
              <a:latin typeface="Calibri"/>
              <a:cs typeface="Calibri"/>
            </a:endParaRPr>
          </a:p>
          <a:p>
            <a:pPr marL="447040" marR="53467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через </a:t>
            </a:r>
            <a:r>
              <a:rPr sz="2800" spc="-10" dirty="0">
                <a:latin typeface="Calibri"/>
                <a:cs typeface="Calibri"/>
              </a:rPr>
              <a:t>3-5-10 дней;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дальнейшем при </a:t>
            </a:r>
            <a:r>
              <a:rPr sz="2800" spc="-20" dirty="0">
                <a:latin typeface="Calibri"/>
                <a:cs typeface="Calibri"/>
              </a:rPr>
              <a:t>необходимости  </a:t>
            </a:r>
            <a:r>
              <a:rPr sz="2800" spc="-15" dirty="0">
                <a:latin typeface="Calibri"/>
                <a:cs typeface="Calibri"/>
              </a:rPr>
              <a:t>РКТ </a:t>
            </a:r>
            <a:r>
              <a:rPr sz="2800" spc="-5" dirty="0">
                <a:latin typeface="Calibri"/>
                <a:cs typeface="Calibri"/>
              </a:rPr>
              <a:t>и\или </a:t>
            </a:r>
            <a:r>
              <a:rPr sz="2800" spc="-15" dirty="0">
                <a:latin typeface="Calibri"/>
                <a:cs typeface="Calibri"/>
              </a:rPr>
              <a:t>МРТ </a:t>
            </a:r>
            <a:r>
              <a:rPr sz="2800" spc="-20" dirty="0">
                <a:latin typeface="Calibri"/>
                <a:cs typeface="Calibri"/>
              </a:rPr>
              <a:t>головного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мозга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109219"/>
            <a:ext cx="9169400" cy="4681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Схема </a:t>
            </a:r>
            <a:r>
              <a:rPr sz="2800" b="1" spc="-10" dirty="0">
                <a:latin typeface="Calibri"/>
                <a:cs typeface="Calibri"/>
              </a:rPr>
              <a:t>пошаговой диагностики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перинатальных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340995" algn="l"/>
                <a:tab pos="91433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15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поражен</a:t>
            </a:r>
            <a:r>
              <a:rPr sz="2800" b="1" u="heavy" spc="-1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и</a:t>
            </a:r>
            <a:r>
              <a:rPr sz="2800" b="1" spc="-15" dirty="0">
                <a:latin typeface="Calibri"/>
                <a:cs typeface="Calibri"/>
              </a:rPr>
              <a:t>й </a:t>
            </a:r>
            <a:r>
              <a:rPr sz="2800" b="1" spc="-10" dirty="0">
                <a:latin typeface="Calibri"/>
                <a:cs typeface="Calibri"/>
              </a:rPr>
              <a:t>нервной системы </a:t>
            </a:r>
            <a:r>
              <a:rPr sz="2800" b="1" spc="-5" dirty="0">
                <a:latin typeface="Calibri"/>
                <a:cs typeface="Calibri"/>
              </a:rPr>
              <a:t>на I этапе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реабилитации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599440" marR="1765300" indent="-342900">
              <a:lnSpc>
                <a:spcPct val="100000"/>
              </a:lnSpc>
              <a:buFont typeface="Wingdings"/>
              <a:buChar char=""/>
              <a:tabLst>
                <a:tab pos="599440" algn="l"/>
              </a:tabLst>
            </a:pPr>
            <a:r>
              <a:rPr sz="2800" spc="-10" dirty="0">
                <a:latin typeface="Calibri"/>
                <a:cs typeface="Calibri"/>
              </a:rPr>
              <a:t>Мониторинг </a:t>
            </a:r>
            <a:r>
              <a:rPr sz="2800" spc="-20" dirty="0">
                <a:latin typeface="Calibri"/>
                <a:cs typeface="Calibri"/>
              </a:rPr>
              <a:t>КЩС, </a:t>
            </a:r>
            <a:r>
              <a:rPr sz="2800" spc="-15" dirty="0">
                <a:latin typeface="Calibri"/>
                <a:cs typeface="Calibri"/>
              </a:rPr>
              <a:t>гемодинамики, </a:t>
            </a:r>
            <a:r>
              <a:rPr sz="2800" spc="-10" dirty="0">
                <a:latin typeface="Calibri"/>
                <a:cs typeface="Calibri"/>
              </a:rPr>
              <a:t>сатурации  кислорода, метаболических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параметров;</a:t>
            </a:r>
            <a:endParaRPr sz="2800">
              <a:latin typeface="Calibri"/>
              <a:cs typeface="Calibri"/>
            </a:endParaRPr>
          </a:p>
          <a:p>
            <a:pPr marL="599440" marR="2666365" indent="-342900">
              <a:lnSpc>
                <a:spcPct val="120000"/>
              </a:lnSpc>
              <a:spcBef>
                <a:spcPts val="5"/>
              </a:spcBef>
              <a:buFont typeface="Wingdings"/>
              <a:buChar char=""/>
              <a:tabLst>
                <a:tab pos="599440" algn="l"/>
              </a:tabLst>
            </a:pPr>
            <a:r>
              <a:rPr sz="2800" spc="-10" dirty="0">
                <a:latin typeface="Calibri"/>
                <a:cs typeface="Calibri"/>
              </a:rPr>
              <a:t>Проведение </a:t>
            </a:r>
            <a:r>
              <a:rPr sz="2800" spc="-65" dirty="0">
                <a:latin typeface="Calibri"/>
                <a:cs typeface="Calibri"/>
              </a:rPr>
              <a:t>ЭЭГ,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20" dirty="0">
                <a:latin typeface="Calibri"/>
                <a:cs typeface="Calibri"/>
              </a:rPr>
              <a:t>необходимости </a:t>
            </a:r>
            <a:r>
              <a:rPr sz="2800" spc="-5" dirty="0">
                <a:latin typeface="Calibri"/>
                <a:cs typeface="Calibri"/>
              </a:rPr>
              <a:t>–  </a:t>
            </a:r>
            <a:r>
              <a:rPr sz="2800" spc="-10" dirty="0">
                <a:latin typeface="Calibri"/>
                <a:cs typeface="Calibri"/>
              </a:rPr>
              <a:t>мониторинг;</a:t>
            </a:r>
            <a:endParaRPr sz="2800">
              <a:latin typeface="Calibri"/>
              <a:cs typeface="Calibri"/>
            </a:endParaRPr>
          </a:p>
          <a:p>
            <a:pPr marL="599440" marR="3959225" indent="-342900">
              <a:lnSpc>
                <a:spcPct val="120000"/>
              </a:lnSpc>
              <a:buFont typeface="Wingdings"/>
              <a:buChar char=""/>
              <a:tabLst>
                <a:tab pos="599440" algn="l"/>
              </a:tabLst>
            </a:pPr>
            <a:r>
              <a:rPr sz="2800" spc="-25" dirty="0">
                <a:latin typeface="Calibri"/>
                <a:cs typeface="Calibri"/>
              </a:rPr>
              <a:t>Аудиоскрининг </a:t>
            </a:r>
            <a:r>
              <a:rPr sz="2800" spc="-5" dirty="0">
                <a:latin typeface="Calibri"/>
                <a:cs typeface="Calibri"/>
              </a:rPr>
              <a:t>и скрининг на  </a:t>
            </a:r>
            <a:r>
              <a:rPr sz="2800" spc="-10" dirty="0">
                <a:latin typeface="Calibri"/>
                <a:cs typeface="Calibri"/>
              </a:rPr>
              <a:t>наследственные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заболевания;</a:t>
            </a:r>
            <a:endParaRPr sz="2800">
              <a:latin typeface="Calibri"/>
              <a:cs typeface="Calibri"/>
            </a:endParaRPr>
          </a:p>
          <a:p>
            <a:pPr marL="5994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599440" algn="l"/>
              </a:tabLst>
            </a:pPr>
            <a:r>
              <a:rPr sz="2800" spc="-10" dirty="0">
                <a:latin typeface="Calibri"/>
                <a:cs typeface="Calibri"/>
              </a:rPr>
              <a:t>Исследование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ВУИ </a:t>
            </a:r>
            <a:r>
              <a:rPr sz="2800" spc="-60" dirty="0">
                <a:latin typeface="Calibri"/>
                <a:cs typeface="Calibri"/>
              </a:rPr>
              <a:t>(ПЦР,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ИФА)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4209" y="4437167"/>
            <a:ext cx="3364230" cy="239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058" y="322529"/>
            <a:ext cx="5681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Перинатальные </a:t>
            </a:r>
            <a:r>
              <a:rPr spc="-15" dirty="0"/>
              <a:t>повреждения</a:t>
            </a:r>
            <a:r>
              <a:rPr spc="40" dirty="0"/>
              <a:t> </a:t>
            </a:r>
            <a:r>
              <a:rPr spc="-10" dirty="0"/>
              <a:t>мозга</a:t>
            </a:r>
          </a:p>
        </p:txBody>
      </p:sp>
      <p:sp>
        <p:nvSpPr>
          <p:cNvPr id="3" name="object 3"/>
          <p:cNvSpPr/>
          <p:nvPr/>
        </p:nvSpPr>
        <p:spPr>
          <a:xfrm>
            <a:off x="789430" y="1106408"/>
            <a:ext cx="7720587" cy="880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812" y="970788"/>
            <a:ext cx="7813548" cy="104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582" y="1124686"/>
            <a:ext cx="7643876" cy="804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582" y="1124686"/>
            <a:ext cx="7644130" cy="804545"/>
          </a:xfrm>
          <a:custGeom>
            <a:avLst/>
            <a:gdLst/>
            <a:ahLst/>
            <a:cxnLst/>
            <a:rect l="l" t="t" r="r" b="b"/>
            <a:pathLst>
              <a:path w="7644130" h="804544">
                <a:moveTo>
                  <a:pt x="0" y="804062"/>
                </a:moveTo>
                <a:lnTo>
                  <a:pt x="7643876" y="804062"/>
                </a:lnTo>
                <a:lnTo>
                  <a:pt x="7643876" y="0"/>
                </a:lnTo>
                <a:lnTo>
                  <a:pt x="0" y="0"/>
                </a:lnTo>
                <a:lnTo>
                  <a:pt x="0" y="80406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3658" y="2214498"/>
            <a:ext cx="0" cy="4286885"/>
          </a:xfrm>
          <a:custGeom>
            <a:avLst/>
            <a:gdLst/>
            <a:ahLst/>
            <a:cxnLst/>
            <a:rect l="l" t="t" r="r" b="b"/>
            <a:pathLst>
              <a:path h="4286885">
                <a:moveTo>
                  <a:pt x="0" y="0"/>
                </a:moveTo>
                <a:lnTo>
                  <a:pt x="0" y="4286338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9533" y="2214498"/>
            <a:ext cx="0" cy="2786380"/>
          </a:xfrm>
          <a:custGeom>
            <a:avLst/>
            <a:gdLst/>
            <a:ahLst/>
            <a:cxnLst/>
            <a:rect l="l" t="t" r="r" b="b"/>
            <a:pathLst>
              <a:path h="2786379">
                <a:moveTo>
                  <a:pt x="0" y="0"/>
                </a:moveTo>
                <a:lnTo>
                  <a:pt x="0" y="2786126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9782" y="2214498"/>
            <a:ext cx="0" cy="2786380"/>
          </a:xfrm>
          <a:custGeom>
            <a:avLst/>
            <a:gdLst/>
            <a:ahLst/>
            <a:cxnLst/>
            <a:rect l="l" t="t" r="r" b="b"/>
            <a:pathLst>
              <a:path h="2786379">
                <a:moveTo>
                  <a:pt x="0" y="0"/>
                </a:moveTo>
                <a:lnTo>
                  <a:pt x="0" y="2786126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287" y="2973323"/>
            <a:ext cx="7738871" cy="59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3767" y="2907792"/>
            <a:ext cx="5469635" cy="618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582" y="3000438"/>
            <a:ext cx="7643876" cy="5000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582" y="3000438"/>
            <a:ext cx="7644130" cy="500380"/>
          </a:xfrm>
          <a:custGeom>
            <a:avLst/>
            <a:gdLst/>
            <a:ahLst/>
            <a:cxnLst/>
            <a:rect l="l" t="t" r="r" b="b"/>
            <a:pathLst>
              <a:path w="7644130" h="500379">
                <a:moveTo>
                  <a:pt x="0" y="500062"/>
                </a:moveTo>
                <a:lnTo>
                  <a:pt x="7643876" y="500062"/>
                </a:lnTo>
                <a:lnTo>
                  <a:pt x="7643876" y="0"/>
                </a:lnTo>
                <a:lnTo>
                  <a:pt x="0" y="0"/>
                </a:lnTo>
                <a:lnTo>
                  <a:pt x="0" y="50006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2345" y="1064767"/>
            <a:ext cx="8021955" cy="238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090" marR="586105" indent="-466090">
              <a:lnSpc>
                <a:spcPct val="100000"/>
              </a:lnSpc>
              <a:spcBef>
                <a:spcPts val="95"/>
              </a:spcBef>
              <a:buAutoNum type="romanUcPeriod"/>
              <a:tabLst>
                <a:tab pos="466090" algn="l"/>
              </a:tabLst>
            </a:pPr>
            <a:r>
              <a:rPr sz="2800" spc="-10" dirty="0">
                <a:latin typeface="Calibri"/>
                <a:cs typeface="Calibri"/>
              </a:rPr>
              <a:t>Динамика формирования очага повреждения 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головном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мозге</a:t>
            </a:r>
            <a:endParaRPr sz="2800">
              <a:latin typeface="Calibri"/>
              <a:cs typeface="Calibri"/>
            </a:endParaRPr>
          </a:p>
          <a:p>
            <a:pPr marL="158115">
              <a:lnSpc>
                <a:spcPct val="100000"/>
              </a:lnSpc>
              <a:spcBef>
                <a:spcPts val="1355"/>
              </a:spcBef>
              <a:tabLst>
                <a:tab pos="534035" algn="l"/>
                <a:tab pos="963294" algn="l"/>
                <a:tab pos="1392555" algn="l"/>
                <a:tab pos="1823085" algn="l"/>
                <a:tab pos="2200910" algn="l"/>
                <a:tab pos="3048000" algn="l"/>
                <a:tab pos="3528695" algn="l"/>
                <a:tab pos="4063365" algn="l"/>
                <a:tab pos="4597400" algn="l"/>
                <a:tab pos="5080000" algn="l"/>
                <a:tab pos="5509260" algn="l"/>
                <a:tab pos="6043295" algn="l"/>
                <a:tab pos="6577965" algn="l"/>
                <a:tab pos="7165340" algn="l"/>
              </a:tabLst>
            </a:pPr>
            <a:r>
              <a:rPr sz="1800" dirty="0">
                <a:latin typeface="Calibri"/>
                <a:cs typeface="Calibri"/>
              </a:rPr>
              <a:t>1	2	3	4	5	6 </a:t>
            </a:r>
            <a:r>
              <a:rPr sz="1800" spc="-5" dirty="0">
                <a:latin typeface="Calibri"/>
                <a:cs typeface="Calibri"/>
              </a:rPr>
              <a:t>день	</a:t>
            </a:r>
            <a:r>
              <a:rPr sz="1800" dirty="0">
                <a:latin typeface="Calibri"/>
                <a:cs typeface="Calibri"/>
              </a:rPr>
              <a:t>1	2	3	4	5	6	7	8	</a:t>
            </a:r>
            <a:r>
              <a:rPr sz="1800" spc="15" dirty="0">
                <a:latin typeface="Calibri"/>
                <a:cs typeface="Calibri"/>
              </a:rPr>
              <a:t>9-12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725295" indent="-347980">
              <a:lnSpc>
                <a:spcPct val="100000"/>
              </a:lnSpc>
              <a:buAutoNum type="romanUcPeriod" startAt="2"/>
              <a:tabLst>
                <a:tab pos="1725930" algn="l"/>
              </a:tabLst>
            </a:pPr>
            <a:r>
              <a:rPr sz="2800" spc="-10" dirty="0">
                <a:latin typeface="Calibri"/>
                <a:cs typeface="Calibri"/>
              </a:rPr>
              <a:t>Неврологические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проявления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1916" y="4972811"/>
            <a:ext cx="7738872" cy="595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6264" y="4907279"/>
            <a:ext cx="2247900" cy="618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9020" y="5000688"/>
            <a:ext cx="7643876" cy="5000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9020" y="5000688"/>
            <a:ext cx="7644130" cy="500380"/>
          </a:xfrm>
          <a:custGeom>
            <a:avLst/>
            <a:gdLst/>
            <a:ahLst/>
            <a:cxnLst/>
            <a:rect l="l" t="t" r="r" b="b"/>
            <a:pathLst>
              <a:path w="7644130" h="500379">
                <a:moveTo>
                  <a:pt x="0" y="500062"/>
                </a:moveTo>
                <a:lnTo>
                  <a:pt x="7643876" y="500062"/>
                </a:lnTo>
                <a:lnTo>
                  <a:pt x="7643876" y="0"/>
                </a:lnTo>
                <a:lnTo>
                  <a:pt x="0" y="0"/>
                </a:lnTo>
                <a:lnTo>
                  <a:pt x="0" y="50006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80484" y="5003038"/>
            <a:ext cx="1682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III.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Терапия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576" y="3522090"/>
            <a:ext cx="201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Острый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период: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Кома, синдром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угнетения,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576" y="3949065"/>
            <a:ext cx="2286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синдром </a:t>
            </a:r>
            <a:r>
              <a:rPr sz="1400" spc="-10" dirty="0">
                <a:latin typeface="Calibri"/>
                <a:cs typeface="Calibri"/>
              </a:rPr>
              <a:t>гипервозбудимости,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576" y="4162425"/>
            <a:ext cx="16325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судороги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Пе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ив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5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spc="-50" dirty="0">
                <a:latin typeface="Calibri"/>
                <a:cs typeface="Calibri"/>
              </a:rPr>
              <a:t>у</a:t>
            </a:r>
            <a:r>
              <a:rPr sz="1400" spc="-5" dirty="0">
                <a:latin typeface="Calibri"/>
                <a:cs typeface="Calibri"/>
              </a:rPr>
              <a:t>ля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ная  </a:t>
            </a:r>
            <a:r>
              <a:rPr sz="1400" spc="-5" dirty="0">
                <a:latin typeface="Calibri"/>
                <a:cs typeface="Calibri"/>
              </a:rPr>
              <a:t>лейкомаляция,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ВЖК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1532" y="3522090"/>
            <a:ext cx="12369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Период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ложной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нормализации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9034" y="3522090"/>
            <a:ext cx="13252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Формирование  </a:t>
            </a:r>
            <a:r>
              <a:rPr sz="1400" dirty="0">
                <a:latin typeface="Calibri"/>
                <a:cs typeface="Calibri"/>
              </a:rPr>
              <a:t>нев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че</a:t>
            </a:r>
            <a:r>
              <a:rPr sz="1400" spc="-15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ки</a:t>
            </a:r>
            <a:r>
              <a:rPr sz="1400" dirty="0">
                <a:latin typeface="Calibri"/>
                <a:cs typeface="Calibri"/>
              </a:rPr>
              <a:t>х  </a:t>
            </a:r>
            <a:r>
              <a:rPr sz="1400" spc="-5" dirty="0">
                <a:latin typeface="Calibri"/>
                <a:cs typeface="Calibri"/>
              </a:rPr>
              <a:t>синдромов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79666" y="3522090"/>
            <a:ext cx="14020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Фаза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завершения: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-Восстановлений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функций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Детский</a:t>
            </a:r>
            <a:endParaRPr sz="1400">
              <a:latin typeface="Calibri"/>
              <a:cs typeface="Calibri"/>
            </a:endParaRPr>
          </a:p>
          <a:p>
            <a:pPr marL="12700" marR="25781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бр</a:t>
            </a:r>
            <a:r>
              <a:rPr sz="1400" dirty="0">
                <a:latin typeface="Calibri"/>
                <a:cs typeface="Calibri"/>
              </a:rPr>
              <a:t>аль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ый  паралич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2044" y="5522772"/>
            <a:ext cx="16192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Минимизация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повреждений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клеток  мозга</a:t>
            </a:r>
            <a:endParaRPr sz="1400">
              <a:latin typeface="Calibri"/>
              <a:cs typeface="Calibri"/>
            </a:endParaRPr>
          </a:p>
          <a:p>
            <a:pPr marL="12700" marR="52959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</a:t>
            </a:r>
            <a:r>
              <a:rPr sz="1400" spc="-30" dirty="0">
                <a:latin typeface="Calibri"/>
                <a:cs typeface="Calibri"/>
              </a:rPr>
              <a:t>о</a:t>
            </a:r>
            <a:r>
              <a:rPr sz="1400" spc="30" dirty="0">
                <a:latin typeface="Calibri"/>
                <a:cs typeface="Calibri"/>
              </a:rPr>
              <a:t>д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рж</a:t>
            </a:r>
            <a:r>
              <a:rPr sz="1400" dirty="0">
                <a:latin typeface="Calibri"/>
                <a:cs typeface="Calibri"/>
              </a:rPr>
              <a:t>ание  </a:t>
            </a:r>
            <a:r>
              <a:rPr sz="1400" spc="-5" dirty="0">
                <a:latin typeface="Calibri"/>
                <a:cs typeface="Calibri"/>
              </a:rPr>
              <a:t>гомеостаза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4153" y="5522772"/>
            <a:ext cx="51555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Нейропротекторы, </a:t>
            </a:r>
            <a:r>
              <a:rPr sz="1400" spc="-10" dirty="0">
                <a:latin typeface="Calibri"/>
                <a:cs typeface="Calibri"/>
              </a:rPr>
              <a:t>стимуляторы, </a:t>
            </a:r>
            <a:r>
              <a:rPr sz="1400" spc="-5" dirty="0">
                <a:latin typeface="Calibri"/>
                <a:cs typeface="Calibri"/>
              </a:rPr>
              <a:t>репаративная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терапия,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физические </a:t>
            </a:r>
            <a:r>
              <a:rPr sz="1400" spc="-10" dirty="0">
                <a:latin typeface="Calibri"/>
                <a:cs typeface="Calibri"/>
              </a:rPr>
              <a:t>методы </a:t>
            </a:r>
            <a:r>
              <a:rPr sz="1400" spc="-5" dirty="0">
                <a:latin typeface="Calibri"/>
                <a:cs typeface="Calibri"/>
              </a:rPr>
              <a:t>реабилитации, </a:t>
            </a:r>
            <a:r>
              <a:rPr sz="1400" dirty="0">
                <a:latin typeface="Calibri"/>
                <a:cs typeface="Calibri"/>
              </a:rPr>
              <a:t>аппаратные </a:t>
            </a:r>
            <a:r>
              <a:rPr sz="1400" spc="-10" dirty="0">
                <a:latin typeface="Calibri"/>
                <a:cs typeface="Calibri"/>
              </a:rPr>
              <a:t>методы, </a:t>
            </a:r>
            <a:r>
              <a:rPr sz="1400" spc="-5" dirty="0">
                <a:latin typeface="Calibri"/>
                <a:cs typeface="Calibri"/>
              </a:rPr>
              <a:t>сенсорная  </a:t>
            </a:r>
            <a:r>
              <a:rPr sz="1400" spc="-10" dirty="0">
                <a:latin typeface="Calibri"/>
                <a:cs typeface="Calibri"/>
              </a:rPr>
              <a:t>стимуляция, стимуляция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71625" y="1101693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101693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287" y="2330195"/>
            <a:ext cx="7738871" cy="594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7582" y="2357373"/>
            <a:ext cx="7643825" cy="500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7582" y="2357373"/>
            <a:ext cx="7644130" cy="500380"/>
          </a:xfrm>
          <a:custGeom>
            <a:avLst/>
            <a:gdLst/>
            <a:ahLst/>
            <a:cxnLst/>
            <a:rect l="l" t="t" r="r" b="b"/>
            <a:pathLst>
              <a:path w="7644130" h="500380">
                <a:moveTo>
                  <a:pt x="0" y="0"/>
                </a:moveTo>
                <a:lnTo>
                  <a:pt x="7643825" y="250062"/>
                </a:lnTo>
                <a:lnTo>
                  <a:pt x="0" y="5001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97" y="2852927"/>
            <a:ext cx="4459732" cy="2986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973" y="106276"/>
            <a:ext cx="8890635" cy="656399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800"/>
              </a:spcBef>
            </a:pPr>
            <a:r>
              <a:rPr sz="2800" b="1" spc="-10" dirty="0">
                <a:latin typeface="Calibri"/>
                <a:cs typeface="Calibri"/>
              </a:rPr>
              <a:t>Ретинопатия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  <a:p>
            <a:pPr marL="355600" marR="1484630" indent="-34290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данным отечественных </a:t>
            </a:r>
            <a:r>
              <a:rPr sz="2800" spc="-15" dirty="0">
                <a:latin typeface="Calibri"/>
                <a:cs typeface="Calibri"/>
              </a:rPr>
              <a:t>источников частота  </a:t>
            </a:r>
            <a:r>
              <a:rPr sz="2800" spc="-10" dirty="0">
                <a:latin typeface="Calibri"/>
                <a:cs typeface="Calibri"/>
              </a:rPr>
              <a:t>ретинопатии </a:t>
            </a:r>
            <a:r>
              <a:rPr sz="2800" spc="-25" dirty="0">
                <a:latin typeface="Calibri"/>
                <a:cs typeface="Calibri"/>
              </a:rPr>
              <a:t>колеблется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17 </a:t>
            </a:r>
            <a:r>
              <a:rPr sz="2800" spc="-20" dirty="0">
                <a:latin typeface="Calibri"/>
                <a:cs typeface="Calibri"/>
              </a:rPr>
              <a:t>до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37,4%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(Астанева, 2001, Сайдашева,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2000).</a:t>
            </a:r>
            <a:endParaRPr sz="2800">
              <a:latin typeface="Calibri"/>
              <a:cs typeface="Calibri"/>
            </a:endParaRPr>
          </a:p>
          <a:p>
            <a:pPr marL="4794885" lvl="1" indent="-284480">
              <a:lnSpc>
                <a:spcPct val="100000"/>
              </a:lnSpc>
              <a:spcBef>
                <a:spcPts val="1030"/>
              </a:spcBef>
              <a:buClr>
                <a:srgbClr val="4F81BC"/>
              </a:buClr>
              <a:buSzPct val="80357"/>
              <a:buFont typeface="Wingdings 2"/>
              <a:buChar char=""/>
              <a:tabLst>
                <a:tab pos="4795520" algn="l"/>
              </a:tabLst>
            </a:pPr>
            <a:r>
              <a:rPr sz="2800" spc="-15" dirty="0">
                <a:latin typeface="Calibri"/>
                <a:cs typeface="Calibri"/>
              </a:rPr>
              <a:t>Ретинопатия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479488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заболевание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сетчатки</a:t>
            </a:r>
            <a:endParaRPr sz="2800">
              <a:latin typeface="Calibri"/>
              <a:cs typeface="Calibri"/>
            </a:endParaRPr>
          </a:p>
          <a:p>
            <a:pPr marL="4794885" marR="476884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15" dirty="0">
                <a:latin typeface="Calibri"/>
                <a:cs typeface="Calibri"/>
              </a:rPr>
              <a:t>детей,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  </a:t>
            </a:r>
            <a:r>
              <a:rPr sz="2800" spc="-20" dirty="0">
                <a:latin typeface="Calibri"/>
                <a:cs typeface="Calibri"/>
              </a:rPr>
              <a:t>которых </a:t>
            </a:r>
            <a:r>
              <a:rPr sz="2800" spc="-5" dirty="0">
                <a:latin typeface="Calibri"/>
                <a:cs typeface="Calibri"/>
              </a:rPr>
              <a:t>к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моменту</a:t>
            </a:r>
            <a:endParaRPr sz="2800">
              <a:latin typeface="Calibri"/>
              <a:cs typeface="Calibri"/>
            </a:endParaRPr>
          </a:p>
          <a:p>
            <a:pPr marL="4794885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рождения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полностью  </a:t>
            </a:r>
            <a:r>
              <a:rPr sz="2800" spc="-5" dirty="0">
                <a:latin typeface="Calibri"/>
                <a:cs typeface="Calibri"/>
              </a:rPr>
              <a:t>развита </a:t>
            </a:r>
            <a:r>
              <a:rPr sz="2800" spc="-20" dirty="0">
                <a:latin typeface="Calibri"/>
                <a:cs typeface="Calibri"/>
              </a:rPr>
              <a:t>сосудистая </a:t>
            </a:r>
            <a:r>
              <a:rPr sz="2800" spc="-5" dirty="0">
                <a:latin typeface="Calibri"/>
                <a:cs typeface="Calibri"/>
              </a:rPr>
              <a:t>сеть  </a:t>
            </a:r>
            <a:r>
              <a:rPr sz="2800" spc="-10" dirty="0">
                <a:latin typeface="Calibri"/>
                <a:cs typeface="Calibri"/>
              </a:rPr>
              <a:t>(васкуляризация) сетчатки,  поздняя выявляемость  </a:t>
            </a:r>
            <a:r>
              <a:rPr sz="2800" spc="-25" dirty="0">
                <a:latin typeface="Calibri"/>
                <a:cs typeface="Calibri"/>
              </a:rPr>
              <a:t>которого </a:t>
            </a:r>
            <a:r>
              <a:rPr sz="2800" spc="-15" dirty="0">
                <a:latin typeface="Calibri"/>
                <a:cs typeface="Calibri"/>
              </a:rPr>
              <a:t>приводит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4794885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потере</a:t>
            </a:r>
            <a:r>
              <a:rPr sz="2800" spc="-5" dirty="0">
                <a:latin typeface="Calibri"/>
                <a:cs typeface="Calibri"/>
              </a:rPr>
              <a:t> зрения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93191"/>
            <a:ext cx="897636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1970 </a:t>
            </a:r>
            <a:r>
              <a:rPr sz="2800" spc="-70" dirty="0">
                <a:latin typeface="Calibri"/>
                <a:cs typeface="Calibri"/>
              </a:rPr>
              <a:t>г.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недоношенным относили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всех</a:t>
            </a:r>
            <a:endParaRPr sz="2800">
              <a:latin typeface="Calibri"/>
              <a:cs typeface="Calibri"/>
            </a:endParaRPr>
          </a:p>
          <a:p>
            <a:pPr marL="355600" marR="37401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новорожденных </a:t>
            </a:r>
            <a:r>
              <a:rPr sz="2800" spc="-5" dirty="0">
                <a:latin typeface="Calibri"/>
                <a:cs typeface="Calibri"/>
              </a:rPr>
              <a:t>с массой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dirty="0">
                <a:latin typeface="Calibri"/>
                <a:cs typeface="Calibri"/>
              </a:rPr>
              <a:t>менее </a:t>
            </a:r>
            <a:r>
              <a:rPr sz="2800" spc="-5" dirty="0">
                <a:latin typeface="Calibri"/>
                <a:cs typeface="Calibri"/>
              </a:rPr>
              <a:t>2500 </a:t>
            </a:r>
            <a:r>
              <a:rPr sz="2800" spc="-70" dirty="0">
                <a:latin typeface="Calibri"/>
                <a:cs typeface="Calibri"/>
              </a:rPr>
              <a:t>г. </a:t>
            </a:r>
            <a:r>
              <a:rPr sz="2800" spc="-5" dirty="0">
                <a:latin typeface="Calibri"/>
                <a:cs typeface="Calibri"/>
              </a:rPr>
              <a:t>без </a:t>
            </a:r>
            <a:r>
              <a:rPr sz="2800" spc="-10" dirty="0">
                <a:latin typeface="Calibri"/>
                <a:cs typeface="Calibri"/>
              </a:rPr>
              <a:t>учета  </a:t>
            </a:r>
            <a:r>
              <a:rPr sz="2800" spc="-5" dirty="0">
                <a:latin typeface="Calibri"/>
                <a:cs typeface="Calibri"/>
              </a:rPr>
              <a:t>их гестационного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возраста.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  <a:tab pos="2494915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80-х </a:t>
            </a:r>
            <a:r>
              <a:rPr sz="2800" spc="-45" dirty="0">
                <a:latin typeface="Calibri"/>
                <a:cs typeface="Calibri"/>
              </a:rPr>
              <a:t>гг.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недоношенным относили </a:t>
            </a:r>
            <a:r>
              <a:rPr sz="2800" spc="-15" dirty="0">
                <a:latin typeface="Calibri"/>
                <a:cs typeface="Calibri"/>
              </a:rPr>
              <a:t>детей, </a:t>
            </a:r>
            <a:r>
              <a:rPr sz="2800" spc="-10" dirty="0">
                <a:latin typeface="Calibri"/>
                <a:cs typeface="Calibri"/>
              </a:rPr>
              <a:t>рожденных  </a:t>
            </a:r>
            <a:r>
              <a:rPr sz="2800" spc="-15" dirty="0">
                <a:latin typeface="Calibri"/>
                <a:cs typeface="Calibri"/>
              </a:rPr>
              <a:t>между </a:t>
            </a:r>
            <a:r>
              <a:rPr sz="2800" spc="-5" dirty="0">
                <a:latin typeface="Calibri"/>
                <a:cs typeface="Calibri"/>
              </a:rPr>
              <a:t>28 и 37 </a:t>
            </a:r>
            <a:r>
              <a:rPr sz="2800" spc="-20" dirty="0">
                <a:latin typeface="Calibri"/>
                <a:cs typeface="Calibri"/>
              </a:rPr>
              <a:t>неделями </a:t>
            </a:r>
            <a:r>
              <a:rPr sz="2800" spc="-5" dirty="0">
                <a:latin typeface="Calibri"/>
                <a:cs typeface="Calibri"/>
              </a:rPr>
              <a:t>гестации; </a:t>
            </a:r>
            <a:r>
              <a:rPr sz="2800" spc="-10" dirty="0">
                <a:latin typeface="Calibri"/>
                <a:cs typeface="Calibri"/>
              </a:rPr>
              <a:t>рождение ребенка  </a:t>
            </a:r>
            <a:r>
              <a:rPr sz="2800" spc="-20" dirty="0">
                <a:latin typeface="Calibri"/>
                <a:cs typeface="Calibri"/>
              </a:rPr>
              <a:t>до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28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недель	</a:t>
            </a:r>
            <a:r>
              <a:rPr sz="2800" spc="-5" dirty="0">
                <a:latin typeface="Calibri"/>
                <a:cs typeface="Calibri"/>
              </a:rPr>
              <a:t>и с массой </a:t>
            </a:r>
            <a:r>
              <a:rPr sz="2800" spc="-10" dirty="0">
                <a:latin typeface="Calibri"/>
                <a:cs typeface="Calibri"/>
              </a:rPr>
              <a:t>менее </a:t>
            </a:r>
            <a:r>
              <a:rPr sz="2800" spc="-5" dirty="0">
                <a:latin typeface="Calibri"/>
                <a:cs typeface="Calibri"/>
              </a:rPr>
              <a:t>1000 грамм, независимо 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20" dirty="0">
                <a:latin typeface="Calibri"/>
                <a:cs typeface="Calibri"/>
              </a:rPr>
              <a:t>того, </a:t>
            </a:r>
            <a:r>
              <a:rPr sz="2800" spc="-10" dirty="0">
                <a:latin typeface="Calibri"/>
                <a:cs typeface="Calibri"/>
              </a:rPr>
              <a:t>проявлял </a:t>
            </a:r>
            <a:r>
              <a:rPr sz="2800" spc="-5" dirty="0">
                <a:latin typeface="Calibri"/>
                <a:cs typeface="Calibri"/>
              </a:rPr>
              <a:t>ли он признаки жизни, считалось  выкидышем </a:t>
            </a:r>
            <a:r>
              <a:rPr sz="2800" spc="-35" dirty="0">
                <a:latin typeface="Calibri"/>
                <a:cs typeface="Calibri"/>
              </a:rPr>
              <a:t>(Таболин </a:t>
            </a:r>
            <a:r>
              <a:rPr sz="2800" dirty="0">
                <a:latin typeface="Calibri"/>
                <a:cs typeface="Calibri"/>
              </a:rPr>
              <a:t>В.А. </a:t>
            </a:r>
            <a:r>
              <a:rPr sz="2800" spc="-5" dirty="0">
                <a:latin typeface="Calibri"/>
                <a:cs typeface="Calibri"/>
              </a:rPr>
              <a:t>и др.,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1984).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6276"/>
            <a:ext cx="8854440" cy="660336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1800"/>
              </a:spcBef>
            </a:pPr>
            <a:r>
              <a:rPr sz="2800" b="1" spc="-10" dirty="0">
                <a:latin typeface="Calibri"/>
                <a:cs typeface="Calibri"/>
              </a:rPr>
              <a:t>Патогенез </a:t>
            </a:r>
            <a:r>
              <a:rPr sz="2800" b="1" spc="-5" dirty="0">
                <a:latin typeface="Calibri"/>
                <a:cs typeface="Calibri"/>
              </a:rPr>
              <a:t>ретинопатии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Кровеносные </a:t>
            </a:r>
            <a:r>
              <a:rPr sz="2800" spc="-20" dirty="0">
                <a:latin typeface="Calibri"/>
                <a:cs typeface="Calibri"/>
              </a:rPr>
              <a:t>сосуды, </a:t>
            </a:r>
            <a:r>
              <a:rPr sz="2800" spc="-10" dirty="0">
                <a:latin typeface="Calibri"/>
                <a:cs typeface="Calibri"/>
              </a:rPr>
              <a:t>обеспечивающие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питание</a:t>
            </a:r>
            <a:endParaRPr sz="2800">
              <a:latin typeface="Calibri"/>
              <a:cs typeface="Calibri"/>
            </a:endParaRPr>
          </a:p>
          <a:p>
            <a:pPr marL="355600" marR="11811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сетчатки, </a:t>
            </a:r>
            <a:r>
              <a:rPr sz="2800" spc="-5" dirty="0">
                <a:latin typeface="Calibri"/>
                <a:cs typeface="Calibri"/>
              </a:rPr>
              <a:t>начинают </a:t>
            </a:r>
            <a:r>
              <a:rPr sz="2800" spc="-10" dirty="0">
                <a:latin typeface="Calibri"/>
                <a:cs typeface="Calibri"/>
              </a:rPr>
              <a:t>расти </a:t>
            </a:r>
            <a:r>
              <a:rPr sz="2800" spc="-15" dirty="0">
                <a:latin typeface="Calibri"/>
                <a:cs typeface="Calibri"/>
              </a:rPr>
              <a:t>от диска зрительного </a:t>
            </a:r>
            <a:r>
              <a:rPr sz="2800" spc="-5" dirty="0">
                <a:latin typeface="Calibri"/>
                <a:cs typeface="Calibri"/>
              </a:rPr>
              <a:t>нерва к  </a:t>
            </a:r>
            <a:r>
              <a:rPr sz="2800" spc="-15" dirty="0">
                <a:latin typeface="Calibri"/>
                <a:cs typeface="Calibri"/>
              </a:rPr>
              <a:t>передним </a:t>
            </a:r>
            <a:r>
              <a:rPr sz="2800" spc="-40" dirty="0">
                <a:latin typeface="Calibri"/>
                <a:cs typeface="Calibri"/>
              </a:rPr>
              <a:t>отделам </a:t>
            </a:r>
            <a:r>
              <a:rPr sz="2800" spc="-25" dirty="0">
                <a:latin typeface="Calibri"/>
                <a:cs typeface="Calibri"/>
              </a:rPr>
              <a:t>глаза. </a:t>
            </a:r>
            <a:r>
              <a:rPr sz="2800" spc="-5" dirty="0">
                <a:latin typeface="Calibri"/>
                <a:cs typeface="Calibri"/>
              </a:rPr>
              <a:t>Развитие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сосудов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завершается к 36-39 </a:t>
            </a:r>
            <a:r>
              <a:rPr sz="2800" spc="-25" dirty="0">
                <a:latin typeface="Calibri"/>
                <a:cs typeface="Calibri"/>
              </a:rPr>
              <a:t>неделе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гестации.</a:t>
            </a:r>
            <a:endParaRPr sz="2800">
              <a:latin typeface="Calibri"/>
              <a:cs typeface="Calibri"/>
            </a:endParaRPr>
          </a:p>
          <a:p>
            <a:pPr marL="355600" marR="17970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Основным </a:t>
            </a:r>
            <a:r>
              <a:rPr sz="2800" spc="-10" dirty="0">
                <a:latin typeface="Calibri"/>
                <a:cs typeface="Calibri"/>
              </a:rPr>
              <a:t>проявлением ретинопатии недоношенных 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10" dirty="0">
                <a:latin typeface="Calibri"/>
                <a:cs typeface="Calibri"/>
              </a:rPr>
              <a:t>остановка нормального </a:t>
            </a:r>
            <a:r>
              <a:rPr sz="2800" spc="-5" dirty="0">
                <a:latin typeface="Calibri"/>
                <a:cs typeface="Calibri"/>
              </a:rPr>
              <a:t>образования </a:t>
            </a:r>
            <a:r>
              <a:rPr sz="2800" spc="-25" dirty="0">
                <a:latin typeface="Calibri"/>
                <a:cs typeface="Calibri"/>
              </a:rPr>
              <a:t>сосудов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прорастание </a:t>
            </a:r>
            <a:r>
              <a:rPr sz="2800" spc="-5" dirty="0">
                <a:latin typeface="Calibri"/>
                <a:cs typeface="Calibri"/>
              </a:rPr>
              <a:t>их </a:t>
            </a:r>
            <a:r>
              <a:rPr sz="2800" spc="-10" dirty="0">
                <a:latin typeface="Calibri"/>
                <a:cs typeface="Calibri"/>
              </a:rPr>
              <a:t>непосредственно </a:t>
            </a:r>
            <a:r>
              <a:rPr sz="2800" spc="-5" dirty="0">
                <a:latin typeface="Calibri"/>
                <a:cs typeface="Calibri"/>
              </a:rPr>
              <a:t>внутрь </a:t>
            </a:r>
            <a:r>
              <a:rPr sz="2800" spc="-25" dirty="0">
                <a:latin typeface="Calibri"/>
                <a:cs typeface="Calibri"/>
              </a:rPr>
              <a:t>глаза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355600" marR="156591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стекловидное </a:t>
            </a:r>
            <a:r>
              <a:rPr sz="2800" spc="-25" dirty="0">
                <a:latin typeface="Calibri"/>
                <a:cs typeface="Calibri"/>
              </a:rPr>
              <a:t>тело. </a:t>
            </a:r>
            <a:r>
              <a:rPr sz="2800" spc="-10" dirty="0">
                <a:latin typeface="Calibri"/>
                <a:cs typeface="Calibri"/>
              </a:rPr>
              <a:t>Вслед </a:t>
            </a:r>
            <a:r>
              <a:rPr sz="2800" dirty="0">
                <a:latin typeface="Calibri"/>
                <a:cs typeface="Calibri"/>
              </a:rPr>
              <a:t>за </a:t>
            </a:r>
            <a:r>
              <a:rPr sz="2800" spc="-15" dirty="0">
                <a:latin typeface="Calibri"/>
                <a:cs typeface="Calibri"/>
              </a:rPr>
              <a:t>этим </a:t>
            </a:r>
            <a:r>
              <a:rPr sz="2800" spc="-5" dirty="0">
                <a:latin typeface="Calibri"/>
                <a:cs typeface="Calibri"/>
              </a:rPr>
              <a:t>начинается  новообразование </a:t>
            </a:r>
            <a:r>
              <a:rPr sz="2800" spc="-15" dirty="0">
                <a:latin typeface="Calibri"/>
                <a:cs typeface="Calibri"/>
              </a:rPr>
              <a:t>соединительной </a:t>
            </a:r>
            <a:r>
              <a:rPr sz="2800" spc="-10" dirty="0">
                <a:latin typeface="Calibri"/>
                <a:cs typeface="Calibri"/>
              </a:rPr>
              <a:t>ткани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</a:t>
            </a:r>
            <a:endParaRPr sz="2800">
              <a:latin typeface="Calibri"/>
              <a:cs typeface="Calibri"/>
            </a:endParaRPr>
          </a:p>
          <a:p>
            <a:pPr marL="355600" marR="22987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хрусталиком, </a:t>
            </a:r>
            <a:r>
              <a:rPr sz="2800" spc="-20" dirty="0">
                <a:latin typeface="Calibri"/>
                <a:cs typeface="Calibri"/>
              </a:rPr>
              <a:t>которое </a:t>
            </a:r>
            <a:r>
              <a:rPr sz="2800" spc="-5" dirty="0">
                <a:latin typeface="Calibri"/>
                <a:cs typeface="Calibri"/>
              </a:rPr>
              <a:t>вызывает </a:t>
            </a:r>
            <a:r>
              <a:rPr sz="2800" spc="-10" dirty="0">
                <a:latin typeface="Calibri"/>
                <a:cs typeface="Calibri"/>
              </a:rPr>
              <a:t>натяжение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отслойку  сетчатки.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Начало заболевания обычно </a:t>
            </a:r>
            <a:r>
              <a:rPr sz="2800" spc="-20" dirty="0">
                <a:latin typeface="Calibri"/>
                <a:cs typeface="Calibri"/>
              </a:rPr>
              <a:t>приходится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5" dirty="0">
                <a:latin typeface="Calibri"/>
                <a:cs typeface="Calibri"/>
              </a:rPr>
              <a:t>4-ю </a:t>
            </a:r>
            <a:r>
              <a:rPr sz="2800" spc="-25" dirty="0">
                <a:latin typeface="Calibri"/>
                <a:cs typeface="Calibri"/>
              </a:rPr>
              <a:t>неделю  </a:t>
            </a:r>
            <a:r>
              <a:rPr sz="2800" spc="-5" dirty="0"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85541"/>
            <a:ext cx="852106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616835" algn="l"/>
              </a:tabLst>
            </a:pPr>
            <a:r>
              <a:rPr sz="2800" spc="-5" dirty="0">
                <a:latin typeface="Calibri"/>
                <a:cs typeface="Calibri"/>
              </a:rPr>
              <a:t>срок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гестации	и масса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10" dirty="0">
                <a:latin typeface="Calibri"/>
                <a:cs typeface="Calibri"/>
              </a:rPr>
              <a:t>при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рождении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факторы, </a:t>
            </a:r>
            <a:r>
              <a:rPr sz="2800" spc="-10" dirty="0">
                <a:latin typeface="Calibri"/>
                <a:cs typeface="Calibri"/>
              </a:rPr>
              <a:t>связанные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дыхательными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расстройствами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потенциальные </a:t>
            </a:r>
            <a:r>
              <a:rPr sz="2800" spc="-15" dirty="0">
                <a:latin typeface="Calibri"/>
                <a:cs typeface="Calibri"/>
              </a:rPr>
              <a:t>факторы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риска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8991" y="322529"/>
            <a:ext cx="6007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Причины </a:t>
            </a:r>
            <a:r>
              <a:rPr spc="-10" dirty="0"/>
              <a:t>ретинопатии</a:t>
            </a:r>
            <a:r>
              <a:rPr spc="65" dirty="0"/>
              <a:t> </a:t>
            </a:r>
            <a:r>
              <a:rPr spc="-15" dirty="0"/>
              <a:t>недоношенных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5" y="3395419"/>
            <a:ext cx="4265808" cy="320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0160"/>
            <a:ext cx="8987790" cy="321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Стадии ретинопатии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 стадия</a:t>
            </a:r>
            <a:r>
              <a:rPr sz="2800" spc="-5" dirty="0">
                <a:latin typeface="Calibri"/>
                <a:cs typeface="Calibri"/>
              </a:rPr>
              <a:t> – </a:t>
            </a:r>
            <a:r>
              <a:rPr sz="2800" spc="-10" dirty="0">
                <a:latin typeface="Calibri"/>
                <a:cs typeface="Calibri"/>
              </a:rPr>
              <a:t>появление </a:t>
            </a:r>
            <a:r>
              <a:rPr sz="2800" spc="-15" dirty="0">
                <a:latin typeface="Calibri"/>
                <a:cs typeface="Calibri"/>
              </a:rPr>
              <a:t>демаркационной </a:t>
            </a:r>
            <a:r>
              <a:rPr sz="2800" spc="-10" dirty="0">
                <a:latin typeface="Calibri"/>
                <a:cs typeface="Calibri"/>
              </a:rPr>
              <a:t>линии </a:t>
            </a:r>
            <a:r>
              <a:rPr sz="2800" spc="-20" dirty="0">
                <a:latin typeface="Calibri"/>
                <a:cs typeface="Calibri"/>
              </a:rPr>
              <a:t>белого  </a:t>
            </a:r>
            <a:r>
              <a:rPr sz="2800" spc="-10" dirty="0">
                <a:latin typeface="Calibri"/>
                <a:cs typeface="Calibri"/>
              </a:rPr>
              <a:t>цвета, </a:t>
            </a:r>
            <a:r>
              <a:rPr sz="2800" spc="-20" dirty="0">
                <a:latin typeface="Calibri"/>
                <a:cs typeface="Calibri"/>
              </a:rPr>
              <a:t>лежащей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плоскости </a:t>
            </a:r>
            <a:r>
              <a:rPr sz="2800" spc="-5" dirty="0">
                <a:latin typeface="Calibri"/>
                <a:cs typeface="Calibri"/>
              </a:rPr>
              <a:t>сетчатки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ее периферии,  на границе </a:t>
            </a:r>
            <a:r>
              <a:rPr sz="2800" spc="-20" dirty="0">
                <a:latin typeface="Calibri"/>
                <a:cs typeface="Calibri"/>
              </a:rPr>
              <a:t>сосудистой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безсосудистой </a:t>
            </a:r>
            <a:r>
              <a:rPr sz="2800" dirty="0">
                <a:latin typeface="Calibri"/>
                <a:cs typeface="Calibri"/>
              </a:rPr>
              <a:t>зон. </a:t>
            </a:r>
            <a:r>
              <a:rPr sz="2800" spc="-25" dirty="0">
                <a:latin typeface="Calibri"/>
                <a:cs typeface="Calibri"/>
              </a:rPr>
              <a:t>Сосуды  </a:t>
            </a:r>
            <a:r>
              <a:rPr sz="2800" spc="-10" dirty="0">
                <a:latin typeface="Calibri"/>
                <a:cs typeface="Calibri"/>
              </a:rPr>
              <a:t>сетчатки </a:t>
            </a:r>
            <a:r>
              <a:rPr sz="2800" spc="-15" dirty="0">
                <a:latin typeface="Calibri"/>
                <a:cs typeface="Calibri"/>
              </a:rPr>
              <a:t>перед </a:t>
            </a:r>
            <a:r>
              <a:rPr sz="2800" spc="-5" dirty="0">
                <a:latin typeface="Calibri"/>
                <a:cs typeface="Calibri"/>
              </a:rPr>
              <a:t>линией извиты. Диск </a:t>
            </a:r>
            <a:r>
              <a:rPr sz="2800" spc="-15" dirty="0">
                <a:latin typeface="Calibri"/>
                <a:cs typeface="Calibri"/>
              </a:rPr>
              <a:t>зрительного </a:t>
            </a:r>
            <a:r>
              <a:rPr sz="2800" spc="-5" dirty="0">
                <a:latin typeface="Calibri"/>
                <a:cs typeface="Calibri"/>
              </a:rPr>
              <a:t>нерва 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10" dirty="0">
                <a:latin typeface="Calibri"/>
                <a:cs typeface="Calibri"/>
              </a:rPr>
              <a:t>быть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изменен.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1489963"/>
            <a:ext cx="35979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3280" algn="l"/>
                <a:tab pos="1877695" algn="l"/>
                <a:tab pos="2014855" algn="l"/>
                <a:tab pos="2364740" algn="l"/>
              </a:tabLst>
            </a:pPr>
            <a:r>
              <a:rPr sz="2800" spc="-5" dirty="0">
                <a:latin typeface="Calibri"/>
                <a:cs typeface="Calibri"/>
              </a:rPr>
              <a:t>вал	б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ж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spc="-5" dirty="0">
                <a:latin typeface="Calibri"/>
                <a:cs typeface="Calibri"/>
              </a:rPr>
              <a:t>о  </a:t>
            </a:r>
            <a:r>
              <a:rPr sz="2800" spc="-10" dirty="0">
                <a:latin typeface="Calibri"/>
                <a:cs typeface="Calibri"/>
              </a:rPr>
              <a:t>плоскостью		</a:t>
            </a:r>
            <a:r>
              <a:rPr sz="2800" spc="-5" dirty="0">
                <a:latin typeface="Calibri"/>
                <a:cs typeface="Calibri"/>
              </a:rPr>
              <a:t>сетчатки.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9395" y="1489963"/>
            <a:ext cx="50171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2729">
              <a:lnSpc>
                <a:spcPct val="100000"/>
              </a:lnSpc>
              <a:spcBef>
                <a:spcPts val="95"/>
              </a:spcBef>
              <a:tabLst>
                <a:tab pos="1361440" algn="l"/>
                <a:tab pos="1507490" algn="l"/>
                <a:tab pos="2894965" algn="l"/>
                <a:tab pos="4443730" algn="l"/>
              </a:tabLst>
            </a:pPr>
            <a:r>
              <a:rPr sz="2800" spc="-5" dirty="0">
                <a:latin typeface="Calibri"/>
                <a:cs typeface="Calibri"/>
              </a:rPr>
              <a:t>цв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та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" dirty="0">
                <a:latin typeface="Calibri"/>
                <a:cs typeface="Calibri"/>
              </a:rPr>
              <a:t>про</a:t>
            </a:r>
            <a:r>
              <a:rPr sz="280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ини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ую</a:t>
            </a:r>
            <a:r>
              <a:rPr sz="2800" dirty="0">
                <a:latin typeface="Calibri"/>
                <a:cs typeface="Calibri"/>
              </a:rPr>
              <a:t>щи</a:t>
            </a:r>
            <a:r>
              <a:rPr sz="2800" spc="-5" dirty="0">
                <a:latin typeface="Calibri"/>
                <a:cs typeface="Calibri"/>
              </a:rPr>
              <a:t>й</a:t>
            </a:r>
            <a:r>
              <a:rPr sz="2800" dirty="0">
                <a:latin typeface="Calibri"/>
                <a:cs typeface="Calibri"/>
              </a:rPr>
              <a:t>	над  </a:t>
            </a:r>
            <a:r>
              <a:rPr sz="2800" spc="-25" dirty="0">
                <a:latin typeface="Calibri"/>
                <a:cs typeface="Calibri"/>
              </a:rPr>
              <a:t>Сосуды	</a:t>
            </a:r>
            <a:r>
              <a:rPr sz="2800" spc="-10" dirty="0">
                <a:latin typeface="Calibri"/>
                <a:cs typeface="Calibri"/>
              </a:rPr>
              <a:t>сетчатки	перед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0154" y="1916633"/>
            <a:ext cx="975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валом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343657"/>
            <a:ext cx="661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расширены, </a:t>
            </a:r>
            <a:r>
              <a:rPr sz="2800" spc="-5" dirty="0">
                <a:latin typeface="Calibri"/>
                <a:cs typeface="Calibri"/>
              </a:rPr>
              <a:t>извиты, </a:t>
            </a:r>
            <a:r>
              <a:rPr sz="2800" spc="-15" dirty="0">
                <a:latin typeface="Calibri"/>
                <a:cs typeface="Calibri"/>
              </a:rPr>
              <a:t>образуют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анастомозы.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55748" y="3068954"/>
            <a:ext cx="4032250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10160"/>
            <a:ext cx="8985250" cy="150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Стадии ретинопатии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354965" algn="l"/>
                <a:tab pos="355600" algn="l"/>
                <a:tab pos="352742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 стадия</a:t>
            </a:r>
            <a:r>
              <a:rPr sz="2800" spc="-5" dirty="0">
                <a:latin typeface="Calibri"/>
                <a:cs typeface="Calibri"/>
              </a:rPr>
              <a:t> –</a:t>
            </a:r>
            <a:r>
              <a:rPr sz="2800" spc="3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месте	</a:t>
            </a:r>
            <a:r>
              <a:rPr sz="2800" spc="-10" dirty="0">
                <a:latin typeface="Calibri"/>
                <a:cs typeface="Calibri"/>
              </a:rPr>
              <a:t>демаркационной линии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появляется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2590" y="2373248"/>
          <a:ext cx="8680450" cy="120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0230"/>
                <a:gridCol w="314325"/>
                <a:gridCol w="2617470"/>
                <a:gridCol w="1367790"/>
              </a:tblGrid>
              <a:tr h="390905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  <a:tabLst>
                          <a:tab pos="1244600" algn="l"/>
                        </a:tabLst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зоны	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экстраретинального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2655"/>
                        </a:lnSpc>
                        <a:tabLst>
                          <a:tab pos="132842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роста	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сосудов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  <a:tabLst>
                          <a:tab pos="807720" algn="l"/>
                        </a:tabLst>
                      </a:pPr>
                      <a:r>
                        <a:rPr sz="28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а	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  <a:tabLst>
                          <a:tab pos="3382010" algn="l"/>
                        </a:tabLst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последовательных	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или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294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суммарных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94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х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90906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меридианов.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627757" y="3472510"/>
            <a:ext cx="4248658" cy="319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0160"/>
            <a:ext cx="8987790" cy="228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Стадии ретинопатии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027430" algn="l"/>
                <a:tab pos="2565400" algn="l"/>
                <a:tab pos="4565650" algn="l"/>
                <a:tab pos="5069840" algn="l"/>
                <a:tab pos="758634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стадия</a:t>
            </a:r>
            <a:r>
              <a:rPr sz="2800" spc="-5" dirty="0">
                <a:latin typeface="Calibri"/>
                <a:cs typeface="Calibri"/>
              </a:rPr>
              <a:t> – </a:t>
            </a:r>
            <a:r>
              <a:rPr sz="2800" spc="-10" dirty="0">
                <a:latin typeface="Calibri"/>
                <a:cs typeface="Calibri"/>
              </a:rPr>
              <a:t>появление экстраретинального </a:t>
            </a:r>
            <a:r>
              <a:rPr sz="2800" spc="-5" dirty="0">
                <a:latin typeface="Calibri"/>
                <a:cs typeface="Calibri"/>
              </a:rPr>
              <a:t>роста </a:t>
            </a:r>
            <a:r>
              <a:rPr sz="2800" spc="-25" dirty="0">
                <a:latin typeface="Calibri"/>
                <a:cs typeface="Calibri"/>
              </a:rPr>
              <a:t>сосудов  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гра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35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со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120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дис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безс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-114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дис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тч</a:t>
            </a:r>
            <a:r>
              <a:rPr sz="2800" spc="-20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тк</a:t>
            </a:r>
            <a:r>
              <a:rPr sz="2800" spc="1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2520950" algn="l"/>
                <a:tab pos="3745229" algn="l"/>
                <a:tab pos="4129404" algn="l"/>
                <a:tab pos="4514850" algn="l"/>
                <a:tab pos="5737225" algn="l"/>
                <a:tab pos="6094095" algn="l"/>
              </a:tabLst>
            </a:pPr>
            <a:r>
              <a:rPr sz="2800" spc="-10" dirty="0">
                <a:latin typeface="Calibri"/>
                <a:cs typeface="Calibri"/>
              </a:rPr>
              <a:t>«Пороговая»	</a:t>
            </a:r>
            <a:r>
              <a:rPr sz="2800" dirty="0">
                <a:latin typeface="Calibri"/>
                <a:cs typeface="Calibri"/>
              </a:rPr>
              <a:t>стадия	</a:t>
            </a:r>
            <a:r>
              <a:rPr sz="2800" spc="-5" dirty="0">
                <a:latin typeface="Calibri"/>
                <a:cs typeface="Calibri"/>
              </a:rPr>
              <a:t>–	3	стадия	с	распространением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41726"/>
            <a:ext cx="3887851" cy="314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6276" y="3133788"/>
            <a:ext cx="3887724" cy="311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0160"/>
            <a:ext cx="8989060" cy="287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Стадии ретинопатии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354965" algn="l"/>
                <a:tab pos="355600" algn="l"/>
                <a:tab pos="893444" algn="l"/>
                <a:tab pos="1189355" algn="l"/>
                <a:tab pos="2394585" algn="l"/>
                <a:tab pos="2759075" algn="l"/>
                <a:tab pos="3341370" algn="l"/>
                <a:tab pos="4460240" algn="l"/>
                <a:tab pos="6449695" algn="l"/>
                <a:tab pos="681355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ста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час</a:t>
            </a:r>
            <a:r>
              <a:rPr sz="2800" spc="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ичная</a:t>
            </a:r>
            <a:r>
              <a:rPr sz="2800" dirty="0">
                <a:latin typeface="Calibri"/>
                <a:cs typeface="Calibri"/>
              </a:rPr>
              <a:t>	т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кционно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э</a:t>
            </a:r>
            <a:r>
              <a:rPr sz="2800" spc="-3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сс</a:t>
            </a:r>
            <a:r>
              <a:rPr sz="2800" spc="-120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да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ивн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я  </a:t>
            </a:r>
            <a:r>
              <a:rPr sz="2800" spc="-15" dirty="0">
                <a:latin typeface="Calibri"/>
                <a:cs typeface="Calibri"/>
              </a:rPr>
              <a:t>отслойка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сетчатки,	</a:t>
            </a:r>
            <a:r>
              <a:rPr sz="2800" dirty="0">
                <a:latin typeface="Calibri"/>
                <a:cs typeface="Calibri"/>
              </a:rPr>
              <a:t>не </a:t>
            </a:r>
            <a:r>
              <a:rPr sz="2800" spc="-5" dirty="0">
                <a:latin typeface="Calibri"/>
                <a:cs typeface="Calibri"/>
              </a:rPr>
              <a:t>затрагивающая </a:t>
            </a:r>
            <a:r>
              <a:rPr sz="2800" spc="-15" dirty="0">
                <a:latin typeface="Calibri"/>
                <a:cs typeface="Calibri"/>
              </a:rPr>
              <a:t>макулярную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зону.</a:t>
            </a:r>
            <a:endParaRPr sz="2800">
              <a:latin typeface="Calibri"/>
              <a:cs typeface="Calibri"/>
            </a:endParaRPr>
          </a:p>
          <a:p>
            <a:pPr marL="355600" marR="1016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172210" algn="l"/>
                <a:tab pos="1728470" algn="l"/>
                <a:tab pos="3195320" algn="l"/>
                <a:tab pos="3821429" algn="l"/>
                <a:tab pos="5781675" algn="l"/>
                <a:tab pos="759079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тади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частичная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слой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тч</a:t>
            </a:r>
            <a:r>
              <a:rPr sz="2800" spc="-2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тки,  </a:t>
            </a:r>
            <a:r>
              <a:rPr sz="2800" spc="-5" dirty="0">
                <a:latin typeface="Calibri"/>
                <a:cs typeface="Calibri"/>
              </a:rPr>
              <a:t>затрагивающая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макулу.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0342" y="919098"/>
            <a:ext cx="995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35" dirty="0">
                <a:latin typeface="Calibri"/>
                <a:cs typeface="Calibri"/>
              </a:rPr>
              <a:t>г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19098"/>
            <a:ext cx="80702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871855" algn="l"/>
                <a:tab pos="2228215" algn="l"/>
                <a:tab pos="2743835" algn="l"/>
                <a:tab pos="4585335" algn="l"/>
                <a:tab pos="628459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	стадия</a:t>
            </a:r>
            <a:r>
              <a:rPr sz="2800" spc="-5" dirty="0">
                <a:latin typeface="Calibri"/>
                <a:cs typeface="Calibri"/>
              </a:rPr>
              <a:t>	–	</a:t>
            </a:r>
            <a:r>
              <a:rPr sz="2800" spc="-10" dirty="0">
                <a:latin typeface="Calibri"/>
                <a:cs typeface="Calibri"/>
              </a:rPr>
              <a:t>тотальная	</a:t>
            </a:r>
            <a:r>
              <a:rPr sz="2800" spc="-15" dirty="0">
                <a:latin typeface="Calibri"/>
                <a:cs typeface="Calibri"/>
              </a:rPr>
              <a:t>отслойка	</a:t>
            </a:r>
            <a:r>
              <a:rPr sz="2800" spc="-10" dirty="0">
                <a:latin typeface="Calibri"/>
                <a:cs typeface="Calibri"/>
              </a:rPr>
              <a:t>сетчатки,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2399030" algn="l"/>
                <a:tab pos="5732780" algn="l"/>
              </a:tabLst>
            </a:pPr>
            <a:r>
              <a:rPr sz="2800" spc="-5" dirty="0">
                <a:latin typeface="Calibri"/>
                <a:cs typeface="Calibri"/>
              </a:rPr>
              <a:t>имеющая	</a:t>
            </a:r>
            <a:r>
              <a:rPr sz="2800" spc="-10" dirty="0">
                <a:latin typeface="Calibri"/>
                <a:cs typeface="Calibri"/>
              </a:rPr>
              <a:t>воронкообразную	конфигурацию.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6959" y="1346073"/>
            <a:ext cx="361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latin typeface="Calibri"/>
                <a:cs typeface="Calibri"/>
              </a:rPr>
              <a:t>Ее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772792"/>
            <a:ext cx="741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подразделяют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открытую </a:t>
            </a:r>
            <a:r>
              <a:rPr sz="2800" spc="-5" dirty="0">
                <a:latin typeface="Calibri"/>
                <a:cs typeface="Calibri"/>
              </a:rPr>
              <a:t>и закрытую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воронку.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636913"/>
            <a:ext cx="3527425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9946" y="2537675"/>
            <a:ext cx="5004053" cy="3771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42058" y="10160"/>
            <a:ext cx="5684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Стадии ретинопатии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недоношенных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-28854" y="10160"/>
            <a:ext cx="8867775" cy="676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2700" marR="5080" indent="-2309495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Наблюдение </a:t>
            </a:r>
            <a:r>
              <a:rPr sz="2800" b="1" spc="-5" dirty="0">
                <a:latin typeface="Calibri"/>
                <a:cs typeface="Calibri"/>
              </a:rPr>
              <a:t>за </a:t>
            </a:r>
            <a:r>
              <a:rPr sz="2800" b="1" spc="-15" dirty="0">
                <a:latin typeface="Calibri"/>
                <a:cs typeface="Calibri"/>
              </a:rPr>
              <a:t>течением </a:t>
            </a:r>
            <a:r>
              <a:rPr sz="2800" b="1" spc="-10" dirty="0">
                <a:latin typeface="Calibri"/>
                <a:cs typeface="Calibri"/>
              </a:rPr>
              <a:t>ретинопатии недоношенных,  диагностика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ретинопатий</a:t>
            </a:r>
            <a:endParaRPr sz="2800">
              <a:latin typeface="Calibri"/>
              <a:cs typeface="Calibri"/>
            </a:endParaRPr>
          </a:p>
          <a:p>
            <a:pPr marL="355600" marR="39878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Все </a:t>
            </a:r>
            <a:r>
              <a:rPr sz="2800" spc="-15" dirty="0">
                <a:latin typeface="Calibri"/>
                <a:cs typeface="Calibri"/>
              </a:rPr>
              <a:t>дети, </a:t>
            </a:r>
            <a:r>
              <a:rPr sz="2800" spc="-10" dirty="0">
                <a:latin typeface="Calibri"/>
                <a:cs typeface="Calibri"/>
              </a:rPr>
              <a:t>рожденные ранее </a:t>
            </a:r>
            <a:r>
              <a:rPr sz="2800" spc="-5" dirty="0">
                <a:latin typeface="Calibri"/>
                <a:cs typeface="Calibri"/>
              </a:rPr>
              <a:t>33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с весом </a:t>
            </a:r>
            <a:r>
              <a:rPr sz="2800" spc="-10" dirty="0">
                <a:latin typeface="Calibri"/>
                <a:cs typeface="Calibri"/>
              </a:rPr>
              <a:t>менее  </a:t>
            </a:r>
            <a:r>
              <a:rPr sz="2800" spc="-5" dirty="0">
                <a:latin typeface="Calibri"/>
                <a:cs typeface="Calibri"/>
              </a:rPr>
              <a:t>2000 грамм </a:t>
            </a:r>
            <a:r>
              <a:rPr sz="2800" spc="-25" dirty="0">
                <a:latin typeface="Calibri"/>
                <a:cs typeface="Calibri"/>
              </a:rPr>
              <a:t>подлежат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скринингу</a:t>
            </a:r>
            <a:endParaRPr sz="2800">
              <a:latin typeface="Calibri"/>
              <a:cs typeface="Calibri"/>
            </a:endParaRPr>
          </a:p>
          <a:p>
            <a:pPr marL="355600" marR="6191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Согласно </a:t>
            </a:r>
            <a:r>
              <a:rPr sz="2800" spc="-10" dirty="0">
                <a:latin typeface="Calibri"/>
                <a:cs typeface="Calibri"/>
              </a:rPr>
              <a:t>рекомендациям Американской </a:t>
            </a:r>
            <a:r>
              <a:rPr sz="2800" spc="-15" dirty="0">
                <a:latin typeface="Calibri"/>
                <a:cs typeface="Calibri"/>
              </a:rPr>
              <a:t>академии  педиатрии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Американской </a:t>
            </a:r>
            <a:r>
              <a:rPr sz="2800" spc="-15" dirty="0">
                <a:latin typeface="Calibri"/>
                <a:cs typeface="Calibri"/>
              </a:rPr>
              <a:t>офтальмологической  академии </a:t>
            </a:r>
            <a:r>
              <a:rPr sz="2800" spc="-5" dirty="0">
                <a:latin typeface="Calibri"/>
                <a:cs typeface="Calibri"/>
              </a:rPr>
              <a:t>первичное </a:t>
            </a:r>
            <a:r>
              <a:rPr sz="2800" spc="-10" dirty="0">
                <a:latin typeface="Calibri"/>
                <a:cs typeface="Calibri"/>
              </a:rPr>
              <a:t>обследование недоношенных  </a:t>
            </a:r>
            <a:r>
              <a:rPr sz="2800" spc="-20" dirty="0">
                <a:latin typeface="Calibri"/>
                <a:cs typeface="Calibri"/>
              </a:rPr>
              <a:t>детей должно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проведено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4-6 </a:t>
            </a:r>
            <a:r>
              <a:rPr sz="2800" spc="-25" dirty="0">
                <a:latin typeface="Calibri"/>
                <a:cs typeface="Calibri"/>
              </a:rPr>
              <a:t>неделе </a:t>
            </a:r>
            <a:r>
              <a:rPr sz="2800" dirty="0">
                <a:latin typeface="Calibri"/>
                <a:cs typeface="Calibri"/>
              </a:rPr>
              <a:t>жизни  </a:t>
            </a:r>
            <a:r>
              <a:rPr sz="2800" spc="-10" dirty="0">
                <a:latin typeface="Calibri"/>
                <a:cs typeface="Calibri"/>
              </a:rPr>
              <a:t>(2001).</a:t>
            </a:r>
            <a:endParaRPr sz="2800">
              <a:latin typeface="Calibri"/>
              <a:cs typeface="Calibri"/>
            </a:endParaRPr>
          </a:p>
          <a:p>
            <a:pPr marL="355600" marR="1016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Частота </a:t>
            </a:r>
            <a:r>
              <a:rPr sz="2800" spc="-10" dirty="0">
                <a:latin typeface="Calibri"/>
                <a:cs typeface="Calibri"/>
              </a:rPr>
              <a:t>осмотров </a:t>
            </a:r>
            <a:r>
              <a:rPr sz="2800" spc="-25" dirty="0">
                <a:latin typeface="Calibri"/>
                <a:cs typeface="Calibri"/>
              </a:rPr>
              <a:t>колеблется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 </a:t>
            </a:r>
            <a:r>
              <a:rPr sz="2800" spc="-10" dirty="0">
                <a:latin typeface="Calibri"/>
                <a:cs typeface="Calibri"/>
              </a:rPr>
              <a:t>раза </a:t>
            </a:r>
            <a:r>
              <a:rPr sz="2800" spc="-5" dirty="0">
                <a:latin typeface="Calibri"/>
                <a:cs typeface="Calibri"/>
              </a:rPr>
              <a:t>в 3 </a:t>
            </a:r>
            <a:r>
              <a:rPr sz="2800" spc="-10" dirty="0">
                <a:latin typeface="Calibri"/>
                <a:cs typeface="Calibri"/>
              </a:rPr>
              <a:t>дня 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 </a:t>
            </a:r>
            <a:r>
              <a:rPr sz="2800" spc="-10" dirty="0">
                <a:latin typeface="Calibri"/>
                <a:cs typeface="Calibri"/>
              </a:rPr>
              <a:t>раза  </a:t>
            </a:r>
            <a:r>
              <a:rPr sz="2800" spc="-5" dirty="0">
                <a:latin typeface="Calibri"/>
                <a:cs typeface="Calibri"/>
              </a:rPr>
              <a:t>в 2 </a:t>
            </a:r>
            <a:r>
              <a:rPr sz="2800" spc="-25" dirty="0">
                <a:latin typeface="Calibri"/>
                <a:cs typeface="Calibri"/>
              </a:rPr>
              <a:t>недели </a:t>
            </a:r>
            <a:r>
              <a:rPr sz="2800" spc="-5" dirty="0">
                <a:latin typeface="Calibri"/>
                <a:cs typeface="Calibri"/>
              </a:rPr>
              <a:t>в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степени </a:t>
            </a:r>
            <a:r>
              <a:rPr sz="2800" spc="-15" dirty="0">
                <a:latin typeface="Calibri"/>
                <a:cs typeface="Calibri"/>
              </a:rPr>
              <a:t>риска </a:t>
            </a:r>
            <a:r>
              <a:rPr sz="2800" spc="-5" dirty="0">
                <a:latin typeface="Calibri"/>
                <a:cs typeface="Calibri"/>
              </a:rPr>
              <a:t>развития  </a:t>
            </a:r>
            <a:r>
              <a:rPr sz="2800" spc="-10" dirty="0">
                <a:latin typeface="Calibri"/>
                <a:cs typeface="Calibri"/>
              </a:rPr>
              <a:t>ретинопатии.</a:t>
            </a:r>
            <a:endParaRPr sz="2800">
              <a:latin typeface="Calibri"/>
              <a:cs typeface="Calibri"/>
            </a:endParaRPr>
          </a:p>
          <a:p>
            <a:pPr marL="355600" marR="567055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  <a:tab pos="1693545" algn="l"/>
              </a:tabLst>
            </a:pPr>
            <a:r>
              <a:rPr sz="2800" spc="-15" dirty="0">
                <a:latin typeface="Calibri"/>
                <a:cs typeface="Calibri"/>
              </a:rPr>
              <a:t>Длительность </a:t>
            </a:r>
            <a:r>
              <a:rPr sz="2800" spc="-20" dirty="0">
                <a:latin typeface="Calibri"/>
                <a:cs typeface="Calibri"/>
              </a:rPr>
              <a:t>наблюдения </a:t>
            </a:r>
            <a:r>
              <a:rPr sz="2800" spc="-10" dirty="0">
                <a:latin typeface="Calibri"/>
                <a:cs typeface="Calibri"/>
              </a:rPr>
              <a:t>составляет </a:t>
            </a:r>
            <a:r>
              <a:rPr sz="2800" spc="-5" dirty="0">
                <a:latin typeface="Calibri"/>
                <a:cs typeface="Calibri"/>
              </a:rPr>
              <a:t>45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с  момента </a:t>
            </a:r>
            <a:r>
              <a:rPr sz="2800" spc="-10" dirty="0">
                <a:latin typeface="Calibri"/>
                <a:cs typeface="Calibri"/>
              </a:rPr>
              <a:t>последней </a:t>
            </a:r>
            <a:r>
              <a:rPr sz="2800" spc="-5" dirty="0">
                <a:latin typeface="Calibri"/>
                <a:cs typeface="Calibri"/>
              </a:rPr>
              <a:t>менструации, </a:t>
            </a:r>
            <a:r>
              <a:rPr sz="2800" spc="-40" dirty="0">
                <a:latin typeface="Calibri"/>
                <a:cs typeface="Calibri"/>
              </a:rPr>
              <a:t>т.е. </a:t>
            </a:r>
            <a:r>
              <a:rPr sz="2800" spc="-20" dirty="0">
                <a:latin typeface="Calibri"/>
                <a:cs typeface="Calibri"/>
              </a:rPr>
              <a:t>наблюдение  должно	продолжаться </a:t>
            </a:r>
            <a:r>
              <a:rPr sz="2800" spc="-5" dirty="0">
                <a:latin typeface="Calibri"/>
                <a:cs typeface="Calibri"/>
              </a:rPr>
              <a:t>после выписки из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больницы.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25625"/>
            <a:ext cx="4180204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Консервативное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лечение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Хирургическое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лечение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0035" y="3644976"/>
            <a:ext cx="3959860" cy="302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546" y="3645027"/>
            <a:ext cx="4104766" cy="3069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0807" y="10160"/>
            <a:ext cx="5906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Лечение </a:t>
            </a:r>
            <a:r>
              <a:rPr spc="-10" dirty="0"/>
              <a:t>ретинопатии</a:t>
            </a:r>
            <a:r>
              <a:rPr spc="45" dirty="0"/>
              <a:t> </a:t>
            </a:r>
            <a:r>
              <a:rPr spc="-10" dirty="0"/>
              <a:t>недоношенных</a:t>
            </a:r>
          </a:p>
        </p:txBody>
      </p:sp>
      <p:sp>
        <p:nvSpPr>
          <p:cNvPr id="8" name="object 8"/>
          <p:cNvSpPr/>
          <p:nvPr/>
        </p:nvSpPr>
        <p:spPr>
          <a:xfrm>
            <a:off x="5868161" y="1340738"/>
            <a:ext cx="2857499" cy="199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1069"/>
            <a:ext cx="8586470" cy="5829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340" indent="-42227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миопия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5" dirty="0">
                <a:latin typeface="Calibri"/>
                <a:cs typeface="Calibri"/>
              </a:rPr>
              <a:t>миопический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астигматизм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вторичное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косоглазие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5" dirty="0">
                <a:latin typeface="Calibri"/>
                <a:cs typeface="Calibri"/>
              </a:rPr>
              <a:t>амблиопия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5" dirty="0">
                <a:latin typeface="Calibri"/>
                <a:cs typeface="Calibri"/>
              </a:rPr>
              <a:t>анизометропия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5" dirty="0">
                <a:latin typeface="Calibri"/>
                <a:cs typeface="Calibri"/>
              </a:rPr>
              <a:t>высокий</a:t>
            </a:r>
            <a:r>
              <a:rPr sz="2800" spc="-10" dirty="0">
                <a:latin typeface="Calibri"/>
                <a:cs typeface="Calibri"/>
              </a:rPr>
              <a:t> астигматизм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катаракта,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микрофтальм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микрокорнеа,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помутнение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роговицы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5" dirty="0">
                <a:latin typeface="Calibri"/>
                <a:cs typeface="Calibri"/>
              </a:rPr>
              <a:t>гипоплазия </a:t>
            </a:r>
            <a:r>
              <a:rPr sz="2800" spc="-15" dirty="0">
                <a:latin typeface="Calibri"/>
                <a:cs typeface="Calibri"/>
              </a:rPr>
              <a:t>зрительного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нерва</a:t>
            </a:r>
            <a:endParaRPr sz="2800">
              <a:latin typeface="Calibri"/>
              <a:cs typeface="Calibri"/>
            </a:endParaRPr>
          </a:p>
          <a:p>
            <a:pPr marL="355600" marR="271780" indent="-342900">
              <a:lnSpc>
                <a:spcPts val="2690"/>
              </a:lnSpc>
              <a:spcBef>
                <a:spcPts val="65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помутнение стекловидного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10" dirty="0">
                <a:latin typeface="Calibri"/>
                <a:cs typeface="Calibri"/>
              </a:rPr>
              <a:t>различной степени  выраженности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025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периферические </a:t>
            </a:r>
            <a:r>
              <a:rPr sz="2800" spc="-20" dirty="0">
                <a:latin typeface="Calibri"/>
                <a:cs typeface="Calibri"/>
              </a:rPr>
              <a:t>поля </a:t>
            </a:r>
            <a:r>
              <a:rPr sz="2800" spc="-5" dirty="0">
                <a:latin typeface="Calibri"/>
                <a:cs typeface="Calibri"/>
              </a:rPr>
              <a:t>зрения у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пороговой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стадией РН в анамнезе </a:t>
            </a:r>
            <a:r>
              <a:rPr sz="2800" spc="-10" dirty="0">
                <a:latin typeface="Calibri"/>
                <a:cs typeface="Calibri"/>
              </a:rPr>
              <a:t>обычно уменьшены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27-35%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5482" y="10160"/>
            <a:ext cx="5757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Исходы </a:t>
            </a:r>
            <a:r>
              <a:rPr spc="-10" dirty="0"/>
              <a:t>ретинопатии</a:t>
            </a:r>
            <a:r>
              <a:rPr spc="45" dirty="0"/>
              <a:t> </a:t>
            </a:r>
            <a:r>
              <a:rPr spc="-10" dirty="0"/>
              <a:t>недоношенных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67457"/>
            <a:ext cx="8796655" cy="2842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Выживают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дети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 массой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менее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г.: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Случаи выхаживания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массой </a:t>
            </a:r>
            <a:r>
              <a:rPr sz="2800" spc="-5" dirty="0">
                <a:latin typeface="Calibri"/>
                <a:cs typeface="Calibri"/>
              </a:rPr>
              <a:t>390 </a:t>
            </a:r>
            <a:r>
              <a:rPr sz="2800" spc="-50" dirty="0">
                <a:latin typeface="Calibri"/>
                <a:cs typeface="Calibri"/>
              </a:rPr>
              <a:t>г., </a:t>
            </a:r>
            <a:r>
              <a:rPr sz="2800" spc="-5" dirty="0">
                <a:latin typeface="Calibri"/>
                <a:cs typeface="Calibri"/>
              </a:rPr>
              <a:t>380 </a:t>
            </a:r>
            <a:r>
              <a:rPr sz="2800" spc="-50" dirty="0">
                <a:latin typeface="Calibri"/>
                <a:cs typeface="Calibri"/>
              </a:rPr>
              <a:t>г., </a:t>
            </a:r>
            <a:r>
              <a:rPr sz="2800" spc="-5" dirty="0">
                <a:latin typeface="Calibri"/>
                <a:cs typeface="Calibri"/>
              </a:rPr>
              <a:t>354 </a:t>
            </a:r>
            <a:r>
              <a:rPr sz="2800" spc="-70" dirty="0">
                <a:latin typeface="Calibri"/>
                <a:cs typeface="Calibri"/>
              </a:rPr>
              <a:t>г.  </a:t>
            </a:r>
            <a:r>
              <a:rPr sz="2800" spc="-15" dirty="0">
                <a:latin typeface="Calibri"/>
                <a:cs typeface="Calibri"/>
              </a:rPr>
              <a:t>(Amato </a:t>
            </a:r>
            <a:r>
              <a:rPr sz="2800" spc="-5" dirty="0">
                <a:latin typeface="Calibri"/>
                <a:cs typeface="Calibri"/>
              </a:rPr>
              <a:t>M., 1992, </a:t>
            </a:r>
            <a:r>
              <a:rPr sz="2800" spc="-10" dirty="0">
                <a:latin typeface="Calibri"/>
                <a:cs typeface="Calibri"/>
              </a:rPr>
              <a:t>Opitz </a:t>
            </a:r>
            <a:r>
              <a:rPr sz="2800" spc="-20" dirty="0">
                <a:latin typeface="Calibri"/>
                <a:cs typeface="Calibri"/>
              </a:rPr>
              <a:t>J.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1993)</a:t>
            </a:r>
            <a:endParaRPr sz="2800">
              <a:latin typeface="Calibri"/>
              <a:cs typeface="Calibri"/>
            </a:endParaRPr>
          </a:p>
          <a:p>
            <a:pPr marL="355600" marR="59182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Имеется </a:t>
            </a:r>
            <a:r>
              <a:rPr sz="2800" spc="-5" dirty="0">
                <a:latin typeface="Calibri"/>
                <a:cs typeface="Calibri"/>
              </a:rPr>
              <a:t>описание </a:t>
            </a:r>
            <a:r>
              <a:rPr sz="2800" spc="-10" dirty="0">
                <a:latin typeface="Calibri"/>
                <a:cs typeface="Calibri"/>
              </a:rPr>
              <a:t>новорожденного </a:t>
            </a:r>
            <a:r>
              <a:rPr sz="2800" spc="-5" dirty="0">
                <a:latin typeface="Calibri"/>
                <a:cs typeface="Calibri"/>
              </a:rPr>
              <a:t>с массой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280г.,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развивающегося соответственно </a:t>
            </a:r>
            <a:r>
              <a:rPr sz="2800" spc="-5" dirty="0">
                <a:latin typeface="Calibri"/>
                <a:cs typeface="Calibri"/>
              </a:rPr>
              <a:t>возрасту к 2 </a:t>
            </a:r>
            <a:r>
              <a:rPr sz="2800" spc="-30" dirty="0">
                <a:latin typeface="Calibri"/>
                <a:cs typeface="Calibri"/>
              </a:rPr>
              <a:t>годам  </a:t>
            </a:r>
            <a:r>
              <a:rPr sz="2800" spc="-15" dirty="0">
                <a:latin typeface="Calibri"/>
                <a:cs typeface="Calibri"/>
              </a:rPr>
              <a:t>(Muraskas J.K.,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22529"/>
            <a:ext cx="8941435" cy="561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112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Бронхо-легочная</a:t>
            </a:r>
            <a:r>
              <a:rPr sz="2800" b="1" spc="-5" dirty="0">
                <a:latin typeface="Calibri"/>
                <a:cs typeface="Calibri"/>
              </a:rPr>
              <a:t> дисплазия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343025" algn="l"/>
              </a:tabLst>
            </a:pPr>
            <a:r>
              <a:rPr sz="2800" spc="-10" dirty="0">
                <a:latin typeface="Calibri"/>
                <a:cs typeface="Calibri"/>
              </a:rPr>
              <a:t>БЛД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</a:t>
            </a:r>
            <a:r>
              <a:rPr sz="2800" spc="-10" dirty="0">
                <a:latin typeface="Calibri"/>
                <a:cs typeface="Calibri"/>
              </a:rPr>
              <a:t>заболевание, поражающее </a:t>
            </a:r>
            <a:r>
              <a:rPr sz="2800" spc="-5" dirty="0">
                <a:latin typeface="Calibri"/>
                <a:cs typeface="Calibri"/>
              </a:rPr>
              <a:t>легкие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бронхиальное </a:t>
            </a:r>
            <a:r>
              <a:rPr sz="2800" spc="-5" dirty="0">
                <a:latin typeface="Calibri"/>
                <a:cs typeface="Calibri"/>
              </a:rPr>
              <a:t>древо и </a:t>
            </a:r>
            <a:r>
              <a:rPr sz="2800" spc="-10" dirty="0">
                <a:latin typeface="Calibri"/>
                <a:cs typeface="Calibri"/>
              </a:rPr>
              <a:t>характеризующееся симптомами  </a:t>
            </a:r>
            <a:r>
              <a:rPr sz="2800" spc="-15" dirty="0">
                <a:latin typeface="Calibri"/>
                <a:cs typeface="Calibri"/>
              </a:rPr>
              <a:t>дыхательной недостаточности,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бронхообструктивным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синдромом, специфичными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рентгенологическими</a:t>
            </a:r>
            <a:endParaRPr sz="2800">
              <a:latin typeface="Calibri"/>
              <a:cs typeface="Calibri"/>
            </a:endParaRPr>
          </a:p>
          <a:p>
            <a:pPr marL="355600" marR="17526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изменениями и регрессом </a:t>
            </a:r>
            <a:r>
              <a:rPr sz="2800" spc="-10" dirty="0">
                <a:latin typeface="Calibri"/>
                <a:cs typeface="Calibri"/>
              </a:rPr>
              <a:t>клинических проявлений </a:t>
            </a:r>
            <a:r>
              <a:rPr sz="2800" spc="-5" dirty="0">
                <a:latin typeface="Calibri"/>
                <a:cs typeface="Calibri"/>
              </a:rPr>
              <a:t>по  </a:t>
            </a:r>
            <a:r>
              <a:rPr sz="2800" spc="-10" dirty="0">
                <a:latin typeface="Calibri"/>
                <a:cs typeface="Calibri"/>
              </a:rPr>
              <a:t>мере роста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ребенка.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Частота </a:t>
            </a:r>
            <a:r>
              <a:rPr sz="2800" spc="-5" dirty="0">
                <a:latin typeface="Calibri"/>
                <a:cs typeface="Calibri"/>
              </a:rPr>
              <a:t>БЛД </a:t>
            </a:r>
            <a:r>
              <a:rPr sz="2800" spc="-10" dirty="0">
                <a:latin typeface="Calibri"/>
                <a:cs typeface="Calibri"/>
              </a:rPr>
              <a:t>составляет </a:t>
            </a:r>
            <a:r>
              <a:rPr sz="2800" spc="-25" dirty="0">
                <a:latin typeface="Calibri"/>
                <a:cs typeface="Calibri"/>
              </a:rPr>
              <a:t>около </a:t>
            </a:r>
            <a:r>
              <a:rPr sz="2800" spc="-5" dirty="0">
                <a:latin typeface="Calibri"/>
                <a:cs typeface="Calibri"/>
              </a:rPr>
              <a:t>28-33 % в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развитых</a:t>
            </a:r>
            <a:endParaRPr sz="2800">
              <a:latin typeface="Calibri"/>
              <a:cs typeface="Calibri"/>
            </a:endParaRPr>
          </a:p>
          <a:p>
            <a:pPr marL="355600" marR="21082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странах (Thomas </a:t>
            </a:r>
            <a:r>
              <a:rPr sz="2800" spc="-140" dirty="0">
                <a:latin typeface="Calibri"/>
                <a:cs typeface="Calibri"/>
              </a:rPr>
              <a:t>W. </a:t>
            </a:r>
            <a:r>
              <a:rPr sz="2800" spc="-5" dirty="0">
                <a:latin typeface="Calibri"/>
                <a:cs typeface="Calibri"/>
              </a:rPr>
              <a:t>2005, </a:t>
            </a:r>
            <a:r>
              <a:rPr sz="2800" spc="-15" dirty="0">
                <a:latin typeface="Calibri"/>
                <a:cs typeface="Calibri"/>
              </a:rPr>
              <a:t>Kusuda </a:t>
            </a:r>
            <a:r>
              <a:rPr sz="2800" spc="-5" dirty="0">
                <a:latin typeface="Calibri"/>
                <a:cs typeface="Calibri"/>
              </a:rPr>
              <a:t>S., 2006). В </a:t>
            </a:r>
            <a:r>
              <a:rPr sz="2800" spc="-15" dirty="0">
                <a:latin typeface="Calibri"/>
                <a:cs typeface="Calibri"/>
              </a:rPr>
              <a:t>различных  </a:t>
            </a:r>
            <a:r>
              <a:rPr sz="2800" spc="-10" dirty="0">
                <a:latin typeface="Calibri"/>
                <a:cs typeface="Calibri"/>
              </a:rPr>
              <a:t>регионах </a:t>
            </a:r>
            <a:r>
              <a:rPr sz="2800" spc="-15" dirty="0">
                <a:latin typeface="Calibri"/>
                <a:cs typeface="Calibri"/>
              </a:rPr>
              <a:t>России эти </a:t>
            </a:r>
            <a:r>
              <a:rPr sz="2800" spc="-10" dirty="0">
                <a:latin typeface="Calibri"/>
                <a:cs typeface="Calibri"/>
              </a:rPr>
              <a:t>цифры </a:t>
            </a:r>
            <a:r>
              <a:rPr sz="2800" spc="-5" dirty="0">
                <a:latin typeface="Calibri"/>
                <a:cs typeface="Calibri"/>
              </a:rPr>
              <a:t>меньше </a:t>
            </a:r>
            <a:r>
              <a:rPr sz="2800" spc="-10" dirty="0">
                <a:latin typeface="Calibri"/>
                <a:cs typeface="Calibri"/>
              </a:rPr>
              <a:t>(от </a:t>
            </a: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dirty="0">
                <a:latin typeface="Calibri"/>
                <a:cs typeface="Calibri"/>
              </a:rPr>
              <a:t>26%), </a:t>
            </a:r>
            <a:r>
              <a:rPr sz="2800" spc="-20" dirty="0">
                <a:latin typeface="Calibri"/>
                <a:cs typeface="Calibri"/>
              </a:rPr>
              <a:t>что  </a:t>
            </a:r>
            <a:r>
              <a:rPr sz="2800" spc="-10" dirty="0">
                <a:latin typeface="Calibri"/>
                <a:cs typeface="Calibri"/>
              </a:rPr>
              <a:t>связано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недостаточной </a:t>
            </a:r>
            <a:r>
              <a:rPr sz="2800" spc="-10" dirty="0">
                <a:latin typeface="Calibri"/>
                <a:cs typeface="Calibri"/>
              </a:rPr>
              <a:t>диагностикой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данного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заболевания (Овсянников </a:t>
            </a:r>
            <a:r>
              <a:rPr sz="2800" spc="-20" dirty="0">
                <a:latin typeface="Calibri"/>
                <a:cs typeface="Calibri"/>
              </a:rPr>
              <a:t>Д.Ю.,</a:t>
            </a:r>
            <a:r>
              <a:rPr sz="2800" spc="-5" dirty="0">
                <a:latin typeface="Calibri"/>
                <a:cs typeface="Calibri"/>
              </a:rPr>
              <a:t> 2010).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22529"/>
            <a:ext cx="8921115" cy="577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Бронхо-легочная </a:t>
            </a:r>
            <a:r>
              <a:rPr sz="2800" b="1" spc="-5" dirty="0">
                <a:latin typeface="Calibri"/>
                <a:cs typeface="Calibri"/>
              </a:rPr>
              <a:t>дисплазия: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причины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«Внеутробный </a:t>
            </a:r>
            <a:r>
              <a:rPr sz="2800" spc="-20" dirty="0">
                <a:latin typeface="Calibri"/>
                <a:cs typeface="Calibri"/>
              </a:rPr>
              <a:t>плод» </a:t>
            </a:r>
            <a:r>
              <a:rPr sz="2800" spc="-15" dirty="0">
                <a:latin typeface="Calibri"/>
                <a:cs typeface="Calibri"/>
              </a:rPr>
              <a:t>подвергается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воздействию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«относительной </a:t>
            </a:r>
            <a:r>
              <a:rPr sz="2800" spc="-5" dirty="0">
                <a:latin typeface="Calibri"/>
                <a:cs typeface="Calibri"/>
              </a:rPr>
              <a:t>гипероксии»,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снижению  </a:t>
            </a:r>
            <a:r>
              <a:rPr sz="2800" spc="-20" dirty="0">
                <a:latin typeface="Calibri"/>
                <a:cs typeface="Calibri"/>
              </a:rPr>
              <a:t>регуляции </a:t>
            </a:r>
            <a:r>
              <a:rPr sz="2800" spc="-10" dirty="0">
                <a:latin typeface="Calibri"/>
                <a:cs typeface="Calibri"/>
              </a:rPr>
              <a:t>управляющих генов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легких, </a:t>
            </a:r>
            <a:r>
              <a:rPr sz="2800" spc="-20" dirty="0">
                <a:latin typeface="Calibri"/>
                <a:cs typeface="Calibri"/>
              </a:rPr>
              <a:t>что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вызывает</a:t>
            </a:r>
            <a:endParaRPr sz="2800">
              <a:latin typeface="Calibri"/>
              <a:cs typeface="Calibri"/>
            </a:endParaRPr>
          </a:p>
          <a:p>
            <a:pPr marL="355600" marR="199834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прерывание </a:t>
            </a:r>
            <a:r>
              <a:rPr sz="2800" spc="-10" dirty="0">
                <a:latin typeface="Calibri"/>
                <a:cs typeface="Calibri"/>
              </a:rPr>
              <a:t>процессов альвеоляризации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васкуляризации </a:t>
            </a:r>
            <a:r>
              <a:rPr sz="2800" spc="-5" dirty="0">
                <a:latin typeface="Calibri"/>
                <a:cs typeface="Calibri"/>
              </a:rPr>
              <a:t>(Jobe </a:t>
            </a:r>
            <a:r>
              <a:rPr sz="2800" spc="-95" dirty="0">
                <a:latin typeface="Calibri"/>
                <a:cs typeface="Calibri"/>
              </a:rPr>
              <a:t>F., </a:t>
            </a:r>
            <a:r>
              <a:rPr sz="2800" spc="-5" dirty="0">
                <a:latin typeface="Calibri"/>
                <a:cs typeface="Calibri"/>
              </a:rPr>
              <a:t>Bancalari E.,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2001).</a:t>
            </a:r>
            <a:endParaRPr sz="2800">
              <a:latin typeface="Calibri"/>
              <a:cs typeface="Calibri"/>
            </a:endParaRPr>
          </a:p>
          <a:p>
            <a:pPr marL="355600" marR="53149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Одной </a:t>
            </a:r>
            <a:r>
              <a:rPr sz="2800" spc="-5" dirty="0">
                <a:latin typeface="Calibri"/>
                <a:cs typeface="Calibri"/>
              </a:rPr>
              <a:t>из причин </a:t>
            </a:r>
            <a:r>
              <a:rPr sz="2800" spc="-10" dirty="0">
                <a:latin typeface="Calibri"/>
                <a:cs typeface="Calibri"/>
              </a:rPr>
              <a:t>БЛД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интенсивная </a:t>
            </a:r>
            <a:r>
              <a:rPr sz="2800" spc="-10" dirty="0">
                <a:latin typeface="Calibri"/>
                <a:cs typeface="Calibri"/>
              </a:rPr>
              <a:t>терапия  </a:t>
            </a:r>
            <a:r>
              <a:rPr sz="2800" spc="-15" dirty="0">
                <a:latin typeface="Calibri"/>
                <a:cs typeface="Calibri"/>
              </a:rPr>
              <a:t>дыхательных </a:t>
            </a:r>
            <a:r>
              <a:rPr sz="2800" spc="-5" dirty="0">
                <a:latin typeface="Calibri"/>
                <a:cs typeface="Calibri"/>
              </a:rPr>
              <a:t>нарушений </a:t>
            </a:r>
            <a:r>
              <a:rPr sz="2800" spc="-15" dirty="0">
                <a:latin typeface="Calibri"/>
                <a:cs typeface="Calibri"/>
              </a:rPr>
              <a:t>(Northway </a:t>
            </a:r>
            <a:r>
              <a:rPr sz="2800" spc="-65" dirty="0">
                <a:latin typeface="Calibri"/>
                <a:cs typeface="Calibri"/>
              </a:rPr>
              <a:t>W.H.,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1967)</a:t>
            </a:r>
            <a:endParaRPr sz="2800">
              <a:latin typeface="Calibri"/>
              <a:cs typeface="Calibri"/>
            </a:endParaRPr>
          </a:p>
          <a:p>
            <a:pPr marL="355600" marR="16319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65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с 24 </a:t>
            </a:r>
            <a:r>
              <a:rPr sz="2800" spc="-25" dirty="0">
                <a:latin typeface="Calibri"/>
                <a:cs typeface="Calibri"/>
              </a:rPr>
              <a:t>недели </a:t>
            </a:r>
            <a:r>
              <a:rPr sz="2800" spc="-5" dirty="0">
                <a:latin typeface="Calibri"/>
                <a:cs typeface="Calibri"/>
              </a:rPr>
              <a:t>гестации </a:t>
            </a:r>
            <a:r>
              <a:rPr sz="2800" spc="-10" dirty="0">
                <a:latin typeface="Calibri"/>
                <a:cs typeface="Calibri"/>
              </a:rPr>
              <a:t>легкие </a:t>
            </a:r>
            <a:r>
              <a:rPr sz="2800" spc="-5" dirty="0">
                <a:latin typeface="Calibri"/>
                <a:cs typeface="Calibri"/>
              </a:rPr>
              <a:t>займут правильное  </a:t>
            </a:r>
            <a:r>
              <a:rPr sz="2800" spc="-15" dirty="0">
                <a:latin typeface="Calibri"/>
                <a:cs typeface="Calibri"/>
              </a:rPr>
              <a:t>положение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5" dirty="0">
                <a:latin typeface="Calibri"/>
                <a:cs typeface="Calibri"/>
              </a:rPr>
              <a:t>грудной </a:t>
            </a:r>
            <a:r>
              <a:rPr sz="2800" spc="-15" dirty="0">
                <a:latin typeface="Calibri"/>
                <a:cs typeface="Calibri"/>
              </a:rPr>
              <a:t>полости; </a:t>
            </a:r>
            <a:r>
              <a:rPr sz="2800" spc="-10" dirty="0">
                <a:latin typeface="Calibri"/>
                <a:cs typeface="Calibri"/>
              </a:rPr>
              <a:t>структуры </a:t>
            </a:r>
            <a:r>
              <a:rPr sz="2800" spc="-20" dirty="0">
                <a:latin typeface="Calibri"/>
                <a:cs typeface="Calibri"/>
              </a:rPr>
              <a:t>головного  </a:t>
            </a:r>
            <a:r>
              <a:rPr sz="2800" spc="-5" dirty="0">
                <a:latin typeface="Calibri"/>
                <a:cs typeface="Calibri"/>
              </a:rPr>
              <a:t>мозга, </a:t>
            </a:r>
            <a:r>
              <a:rPr sz="2800" spc="-10" dirty="0">
                <a:latin typeface="Calibri"/>
                <a:cs typeface="Calibri"/>
              </a:rPr>
              <a:t>ответственные </a:t>
            </a:r>
            <a:r>
              <a:rPr sz="2800" spc="-5" dirty="0">
                <a:latin typeface="Calibri"/>
                <a:cs typeface="Calibri"/>
              </a:rPr>
              <a:t>за </a:t>
            </a:r>
            <a:r>
              <a:rPr sz="2800" spc="-20" dirty="0">
                <a:latin typeface="Calibri"/>
                <a:cs typeface="Calibri"/>
              </a:rPr>
              <a:t>регуляцию </a:t>
            </a:r>
            <a:r>
              <a:rPr sz="2800" spc="-10" dirty="0">
                <a:latin typeface="Calibri"/>
                <a:cs typeface="Calibri"/>
              </a:rPr>
              <a:t>процесса </a:t>
            </a:r>
            <a:r>
              <a:rPr sz="2800" spc="-5" dirty="0">
                <a:latin typeface="Calibri"/>
                <a:cs typeface="Calibri"/>
              </a:rPr>
              <a:t>дыхания,  </a:t>
            </a:r>
            <a:r>
              <a:rPr sz="2800" spc="-10" dirty="0">
                <a:latin typeface="Calibri"/>
                <a:cs typeface="Calibri"/>
              </a:rPr>
              <a:t>достигнут </a:t>
            </a:r>
            <a:r>
              <a:rPr sz="2800" spc="-15" dirty="0">
                <a:latin typeface="Calibri"/>
                <a:cs typeface="Calibri"/>
              </a:rPr>
              <a:t>достаточной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зрелости.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477"/>
            <a:ext cx="8893810" cy="674052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2005"/>
              </a:spcBef>
            </a:pPr>
            <a:r>
              <a:rPr sz="2800" b="1" spc="-10" dirty="0">
                <a:latin typeface="Calibri"/>
                <a:cs typeface="Calibri"/>
              </a:rPr>
              <a:t>Критерии диагностики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БЛД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ИВЛ на 1 </a:t>
            </a:r>
            <a:r>
              <a:rPr sz="2800" spc="-25" dirty="0">
                <a:latin typeface="Calibri"/>
                <a:cs typeface="Calibri"/>
              </a:rPr>
              <a:t>неделе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5" dirty="0">
                <a:latin typeface="Calibri"/>
                <a:cs typeface="Calibri"/>
              </a:rPr>
              <a:t>и/или </a:t>
            </a:r>
            <a:r>
              <a:rPr sz="2800" spc="-10" dirty="0">
                <a:latin typeface="Calibri"/>
                <a:cs typeface="Calibri"/>
              </a:rPr>
              <a:t>респираторная терапия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0" dirty="0">
                <a:latin typeface="Calibri"/>
                <a:cs typeface="Calibri"/>
              </a:rPr>
              <a:t>постоянным </a:t>
            </a:r>
            <a:r>
              <a:rPr sz="2800" spc="-20" dirty="0">
                <a:latin typeface="Calibri"/>
                <a:cs typeface="Calibri"/>
              </a:rPr>
              <a:t>положительным </a:t>
            </a:r>
            <a:r>
              <a:rPr sz="2800" spc="-10" dirty="0">
                <a:latin typeface="Calibri"/>
                <a:cs typeface="Calibri"/>
              </a:rPr>
              <a:t>давлением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дыхательных  </a:t>
            </a:r>
            <a:r>
              <a:rPr sz="2800" spc="-10" dirty="0">
                <a:latin typeface="Calibri"/>
                <a:cs typeface="Calibri"/>
              </a:rPr>
              <a:t>путях;</a:t>
            </a:r>
            <a:endParaRPr sz="2800">
              <a:latin typeface="Calibri"/>
              <a:cs typeface="Calibri"/>
            </a:endParaRPr>
          </a:p>
          <a:p>
            <a:pPr marL="355600" marR="39560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Терапия </a:t>
            </a:r>
            <a:r>
              <a:rPr sz="2800" spc="-15" dirty="0">
                <a:latin typeface="Calibri"/>
                <a:cs typeface="Calibri"/>
              </a:rPr>
              <a:t>кислородом более </a:t>
            </a:r>
            <a:r>
              <a:rPr sz="2800" spc="-5" dirty="0">
                <a:latin typeface="Calibri"/>
                <a:cs typeface="Calibri"/>
              </a:rPr>
              <a:t>21% в </a:t>
            </a:r>
            <a:r>
              <a:rPr sz="2800" spc="-10" dirty="0">
                <a:latin typeface="Calibri"/>
                <a:cs typeface="Calibri"/>
              </a:rPr>
              <a:t>возрасте </a:t>
            </a:r>
            <a:r>
              <a:rPr sz="2800" spc="-5" dirty="0">
                <a:latin typeface="Calibri"/>
                <a:cs typeface="Calibri"/>
              </a:rPr>
              <a:t>28 </a:t>
            </a:r>
            <a:r>
              <a:rPr sz="2800" spc="-10" dirty="0">
                <a:latin typeface="Calibri"/>
                <a:cs typeface="Calibri"/>
              </a:rPr>
              <a:t>дней </a:t>
            </a:r>
            <a:r>
              <a:rPr sz="2800" spc="-5" dirty="0">
                <a:latin typeface="Calibri"/>
                <a:cs typeface="Calibri"/>
              </a:rPr>
              <a:t>и  старше </a:t>
            </a:r>
            <a:r>
              <a:rPr sz="2800" spc="-10" dirty="0">
                <a:latin typeface="Calibri"/>
                <a:cs typeface="Calibri"/>
              </a:rPr>
              <a:t>(кислородозависимость);</a:t>
            </a:r>
            <a:endParaRPr sz="2800">
              <a:latin typeface="Calibri"/>
              <a:cs typeface="Calibri"/>
            </a:endParaRPr>
          </a:p>
          <a:p>
            <a:pPr marL="355600" marR="33210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Дыхательная недостаточность, </a:t>
            </a:r>
            <a:r>
              <a:rPr sz="2800" spc="-10" dirty="0">
                <a:latin typeface="Calibri"/>
                <a:cs typeface="Calibri"/>
              </a:rPr>
              <a:t>бронхообструктивный  </a:t>
            </a:r>
            <a:r>
              <a:rPr sz="2800" spc="-5" dirty="0">
                <a:latin typeface="Calibri"/>
                <a:cs typeface="Calibri"/>
              </a:rPr>
              <a:t>синдром в </a:t>
            </a:r>
            <a:r>
              <a:rPr sz="2800" spc="-10" dirty="0">
                <a:latin typeface="Calibri"/>
                <a:cs typeface="Calibri"/>
              </a:rPr>
              <a:t>возрасте </a:t>
            </a:r>
            <a:r>
              <a:rPr sz="2800" spc="-5" dirty="0">
                <a:latin typeface="Calibri"/>
                <a:cs typeface="Calibri"/>
              </a:rPr>
              <a:t>28 </a:t>
            </a:r>
            <a:r>
              <a:rPr sz="2800" spc="-10" dirty="0">
                <a:latin typeface="Calibri"/>
                <a:cs typeface="Calibri"/>
              </a:rPr>
              <a:t>дней </a:t>
            </a:r>
            <a:r>
              <a:rPr sz="2800" spc="-5" dirty="0">
                <a:latin typeface="Calibri"/>
                <a:cs typeface="Calibri"/>
              </a:rPr>
              <a:t>и старше, зависимость </a:t>
            </a:r>
            <a:r>
              <a:rPr sz="2800" spc="-15" dirty="0">
                <a:latin typeface="Calibri"/>
                <a:cs typeface="Calibri"/>
              </a:rPr>
              <a:t>от  </a:t>
            </a:r>
            <a:r>
              <a:rPr sz="2800" spc="-10" dirty="0">
                <a:latin typeface="Calibri"/>
                <a:cs typeface="Calibri"/>
              </a:rPr>
              <a:t>кислорода, </a:t>
            </a:r>
            <a:r>
              <a:rPr sz="2800" spc="-5" dirty="0">
                <a:latin typeface="Calibri"/>
                <a:cs typeface="Calibri"/>
              </a:rPr>
              <a:t>развивающаяся </a:t>
            </a:r>
            <a:r>
              <a:rPr sz="2800" spc="-10" dirty="0">
                <a:latin typeface="Calibri"/>
                <a:cs typeface="Calibri"/>
              </a:rPr>
              <a:t>при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проведении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кислородотерапии;</a:t>
            </a:r>
            <a:endParaRPr sz="2800">
              <a:latin typeface="Calibri"/>
              <a:cs typeface="Calibri"/>
            </a:endParaRPr>
          </a:p>
          <a:p>
            <a:pPr marL="355600" marR="55435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Интерстициальный </a:t>
            </a:r>
            <a:r>
              <a:rPr sz="2800" spc="-15" dirty="0">
                <a:latin typeface="Calibri"/>
                <a:cs typeface="Calibri"/>
              </a:rPr>
              <a:t>отек, чередующийся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участками  </a:t>
            </a:r>
            <a:r>
              <a:rPr sz="2800" spc="-5" dirty="0">
                <a:latin typeface="Calibri"/>
                <a:cs typeface="Calibri"/>
              </a:rPr>
              <a:t>повышенной </a:t>
            </a:r>
            <a:r>
              <a:rPr sz="2800" spc="-10" dirty="0">
                <a:latin typeface="Calibri"/>
                <a:cs typeface="Calibri"/>
              </a:rPr>
              <a:t>прозрачности </a:t>
            </a:r>
            <a:r>
              <a:rPr sz="2800" spc="-15" dirty="0">
                <a:latin typeface="Calibri"/>
                <a:cs typeface="Calibri"/>
              </a:rPr>
              <a:t>легочной </a:t>
            </a:r>
            <a:r>
              <a:rPr sz="2800" spc="-10" dirty="0">
                <a:latin typeface="Calibri"/>
                <a:cs typeface="Calibri"/>
              </a:rPr>
              <a:t>ткани,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фиброз,</a:t>
            </a:r>
            <a:endParaRPr sz="2800">
              <a:latin typeface="Calibri"/>
              <a:cs typeface="Calibri"/>
            </a:endParaRPr>
          </a:p>
          <a:p>
            <a:pPr marL="355600" marR="952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лентообразные уплотнения </a:t>
            </a:r>
            <a:r>
              <a:rPr sz="2800" spc="-5" dirty="0">
                <a:latin typeface="Calibri"/>
                <a:cs typeface="Calibri"/>
              </a:rPr>
              <a:t>на рентгенограмме </a:t>
            </a:r>
            <a:r>
              <a:rPr sz="2800" spc="-25" dirty="0">
                <a:latin typeface="Calibri"/>
                <a:cs typeface="Calibri"/>
              </a:rPr>
              <a:t>грудной  </a:t>
            </a:r>
            <a:r>
              <a:rPr sz="2800" spc="-10" dirty="0">
                <a:latin typeface="Calibri"/>
                <a:cs typeface="Calibri"/>
              </a:rPr>
              <a:t>клетки.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5619" y="322529"/>
            <a:ext cx="19107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Формы</a:t>
            </a:r>
            <a:r>
              <a:rPr spc="-80" dirty="0"/>
              <a:t> </a:t>
            </a:r>
            <a:r>
              <a:rPr spc="-5" dirty="0"/>
              <a:t>БЛД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07084"/>
            <a:ext cx="8507095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6357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Классическая </a:t>
            </a:r>
            <a:r>
              <a:rPr sz="2800" spc="-10" dirty="0">
                <a:latin typeface="Calibri"/>
                <a:cs typeface="Calibri"/>
              </a:rPr>
              <a:t>форма развивается </a:t>
            </a:r>
            <a:r>
              <a:rPr sz="2800" spc="-5" dirty="0">
                <a:latin typeface="Calibri"/>
                <a:cs typeface="Calibri"/>
              </a:rPr>
              <a:t>в случае, если у  </a:t>
            </a:r>
            <a:r>
              <a:rPr sz="2800" spc="-15" dirty="0">
                <a:latin typeface="Calibri"/>
                <a:cs typeface="Calibri"/>
              </a:rPr>
              <a:t>недоношенного ребенка </a:t>
            </a:r>
            <a:r>
              <a:rPr sz="2800" spc="-5" dirty="0">
                <a:latin typeface="Calibri"/>
                <a:cs typeface="Calibri"/>
              </a:rPr>
              <a:t>не применяли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препарат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2468245" algn="l"/>
              </a:tabLst>
            </a:pPr>
            <a:r>
              <a:rPr sz="2800" spc="-5" dirty="0">
                <a:latin typeface="Calibri"/>
                <a:cs typeface="Calibri"/>
              </a:rPr>
              <a:t>сурфактанта.	В основе </a:t>
            </a:r>
            <a:r>
              <a:rPr sz="2800" spc="-15" dirty="0">
                <a:latin typeface="Calibri"/>
                <a:cs typeface="Calibri"/>
              </a:rPr>
              <a:t>лежит </a:t>
            </a:r>
            <a:r>
              <a:rPr sz="2800" spc="-10" dirty="0">
                <a:latin typeface="Calibri"/>
                <a:cs typeface="Calibri"/>
              </a:rPr>
              <a:t>повреждение </a:t>
            </a:r>
            <a:r>
              <a:rPr sz="2800" spc="-15" dirty="0">
                <a:latin typeface="Calibri"/>
                <a:cs typeface="Calibri"/>
              </a:rPr>
              <a:t>незрелых  </a:t>
            </a:r>
            <a:r>
              <a:rPr sz="2800" spc="-5" dirty="0">
                <a:latin typeface="Calibri"/>
                <a:cs typeface="Calibri"/>
              </a:rPr>
              <a:t>легких </a:t>
            </a:r>
            <a:r>
              <a:rPr sz="2800" spc="-15" dirty="0">
                <a:latin typeface="Calibri"/>
                <a:cs typeface="Calibri"/>
              </a:rPr>
              <a:t>кислородом, </a:t>
            </a:r>
            <a:r>
              <a:rPr sz="2800" spc="-10" dirty="0">
                <a:latin typeface="Calibri"/>
                <a:cs typeface="Calibri"/>
              </a:rPr>
              <a:t>давлением, объемом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</a:t>
            </a:r>
            <a:endParaRPr sz="2800">
              <a:latin typeface="Calibri"/>
              <a:cs typeface="Calibri"/>
            </a:endParaRPr>
          </a:p>
          <a:p>
            <a:pPr marL="355600" marR="215265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проведении </a:t>
            </a:r>
            <a:r>
              <a:rPr sz="2800" spc="-5" dirty="0">
                <a:latin typeface="Calibri"/>
                <a:cs typeface="Calibri"/>
              </a:rPr>
              <a:t>ИВЛ, </a:t>
            </a:r>
            <a:r>
              <a:rPr sz="2800" spc="-15" dirty="0">
                <a:latin typeface="Calibri"/>
                <a:cs typeface="Calibri"/>
              </a:rPr>
              <a:t>ведущее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системной  воспалительной </a:t>
            </a:r>
            <a:r>
              <a:rPr sz="2800" spc="-5" dirty="0">
                <a:latin typeface="Calibri"/>
                <a:cs typeface="Calibri"/>
              </a:rPr>
              <a:t>реакции.</a:t>
            </a:r>
            <a:endParaRPr sz="2800">
              <a:latin typeface="Calibri"/>
              <a:cs typeface="Calibri"/>
            </a:endParaRPr>
          </a:p>
          <a:p>
            <a:pPr marL="355600" marR="3416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Новая </a:t>
            </a:r>
            <a:r>
              <a:rPr sz="2800" spc="-10" dirty="0">
                <a:latin typeface="Calibri"/>
                <a:cs typeface="Calibri"/>
              </a:rPr>
              <a:t>форма </a:t>
            </a:r>
            <a:r>
              <a:rPr sz="2800" spc="-15" dirty="0">
                <a:latin typeface="Calibri"/>
                <a:cs typeface="Calibri"/>
              </a:rPr>
              <a:t>диагностируется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детей, </a:t>
            </a:r>
            <a:r>
              <a:rPr sz="2800" spc="-20" dirty="0">
                <a:latin typeface="Calibri"/>
                <a:cs typeface="Calibri"/>
              </a:rPr>
              <a:t>родившихся  </a:t>
            </a:r>
            <a:r>
              <a:rPr sz="2800" spc="-10" dirty="0">
                <a:latin typeface="Calibri"/>
                <a:cs typeface="Calibri"/>
              </a:rPr>
              <a:t>ранее </a:t>
            </a:r>
            <a:r>
              <a:rPr sz="2800" spc="-5" dirty="0">
                <a:latin typeface="Calibri"/>
                <a:cs typeface="Calibri"/>
              </a:rPr>
              <a:t>32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гестации, у </a:t>
            </a:r>
            <a:r>
              <a:rPr sz="2800" spc="-20" dirty="0">
                <a:latin typeface="Calibri"/>
                <a:cs typeface="Calibri"/>
              </a:rPr>
              <a:t>которых </a:t>
            </a:r>
            <a:r>
              <a:rPr sz="2800" spc="-5" dirty="0">
                <a:latin typeface="Calibri"/>
                <a:cs typeface="Calibri"/>
              </a:rPr>
              <a:t>применялись  препараты сурфактанта, а </a:t>
            </a:r>
            <a:r>
              <a:rPr sz="2800" spc="-15" dirty="0">
                <a:latin typeface="Calibri"/>
                <a:cs typeface="Calibri"/>
              </a:rPr>
              <a:t>коррекция дыхательных  </a:t>
            </a:r>
            <a:r>
              <a:rPr sz="2800" spc="-10" dirty="0">
                <a:latin typeface="Calibri"/>
                <a:cs typeface="Calibri"/>
              </a:rPr>
              <a:t>расстройств </a:t>
            </a:r>
            <a:r>
              <a:rPr sz="2800" spc="-5" dirty="0">
                <a:latin typeface="Calibri"/>
                <a:cs typeface="Calibri"/>
              </a:rPr>
              <a:t>была </a:t>
            </a:r>
            <a:r>
              <a:rPr sz="2800" spc="-10" dirty="0">
                <a:latin typeface="Calibri"/>
                <a:cs typeface="Calibri"/>
              </a:rPr>
              <a:t>щадящей.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Характеризуется</a:t>
            </a:r>
            <a:endParaRPr sz="2800">
              <a:latin typeface="Calibri"/>
              <a:cs typeface="Calibri"/>
            </a:endParaRPr>
          </a:p>
          <a:p>
            <a:pPr marL="355600" marR="72644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нарушением роста </a:t>
            </a:r>
            <a:r>
              <a:rPr sz="2800" spc="-5" dirty="0">
                <a:latin typeface="Calibri"/>
                <a:cs typeface="Calibri"/>
              </a:rPr>
              <a:t>и развития </a:t>
            </a:r>
            <a:r>
              <a:rPr sz="2800" spc="-10" dirty="0">
                <a:latin typeface="Calibri"/>
                <a:cs typeface="Calibri"/>
              </a:rPr>
              <a:t>альвеол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5" dirty="0">
                <a:latin typeface="Calibri"/>
                <a:cs typeface="Calibri"/>
              </a:rPr>
              <a:t>сосудов  </a:t>
            </a:r>
            <a:r>
              <a:rPr sz="2800" spc="-10" dirty="0">
                <a:latin typeface="Calibri"/>
                <a:cs typeface="Calibri"/>
              </a:rPr>
              <a:t>малого </a:t>
            </a:r>
            <a:r>
              <a:rPr sz="2800" spc="-15" dirty="0">
                <a:latin typeface="Calibri"/>
                <a:cs typeface="Calibri"/>
              </a:rPr>
              <a:t>круга </a:t>
            </a:r>
            <a:r>
              <a:rPr sz="2800" spc="-5" dirty="0">
                <a:latin typeface="Calibri"/>
                <a:cs typeface="Calibri"/>
              </a:rPr>
              <a:t>кровообращения.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6276"/>
            <a:ext cx="8899525" cy="617664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800"/>
              </a:spcBef>
            </a:pPr>
            <a:r>
              <a:rPr sz="2800" b="1" spc="-5" dirty="0">
                <a:latin typeface="Calibri"/>
                <a:cs typeface="Calibri"/>
              </a:rPr>
              <a:t>Практические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рекомендации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Учет </a:t>
            </a:r>
            <a:r>
              <a:rPr sz="2800" spc="-5" dirty="0">
                <a:latin typeface="Calibri"/>
                <a:cs typeface="Calibri"/>
              </a:rPr>
              <a:t>повышенного </a:t>
            </a:r>
            <a:r>
              <a:rPr sz="2800" spc="-15" dirty="0">
                <a:latin typeface="Calibri"/>
                <a:cs typeface="Calibri"/>
              </a:rPr>
              <a:t>риска легочных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инфекций,</a:t>
            </a:r>
            <a:endParaRPr sz="2800">
              <a:latin typeface="Calibri"/>
              <a:cs typeface="Calibri"/>
            </a:endParaRPr>
          </a:p>
          <a:p>
            <a:pPr marL="355600" marR="105664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повышенного </a:t>
            </a:r>
            <a:r>
              <a:rPr sz="2800" spc="-15" dirty="0">
                <a:latin typeface="Calibri"/>
                <a:cs typeface="Calibri"/>
              </a:rPr>
              <a:t>риска </a:t>
            </a:r>
            <a:r>
              <a:rPr sz="2800" spc="-5" dirty="0">
                <a:latin typeface="Calibri"/>
                <a:cs typeface="Calibri"/>
              </a:rPr>
              <a:t>развития </a:t>
            </a:r>
            <a:r>
              <a:rPr sz="2800" spc="-20" dirty="0">
                <a:latin typeface="Calibri"/>
                <a:cs typeface="Calibri"/>
              </a:rPr>
              <a:t>ХОБЛ, </a:t>
            </a:r>
            <a:r>
              <a:rPr sz="2800" spc="-5" dirty="0">
                <a:latin typeface="Calibri"/>
                <a:cs typeface="Calibri"/>
              </a:rPr>
              <a:t>пониженной  </a:t>
            </a:r>
            <a:r>
              <a:rPr sz="2800" spc="-15" dirty="0">
                <a:latin typeface="Calibri"/>
                <a:cs typeface="Calibri"/>
              </a:rPr>
              <a:t>толерантности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физическим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нагрузкам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Вакцинация </a:t>
            </a:r>
            <a:r>
              <a:rPr sz="2800" spc="-10" dirty="0">
                <a:latin typeface="Calibri"/>
                <a:cs typeface="Calibri"/>
              </a:rPr>
              <a:t>против</a:t>
            </a:r>
            <a:r>
              <a:rPr sz="2800" spc="-5" dirty="0">
                <a:latin typeface="Calibri"/>
                <a:cs typeface="Calibri"/>
              </a:rPr>
              <a:t> респираторно-синцитиальной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инфекции </a:t>
            </a:r>
            <a:r>
              <a:rPr sz="2800" spc="-10" dirty="0">
                <a:latin typeface="Calibri"/>
                <a:cs typeface="Calibri"/>
              </a:rPr>
              <a:t>препаратом </a:t>
            </a:r>
            <a:r>
              <a:rPr sz="2800" spc="-5" dirty="0">
                <a:latin typeface="Calibri"/>
                <a:cs typeface="Calibri"/>
              </a:rPr>
              <a:t>паливизумаб </a:t>
            </a:r>
            <a:r>
              <a:rPr sz="2800" spc="-15" dirty="0">
                <a:latin typeface="Calibri"/>
                <a:cs typeface="Calibri"/>
              </a:rPr>
              <a:t>(торговое </a:t>
            </a:r>
            <a:r>
              <a:rPr sz="2800" spc="-5" dirty="0">
                <a:latin typeface="Calibri"/>
                <a:cs typeface="Calibri"/>
              </a:rPr>
              <a:t>название  Синагис), применение </a:t>
            </a:r>
            <a:r>
              <a:rPr sz="2800" spc="-25" dirty="0">
                <a:latin typeface="Calibri"/>
                <a:cs typeface="Calibri"/>
              </a:rPr>
              <a:t>которого </a:t>
            </a:r>
            <a:r>
              <a:rPr sz="2800" spc="-5" dirty="0">
                <a:latin typeface="Calibri"/>
                <a:cs typeface="Calibri"/>
              </a:rPr>
              <a:t>включено в стандарт  </a:t>
            </a:r>
            <a:r>
              <a:rPr sz="2800" spc="-15" dirty="0">
                <a:latin typeface="Calibri"/>
                <a:cs typeface="Calibri"/>
              </a:rPr>
              <a:t>медицинской </a:t>
            </a:r>
            <a:r>
              <a:rPr sz="2800" spc="-5" dirty="0">
                <a:latin typeface="Calibri"/>
                <a:cs typeface="Calibri"/>
              </a:rPr>
              <a:t>помощи </a:t>
            </a:r>
            <a:r>
              <a:rPr sz="2800" spc="-10" dirty="0">
                <a:latin typeface="Calibri"/>
                <a:cs typeface="Calibri"/>
              </a:rPr>
              <a:t>недоношенным</a:t>
            </a:r>
            <a:r>
              <a:rPr sz="2800" spc="-15" dirty="0">
                <a:latin typeface="Calibri"/>
                <a:cs typeface="Calibri"/>
              </a:rPr>
              <a:t> детям,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рожденным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35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гестации; </a:t>
            </a:r>
            <a:r>
              <a:rPr sz="2800" spc="-10" dirty="0">
                <a:latin typeface="Calibri"/>
                <a:cs typeface="Calibri"/>
              </a:rPr>
              <a:t>показана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всем</a:t>
            </a:r>
            <a:endParaRPr sz="2800">
              <a:latin typeface="Calibri"/>
              <a:cs typeface="Calibri"/>
            </a:endParaRPr>
          </a:p>
          <a:p>
            <a:pPr marL="355600" marR="45339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пациентам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10" dirty="0">
                <a:latin typeface="Calibri"/>
                <a:cs typeface="Calibri"/>
              </a:rPr>
              <a:t>лет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время </a:t>
            </a:r>
            <a:r>
              <a:rPr sz="2800" spc="-15" dirty="0">
                <a:latin typeface="Calibri"/>
                <a:cs typeface="Calibri"/>
              </a:rPr>
              <a:t>эпидемического </a:t>
            </a:r>
            <a:r>
              <a:rPr sz="2800" spc="-5" dirty="0">
                <a:latin typeface="Calibri"/>
                <a:cs typeface="Calibri"/>
              </a:rPr>
              <a:t>сезона  </a:t>
            </a:r>
            <a:r>
              <a:rPr sz="2800" spc="-10" dirty="0">
                <a:latin typeface="Calibri"/>
                <a:cs typeface="Calibri"/>
              </a:rPr>
              <a:t>(American </a:t>
            </a:r>
            <a:r>
              <a:rPr sz="2800" spc="-15" dirty="0">
                <a:latin typeface="Calibri"/>
                <a:cs typeface="Calibri"/>
              </a:rPr>
              <a:t>Academy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2009).</a:t>
            </a:r>
            <a:endParaRPr sz="2800">
              <a:latin typeface="Calibri"/>
              <a:cs typeface="Calibri"/>
            </a:endParaRPr>
          </a:p>
          <a:p>
            <a:pPr marL="355600" marR="361315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Педиатрическое </a:t>
            </a:r>
            <a:r>
              <a:rPr sz="2800" spc="-10" dirty="0">
                <a:latin typeface="Calibri"/>
                <a:cs typeface="Calibri"/>
              </a:rPr>
              <a:t>лечение респираторных </a:t>
            </a:r>
            <a:r>
              <a:rPr sz="2800" spc="-15" dirty="0">
                <a:latin typeface="Calibri"/>
                <a:cs typeface="Calibri"/>
              </a:rPr>
              <a:t>проблем </a:t>
            </a:r>
            <a:r>
              <a:rPr sz="2800" spc="-5" dirty="0">
                <a:latin typeface="Calibri"/>
                <a:cs typeface="Calibri"/>
              </a:rPr>
              <a:t>– в  </a:t>
            </a:r>
            <a:r>
              <a:rPr sz="2800" spc="-10" dirty="0">
                <a:latin typeface="Calibri"/>
                <a:cs typeface="Calibri"/>
              </a:rPr>
              <a:t>соответствии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клинической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симптоматикой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98" y="76405"/>
            <a:ext cx="8759825" cy="6492240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2035"/>
              </a:spcBef>
            </a:pPr>
            <a:r>
              <a:rPr sz="2800" b="1" spc="-5" dirty="0">
                <a:latin typeface="Calibri"/>
                <a:cs typeface="Calibri"/>
              </a:rPr>
              <a:t>Диагностика и лечение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БЛД</a:t>
            </a:r>
            <a:endParaRPr sz="2800">
              <a:latin typeface="Calibri"/>
              <a:cs typeface="Calibri"/>
            </a:endParaRPr>
          </a:p>
          <a:p>
            <a:pPr marL="354965" marR="106045" indent="-342900">
              <a:lnSpc>
                <a:spcPct val="100000"/>
              </a:lnSpc>
              <a:spcBef>
                <a:spcPts val="193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Основной </a:t>
            </a:r>
            <a:r>
              <a:rPr sz="2800" spc="-30" dirty="0">
                <a:latin typeface="Calibri"/>
                <a:cs typeface="Calibri"/>
              </a:rPr>
              <a:t>метод </a:t>
            </a:r>
            <a:r>
              <a:rPr sz="2800" spc="-5" dirty="0">
                <a:latin typeface="Calibri"/>
                <a:cs typeface="Calibri"/>
              </a:rPr>
              <a:t>диагностики – </a:t>
            </a:r>
            <a:r>
              <a:rPr sz="2800" spc="-10" dirty="0">
                <a:latin typeface="Calibri"/>
                <a:cs typeface="Calibri"/>
              </a:rPr>
              <a:t>рентгенологический  (рентгенография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компьютерная </a:t>
            </a:r>
            <a:r>
              <a:rPr sz="2800" spc="-10" dirty="0">
                <a:latin typeface="Calibri"/>
                <a:cs typeface="Calibri"/>
              </a:rPr>
              <a:t>томография органов  </a:t>
            </a:r>
            <a:r>
              <a:rPr sz="2800" spc="-25" dirty="0">
                <a:latin typeface="Calibri"/>
                <a:cs typeface="Calibri"/>
              </a:rPr>
              <a:t>грудной</a:t>
            </a:r>
            <a:r>
              <a:rPr sz="2800" spc="-10" dirty="0">
                <a:latin typeface="Calibri"/>
                <a:cs typeface="Calibri"/>
              </a:rPr>
              <a:t> клетки)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Лечение </a:t>
            </a:r>
            <a:r>
              <a:rPr sz="2800" spc="-10" dirty="0">
                <a:latin typeface="Calibri"/>
                <a:cs typeface="Calibri"/>
              </a:rPr>
              <a:t>БЛД </a:t>
            </a:r>
            <a:r>
              <a:rPr sz="2800" spc="-5" dirty="0">
                <a:latin typeface="Calibri"/>
                <a:cs typeface="Calibri"/>
              </a:rPr>
              <a:t>начинают в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ОРИТ: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Поддержание </a:t>
            </a:r>
            <a:r>
              <a:rPr sz="2800" spc="-10" dirty="0">
                <a:latin typeface="Calibri"/>
                <a:cs typeface="Calibri"/>
              </a:rPr>
              <a:t>сатурации кислорода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90%</a:t>
            </a:r>
            <a:endParaRPr sz="2800">
              <a:latin typeface="Calibri"/>
              <a:cs typeface="Calibri"/>
            </a:endParaRPr>
          </a:p>
          <a:p>
            <a:pPr marL="354965" marR="4375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Восстановление спонтанного </a:t>
            </a:r>
            <a:r>
              <a:rPr sz="2800" spc="-10" dirty="0">
                <a:latin typeface="Calibri"/>
                <a:cs typeface="Calibri"/>
              </a:rPr>
              <a:t>дыхания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кратчайшие  </a:t>
            </a:r>
            <a:r>
              <a:rPr sz="2800" spc="-5" dirty="0">
                <a:latin typeface="Calibri"/>
                <a:cs typeface="Calibri"/>
              </a:rPr>
              <a:t>сроки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Повышения </a:t>
            </a:r>
            <a:r>
              <a:rPr sz="2800" spc="-15" dirty="0">
                <a:latin typeface="Calibri"/>
                <a:cs typeface="Calibri"/>
              </a:rPr>
              <a:t>калоража </a:t>
            </a:r>
            <a:r>
              <a:rPr sz="2800" spc="-5" dirty="0">
                <a:latin typeface="Calibri"/>
                <a:cs typeface="Calibri"/>
              </a:rPr>
              <a:t>питания и </a:t>
            </a:r>
            <a:r>
              <a:rPr sz="2800" spc="-15" dirty="0">
                <a:latin typeface="Calibri"/>
                <a:cs typeface="Calibri"/>
              </a:rPr>
              <a:t>потребления </a:t>
            </a:r>
            <a:r>
              <a:rPr sz="2800" spc="-25" dirty="0">
                <a:latin typeface="Calibri"/>
                <a:cs typeface="Calibri"/>
              </a:rPr>
              <a:t>белка </a:t>
            </a:r>
            <a:r>
              <a:rPr sz="2800" spc="-20" dirty="0">
                <a:latin typeface="Calibri"/>
                <a:cs typeface="Calibri"/>
              </a:rPr>
              <a:t>до  </a:t>
            </a:r>
            <a:r>
              <a:rPr sz="2800" spc="-5" dirty="0">
                <a:latin typeface="Calibri"/>
                <a:cs typeface="Calibri"/>
              </a:rPr>
              <a:t>3-3,5г\сут</a:t>
            </a:r>
            <a:endParaRPr sz="2800">
              <a:latin typeface="Calibri"/>
              <a:cs typeface="Calibri"/>
            </a:endParaRPr>
          </a:p>
          <a:p>
            <a:pPr marL="354965" marR="1143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3330575" algn="l"/>
              </a:tabLst>
            </a:pPr>
            <a:r>
              <a:rPr sz="2800" spc="-15" dirty="0">
                <a:latin typeface="Calibri"/>
                <a:cs typeface="Calibri"/>
              </a:rPr>
              <a:t>Длительная </a:t>
            </a:r>
            <a:r>
              <a:rPr sz="2800" spc="-10" dirty="0">
                <a:latin typeface="Calibri"/>
                <a:cs typeface="Calibri"/>
              </a:rPr>
              <a:t>терапия </a:t>
            </a:r>
            <a:r>
              <a:rPr sz="2800" spc="-20" dirty="0">
                <a:latin typeface="Calibri"/>
                <a:cs typeface="Calibri"/>
              </a:rPr>
              <a:t>глюкокортикоидами. </a:t>
            </a:r>
            <a:r>
              <a:rPr sz="2800" spc="-10" dirty="0">
                <a:latin typeface="Calibri"/>
                <a:cs typeface="Calibri"/>
              </a:rPr>
              <a:t>Критерий  отмены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препарата	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отсутствие </a:t>
            </a:r>
            <a:r>
              <a:rPr sz="2800" spc="-15" dirty="0">
                <a:latin typeface="Calibri"/>
                <a:cs typeface="Calibri"/>
              </a:rPr>
              <a:t>бронхообструктивного  </a:t>
            </a:r>
            <a:r>
              <a:rPr sz="2800" spc="-5" dirty="0">
                <a:latin typeface="Calibri"/>
                <a:cs typeface="Calibri"/>
              </a:rPr>
              <a:t>синдрома </a:t>
            </a:r>
            <a:r>
              <a:rPr sz="2800" spc="-10" dirty="0">
                <a:latin typeface="Calibri"/>
                <a:cs typeface="Calibri"/>
              </a:rPr>
              <a:t>при ОРВИ </a:t>
            </a:r>
            <a:r>
              <a:rPr sz="2800" spc="-5" dirty="0">
                <a:latin typeface="Calibri"/>
                <a:cs typeface="Calibri"/>
              </a:rPr>
              <a:t>(Яцык </a:t>
            </a:r>
            <a:r>
              <a:rPr sz="2800" spc="-45" dirty="0">
                <a:latin typeface="Calibri"/>
                <a:cs typeface="Calibri"/>
              </a:rPr>
              <a:t>Г.В.,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23238"/>
            <a:ext cx="834009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БЛД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независимым </a:t>
            </a:r>
            <a:r>
              <a:rPr sz="2800" spc="-15" dirty="0">
                <a:latin typeface="Calibri"/>
                <a:cs typeface="Calibri"/>
              </a:rPr>
              <a:t>фактором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риска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неврологических заболеваний </a:t>
            </a:r>
            <a:r>
              <a:rPr sz="2800" spc="-15" dirty="0">
                <a:latin typeface="Calibri"/>
                <a:cs typeface="Calibri"/>
              </a:rPr>
              <a:t>(Davis </a:t>
            </a:r>
            <a:r>
              <a:rPr sz="2800" spc="-80" dirty="0">
                <a:latin typeface="Calibri"/>
                <a:cs typeface="Calibri"/>
              </a:rPr>
              <a:t>P.J.,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2002)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БЛД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лучший </a:t>
            </a:r>
            <a:r>
              <a:rPr sz="2800" spc="-5" dirty="0">
                <a:latin typeface="Calibri"/>
                <a:cs typeface="Calibri"/>
              </a:rPr>
              <a:t>независимый </a:t>
            </a:r>
            <a:r>
              <a:rPr sz="2800" spc="-15" dirty="0">
                <a:latin typeface="Calibri"/>
                <a:cs typeface="Calibri"/>
              </a:rPr>
              <a:t>предиктор </a:t>
            </a:r>
            <a:r>
              <a:rPr sz="2800" spc="-10" dirty="0">
                <a:latin typeface="Calibri"/>
                <a:cs typeface="Calibri"/>
              </a:rPr>
              <a:t>когнитивных  </a:t>
            </a:r>
            <a:r>
              <a:rPr sz="2800" spc="-15" dirty="0">
                <a:latin typeface="Calibri"/>
                <a:cs typeface="Calibri"/>
              </a:rPr>
              <a:t>показателей </a:t>
            </a:r>
            <a:r>
              <a:rPr sz="2800" spc="-5" dirty="0">
                <a:latin typeface="Calibri"/>
                <a:cs typeface="Calibri"/>
              </a:rPr>
              <a:t>в возрасте </a:t>
            </a:r>
            <a:r>
              <a:rPr sz="2800" spc="-10" dirty="0">
                <a:latin typeface="Calibri"/>
                <a:cs typeface="Calibri"/>
              </a:rPr>
              <a:t>двух лет </a:t>
            </a:r>
            <a:r>
              <a:rPr sz="2800" spc="-15" dirty="0">
                <a:latin typeface="Calibri"/>
                <a:cs typeface="Calibri"/>
              </a:rPr>
              <a:t>(Natarajan </a:t>
            </a:r>
            <a:r>
              <a:rPr sz="2800" spc="-5" dirty="0">
                <a:latin typeface="Calibri"/>
                <a:cs typeface="Calibri"/>
              </a:rPr>
              <a:t>G.,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3595" y="1253449"/>
            <a:ext cx="12446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3142" y="322529"/>
            <a:ext cx="6939915" cy="517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Открытый артериальный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проток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1173480" marR="57975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Артериальный </a:t>
            </a:r>
            <a:r>
              <a:rPr sz="2800" spc="-15" dirty="0">
                <a:latin typeface="Calibri"/>
                <a:cs typeface="Calibri"/>
              </a:rPr>
              <a:t>проток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2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сосуд,  связывающий </a:t>
            </a:r>
            <a:r>
              <a:rPr sz="2800" spc="-15" dirty="0">
                <a:latin typeface="Calibri"/>
                <a:cs typeface="Calibri"/>
              </a:rPr>
              <a:t>легочную </a:t>
            </a:r>
            <a:r>
              <a:rPr sz="2800" spc="-10" dirty="0">
                <a:latin typeface="Calibri"/>
                <a:cs typeface="Calibri"/>
              </a:rPr>
              <a:t>артерию  </a:t>
            </a:r>
            <a:r>
              <a:rPr sz="2800" spc="-20" dirty="0">
                <a:latin typeface="Calibri"/>
                <a:cs typeface="Calibri"/>
              </a:rPr>
              <a:t>плода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аорту. </a:t>
            </a:r>
            <a:r>
              <a:rPr sz="2800" spc="-5" dirty="0">
                <a:latin typeface="Calibri"/>
                <a:cs typeface="Calibri"/>
              </a:rPr>
              <a:t>В случае, если </a:t>
            </a:r>
            <a:r>
              <a:rPr sz="2800" spc="-10" dirty="0">
                <a:latin typeface="Calibri"/>
                <a:cs typeface="Calibri"/>
              </a:rPr>
              <a:t>он  остается открытым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</a:t>
            </a:r>
            <a:endParaRPr sz="2800">
              <a:latin typeface="Calibri"/>
              <a:cs typeface="Calibri"/>
            </a:endParaRPr>
          </a:p>
          <a:p>
            <a:pPr marL="117348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новорожденного, </a:t>
            </a:r>
            <a:r>
              <a:rPr sz="2800" spc="-5" dirty="0">
                <a:latin typeface="Calibri"/>
                <a:cs typeface="Calibri"/>
              </a:rPr>
              <a:t>часть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крови</a:t>
            </a:r>
            <a:endParaRPr sz="2800">
              <a:latin typeface="Calibri"/>
              <a:cs typeface="Calibri"/>
            </a:endParaRPr>
          </a:p>
          <a:p>
            <a:pPr marL="117348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сбрасывается </a:t>
            </a:r>
            <a:r>
              <a:rPr sz="2800" spc="-10" dirty="0">
                <a:latin typeface="Calibri"/>
                <a:cs typeface="Calibri"/>
              </a:rPr>
              <a:t>из </a:t>
            </a:r>
            <a:r>
              <a:rPr sz="2800" spc="-5" dirty="0">
                <a:latin typeface="Calibri"/>
                <a:cs typeface="Calibri"/>
              </a:rPr>
              <a:t>аорты в </a:t>
            </a:r>
            <a:r>
              <a:rPr sz="2800" spc="-15" dirty="0">
                <a:latin typeface="Calibri"/>
                <a:cs typeface="Calibri"/>
              </a:rPr>
              <a:t>легочную  </a:t>
            </a:r>
            <a:r>
              <a:rPr sz="2800" spc="-10" dirty="0">
                <a:latin typeface="Calibri"/>
                <a:cs typeface="Calibri"/>
              </a:rPr>
              <a:t>артерию,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увеличивает </a:t>
            </a:r>
            <a:r>
              <a:rPr sz="2800" spc="-5" dirty="0">
                <a:latin typeface="Calibri"/>
                <a:cs typeface="Calibri"/>
              </a:rPr>
              <a:t>нагрузку на  </a:t>
            </a:r>
            <a:r>
              <a:rPr sz="2800" spc="-10" dirty="0">
                <a:latin typeface="Calibri"/>
                <a:cs typeface="Calibri"/>
              </a:rPr>
              <a:t>легкие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может </a:t>
            </a:r>
            <a:r>
              <a:rPr sz="2800" spc="-10" dirty="0">
                <a:latin typeface="Calibri"/>
                <a:cs typeface="Calibri"/>
              </a:rPr>
              <a:t>явиться </a:t>
            </a:r>
            <a:r>
              <a:rPr sz="2800" spc="-5" dirty="0">
                <a:latin typeface="Calibri"/>
                <a:cs typeface="Calibri"/>
              </a:rPr>
              <a:t>причиной  </a:t>
            </a:r>
            <a:r>
              <a:rPr sz="2800" spc="-15" dirty="0">
                <a:latin typeface="Calibri"/>
                <a:cs typeface="Calibri"/>
              </a:rPr>
              <a:t>дыхательной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сердечной</a:t>
            </a:r>
            <a:endParaRPr sz="2800">
              <a:latin typeface="Calibri"/>
              <a:cs typeface="Calibri"/>
            </a:endParaRPr>
          </a:p>
          <a:p>
            <a:pPr marL="117348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недостаточности.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40738"/>
            <a:ext cx="2987802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22529"/>
            <a:ext cx="8960485" cy="354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Открытый артериальный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проток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 marR="3276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Диагноз </a:t>
            </a:r>
            <a:r>
              <a:rPr sz="2800" spc="-30" dirty="0">
                <a:latin typeface="Calibri"/>
                <a:cs typeface="Calibri"/>
              </a:rPr>
              <a:t>ОАП </a:t>
            </a:r>
            <a:r>
              <a:rPr sz="2800" spc="-10" dirty="0">
                <a:latin typeface="Calibri"/>
                <a:cs typeface="Calibri"/>
              </a:rPr>
              <a:t>ставится, </a:t>
            </a:r>
            <a:r>
              <a:rPr sz="2800" spc="-5" dirty="0">
                <a:latin typeface="Calibri"/>
                <a:cs typeface="Calibri"/>
              </a:rPr>
              <a:t>если </a:t>
            </a:r>
            <a:r>
              <a:rPr sz="2800" spc="-20" dirty="0">
                <a:latin typeface="Calibri"/>
                <a:cs typeface="Calibri"/>
              </a:rPr>
              <a:t>проток </a:t>
            </a:r>
            <a:r>
              <a:rPr sz="2800" spc="-15" dirty="0">
                <a:latin typeface="Calibri"/>
                <a:cs typeface="Calibri"/>
              </a:rPr>
              <a:t>самостоятельно </a:t>
            </a:r>
            <a:r>
              <a:rPr sz="2800" dirty="0">
                <a:latin typeface="Calibri"/>
                <a:cs typeface="Calibri"/>
              </a:rPr>
              <a:t>не  </a:t>
            </a:r>
            <a:r>
              <a:rPr sz="2800" spc="-10" dirty="0">
                <a:latin typeface="Calibri"/>
                <a:cs typeface="Calibri"/>
              </a:rPr>
              <a:t>закрывается </a:t>
            </a:r>
            <a:r>
              <a:rPr sz="2800" spc="-5" dirty="0">
                <a:latin typeface="Calibri"/>
                <a:cs typeface="Calibri"/>
              </a:rPr>
              <a:t>в первые 72 часа жизни. В </a:t>
            </a:r>
            <a:r>
              <a:rPr sz="2800" spc="-20" dirty="0">
                <a:latin typeface="Calibri"/>
                <a:cs typeface="Calibri"/>
              </a:rPr>
              <a:t>целом,  </a:t>
            </a:r>
            <a:r>
              <a:rPr sz="2800" spc="-15" dirty="0">
                <a:latin typeface="Calibri"/>
                <a:cs typeface="Calibri"/>
              </a:rPr>
              <a:t>гемодинамически </a:t>
            </a:r>
            <a:r>
              <a:rPr sz="2800" spc="-5" dirty="0">
                <a:latin typeface="Calibri"/>
                <a:cs typeface="Calibri"/>
              </a:rPr>
              <a:t>значимые нарушения при </a:t>
            </a:r>
            <a:r>
              <a:rPr sz="2800" spc="-30" dirty="0">
                <a:latin typeface="Calibri"/>
                <a:cs typeface="Calibri"/>
              </a:rPr>
              <a:t>ОАП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новорожденных </a:t>
            </a:r>
            <a:r>
              <a:rPr sz="2800" spc="-5" dirty="0">
                <a:latin typeface="Calibri"/>
                <a:cs typeface="Calibri"/>
              </a:rPr>
              <a:t>с массой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1251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1500 </a:t>
            </a:r>
            <a:r>
              <a:rPr sz="2800" spc="-70" dirty="0">
                <a:latin typeface="Calibri"/>
                <a:cs typeface="Calibri"/>
              </a:rPr>
              <a:t>г. </a:t>
            </a:r>
            <a:r>
              <a:rPr sz="2800" spc="-10" dirty="0">
                <a:latin typeface="Calibri"/>
                <a:cs typeface="Calibri"/>
              </a:rPr>
              <a:t>встречаются  </a:t>
            </a:r>
            <a:r>
              <a:rPr sz="2800" spc="-5" dirty="0">
                <a:latin typeface="Calibri"/>
                <a:cs typeface="Calibri"/>
              </a:rPr>
              <a:t>в 13% </a:t>
            </a:r>
            <a:r>
              <a:rPr sz="2800" spc="-20" dirty="0">
                <a:latin typeface="Calibri"/>
                <a:cs typeface="Calibri"/>
              </a:rPr>
              <a:t>наблюдений, </a:t>
            </a:r>
            <a:r>
              <a:rPr sz="2800" spc="-5" dirty="0">
                <a:latin typeface="Calibri"/>
                <a:cs typeface="Calibri"/>
              </a:rPr>
              <a:t>а у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массой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501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750 </a:t>
            </a:r>
            <a:r>
              <a:rPr sz="2800" spc="-70" dirty="0">
                <a:latin typeface="Calibri"/>
                <a:cs typeface="Calibri"/>
              </a:rPr>
              <a:t>г. </a:t>
            </a:r>
            <a:r>
              <a:rPr sz="2800" spc="-5" dirty="0">
                <a:latin typeface="Calibri"/>
                <a:cs typeface="Calibri"/>
              </a:rPr>
              <a:t>в  49 % случаев </a:t>
            </a:r>
            <a:r>
              <a:rPr sz="2800" spc="-35" dirty="0">
                <a:latin typeface="Calibri"/>
                <a:cs typeface="Calibri"/>
              </a:rPr>
              <a:t>(Fanaroff,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2007).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3783329"/>
            <a:ext cx="3747135" cy="1743710"/>
          </a:xfrm>
          <a:custGeom>
            <a:avLst/>
            <a:gdLst/>
            <a:ahLst/>
            <a:cxnLst/>
            <a:rect l="l" t="t" r="r" b="b"/>
            <a:pathLst>
              <a:path w="3747135" h="1743710">
                <a:moveTo>
                  <a:pt x="62737" y="1649095"/>
                </a:moveTo>
                <a:lnTo>
                  <a:pt x="58800" y="1649857"/>
                </a:lnTo>
                <a:lnTo>
                  <a:pt x="56768" y="1652651"/>
                </a:lnTo>
                <a:lnTo>
                  <a:pt x="0" y="1733931"/>
                </a:lnTo>
                <a:lnTo>
                  <a:pt x="98678" y="1743329"/>
                </a:lnTo>
                <a:lnTo>
                  <a:pt x="102107" y="1743710"/>
                </a:lnTo>
                <a:lnTo>
                  <a:pt x="105282" y="1741170"/>
                </a:lnTo>
                <a:lnTo>
                  <a:pt x="105537" y="1737614"/>
                </a:lnTo>
                <a:lnTo>
                  <a:pt x="105889" y="1734439"/>
                </a:lnTo>
                <a:lnTo>
                  <a:pt x="14096" y="1734439"/>
                </a:lnTo>
                <a:lnTo>
                  <a:pt x="8762" y="1722882"/>
                </a:lnTo>
                <a:lnTo>
                  <a:pt x="30093" y="1713037"/>
                </a:lnTo>
                <a:lnTo>
                  <a:pt x="69214" y="1657096"/>
                </a:lnTo>
                <a:lnTo>
                  <a:pt x="68452" y="1653159"/>
                </a:lnTo>
                <a:lnTo>
                  <a:pt x="65658" y="1651127"/>
                </a:lnTo>
                <a:lnTo>
                  <a:pt x="62737" y="1649095"/>
                </a:lnTo>
                <a:close/>
              </a:path>
              <a:path w="3747135" h="1743710">
                <a:moveTo>
                  <a:pt x="30093" y="1713037"/>
                </a:moveTo>
                <a:lnTo>
                  <a:pt x="8762" y="1722882"/>
                </a:lnTo>
                <a:lnTo>
                  <a:pt x="14096" y="1734439"/>
                </a:lnTo>
                <a:lnTo>
                  <a:pt x="18774" y="1732280"/>
                </a:lnTo>
                <a:lnTo>
                  <a:pt x="16637" y="1732280"/>
                </a:lnTo>
                <a:lnTo>
                  <a:pt x="12064" y="1722247"/>
                </a:lnTo>
                <a:lnTo>
                  <a:pt x="23653" y="1722247"/>
                </a:lnTo>
                <a:lnTo>
                  <a:pt x="30093" y="1713037"/>
                </a:lnTo>
                <a:close/>
              </a:path>
              <a:path w="3747135" h="1743710">
                <a:moveTo>
                  <a:pt x="35573" y="1724526"/>
                </a:moveTo>
                <a:lnTo>
                  <a:pt x="14096" y="1734439"/>
                </a:lnTo>
                <a:lnTo>
                  <a:pt x="105889" y="1734439"/>
                </a:lnTo>
                <a:lnTo>
                  <a:pt x="105918" y="1734185"/>
                </a:lnTo>
                <a:lnTo>
                  <a:pt x="103377" y="1731010"/>
                </a:lnTo>
                <a:lnTo>
                  <a:pt x="99821" y="1730756"/>
                </a:lnTo>
                <a:lnTo>
                  <a:pt x="35573" y="1724526"/>
                </a:lnTo>
                <a:close/>
              </a:path>
              <a:path w="3747135" h="1743710">
                <a:moveTo>
                  <a:pt x="12064" y="1722247"/>
                </a:moveTo>
                <a:lnTo>
                  <a:pt x="16637" y="1732280"/>
                </a:lnTo>
                <a:lnTo>
                  <a:pt x="22917" y="1723299"/>
                </a:lnTo>
                <a:lnTo>
                  <a:pt x="12064" y="1722247"/>
                </a:lnTo>
                <a:close/>
              </a:path>
              <a:path w="3747135" h="1743710">
                <a:moveTo>
                  <a:pt x="22917" y="1723299"/>
                </a:moveTo>
                <a:lnTo>
                  <a:pt x="16637" y="1732280"/>
                </a:lnTo>
                <a:lnTo>
                  <a:pt x="18774" y="1732280"/>
                </a:lnTo>
                <a:lnTo>
                  <a:pt x="35573" y="1724526"/>
                </a:lnTo>
                <a:lnTo>
                  <a:pt x="22917" y="1723299"/>
                </a:lnTo>
                <a:close/>
              </a:path>
              <a:path w="3747135" h="1743710">
                <a:moveTo>
                  <a:pt x="3741801" y="0"/>
                </a:moveTo>
                <a:lnTo>
                  <a:pt x="30093" y="1713037"/>
                </a:lnTo>
                <a:lnTo>
                  <a:pt x="22917" y="1723299"/>
                </a:lnTo>
                <a:lnTo>
                  <a:pt x="35573" y="1724526"/>
                </a:lnTo>
                <a:lnTo>
                  <a:pt x="3747135" y="11430"/>
                </a:lnTo>
                <a:lnTo>
                  <a:pt x="3741801" y="0"/>
                </a:lnTo>
                <a:close/>
              </a:path>
              <a:path w="3747135" h="1743710">
                <a:moveTo>
                  <a:pt x="23653" y="1722247"/>
                </a:moveTo>
                <a:lnTo>
                  <a:pt x="12064" y="1722247"/>
                </a:lnTo>
                <a:lnTo>
                  <a:pt x="22917" y="1723299"/>
                </a:lnTo>
                <a:lnTo>
                  <a:pt x="23653" y="1722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9808" y="1853183"/>
            <a:ext cx="312420" cy="2430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7090" y="1988820"/>
            <a:ext cx="118110" cy="2232660"/>
          </a:xfrm>
          <a:custGeom>
            <a:avLst/>
            <a:gdLst/>
            <a:ahLst/>
            <a:cxnLst/>
            <a:rect l="l" t="t" r="r" b="b"/>
            <a:pathLst>
              <a:path w="118110" h="2232660">
                <a:moveTo>
                  <a:pt x="58928" y="50346"/>
                </a:moveTo>
                <a:lnTo>
                  <a:pt x="46227" y="72117"/>
                </a:lnTo>
                <a:lnTo>
                  <a:pt x="46227" y="2232279"/>
                </a:lnTo>
                <a:lnTo>
                  <a:pt x="71627" y="2232279"/>
                </a:lnTo>
                <a:lnTo>
                  <a:pt x="71627" y="72117"/>
                </a:lnTo>
                <a:lnTo>
                  <a:pt x="58928" y="50346"/>
                </a:lnTo>
                <a:close/>
              </a:path>
              <a:path w="118110" h="2232660">
                <a:moveTo>
                  <a:pt x="58927" y="0"/>
                </a:moveTo>
                <a:lnTo>
                  <a:pt x="3556" y="94995"/>
                </a:lnTo>
                <a:lnTo>
                  <a:pt x="0" y="100964"/>
                </a:lnTo>
                <a:lnTo>
                  <a:pt x="2032" y="108838"/>
                </a:lnTo>
                <a:lnTo>
                  <a:pt x="14097" y="115824"/>
                </a:lnTo>
                <a:lnTo>
                  <a:pt x="21971" y="113791"/>
                </a:lnTo>
                <a:lnTo>
                  <a:pt x="25400" y="107822"/>
                </a:lnTo>
                <a:lnTo>
                  <a:pt x="46227" y="72117"/>
                </a:lnTo>
                <a:lnTo>
                  <a:pt x="46227" y="25145"/>
                </a:lnTo>
                <a:lnTo>
                  <a:pt x="73585" y="25145"/>
                </a:lnTo>
                <a:lnTo>
                  <a:pt x="58927" y="0"/>
                </a:lnTo>
                <a:close/>
              </a:path>
              <a:path w="118110" h="2232660">
                <a:moveTo>
                  <a:pt x="73585" y="25145"/>
                </a:moveTo>
                <a:lnTo>
                  <a:pt x="71627" y="25145"/>
                </a:lnTo>
                <a:lnTo>
                  <a:pt x="71628" y="72117"/>
                </a:lnTo>
                <a:lnTo>
                  <a:pt x="92456" y="107822"/>
                </a:lnTo>
                <a:lnTo>
                  <a:pt x="95885" y="113791"/>
                </a:lnTo>
                <a:lnTo>
                  <a:pt x="103759" y="115824"/>
                </a:lnTo>
                <a:lnTo>
                  <a:pt x="115824" y="108838"/>
                </a:lnTo>
                <a:lnTo>
                  <a:pt x="117856" y="100964"/>
                </a:lnTo>
                <a:lnTo>
                  <a:pt x="114300" y="94995"/>
                </a:lnTo>
                <a:lnTo>
                  <a:pt x="73585" y="25145"/>
                </a:lnTo>
                <a:close/>
              </a:path>
              <a:path w="118110" h="2232660">
                <a:moveTo>
                  <a:pt x="71627" y="25145"/>
                </a:moveTo>
                <a:lnTo>
                  <a:pt x="46227" y="25145"/>
                </a:lnTo>
                <a:lnTo>
                  <a:pt x="46227" y="72117"/>
                </a:lnTo>
                <a:lnTo>
                  <a:pt x="58928" y="50346"/>
                </a:lnTo>
                <a:lnTo>
                  <a:pt x="48006" y="31622"/>
                </a:lnTo>
                <a:lnTo>
                  <a:pt x="71627" y="31622"/>
                </a:lnTo>
                <a:lnTo>
                  <a:pt x="71627" y="25145"/>
                </a:lnTo>
                <a:close/>
              </a:path>
              <a:path w="118110" h="2232660">
                <a:moveTo>
                  <a:pt x="71627" y="31622"/>
                </a:moveTo>
                <a:lnTo>
                  <a:pt x="69850" y="31622"/>
                </a:lnTo>
                <a:lnTo>
                  <a:pt x="58928" y="50346"/>
                </a:lnTo>
                <a:lnTo>
                  <a:pt x="71628" y="72117"/>
                </a:lnTo>
                <a:lnTo>
                  <a:pt x="71627" y="31622"/>
                </a:lnTo>
                <a:close/>
              </a:path>
              <a:path w="118110" h="2232660">
                <a:moveTo>
                  <a:pt x="69850" y="31622"/>
                </a:moveTo>
                <a:lnTo>
                  <a:pt x="48006" y="31622"/>
                </a:lnTo>
                <a:lnTo>
                  <a:pt x="58928" y="50346"/>
                </a:lnTo>
                <a:lnTo>
                  <a:pt x="69850" y="31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4240" y="4408932"/>
            <a:ext cx="2398776" cy="139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8623" y="4443984"/>
            <a:ext cx="2400300" cy="1252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1865" y="4437126"/>
            <a:ext cx="2304288" cy="129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1865" y="4437126"/>
            <a:ext cx="2304415" cy="1296670"/>
          </a:xfrm>
          <a:custGeom>
            <a:avLst/>
            <a:gdLst/>
            <a:ahLst/>
            <a:cxnLst/>
            <a:rect l="l" t="t" r="r" b="b"/>
            <a:pathLst>
              <a:path w="2304415" h="1296670">
                <a:moveTo>
                  <a:pt x="0" y="216026"/>
                </a:moveTo>
                <a:lnTo>
                  <a:pt x="5708" y="166471"/>
                </a:lnTo>
                <a:lnTo>
                  <a:pt x="21966" y="120992"/>
                </a:lnTo>
                <a:lnTo>
                  <a:pt x="47476" y="80883"/>
                </a:lnTo>
                <a:lnTo>
                  <a:pt x="80936" y="47436"/>
                </a:lnTo>
                <a:lnTo>
                  <a:pt x="121048" y="21944"/>
                </a:lnTo>
                <a:lnTo>
                  <a:pt x="166511" y="5701"/>
                </a:lnTo>
                <a:lnTo>
                  <a:pt x="216026" y="0"/>
                </a:lnTo>
                <a:lnTo>
                  <a:pt x="2088261" y="0"/>
                </a:lnTo>
                <a:lnTo>
                  <a:pt x="2137776" y="5701"/>
                </a:lnTo>
                <a:lnTo>
                  <a:pt x="2183239" y="21944"/>
                </a:lnTo>
                <a:lnTo>
                  <a:pt x="2223351" y="47436"/>
                </a:lnTo>
                <a:lnTo>
                  <a:pt x="2256811" y="80883"/>
                </a:lnTo>
                <a:lnTo>
                  <a:pt x="2282321" y="120992"/>
                </a:lnTo>
                <a:lnTo>
                  <a:pt x="2298579" y="166471"/>
                </a:lnTo>
                <a:lnTo>
                  <a:pt x="2304288" y="216026"/>
                </a:lnTo>
                <a:lnTo>
                  <a:pt x="2304288" y="1080135"/>
                </a:lnTo>
                <a:lnTo>
                  <a:pt x="2298579" y="1129656"/>
                </a:lnTo>
                <a:lnTo>
                  <a:pt x="2282321" y="1175117"/>
                </a:lnTo>
                <a:lnTo>
                  <a:pt x="2256811" y="1215221"/>
                </a:lnTo>
                <a:lnTo>
                  <a:pt x="2223351" y="1248670"/>
                </a:lnTo>
                <a:lnTo>
                  <a:pt x="2183239" y="1274168"/>
                </a:lnTo>
                <a:lnTo>
                  <a:pt x="2137776" y="1290419"/>
                </a:lnTo>
                <a:lnTo>
                  <a:pt x="2088261" y="1296123"/>
                </a:lnTo>
                <a:lnTo>
                  <a:pt x="216026" y="1296123"/>
                </a:lnTo>
                <a:lnTo>
                  <a:pt x="166511" y="1290419"/>
                </a:lnTo>
                <a:lnTo>
                  <a:pt x="121048" y="1274168"/>
                </a:lnTo>
                <a:lnTo>
                  <a:pt x="80936" y="1248670"/>
                </a:lnTo>
                <a:lnTo>
                  <a:pt x="47476" y="1215221"/>
                </a:lnTo>
                <a:lnTo>
                  <a:pt x="21966" y="1175117"/>
                </a:lnTo>
                <a:lnTo>
                  <a:pt x="5708" y="1129656"/>
                </a:lnTo>
                <a:lnTo>
                  <a:pt x="0" y="1080135"/>
                </a:lnTo>
                <a:lnTo>
                  <a:pt x="0" y="216026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36645" y="4509642"/>
            <a:ext cx="2014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329565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Синдром  дыха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льных  </a:t>
            </a:r>
            <a:r>
              <a:rPr sz="1800" b="1" spc="-5" dirty="0">
                <a:latin typeface="Calibri"/>
                <a:cs typeface="Calibri"/>
              </a:rPr>
              <a:t>расстройств,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зависимость от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ИВЛ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90488" y="3122655"/>
            <a:ext cx="1083563" cy="652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8207" y="3140976"/>
            <a:ext cx="1008113" cy="576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8207" y="3140976"/>
            <a:ext cx="1008380" cy="576580"/>
          </a:xfrm>
          <a:custGeom>
            <a:avLst/>
            <a:gdLst/>
            <a:ahLst/>
            <a:cxnLst/>
            <a:rect l="l" t="t" r="r" b="b"/>
            <a:pathLst>
              <a:path w="1008379" h="576579">
                <a:moveTo>
                  <a:pt x="0" y="576059"/>
                </a:moveTo>
                <a:lnTo>
                  <a:pt x="1008113" y="576059"/>
                </a:lnTo>
                <a:lnTo>
                  <a:pt x="1008113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08242" y="3264789"/>
            <a:ext cx="44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БЛД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20311" y="3113532"/>
            <a:ext cx="1175003" cy="670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7936" y="3140976"/>
            <a:ext cx="1080122" cy="576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7936" y="3140976"/>
            <a:ext cx="1080135" cy="576580"/>
          </a:xfrm>
          <a:custGeom>
            <a:avLst/>
            <a:gdLst/>
            <a:ahLst/>
            <a:cxnLst/>
            <a:rect l="l" t="t" r="r" b="b"/>
            <a:pathLst>
              <a:path w="1080135" h="576579">
                <a:moveTo>
                  <a:pt x="0" y="576059"/>
                </a:moveTo>
                <a:lnTo>
                  <a:pt x="1080122" y="576059"/>
                </a:lnTo>
                <a:lnTo>
                  <a:pt x="1080122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80738" y="3264789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АП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0713" y="5067300"/>
            <a:ext cx="1301517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9636" y="5085181"/>
            <a:ext cx="1224140" cy="720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636" y="5085181"/>
            <a:ext cx="1224280" cy="720090"/>
          </a:xfrm>
          <a:custGeom>
            <a:avLst/>
            <a:gdLst/>
            <a:ahLst/>
            <a:cxnLst/>
            <a:rect l="l" t="t" r="r" b="b"/>
            <a:pathLst>
              <a:path w="1224280" h="720089">
                <a:moveTo>
                  <a:pt x="0" y="720077"/>
                </a:moveTo>
                <a:lnTo>
                  <a:pt x="1224140" y="720077"/>
                </a:lnTo>
                <a:lnTo>
                  <a:pt x="1224140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26183" y="5281421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РП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3352" y="2936748"/>
            <a:ext cx="1804431" cy="9098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672" y="2868167"/>
            <a:ext cx="1434084" cy="978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523" y="2955150"/>
            <a:ext cx="1728216" cy="8338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1523" y="2955150"/>
            <a:ext cx="1728470" cy="8343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0540" marR="345440" indent="-158750">
              <a:lnSpc>
                <a:spcPts val="2160"/>
              </a:lnSpc>
            </a:pPr>
            <a:r>
              <a:rPr sz="1800" b="1" spc="-5" dirty="0">
                <a:latin typeface="Calibri"/>
                <a:cs typeface="Calibri"/>
              </a:rPr>
              <a:t>Сни</a:t>
            </a:r>
            <a:r>
              <a:rPr sz="1800" b="1" spc="-15" dirty="0">
                <a:latin typeface="Calibri"/>
                <a:cs typeface="Calibri"/>
              </a:rPr>
              <a:t>ж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  уровня</a:t>
            </a:r>
            <a:endParaRPr sz="1800">
              <a:latin typeface="Calibri"/>
              <a:cs typeface="Calibri"/>
            </a:endParaRPr>
          </a:p>
          <a:p>
            <a:pPr marL="353695">
              <a:lnSpc>
                <a:spcPts val="2090"/>
              </a:lnSpc>
            </a:pPr>
            <a:r>
              <a:rPr sz="1800" b="1" spc="-10" dirty="0">
                <a:latin typeface="Calibri"/>
                <a:cs typeface="Calibri"/>
              </a:rPr>
              <a:t>кортизола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77055" y="1168908"/>
            <a:ext cx="1534668" cy="743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0584" y="1153667"/>
            <a:ext cx="1517903" cy="7040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3919" y="1196733"/>
            <a:ext cx="1440179" cy="6480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3919" y="1196733"/>
            <a:ext cx="1440180" cy="648335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0" y="648068"/>
                </a:moveTo>
                <a:lnTo>
                  <a:pt x="1440179" y="648068"/>
                </a:lnTo>
                <a:lnTo>
                  <a:pt x="1440179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78604" y="1218641"/>
            <a:ext cx="1129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ГИП,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НПВК,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ВЖК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97843" y="5067318"/>
            <a:ext cx="1589549" cy="723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6332" y="5085181"/>
            <a:ext cx="1512188" cy="6480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36332" y="5085181"/>
            <a:ext cx="1512570" cy="648335"/>
          </a:xfrm>
          <a:custGeom>
            <a:avLst/>
            <a:gdLst/>
            <a:ahLst/>
            <a:cxnLst/>
            <a:rect l="l" t="t" r="r" b="b"/>
            <a:pathLst>
              <a:path w="1512570" h="648335">
                <a:moveTo>
                  <a:pt x="0" y="648068"/>
                </a:moveTo>
                <a:lnTo>
                  <a:pt x="1512188" y="648068"/>
                </a:lnTo>
                <a:lnTo>
                  <a:pt x="151218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81645" y="5245353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Анемии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33137" y="1502663"/>
            <a:ext cx="2069605" cy="9052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7632" y="1431036"/>
            <a:ext cx="1933956" cy="9784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1625" y="1520774"/>
            <a:ext cx="1992249" cy="8280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1625" y="1520774"/>
            <a:ext cx="1992630" cy="828675"/>
          </a:xfrm>
          <a:custGeom>
            <a:avLst/>
            <a:gdLst/>
            <a:ahLst/>
            <a:cxnLst/>
            <a:rect l="l" t="t" r="r" b="b"/>
            <a:pathLst>
              <a:path w="1992629" h="828675">
                <a:moveTo>
                  <a:pt x="0" y="828090"/>
                </a:moveTo>
                <a:lnTo>
                  <a:pt x="1992249" y="828090"/>
                </a:lnTo>
                <a:lnTo>
                  <a:pt x="1992249" y="0"/>
                </a:lnTo>
                <a:lnTo>
                  <a:pt x="0" y="0"/>
                </a:lnTo>
                <a:lnTo>
                  <a:pt x="0" y="82809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94510" y="1495805"/>
            <a:ext cx="1548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кр</a:t>
            </a:r>
            <a:r>
              <a:rPr sz="1800" b="1" spc="-5" dirty="0">
                <a:latin typeface="Calibri"/>
                <a:cs typeface="Calibri"/>
              </a:rPr>
              <a:t>от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ск</a:t>
            </a:r>
            <a:r>
              <a:rPr sz="1800" b="1" spc="-1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й  </a:t>
            </a:r>
            <a:r>
              <a:rPr sz="1800" b="1" spc="-5" dirty="0">
                <a:latin typeface="Calibri"/>
                <a:cs typeface="Calibri"/>
              </a:rPr>
              <a:t>язвенный  </a:t>
            </a:r>
            <a:r>
              <a:rPr sz="1800" b="1" spc="-10" dirty="0">
                <a:latin typeface="Calibri"/>
                <a:cs typeface="Calibri"/>
              </a:rPr>
              <a:t>энтероколит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16552" y="3838955"/>
            <a:ext cx="310896" cy="6294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3071" y="3861053"/>
            <a:ext cx="118110" cy="432434"/>
          </a:xfrm>
          <a:custGeom>
            <a:avLst/>
            <a:gdLst/>
            <a:ahLst/>
            <a:cxnLst/>
            <a:rect l="l" t="t" r="r" b="b"/>
            <a:pathLst>
              <a:path w="118110" h="432435">
                <a:moveTo>
                  <a:pt x="14097" y="316230"/>
                </a:moveTo>
                <a:lnTo>
                  <a:pt x="8127" y="319786"/>
                </a:lnTo>
                <a:lnTo>
                  <a:pt x="2031" y="323215"/>
                </a:lnTo>
                <a:lnTo>
                  <a:pt x="0" y="331089"/>
                </a:lnTo>
                <a:lnTo>
                  <a:pt x="3555" y="337058"/>
                </a:lnTo>
                <a:lnTo>
                  <a:pt x="58927" y="432054"/>
                </a:lnTo>
                <a:lnTo>
                  <a:pt x="73585" y="406908"/>
                </a:lnTo>
                <a:lnTo>
                  <a:pt x="46227" y="406908"/>
                </a:lnTo>
                <a:lnTo>
                  <a:pt x="46227" y="360003"/>
                </a:lnTo>
                <a:lnTo>
                  <a:pt x="25400" y="324358"/>
                </a:lnTo>
                <a:lnTo>
                  <a:pt x="21970" y="318262"/>
                </a:lnTo>
                <a:lnTo>
                  <a:pt x="14097" y="316230"/>
                </a:lnTo>
                <a:close/>
              </a:path>
              <a:path w="118110" h="432435">
                <a:moveTo>
                  <a:pt x="46227" y="360003"/>
                </a:moveTo>
                <a:lnTo>
                  <a:pt x="46227" y="406908"/>
                </a:lnTo>
                <a:lnTo>
                  <a:pt x="71627" y="406908"/>
                </a:lnTo>
                <a:lnTo>
                  <a:pt x="71627" y="400431"/>
                </a:lnTo>
                <a:lnTo>
                  <a:pt x="48005" y="400431"/>
                </a:lnTo>
                <a:lnTo>
                  <a:pt x="58927" y="381738"/>
                </a:lnTo>
                <a:lnTo>
                  <a:pt x="46227" y="360003"/>
                </a:lnTo>
                <a:close/>
              </a:path>
              <a:path w="118110" h="432435">
                <a:moveTo>
                  <a:pt x="103758" y="316230"/>
                </a:moveTo>
                <a:lnTo>
                  <a:pt x="95885" y="318262"/>
                </a:lnTo>
                <a:lnTo>
                  <a:pt x="92455" y="324358"/>
                </a:lnTo>
                <a:lnTo>
                  <a:pt x="71627" y="360003"/>
                </a:lnTo>
                <a:lnTo>
                  <a:pt x="71627" y="406908"/>
                </a:lnTo>
                <a:lnTo>
                  <a:pt x="73585" y="406908"/>
                </a:lnTo>
                <a:lnTo>
                  <a:pt x="114300" y="337058"/>
                </a:lnTo>
                <a:lnTo>
                  <a:pt x="117855" y="331089"/>
                </a:lnTo>
                <a:lnTo>
                  <a:pt x="115824" y="323215"/>
                </a:lnTo>
                <a:lnTo>
                  <a:pt x="109727" y="319786"/>
                </a:lnTo>
                <a:lnTo>
                  <a:pt x="103758" y="316230"/>
                </a:lnTo>
                <a:close/>
              </a:path>
              <a:path w="118110" h="432435">
                <a:moveTo>
                  <a:pt x="58927" y="381738"/>
                </a:moveTo>
                <a:lnTo>
                  <a:pt x="48005" y="400431"/>
                </a:lnTo>
                <a:lnTo>
                  <a:pt x="69850" y="400431"/>
                </a:lnTo>
                <a:lnTo>
                  <a:pt x="58927" y="381738"/>
                </a:lnTo>
                <a:close/>
              </a:path>
              <a:path w="118110" h="432435">
                <a:moveTo>
                  <a:pt x="71627" y="360003"/>
                </a:moveTo>
                <a:lnTo>
                  <a:pt x="58927" y="381738"/>
                </a:lnTo>
                <a:lnTo>
                  <a:pt x="69850" y="400431"/>
                </a:lnTo>
                <a:lnTo>
                  <a:pt x="71627" y="400431"/>
                </a:lnTo>
                <a:lnTo>
                  <a:pt x="71627" y="360003"/>
                </a:lnTo>
                <a:close/>
              </a:path>
              <a:path w="118110" h="432435">
                <a:moveTo>
                  <a:pt x="71627" y="0"/>
                </a:moveTo>
                <a:lnTo>
                  <a:pt x="46227" y="0"/>
                </a:lnTo>
                <a:lnTo>
                  <a:pt x="46227" y="360003"/>
                </a:lnTo>
                <a:lnTo>
                  <a:pt x="58927" y="381738"/>
                </a:lnTo>
                <a:lnTo>
                  <a:pt x="71627" y="360003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53411" y="3293364"/>
            <a:ext cx="1926336" cy="3108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95702" y="3370071"/>
            <a:ext cx="1728470" cy="118110"/>
          </a:xfrm>
          <a:custGeom>
            <a:avLst/>
            <a:gdLst/>
            <a:ahLst/>
            <a:cxnLst/>
            <a:rect l="l" t="t" r="r" b="b"/>
            <a:pathLst>
              <a:path w="1728470" h="118110">
                <a:moveTo>
                  <a:pt x="1677996" y="58927"/>
                </a:moveTo>
                <a:lnTo>
                  <a:pt x="1620520" y="92455"/>
                </a:lnTo>
                <a:lnTo>
                  <a:pt x="1614424" y="95885"/>
                </a:lnTo>
                <a:lnTo>
                  <a:pt x="1612392" y="103758"/>
                </a:lnTo>
                <a:lnTo>
                  <a:pt x="1615948" y="109727"/>
                </a:lnTo>
                <a:lnTo>
                  <a:pt x="1619504" y="115824"/>
                </a:lnTo>
                <a:lnTo>
                  <a:pt x="1627251" y="117855"/>
                </a:lnTo>
                <a:lnTo>
                  <a:pt x="1633220" y="114300"/>
                </a:lnTo>
                <a:lnTo>
                  <a:pt x="1706525" y="71627"/>
                </a:lnTo>
                <a:lnTo>
                  <a:pt x="1703070" y="71627"/>
                </a:lnTo>
                <a:lnTo>
                  <a:pt x="1703070" y="69850"/>
                </a:lnTo>
                <a:lnTo>
                  <a:pt x="1696720" y="69850"/>
                </a:lnTo>
                <a:lnTo>
                  <a:pt x="1677996" y="58927"/>
                </a:lnTo>
                <a:close/>
              </a:path>
              <a:path w="1728470" h="118110">
                <a:moveTo>
                  <a:pt x="1656225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1656225" y="71627"/>
                </a:lnTo>
                <a:lnTo>
                  <a:pt x="1677996" y="58927"/>
                </a:lnTo>
                <a:lnTo>
                  <a:pt x="1656225" y="46227"/>
                </a:lnTo>
                <a:close/>
              </a:path>
              <a:path w="1728470" h="118110">
                <a:moveTo>
                  <a:pt x="1706525" y="46227"/>
                </a:moveTo>
                <a:lnTo>
                  <a:pt x="1703070" y="46227"/>
                </a:lnTo>
                <a:lnTo>
                  <a:pt x="1703070" y="71627"/>
                </a:lnTo>
                <a:lnTo>
                  <a:pt x="1706525" y="71627"/>
                </a:lnTo>
                <a:lnTo>
                  <a:pt x="1728343" y="58927"/>
                </a:lnTo>
                <a:lnTo>
                  <a:pt x="1706525" y="46227"/>
                </a:lnTo>
                <a:close/>
              </a:path>
              <a:path w="1728470" h="118110">
                <a:moveTo>
                  <a:pt x="1696720" y="48005"/>
                </a:moveTo>
                <a:lnTo>
                  <a:pt x="1677996" y="58927"/>
                </a:lnTo>
                <a:lnTo>
                  <a:pt x="1696720" y="69850"/>
                </a:lnTo>
                <a:lnTo>
                  <a:pt x="1696720" y="48005"/>
                </a:lnTo>
                <a:close/>
              </a:path>
              <a:path w="1728470" h="118110">
                <a:moveTo>
                  <a:pt x="1703070" y="48005"/>
                </a:moveTo>
                <a:lnTo>
                  <a:pt x="1696720" y="48005"/>
                </a:lnTo>
                <a:lnTo>
                  <a:pt x="1696720" y="69850"/>
                </a:lnTo>
                <a:lnTo>
                  <a:pt x="1703070" y="69850"/>
                </a:lnTo>
                <a:lnTo>
                  <a:pt x="1703070" y="48005"/>
                </a:lnTo>
                <a:close/>
              </a:path>
              <a:path w="1728470" h="118110">
                <a:moveTo>
                  <a:pt x="1627251" y="0"/>
                </a:moveTo>
                <a:lnTo>
                  <a:pt x="1619504" y="2031"/>
                </a:lnTo>
                <a:lnTo>
                  <a:pt x="1615948" y="8127"/>
                </a:lnTo>
                <a:lnTo>
                  <a:pt x="1612392" y="14097"/>
                </a:lnTo>
                <a:lnTo>
                  <a:pt x="1614424" y="21970"/>
                </a:lnTo>
                <a:lnTo>
                  <a:pt x="1620520" y="25400"/>
                </a:lnTo>
                <a:lnTo>
                  <a:pt x="1677996" y="58927"/>
                </a:lnTo>
                <a:lnTo>
                  <a:pt x="1696720" y="48005"/>
                </a:lnTo>
                <a:lnTo>
                  <a:pt x="1703070" y="48005"/>
                </a:lnTo>
                <a:lnTo>
                  <a:pt x="1703070" y="46227"/>
                </a:lnTo>
                <a:lnTo>
                  <a:pt x="1706525" y="46227"/>
                </a:lnTo>
                <a:lnTo>
                  <a:pt x="1633220" y="3555"/>
                </a:lnTo>
                <a:lnTo>
                  <a:pt x="1627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46705" y="2711957"/>
            <a:ext cx="13690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5440">
              <a:lnSpc>
                <a:spcPct val="100000"/>
              </a:lnSpc>
              <a:spcBef>
                <a:spcPts val="105"/>
              </a:spcBef>
            </a:pPr>
            <a:r>
              <a:rPr sz="1400" b="1" spc="-65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spc="-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ньше</a:t>
            </a:r>
            <a:r>
              <a:rPr sz="1400" b="1" spc="-10" dirty="0">
                <a:latin typeface="Calibri"/>
                <a:cs typeface="Calibri"/>
              </a:rPr>
              <a:t>н</a:t>
            </a:r>
            <a:r>
              <a:rPr sz="1400" b="1" dirty="0">
                <a:latin typeface="Calibri"/>
                <a:cs typeface="Calibri"/>
              </a:rPr>
              <a:t>ие  уровня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просто</a:t>
            </a:r>
            <a:r>
              <a:rPr sz="1400" b="1" spc="-70" dirty="0">
                <a:latin typeface="Calibri"/>
                <a:cs typeface="Calibri"/>
              </a:rPr>
              <a:t>г</a:t>
            </a:r>
            <a:r>
              <a:rPr sz="1400" b="1" dirty="0">
                <a:latin typeface="Calibri"/>
                <a:cs typeface="Calibri"/>
              </a:rPr>
              <a:t>ланд</a:t>
            </a:r>
            <a:r>
              <a:rPr sz="1400" b="1" spc="-20" dirty="0">
                <a:latin typeface="Calibri"/>
                <a:cs typeface="Calibri"/>
              </a:rPr>
              <a:t>и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80815" y="2284476"/>
            <a:ext cx="1069848" cy="8580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5883" y="2420873"/>
            <a:ext cx="871855" cy="658495"/>
          </a:xfrm>
          <a:custGeom>
            <a:avLst/>
            <a:gdLst/>
            <a:ahLst/>
            <a:cxnLst/>
            <a:rect l="l" t="t" r="r" b="b"/>
            <a:pathLst>
              <a:path w="871854" h="658494">
                <a:moveTo>
                  <a:pt x="40330" y="30197"/>
                </a:moveTo>
                <a:lnTo>
                  <a:pt x="50195" y="53582"/>
                </a:lnTo>
                <a:lnTo>
                  <a:pt x="856488" y="658240"/>
                </a:lnTo>
                <a:lnTo>
                  <a:pt x="871727" y="637921"/>
                </a:lnTo>
                <a:lnTo>
                  <a:pt x="65192" y="33080"/>
                </a:lnTo>
                <a:lnTo>
                  <a:pt x="40330" y="30197"/>
                </a:lnTo>
                <a:close/>
              </a:path>
              <a:path w="871854" h="658494">
                <a:moveTo>
                  <a:pt x="0" y="0"/>
                </a:moveTo>
                <a:lnTo>
                  <a:pt x="42671" y="101346"/>
                </a:lnTo>
                <a:lnTo>
                  <a:pt x="45465" y="107823"/>
                </a:lnTo>
                <a:lnTo>
                  <a:pt x="52831" y="110871"/>
                </a:lnTo>
                <a:lnTo>
                  <a:pt x="59308" y="108076"/>
                </a:lnTo>
                <a:lnTo>
                  <a:pt x="65786" y="105410"/>
                </a:lnTo>
                <a:lnTo>
                  <a:pt x="68833" y="97916"/>
                </a:lnTo>
                <a:lnTo>
                  <a:pt x="66166" y="91439"/>
                </a:lnTo>
                <a:lnTo>
                  <a:pt x="50195" y="53582"/>
                </a:lnTo>
                <a:lnTo>
                  <a:pt x="12445" y="25273"/>
                </a:lnTo>
                <a:lnTo>
                  <a:pt x="27686" y="4952"/>
                </a:lnTo>
                <a:lnTo>
                  <a:pt x="42595" y="4952"/>
                </a:lnTo>
                <a:lnTo>
                  <a:pt x="0" y="0"/>
                </a:lnTo>
                <a:close/>
              </a:path>
              <a:path w="871854" h="658494">
                <a:moveTo>
                  <a:pt x="27686" y="4952"/>
                </a:moveTo>
                <a:lnTo>
                  <a:pt x="12445" y="25273"/>
                </a:lnTo>
                <a:lnTo>
                  <a:pt x="50195" y="53582"/>
                </a:lnTo>
                <a:lnTo>
                  <a:pt x="40330" y="30197"/>
                </a:lnTo>
                <a:lnTo>
                  <a:pt x="18668" y="27686"/>
                </a:lnTo>
                <a:lnTo>
                  <a:pt x="31876" y="10160"/>
                </a:lnTo>
                <a:lnTo>
                  <a:pt x="34629" y="10160"/>
                </a:lnTo>
                <a:lnTo>
                  <a:pt x="27686" y="4952"/>
                </a:lnTo>
                <a:close/>
              </a:path>
              <a:path w="871854" h="658494">
                <a:moveTo>
                  <a:pt x="42595" y="4952"/>
                </a:moveTo>
                <a:lnTo>
                  <a:pt x="27686" y="4952"/>
                </a:lnTo>
                <a:lnTo>
                  <a:pt x="65192" y="33080"/>
                </a:lnTo>
                <a:lnTo>
                  <a:pt x="106299" y="37846"/>
                </a:lnTo>
                <a:lnTo>
                  <a:pt x="113283" y="38735"/>
                </a:lnTo>
                <a:lnTo>
                  <a:pt x="119506" y="33654"/>
                </a:lnTo>
                <a:lnTo>
                  <a:pt x="120395" y="26670"/>
                </a:lnTo>
                <a:lnTo>
                  <a:pt x="121157" y="19812"/>
                </a:lnTo>
                <a:lnTo>
                  <a:pt x="116204" y="13462"/>
                </a:lnTo>
                <a:lnTo>
                  <a:pt x="42595" y="4952"/>
                </a:lnTo>
                <a:close/>
              </a:path>
              <a:path w="871854" h="658494">
                <a:moveTo>
                  <a:pt x="34629" y="10160"/>
                </a:moveTo>
                <a:lnTo>
                  <a:pt x="31876" y="10160"/>
                </a:lnTo>
                <a:lnTo>
                  <a:pt x="40330" y="30197"/>
                </a:lnTo>
                <a:lnTo>
                  <a:pt x="65192" y="33080"/>
                </a:lnTo>
                <a:lnTo>
                  <a:pt x="34629" y="10160"/>
                </a:lnTo>
                <a:close/>
              </a:path>
              <a:path w="871854" h="658494">
                <a:moveTo>
                  <a:pt x="31876" y="10160"/>
                </a:moveTo>
                <a:lnTo>
                  <a:pt x="18668" y="27686"/>
                </a:lnTo>
                <a:lnTo>
                  <a:pt x="40330" y="30197"/>
                </a:lnTo>
                <a:lnTo>
                  <a:pt x="31876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04588" y="3581400"/>
            <a:ext cx="1607819" cy="8869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60035" y="3704209"/>
            <a:ext cx="1296670" cy="601980"/>
          </a:xfrm>
          <a:custGeom>
            <a:avLst/>
            <a:gdLst/>
            <a:ahLst/>
            <a:cxnLst/>
            <a:rect l="l" t="t" r="r" b="b"/>
            <a:pathLst>
              <a:path w="1296670" h="601979">
                <a:moveTo>
                  <a:pt x="76326" y="492760"/>
                </a:moveTo>
                <a:lnTo>
                  <a:pt x="68325" y="494030"/>
                </a:lnTo>
                <a:lnTo>
                  <a:pt x="64262" y="499618"/>
                </a:lnTo>
                <a:lnTo>
                  <a:pt x="0" y="588899"/>
                </a:lnTo>
                <a:lnTo>
                  <a:pt x="116204" y="601726"/>
                </a:lnTo>
                <a:lnTo>
                  <a:pt x="122554" y="596646"/>
                </a:lnTo>
                <a:lnTo>
                  <a:pt x="123254" y="590296"/>
                </a:lnTo>
                <a:lnTo>
                  <a:pt x="28066" y="590296"/>
                </a:lnTo>
                <a:lnTo>
                  <a:pt x="17779" y="567055"/>
                </a:lnTo>
                <a:lnTo>
                  <a:pt x="60727" y="547967"/>
                </a:lnTo>
                <a:lnTo>
                  <a:pt x="84836" y="514477"/>
                </a:lnTo>
                <a:lnTo>
                  <a:pt x="88900" y="508889"/>
                </a:lnTo>
                <a:lnTo>
                  <a:pt x="87629" y="500888"/>
                </a:lnTo>
                <a:lnTo>
                  <a:pt x="81914" y="496824"/>
                </a:lnTo>
                <a:lnTo>
                  <a:pt x="76326" y="492760"/>
                </a:lnTo>
                <a:close/>
              </a:path>
              <a:path w="1296670" h="601979">
                <a:moveTo>
                  <a:pt x="60727" y="547967"/>
                </a:moveTo>
                <a:lnTo>
                  <a:pt x="17779" y="567055"/>
                </a:lnTo>
                <a:lnTo>
                  <a:pt x="28066" y="590296"/>
                </a:lnTo>
                <a:lnTo>
                  <a:pt x="37497" y="586105"/>
                </a:lnTo>
                <a:lnTo>
                  <a:pt x="33274" y="586105"/>
                </a:lnTo>
                <a:lnTo>
                  <a:pt x="24384" y="566039"/>
                </a:lnTo>
                <a:lnTo>
                  <a:pt x="47718" y="566039"/>
                </a:lnTo>
                <a:lnTo>
                  <a:pt x="60727" y="547967"/>
                </a:lnTo>
                <a:close/>
              </a:path>
              <a:path w="1296670" h="601979">
                <a:moveTo>
                  <a:pt x="71085" y="571179"/>
                </a:moveTo>
                <a:lnTo>
                  <a:pt x="28066" y="590296"/>
                </a:lnTo>
                <a:lnTo>
                  <a:pt x="123254" y="590296"/>
                </a:lnTo>
                <a:lnTo>
                  <a:pt x="124078" y="582803"/>
                </a:lnTo>
                <a:lnTo>
                  <a:pt x="118999" y="576453"/>
                </a:lnTo>
                <a:lnTo>
                  <a:pt x="71085" y="571179"/>
                </a:lnTo>
                <a:close/>
              </a:path>
              <a:path w="1296670" h="601979">
                <a:moveTo>
                  <a:pt x="24384" y="566039"/>
                </a:moveTo>
                <a:lnTo>
                  <a:pt x="33274" y="586105"/>
                </a:lnTo>
                <a:lnTo>
                  <a:pt x="46005" y="568418"/>
                </a:lnTo>
                <a:lnTo>
                  <a:pt x="24384" y="566039"/>
                </a:lnTo>
                <a:close/>
              </a:path>
              <a:path w="1296670" h="601979">
                <a:moveTo>
                  <a:pt x="46005" y="568418"/>
                </a:moveTo>
                <a:lnTo>
                  <a:pt x="33274" y="586105"/>
                </a:lnTo>
                <a:lnTo>
                  <a:pt x="37497" y="586105"/>
                </a:lnTo>
                <a:lnTo>
                  <a:pt x="71085" y="571179"/>
                </a:lnTo>
                <a:lnTo>
                  <a:pt x="46005" y="568418"/>
                </a:lnTo>
                <a:close/>
              </a:path>
              <a:path w="1296670" h="601979">
                <a:moveTo>
                  <a:pt x="1224978" y="30535"/>
                </a:moveTo>
                <a:lnTo>
                  <a:pt x="60727" y="547967"/>
                </a:lnTo>
                <a:lnTo>
                  <a:pt x="46005" y="568418"/>
                </a:lnTo>
                <a:lnTo>
                  <a:pt x="71085" y="571179"/>
                </a:lnTo>
                <a:lnTo>
                  <a:pt x="1235364" y="53787"/>
                </a:lnTo>
                <a:lnTo>
                  <a:pt x="1250135" y="33304"/>
                </a:lnTo>
                <a:lnTo>
                  <a:pt x="1224978" y="30535"/>
                </a:lnTo>
                <a:close/>
              </a:path>
              <a:path w="1296670" h="601979">
                <a:moveTo>
                  <a:pt x="47718" y="566039"/>
                </a:moveTo>
                <a:lnTo>
                  <a:pt x="24384" y="566039"/>
                </a:lnTo>
                <a:lnTo>
                  <a:pt x="46005" y="568418"/>
                </a:lnTo>
                <a:lnTo>
                  <a:pt x="47718" y="566039"/>
                </a:lnTo>
                <a:close/>
              </a:path>
              <a:path w="1296670" h="601979">
                <a:moveTo>
                  <a:pt x="1283500" y="11430"/>
                </a:moveTo>
                <a:lnTo>
                  <a:pt x="1267967" y="11430"/>
                </a:lnTo>
                <a:lnTo>
                  <a:pt x="1278381" y="34671"/>
                </a:lnTo>
                <a:lnTo>
                  <a:pt x="1235364" y="53787"/>
                </a:lnTo>
                <a:lnTo>
                  <a:pt x="1211326" y="87122"/>
                </a:lnTo>
                <a:lnTo>
                  <a:pt x="1207135" y="92837"/>
                </a:lnTo>
                <a:lnTo>
                  <a:pt x="1208404" y="100838"/>
                </a:lnTo>
                <a:lnTo>
                  <a:pt x="1219835" y="108966"/>
                </a:lnTo>
                <a:lnTo>
                  <a:pt x="1227836" y="107696"/>
                </a:lnTo>
                <a:lnTo>
                  <a:pt x="1231900" y="101981"/>
                </a:lnTo>
                <a:lnTo>
                  <a:pt x="1296162" y="12827"/>
                </a:lnTo>
                <a:lnTo>
                  <a:pt x="1283500" y="11430"/>
                </a:lnTo>
                <a:close/>
              </a:path>
              <a:path w="1296670" h="601979">
                <a:moveTo>
                  <a:pt x="1250135" y="33304"/>
                </a:moveTo>
                <a:lnTo>
                  <a:pt x="1235364" y="53787"/>
                </a:lnTo>
                <a:lnTo>
                  <a:pt x="1276095" y="35687"/>
                </a:lnTo>
                <a:lnTo>
                  <a:pt x="1271777" y="35687"/>
                </a:lnTo>
                <a:lnTo>
                  <a:pt x="1250135" y="33304"/>
                </a:lnTo>
                <a:close/>
              </a:path>
              <a:path w="1296670" h="601979">
                <a:moveTo>
                  <a:pt x="1262888" y="15621"/>
                </a:moveTo>
                <a:lnTo>
                  <a:pt x="1250135" y="33304"/>
                </a:lnTo>
                <a:lnTo>
                  <a:pt x="1271777" y="35687"/>
                </a:lnTo>
                <a:lnTo>
                  <a:pt x="1262888" y="15621"/>
                </a:lnTo>
                <a:close/>
              </a:path>
              <a:path w="1296670" h="601979">
                <a:moveTo>
                  <a:pt x="1269845" y="15621"/>
                </a:moveTo>
                <a:lnTo>
                  <a:pt x="1262888" y="15621"/>
                </a:lnTo>
                <a:lnTo>
                  <a:pt x="1271777" y="35687"/>
                </a:lnTo>
                <a:lnTo>
                  <a:pt x="1276095" y="35687"/>
                </a:lnTo>
                <a:lnTo>
                  <a:pt x="1278381" y="34671"/>
                </a:lnTo>
                <a:lnTo>
                  <a:pt x="1269845" y="15621"/>
                </a:lnTo>
                <a:close/>
              </a:path>
              <a:path w="1296670" h="601979">
                <a:moveTo>
                  <a:pt x="1267967" y="11430"/>
                </a:moveTo>
                <a:lnTo>
                  <a:pt x="1224978" y="30535"/>
                </a:lnTo>
                <a:lnTo>
                  <a:pt x="1250135" y="33304"/>
                </a:lnTo>
                <a:lnTo>
                  <a:pt x="1262888" y="15621"/>
                </a:lnTo>
                <a:lnTo>
                  <a:pt x="1269845" y="15621"/>
                </a:lnTo>
                <a:lnTo>
                  <a:pt x="1267967" y="11430"/>
                </a:lnTo>
                <a:close/>
              </a:path>
              <a:path w="1296670" h="601979">
                <a:moveTo>
                  <a:pt x="1179956" y="0"/>
                </a:moveTo>
                <a:lnTo>
                  <a:pt x="1173606" y="4953"/>
                </a:lnTo>
                <a:lnTo>
                  <a:pt x="1172083" y="18923"/>
                </a:lnTo>
                <a:lnTo>
                  <a:pt x="1177163" y="25273"/>
                </a:lnTo>
                <a:lnTo>
                  <a:pt x="1224978" y="30535"/>
                </a:lnTo>
                <a:lnTo>
                  <a:pt x="1267967" y="11430"/>
                </a:lnTo>
                <a:lnTo>
                  <a:pt x="1283500" y="11430"/>
                </a:lnTo>
                <a:lnTo>
                  <a:pt x="1179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00300" y="5381244"/>
            <a:ext cx="1062227" cy="3124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55748" y="5458333"/>
            <a:ext cx="864235" cy="118110"/>
          </a:xfrm>
          <a:custGeom>
            <a:avLst/>
            <a:gdLst/>
            <a:ahLst/>
            <a:cxnLst/>
            <a:rect l="l" t="t" r="r" b="b"/>
            <a:pathLst>
              <a:path w="864235" h="118110">
                <a:moveTo>
                  <a:pt x="101091" y="0"/>
                </a:moveTo>
                <a:lnTo>
                  <a:pt x="94995" y="3428"/>
                </a:lnTo>
                <a:lnTo>
                  <a:pt x="0" y="58927"/>
                </a:lnTo>
                <a:lnTo>
                  <a:pt x="101091" y="117855"/>
                </a:lnTo>
                <a:lnTo>
                  <a:pt x="108838" y="115823"/>
                </a:lnTo>
                <a:lnTo>
                  <a:pt x="112394" y="109727"/>
                </a:lnTo>
                <a:lnTo>
                  <a:pt x="115824" y="103631"/>
                </a:lnTo>
                <a:lnTo>
                  <a:pt x="113791" y="95884"/>
                </a:lnTo>
                <a:lnTo>
                  <a:pt x="107822" y="92328"/>
                </a:lnTo>
                <a:lnTo>
                  <a:pt x="72335" y="71627"/>
                </a:lnTo>
                <a:lnTo>
                  <a:pt x="25145" y="71627"/>
                </a:lnTo>
                <a:lnTo>
                  <a:pt x="25145" y="46227"/>
                </a:lnTo>
                <a:lnTo>
                  <a:pt x="72117" y="46227"/>
                </a:lnTo>
                <a:lnTo>
                  <a:pt x="107822" y="25399"/>
                </a:lnTo>
                <a:lnTo>
                  <a:pt x="113791" y="21843"/>
                </a:lnTo>
                <a:lnTo>
                  <a:pt x="115824" y="14096"/>
                </a:lnTo>
                <a:lnTo>
                  <a:pt x="112394" y="8000"/>
                </a:lnTo>
                <a:lnTo>
                  <a:pt x="108838" y="2031"/>
                </a:lnTo>
                <a:lnTo>
                  <a:pt x="101091" y="0"/>
                </a:lnTo>
                <a:close/>
              </a:path>
              <a:path w="864235" h="118110">
                <a:moveTo>
                  <a:pt x="72117" y="46227"/>
                </a:moveTo>
                <a:lnTo>
                  <a:pt x="25145" y="46227"/>
                </a:lnTo>
                <a:lnTo>
                  <a:pt x="25145" y="71627"/>
                </a:lnTo>
                <a:lnTo>
                  <a:pt x="72335" y="71627"/>
                </a:lnTo>
                <a:lnTo>
                  <a:pt x="69287" y="69849"/>
                </a:lnTo>
                <a:lnTo>
                  <a:pt x="31622" y="69849"/>
                </a:lnTo>
                <a:lnTo>
                  <a:pt x="31622" y="47878"/>
                </a:lnTo>
                <a:lnTo>
                  <a:pt x="69287" y="47878"/>
                </a:lnTo>
                <a:lnTo>
                  <a:pt x="72117" y="46227"/>
                </a:lnTo>
                <a:close/>
              </a:path>
              <a:path w="864235" h="118110">
                <a:moveTo>
                  <a:pt x="864107" y="46227"/>
                </a:moveTo>
                <a:lnTo>
                  <a:pt x="72117" y="46227"/>
                </a:lnTo>
                <a:lnTo>
                  <a:pt x="50455" y="58864"/>
                </a:lnTo>
                <a:lnTo>
                  <a:pt x="72335" y="71627"/>
                </a:lnTo>
                <a:lnTo>
                  <a:pt x="864107" y="71627"/>
                </a:lnTo>
                <a:lnTo>
                  <a:pt x="864107" y="46227"/>
                </a:lnTo>
                <a:close/>
              </a:path>
              <a:path w="864235" h="118110">
                <a:moveTo>
                  <a:pt x="31622" y="47878"/>
                </a:moveTo>
                <a:lnTo>
                  <a:pt x="31622" y="69849"/>
                </a:lnTo>
                <a:lnTo>
                  <a:pt x="50455" y="58864"/>
                </a:lnTo>
                <a:lnTo>
                  <a:pt x="31622" y="47878"/>
                </a:lnTo>
                <a:close/>
              </a:path>
              <a:path w="864235" h="118110">
                <a:moveTo>
                  <a:pt x="50455" y="58864"/>
                </a:moveTo>
                <a:lnTo>
                  <a:pt x="31622" y="69849"/>
                </a:lnTo>
                <a:lnTo>
                  <a:pt x="69287" y="69849"/>
                </a:lnTo>
                <a:lnTo>
                  <a:pt x="50455" y="58864"/>
                </a:lnTo>
                <a:close/>
              </a:path>
              <a:path w="864235" h="118110">
                <a:moveTo>
                  <a:pt x="69287" y="47878"/>
                </a:moveTo>
                <a:lnTo>
                  <a:pt x="31622" y="47878"/>
                </a:lnTo>
                <a:lnTo>
                  <a:pt x="50455" y="58864"/>
                </a:lnTo>
                <a:lnTo>
                  <a:pt x="69287" y="47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21773" y="1502663"/>
            <a:ext cx="2165616" cy="9052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80631" y="1568196"/>
            <a:ext cx="2295144" cy="7040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60260" y="1520774"/>
            <a:ext cx="2088260" cy="82809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0260" y="1520774"/>
            <a:ext cx="2088514" cy="828675"/>
          </a:xfrm>
          <a:custGeom>
            <a:avLst/>
            <a:gdLst/>
            <a:ahLst/>
            <a:cxnLst/>
            <a:rect l="l" t="t" r="r" b="b"/>
            <a:pathLst>
              <a:path w="2088515" h="828675">
                <a:moveTo>
                  <a:pt x="0" y="828090"/>
                </a:moveTo>
                <a:lnTo>
                  <a:pt x="2088260" y="828090"/>
                </a:lnTo>
                <a:lnTo>
                  <a:pt x="2088260" y="0"/>
                </a:lnTo>
                <a:lnTo>
                  <a:pt x="0" y="0"/>
                </a:lnTo>
                <a:lnTo>
                  <a:pt x="0" y="8280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749288" y="1632965"/>
            <a:ext cx="1911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Замедление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роста,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дефицит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веса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935723" y="2284476"/>
            <a:ext cx="888492" cy="960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92188" y="2420873"/>
            <a:ext cx="576580" cy="648335"/>
          </a:xfrm>
          <a:custGeom>
            <a:avLst/>
            <a:gdLst/>
            <a:ahLst/>
            <a:cxnLst/>
            <a:rect l="l" t="t" r="r" b="b"/>
            <a:pathLst>
              <a:path w="576579" h="648335">
                <a:moveTo>
                  <a:pt x="29844" y="528954"/>
                </a:moveTo>
                <a:lnTo>
                  <a:pt x="23113" y="533400"/>
                </a:lnTo>
                <a:lnTo>
                  <a:pt x="21716" y="540258"/>
                </a:lnTo>
                <a:lnTo>
                  <a:pt x="0" y="648080"/>
                </a:lnTo>
                <a:lnTo>
                  <a:pt x="31900" y="637666"/>
                </a:lnTo>
                <a:lnTo>
                  <a:pt x="26288" y="637666"/>
                </a:lnTo>
                <a:lnTo>
                  <a:pt x="7238" y="620902"/>
                </a:lnTo>
                <a:lnTo>
                  <a:pt x="38476" y="585761"/>
                </a:lnTo>
                <a:lnTo>
                  <a:pt x="46608" y="545338"/>
                </a:lnTo>
                <a:lnTo>
                  <a:pt x="48005" y="538479"/>
                </a:lnTo>
                <a:lnTo>
                  <a:pt x="43560" y="531749"/>
                </a:lnTo>
                <a:lnTo>
                  <a:pt x="29844" y="528954"/>
                </a:lnTo>
                <a:close/>
              </a:path>
              <a:path w="576579" h="648335">
                <a:moveTo>
                  <a:pt x="38476" y="585761"/>
                </a:moveTo>
                <a:lnTo>
                  <a:pt x="7238" y="620902"/>
                </a:lnTo>
                <a:lnTo>
                  <a:pt x="26288" y="637666"/>
                </a:lnTo>
                <a:lnTo>
                  <a:pt x="31483" y="631825"/>
                </a:lnTo>
                <a:lnTo>
                  <a:pt x="29209" y="631825"/>
                </a:lnTo>
                <a:lnTo>
                  <a:pt x="12826" y="617220"/>
                </a:lnTo>
                <a:lnTo>
                  <a:pt x="33509" y="610451"/>
                </a:lnTo>
                <a:lnTo>
                  <a:pt x="38476" y="585761"/>
                </a:lnTo>
                <a:close/>
              </a:path>
              <a:path w="576579" h="648335">
                <a:moveTo>
                  <a:pt x="103377" y="587628"/>
                </a:moveTo>
                <a:lnTo>
                  <a:pt x="57453" y="602614"/>
                </a:lnTo>
                <a:lnTo>
                  <a:pt x="26288" y="637666"/>
                </a:lnTo>
                <a:lnTo>
                  <a:pt x="31900" y="637666"/>
                </a:lnTo>
                <a:lnTo>
                  <a:pt x="111251" y="611759"/>
                </a:lnTo>
                <a:lnTo>
                  <a:pt x="114934" y="604647"/>
                </a:lnTo>
                <a:lnTo>
                  <a:pt x="112648" y="597915"/>
                </a:lnTo>
                <a:lnTo>
                  <a:pt x="110489" y="591312"/>
                </a:lnTo>
                <a:lnTo>
                  <a:pt x="103377" y="587628"/>
                </a:lnTo>
                <a:close/>
              </a:path>
              <a:path w="576579" h="648335">
                <a:moveTo>
                  <a:pt x="33509" y="610451"/>
                </a:moveTo>
                <a:lnTo>
                  <a:pt x="12826" y="617220"/>
                </a:lnTo>
                <a:lnTo>
                  <a:pt x="29209" y="631825"/>
                </a:lnTo>
                <a:lnTo>
                  <a:pt x="33509" y="610451"/>
                </a:lnTo>
                <a:close/>
              </a:path>
              <a:path w="576579" h="648335">
                <a:moveTo>
                  <a:pt x="57453" y="602614"/>
                </a:moveTo>
                <a:lnTo>
                  <a:pt x="33509" y="610451"/>
                </a:lnTo>
                <a:lnTo>
                  <a:pt x="29209" y="631825"/>
                </a:lnTo>
                <a:lnTo>
                  <a:pt x="31483" y="631825"/>
                </a:lnTo>
                <a:lnTo>
                  <a:pt x="57453" y="602614"/>
                </a:lnTo>
                <a:close/>
              </a:path>
              <a:path w="576579" h="648335">
                <a:moveTo>
                  <a:pt x="542689" y="37629"/>
                </a:moveTo>
                <a:lnTo>
                  <a:pt x="518754" y="45463"/>
                </a:lnTo>
                <a:lnTo>
                  <a:pt x="38476" y="585761"/>
                </a:lnTo>
                <a:lnTo>
                  <a:pt x="33509" y="610451"/>
                </a:lnTo>
                <a:lnTo>
                  <a:pt x="57453" y="602614"/>
                </a:lnTo>
                <a:lnTo>
                  <a:pt x="537691" y="62474"/>
                </a:lnTo>
                <a:lnTo>
                  <a:pt x="542689" y="37629"/>
                </a:lnTo>
                <a:close/>
              </a:path>
              <a:path w="576579" h="648335">
                <a:moveTo>
                  <a:pt x="574101" y="10413"/>
                </a:moveTo>
                <a:lnTo>
                  <a:pt x="549909" y="10413"/>
                </a:lnTo>
                <a:lnTo>
                  <a:pt x="568959" y="27304"/>
                </a:lnTo>
                <a:lnTo>
                  <a:pt x="537691" y="62474"/>
                </a:lnTo>
                <a:lnTo>
                  <a:pt x="529589" y="102742"/>
                </a:lnTo>
                <a:lnTo>
                  <a:pt x="528192" y="109600"/>
                </a:lnTo>
                <a:lnTo>
                  <a:pt x="532637" y="116331"/>
                </a:lnTo>
                <a:lnTo>
                  <a:pt x="546353" y="119125"/>
                </a:lnTo>
                <a:lnTo>
                  <a:pt x="553084" y="114680"/>
                </a:lnTo>
                <a:lnTo>
                  <a:pt x="554481" y="107823"/>
                </a:lnTo>
                <a:lnTo>
                  <a:pt x="574101" y="10413"/>
                </a:lnTo>
                <a:close/>
              </a:path>
              <a:path w="576579" h="648335">
                <a:moveTo>
                  <a:pt x="556498" y="16255"/>
                </a:moveTo>
                <a:lnTo>
                  <a:pt x="546988" y="16255"/>
                </a:lnTo>
                <a:lnTo>
                  <a:pt x="563371" y="30861"/>
                </a:lnTo>
                <a:lnTo>
                  <a:pt x="542689" y="37629"/>
                </a:lnTo>
                <a:lnTo>
                  <a:pt x="537691" y="62474"/>
                </a:lnTo>
                <a:lnTo>
                  <a:pt x="568959" y="27304"/>
                </a:lnTo>
                <a:lnTo>
                  <a:pt x="556498" y="16255"/>
                </a:lnTo>
                <a:close/>
              </a:path>
              <a:path w="576579" h="648335">
                <a:moveTo>
                  <a:pt x="576198" y="0"/>
                </a:moveTo>
                <a:lnTo>
                  <a:pt x="464946" y="36322"/>
                </a:lnTo>
                <a:lnTo>
                  <a:pt x="461390" y="43561"/>
                </a:lnTo>
                <a:lnTo>
                  <a:pt x="463550" y="50164"/>
                </a:lnTo>
                <a:lnTo>
                  <a:pt x="465708" y="56896"/>
                </a:lnTo>
                <a:lnTo>
                  <a:pt x="472820" y="60451"/>
                </a:lnTo>
                <a:lnTo>
                  <a:pt x="518754" y="45463"/>
                </a:lnTo>
                <a:lnTo>
                  <a:pt x="549909" y="10413"/>
                </a:lnTo>
                <a:lnTo>
                  <a:pt x="574101" y="10413"/>
                </a:lnTo>
                <a:lnTo>
                  <a:pt x="576198" y="0"/>
                </a:lnTo>
                <a:close/>
              </a:path>
              <a:path w="576579" h="648335">
                <a:moveTo>
                  <a:pt x="549909" y="10413"/>
                </a:moveTo>
                <a:lnTo>
                  <a:pt x="518754" y="45463"/>
                </a:lnTo>
                <a:lnTo>
                  <a:pt x="542689" y="37629"/>
                </a:lnTo>
                <a:lnTo>
                  <a:pt x="546988" y="16255"/>
                </a:lnTo>
                <a:lnTo>
                  <a:pt x="556498" y="16255"/>
                </a:lnTo>
                <a:lnTo>
                  <a:pt x="549909" y="10413"/>
                </a:lnTo>
                <a:close/>
              </a:path>
              <a:path w="576579" h="648335">
                <a:moveTo>
                  <a:pt x="546988" y="16255"/>
                </a:moveTo>
                <a:lnTo>
                  <a:pt x="542689" y="37629"/>
                </a:lnTo>
                <a:lnTo>
                  <a:pt x="563371" y="30861"/>
                </a:lnTo>
                <a:lnTo>
                  <a:pt x="546988" y="16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316216" y="2730500"/>
            <a:ext cx="731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Calibri"/>
                <a:cs typeface="Calibri"/>
              </a:rPr>
              <a:t>Гипоксия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824471" y="3758184"/>
            <a:ext cx="1287779" cy="13594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7017" y="3780409"/>
            <a:ext cx="1089660" cy="1160780"/>
          </a:xfrm>
          <a:custGeom>
            <a:avLst/>
            <a:gdLst/>
            <a:ahLst/>
            <a:cxnLst/>
            <a:rect l="l" t="t" r="r" b="b"/>
            <a:pathLst>
              <a:path w="1089659" h="1160779">
                <a:moveTo>
                  <a:pt x="984503" y="1102995"/>
                </a:moveTo>
                <a:lnTo>
                  <a:pt x="977391" y="1106932"/>
                </a:lnTo>
                <a:lnTo>
                  <a:pt x="975486" y="1113536"/>
                </a:lnTo>
                <a:lnTo>
                  <a:pt x="973454" y="1120267"/>
                </a:lnTo>
                <a:lnTo>
                  <a:pt x="977264" y="1127379"/>
                </a:lnTo>
                <a:lnTo>
                  <a:pt x="1089405" y="1160780"/>
                </a:lnTo>
                <a:lnTo>
                  <a:pt x="1087198" y="1151128"/>
                </a:lnTo>
                <a:lnTo>
                  <a:pt x="1062862" y="1151128"/>
                </a:lnTo>
                <a:lnTo>
                  <a:pt x="1030703" y="1116820"/>
                </a:lnTo>
                <a:lnTo>
                  <a:pt x="984503" y="1102995"/>
                </a:lnTo>
                <a:close/>
              </a:path>
              <a:path w="1089659" h="1160779">
                <a:moveTo>
                  <a:pt x="1030703" y="1116820"/>
                </a:moveTo>
                <a:lnTo>
                  <a:pt x="1062862" y="1151128"/>
                </a:lnTo>
                <a:lnTo>
                  <a:pt x="1069088" y="1145286"/>
                </a:lnTo>
                <a:lnTo>
                  <a:pt x="1059814" y="1145286"/>
                </a:lnTo>
                <a:lnTo>
                  <a:pt x="1054956" y="1124067"/>
                </a:lnTo>
                <a:lnTo>
                  <a:pt x="1030703" y="1116820"/>
                </a:lnTo>
                <a:close/>
              </a:path>
              <a:path w="1089659" h="1160779">
                <a:moveTo>
                  <a:pt x="1056512" y="1042416"/>
                </a:moveTo>
                <a:lnTo>
                  <a:pt x="1049654" y="1044067"/>
                </a:lnTo>
                <a:lnTo>
                  <a:pt x="1042797" y="1045591"/>
                </a:lnTo>
                <a:lnTo>
                  <a:pt x="1038478" y="1052449"/>
                </a:lnTo>
                <a:lnTo>
                  <a:pt x="1040129" y="1059307"/>
                </a:lnTo>
                <a:lnTo>
                  <a:pt x="1049337" y="1099523"/>
                </a:lnTo>
                <a:lnTo>
                  <a:pt x="1081404" y="1133729"/>
                </a:lnTo>
                <a:lnTo>
                  <a:pt x="1062862" y="1151128"/>
                </a:lnTo>
                <a:lnTo>
                  <a:pt x="1087198" y="1151128"/>
                </a:lnTo>
                <a:lnTo>
                  <a:pt x="1064894" y="1053592"/>
                </a:lnTo>
                <a:lnTo>
                  <a:pt x="1063243" y="1046734"/>
                </a:lnTo>
                <a:lnTo>
                  <a:pt x="1056512" y="1042416"/>
                </a:lnTo>
                <a:close/>
              </a:path>
              <a:path w="1089659" h="1160779">
                <a:moveTo>
                  <a:pt x="1054956" y="1124067"/>
                </a:moveTo>
                <a:lnTo>
                  <a:pt x="1059814" y="1145286"/>
                </a:lnTo>
                <a:lnTo>
                  <a:pt x="1075816" y="1130300"/>
                </a:lnTo>
                <a:lnTo>
                  <a:pt x="1054956" y="1124067"/>
                </a:lnTo>
                <a:close/>
              </a:path>
              <a:path w="1089659" h="1160779">
                <a:moveTo>
                  <a:pt x="1049337" y="1099523"/>
                </a:moveTo>
                <a:lnTo>
                  <a:pt x="1054956" y="1124067"/>
                </a:lnTo>
                <a:lnTo>
                  <a:pt x="1075816" y="1130300"/>
                </a:lnTo>
                <a:lnTo>
                  <a:pt x="1059814" y="1145286"/>
                </a:lnTo>
                <a:lnTo>
                  <a:pt x="1069088" y="1145286"/>
                </a:lnTo>
                <a:lnTo>
                  <a:pt x="1081404" y="1133729"/>
                </a:lnTo>
                <a:lnTo>
                  <a:pt x="1049337" y="1099523"/>
                </a:lnTo>
                <a:close/>
              </a:path>
              <a:path w="1089659" h="1160779">
                <a:moveTo>
                  <a:pt x="18541" y="0"/>
                </a:moveTo>
                <a:lnTo>
                  <a:pt x="0" y="17272"/>
                </a:lnTo>
                <a:lnTo>
                  <a:pt x="1030703" y="1116820"/>
                </a:lnTo>
                <a:lnTo>
                  <a:pt x="1054956" y="1124067"/>
                </a:lnTo>
                <a:lnTo>
                  <a:pt x="1049337" y="1099523"/>
                </a:lnTo>
                <a:lnTo>
                  <a:pt x="18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214743" y="3752469"/>
            <a:ext cx="11817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spc="-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ньше</a:t>
            </a:r>
            <a:r>
              <a:rPr sz="1400" b="1" spc="-10" dirty="0">
                <a:latin typeface="Calibri"/>
                <a:cs typeface="Calibri"/>
              </a:rPr>
              <a:t>н</a:t>
            </a:r>
            <a:r>
              <a:rPr sz="1400" b="1" dirty="0">
                <a:latin typeface="Calibri"/>
                <a:cs typeface="Calibri"/>
              </a:rPr>
              <a:t>ие  выработки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эритро</a:t>
            </a:r>
            <a:r>
              <a:rPr sz="1400" b="1" spc="5" dirty="0">
                <a:latin typeface="Calibri"/>
                <a:cs typeface="Calibri"/>
              </a:rPr>
              <a:t>п</a:t>
            </a: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15" dirty="0">
                <a:latin typeface="Calibri"/>
                <a:cs typeface="Calibri"/>
              </a:rPr>
              <a:t>э</a:t>
            </a:r>
            <a:r>
              <a:rPr sz="1400" b="1" dirty="0">
                <a:latin typeface="Calibri"/>
                <a:cs typeface="Calibri"/>
              </a:rPr>
              <a:t>ти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dirty="0"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559808" y="1781555"/>
            <a:ext cx="2255519" cy="1463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16017" y="1916810"/>
            <a:ext cx="1944370" cy="1152525"/>
          </a:xfrm>
          <a:custGeom>
            <a:avLst/>
            <a:gdLst/>
            <a:ahLst/>
            <a:cxnLst/>
            <a:rect l="l" t="t" r="r" b="b"/>
            <a:pathLst>
              <a:path w="1944370" h="1152525">
                <a:moveTo>
                  <a:pt x="1834388" y="1125981"/>
                </a:moveTo>
                <a:lnTo>
                  <a:pt x="1827403" y="1125981"/>
                </a:lnTo>
                <a:lnTo>
                  <a:pt x="1821688" y="1131569"/>
                </a:lnTo>
                <a:lnTo>
                  <a:pt x="1821561" y="1145666"/>
                </a:lnTo>
                <a:lnTo>
                  <a:pt x="1827276" y="1151381"/>
                </a:lnTo>
                <a:lnTo>
                  <a:pt x="1944242" y="1152143"/>
                </a:lnTo>
                <a:lnTo>
                  <a:pt x="1943183" y="1150239"/>
                </a:lnTo>
                <a:lnTo>
                  <a:pt x="1916176" y="1150239"/>
                </a:lnTo>
                <a:lnTo>
                  <a:pt x="1875741" y="1126279"/>
                </a:lnTo>
                <a:lnTo>
                  <a:pt x="1834388" y="1125981"/>
                </a:lnTo>
                <a:close/>
              </a:path>
              <a:path w="1944370" h="1152525">
                <a:moveTo>
                  <a:pt x="1875741" y="1126279"/>
                </a:moveTo>
                <a:lnTo>
                  <a:pt x="1916176" y="1150239"/>
                </a:lnTo>
                <a:lnTo>
                  <a:pt x="1918962" y="1145539"/>
                </a:lnTo>
                <a:lnTo>
                  <a:pt x="1911477" y="1145539"/>
                </a:lnTo>
                <a:lnTo>
                  <a:pt x="1900852" y="1126460"/>
                </a:lnTo>
                <a:lnTo>
                  <a:pt x="1875741" y="1126279"/>
                </a:lnTo>
                <a:close/>
              </a:path>
              <a:path w="1944370" h="1152525">
                <a:moveTo>
                  <a:pt x="1879600" y="1047750"/>
                </a:moveTo>
                <a:lnTo>
                  <a:pt x="1867408" y="1054608"/>
                </a:lnTo>
                <a:lnTo>
                  <a:pt x="1865122" y="1062227"/>
                </a:lnTo>
                <a:lnTo>
                  <a:pt x="1868551" y="1068451"/>
                </a:lnTo>
                <a:lnTo>
                  <a:pt x="1888535" y="1104340"/>
                </a:lnTo>
                <a:lnTo>
                  <a:pt x="1929130" y="1128394"/>
                </a:lnTo>
                <a:lnTo>
                  <a:pt x="1916176" y="1150239"/>
                </a:lnTo>
                <a:lnTo>
                  <a:pt x="1943183" y="1150239"/>
                </a:lnTo>
                <a:lnTo>
                  <a:pt x="1890776" y="1056004"/>
                </a:lnTo>
                <a:lnTo>
                  <a:pt x="1887347" y="1049909"/>
                </a:lnTo>
                <a:lnTo>
                  <a:pt x="1879600" y="1047750"/>
                </a:lnTo>
                <a:close/>
              </a:path>
              <a:path w="1944370" h="1152525">
                <a:moveTo>
                  <a:pt x="1900852" y="1126460"/>
                </a:moveTo>
                <a:lnTo>
                  <a:pt x="1911477" y="1145539"/>
                </a:lnTo>
                <a:lnTo>
                  <a:pt x="1922653" y="1126616"/>
                </a:lnTo>
                <a:lnTo>
                  <a:pt x="1900852" y="1126460"/>
                </a:lnTo>
                <a:close/>
              </a:path>
              <a:path w="1944370" h="1152525">
                <a:moveTo>
                  <a:pt x="1888535" y="1104340"/>
                </a:moveTo>
                <a:lnTo>
                  <a:pt x="1900852" y="1126460"/>
                </a:lnTo>
                <a:lnTo>
                  <a:pt x="1922653" y="1126616"/>
                </a:lnTo>
                <a:lnTo>
                  <a:pt x="1911477" y="1145539"/>
                </a:lnTo>
                <a:lnTo>
                  <a:pt x="1918962" y="1145539"/>
                </a:lnTo>
                <a:lnTo>
                  <a:pt x="1929130" y="1128394"/>
                </a:lnTo>
                <a:lnTo>
                  <a:pt x="1888535" y="1104340"/>
                </a:lnTo>
                <a:close/>
              </a:path>
              <a:path w="1944370" h="1152525">
                <a:moveTo>
                  <a:pt x="43358" y="25683"/>
                </a:moveTo>
                <a:lnTo>
                  <a:pt x="55606" y="47743"/>
                </a:lnTo>
                <a:lnTo>
                  <a:pt x="1875741" y="1126279"/>
                </a:lnTo>
                <a:lnTo>
                  <a:pt x="1900852" y="1126460"/>
                </a:lnTo>
                <a:lnTo>
                  <a:pt x="1888535" y="1104340"/>
                </a:lnTo>
                <a:lnTo>
                  <a:pt x="68501" y="25864"/>
                </a:lnTo>
                <a:lnTo>
                  <a:pt x="43358" y="25683"/>
                </a:lnTo>
                <a:close/>
              </a:path>
              <a:path w="1944370" h="1152525">
                <a:moveTo>
                  <a:pt x="0" y="0"/>
                </a:moveTo>
                <a:lnTo>
                  <a:pt x="53467" y="96138"/>
                </a:lnTo>
                <a:lnTo>
                  <a:pt x="56896" y="102235"/>
                </a:lnTo>
                <a:lnTo>
                  <a:pt x="64516" y="104393"/>
                </a:lnTo>
                <a:lnTo>
                  <a:pt x="76835" y="97662"/>
                </a:lnTo>
                <a:lnTo>
                  <a:pt x="78994" y="89915"/>
                </a:lnTo>
                <a:lnTo>
                  <a:pt x="75565" y="83692"/>
                </a:lnTo>
                <a:lnTo>
                  <a:pt x="55606" y="47743"/>
                </a:lnTo>
                <a:lnTo>
                  <a:pt x="15112" y="23749"/>
                </a:lnTo>
                <a:lnTo>
                  <a:pt x="28067" y="1904"/>
                </a:lnTo>
                <a:lnTo>
                  <a:pt x="118084" y="1904"/>
                </a:lnTo>
                <a:lnTo>
                  <a:pt x="116967" y="762"/>
                </a:lnTo>
                <a:lnTo>
                  <a:pt x="109982" y="762"/>
                </a:lnTo>
                <a:lnTo>
                  <a:pt x="0" y="0"/>
                </a:lnTo>
                <a:close/>
              </a:path>
              <a:path w="1944370" h="1152525">
                <a:moveTo>
                  <a:pt x="28067" y="1904"/>
                </a:moveTo>
                <a:lnTo>
                  <a:pt x="15112" y="23749"/>
                </a:lnTo>
                <a:lnTo>
                  <a:pt x="55606" y="47743"/>
                </a:lnTo>
                <a:lnTo>
                  <a:pt x="43358" y="25683"/>
                </a:lnTo>
                <a:lnTo>
                  <a:pt x="21590" y="25526"/>
                </a:lnTo>
                <a:lnTo>
                  <a:pt x="32766" y="6603"/>
                </a:lnTo>
                <a:lnTo>
                  <a:pt x="35997" y="6603"/>
                </a:lnTo>
                <a:lnTo>
                  <a:pt x="28067" y="1904"/>
                </a:lnTo>
                <a:close/>
              </a:path>
              <a:path w="1944370" h="1152525">
                <a:moveTo>
                  <a:pt x="118084" y="1904"/>
                </a:moveTo>
                <a:lnTo>
                  <a:pt x="28067" y="1904"/>
                </a:lnTo>
                <a:lnTo>
                  <a:pt x="68501" y="25864"/>
                </a:lnTo>
                <a:lnTo>
                  <a:pt x="109728" y="26162"/>
                </a:lnTo>
                <a:lnTo>
                  <a:pt x="116712" y="26162"/>
                </a:lnTo>
                <a:lnTo>
                  <a:pt x="122555" y="20574"/>
                </a:lnTo>
                <a:lnTo>
                  <a:pt x="122555" y="6476"/>
                </a:lnTo>
                <a:lnTo>
                  <a:pt x="118084" y="1904"/>
                </a:lnTo>
                <a:close/>
              </a:path>
              <a:path w="1944370" h="1152525">
                <a:moveTo>
                  <a:pt x="35997" y="6603"/>
                </a:moveTo>
                <a:lnTo>
                  <a:pt x="32766" y="6603"/>
                </a:lnTo>
                <a:lnTo>
                  <a:pt x="43358" y="25683"/>
                </a:lnTo>
                <a:lnTo>
                  <a:pt x="68501" y="25864"/>
                </a:lnTo>
                <a:lnTo>
                  <a:pt x="35997" y="6603"/>
                </a:lnTo>
                <a:close/>
              </a:path>
              <a:path w="1944370" h="1152525">
                <a:moveTo>
                  <a:pt x="32766" y="6603"/>
                </a:moveTo>
                <a:lnTo>
                  <a:pt x="21590" y="25526"/>
                </a:lnTo>
                <a:lnTo>
                  <a:pt x="43358" y="25683"/>
                </a:lnTo>
                <a:lnTo>
                  <a:pt x="32766" y="6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16552" y="1853183"/>
            <a:ext cx="310896" cy="12070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13071" y="1988820"/>
            <a:ext cx="118110" cy="1008380"/>
          </a:xfrm>
          <a:custGeom>
            <a:avLst/>
            <a:gdLst/>
            <a:ahLst/>
            <a:cxnLst/>
            <a:rect l="l" t="t" r="r" b="b"/>
            <a:pathLst>
              <a:path w="118110" h="1008380">
                <a:moveTo>
                  <a:pt x="58927" y="50346"/>
                </a:moveTo>
                <a:lnTo>
                  <a:pt x="46227" y="72117"/>
                </a:lnTo>
                <a:lnTo>
                  <a:pt x="46227" y="1008126"/>
                </a:lnTo>
                <a:lnTo>
                  <a:pt x="71627" y="1008126"/>
                </a:lnTo>
                <a:lnTo>
                  <a:pt x="71627" y="72117"/>
                </a:lnTo>
                <a:lnTo>
                  <a:pt x="58927" y="50346"/>
                </a:lnTo>
                <a:close/>
              </a:path>
              <a:path w="118110" h="1008380">
                <a:moveTo>
                  <a:pt x="58927" y="0"/>
                </a:moveTo>
                <a:lnTo>
                  <a:pt x="3555" y="94995"/>
                </a:lnTo>
                <a:lnTo>
                  <a:pt x="0" y="100964"/>
                </a:lnTo>
                <a:lnTo>
                  <a:pt x="2031" y="108838"/>
                </a:lnTo>
                <a:lnTo>
                  <a:pt x="14097" y="115824"/>
                </a:lnTo>
                <a:lnTo>
                  <a:pt x="21970" y="113791"/>
                </a:lnTo>
                <a:lnTo>
                  <a:pt x="25400" y="107822"/>
                </a:lnTo>
                <a:lnTo>
                  <a:pt x="46227" y="72117"/>
                </a:lnTo>
                <a:lnTo>
                  <a:pt x="46227" y="25145"/>
                </a:lnTo>
                <a:lnTo>
                  <a:pt x="73585" y="25145"/>
                </a:lnTo>
                <a:lnTo>
                  <a:pt x="58927" y="0"/>
                </a:lnTo>
                <a:close/>
              </a:path>
              <a:path w="118110" h="1008380">
                <a:moveTo>
                  <a:pt x="73585" y="25145"/>
                </a:moveTo>
                <a:lnTo>
                  <a:pt x="71627" y="25145"/>
                </a:lnTo>
                <a:lnTo>
                  <a:pt x="71627" y="72117"/>
                </a:lnTo>
                <a:lnTo>
                  <a:pt x="92455" y="107822"/>
                </a:lnTo>
                <a:lnTo>
                  <a:pt x="95885" y="113791"/>
                </a:lnTo>
                <a:lnTo>
                  <a:pt x="103758" y="115824"/>
                </a:lnTo>
                <a:lnTo>
                  <a:pt x="115824" y="108838"/>
                </a:lnTo>
                <a:lnTo>
                  <a:pt x="117855" y="100964"/>
                </a:lnTo>
                <a:lnTo>
                  <a:pt x="114300" y="94995"/>
                </a:lnTo>
                <a:lnTo>
                  <a:pt x="73585" y="25145"/>
                </a:lnTo>
                <a:close/>
              </a:path>
              <a:path w="118110" h="1008380">
                <a:moveTo>
                  <a:pt x="71627" y="25145"/>
                </a:moveTo>
                <a:lnTo>
                  <a:pt x="46227" y="25145"/>
                </a:lnTo>
                <a:lnTo>
                  <a:pt x="46227" y="72117"/>
                </a:lnTo>
                <a:lnTo>
                  <a:pt x="58927" y="50346"/>
                </a:lnTo>
                <a:lnTo>
                  <a:pt x="48005" y="31622"/>
                </a:lnTo>
                <a:lnTo>
                  <a:pt x="71627" y="31622"/>
                </a:lnTo>
                <a:lnTo>
                  <a:pt x="71627" y="25145"/>
                </a:lnTo>
                <a:close/>
              </a:path>
              <a:path w="118110" h="1008380">
                <a:moveTo>
                  <a:pt x="71627" y="31622"/>
                </a:moveTo>
                <a:lnTo>
                  <a:pt x="69850" y="31622"/>
                </a:lnTo>
                <a:lnTo>
                  <a:pt x="58927" y="50346"/>
                </a:lnTo>
                <a:lnTo>
                  <a:pt x="71627" y="72117"/>
                </a:lnTo>
                <a:lnTo>
                  <a:pt x="71627" y="31622"/>
                </a:lnTo>
                <a:close/>
              </a:path>
              <a:path w="118110" h="1008380">
                <a:moveTo>
                  <a:pt x="69850" y="31622"/>
                </a:moveTo>
                <a:lnTo>
                  <a:pt x="48005" y="31622"/>
                </a:lnTo>
                <a:lnTo>
                  <a:pt x="58927" y="50346"/>
                </a:lnTo>
                <a:lnTo>
                  <a:pt x="69850" y="31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72983" y="2284476"/>
            <a:ext cx="310896" cy="27203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72297" y="2420873"/>
            <a:ext cx="140970" cy="2520950"/>
          </a:xfrm>
          <a:custGeom>
            <a:avLst/>
            <a:gdLst/>
            <a:ahLst/>
            <a:cxnLst/>
            <a:rect l="l" t="t" r="r" b="b"/>
            <a:pathLst>
              <a:path w="140970" h="2520950">
                <a:moveTo>
                  <a:pt x="57490" y="50392"/>
                </a:moveTo>
                <a:lnTo>
                  <a:pt x="45413" y="72516"/>
                </a:lnTo>
                <a:lnTo>
                  <a:pt x="115443" y="2520696"/>
                </a:lnTo>
                <a:lnTo>
                  <a:pt x="140843" y="2519934"/>
                </a:lnTo>
                <a:lnTo>
                  <a:pt x="70814" y="71811"/>
                </a:lnTo>
                <a:lnTo>
                  <a:pt x="57490" y="50392"/>
                </a:lnTo>
                <a:close/>
              </a:path>
              <a:path w="140970" h="2520950">
                <a:moveTo>
                  <a:pt x="56133" y="0"/>
                </a:moveTo>
                <a:lnTo>
                  <a:pt x="3428" y="96520"/>
                </a:lnTo>
                <a:lnTo>
                  <a:pt x="0" y="102615"/>
                </a:lnTo>
                <a:lnTo>
                  <a:pt x="2285" y="110362"/>
                </a:lnTo>
                <a:lnTo>
                  <a:pt x="14604" y="117093"/>
                </a:lnTo>
                <a:lnTo>
                  <a:pt x="22351" y="114808"/>
                </a:lnTo>
                <a:lnTo>
                  <a:pt x="25653" y="108712"/>
                </a:lnTo>
                <a:lnTo>
                  <a:pt x="45413" y="72516"/>
                </a:lnTo>
                <a:lnTo>
                  <a:pt x="44069" y="25526"/>
                </a:lnTo>
                <a:lnTo>
                  <a:pt x="69469" y="24764"/>
                </a:lnTo>
                <a:lnTo>
                  <a:pt x="71532" y="24764"/>
                </a:lnTo>
                <a:lnTo>
                  <a:pt x="56133" y="0"/>
                </a:lnTo>
                <a:close/>
              </a:path>
              <a:path w="140970" h="2520950">
                <a:moveTo>
                  <a:pt x="71532" y="24764"/>
                </a:moveTo>
                <a:lnTo>
                  <a:pt x="69469" y="24764"/>
                </a:lnTo>
                <a:lnTo>
                  <a:pt x="70814" y="71811"/>
                </a:lnTo>
                <a:lnTo>
                  <a:pt x="92582" y="106806"/>
                </a:lnTo>
                <a:lnTo>
                  <a:pt x="96393" y="112775"/>
                </a:lnTo>
                <a:lnTo>
                  <a:pt x="104140" y="114553"/>
                </a:lnTo>
                <a:lnTo>
                  <a:pt x="116077" y="107187"/>
                </a:lnTo>
                <a:lnTo>
                  <a:pt x="117855" y="99313"/>
                </a:lnTo>
                <a:lnTo>
                  <a:pt x="114173" y="93345"/>
                </a:lnTo>
                <a:lnTo>
                  <a:pt x="71532" y="24764"/>
                </a:lnTo>
                <a:close/>
              </a:path>
              <a:path w="140970" h="2520950">
                <a:moveTo>
                  <a:pt x="69469" y="24764"/>
                </a:moveTo>
                <a:lnTo>
                  <a:pt x="44069" y="25526"/>
                </a:lnTo>
                <a:lnTo>
                  <a:pt x="45413" y="72516"/>
                </a:lnTo>
                <a:lnTo>
                  <a:pt x="57490" y="50392"/>
                </a:lnTo>
                <a:lnTo>
                  <a:pt x="45974" y="31876"/>
                </a:lnTo>
                <a:lnTo>
                  <a:pt x="67945" y="31241"/>
                </a:lnTo>
                <a:lnTo>
                  <a:pt x="69654" y="31241"/>
                </a:lnTo>
                <a:lnTo>
                  <a:pt x="69469" y="24764"/>
                </a:lnTo>
                <a:close/>
              </a:path>
              <a:path w="140970" h="2520950">
                <a:moveTo>
                  <a:pt x="69654" y="31241"/>
                </a:moveTo>
                <a:lnTo>
                  <a:pt x="67945" y="31241"/>
                </a:lnTo>
                <a:lnTo>
                  <a:pt x="57490" y="50392"/>
                </a:lnTo>
                <a:lnTo>
                  <a:pt x="70814" y="71811"/>
                </a:lnTo>
                <a:lnTo>
                  <a:pt x="69654" y="31241"/>
                </a:lnTo>
                <a:close/>
              </a:path>
              <a:path w="140970" h="2520950">
                <a:moveTo>
                  <a:pt x="67945" y="31241"/>
                </a:moveTo>
                <a:lnTo>
                  <a:pt x="45974" y="31876"/>
                </a:lnTo>
                <a:lnTo>
                  <a:pt x="57490" y="50392"/>
                </a:lnTo>
                <a:lnTo>
                  <a:pt x="67945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 marR="5080" indent="165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Общность патогенетических механизмов </a:t>
            </a:r>
            <a:r>
              <a:rPr spc="-5" dirty="0"/>
              <a:t>основных  </a:t>
            </a:r>
            <a:r>
              <a:rPr spc="-15" dirty="0"/>
              <a:t>нозологий </a:t>
            </a:r>
            <a:r>
              <a:rPr spc="-5" dirty="0"/>
              <a:t>у </a:t>
            </a:r>
            <a:r>
              <a:rPr spc="-10" dirty="0"/>
              <a:t>ребенка, </a:t>
            </a:r>
            <a:r>
              <a:rPr spc="-15" dirty="0"/>
              <a:t>родившегося</a:t>
            </a:r>
            <a:r>
              <a:rPr spc="85" dirty="0"/>
              <a:t> </a:t>
            </a:r>
            <a:r>
              <a:rPr spc="-10" dirty="0"/>
              <a:t>недоношенным</a:t>
            </a:r>
          </a:p>
        </p:txBody>
      </p:sp>
      <p:sp>
        <p:nvSpPr>
          <p:cNvPr id="69" name="object 69"/>
          <p:cNvSpPr/>
          <p:nvPr/>
        </p:nvSpPr>
        <p:spPr>
          <a:xfrm>
            <a:off x="1571625" y="931767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31767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06917"/>
            <a:ext cx="9169400" cy="37553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530985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5" dirty="0">
                <a:uFill>
                  <a:solidFill>
                    <a:srgbClr val="9EC539"/>
                  </a:solidFill>
                </a:uFill>
                <a:latin typeface="Calibri"/>
                <a:cs typeface="Calibri"/>
              </a:rPr>
              <a:t>П</a:t>
            </a:r>
            <a:r>
              <a:rPr sz="2800" b="1" u="heavy" spc="-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ри</a:t>
            </a:r>
            <a:r>
              <a:rPr sz="2800" b="1" spc="-5" dirty="0">
                <a:latin typeface="Calibri"/>
                <a:cs typeface="Calibri"/>
              </a:rPr>
              <a:t>чины </a:t>
            </a:r>
            <a:r>
              <a:rPr sz="2800" b="1" spc="-15" dirty="0">
                <a:latin typeface="Calibri"/>
                <a:cs typeface="Calibri"/>
              </a:rPr>
              <a:t>преждевременных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родов:	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234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Менеджмент </a:t>
            </a:r>
            <a:r>
              <a:rPr sz="2800" spc="-5" dirty="0">
                <a:latin typeface="Calibri"/>
                <a:cs typeface="Calibri"/>
              </a:rPr>
              <a:t>службы </a:t>
            </a:r>
            <a:r>
              <a:rPr sz="2800" spc="-15" dirty="0">
                <a:latin typeface="Calibri"/>
                <a:cs typeface="Calibri"/>
              </a:rPr>
              <a:t>родовспоможения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447040" marR="285115" algn="just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увеличивается частота </a:t>
            </a:r>
            <a:r>
              <a:rPr sz="2800" spc="-10" dirty="0">
                <a:latin typeface="Calibri"/>
                <a:cs typeface="Calibri"/>
              </a:rPr>
              <a:t>оперативного </a:t>
            </a:r>
            <a:r>
              <a:rPr sz="2800" spc="-15" dirty="0">
                <a:latin typeface="Calibri"/>
                <a:cs typeface="Calibri"/>
              </a:rPr>
              <a:t>родоразрешения, 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сопряжено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высокой материнской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детской  </a:t>
            </a:r>
            <a:r>
              <a:rPr sz="2800" spc="-10" dirty="0">
                <a:latin typeface="Calibri"/>
                <a:cs typeface="Calibri"/>
              </a:rPr>
              <a:t>заболеваемостью </a:t>
            </a:r>
            <a:r>
              <a:rPr sz="2800" spc="-20" dirty="0">
                <a:latin typeface="Calibri"/>
                <a:cs typeface="Calibri"/>
              </a:rPr>
              <a:t>(Karlstrom </a:t>
            </a:r>
            <a:r>
              <a:rPr sz="2800" dirty="0">
                <a:latin typeface="Calibri"/>
                <a:cs typeface="Calibri"/>
              </a:rPr>
              <a:t>A.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2013);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10" dirty="0">
                <a:latin typeface="Calibri"/>
                <a:cs typeface="Calibri"/>
              </a:rPr>
              <a:t>Сопутствующие заболевания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беременной;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15" dirty="0">
                <a:latin typeface="Calibri"/>
                <a:cs typeface="Calibri"/>
              </a:rPr>
              <a:t>Увеличивающийся </a:t>
            </a:r>
            <a:r>
              <a:rPr sz="2800" spc="-5" dirty="0">
                <a:latin typeface="Calibri"/>
                <a:cs typeface="Calibri"/>
              </a:rPr>
              <a:t>возраст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первородящих;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47040" algn="l"/>
              </a:tabLst>
            </a:pPr>
            <a:r>
              <a:rPr sz="2800" spc="-35" dirty="0">
                <a:latin typeface="Calibri"/>
                <a:cs typeface="Calibri"/>
              </a:rPr>
              <a:t>Технологии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ЭКО.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08" y="2052015"/>
            <a:ext cx="828802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Развитие </a:t>
            </a:r>
            <a:r>
              <a:rPr sz="3200" b="1" spc="-10" dirty="0">
                <a:latin typeface="Calibri"/>
                <a:cs typeface="Calibri"/>
              </a:rPr>
              <a:t>недоношенного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ребенка.</a:t>
            </a:r>
            <a:endParaRPr sz="3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Определение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10" dirty="0">
                <a:latin typeface="Calibri"/>
                <a:cs typeface="Calibri"/>
              </a:rPr>
              <a:t>профилактика </a:t>
            </a:r>
            <a:r>
              <a:rPr sz="3200" b="1" spc="-5" dirty="0">
                <a:latin typeface="Calibri"/>
                <a:cs typeface="Calibri"/>
              </a:rPr>
              <a:t>факторов риска  нарушений </a:t>
            </a:r>
            <a:r>
              <a:rPr sz="3200" b="1" dirty="0">
                <a:latin typeface="Calibri"/>
                <a:cs typeface="Calibri"/>
              </a:rPr>
              <a:t>развития </a:t>
            </a:r>
            <a:r>
              <a:rPr sz="3200" b="1" spc="-10" dirty="0">
                <a:latin typeface="Calibri"/>
                <a:cs typeface="Calibri"/>
              </a:rPr>
              <a:t>недоношенных </a:t>
            </a:r>
            <a:r>
              <a:rPr sz="3200" b="1" spc="-15" dirty="0">
                <a:latin typeface="Calibri"/>
                <a:cs typeface="Calibri"/>
              </a:rPr>
              <a:t>детей </a:t>
            </a:r>
            <a:r>
              <a:rPr sz="3200" b="1" dirty="0">
                <a:latin typeface="Calibri"/>
                <a:cs typeface="Calibri"/>
              </a:rPr>
              <a:t>и  </a:t>
            </a:r>
            <a:r>
              <a:rPr sz="3200" b="1" spc="-15" dirty="0">
                <a:latin typeface="Calibri"/>
                <a:cs typeface="Calibri"/>
              </a:rPr>
              <a:t>детей </a:t>
            </a:r>
            <a:r>
              <a:rPr sz="3200" b="1" dirty="0">
                <a:latin typeface="Calibri"/>
                <a:cs typeface="Calibri"/>
              </a:rPr>
              <a:t>с </a:t>
            </a:r>
            <a:r>
              <a:rPr sz="3200" b="1" spc="-10" dirty="0">
                <a:latin typeface="Calibri"/>
                <a:cs typeface="Calibri"/>
              </a:rPr>
              <a:t>низкой </a:t>
            </a:r>
            <a:r>
              <a:rPr sz="3200" b="1" spc="-5" dirty="0">
                <a:latin typeface="Calibri"/>
                <a:cs typeface="Calibri"/>
              </a:rPr>
              <a:t>массой </a:t>
            </a:r>
            <a:r>
              <a:rPr sz="3200" b="1" spc="-20" dirty="0">
                <a:latin typeface="Calibri"/>
                <a:cs typeface="Calibri"/>
              </a:rPr>
              <a:t>тела </a:t>
            </a:r>
            <a:r>
              <a:rPr sz="3200" b="1" dirty="0">
                <a:latin typeface="Calibri"/>
                <a:cs typeface="Calibri"/>
              </a:rPr>
              <a:t>при </a:t>
            </a:r>
            <a:r>
              <a:rPr sz="3200" b="1" spc="-10" dirty="0">
                <a:latin typeface="Calibri"/>
                <a:cs typeface="Calibri"/>
              </a:rPr>
              <a:t>рождении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5" y="859758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758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345463"/>
            <a:ext cx="7289165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Рост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Развитие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Адаптация к </a:t>
            </a:r>
            <a:r>
              <a:rPr sz="2800" spc="-10" dirty="0">
                <a:latin typeface="Calibri"/>
                <a:cs typeface="Calibri"/>
              </a:rPr>
              <a:t>меняющимся </a:t>
            </a:r>
            <a:r>
              <a:rPr sz="2800" spc="-5" dirty="0">
                <a:latin typeface="Calibri"/>
                <a:cs typeface="Calibri"/>
              </a:rPr>
              <a:t>условиям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среды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Процесс дифференцировки </a:t>
            </a:r>
            <a:r>
              <a:rPr sz="2800" spc="-5" dirty="0">
                <a:latin typeface="Calibri"/>
                <a:cs typeface="Calibri"/>
              </a:rPr>
              <a:t>ЦНС не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завершен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Осуществляются </a:t>
            </a:r>
            <a:r>
              <a:rPr sz="2800" spc="-5" dirty="0">
                <a:latin typeface="Calibri"/>
                <a:cs typeface="Calibri"/>
              </a:rPr>
              <a:t>репаративные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893191"/>
            <a:ext cx="8484870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Критерием </a:t>
            </a:r>
            <a:r>
              <a:rPr sz="2800" spc="-15" dirty="0">
                <a:latin typeface="Calibri"/>
                <a:cs typeface="Calibri"/>
              </a:rPr>
              <a:t>здоровья </a:t>
            </a:r>
            <a:r>
              <a:rPr sz="2800" spc="-5" dirty="0">
                <a:latin typeface="Calibri"/>
                <a:cs typeface="Calibri"/>
              </a:rPr>
              <a:t>и правильного </a:t>
            </a:r>
            <a:r>
              <a:rPr sz="2800" spc="-10" dirty="0">
                <a:latin typeface="Calibri"/>
                <a:cs typeface="Calibri"/>
              </a:rPr>
              <a:t>лечения </a:t>
            </a:r>
            <a:r>
              <a:rPr sz="2800" spc="-15" dirty="0">
                <a:latin typeface="Calibri"/>
                <a:cs typeface="Calibri"/>
              </a:rPr>
              <a:t>ребенка  является его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поступательное развитие </a:t>
            </a:r>
            <a:r>
              <a:rPr sz="2800" spc="-10" dirty="0">
                <a:latin typeface="Calibri"/>
                <a:cs typeface="Calibri"/>
              </a:rPr>
              <a:t>(Демьянова,  </a:t>
            </a:r>
            <a:r>
              <a:rPr sz="2800" spc="-5" dirty="0">
                <a:latin typeface="Calibri"/>
                <a:cs typeface="Calibri"/>
              </a:rPr>
              <a:t>2006).</a:t>
            </a:r>
            <a:endParaRPr sz="2800">
              <a:latin typeface="Calibri"/>
              <a:cs typeface="Calibri"/>
            </a:endParaRPr>
          </a:p>
          <a:p>
            <a:pPr marL="355600" marR="7842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Считается,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задержка </a:t>
            </a:r>
            <a:r>
              <a:rPr sz="2800" spc="-5" dirty="0">
                <a:latin typeface="Calibri"/>
                <a:cs typeface="Calibri"/>
              </a:rPr>
              <a:t>в 2-х и </a:t>
            </a:r>
            <a:r>
              <a:rPr sz="2800" spc="-15" dirty="0">
                <a:latin typeface="Calibri"/>
                <a:cs typeface="Calibri"/>
              </a:rPr>
              <a:t>более областях  </a:t>
            </a:r>
            <a:r>
              <a:rPr sz="2800" spc="-10" dirty="0">
                <a:latin typeface="Calibri"/>
                <a:cs typeface="Calibri"/>
              </a:rPr>
              <a:t>развития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расхождением </a:t>
            </a:r>
            <a:r>
              <a:rPr sz="2800" spc="-5" dirty="0">
                <a:latin typeface="Calibri"/>
                <a:cs typeface="Calibri"/>
              </a:rPr>
              <a:t>на 25% </a:t>
            </a: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ожидаемой</a:t>
            </a:r>
            <a:endParaRPr sz="2800">
              <a:latin typeface="Calibri"/>
              <a:cs typeface="Calibri"/>
            </a:endParaRPr>
          </a:p>
          <a:p>
            <a:pPr marL="355600" marR="480059">
              <a:lnSpc>
                <a:spcPct val="100000"/>
              </a:lnSpc>
              <a:tabLst>
                <a:tab pos="2663190" algn="l"/>
              </a:tabLst>
            </a:pPr>
            <a:r>
              <a:rPr sz="2800" spc="-5" dirty="0">
                <a:latin typeface="Calibri"/>
                <a:cs typeface="Calibri"/>
              </a:rPr>
              <a:t>нормы или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2 стандартных </a:t>
            </a:r>
            <a:r>
              <a:rPr sz="2800" spc="-10" dirty="0">
                <a:latin typeface="Calibri"/>
                <a:cs typeface="Calibri"/>
              </a:rPr>
              <a:t>отклонения </a:t>
            </a:r>
            <a:r>
              <a:rPr sz="2800" spc="-15" dirty="0">
                <a:latin typeface="Calibri"/>
                <a:cs typeface="Calibri"/>
              </a:rPr>
              <a:t>является  </a:t>
            </a:r>
            <a:r>
              <a:rPr sz="2800" spc="-5" dirty="0">
                <a:latin typeface="Calibri"/>
                <a:cs typeface="Calibri"/>
              </a:rPr>
              <a:t>существенной	</a:t>
            </a:r>
            <a:r>
              <a:rPr sz="2800" spc="-10" dirty="0">
                <a:latin typeface="Calibri"/>
                <a:cs typeface="Calibri"/>
              </a:rPr>
              <a:t>(Donelas 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2015).</a:t>
            </a:r>
            <a:endParaRPr sz="2800">
              <a:latin typeface="Calibri"/>
              <a:cs typeface="Calibri"/>
            </a:endParaRPr>
          </a:p>
          <a:p>
            <a:pPr marL="355600" marR="2851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недоношенного ребенка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часто </a:t>
            </a:r>
            <a:r>
              <a:rPr sz="2800" spc="-15" dirty="0">
                <a:latin typeface="Calibri"/>
                <a:cs typeface="Calibri"/>
              </a:rPr>
              <a:t>диагностируются  </a:t>
            </a:r>
            <a:r>
              <a:rPr sz="2800" spc="-10" dirty="0">
                <a:latin typeface="Calibri"/>
                <a:cs typeface="Calibri"/>
              </a:rPr>
              <a:t>задержки развития, при </a:t>
            </a:r>
            <a:r>
              <a:rPr sz="2800" spc="-20" dirty="0">
                <a:latin typeface="Calibri"/>
                <a:cs typeface="Calibri"/>
              </a:rPr>
              <a:t>которых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5" dirty="0">
                <a:latin typeface="Calibri"/>
                <a:cs typeface="Calibri"/>
              </a:rPr>
              <a:t>не  </a:t>
            </a:r>
            <a:r>
              <a:rPr sz="2800" spc="-15" dirty="0">
                <a:latin typeface="Calibri"/>
                <a:cs typeface="Calibri"/>
              </a:rPr>
              <a:t>достигает </a:t>
            </a:r>
            <a:r>
              <a:rPr sz="2800" spc="-10" dirty="0">
                <a:latin typeface="Calibri"/>
                <a:cs typeface="Calibri"/>
              </a:rPr>
              <a:t>навыков </a:t>
            </a:r>
            <a:r>
              <a:rPr sz="2800" spc="-15" dirty="0">
                <a:latin typeface="Calibri"/>
                <a:cs typeface="Calibri"/>
              </a:rPr>
              <a:t>его </a:t>
            </a:r>
            <a:r>
              <a:rPr sz="2800" spc="-10" dirty="0">
                <a:latin typeface="Calibri"/>
                <a:cs typeface="Calibri"/>
              </a:rPr>
              <a:t>возрастного этапа </a:t>
            </a:r>
            <a:r>
              <a:rPr sz="2800" spc="-5" dirty="0">
                <a:latin typeface="Calibri"/>
                <a:cs typeface="Calibri"/>
              </a:rPr>
              <a:t>и раннее  </a:t>
            </a:r>
            <a:r>
              <a:rPr sz="2800" spc="-10" dirty="0">
                <a:latin typeface="Calibri"/>
                <a:cs typeface="Calibri"/>
              </a:rPr>
              <a:t>выявление </a:t>
            </a:r>
            <a:r>
              <a:rPr sz="2800" spc="-20" dirty="0">
                <a:latin typeface="Calibri"/>
                <a:cs typeface="Calibri"/>
              </a:rPr>
              <a:t>которых улучшает </a:t>
            </a:r>
            <a:r>
              <a:rPr sz="2800" spc="-5" dirty="0">
                <a:latin typeface="Calibri"/>
                <a:cs typeface="Calibri"/>
              </a:rPr>
              <a:t>возможности  абилитации </a:t>
            </a:r>
            <a:r>
              <a:rPr sz="2800" spc="-10" dirty="0">
                <a:latin typeface="Calibri"/>
                <a:cs typeface="Calibri"/>
              </a:rPr>
              <a:t>(Beaulieu-Poulin 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320421"/>
            <a:ext cx="420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Неврологическое</a:t>
            </a:r>
            <a:r>
              <a:rPr spc="-70" dirty="0"/>
              <a:t> </a:t>
            </a:r>
            <a:r>
              <a:rPr spc="-5" dirty="0"/>
              <a:t>развитие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10690"/>
            <a:ext cx="8491220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7691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Неврологическое </a:t>
            </a:r>
            <a:r>
              <a:rPr sz="2800" spc="-10" dirty="0">
                <a:latin typeface="Calibri"/>
                <a:cs typeface="Calibri"/>
              </a:rPr>
              <a:t>развитие недоношенных </a:t>
            </a:r>
            <a:r>
              <a:rPr sz="2800" spc="-20" dirty="0">
                <a:latin typeface="Calibri"/>
                <a:cs typeface="Calibri"/>
              </a:rPr>
              <a:t>детей  </a:t>
            </a:r>
            <a:r>
              <a:rPr sz="2800" spc="-10" dirty="0">
                <a:latin typeface="Calibri"/>
                <a:cs typeface="Calibri"/>
              </a:rPr>
              <a:t>решающим образом </a:t>
            </a:r>
            <a:r>
              <a:rPr sz="2800" spc="-15" dirty="0">
                <a:latin typeface="Calibri"/>
                <a:cs typeface="Calibri"/>
              </a:rPr>
              <a:t>влияет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их </a:t>
            </a:r>
            <a:r>
              <a:rPr sz="2800" spc="-15" dirty="0">
                <a:latin typeface="Calibri"/>
                <a:cs typeface="Calibri"/>
              </a:rPr>
              <a:t>долгосрочный  </a:t>
            </a:r>
            <a:r>
              <a:rPr sz="2800" spc="-10" dirty="0">
                <a:latin typeface="Calibri"/>
                <a:cs typeface="Calibri"/>
              </a:rPr>
              <a:t>прогноз.</a:t>
            </a:r>
            <a:endParaRPr sz="2800">
              <a:latin typeface="Calibri"/>
              <a:cs typeface="Calibri"/>
            </a:endParaRPr>
          </a:p>
          <a:p>
            <a:pPr marL="355600" marR="69596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Если </a:t>
            </a:r>
            <a:r>
              <a:rPr sz="2800" spc="-5" dirty="0">
                <a:latin typeface="Calibri"/>
                <a:cs typeface="Calibri"/>
              </a:rPr>
              <a:t>суммировать </a:t>
            </a:r>
            <a:r>
              <a:rPr sz="2800" dirty="0">
                <a:latin typeface="Calibri"/>
                <a:cs typeface="Calibri"/>
              </a:rPr>
              <a:t>все </a:t>
            </a:r>
            <a:r>
              <a:rPr sz="2800" spc="-20" dirty="0">
                <a:latin typeface="Calibri"/>
                <a:cs typeface="Calibri"/>
              </a:rPr>
              <a:t>тяжелые </a:t>
            </a:r>
            <a:r>
              <a:rPr sz="2800" spc="-10" dirty="0">
                <a:latin typeface="Calibri"/>
                <a:cs typeface="Calibri"/>
              </a:rPr>
              <a:t>неврологические  </a:t>
            </a:r>
            <a:r>
              <a:rPr sz="2800" spc="-15" dirty="0">
                <a:latin typeface="Calibri"/>
                <a:cs typeface="Calibri"/>
              </a:rPr>
              <a:t>проблемы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течение </a:t>
            </a:r>
            <a:r>
              <a:rPr sz="2800" spc="-5" dirty="0">
                <a:latin typeface="Calibri"/>
                <a:cs typeface="Calibri"/>
              </a:rPr>
              <a:t>первых </a:t>
            </a:r>
            <a:r>
              <a:rPr sz="2800" spc="-10" dirty="0">
                <a:latin typeface="Calibri"/>
                <a:cs typeface="Calibri"/>
              </a:rPr>
              <a:t>лет </a:t>
            </a:r>
            <a:r>
              <a:rPr sz="2800" spc="-5" dirty="0">
                <a:latin typeface="Calibri"/>
                <a:cs typeface="Calibri"/>
              </a:rPr>
              <a:t>жизни,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то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отклонения имеются </a:t>
            </a:r>
            <a:r>
              <a:rPr sz="2800" spc="-5" dirty="0">
                <a:latin typeface="Calibri"/>
                <a:cs typeface="Calibri"/>
              </a:rPr>
              <a:t>примерно у 0,05% </a:t>
            </a:r>
            <a:r>
              <a:rPr sz="2800" spc="-10" dirty="0">
                <a:latin typeface="Calibri"/>
                <a:cs typeface="Calibri"/>
              </a:rPr>
              <a:t>доношенных  </a:t>
            </a:r>
            <a:r>
              <a:rPr sz="2800" spc="-15" dirty="0">
                <a:latin typeface="Calibri"/>
                <a:cs typeface="Calibri"/>
              </a:rPr>
              <a:t>детей; </a:t>
            </a:r>
            <a:r>
              <a:rPr sz="2800" spc="-10" dirty="0">
                <a:latin typeface="Calibri"/>
                <a:cs typeface="Calibri"/>
              </a:rPr>
              <a:t>среди недоношенных </a:t>
            </a:r>
            <a:r>
              <a:rPr sz="2800" spc="-15" dirty="0">
                <a:latin typeface="Calibri"/>
                <a:cs typeface="Calibri"/>
              </a:rPr>
              <a:t>эта </a:t>
            </a:r>
            <a:r>
              <a:rPr sz="2800" spc="-5" dirty="0">
                <a:latin typeface="Calibri"/>
                <a:cs typeface="Calibri"/>
              </a:rPr>
              <a:t>цифра возрастает </a:t>
            </a:r>
            <a:r>
              <a:rPr sz="2800" spc="-20" dirty="0">
                <a:latin typeface="Calibri"/>
                <a:cs typeface="Calibri"/>
              </a:rPr>
              <a:t>до  </a:t>
            </a:r>
            <a:r>
              <a:rPr sz="2800" spc="-5" dirty="0">
                <a:latin typeface="Calibri"/>
                <a:cs typeface="Calibri"/>
              </a:rPr>
              <a:t>5% при </a:t>
            </a:r>
            <a:r>
              <a:rPr sz="2800" spc="-10" dirty="0">
                <a:latin typeface="Calibri"/>
                <a:cs typeface="Calibri"/>
              </a:rPr>
              <a:t>сроке </a:t>
            </a:r>
            <a:r>
              <a:rPr sz="2800" spc="-5" dirty="0">
                <a:latin typeface="Calibri"/>
                <a:cs typeface="Calibri"/>
              </a:rPr>
              <a:t>гестации 30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и почти </a:t>
            </a:r>
            <a:r>
              <a:rPr sz="2800" spc="-20" dirty="0">
                <a:latin typeface="Calibri"/>
                <a:cs typeface="Calibri"/>
              </a:rPr>
              <a:t>до  </a:t>
            </a:r>
            <a:r>
              <a:rPr sz="2800" spc="-5" dirty="0">
                <a:latin typeface="Calibri"/>
                <a:cs typeface="Calibri"/>
              </a:rPr>
              <a:t>40% при </a:t>
            </a:r>
            <a:r>
              <a:rPr sz="2800" spc="-10" dirty="0">
                <a:latin typeface="Calibri"/>
                <a:cs typeface="Calibri"/>
              </a:rPr>
              <a:t>сроке </a:t>
            </a:r>
            <a:r>
              <a:rPr sz="2800" spc="-5" dirty="0">
                <a:latin typeface="Calibri"/>
                <a:cs typeface="Calibri"/>
              </a:rPr>
              <a:t>гестации 25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15" dirty="0">
                <a:latin typeface="Calibri"/>
                <a:cs typeface="Calibri"/>
              </a:rPr>
              <a:t>(Poets </a:t>
            </a:r>
            <a:r>
              <a:rPr sz="2800" spc="-5" dirty="0">
                <a:latin typeface="Calibri"/>
                <a:cs typeface="Calibri"/>
              </a:rPr>
              <a:t>C.,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2012;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Marlow </a:t>
            </a:r>
            <a:r>
              <a:rPr sz="2800" spc="-5" dirty="0">
                <a:latin typeface="Calibri"/>
                <a:cs typeface="Calibri"/>
              </a:rPr>
              <a:t>N.,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3314" y="322529"/>
            <a:ext cx="33610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Физическое</a:t>
            </a:r>
            <a:r>
              <a:rPr spc="-20" dirty="0"/>
              <a:t> </a:t>
            </a:r>
            <a:r>
              <a:rPr spc="-5" dirty="0"/>
              <a:t>развитие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79398"/>
            <a:ext cx="895096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823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Уровень </a:t>
            </a:r>
            <a:r>
              <a:rPr sz="2800" spc="-10" dirty="0">
                <a:latin typeface="Calibri"/>
                <a:cs typeface="Calibri"/>
              </a:rPr>
              <a:t>физического </a:t>
            </a:r>
            <a:r>
              <a:rPr sz="2800" spc="-5" dirty="0">
                <a:latin typeface="Calibri"/>
                <a:cs typeface="Calibri"/>
              </a:rPr>
              <a:t>развития </a:t>
            </a:r>
            <a:r>
              <a:rPr sz="2800" spc="-15" dirty="0">
                <a:latin typeface="Calibri"/>
                <a:cs typeface="Calibri"/>
              </a:rPr>
              <a:t>ребенка является  </a:t>
            </a:r>
            <a:r>
              <a:rPr sz="2800" spc="-5" dirty="0">
                <a:latin typeface="Calibri"/>
                <a:cs typeface="Calibri"/>
              </a:rPr>
              <a:t>основным </a:t>
            </a:r>
            <a:r>
              <a:rPr sz="2800" spc="-15" dirty="0">
                <a:latin typeface="Calibri"/>
                <a:cs typeface="Calibri"/>
              </a:rPr>
              <a:t>показателем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здоровья</a:t>
            </a:r>
            <a:endParaRPr sz="2800">
              <a:latin typeface="Calibri"/>
              <a:cs typeface="Calibri"/>
            </a:endParaRPr>
          </a:p>
          <a:p>
            <a:pPr marL="355600" marR="3416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1-м </a:t>
            </a:r>
            <a:r>
              <a:rPr sz="2800" spc="-40" dirty="0">
                <a:latin typeface="Calibri"/>
                <a:cs typeface="Calibri"/>
              </a:rPr>
              <a:t>году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15" dirty="0">
                <a:latin typeface="Calibri"/>
                <a:cs typeface="Calibri"/>
              </a:rPr>
              <a:t>отмечаются  </a:t>
            </a:r>
            <a:r>
              <a:rPr sz="2800" spc="-10" dirty="0">
                <a:latin typeface="Calibri"/>
                <a:cs typeface="Calibri"/>
              </a:rPr>
              <a:t>задержки весоростовых </a:t>
            </a:r>
            <a:r>
              <a:rPr sz="2800" spc="-15" dirty="0">
                <a:latin typeface="Calibri"/>
                <a:cs typeface="Calibri"/>
              </a:rPr>
              <a:t>показателей </a:t>
            </a:r>
            <a:r>
              <a:rPr sz="2800" spc="-5" dirty="0">
                <a:latin typeface="Calibri"/>
                <a:cs typeface="Calibri"/>
              </a:rPr>
              <a:t>(Баранов А.А.,  </a:t>
            </a:r>
            <a:r>
              <a:rPr sz="2800" spc="-10" dirty="0">
                <a:latin typeface="Calibri"/>
                <a:cs typeface="Calibri"/>
              </a:rPr>
              <a:t>2001)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 3 </a:t>
            </a:r>
            <a:r>
              <a:rPr sz="2800" spc="-25" dirty="0">
                <a:latin typeface="Calibri"/>
                <a:cs typeface="Calibri"/>
              </a:rPr>
              <a:t>годам </a:t>
            </a:r>
            <a:r>
              <a:rPr sz="2800" spc="-5" dirty="0">
                <a:latin typeface="Calibri"/>
                <a:cs typeface="Calibri"/>
              </a:rPr>
              <a:t>все </a:t>
            </a:r>
            <a:r>
              <a:rPr sz="2800" spc="-15" dirty="0">
                <a:latin typeface="Calibri"/>
                <a:cs typeface="Calibri"/>
              </a:rPr>
              <a:t>дети, родившиеся </a:t>
            </a:r>
            <a:r>
              <a:rPr sz="2800" spc="-5" dirty="0">
                <a:latin typeface="Calibri"/>
                <a:cs typeface="Calibri"/>
              </a:rPr>
              <a:t>с ОНМТ и ЭНМТ </a:t>
            </a:r>
            <a:r>
              <a:rPr sz="2800" spc="-15" dirty="0">
                <a:latin typeface="Calibri"/>
                <a:cs typeface="Calibri"/>
              </a:rPr>
              <a:t>отстают 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росте от </a:t>
            </a:r>
            <a:r>
              <a:rPr sz="2800" spc="-10" dirty="0">
                <a:latin typeface="Calibri"/>
                <a:cs typeface="Calibri"/>
              </a:rPr>
              <a:t>сверстников, </a:t>
            </a:r>
            <a:r>
              <a:rPr sz="2800" spc="-5" dirty="0">
                <a:latin typeface="Calibri"/>
                <a:cs typeface="Calibri"/>
              </a:rPr>
              <a:t>к 8 </a:t>
            </a:r>
            <a:r>
              <a:rPr sz="2800" spc="-30" dirty="0">
                <a:latin typeface="Calibri"/>
                <a:cs typeface="Calibri"/>
              </a:rPr>
              <a:t>годам </a:t>
            </a:r>
            <a:r>
              <a:rPr sz="2800" spc="-10" dirty="0">
                <a:latin typeface="Calibri"/>
                <a:cs typeface="Calibri"/>
              </a:rPr>
              <a:t>отставание имеется  лишь </a:t>
            </a:r>
            <a:r>
              <a:rPr sz="2800" spc="-5" dirty="0">
                <a:latin typeface="Calibri"/>
                <a:cs typeface="Calibri"/>
              </a:rPr>
              <a:t>у 48%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15" dirty="0">
                <a:latin typeface="Calibri"/>
                <a:cs typeface="Calibri"/>
              </a:rPr>
              <a:t>(Ross </a:t>
            </a:r>
            <a:r>
              <a:rPr sz="2800" spc="-5" dirty="0">
                <a:latin typeface="Calibri"/>
                <a:cs typeface="Calibri"/>
              </a:rPr>
              <a:t>G.,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1990).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326" y="322529"/>
            <a:ext cx="5207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Рост </a:t>
            </a:r>
            <a:r>
              <a:rPr spc="-5" dirty="0"/>
              <a:t>и </a:t>
            </a:r>
            <a:r>
              <a:rPr spc="-10" dirty="0"/>
              <a:t>неврологическое</a:t>
            </a:r>
            <a:r>
              <a:rPr spc="-5" dirty="0"/>
              <a:t> развитие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10690"/>
            <a:ext cx="8917305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Долгосрочные </a:t>
            </a:r>
            <a:r>
              <a:rPr sz="2800" spc="-10" dirty="0">
                <a:latin typeface="Calibri"/>
                <a:cs typeface="Calibri"/>
              </a:rPr>
              <a:t>исследования показали,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что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недостаточный </a:t>
            </a:r>
            <a:r>
              <a:rPr sz="2800" spc="-5" dirty="0">
                <a:latin typeface="Calibri"/>
                <a:cs typeface="Calibri"/>
              </a:rPr>
              <a:t>набор веса или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недостаточное</a:t>
            </a:r>
            <a:endParaRPr sz="2800">
              <a:latin typeface="Calibri"/>
              <a:cs typeface="Calibri"/>
            </a:endParaRPr>
          </a:p>
          <a:p>
            <a:pPr marL="355600" marR="106045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увеличение окружности </a:t>
            </a:r>
            <a:r>
              <a:rPr sz="2800" spc="-20" dirty="0">
                <a:latin typeface="Calibri"/>
                <a:cs typeface="Calibri"/>
              </a:rPr>
              <a:t>головы </a:t>
            </a:r>
            <a:r>
              <a:rPr sz="2800" spc="-5" dirty="0">
                <a:latin typeface="Calibri"/>
                <a:cs typeface="Calibri"/>
              </a:rPr>
              <a:t>ассоциированы с  </a:t>
            </a:r>
            <a:r>
              <a:rPr sz="2800" spc="-10" dirty="0">
                <a:latin typeface="Calibri"/>
                <a:cs typeface="Calibri"/>
              </a:rPr>
              <a:t>неблагоприятным неврологическим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прогнозом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Релевантным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прогноза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не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столько</a:t>
            </a:r>
            <a:endParaRPr sz="2800">
              <a:latin typeface="Calibri"/>
              <a:cs typeface="Calibri"/>
            </a:endParaRPr>
          </a:p>
          <a:p>
            <a:pPr marL="355600" marR="12255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начальный вес </a:t>
            </a:r>
            <a:r>
              <a:rPr sz="2800" spc="-10" dirty="0">
                <a:latin typeface="Calibri"/>
                <a:cs typeface="Calibri"/>
              </a:rPr>
              <a:t>новорожденного, </a:t>
            </a:r>
            <a:r>
              <a:rPr sz="2800" spc="-25" dirty="0">
                <a:latin typeface="Calibri"/>
                <a:cs typeface="Calibri"/>
              </a:rPr>
              <a:t>сколько </a:t>
            </a:r>
            <a:r>
              <a:rPr sz="2800" spc="-15" dirty="0">
                <a:latin typeface="Calibri"/>
                <a:cs typeface="Calibri"/>
              </a:rPr>
              <a:t>его </a:t>
            </a:r>
            <a:r>
              <a:rPr sz="2800" spc="-10" dirty="0">
                <a:latin typeface="Calibri"/>
                <a:cs typeface="Calibri"/>
              </a:rPr>
              <a:t>динамика  </a:t>
            </a:r>
            <a:r>
              <a:rPr sz="2800" spc="-5" dirty="0">
                <a:latin typeface="Calibri"/>
                <a:cs typeface="Calibri"/>
              </a:rPr>
              <a:t>в первые месяцы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10" dirty="0">
                <a:latin typeface="Calibri"/>
                <a:cs typeface="Calibri"/>
              </a:rPr>
              <a:t>(Latal-Hajnal </a:t>
            </a:r>
            <a:r>
              <a:rPr sz="2800" spc="-5" dirty="0">
                <a:latin typeface="Calibri"/>
                <a:cs typeface="Calibri"/>
              </a:rPr>
              <a:t>B.,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2003)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Наилучшие </a:t>
            </a:r>
            <a:r>
              <a:rPr sz="2800" spc="-15" dirty="0">
                <a:latin typeface="Calibri"/>
                <a:cs typeface="Calibri"/>
              </a:rPr>
              <a:t>долгосрочные </a:t>
            </a:r>
            <a:r>
              <a:rPr sz="2800" spc="-30" dirty="0">
                <a:latin typeface="Calibri"/>
                <a:cs typeface="Calibri"/>
              </a:rPr>
              <a:t>результаты </a:t>
            </a:r>
            <a:r>
              <a:rPr sz="2800" spc="-10" dirty="0">
                <a:latin typeface="Calibri"/>
                <a:cs typeface="Calibri"/>
              </a:rPr>
              <a:t>имеют </a:t>
            </a:r>
            <a:r>
              <a:rPr sz="2800" spc="-15" dirty="0">
                <a:latin typeface="Calibri"/>
                <a:cs typeface="Calibri"/>
              </a:rPr>
              <a:t>дети, </a:t>
            </a:r>
            <a:r>
              <a:rPr sz="2800" spc="-5" dirty="0">
                <a:latin typeface="Calibri"/>
                <a:cs typeface="Calibri"/>
              </a:rPr>
              <a:t>у  </a:t>
            </a:r>
            <a:r>
              <a:rPr sz="2800" spc="-20" dirty="0">
                <a:latin typeface="Calibri"/>
                <a:cs typeface="Calibri"/>
              </a:rPr>
              <a:t>которых ежедневная </a:t>
            </a:r>
            <a:r>
              <a:rPr sz="2800" spc="-10" dirty="0">
                <a:latin typeface="Calibri"/>
                <a:cs typeface="Calibri"/>
              </a:rPr>
              <a:t>прибавка </a:t>
            </a:r>
            <a:r>
              <a:rPr sz="2800" spc="-5" dirty="0">
                <a:latin typeface="Calibri"/>
                <a:cs typeface="Calibri"/>
              </a:rPr>
              <a:t>веса </a:t>
            </a:r>
            <a:r>
              <a:rPr sz="2800" spc="-10" dirty="0">
                <a:latin typeface="Calibri"/>
                <a:cs typeface="Calibri"/>
              </a:rPr>
              <a:t>составляет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около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22  грамм </a:t>
            </a:r>
            <a:r>
              <a:rPr sz="2800" spc="-5" dirty="0">
                <a:latin typeface="Calibri"/>
                <a:cs typeface="Calibri"/>
              </a:rPr>
              <a:t>на килограмм массы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15" dirty="0">
                <a:latin typeface="Calibri"/>
                <a:cs typeface="Calibri"/>
              </a:rPr>
              <a:t>(Ehrenkranz </a:t>
            </a:r>
            <a:r>
              <a:rPr sz="2800" dirty="0">
                <a:latin typeface="Calibri"/>
                <a:cs typeface="Calibri"/>
              </a:rPr>
              <a:t>R.A.,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2006)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109217"/>
            <a:ext cx="8728710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5722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 первые 3 </a:t>
            </a:r>
            <a:r>
              <a:rPr sz="2800" spc="-10" dirty="0">
                <a:latin typeface="Calibri"/>
                <a:cs typeface="Calibri"/>
              </a:rPr>
              <a:t>месяца </a:t>
            </a:r>
            <a:r>
              <a:rPr sz="2800" spc="-5" dirty="0">
                <a:latin typeface="Calibri"/>
                <a:cs typeface="Calibri"/>
              </a:rPr>
              <a:t>жизни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25" dirty="0">
                <a:latin typeface="Calibri"/>
                <a:cs typeface="Calibri"/>
              </a:rPr>
              <a:t>готов </a:t>
            </a:r>
            <a:r>
              <a:rPr sz="2800" spc="-5" dirty="0">
                <a:latin typeface="Calibri"/>
                <a:cs typeface="Calibri"/>
              </a:rPr>
              <a:t>к  </a:t>
            </a:r>
            <a:r>
              <a:rPr sz="2800" spc="-10" dirty="0">
                <a:latin typeface="Calibri"/>
                <a:cs typeface="Calibri"/>
              </a:rPr>
              <a:t>формированию </a:t>
            </a:r>
            <a:r>
              <a:rPr sz="2800" spc="-5" dirty="0">
                <a:latin typeface="Calibri"/>
                <a:cs typeface="Calibri"/>
              </a:rPr>
              <a:t>сенсорных </a:t>
            </a:r>
            <a:r>
              <a:rPr sz="2800" spc="-10" dirty="0">
                <a:latin typeface="Calibri"/>
                <a:cs typeface="Calibri"/>
              </a:rPr>
              <a:t>систем: </a:t>
            </a:r>
            <a:r>
              <a:rPr sz="2800" spc="-5" dirty="0">
                <a:latin typeface="Calibri"/>
                <a:cs typeface="Calibri"/>
              </a:rPr>
              <a:t>зрения, слуха и  осязания.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Критический </a:t>
            </a:r>
            <a:r>
              <a:rPr sz="2800" spc="-20" dirty="0">
                <a:latin typeface="Calibri"/>
                <a:cs typeface="Calibri"/>
              </a:rPr>
              <a:t>период </a:t>
            </a:r>
            <a:r>
              <a:rPr sz="2800" spc="-5" dirty="0">
                <a:latin typeface="Calibri"/>
                <a:cs typeface="Calibri"/>
              </a:rPr>
              <a:t>в развитии сенсорных </a:t>
            </a:r>
            <a:r>
              <a:rPr sz="2800" spc="-10" dirty="0">
                <a:latin typeface="Calibri"/>
                <a:cs typeface="Calibri"/>
              </a:rPr>
              <a:t>систем  длится </a:t>
            </a:r>
            <a:r>
              <a:rPr sz="2800" spc="-5" dirty="0">
                <a:latin typeface="Calibri"/>
                <a:cs typeface="Calibri"/>
              </a:rPr>
              <a:t>с 5-6 </a:t>
            </a:r>
            <a:r>
              <a:rPr sz="2800" spc="-10" dirty="0">
                <a:latin typeface="Calibri"/>
                <a:cs typeface="Calibri"/>
              </a:rPr>
              <a:t>месяцев </a:t>
            </a:r>
            <a:r>
              <a:rPr sz="2800" spc="-5" dirty="0">
                <a:latin typeface="Calibri"/>
                <a:cs typeface="Calibri"/>
              </a:rPr>
              <a:t>внутриутробной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12  </a:t>
            </a:r>
            <a:r>
              <a:rPr sz="2800" spc="-10" dirty="0">
                <a:latin typeface="Calibri"/>
                <a:cs typeface="Calibri"/>
              </a:rPr>
              <a:t>месяцев </a:t>
            </a:r>
            <a:r>
              <a:rPr sz="2800" spc="-5" dirty="0">
                <a:latin typeface="Calibri"/>
                <a:cs typeface="Calibri"/>
              </a:rPr>
              <a:t>постнатальной жизни,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5" dirty="0">
                <a:latin typeface="Calibri"/>
                <a:cs typeface="Calibri"/>
              </a:rPr>
              <a:t>организация ЦНС  начинает </a:t>
            </a:r>
            <a:r>
              <a:rPr sz="2800" spc="-20" dirty="0">
                <a:latin typeface="Calibri"/>
                <a:cs typeface="Calibri"/>
              </a:rPr>
              <a:t>определяться </a:t>
            </a:r>
            <a:r>
              <a:rPr sz="2800" spc="-15" dirty="0">
                <a:latin typeface="Calibri"/>
                <a:cs typeface="Calibri"/>
              </a:rPr>
              <a:t>количеством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качеством</a:t>
            </a:r>
            <a:endParaRPr sz="2800">
              <a:latin typeface="Calibri"/>
              <a:cs typeface="Calibri"/>
            </a:endParaRPr>
          </a:p>
          <a:p>
            <a:pPr marL="355600" marR="73469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афферентаций, </a:t>
            </a:r>
            <a:r>
              <a:rPr sz="2800" spc="-20" dirty="0">
                <a:latin typeface="Calibri"/>
                <a:cs typeface="Calibri"/>
              </a:rPr>
              <a:t>которые </a:t>
            </a:r>
            <a:r>
              <a:rPr sz="2800" spc="-15" dirty="0">
                <a:latin typeface="Calibri"/>
                <a:cs typeface="Calibri"/>
              </a:rPr>
              <a:t>влияют </a:t>
            </a:r>
            <a:r>
              <a:rPr sz="2800" spc="-5" dirty="0">
                <a:latin typeface="Calibri"/>
                <a:cs typeface="Calibri"/>
              </a:rPr>
              <a:t>на нейрональный  </a:t>
            </a:r>
            <a:r>
              <a:rPr sz="2800" spc="-15" dirty="0">
                <a:latin typeface="Calibri"/>
                <a:cs typeface="Calibri"/>
              </a:rPr>
              <a:t>отбор.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59507" y="97358"/>
            <a:ext cx="4316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 </a:t>
            </a:r>
            <a:r>
              <a:rPr spc="-10" dirty="0"/>
              <a:t>сенсорных систем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109217"/>
            <a:ext cx="8627745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5659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10" dirty="0">
                <a:latin typeface="Calibri"/>
                <a:cs typeface="Calibri"/>
              </a:rPr>
              <a:t>часто имеются </a:t>
            </a:r>
            <a:r>
              <a:rPr sz="2800" spc="-5" dirty="0">
                <a:latin typeface="Calibri"/>
                <a:cs typeface="Calibri"/>
              </a:rPr>
              <a:t>нарушения  сенсорного анализа не </a:t>
            </a:r>
            <a:r>
              <a:rPr sz="2800" spc="-30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за </a:t>
            </a:r>
            <a:r>
              <a:rPr sz="2800" spc="-10" dirty="0">
                <a:latin typeface="Calibri"/>
                <a:cs typeface="Calibri"/>
              </a:rPr>
              <a:t>счет поражения  </a:t>
            </a:r>
            <a:r>
              <a:rPr sz="2800" spc="-5" dirty="0">
                <a:latin typeface="Calibri"/>
                <a:cs typeface="Calibri"/>
              </a:rPr>
              <a:t>собственно </a:t>
            </a:r>
            <a:r>
              <a:rPr sz="2800" spc="-10" dirty="0">
                <a:latin typeface="Calibri"/>
                <a:cs typeface="Calibri"/>
              </a:rPr>
              <a:t>анализаторов, </a:t>
            </a:r>
            <a:r>
              <a:rPr sz="2800" spc="-25" dirty="0">
                <a:latin typeface="Calibri"/>
                <a:cs typeface="Calibri"/>
              </a:rPr>
              <a:t>сколько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связи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355600" marR="471805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неблагополучной </a:t>
            </a:r>
            <a:r>
              <a:rPr sz="2800" spc="-5" dirty="0">
                <a:latin typeface="Calibri"/>
                <a:cs typeface="Calibri"/>
              </a:rPr>
              <a:t>стрессовой </a:t>
            </a:r>
            <a:r>
              <a:rPr sz="2800" spc="-15" dirty="0">
                <a:latin typeface="Calibri"/>
                <a:cs typeface="Calibri"/>
              </a:rPr>
              <a:t>средой </a:t>
            </a:r>
            <a:r>
              <a:rPr sz="2800" spc="-5" dirty="0">
                <a:latin typeface="Calibri"/>
                <a:cs typeface="Calibri"/>
              </a:rPr>
              <a:t>и чрезмерной  сенсорной </a:t>
            </a:r>
            <a:r>
              <a:rPr sz="2800" spc="-15" dirty="0">
                <a:latin typeface="Calibri"/>
                <a:cs typeface="Calibri"/>
              </a:rPr>
              <a:t>стимуляцией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период </a:t>
            </a:r>
            <a:r>
              <a:rPr sz="2800" spc="-10" dirty="0">
                <a:latin typeface="Calibri"/>
                <a:cs typeface="Calibri"/>
              </a:rPr>
              <a:t>госпитализации  </a:t>
            </a:r>
            <a:r>
              <a:rPr sz="2800" spc="-15" dirty="0">
                <a:latin typeface="Calibri"/>
                <a:cs typeface="Calibri"/>
              </a:rPr>
              <a:t>(Cabral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целом, </a:t>
            </a:r>
            <a:r>
              <a:rPr sz="2800" spc="-10" dirty="0">
                <a:latin typeface="Calibri"/>
                <a:cs typeface="Calibri"/>
              </a:rPr>
              <a:t>недоношенный ребенок </a:t>
            </a:r>
            <a:r>
              <a:rPr sz="2800" spc="-5" dirty="0">
                <a:latin typeface="Calibri"/>
                <a:cs typeface="Calibri"/>
              </a:rPr>
              <a:t>имеет </a:t>
            </a:r>
            <a:r>
              <a:rPr sz="2800" spc="-20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низкие  пороги сенсорного восприятия </a:t>
            </a:r>
            <a:r>
              <a:rPr sz="2800" spc="-10" dirty="0">
                <a:latin typeface="Calibri"/>
                <a:cs typeface="Calibri"/>
              </a:rPr>
              <a:t>(Lekskulchai,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59507" y="97358"/>
            <a:ext cx="4316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 </a:t>
            </a:r>
            <a:r>
              <a:rPr spc="-10" dirty="0"/>
              <a:t>сенсорных систем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7358"/>
            <a:ext cx="8799195" cy="449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262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Развитие соматосенсорных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систем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Times New Roman"/>
              <a:cs typeface="Times New Roman"/>
            </a:endParaRPr>
          </a:p>
          <a:p>
            <a:pPr marL="355600" marR="3048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Первой </a:t>
            </a:r>
            <a:r>
              <a:rPr sz="2800" spc="-10" dirty="0">
                <a:latin typeface="Calibri"/>
                <a:cs typeface="Calibri"/>
              </a:rPr>
              <a:t>внутриутробно развивается </a:t>
            </a:r>
            <a:r>
              <a:rPr sz="2800" spc="-5" dirty="0">
                <a:latin typeface="Calibri"/>
                <a:cs typeface="Calibri"/>
              </a:rPr>
              <a:t>соматосенсорная  </a:t>
            </a:r>
            <a:r>
              <a:rPr sz="2800" spc="-10" dirty="0">
                <a:latin typeface="Calibri"/>
                <a:cs typeface="Calibri"/>
              </a:rPr>
              <a:t>система. </a:t>
            </a:r>
            <a:r>
              <a:rPr sz="2800" spc="-15" dirty="0">
                <a:latin typeface="Calibri"/>
                <a:cs typeface="Calibri"/>
              </a:rPr>
              <a:t>Кожные рецепторы </a:t>
            </a:r>
            <a:r>
              <a:rPr sz="2800" spc="-10" dirty="0">
                <a:latin typeface="Calibri"/>
                <a:cs typeface="Calibri"/>
              </a:rPr>
              <a:t>присутствуют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очень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ранних стадиях эмбриогенеза – с 7 </a:t>
            </a:r>
            <a:r>
              <a:rPr sz="2800" spc="-25" dirty="0">
                <a:latin typeface="Calibri"/>
                <a:cs typeface="Calibri"/>
              </a:rPr>
              <a:t>недели </a:t>
            </a:r>
            <a:r>
              <a:rPr sz="2800" spc="-5" dirty="0">
                <a:latin typeface="Calibri"/>
                <a:cs typeface="Calibri"/>
              </a:rPr>
              <a:t>(Lejeune F </a:t>
            </a:r>
            <a:r>
              <a:rPr sz="2800" spc="-20" dirty="0">
                <a:latin typeface="Calibri"/>
                <a:cs typeface="Calibri"/>
              </a:rPr>
              <a:t>et 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2014).</a:t>
            </a:r>
            <a:endParaRPr sz="2800">
              <a:latin typeface="Calibri"/>
              <a:cs typeface="Calibri"/>
            </a:endParaRPr>
          </a:p>
          <a:p>
            <a:pPr marL="355600" marR="130429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С 33-34 </a:t>
            </a:r>
            <a:r>
              <a:rPr sz="2800" spc="-25" dirty="0">
                <a:latin typeface="Calibri"/>
                <a:cs typeface="Calibri"/>
              </a:rPr>
              <a:t>недели </a:t>
            </a:r>
            <a:r>
              <a:rPr sz="2800" spc="-10" dirty="0">
                <a:latin typeface="Calibri"/>
                <a:cs typeface="Calibri"/>
              </a:rPr>
              <a:t>постменструального </a:t>
            </a:r>
            <a:r>
              <a:rPr sz="2800" spc="-5" dirty="0">
                <a:latin typeface="Calibri"/>
                <a:cs typeface="Calibri"/>
              </a:rPr>
              <a:t>возраста  </a:t>
            </a:r>
            <a:r>
              <a:rPr sz="2800" spc="-10" dirty="0">
                <a:latin typeface="Calibri"/>
                <a:cs typeface="Calibri"/>
              </a:rPr>
              <a:t>недоношенный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запоминать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тактильную</a:t>
            </a:r>
            <a:endParaRPr sz="2800">
              <a:latin typeface="Calibri"/>
              <a:cs typeface="Calibri"/>
            </a:endParaRPr>
          </a:p>
          <a:p>
            <a:pPr marL="355600" marR="6667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информацию об </a:t>
            </a:r>
            <a:r>
              <a:rPr sz="2800" spc="-15" dirty="0">
                <a:latin typeface="Calibri"/>
                <a:cs typeface="Calibri"/>
              </a:rPr>
              <a:t>определенных </a:t>
            </a:r>
            <a:r>
              <a:rPr sz="2800" spc="-5" dirty="0">
                <a:latin typeface="Calibri"/>
                <a:cs typeface="Calibri"/>
              </a:rPr>
              <a:t>особенностях </a:t>
            </a:r>
            <a:r>
              <a:rPr sz="2800" spc="-10" dirty="0">
                <a:latin typeface="Calibri"/>
                <a:cs typeface="Calibri"/>
              </a:rPr>
              <a:t>формы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выявлять </a:t>
            </a:r>
            <a:r>
              <a:rPr sz="2800" spc="-15" dirty="0">
                <a:latin typeface="Calibri"/>
                <a:cs typeface="Calibri"/>
              </a:rPr>
              <a:t>различия между </a:t>
            </a:r>
            <a:r>
              <a:rPr sz="2800" spc="-5" dirty="0">
                <a:latin typeface="Calibri"/>
                <a:cs typeface="Calibri"/>
              </a:rPr>
              <a:t>формами.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207084"/>
            <a:ext cx="886841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Формирование тактильной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чувствительности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завершается к 52 </a:t>
            </a:r>
            <a:r>
              <a:rPr sz="2800" spc="-25" dirty="0">
                <a:latin typeface="Calibri"/>
                <a:cs typeface="Calibri"/>
              </a:rPr>
              <a:t>неделе </a:t>
            </a:r>
            <a:r>
              <a:rPr sz="2800" spc="-10" dirty="0">
                <a:latin typeface="Calibri"/>
                <a:cs typeface="Calibri"/>
              </a:rPr>
              <a:t>постконцептуального </a:t>
            </a:r>
            <a:r>
              <a:rPr sz="2800" spc="-5" dirty="0">
                <a:latin typeface="Calibri"/>
                <a:cs typeface="Calibri"/>
              </a:rPr>
              <a:t>возраста  </a:t>
            </a:r>
            <a:r>
              <a:rPr sz="2800" spc="-10" dirty="0">
                <a:latin typeface="Calibri"/>
                <a:cs typeface="Calibri"/>
              </a:rPr>
              <a:t>(Пальчик, </a:t>
            </a:r>
            <a:r>
              <a:rPr sz="2800" spc="-5" dirty="0">
                <a:latin typeface="Calibri"/>
                <a:cs typeface="Calibri"/>
              </a:rPr>
              <a:t>2012). При </a:t>
            </a:r>
            <a:r>
              <a:rPr sz="2800" spc="-10" dirty="0">
                <a:latin typeface="Calibri"/>
                <a:cs typeface="Calibri"/>
              </a:rPr>
              <a:t>прикосновении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ребенку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этот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период </a:t>
            </a:r>
            <a:r>
              <a:rPr sz="2800" spc="-10" dirty="0">
                <a:latin typeface="Calibri"/>
                <a:cs typeface="Calibri"/>
              </a:rPr>
              <a:t>возникает </a:t>
            </a:r>
            <a:r>
              <a:rPr sz="2800" spc="-15" dirty="0">
                <a:latin typeface="Calibri"/>
                <a:cs typeface="Calibri"/>
              </a:rPr>
              <a:t>«кожное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сосредоточение»,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например, поворот </a:t>
            </a:r>
            <a:r>
              <a:rPr sz="2800" spc="-20" dirty="0">
                <a:latin typeface="Calibri"/>
                <a:cs typeface="Calibri"/>
              </a:rPr>
              <a:t>головы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сторону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раздражителя.</a:t>
            </a:r>
            <a:endParaRPr sz="2800">
              <a:latin typeface="Calibri"/>
              <a:cs typeface="Calibri"/>
            </a:endParaRPr>
          </a:p>
          <a:p>
            <a:pPr marL="355600" marR="102743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Чувство </a:t>
            </a:r>
            <a:r>
              <a:rPr sz="2800" spc="-10" dirty="0">
                <a:latin typeface="Calibri"/>
                <a:cs typeface="Calibri"/>
              </a:rPr>
              <a:t>прикосновения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5" dirty="0">
                <a:latin typeface="Calibri"/>
                <a:cs typeface="Calibri"/>
              </a:rPr>
              <a:t>обязательный </a:t>
            </a:r>
            <a:r>
              <a:rPr sz="2800" spc="-10" dirty="0">
                <a:latin typeface="Calibri"/>
                <a:cs typeface="Calibri"/>
              </a:rPr>
              <a:t>участник  </a:t>
            </a:r>
            <a:r>
              <a:rPr sz="2800" spc="-5" dirty="0">
                <a:latin typeface="Calibri"/>
                <a:cs typeface="Calibri"/>
              </a:rPr>
              <a:t>сложных </a:t>
            </a:r>
            <a:r>
              <a:rPr sz="2800" spc="-15" dirty="0">
                <a:latin typeface="Calibri"/>
                <a:cs typeface="Calibri"/>
              </a:rPr>
              <a:t>двигательных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поведенческих актов.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12010" y="97358"/>
            <a:ext cx="541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 соматосенсорных</a:t>
            </a:r>
            <a:r>
              <a:rPr spc="-35" dirty="0"/>
              <a:t> </a:t>
            </a:r>
            <a:r>
              <a:rPr spc="-10" dirty="0"/>
              <a:t>систем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436829"/>
            <a:ext cx="9169400" cy="598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56410" algn="l"/>
                <a:tab pos="9156065" algn="l"/>
              </a:tabLst>
            </a:pPr>
            <a:r>
              <a:rPr sz="2800" u="heavy" spc="-5" dirty="0">
                <a:uFill>
                  <a:solidFill>
                    <a:srgbClr val="9EC53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5" dirty="0">
                <a:uFill>
                  <a:solidFill>
                    <a:srgbClr val="FF9933"/>
                  </a:solidFill>
                </a:uFill>
                <a:latin typeface="Calibri"/>
                <a:cs typeface="Calibri"/>
              </a:rPr>
              <a:t>Кл</a:t>
            </a:r>
            <a:r>
              <a:rPr sz="2800" b="1" spc="-5" dirty="0">
                <a:latin typeface="Calibri"/>
                <a:cs typeface="Calibri"/>
              </a:rPr>
              <a:t>ассификация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недоношенности	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447040" marR="116839" indent="-342900">
              <a:lnSpc>
                <a:spcPct val="100000"/>
              </a:lnSpc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1 степень - 35-37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с массой </a:t>
            </a:r>
            <a:r>
              <a:rPr sz="2800" spc="-10" dirty="0">
                <a:latin typeface="Calibri"/>
                <a:cs typeface="Calibri"/>
              </a:rPr>
              <a:t>при рождении от </a:t>
            </a:r>
            <a:r>
              <a:rPr sz="2800" spc="-5" dirty="0">
                <a:latin typeface="Calibri"/>
                <a:cs typeface="Calibri"/>
              </a:rPr>
              <a:t>2001 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2500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г.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10" dirty="0">
                <a:latin typeface="Calibri"/>
                <a:cs typeface="Calibri"/>
              </a:rPr>
              <a:t>степень </a:t>
            </a:r>
            <a:r>
              <a:rPr sz="2800" spc="-5" dirty="0">
                <a:latin typeface="Calibri"/>
                <a:cs typeface="Calibri"/>
              </a:rPr>
              <a:t>- 32-34 </a:t>
            </a:r>
            <a:r>
              <a:rPr sz="2800" spc="-25" dirty="0">
                <a:latin typeface="Calibri"/>
                <a:cs typeface="Calibri"/>
              </a:rPr>
              <a:t>недели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массой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1501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2000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г.</a:t>
            </a:r>
            <a:endParaRPr sz="28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3 степень - 29-31 </a:t>
            </a:r>
            <a:r>
              <a:rPr sz="2800" spc="-25" dirty="0">
                <a:latin typeface="Calibri"/>
                <a:cs typeface="Calibri"/>
              </a:rPr>
              <a:t>недели </a:t>
            </a:r>
            <a:r>
              <a:rPr sz="2800" spc="-5" dirty="0">
                <a:latin typeface="Calibri"/>
                <a:cs typeface="Calibri"/>
              </a:rPr>
              <a:t>с массой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1001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1500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г.</a:t>
            </a:r>
            <a:endParaRPr sz="2800">
              <a:latin typeface="Calibri"/>
              <a:cs typeface="Calibri"/>
            </a:endParaRPr>
          </a:p>
          <a:p>
            <a:pPr marL="447040" marR="92329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5" dirty="0">
                <a:latin typeface="Calibri"/>
                <a:cs typeface="Calibri"/>
              </a:rPr>
              <a:t>4 степень - менее 29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5" dirty="0">
                <a:latin typeface="Calibri"/>
                <a:cs typeface="Calibri"/>
              </a:rPr>
              <a:t>с массой менее 1000 </a:t>
            </a:r>
            <a:r>
              <a:rPr sz="2800" spc="-70" dirty="0">
                <a:latin typeface="Calibri"/>
                <a:cs typeface="Calibri"/>
              </a:rPr>
              <a:t>г.  </a:t>
            </a:r>
            <a:r>
              <a:rPr sz="2800" spc="-35" dirty="0">
                <a:latin typeface="Calibri"/>
                <a:cs typeface="Calibri"/>
              </a:rPr>
              <a:t>(Гончарова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0" dirty="0">
                <a:latin typeface="Calibri"/>
                <a:cs typeface="Calibri"/>
              </a:rPr>
              <a:t>соавт.,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447040" indent="-342900">
              <a:lnSpc>
                <a:spcPct val="100000"/>
              </a:lnSpc>
              <a:buFont typeface="Wingdings"/>
              <a:buChar char=""/>
              <a:tabLst>
                <a:tab pos="447040" algn="l"/>
              </a:tabLst>
            </a:pPr>
            <a:r>
              <a:rPr sz="2800" spc="-20" dirty="0">
                <a:latin typeface="Calibri"/>
                <a:cs typeface="Calibri"/>
              </a:rPr>
              <a:t>Согласно </a:t>
            </a:r>
            <a:r>
              <a:rPr sz="2800" spc="-10" dirty="0">
                <a:latin typeface="Calibri"/>
                <a:cs typeface="Calibri"/>
              </a:rPr>
              <a:t>рекомендациям </a:t>
            </a:r>
            <a:r>
              <a:rPr sz="2800" spc="-15" dirty="0">
                <a:latin typeface="Calibri"/>
                <a:cs typeface="Calibri"/>
              </a:rPr>
              <a:t>ВОЗ </a:t>
            </a:r>
            <a:r>
              <a:rPr sz="2800" spc="-5" dirty="0">
                <a:latin typeface="Calibri"/>
                <a:cs typeface="Calibri"/>
              </a:rPr>
              <a:t>(1977) </a:t>
            </a:r>
            <a:r>
              <a:rPr sz="2800" spc="-10" dirty="0">
                <a:latin typeface="Calibri"/>
                <a:cs typeface="Calibri"/>
              </a:rPr>
              <a:t>термин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«очень</a:t>
            </a:r>
            <a:endParaRPr sz="2800">
              <a:latin typeface="Calibri"/>
              <a:cs typeface="Calibri"/>
            </a:endParaRPr>
          </a:p>
          <a:p>
            <a:pPr marL="447040" marR="13843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низкая </a:t>
            </a:r>
            <a:r>
              <a:rPr sz="2800" spc="-5" dirty="0">
                <a:latin typeface="Calibri"/>
                <a:cs typeface="Calibri"/>
              </a:rPr>
              <a:t>масса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10" dirty="0">
                <a:latin typeface="Calibri"/>
                <a:cs typeface="Calibri"/>
              </a:rPr>
              <a:t>при рождении» (ОНМТ) </a:t>
            </a:r>
            <a:r>
              <a:rPr sz="2800" spc="-15" dirty="0">
                <a:latin typeface="Calibri"/>
                <a:cs typeface="Calibri"/>
              </a:rPr>
              <a:t>предполагает  </a:t>
            </a:r>
            <a:r>
              <a:rPr sz="2800" spc="-5" dirty="0">
                <a:latin typeface="Calibri"/>
                <a:cs typeface="Calibri"/>
              </a:rPr>
              <a:t>вес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5" dirty="0">
                <a:latin typeface="Calibri"/>
                <a:cs typeface="Calibri"/>
              </a:rPr>
              <a:t>менее 1500 </a:t>
            </a:r>
            <a:r>
              <a:rPr sz="2800" spc="-50" dirty="0">
                <a:latin typeface="Calibri"/>
                <a:cs typeface="Calibri"/>
              </a:rPr>
              <a:t>г., </a:t>
            </a:r>
            <a:r>
              <a:rPr sz="2800" spc="-5" dirty="0">
                <a:latin typeface="Calibri"/>
                <a:cs typeface="Calibri"/>
              </a:rPr>
              <a:t>а </a:t>
            </a:r>
            <a:r>
              <a:rPr sz="2800" spc="-10" dirty="0">
                <a:latin typeface="Calibri"/>
                <a:cs typeface="Calibri"/>
              </a:rPr>
              <a:t>термин «экстремально низкая  </a:t>
            </a:r>
            <a:r>
              <a:rPr sz="2800" spc="-5" dirty="0">
                <a:latin typeface="Calibri"/>
                <a:cs typeface="Calibri"/>
              </a:rPr>
              <a:t>масса </a:t>
            </a:r>
            <a:r>
              <a:rPr sz="2800" spc="-20" dirty="0">
                <a:latin typeface="Calibri"/>
                <a:cs typeface="Calibri"/>
              </a:rPr>
              <a:t>тела» </a:t>
            </a:r>
            <a:r>
              <a:rPr sz="2800" spc="-5" dirty="0">
                <a:latin typeface="Calibri"/>
                <a:cs typeface="Calibri"/>
              </a:rPr>
              <a:t>(ЭНМТ) - массу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5" dirty="0">
                <a:latin typeface="Calibri"/>
                <a:cs typeface="Calibri"/>
              </a:rPr>
              <a:t>менее 1000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г.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91057"/>
            <a:ext cx="8793480" cy="565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9601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Зрительные </a:t>
            </a:r>
            <a:r>
              <a:rPr sz="2800" spc="-10" dirty="0">
                <a:latin typeface="Calibri"/>
                <a:cs typeface="Calibri"/>
              </a:rPr>
              <a:t>реакции </a:t>
            </a:r>
            <a:r>
              <a:rPr sz="2800" spc="-15" dirty="0">
                <a:latin typeface="Calibri"/>
                <a:cs typeface="Calibri"/>
              </a:rPr>
              <a:t>появляются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25-26 </a:t>
            </a:r>
            <a:r>
              <a:rPr sz="2800" spc="-25" dirty="0">
                <a:latin typeface="Calibri"/>
                <a:cs typeface="Calibri"/>
              </a:rPr>
              <a:t>недели  </a:t>
            </a:r>
            <a:r>
              <a:rPr sz="2800" spc="-5" dirty="0">
                <a:latin typeface="Calibri"/>
                <a:cs typeface="Calibri"/>
              </a:rPr>
              <a:t>гестации, </a:t>
            </a:r>
            <a:r>
              <a:rPr sz="2800" spc="-25" dirty="0">
                <a:latin typeface="Calibri"/>
                <a:cs typeface="Calibri"/>
              </a:rPr>
              <a:t>однако </a:t>
            </a:r>
            <a:r>
              <a:rPr sz="2800" spc="-15" dirty="0">
                <a:latin typeface="Calibri"/>
                <a:cs typeface="Calibri"/>
              </a:rPr>
              <a:t>зрительный </a:t>
            </a:r>
            <a:r>
              <a:rPr sz="2800" spc="-10" dirty="0">
                <a:latin typeface="Calibri"/>
                <a:cs typeface="Calibri"/>
              </a:rPr>
              <a:t>анализатор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сформирован </a:t>
            </a:r>
            <a:r>
              <a:rPr sz="2800" spc="-30" dirty="0">
                <a:latin typeface="Calibri"/>
                <a:cs typeface="Calibri"/>
              </a:rPr>
              <a:t>(т.е. </a:t>
            </a:r>
            <a:r>
              <a:rPr sz="2800" spc="-15" dirty="0">
                <a:latin typeface="Calibri"/>
                <a:cs typeface="Calibri"/>
              </a:rPr>
              <a:t>кора головного </a:t>
            </a:r>
            <a:r>
              <a:rPr sz="2800" spc="-5" dirty="0">
                <a:latin typeface="Calibri"/>
                <a:cs typeface="Calibri"/>
              </a:rPr>
              <a:t>мозга не принимает  участия в анализе поступающей информации) (Lejeune,  </a:t>
            </a:r>
            <a:r>
              <a:rPr sz="2800" spc="-135" dirty="0">
                <a:latin typeface="Calibri"/>
                <a:cs typeface="Calibri"/>
              </a:rPr>
              <a:t>F.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2014).</a:t>
            </a:r>
            <a:endParaRPr sz="2800">
              <a:latin typeface="Calibri"/>
              <a:cs typeface="Calibri"/>
            </a:endParaRPr>
          </a:p>
          <a:p>
            <a:pPr marL="355600" marR="2159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Драматические </a:t>
            </a:r>
            <a:r>
              <a:rPr sz="2800" spc="-5" dirty="0">
                <a:latin typeface="Calibri"/>
                <a:cs typeface="Calibri"/>
              </a:rPr>
              <a:t>изменения в организации </a:t>
            </a:r>
            <a:r>
              <a:rPr sz="2800" spc="-15" dirty="0">
                <a:latin typeface="Calibri"/>
                <a:cs typeface="Calibri"/>
              </a:rPr>
              <a:t>зрительной  </a:t>
            </a:r>
            <a:r>
              <a:rPr sz="2800" spc="-5" dirty="0">
                <a:latin typeface="Calibri"/>
                <a:cs typeface="Calibri"/>
              </a:rPr>
              <a:t>функции </a:t>
            </a:r>
            <a:r>
              <a:rPr sz="2800" spc="-15" dirty="0">
                <a:latin typeface="Calibri"/>
                <a:cs typeface="Calibri"/>
              </a:rPr>
              <a:t>происходят </a:t>
            </a:r>
            <a:r>
              <a:rPr sz="2800" spc="-5" dirty="0">
                <a:latin typeface="Calibri"/>
                <a:cs typeface="Calibri"/>
              </a:rPr>
              <a:t>в 46-48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недель</a:t>
            </a:r>
            <a:endParaRPr sz="2800">
              <a:latin typeface="Calibri"/>
              <a:cs typeface="Calibri"/>
            </a:endParaRPr>
          </a:p>
          <a:p>
            <a:pPr marL="355600" marR="32131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постменструального </a:t>
            </a:r>
            <a:r>
              <a:rPr sz="2800" spc="-5" dirty="0">
                <a:latin typeface="Calibri"/>
                <a:cs typeface="Calibri"/>
              </a:rPr>
              <a:t>возраста. В </a:t>
            </a:r>
            <a:r>
              <a:rPr sz="2800" spc="-30" dirty="0">
                <a:latin typeface="Calibri"/>
                <a:cs typeface="Calibri"/>
              </a:rPr>
              <a:t>этот </a:t>
            </a:r>
            <a:r>
              <a:rPr sz="2800" spc="-20" dirty="0">
                <a:latin typeface="Calibri"/>
                <a:cs typeface="Calibri"/>
              </a:rPr>
              <a:t>период </a:t>
            </a:r>
            <a:r>
              <a:rPr sz="2800" spc="-10" dirty="0">
                <a:latin typeface="Calibri"/>
                <a:cs typeface="Calibri"/>
              </a:rPr>
              <a:t>ребенок  </a:t>
            </a:r>
            <a:r>
              <a:rPr sz="2800" spc="-5" dirty="0">
                <a:latin typeface="Calibri"/>
                <a:cs typeface="Calibri"/>
              </a:rPr>
              <a:t>начинает </a:t>
            </a:r>
            <a:r>
              <a:rPr sz="2800" spc="-10" dirty="0">
                <a:latin typeface="Calibri"/>
                <a:cs typeface="Calibri"/>
              </a:rPr>
              <a:t>следить </a:t>
            </a:r>
            <a:r>
              <a:rPr sz="2800" spc="-5" dirty="0">
                <a:latin typeface="Calibri"/>
                <a:cs typeface="Calibri"/>
              </a:rPr>
              <a:t>за </a:t>
            </a:r>
            <a:r>
              <a:rPr sz="2800" spc="-15" dirty="0">
                <a:latin typeface="Calibri"/>
                <a:cs typeface="Calibri"/>
              </a:rPr>
              <a:t>объектом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горизонтальном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вертикальном направлении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при общении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25" dirty="0">
                <a:latin typeface="Calibri"/>
                <a:cs typeface="Calibri"/>
              </a:rPr>
              <a:t>родителями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него </a:t>
            </a:r>
            <a:r>
              <a:rPr sz="2800" spc="-15" dirty="0">
                <a:latin typeface="Calibri"/>
                <a:cs typeface="Calibri"/>
              </a:rPr>
              <a:t>появляется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настоящая,</a:t>
            </a:r>
            <a:endParaRPr sz="2800">
              <a:latin typeface="Calibri"/>
              <a:cs typeface="Calibri"/>
            </a:endParaRPr>
          </a:p>
          <a:p>
            <a:pPr marL="355600" marR="861694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«визуальная», осмысленная </a:t>
            </a:r>
            <a:r>
              <a:rPr sz="2800" spc="-30" dirty="0">
                <a:latin typeface="Calibri"/>
                <a:cs typeface="Calibri"/>
              </a:rPr>
              <a:t>улыбка </a:t>
            </a:r>
            <a:r>
              <a:rPr sz="2800" spc="-10" dirty="0">
                <a:latin typeface="Calibri"/>
                <a:cs typeface="Calibri"/>
              </a:rPr>
              <a:t>(Демьянова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20" dirty="0">
                <a:latin typeface="Calibri"/>
                <a:cs typeface="Calibri"/>
              </a:rPr>
              <a:t>соават., </a:t>
            </a:r>
            <a:r>
              <a:rPr sz="2800" spc="-5" dirty="0">
                <a:latin typeface="Calibri"/>
                <a:cs typeface="Calibri"/>
              </a:rPr>
              <a:t>2006, Пальчик,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17519" y="97358"/>
            <a:ext cx="2601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</a:t>
            </a:r>
            <a:r>
              <a:rPr spc="-35" dirty="0"/>
              <a:t> </a:t>
            </a:r>
            <a:r>
              <a:rPr spc="-10" dirty="0"/>
              <a:t>зрения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423238"/>
            <a:ext cx="874331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477135" algn="l"/>
              </a:tabLst>
            </a:pPr>
            <a:r>
              <a:rPr sz="2800" spc="-10" dirty="0">
                <a:latin typeface="Calibri"/>
                <a:cs typeface="Calibri"/>
              </a:rPr>
              <a:t>Лицевой </a:t>
            </a:r>
            <a:r>
              <a:rPr sz="2800" dirty="0">
                <a:latin typeface="Calibri"/>
                <a:cs typeface="Calibri"/>
              </a:rPr>
              <a:t>гнозис </a:t>
            </a:r>
            <a:r>
              <a:rPr sz="2800" spc="-5" dirty="0">
                <a:latin typeface="Calibri"/>
                <a:cs typeface="Calibri"/>
              </a:rPr>
              <a:t>(первое,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различает </a:t>
            </a:r>
            <a:r>
              <a:rPr sz="2800" spc="-5" dirty="0">
                <a:latin typeface="Calibri"/>
                <a:cs typeface="Calibri"/>
              </a:rPr>
              <a:t>ребенок – </a:t>
            </a:r>
            <a:r>
              <a:rPr sz="2800" spc="-15" dirty="0">
                <a:latin typeface="Calibri"/>
                <a:cs typeface="Calibri"/>
              </a:rPr>
              <a:t>лицо  </a:t>
            </a:r>
            <a:r>
              <a:rPr sz="2800" spc="-10" dirty="0">
                <a:latin typeface="Calibri"/>
                <a:cs typeface="Calibri"/>
              </a:rPr>
              <a:t>матери) развивается </a:t>
            </a:r>
            <a:r>
              <a:rPr sz="2800" spc="-5" dirty="0">
                <a:latin typeface="Calibri"/>
                <a:cs typeface="Calibri"/>
              </a:rPr>
              <a:t>в первые 3-4 </a:t>
            </a:r>
            <a:r>
              <a:rPr sz="2800" spc="-10" dirty="0">
                <a:latin typeface="Calibri"/>
                <a:cs typeface="Calibri"/>
              </a:rPr>
              <a:t>месяца </a:t>
            </a:r>
            <a:r>
              <a:rPr sz="2800" spc="-5" dirty="0">
                <a:latin typeface="Calibri"/>
                <a:cs typeface="Calibri"/>
              </a:rPr>
              <a:t>жизни, к 1  </a:t>
            </a:r>
            <a:r>
              <a:rPr sz="2800" spc="-40" dirty="0">
                <a:latin typeface="Calibri"/>
                <a:cs typeface="Calibri"/>
              </a:rPr>
              <a:t>году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жизни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	</a:t>
            </a:r>
            <a:r>
              <a:rPr sz="2800" spc="-10" dirty="0">
                <a:latin typeface="Calibri"/>
                <a:cs typeface="Calibri"/>
              </a:rPr>
              <a:t>предметный </a:t>
            </a:r>
            <a:r>
              <a:rPr sz="2800" spc="-5" dirty="0">
                <a:latin typeface="Calibri"/>
                <a:cs typeface="Calibri"/>
              </a:rPr>
              <a:t>гнозис, к 5-6 </a:t>
            </a:r>
            <a:r>
              <a:rPr sz="2800" spc="-30" dirty="0">
                <a:latin typeface="Calibri"/>
                <a:cs typeface="Calibri"/>
              </a:rPr>
              <a:t>годам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цветовой </a:t>
            </a:r>
            <a:r>
              <a:rPr sz="2800" dirty="0">
                <a:latin typeface="Calibri"/>
                <a:cs typeface="Calibri"/>
              </a:rPr>
              <a:t>гнозис </a:t>
            </a:r>
            <a:r>
              <a:rPr sz="2800" spc="-10" dirty="0">
                <a:latin typeface="Calibri"/>
                <a:cs typeface="Calibri"/>
              </a:rPr>
              <a:t>(Визель,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17519" y="97358"/>
            <a:ext cx="2601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</a:t>
            </a:r>
            <a:r>
              <a:rPr spc="-35" dirty="0"/>
              <a:t> </a:t>
            </a:r>
            <a:r>
              <a:rPr spc="-10" dirty="0"/>
              <a:t>зрения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91057"/>
            <a:ext cx="882205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Слуховой </a:t>
            </a:r>
            <a:r>
              <a:rPr sz="2800" spc="-10" dirty="0">
                <a:latin typeface="Calibri"/>
                <a:cs typeface="Calibri"/>
              </a:rPr>
              <a:t>анализатор </a:t>
            </a:r>
            <a:r>
              <a:rPr sz="2800" spc="-15" dirty="0">
                <a:latin typeface="Calibri"/>
                <a:cs typeface="Calibri"/>
              </a:rPr>
              <a:t>формируется между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23-25</a:t>
            </a:r>
            <a:endParaRPr sz="2800">
              <a:latin typeface="Calibri"/>
              <a:cs typeface="Calibri"/>
            </a:endParaRPr>
          </a:p>
          <a:p>
            <a:pPr marL="355600" marR="14478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неделями </a:t>
            </a:r>
            <a:r>
              <a:rPr sz="2800" spc="-10" dirty="0">
                <a:latin typeface="Calibri"/>
                <a:cs typeface="Calibri"/>
              </a:rPr>
              <a:t>внутриутробной </a:t>
            </a:r>
            <a:r>
              <a:rPr sz="2800" spc="-5" dirty="0">
                <a:latin typeface="Calibri"/>
                <a:cs typeface="Calibri"/>
              </a:rPr>
              <a:t>жизни. </a:t>
            </a:r>
            <a:r>
              <a:rPr sz="2800" spc="-20" dirty="0">
                <a:latin typeface="Calibri"/>
                <a:cs typeface="Calibri"/>
              </a:rPr>
              <a:t>Плод </a:t>
            </a:r>
            <a:r>
              <a:rPr sz="2800" spc="-5" dirty="0">
                <a:latin typeface="Calibri"/>
                <a:cs typeface="Calibri"/>
              </a:rPr>
              <a:t>воспринимает  звуки и </a:t>
            </a:r>
            <a:r>
              <a:rPr sz="2800" spc="-15" dirty="0">
                <a:latin typeface="Calibri"/>
                <a:cs typeface="Calibri"/>
              </a:rPr>
              <a:t>реагирует </a:t>
            </a:r>
            <a:r>
              <a:rPr sz="2800" spc="-5" dirty="0">
                <a:latin typeface="Calibri"/>
                <a:cs typeface="Calibri"/>
              </a:rPr>
              <a:t>на них </a:t>
            </a:r>
            <a:r>
              <a:rPr sz="2800" spc="-10" dirty="0">
                <a:latin typeface="Calibri"/>
                <a:cs typeface="Calibri"/>
              </a:rPr>
              <a:t>движением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26-28 </a:t>
            </a:r>
            <a:r>
              <a:rPr sz="2800" spc="-25" dirty="0">
                <a:latin typeface="Calibri"/>
                <a:cs typeface="Calibri"/>
              </a:rPr>
              <a:t>недели  </a:t>
            </a:r>
            <a:r>
              <a:rPr sz="2800" spc="-5" dirty="0">
                <a:latin typeface="Calibri"/>
                <a:cs typeface="Calibri"/>
              </a:rPr>
              <a:t>(Lejeune, 2014; Picciolini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2014).</a:t>
            </a:r>
            <a:endParaRPr sz="2800">
              <a:latin typeface="Calibri"/>
              <a:cs typeface="Calibri"/>
            </a:endParaRPr>
          </a:p>
          <a:p>
            <a:pPr marL="355600" marR="15621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Слуховые </a:t>
            </a:r>
            <a:r>
              <a:rPr sz="2800" spc="-5" dirty="0">
                <a:latin typeface="Calibri"/>
                <a:cs typeface="Calibri"/>
              </a:rPr>
              <a:t>навыки в первые </a:t>
            </a:r>
            <a:r>
              <a:rPr sz="2800" dirty="0">
                <a:latin typeface="Calibri"/>
                <a:cs typeface="Calibri"/>
              </a:rPr>
              <a:t>3-4 </a:t>
            </a:r>
            <a:r>
              <a:rPr sz="2800" spc="-10" dirty="0">
                <a:latin typeface="Calibri"/>
                <a:cs typeface="Calibri"/>
              </a:rPr>
              <a:t>месяца </a:t>
            </a:r>
            <a:r>
              <a:rPr sz="2800" spc="-5" dirty="0">
                <a:latin typeface="Calibri"/>
                <a:cs typeface="Calibri"/>
              </a:rPr>
              <a:t>жизни  </a:t>
            </a:r>
            <a:r>
              <a:rPr sz="2800" spc="-10" dirty="0">
                <a:latin typeface="Calibri"/>
                <a:cs typeface="Calibri"/>
              </a:rPr>
              <a:t>характеризуются, </a:t>
            </a:r>
            <a:r>
              <a:rPr sz="2800" spc="-15" dirty="0">
                <a:latin typeface="Calibri"/>
                <a:cs typeface="Calibri"/>
              </a:rPr>
              <a:t>прежде </a:t>
            </a:r>
            <a:r>
              <a:rPr sz="2800" spc="-10" dirty="0">
                <a:latin typeface="Calibri"/>
                <a:cs typeface="Calibri"/>
              </a:rPr>
              <a:t>всего,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феноменом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обнаружения, </a:t>
            </a:r>
            <a:r>
              <a:rPr sz="2800" spc="-40" dirty="0">
                <a:latin typeface="Calibri"/>
                <a:cs typeface="Calibri"/>
              </a:rPr>
              <a:t>т.е. </a:t>
            </a:r>
            <a:r>
              <a:rPr sz="2800" spc="-5" dirty="0">
                <a:latin typeface="Calibri"/>
                <a:cs typeface="Calibri"/>
              </a:rPr>
              <a:t>способностью </a:t>
            </a:r>
            <a:r>
              <a:rPr sz="2800" spc="-10" dirty="0">
                <a:latin typeface="Calibri"/>
                <a:cs typeface="Calibri"/>
              </a:rPr>
              <a:t>отвечать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появление 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5" dirty="0">
                <a:latin typeface="Calibri"/>
                <a:cs typeface="Calibri"/>
              </a:rPr>
              <a:t>отсутствие звука (Королева,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2005).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40963" y="97358"/>
            <a:ext cx="2357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</a:t>
            </a:r>
            <a:r>
              <a:rPr spc="-40" dirty="0"/>
              <a:t> </a:t>
            </a:r>
            <a:r>
              <a:rPr spc="-5" dirty="0"/>
              <a:t>слуха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91057"/>
            <a:ext cx="882650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448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С 6-7 </a:t>
            </a:r>
            <a:r>
              <a:rPr sz="2800" spc="-10" dirty="0">
                <a:latin typeface="Calibri"/>
                <a:cs typeface="Calibri"/>
              </a:rPr>
              <a:t>месяцев </a:t>
            </a:r>
            <a:r>
              <a:rPr sz="2800" spc="-15" dirty="0">
                <a:latin typeface="Calibri"/>
                <a:cs typeface="Calibri"/>
              </a:rPr>
              <a:t>появляется </a:t>
            </a:r>
            <a:r>
              <a:rPr sz="2800" spc="-5" dirty="0">
                <a:latin typeface="Calibri"/>
                <a:cs typeface="Calibri"/>
              </a:rPr>
              <a:t>дифференцированное  восприятие </a:t>
            </a:r>
            <a:r>
              <a:rPr sz="2800" spc="-15" dirty="0">
                <a:latin typeface="Calibri"/>
                <a:cs typeface="Calibri"/>
              </a:rPr>
              <a:t>звука </a:t>
            </a:r>
            <a:r>
              <a:rPr sz="2800" spc="-5" dirty="0">
                <a:latin typeface="Calibri"/>
                <a:cs typeface="Calibri"/>
              </a:rPr>
              <a:t>в пространстве. К 9-10 месяцам  </a:t>
            </a:r>
            <a:r>
              <a:rPr sz="2800" spc="-10" dirty="0">
                <a:latin typeface="Calibri"/>
                <a:cs typeface="Calibri"/>
              </a:rPr>
              <a:t>ребенок приобретает </a:t>
            </a:r>
            <a:r>
              <a:rPr sz="2800" spc="-5" dirty="0">
                <a:latin typeface="Calibri"/>
                <a:cs typeface="Calibri"/>
              </a:rPr>
              <a:t>способность </a:t>
            </a:r>
            <a:r>
              <a:rPr sz="2800" spc="-10" dirty="0">
                <a:latin typeface="Calibri"/>
                <a:cs typeface="Calibri"/>
              </a:rPr>
              <a:t>выбирать  </a:t>
            </a:r>
            <a:r>
              <a:rPr sz="2800" spc="-20" dirty="0">
                <a:latin typeface="Calibri"/>
                <a:cs typeface="Calibri"/>
              </a:rPr>
              <a:t>определенный </a:t>
            </a:r>
            <a:r>
              <a:rPr sz="2800" spc="-10" dirty="0">
                <a:latin typeface="Calibri"/>
                <a:cs typeface="Calibri"/>
              </a:rPr>
              <a:t>звуковой </a:t>
            </a:r>
            <a:r>
              <a:rPr sz="2800" spc="-5" dirty="0">
                <a:latin typeface="Calibri"/>
                <a:cs typeface="Calibri"/>
              </a:rPr>
              <a:t>сигнал </a:t>
            </a:r>
            <a:r>
              <a:rPr sz="2800" spc="-15" dirty="0">
                <a:latin typeface="Calibri"/>
                <a:cs typeface="Calibri"/>
              </a:rPr>
              <a:t>среди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других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известных </a:t>
            </a:r>
            <a:r>
              <a:rPr sz="2800" spc="-15" dirty="0">
                <a:latin typeface="Calibri"/>
                <a:cs typeface="Calibri"/>
              </a:rPr>
              <a:t>звуковых </a:t>
            </a:r>
            <a:r>
              <a:rPr sz="2800" spc="-5" dirty="0">
                <a:latin typeface="Calibri"/>
                <a:cs typeface="Calibri"/>
              </a:rPr>
              <a:t>сигналов и начинает </a:t>
            </a:r>
            <a:r>
              <a:rPr sz="2800" spc="-10" dirty="0">
                <a:latin typeface="Calibri"/>
                <a:cs typeface="Calibri"/>
              </a:rPr>
              <a:t>имитировать  </a:t>
            </a:r>
            <a:r>
              <a:rPr sz="2800" spc="-5" dirty="0">
                <a:latin typeface="Calibri"/>
                <a:cs typeface="Calibri"/>
              </a:rPr>
              <a:t>звуки. К 1 </a:t>
            </a:r>
            <a:r>
              <a:rPr sz="2800" spc="-40" dirty="0">
                <a:latin typeface="Calibri"/>
                <a:cs typeface="Calibri"/>
              </a:rPr>
              <a:t>году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20" dirty="0">
                <a:latin typeface="Calibri"/>
                <a:cs typeface="Calibri"/>
              </a:rPr>
              <a:t>уже </a:t>
            </a:r>
            <a:r>
              <a:rPr sz="2800" spc="-10" dirty="0">
                <a:latin typeface="Calibri"/>
                <a:cs typeface="Calibri"/>
              </a:rPr>
              <a:t>дифференцирует </a:t>
            </a:r>
            <a:r>
              <a:rPr sz="2800" spc="-5" dirty="0">
                <a:latin typeface="Calibri"/>
                <a:cs typeface="Calibri"/>
              </a:rPr>
              <a:t>основные  </a:t>
            </a:r>
            <a:r>
              <a:rPr sz="2800" spc="-10" dirty="0">
                <a:latin typeface="Calibri"/>
                <a:cs typeface="Calibri"/>
              </a:rPr>
              <a:t>фонологические </a:t>
            </a:r>
            <a:r>
              <a:rPr sz="2800" spc="-5" dirty="0">
                <a:latin typeface="Calibri"/>
                <a:cs typeface="Calibri"/>
              </a:rPr>
              <a:t>признаки; именно </a:t>
            </a:r>
            <a:r>
              <a:rPr sz="2800" spc="-30" dirty="0">
                <a:latin typeface="Calibri"/>
                <a:cs typeface="Calibri"/>
              </a:rPr>
              <a:t>этот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период</a:t>
            </a:r>
            <a:endParaRPr sz="2800">
              <a:latin typeface="Calibri"/>
              <a:cs typeface="Calibri"/>
            </a:endParaRPr>
          </a:p>
          <a:p>
            <a:pPr marL="355600" marR="79565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знаменует </a:t>
            </a:r>
            <a:r>
              <a:rPr sz="2800" spc="-5" dirty="0">
                <a:latin typeface="Calibri"/>
                <a:cs typeface="Calibri"/>
              </a:rPr>
              <a:t>собой начало </a:t>
            </a:r>
            <a:r>
              <a:rPr sz="2800" spc="-10" dirty="0">
                <a:latin typeface="Calibri"/>
                <a:cs typeface="Calibri"/>
              </a:rPr>
              <a:t>формирования </a:t>
            </a:r>
            <a:r>
              <a:rPr sz="2800" spc="-15" dirty="0">
                <a:latin typeface="Calibri"/>
                <a:cs typeface="Calibri"/>
              </a:rPr>
              <a:t>слухового  </a:t>
            </a:r>
            <a:r>
              <a:rPr sz="2800" spc="-5" dirty="0">
                <a:latin typeface="Calibri"/>
                <a:cs typeface="Calibri"/>
              </a:rPr>
              <a:t>гнозиса.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40963" y="97358"/>
            <a:ext cx="2357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Развитие</a:t>
            </a:r>
            <a:r>
              <a:rPr spc="-40" dirty="0"/>
              <a:t> </a:t>
            </a:r>
            <a:r>
              <a:rPr spc="-5" dirty="0"/>
              <a:t>слуха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063243"/>
            <a:ext cx="879856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дефицит </a:t>
            </a:r>
            <a:r>
              <a:rPr sz="2800" spc="-5" dirty="0">
                <a:latin typeface="Calibri"/>
                <a:cs typeface="Calibri"/>
              </a:rPr>
              <a:t>сенсорных </a:t>
            </a:r>
            <a:r>
              <a:rPr sz="2800" spc="-10" dirty="0">
                <a:latin typeface="Calibri"/>
                <a:cs typeface="Calibri"/>
              </a:rPr>
              <a:t>систем </a:t>
            </a:r>
            <a:r>
              <a:rPr sz="2800" spc="-15" dirty="0">
                <a:latin typeface="Calibri"/>
                <a:cs typeface="Calibri"/>
              </a:rPr>
              <a:t>выявляется 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73%</a:t>
            </a:r>
            <a:endParaRPr sz="2800">
              <a:latin typeface="Calibri"/>
              <a:cs typeface="Calibri"/>
            </a:endParaRPr>
          </a:p>
          <a:p>
            <a:pPr marL="355600" marR="370840" algn="just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недоношенных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скорректированном </a:t>
            </a:r>
            <a:r>
              <a:rPr sz="2800" spc="-5" dirty="0">
                <a:latin typeface="Calibri"/>
                <a:cs typeface="Calibri"/>
              </a:rPr>
              <a:t>по сроку  гестации </a:t>
            </a:r>
            <a:r>
              <a:rPr sz="2800" spc="-10" dirty="0">
                <a:latin typeface="Calibri"/>
                <a:cs typeface="Calibri"/>
              </a:rPr>
              <a:t>возрасте </a:t>
            </a:r>
            <a:r>
              <a:rPr sz="2800" spc="-5" dirty="0">
                <a:latin typeface="Calibri"/>
                <a:cs typeface="Calibri"/>
              </a:rPr>
              <a:t>4-6 </a:t>
            </a:r>
            <a:r>
              <a:rPr sz="2800" spc="-10" dirty="0">
                <a:latin typeface="Calibri"/>
                <a:cs typeface="Calibri"/>
              </a:rPr>
              <a:t>месяцев </a:t>
            </a:r>
            <a:r>
              <a:rPr sz="2800" spc="-15" dirty="0">
                <a:latin typeface="Calibri"/>
                <a:cs typeface="Calibri"/>
              </a:rPr>
              <a:t>(Maitra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2014; </a:t>
            </a:r>
            <a:r>
              <a:rPr sz="2800" spc="-10" dirty="0">
                <a:latin typeface="Calibri"/>
                <a:cs typeface="Calibri"/>
              </a:rPr>
              <a:t>De  Kieviet 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2013)</a:t>
            </a:r>
            <a:endParaRPr sz="2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тактильное давление</a:t>
            </a:r>
            <a:endParaRPr sz="2800">
              <a:latin typeface="Calibri"/>
              <a:cs typeface="Calibri"/>
            </a:endParaRPr>
          </a:p>
          <a:p>
            <a:pPr marL="355600" marR="146304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97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изменения в реактивности на </a:t>
            </a:r>
            <a:r>
              <a:rPr sz="2800" spc="-15" dirty="0">
                <a:latin typeface="Calibri"/>
                <a:cs typeface="Calibri"/>
              </a:rPr>
              <a:t>вестибулярную  стимуляцию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визуально-тактильная интеграция и </a:t>
            </a:r>
            <a:r>
              <a:rPr sz="2800" spc="-25" dirty="0">
                <a:latin typeface="Calibri"/>
                <a:cs typeface="Calibri"/>
              </a:rPr>
              <a:t>глазодвигательный  </a:t>
            </a:r>
            <a:r>
              <a:rPr sz="2800" spc="-20" dirty="0">
                <a:latin typeface="Calibri"/>
                <a:cs typeface="Calibri"/>
              </a:rPr>
              <a:t>контроль.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18814" y="97358"/>
            <a:ext cx="319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Сенсорный</a:t>
            </a:r>
            <a:r>
              <a:rPr spc="-25" dirty="0"/>
              <a:t> </a:t>
            </a:r>
            <a:r>
              <a:rPr spc="-10" dirty="0"/>
              <a:t>дефицит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382394"/>
            <a:ext cx="87617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95985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Исследования </a:t>
            </a:r>
            <a:r>
              <a:rPr sz="2800" spc="-15" dirty="0">
                <a:latin typeface="Calibri"/>
                <a:cs typeface="Calibri"/>
              </a:rPr>
              <a:t>отмечают </a:t>
            </a:r>
            <a:r>
              <a:rPr sz="2800" spc="-5" dirty="0">
                <a:latin typeface="Calibri"/>
                <a:cs typeface="Calibri"/>
              </a:rPr>
              <a:t>статистически значимые  </a:t>
            </a:r>
            <a:r>
              <a:rPr sz="2800" spc="-20" dirty="0">
                <a:latin typeface="Calibri"/>
                <a:cs typeface="Calibri"/>
              </a:rPr>
              <a:t>корреляции </a:t>
            </a:r>
            <a:r>
              <a:rPr sz="2800" spc="-15" dirty="0">
                <a:latin typeface="Calibri"/>
                <a:cs typeface="Calibri"/>
              </a:rPr>
              <a:t>между </a:t>
            </a:r>
            <a:r>
              <a:rPr sz="2800" spc="-10" dirty="0">
                <a:latin typeface="Calibri"/>
                <a:cs typeface="Calibri"/>
              </a:rPr>
              <a:t>нарушением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формирования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зрительного </a:t>
            </a:r>
            <a:r>
              <a:rPr sz="2800" spc="-10" dirty="0">
                <a:latin typeface="Calibri"/>
                <a:cs typeface="Calibri"/>
              </a:rPr>
              <a:t>анализатора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недоношенных, </a:t>
            </a:r>
            <a:r>
              <a:rPr sz="2800" spc="-15" dirty="0">
                <a:latin typeface="Calibri"/>
                <a:cs typeface="Calibri"/>
              </a:rPr>
              <a:t>дефицитом  </a:t>
            </a:r>
            <a:r>
              <a:rPr sz="2800" spc="-5" dirty="0">
                <a:latin typeface="Calibri"/>
                <a:cs typeface="Calibri"/>
              </a:rPr>
              <a:t>ранних </a:t>
            </a:r>
            <a:r>
              <a:rPr sz="2800" spc="-15" dirty="0">
                <a:latin typeface="Calibri"/>
                <a:cs typeface="Calibri"/>
              </a:rPr>
              <a:t>двигательных </a:t>
            </a:r>
            <a:r>
              <a:rPr sz="2800" spc="-10" dirty="0">
                <a:latin typeface="Calibri"/>
                <a:cs typeface="Calibri"/>
              </a:rPr>
              <a:t>навыков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поздними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задержками </a:t>
            </a:r>
            <a:r>
              <a:rPr sz="2800" spc="-15" dirty="0">
                <a:latin typeface="Calibri"/>
                <a:cs typeface="Calibri"/>
              </a:rPr>
              <a:t>моторного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развития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18814" y="97358"/>
            <a:ext cx="319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Сенсорный</a:t>
            </a:r>
            <a:r>
              <a:rPr spc="-25" dirty="0"/>
              <a:t> </a:t>
            </a:r>
            <a:r>
              <a:rPr spc="-10" dirty="0"/>
              <a:t>дефицит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91057"/>
            <a:ext cx="812355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Нарушение </a:t>
            </a:r>
            <a:r>
              <a:rPr sz="2800" spc="-15" dirty="0">
                <a:latin typeface="Calibri"/>
                <a:cs typeface="Calibri"/>
              </a:rPr>
              <a:t>ответов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вестибулярную стимуляцию  </a:t>
            </a:r>
            <a:r>
              <a:rPr sz="2800" spc="-20" dirty="0">
                <a:latin typeface="Calibri"/>
                <a:cs typeface="Calibri"/>
              </a:rPr>
              <a:t>затрудняет </a:t>
            </a:r>
            <a:r>
              <a:rPr sz="2800" spc="-10" dirty="0">
                <a:latin typeface="Calibri"/>
                <a:cs typeface="Calibri"/>
              </a:rPr>
              <a:t>движение </a:t>
            </a:r>
            <a:r>
              <a:rPr sz="2800" spc="-20" dirty="0">
                <a:latin typeface="Calibri"/>
                <a:cs typeface="Calibri"/>
              </a:rPr>
              <a:t>головы </a:t>
            </a:r>
            <a:r>
              <a:rPr sz="2800" spc="-5" dirty="0">
                <a:latin typeface="Calibri"/>
                <a:cs typeface="Calibri"/>
              </a:rPr>
              <a:t>на ранних </a:t>
            </a:r>
            <a:r>
              <a:rPr sz="2800" spc="-15" dirty="0">
                <a:latin typeface="Calibri"/>
                <a:cs typeface="Calibri"/>
              </a:rPr>
              <a:t>этапах  </a:t>
            </a:r>
            <a:r>
              <a:rPr sz="2800" spc="-5" dirty="0">
                <a:latin typeface="Calibri"/>
                <a:cs typeface="Calibri"/>
              </a:rPr>
              <a:t>развития. При </a:t>
            </a:r>
            <a:r>
              <a:rPr sz="2800" spc="-25" dirty="0">
                <a:latin typeface="Calibri"/>
                <a:cs typeface="Calibri"/>
              </a:rPr>
              <a:t>этом </a:t>
            </a:r>
            <a:r>
              <a:rPr sz="2800" spc="-10" dirty="0">
                <a:latin typeface="Calibri"/>
                <a:cs typeface="Calibri"/>
              </a:rPr>
              <a:t>движения </a:t>
            </a:r>
            <a:r>
              <a:rPr sz="2800" spc="-20" dirty="0">
                <a:latin typeface="Calibri"/>
                <a:cs typeface="Calibri"/>
              </a:rPr>
              <a:t>головы стимулируют  </a:t>
            </a:r>
            <a:r>
              <a:rPr sz="2800" spc="-5" dirty="0">
                <a:latin typeface="Calibri"/>
                <a:cs typeface="Calibri"/>
              </a:rPr>
              <a:t>органы </a:t>
            </a:r>
            <a:r>
              <a:rPr sz="2800" spc="-15" dirty="0">
                <a:latin typeface="Calibri"/>
                <a:cs typeface="Calibri"/>
              </a:rPr>
              <a:t>вестибулярной </a:t>
            </a:r>
            <a:r>
              <a:rPr sz="2800" spc="-10" dirty="0">
                <a:latin typeface="Calibri"/>
                <a:cs typeface="Calibri"/>
              </a:rPr>
              <a:t>системы,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позволяет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дальнейшем ориентировать </a:t>
            </a:r>
            <a:r>
              <a:rPr sz="2800" spc="-25" dirty="0">
                <a:latin typeface="Calibri"/>
                <a:cs typeface="Calibri"/>
              </a:rPr>
              <a:t>тело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пространстве.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18814" y="97358"/>
            <a:ext cx="319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Сенсорный</a:t>
            </a:r>
            <a:r>
              <a:rPr spc="-25" dirty="0"/>
              <a:t> </a:t>
            </a:r>
            <a:r>
              <a:rPr spc="-10" dirty="0"/>
              <a:t>дефицит</a:t>
            </a:r>
          </a:p>
        </p:txBody>
      </p:sp>
      <p:sp>
        <p:nvSpPr>
          <p:cNvPr id="12" name="object 12"/>
          <p:cNvSpPr/>
          <p:nvPr/>
        </p:nvSpPr>
        <p:spPr>
          <a:xfrm>
            <a:off x="356611" y="4782282"/>
            <a:ext cx="2878845" cy="44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847" y="4753355"/>
            <a:ext cx="2971800" cy="429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541" y="4801095"/>
            <a:ext cx="2801874" cy="36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5541" y="4801095"/>
            <a:ext cx="280225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Вестибулярная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регуляция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27832" y="4773167"/>
            <a:ext cx="2910840" cy="464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8207" y="4753355"/>
            <a:ext cx="2825496" cy="429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5838" y="4801095"/>
            <a:ext cx="2814701" cy="369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75838" y="4801095"/>
            <a:ext cx="281495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Постуральный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контроль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30475" y="3995039"/>
            <a:ext cx="1931670" cy="744220"/>
          </a:xfrm>
          <a:custGeom>
            <a:avLst/>
            <a:gdLst/>
            <a:ahLst/>
            <a:cxnLst/>
            <a:rect l="l" t="t" r="r" b="b"/>
            <a:pathLst>
              <a:path w="1931670" h="744220">
                <a:moveTo>
                  <a:pt x="1931542" y="558038"/>
                </a:moveTo>
                <a:lnTo>
                  <a:pt x="1559560" y="558038"/>
                </a:lnTo>
                <a:lnTo>
                  <a:pt x="1799716" y="744093"/>
                </a:lnTo>
                <a:lnTo>
                  <a:pt x="1931542" y="558038"/>
                </a:lnTo>
                <a:close/>
              </a:path>
              <a:path w="1931670" h="744220">
                <a:moveTo>
                  <a:pt x="185927" y="0"/>
                </a:moveTo>
                <a:lnTo>
                  <a:pt x="0" y="0"/>
                </a:lnTo>
                <a:lnTo>
                  <a:pt x="62878" y="500"/>
                </a:lnTo>
                <a:lnTo>
                  <a:pt x="125278" y="1992"/>
                </a:lnTo>
                <a:lnTo>
                  <a:pt x="187155" y="4458"/>
                </a:lnTo>
                <a:lnTo>
                  <a:pt x="248463" y="7885"/>
                </a:lnTo>
                <a:lnTo>
                  <a:pt x="309156" y="12256"/>
                </a:lnTo>
                <a:lnTo>
                  <a:pt x="369187" y="17556"/>
                </a:lnTo>
                <a:lnTo>
                  <a:pt x="428512" y="23769"/>
                </a:lnTo>
                <a:lnTo>
                  <a:pt x="487085" y="30881"/>
                </a:lnTo>
                <a:lnTo>
                  <a:pt x="544859" y="38874"/>
                </a:lnTo>
                <a:lnTo>
                  <a:pt x="601789" y="47735"/>
                </a:lnTo>
                <a:lnTo>
                  <a:pt x="657830" y="57447"/>
                </a:lnTo>
                <a:lnTo>
                  <a:pt x="712934" y="67994"/>
                </a:lnTo>
                <a:lnTo>
                  <a:pt x="767058" y="79363"/>
                </a:lnTo>
                <a:lnTo>
                  <a:pt x="820154" y="91536"/>
                </a:lnTo>
                <a:lnTo>
                  <a:pt x="872177" y="104498"/>
                </a:lnTo>
                <a:lnTo>
                  <a:pt x="923081" y="118235"/>
                </a:lnTo>
                <a:lnTo>
                  <a:pt x="972820" y="132730"/>
                </a:lnTo>
                <a:lnTo>
                  <a:pt x="1021350" y="147968"/>
                </a:lnTo>
                <a:lnTo>
                  <a:pt x="1068623" y="163933"/>
                </a:lnTo>
                <a:lnTo>
                  <a:pt x="1114594" y="180610"/>
                </a:lnTo>
                <a:lnTo>
                  <a:pt x="1159217" y="197984"/>
                </a:lnTo>
                <a:lnTo>
                  <a:pt x="1202446" y="216039"/>
                </a:lnTo>
                <a:lnTo>
                  <a:pt x="1244237" y="234759"/>
                </a:lnTo>
                <a:lnTo>
                  <a:pt x="1284542" y="254129"/>
                </a:lnTo>
                <a:lnTo>
                  <a:pt x="1323316" y="274133"/>
                </a:lnTo>
                <a:lnTo>
                  <a:pt x="1360513" y="294757"/>
                </a:lnTo>
                <a:lnTo>
                  <a:pt x="1396088" y="315984"/>
                </a:lnTo>
                <a:lnTo>
                  <a:pt x="1429995" y="337799"/>
                </a:lnTo>
                <a:lnTo>
                  <a:pt x="1462187" y="360187"/>
                </a:lnTo>
                <a:lnTo>
                  <a:pt x="1492620" y="383131"/>
                </a:lnTo>
                <a:lnTo>
                  <a:pt x="1548022" y="430629"/>
                </a:lnTo>
                <a:lnTo>
                  <a:pt x="1595835" y="480169"/>
                </a:lnTo>
                <a:lnTo>
                  <a:pt x="1635693" y="531628"/>
                </a:lnTo>
                <a:lnTo>
                  <a:pt x="1652524" y="558038"/>
                </a:lnTo>
                <a:lnTo>
                  <a:pt x="1838578" y="558038"/>
                </a:lnTo>
                <a:lnTo>
                  <a:pt x="1802836" y="505667"/>
                </a:lnTo>
                <a:lnTo>
                  <a:pt x="1758955" y="455152"/>
                </a:lnTo>
                <a:lnTo>
                  <a:pt x="1707301" y="406617"/>
                </a:lnTo>
                <a:lnTo>
                  <a:pt x="1648241" y="360187"/>
                </a:lnTo>
                <a:lnTo>
                  <a:pt x="1616048" y="337799"/>
                </a:lnTo>
                <a:lnTo>
                  <a:pt x="1582141" y="315984"/>
                </a:lnTo>
                <a:lnTo>
                  <a:pt x="1546565" y="294757"/>
                </a:lnTo>
                <a:lnTo>
                  <a:pt x="1509367" y="274133"/>
                </a:lnTo>
                <a:lnTo>
                  <a:pt x="1470591" y="254129"/>
                </a:lnTo>
                <a:lnTo>
                  <a:pt x="1430285" y="234759"/>
                </a:lnTo>
                <a:lnTo>
                  <a:pt x="1388493" y="216039"/>
                </a:lnTo>
                <a:lnTo>
                  <a:pt x="1345262" y="197984"/>
                </a:lnTo>
                <a:lnTo>
                  <a:pt x="1300636" y="180610"/>
                </a:lnTo>
                <a:lnTo>
                  <a:pt x="1254663" y="163933"/>
                </a:lnTo>
                <a:lnTo>
                  <a:pt x="1207387" y="147968"/>
                </a:lnTo>
                <a:lnTo>
                  <a:pt x="1158855" y="132730"/>
                </a:lnTo>
                <a:lnTo>
                  <a:pt x="1109113" y="118235"/>
                </a:lnTo>
                <a:lnTo>
                  <a:pt x="1058205" y="104498"/>
                </a:lnTo>
                <a:lnTo>
                  <a:pt x="1006178" y="91536"/>
                </a:lnTo>
                <a:lnTo>
                  <a:pt x="953078" y="79363"/>
                </a:lnTo>
                <a:lnTo>
                  <a:pt x="898950" y="67994"/>
                </a:lnTo>
                <a:lnTo>
                  <a:pt x="843841" y="57447"/>
                </a:lnTo>
                <a:lnTo>
                  <a:pt x="787795" y="47735"/>
                </a:lnTo>
                <a:lnTo>
                  <a:pt x="730859" y="38874"/>
                </a:lnTo>
                <a:lnTo>
                  <a:pt x="673079" y="30881"/>
                </a:lnTo>
                <a:lnTo>
                  <a:pt x="614500" y="23769"/>
                </a:lnTo>
                <a:lnTo>
                  <a:pt x="555168" y="17556"/>
                </a:lnTo>
                <a:lnTo>
                  <a:pt x="495128" y="12256"/>
                </a:lnTo>
                <a:lnTo>
                  <a:pt x="434428" y="7885"/>
                </a:lnTo>
                <a:lnTo>
                  <a:pt x="373112" y="4458"/>
                </a:lnTo>
                <a:lnTo>
                  <a:pt x="311226" y="1992"/>
                </a:lnTo>
                <a:lnTo>
                  <a:pt x="248816" y="500"/>
                </a:lnTo>
                <a:lnTo>
                  <a:pt x="1859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671" y="3995039"/>
            <a:ext cx="1800225" cy="744220"/>
          </a:xfrm>
          <a:custGeom>
            <a:avLst/>
            <a:gdLst/>
            <a:ahLst/>
            <a:cxnLst/>
            <a:rect l="l" t="t" r="r" b="b"/>
            <a:pathLst>
              <a:path w="1800225" h="744220">
                <a:moveTo>
                  <a:pt x="1706803" y="0"/>
                </a:moveTo>
                <a:lnTo>
                  <a:pt x="1641338" y="537"/>
                </a:lnTo>
                <a:lnTo>
                  <a:pt x="1576495" y="2136"/>
                </a:lnTo>
                <a:lnTo>
                  <a:pt x="1512320" y="4777"/>
                </a:lnTo>
                <a:lnTo>
                  <a:pt x="1448856" y="8442"/>
                </a:lnTo>
                <a:lnTo>
                  <a:pt x="1386148" y="13110"/>
                </a:lnTo>
                <a:lnTo>
                  <a:pt x="1324240" y="18764"/>
                </a:lnTo>
                <a:lnTo>
                  <a:pt x="1263176" y="25382"/>
                </a:lnTo>
                <a:lnTo>
                  <a:pt x="1203000" y="32947"/>
                </a:lnTo>
                <a:lnTo>
                  <a:pt x="1143757" y="41438"/>
                </a:lnTo>
                <a:lnTo>
                  <a:pt x="1085491" y="50838"/>
                </a:lnTo>
                <a:lnTo>
                  <a:pt x="1028245" y="61125"/>
                </a:lnTo>
                <a:lnTo>
                  <a:pt x="972065" y="72282"/>
                </a:lnTo>
                <a:lnTo>
                  <a:pt x="916994" y="84288"/>
                </a:lnTo>
                <a:lnTo>
                  <a:pt x="863076" y="97125"/>
                </a:lnTo>
                <a:lnTo>
                  <a:pt x="810357" y="110773"/>
                </a:lnTo>
                <a:lnTo>
                  <a:pt x="758879" y="125214"/>
                </a:lnTo>
                <a:lnTo>
                  <a:pt x="708688" y="140427"/>
                </a:lnTo>
                <a:lnTo>
                  <a:pt x="659827" y="156393"/>
                </a:lnTo>
                <a:lnTo>
                  <a:pt x="612340" y="173094"/>
                </a:lnTo>
                <a:lnTo>
                  <a:pt x="566273" y="190510"/>
                </a:lnTo>
                <a:lnTo>
                  <a:pt x="521668" y="208621"/>
                </a:lnTo>
                <a:lnTo>
                  <a:pt x="478571" y="227409"/>
                </a:lnTo>
                <a:lnTo>
                  <a:pt x="437025" y="246854"/>
                </a:lnTo>
                <a:lnTo>
                  <a:pt x="397075" y="266937"/>
                </a:lnTo>
                <a:lnTo>
                  <a:pt x="358765" y="287638"/>
                </a:lnTo>
                <a:lnTo>
                  <a:pt x="322139" y="308939"/>
                </a:lnTo>
                <a:lnTo>
                  <a:pt x="287241" y="330820"/>
                </a:lnTo>
                <a:lnTo>
                  <a:pt x="254116" y="353262"/>
                </a:lnTo>
                <a:lnTo>
                  <a:pt x="222807" y="376245"/>
                </a:lnTo>
                <a:lnTo>
                  <a:pt x="165817" y="423760"/>
                </a:lnTo>
                <a:lnTo>
                  <a:pt x="116624" y="473210"/>
                </a:lnTo>
                <a:lnTo>
                  <a:pt x="75582" y="524441"/>
                </a:lnTo>
                <a:lnTo>
                  <a:pt x="43045" y="577298"/>
                </a:lnTo>
                <a:lnTo>
                  <a:pt x="19367" y="631629"/>
                </a:lnTo>
                <a:lnTo>
                  <a:pt x="4900" y="687279"/>
                </a:lnTo>
                <a:lnTo>
                  <a:pt x="0" y="744093"/>
                </a:lnTo>
                <a:lnTo>
                  <a:pt x="186016" y="744093"/>
                </a:lnTo>
                <a:lnTo>
                  <a:pt x="187274" y="715300"/>
                </a:lnTo>
                <a:lnTo>
                  <a:pt x="191016" y="686775"/>
                </a:lnTo>
                <a:lnTo>
                  <a:pt x="205775" y="630605"/>
                </a:lnTo>
                <a:lnTo>
                  <a:pt x="229939" y="575749"/>
                </a:lnTo>
                <a:lnTo>
                  <a:pt x="263149" y="522370"/>
                </a:lnTo>
                <a:lnTo>
                  <a:pt x="305050" y="470633"/>
                </a:lnTo>
                <a:lnTo>
                  <a:pt x="355285" y="420702"/>
                </a:lnTo>
                <a:lnTo>
                  <a:pt x="413497" y="372741"/>
                </a:lnTo>
                <a:lnTo>
                  <a:pt x="445483" y="349550"/>
                </a:lnTo>
                <a:lnTo>
                  <a:pt x="479330" y="326914"/>
                </a:lnTo>
                <a:lnTo>
                  <a:pt x="514993" y="304852"/>
                </a:lnTo>
                <a:lnTo>
                  <a:pt x="552426" y="283385"/>
                </a:lnTo>
                <a:lnTo>
                  <a:pt x="591587" y="262534"/>
                </a:lnTo>
                <a:lnTo>
                  <a:pt x="632430" y="242319"/>
                </a:lnTo>
                <a:lnTo>
                  <a:pt x="674911" y="222762"/>
                </a:lnTo>
                <a:lnTo>
                  <a:pt x="718984" y="203881"/>
                </a:lnTo>
                <a:lnTo>
                  <a:pt x="764606" y="185698"/>
                </a:lnTo>
                <a:lnTo>
                  <a:pt x="811732" y="168234"/>
                </a:lnTo>
                <a:lnTo>
                  <a:pt x="860318" y="151508"/>
                </a:lnTo>
                <a:lnTo>
                  <a:pt x="910318" y="135542"/>
                </a:lnTo>
                <a:lnTo>
                  <a:pt x="961688" y="120356"/>
                </a:lnTo>
                <a:lnTo>
                  <a:pt x="1014383" y="105970"/>
                </a:lnTo>
                <a:lnTo>
                  <a:pt x="1068360" y="92406"/>
                </a:lnTo>
                <a:lnTo>
                  <a:pt x="1123573" y="79682"/>
                </a:lnTo>
                <a:lnTo>
                  <a:pt x="1179978" y="67821"/>
                </a:lnTo>
                <a:lnTo>
                  <a:pt x="1237530" y="56843"/>
                </a:lnTo>
                <a:lnTo>
                  <a:pt x="1296185" y="46768"/>
                </a:lnTo>
                <a:lnTo>
                  <a:pt x="1355897" y="37616"/>
                </a:lnTo>
                <a:lnTo>
                  <a:pt x="1416624" y="29409"/>
                </a:lnTo>
                <a:lnTo>
                  <a:pt x="1478319" y="22166"/>
                </a:lnTo>
                <a:lnTo>
                  <a:pt x="1540938" y="15909"/>
                </a:lnTo>
                <a:lnTo>
                  <a:pt x="1604437" y="10657"/>
                </a:lnTo>
                <a:lnTo>
                  <a:pt x="1668772" y="6432"/>
                </a:lnTo>
                <a:lnTo>
                  <a:pt x="1733896" y="3254"/>
                </a:lnTo>
                <a:lnTo>
                  <a:pt x="1799767" y="1143"/>
                </a:lnTo>
                <a:lnTo>
                  <a:pt x="1730044" y="71"/>
                </a:lnTo>
                <a:lnTo>
                  <a:pt x="1706803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671" y="3995039"/>
            <a:ext cx="3638550" cy="744220"/>
          </a:xfrm>
          <a:custGeom>
            <a:avLst/>
            <a:gdLst/>
            <a:ahLst/>
            <a:cxnLst/>
            <a:rect l="l" t="t" r="r" b="b"/>
            <a:pathLst>
              <a:path w="3638550" h="744220">
                <a:moveTo>
                  <a:pt x="1799767" y="1143"/>
                </a:moveTo>
                <a:lnTo>
                  <a:pt x="1733896" y="3254"/>
                </a:lnTo>
                <a:lnTo>
                  <a:pt x="1668772" y="6432"/>
                </a:lnTo>
                <a:lnTo>
                  <a:pt x="1604437" y="10657"/>
                </a:lnTo>
                <a:lnTo>
                  <a:pt x="1540938" y="15909"/>
                </a:lnTo>
                <a:lnTo>
                  <a:pt x="1478319" y="22166"/>
                </a:lnTo>
                <a:lnTo>
                  <a:pt x="1416624" y="29409"/>
                </a:lnTo>
                <a:lnTo>
                  <a:pt x="1355897" y="37616"/>
                </a:lnTo>
                <a:lnTo>
                  <a:pt x="1296185" y="46768"/>
                </a:lnTo>
                <a:lnTo>
                  <a:pt x="1237530" y="56843"/>
                </a:lnTo>
                <a:lnTo>
                  <a:pt x="1179978" y="67821"/>
                </a:lnTo>
                <a:lnTo>
                  <a:pt x="1123573" y="79682"/>
                </a:lnTo>
                <a:lnTo>
                  <a:pt x="1068360" y="92406"/>
                </a:lnTo>
                <a:lnTo>
                  <a:pt x="1014383" y="105970"/>
                </a:lnTo>
                <a:lnTo>
                  <a:pt x="961688" y="120356"/>
                </a:lnTo>
                <a:lnTo>
                  <a:pt x="910318" y="135542"/>
                </a:lnTo>
                <a:lnTo>
                  <a:pt x="860318" y="151508"/>
                </a:lnTo>
                <a:lnTo>
                  <a:pt x="811732" y="168234"/>
                </a:lnTo>
                <a:lnTo>
                  <a:pt x="764606" y="185698"/>
                </a:lnTo>
                <a:lnTo>
                  <a:pt x="718984" y="203881"/>
                </a:lnTo>
                <a:lnTo>
                  <a:pt x="674911" y="222762"/>
                </a:lnTo>
                <a:lnTo>
                  <a:pt x="632430" y="242319"/>
                </a:lnTo>
                <a:lnTo>
                  <a:pt x="591587" y="262534"/>
                </a:lnTo>
                <a:lnTo>
                  <a:pt x="552426" y="283385"/>
                </a:lnTo>
                <a:lnTo>
                  <a:pt x="514993" y="304852"/>
                </a:lnTo>
                <a:lnTo>
                  <a:pt x="479330" y="326914"/>
                </a:lnTo>
                <a:lnTo>
                  <a:pt x="445483" y="349550"/>
                </a:lnTo>
                <a:lnTo>
                  <a:pt x="413497" y="372741"/>
                </a:lnTo>
                <a:lnTo>
                  <a:pt x="383416" y="396465"/>
                </a:lnTo>
                <a:lnTo>
                  <a:pt x="329148" y="445432"/>
                </a:lnTo>
                <a:lnTo>
                  <a:pt x="283036" y="496286"/>
                </a:lnTo>
                <a:lnTo>
                  <a:pt x="245435" y="548865"/>
                </a:lnTo>
                <a:lnTo>
                  <a:pt x="216704" y="603003"/>
                </a:lnTo>
                <a:lnTo>
                  <a:pt x="197198" y="658536"/>
                </a:lnTo>
                <a:lnTo>
                  <a:pt x="187274" y="715300"/>
                </a:lnTo>
                <a:lnTo>
                  <a:pt x="186016" y="744093"/>
                </a:lnTo>
                <a:lnTo>
                  <a:pt x="0" y="744093"/>
                </a:lnTo>
                <a:lnTo>
                  <a:pt x="1232" y="715550"/>
                </a:lnTo>
                <a:lnTo>
                  <a:pt x="4900" y="687279"/>
                </a:lnTo>
                <a:lnTo>
                  <a:pt x="19367" y="631629"/>
                </a:lnTo>
                <a:lnTo>
                  <a:pt x="43045" y="577298"/>
                </a:lnTo>
                <a:lnTo>
                  <a:pt x="75582" y="524441"/>
                </a:lnTo>
                <a:lnTo>
                  <a:pt x="116624" y="473210"/>
                </a:lnTo>
                <a:lnTo>
                  <a:pt x="165817" y="423760"/>
                </a:lnTo>
                <a:lnTo>
                  <a:pt x="222807" y="376245"/>
                </a:lnTo>
                <a:lnTo>
                  <a:pt x="254116" y="353262"/>
                </a:lnTo>
                <a:lnTo>
                  <a:pt x="287241" y="330820"/>
                </a:lnTo>
                <a:lnTo>
                  <a:pt x="322139" y="308939"/>
                </a:lnTo>
                <a:lnTo>
                  <a:pt x="358765" y="287638"/>
                </a:lnTo>
                <a:lnTo>
                  <a:pt x="397075" y="266937"/>
                </a:lnTo>
                <a:lnTo>
                  <a:pt x="437025" y="246854"/>
                </a:lnTo>
                <a:lnTo>
                  <a:pt x="478571" y="227409"/>
                </a:lnTo>
                <a:lnTo>
                  <a:pt x="521668" y="208621"/>
                </a:lnTo>
                <a:lnTo>
                  <a:pt x="566273" y="190510"/>
                </a:lnTo>
                <a:lnTo>
                  <a:pt x="612340" y="173094"/>
                </a:lnTo>
                <a:lnTo>
                  <a:pt x="659827" y="156393"/>
                </a:lnTo>
                <a:lnTo>
                  <a:pt x="708688" y="140427"/>
                </a:lnTo>
                <a:lnTo>
                  <a:pt x="758879" y="125214"/>
                </a:lnTo>
                <a:lnTo>
                  <a:pt x="810357" y="110773"/>
                </a:lnTo>
                <a:lnTo>
                  <a:pt x="863076" y="97125"/>
                </a:lnTo>
                <a:lnTo>
                  <a:pt x="916994" y="84288"/>
                </a:lnTo>
                <a:lnTo>
                  <a:pt x="972065" y="72282"/>
                </a:lnTo>
                <a:lnTo>
                  <a:pt x="1028245" y="61125"/>
                </a:lnTo>
                <a:lnTo>
                  <a:pt x="1085491" y="50838"/>
                </a:lnTo>
                <a:lnTo>
                  <a:pt x="1143757" y="41438"/>
                </a:lnTo>
                <a:lnTo>
                  <a:pt x="1203000" y="32947"/>
                </a:lnTo>
                <a:lnTo>
                  <a:pt x="1263176" y="25382"/>
                </a:lnTo>
                <a:lnTo>
                  <a:pt x="1324240" y="18764"/>
                </a:lnTo>
                <a:lnTo>
                  <a:pt x="1386148" y="13110"/>
                </a:lnTo>
                <a:lnTo>
                  <a:pt x="1448856" y="8442"/>
                </a:lnTo>
                <a:lnTo>
                  <a:pt x="1512320" y="4777"/>
                </a:lnTo>
                <a:lnTo>
                  <a:pt x="1576495" y="2136"/>
                </a:lnTo>
                <a:lnTo>
                  <a:pt x="1641338" y="537"/>
                </a:lnTo>
                <a:lnTo>
                  <a:pt x="1706803" y="0"/>
                </a:lnTo>
                <a:lnTo>
                  <a:pt x="1892731" y="0"/>
                </a:lnTo>
                <a:lnTo>
                  <a:pt x="1955620" y="500"/>
                </a:lnTo>
                <a:lnTo>
                  <a:pt x="2018030" y="1992"/>
                </a:lnTo>
                <a:lnTo>
                  <a:pt x="2079916" y="4458"/>
                </a:lnTo>
                <a:lnTo>
                  <a:pt x="2141232" y="7885"/>
                </a:lnTo>
                <a:lnTo>
                  <a:pt x="2201932" y="12256"/>
                </a:lnTo>
                <a:lnTo>
                  <a:pt x="2261971" y="17556"/>
                </a:lnTo>
                <a:lnTo>
                  <a:pt x="2321303" y="23769"/>
                </a:lnTo>
                <a:lnTo>
                  <a:pt x="2379882" y="30881"/>
                </a:lnTo>
                <a:lnTo>
                  <a:pt x="2437663" y="38874"/>
                </a:lnTo>
                <a:lnTo>
                  <a:pt x="2494599" y="47735"/>
                </a:lnTo>
                <a:lnTo>
                  <a:pt x="2550644" y="57447"/>
                </a:lnTo>
                <a:lnTo>
                  <a:pt x="2605754" y="67994"/>
                </a:lnTo>
                <a:lnTo>
                  <a:pt x="2659882" y="79363"/>
                </a:lnTo>
                <a:lnTo>
                  <a:pt x="2712982" y="91536"/>
                </a:lnTo>
                <a:lnTo>
                  <a:pt x="2765009" y="104498"/>
                </a:lnTo>
                <a:lnTo>
                  <a:pt x="2815916" y="118235"/>
                </a:lnTo>
                <a:lnTo>
                  <a:pt x="2865659" y="132730"/>
                </a:lnTo>
                <a:lnTo>
                  <a:pt x="2914191" y="147968"/>
                </a:lnTo>
                <a:lnTo>
                  <a:pt x="2961467" y="163933"/>
                </a:lnTo>
                <a:lnTo>
                  <a:pt x="3007440" y="180610"/>
                </a:lnTo>
                <a:lnTo>
                  <a:pt x="3052065" y="197984"/>
                </a:lnTo>
                <a:lnTo>
                  <a:pt x="3095297" y="216039"/>
                </a:lnTo>
                <a:lnTo>
                  <a:pt x="3137089" y="234759"/>
                </a:lnTo>
                <a:lnTo>
                  <a:pt x="3177395" y="254129"/>
                </a:lnTo>
                <a:lnTo>
                  <a:pt x="3216170" y="274133"/>
                </a:lnTo>
                <a:lnTo>
                  <a:pt x="3253369" y="294757"/>
                </a:lnTo>
                <a:lnTo>
                  <a:pt x="3288945" y="315984"/>
                </a:lnTo>
                <a:lnTo>
                  <a:pt x="3322852" y="337799"/>
                </a:lnTo>
                <a:lnTo>
                  <a:pt x="3355045" y="360187"/>
                </a:lnTo>
                <a:lnTo>
                  <a:pt x="3385478" y="383131"/>
                </a:lnTo>
                <a:lnTo>
                  <a:pt x="3440881" y="430629"/>
                </a:lnTo>
                <a:lnTo>
                  <a:pt x="3488694" y="480169"/>
                </a:lnTo>
                <a:lnTo>
                  <a:pt x="3528551" y="531628"/>
                </a:lnTo>
                <a:lnTo>
                  <a:pt x="3545382" y="558038"/>
                </a:lnTo>
                <a:lnTo>
                  <a:pt x="3638346" y="558038"/>
                </a:lnTo>
                <a:lnTo>
                  <a:pt x="3506520" y="744093"/>
                </a:lnTo>
                <a:lnTo>
                  <a:pt x="3266363" y="558038"/>
                </a:lnTo>
                <a:lnTo>
                  <a:pt x="3359327" y="558038"/>
                </a:lnTo>
                <a:lnTo>
                  <a:pt x="3323585" y="505667"/>
                </a:lnTo>
                <a:lnTo>
                  <a:pt x="3279704" y="455152"/>
                </a:lnTo>
                <a:lnTo>
                  <a:pt x="3228051" y="406617"/>
                </a:lnTo>
                <a:lnTo>
                  <a:pt x="3168991" y="360187"/>
                </a:lnTo>
                <a:lnTo>
                  <a:pt x="3136799" y="337799"/>
                </a:lnTo>
                <a:lnTo>
                  <a:pt x="3102892" y="315984"/>
                </a:lnTo>
                <a:lnTo>
                  <a:pt x="3067317" y="294757"/>
                </a:lnTo>
                <a:lnTo>
                  <a:pt x="3030120" y="274133"/>
                </a:lnTo>
                <a:lnTo>
                  <a:pt x="2991346" y="254129"/>
                </a:lnTo>
                <a:lnTo>
                  <a:pt x="2951041" y="234759"/>
                </a:lnTo>
                <a:lnTo>
                  <a:pt x="2909250" y="216039"/>
                </a:lnTo>
                <a:lnTo>
                  <a:pt x="2866021" y="197984"/>
                </a:lnTo>
                <a:lnTo>
                  <a:pt x="2821397" y="180610"/>
                </a:lnTo>
                <a:lnTo>
                  <a:pt x="2775426" y="163933"/>
                </a:lnTo>
                <a:lnTo>
                  <a:pt x="2728153" y="147968"/>
                </a:lnTo>
                <a:lnTo>
                  <a:pt x="2679624" y="132730"/>
                </a:lnTo>
                <a:lnTo>
                  <a:pt x="2629885" y="118235"/>
                </a:lnTo>
                <a:lnTo>
                  <a:pt x="2578980" y="104498"/>
                </a:lnTo>
                <a:lnTo>
                  <a:pt x="2526957" y="91536"/>
                </a:lnTo>
                <a:lnTo>
                  <a:pt x="2473861" y="79363"/>
                </a:lnTo>
                <a:lnTo>
                  <a:pt x="2419738" y="67994"/>
                </a:lnTo>
                <a:lnTo>
                  <a:pt x="2364633" y="57447"/>
                </a:lnTo>
                <a:lnTo>
                  <a:pt x="2308593" y="47735"/>
                </a:lnTo>
                <a:lnTo>
                  <a:pt x="2251663" y="38874"/>
                </a:lnTo>
                <a:lnTo>
                  <a:pt x="2193889" y="30881"/>
                </a:lnTo>
                <a:lnTo>
                  <a:pt x="2135316" y="23769"/>
                </a:lnTo>
                <a:lnTo>
                  <a:pt x="2075991" y="17556"/>
                </a:lnTo>
                <a:lnTo>
                  <a:pt x="2015959" y="12256"/>
                </a:lnTo>
                <a:lnTo>
                  <a:pt x="1955267" y="7885"/>
                </a:lnTo>
                <a:lnTo>
                  <a:pt x="1893959" y="4458"/>
                </a:lnTo>
                <a:lnTo>
                  <a:pt x="1832082" y="1992"/>
                </a:lnTo>
                <a:lnTo>
                  <a:pt x="1769682" y="500"/>
                </a:lnTo>
                <a:lnTo>
                  <a:pt x="1706803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527" y="5207508"/>
            <a:ext cx="3689604" cy="9189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7335" y="4773167"/>
            <a:ext cx="2534412" cy="464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6188" y="4753355"/>
            <a:ext cx="2630423" cy="4297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4707" y="4801095"/>
            <a:ext cx="2439796" cy="369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64707" y="4801095"/>
            <a:ext cx="244030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Зрительная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регуляция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53711" y="5207508"/>
            <a:ext cx="3689603" cy="9189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8913" y="3933063"/>
            <a:ext cx="1931670" cy="744220"/>
          </a:xfrm>
          <a:custGeom>
            <a:avLst/>
            <a:gdLst/>
            <a:ahLst/>
            <a:cxnLst/>
            <a:rect l="l" t="t" r="r" b="b"/>
            <a:pathLst>
              <a:path w="1931670" h="744220">
                <a:moveTo>
                  <a:pt x="1931669" y="558038"/>
                </a:moveTo>
                <a:lnTo>
                  <a:pt x="1559560" y="558038"/>
                </a:lnTo>
                <a:lnTo>
                  <a:pt x="1799843" y="744093"/>
                </a:lnTo>
                <a:lnTo>
                  <a:pt x="1931669" y="558038"/>
                </a:lnTo>
                <a:close/>
              </a:path>
              <a:path w="1931670" h="744220">
                <a:moveTo>
                  <a:pt x="186054" y="0"/>
                </a:moveTo>
                <a:lnTo>
                  <a:pt x="0" y="0"/>
                </a:lnTo>
                <a:lnTo>
                  <a:pt x="62888" y="500"/>
                </a:lnTo>
                <a:lnTo>
                  <a:pt x="125298" y="1990"/>
                </a:lnTo>
                <a:lnTo>
                  <a:pt x="187184" y="4456"/>
                </a:lnTo>
                <a:lnTo>
                  <a:pt x="248500" y="7881"/>
                </a:lnTo>
                <a:lnTo>
                  <a:pt x="309200" y="12250"/>
                </a:lnTo>
                <a:lnTo>
                  <a:pt x="369240" y="17548"/>
                </a:lnTo>
                <a:lnTo>
                  <a:pt x="428572" y="23758"/>
                </a:lnTo>
                <a:lnTo>
                  <a:pt x="487151" y="30867"/>
                </a:lnTo>
                <a:lnTo>
                  <a:pt x="544931" y="38857"/>
                </a:lnTo>
                <a:lnTo>
                  <a:pt x="601867" y="47714"/>
                </a:lnTo>
                <a:lnTo>
                  <a:pt x="657913" y="57423"/>
                </a:lnTo>
                <a:lnTo>
                  <a:pt x="713022" y="67967"/>
                </a:lnTo>
                <a:lnTo>
                  <a:pt x="767150" y="79332"/>
                </a:lnTo>
                <a:lnTo>
                  <a:pt x="820250" y="91502"/>
                </a:lnTo>
                <a:lnTo>
                  <a:pt x="872277" y="104461"/>
                </a:lnTo>
                <a:lnTo>
                  <a:pt x="923185" y="118194"/>
                </a:lnTo>
                <a:lnTo>
                  <a:pt x="972927" y="132686"/>
                </a:lnTo>
                <a:lnTo>
                  <a:pt x="1021459" y="147921"/>
                </a:lnTo>
                <a:lnTo>
                  <a:pt x="1068735" y="163884"/>
                </a:lnTo>
                <a:lnTo>
                  <a:pt x="1114708" y="180559"/>
                </a:lnTo>
                <a:lnTo>
                  <a:pt x="1159334" y="197931"/>
                </a:lnTo>
                <a:lnTo>
                  <a:pt x="1202565" y="215984"/>
                </a:lnTo>
                <a:lnTo>
                  <a:pt x="1244357" y="234703"/>
                </a:lnTo>
                <a:lnTo>
                  <a:pt x="1284663" y="254072"/>
                </a:lnTo>
                <a:lnTo>
                  <a:pt x="1323439" y="274077"/>
                </a:lnTo>
                <a:lnTo>
                  <a:pt x="1360637" y="294701"/>
                </a:lnTo>
                <a:lnTo>
                  <a:pt x="1396213" y="315929"/>
                </a:lnTo>
                <a:lnTo>
                  <a:pt x="1430120" y="337746"/>
                </a:lnTo>
                <a:lnTo>
                  <a:pt x="1462313" y="360136"/>
                </a:lnTo>
                <a:lnTo>
                  <a:pt x="1492746" y="383084"/>
                </a:lnTo>
                <a:lnTo>
                  <a:pt x="1548149" y="430591"/>
                </a:lnTo>
                <a:lnTo>
                  <a:pt x="1595962" y="480143"/>
                </a:lnTo>
                <a:lnTo>
                  <a:pt x="1635820" y="531618"/>
                </a:lnTo>
                <a:lnTo>
                  <a:pt x="1652651" y="558038"/>
                </a:lnTo>
                <a:lnTo>
                  <a:pt x="1838579" y="558038"/>
                </a:lnTo>
                <a:lnTo>
                  <a:pt x="1802836" y="505648"/>
                </a:lnTo>
                <a:lnTo>
                  <a:pt x="1758955" y="455119"/>
                </a:lnTo>
                <a:lnTo>
                  <a:pt x="1707302" y="406574"/>
                </a:lnTo>
                <a:lnTo>
                  <a:pt x="1648242" y="360136"/>
                </a:lnTo>
                <a:lnTo>
                  <a:pt x="1616050" y="337746"/>
                </a:lnTo>
                <a:lnTo>
                  <a:pt x="1582143" y="315929"/>
                </a:lnTo>
                <a:lnTo>
                  <a:pt x="1546568" y="294701"/>
                </a:lnTo>
                <a:lnTo>
                  <a:pt x="1509371" y="274077"/>
                </a:lnTo>
                <a:lnTo>
                  <a:pt x="1470597" y="254072"/>
                </a:lnTo>
                <a:lnTo>
                  <a:pt x="1430292" y="234703"/>
                </a:lnTo>
                <a:lnTo>
                  <a:pt x="1388501" y="215984"/>
                </a:lnTo>
                <a:lnTo>
                  <a:pt x="1345272" y="197931"/>
                </a:lnTo>
                <a:lnTo>
                  <a:pt x="1300649" y="180559"/>
                </a:lnTo>
                <a:lnTo>
                  <a:pt x="1254678" y="163884"/>
                </a:lnTo>
                <a:lnTo>
                  <a:pt x="1207405" y="147921"/>
                </a:lnTo>
                <a:lnTo>
                  <a:pt x="1158875" y="132686"/>
                </a:lnTo>
                <a:lnTo>
                  <a:pt x="1109136" y="118194"/>
                </a:lnTo>
                <a:lnTo>
                  <a:pt x="1058232" y="104461"/>
                </a:lnTo>
                <a:lnTo>
                  <a:pt x="1006209" y="91502"/>
                </a:lnTo>
                <a:lnTo>
                  <a:pt x="953113" y="79332"/>
                </a:lnTo>
                <a:lnTo>
                  <a:pt x="898989" y="67967"/>
                </a:lnTo>
                <a:lnTo>
                  <a:pt x="843885" y="57423"/>
                </a:lnTo>
                <a:lnTo>
                  <a:pt x="787844" y="47714"/>
                </a:lnTo>
                <a:lnTo>
                  <a:pt x="730914" y="38857"/>
                </a:lnTo>
                <a:lnTo>
                  <a:pt x="673140" y="30867"/>
                </a:lnTo>
                <a:lnTo>
                  <a:pt x="614567" y="23758"/>
                </a:lnTo>
                <a:lnTo>
                  <a:pt x="555242" y="17548"/>
                </a:lnTo>
                <a:lnTo>
                  <a:pt x="495211" y="12250"/>
                </a:lnTo>
                <a:lnTo>
                  <a:pt x="434518" y="7881"/>
                </a:lnTo>
                <a:lnTo>
                  <a:pt x="373210" y="4456"/>
                </a:lnTo>
                <a:lnTo>
                  <a:pt x="311333" y="1990"/>
                </a:lnTo>
                <a:lnTo>
                  <a:pt x="248933" y="500"/>
                </a:lnTo>
                <a:lnTo>
                  <a:pt x="18605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82159" y="3933063"/>
            <a:ext cx="1800225" cy="744220"/>
          </a:xfrm>
          <a:custGeom>
            <a:avLst/>
            <a:gdLst/>
            <a:ahLst/>
            <a:cxnLst/>
            <a:rect l="l" t="t" r="r" b="b"/>
            <a:pathLst>
              <a:path w="1800225" h="744220">
                <a:moveTo>
                  <a:pt x="1706752" y="0"/>
                </a:moveTo>
                <a:lnTo>
                  <a:pt x="1641287" y="537"/>
                </a:lnTo>
                <a:lnTo>
                  <a:pt x="1576445" y="2136"/>
                </a:lnTo>
                <a:lnTo>
                  <a:pt x="1512270" y="4777"/>
                </a:lnTo>
                <a:lnTo>
                  <a:pt x="1448807" y="8442"/>
                </a:lnTo>
                <a:lnTo>
                  <a:pt x="1386099" y="13110"/>
                </a:lnTo>
                <a:lnTo>
                  <a:pt x="1324192" y="18764"/>
                </a:lnTo>
                <a:lnTo>
                  <a:pt x="1263129" y="25382"/>
                </a:lnTo>
                <a:lnTo>
                  <a:pt x="1202954" y="32947"/>
                </a:lnTo>
                <a:lnTo>
                  <a:pt x="1143712" y="41438"/>
                </a:lnTo>
                <a:lnTo>
                  <a:pt x="1085447" y="50838"/>
                </a:lnTo>
                <a:lnTo>
                  <a:pt x="1028203" y="61125"/>
                </a:lnTo>
                <a:lnTo>
                  <a:pt x="972024" y="72282"/>
                </a:lnTo>
                <a:lnTo>
                  <a:pt x="916954" y="84288"/>
                </a:lnTo>
                <a:lnTo>
                  <a:pt x="863038" y="97125"/>
                </a:lnTo>
                <a:lnTo>
                  <a:pt x="810320" y="110773"/>
                </a:lnTo>
                <a:lnTo>
                  <a:pt x="758844" y="125214"/>
                </a:lnTo>
                <a:lnTo>
                  <a:pt x="708655" y="140427"/>
                </a:lnTo>
                <a:lnTo>
                  <a:pt x="659795" y="156393"/>
                </a:lnTo>
                <a:lnTo>
                  <a:pt x="612311" y="173094"/>
                </a:lnTo>
                <a:lnTo>
                  <a:pt x="566245" y="190510"/>
                </a:lnTo>
                <a:lnTo>
                  <a:pt x="521642" y="208621"/>
                </a:lnTo>
                <a:lnTo>
                  <a:pt x="478547" y="227409"/>
                </a:lnTo>
                <a:lnTo>
                  <a:pt x="437003" y="246854"/>
                </a:lnTo>
                <a:lnTo>
                  <a:pt x="397054" y="266937"/>
                </a:lnTo>
                <a:lnTo>
                  <a:pt x="358746" y="287638"/>
                </a:lnTo>
                <a:lnTo>
                  <a:pt x="322121" y="308939"/>
                </a:lnTo>
                <a:lnTo>
                  <a:pt x="287225" y="330820"/>
                </a:lnTo>
                <a:lnTo>
                  <a:pt x="254102" y="353262"/>
                </a:lnTo>
                <a:lnTo>
                  <a:pt x="222795" y="376245"/>
                </a:lnTo>
                <a:lnTo>
                  <a:pt x="165807" y="423760"/>
                </a:lnTo>
                <a:lnTo>
                  <a:pt x="116617" y="473210"/>
                </a:lnTo>
                <a:lnTo>
                  <a:pt x="75578" y="524441"/>
                </a:lnTo>
                <a:lnTo>
                  <a:pt x="43043" y="577298"/>
                </a:lnTo>
                <a:lnTo>
                  <a:pt x="19366" y="631629"/>
                </a:lnTo>
                <a:lnTo>
                  <a:pt x="4900" y="687279"/>
                </a:lnTo>
                <a:lnTo>
                  <a:pt x="0" y="744093"/>
                </a:lnTo>
                <a:lnTo>
                  <a:pt x="186054" y="744093"/>
                </a:lnTo>
                <a:lnTo>
                  <a:pt x="187312" y="715300"/>
                </a:lnTo>
                <a:lnTo>
                  <a:pt x="191054" y="686775"/>
                </a:lnTo>
                <a:lnTo>
                  <a:pt x="205814" y="630605"/>
                </a:lnTo>
                <a:lnTo>
                  <a:pt x="229979" y="575749"/>
                </a:lnTo>
                <a:lnTo>
                  <a:pt x="263191" y="522370"/>
                </a:lnTo>
                <a:lnTo>
                  <a:pt x="305094" y="470633"/>
                </a:lnTo>
                <a:lnTo>
                  <a:pt x="355331" y="420702"/>
                </a:lnTo>
                <a:lnTo>
                  <a:pt x="413546" y="372741"/>
                </a:lnTo>
                <a:lnTo>
                  <a:pt x="445533" y="349550"/>
                </a:lnTo>
                <a:lnTo>
                  <a:pt x="479381" y="326914"/>
                </a:lnTo>
                <a:lnTo>
                  <a:pt x="515045" y="304852"/>
                </a:lnTo>
                <a:lnTo>
                  <a:pt x="552480" y="283385"/>
                </a:lnTo>
                <a:lnTo>
                  <a:pt x="591642" y="262534"/>
                </a:lnTo>
                <a:lnTo>
                  <a:pt x="632487" y="242319"/>
                </a:lnTo>
                <a:lnTo>
                  <a:pt x="674969" y="222762"/>
                </a:lnTo>
                <a:lnTo>
                  <a:pt x="719044" y="203881"/>
                </a:lnTo>
                <a:lnTo>
                  <a:pt x="764667" y="185698"/>
                </a:lnTo>
                <a:lnTo>
                  <a:pt x="811794" y="168234"/>
                </a:lnTo>
                <a:lnTo>
                  <a:pt x="860381" y="151508"/>
                </a:lnTo>
                <a:lnTo>
                  <a:pt x="910382" y="135542"/>
                </a:lnTo>
                <a:lnTo>
                  <a:pt x="961754" y="120356"/>
                </a:lnTo>
                <a:lnTo>
                  <a:pt x="1014451" y="105970"/>
                </a:lnTo>
                <a:lnTo>
                  <a:pt x="1068428" y="92406"/>
                </a:lnTo>
                <a:lnTo>
                  <a:pt x="1123643" y="79682"/>
                </a:lnTo>
                <a:lnTo>
                  <a:pt x="1180048" y="67821"/>
                </a:lnTo>
                <a:lnTo>
                  <a:pt x="1237601" y="56843"/>
                </a:lnTo>
                <a:lnTo>
                  <a:pt x="1296257" y="46768"/>
                </a:lnTo>
                <a:lnTo>
                  <a:pt x="1355971" y="37616"/>
                </a:lnTo>
                <a:lnTo>
                  <a:pt x="1416698" y="29409"/>
                </a:lnTo>
                <a:lnTo>
                  <a:pt x="1478393" y="22166"/>
                </a:lnTo>
                <a:lnTo>
                  <a:pt x="1541013" y="15909"/>
                </a:lnTo>
                <a:lnTo>
                  <a:pt x="1604513" y="10657"/>
                </a:lnTo>
                <a:lnTo>
                  <a:pt x="1668848" y="6432"/>
                </a:lnTo>
                <a:lnTo>
                  <a:pt x="1733973" y="3254"/>
                </a:lnTo>
                <a:lnTo>
                  <a:pt x="1799843" y="1143"/>
                </a:lnTo>
                <a:lnTo>
                  <a:pt x="1730067" y="71"/>
                </a:lnTo>
                <a:lnTo>
                  <a:pt x="1706752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2159" y="3933063"/>
            <a:ext cx="3638550" cy="744220"/>
          </a:xfrm>
          <a:custGeom>
            <a:avLst/>
            <a:gdLst/>
            <a:ahLst/>
            <a:cxnLst/>
            <a:rect l="l" t="t" r="r" b="b"/>
            <a:pathLst>
              <a:path w="3638550" h="744220">
                <a:moveTo>
                  <a:pt x="1799843" y="1143"/>
                </a:moveTo>
                <a:lnTo>
                  <a:pt x="1733973" y="3254"/>
                </a:lnTo>
                <a:lnTo>
                  <a:pt x="1668848" y="6432"/>
                </a:lnTo>
                <a:lnTo>
                  <a:pt x="1604513" y="10657"/>
                </a:lnTo>
                <a:lnTo>
                  <a:pt x="1541013" y="15909"/>
                </a:lnTo>
                <a:lnTo>
                  <a:pt x="1478393" y="22166"/>
                </a:lnTo>
                <a:lnTo>
                  <a:pt x="1416698" y="29409"/>
                </a:lnTo>
                <a:lnTo>
                  <a:pt x="1355971" y="37616"/>
                </a:lnTo>
                <a:lnTo>
                  <a:pt x="1296257" y="46768"/>
                </a:lnTo>
                <a:lnTo>
                  <a:pt x="1237601" y="56843"/>
                </a:lnTo>
                <a:lnTo>
                  <a:pt x="1180048" y="67821"/>
                </a:lnTo>
                <a:lnTo>
                  <a:pt x="1123643" y="79682"/>
                </a:lnTo>
                <a:lnTo>
                  <a:pt x="1068428" y="92406"/>
                </a:lnTo>
                <a:lnTo>
                  <a:pt x="1014451" y="105970"/>
                </a:lnTo>
                <a:lnTo>
                  <a:pt x="961754" y="120356"/>
                </a:lnTo>
                <a:lnTo>
                  <a:pt x="910382" y="135542"/>
                </a:lnTo>
                <a:lnTo>
                  <a:pt x="860381" y="151508"/>
                </a:lnTo>
                <a:lnTo>
                  <a:pt x="811794" y="168234"/>
                </a:lnTo>
                <a:lnTo>
                  <a:pt x="764667" y="185698"/>
                </a:lnTo>
                <a:lnTo>
                  <a:pt x="719044" y="203881"/>
                </a:lnTo>
                <a:lnTo>
                  <a:pt x="674969" y="222762"/>
                </a:lnTo>
                <a:lnTo>
                  <a:pt x="632487" y="242319"/>
                </a:lnTo>
                <a:lnTo>
                  <a:pt x="591642" y="262534"/>
                </a:lnTo>
                <a:lnTo>
                  <a:pt x="552480" y="283385"/>
                </a:lnTo>
                <a:lnTo>
                  <a:pt x="515045" y="304852"/>
                </a:lnTo>
                <a:lnTo>
                  <a:pt x="479381" y="326914"/>
                </a:lnTo>
                <a:lnTo>
                  <a:pt x="445533" y="349550"/>
                </a:lnTo>
                <a:lnTo>
                  <a:pt x="413546" y="372741"/>
                </a:lnTo>
                <a:lnTo>
                  <a:pt x="383464" y="396465"/>
                </a:lnTo>
                <a:lnTo>
                  <a:pt x="329193" y="445432"/>
                </a:lnTo>
                <a:lnTo>
                  <a:pt x="283079" y="496286"/>
                </a:lnTo>
                <a:lnTo>
                  <a:pt x="245476" y="548865"/>
                </a:lnTo>
                <a:lnTo>
                  <a:pt x="216743" y="603003"/>
                </a:lnTo>
                <a:lnTo>
                  <a:pt x="197236" y="658536"/>
                </a:lnTo>
                <a:lnTo>
                  <a:pt x="187312" y="715300"/>
                </a:lnTo>
                <a:lnTo>
                  <a:pt x="186054" y="744093"/>
                </a:lnTo>
                <a:lnTo>
                  <a:pt x="0" y="744093"/>
                </a:lnTo>
                <a:lnTo>
                  <a:pt x="1232" y="715550"/>
                </a:lnTo>
                <a:lnTo>
                  <a:pt x="4900" y="687279"/>
                </a:lnTo>
                <a:lnTo>
                  <a:pt x="19366" y="631629"/>
                </a:lnTo>
                <a:lnTo>
                  <a:pt x="43043" y="577298"/>
                </a:lnTo>
                <a:lnTo>
                  <a:pt x="75578" y="524441"/>
                </a:lnTo>
                <a:lnTo>
                  <a:pt x="116617" y="473210"/>
                </a:lnTo>
                <a:lnTo>
                  <a:pt x="165807" y="423760"/>
                </a:lnTo>
                <a:lnTo>
                  <a:pt x="222795" y="376245"/>
                </a:lnTo>
                <a:lnTo>
                  <a:pt x="254102" y="353262"/>
                </a:lnTo>
                <a:lnTo>
                  <a:pt x="287225" y="330820"/>
                </a:lnTo>
                <a:lnTo>
                  <a:pt x="322121" y="308939"/>
                </a:lnTo>
                <a:lnTo>
                  <a:pt x="358746" y="287638"/>
                </a:lnTo>
                <a:lnTo>
                  <a:pt x="397054" y="266937"/>
                </a:lnTo>
                <a:lnTo>
                  <a:pt x="437003" y="246854"/>
                </a:lnTo>
                <a:lnTo>
                  <a:pt x="478547" y="227409"/>
                </a:lnTo>
                <a:lnTo>
                  <a:pt x="521642" y="208621"/>
                </a:lnTo>
                <a:lnTo>
                  <a:pt x="566245" y="190510"/>
                </a:lnTo>
                <a:lnTo>
                  <a:pt x="612311" y="173094"/>
                </a:lnTo>
                <a:lnTo>
                  <a:pt x="659795" y="156393"/>
                </a:lnTo>
                <a:lnTo>
                  <a:pt x="708655" y="140427"/>
                </a:lnTo>
                <a:lnTo>
                  <a:pt x="758844" y="125214"/>
                </a:lnTo>
                <a:lnTo>
                  <a:pt x="810320" y="110773"/>
                </a:lnTo>
                <a:lnTo>
                  <a:pt x="863038" y="97125"/>
                </a:lnTo>
                <a:lnTo>
                  <a:pt x="916954" y="84288"/>
                </a:lnTo>
                <a:lnTo>
                  <a:pt x="972024" y="72282"/>
                </a:lnTo>
                <a:lnTo>
                  <a:pt x="1028203" y="61125"/>
                </a:lnTo>
                <a:lnTo>
                  <a:pt x="1085447" y="50838"/>
                </a:lnTo>
                <a:lnTo>
                  <a:pt x="1143712" y="41438"/>
                </a:lnTo>
                <a:lnTo>
                  <a:pt x="1202954" y="32947"/>
                </a:lnTo>
                <a:lnTo>
                  <a:pt x="1263129" y="25382"/>
                </a:lnTo>
                <a:lnTo>
                  <a:pt x="1324192" y="18764"/>
                </a:lnTo>
                <a:lnTo>
                  <a:pt x="1386099" y="13110"/>
                </a:lnTo>
                <a:lnTo>
                  <a:pt x="1448807" y="8442"/>
                </a:lnTo>
                <a:lnTo>
                  <a:pt x="1512270" y="4777"/>
                </a:lnTo>
                <a:lnTo>
                  <a:pt x="1576445" y="2136"/>
                </a:lnTo>
                <a:lnTo>
                  <a:pt x="1641287" y="537"/>
                </a:lnTo>
                <a:lnTo>
                  <a:pt x="1706752" y="0"/>
                </a:lnTo>
                <a:lnTo>
                  <a:pt x="1892807" y="0"/>
                </a:lnTo>
                <a:lnTo>
                  <a:pt x="1955686" y="500"/>
                </a:lnTo>
                <a:lnTo>
                  <a:pt x="2018086" y="1990"/>
                </a:lnTo>
                <a:lnTo>
                  <a:pt x="2079963" y="4456"/>
                </a:lnTo>
                <a:lnTo>
                  <a:pt x="2141271" y="7881"/>
                </a:lnTo>
                <a:lnTo>
                  <a:pt x="2201964" y="12250"/>
                </a:lnTo>
                <a:lnTo>
                  <a:pt x="2261995" y="17548"/>
                </a:lnTo>
                <a:lnTo>
                  <a:pt x="2321320" y="23758"/>
                </a:lnTo>
                <a:lnTo>
                  <a:pt x="2379893" y="30867"/>
                </a:lnTo>
                <a:lnTo>
                  <a:pt x="2437667" y="38857"/>
                </a:lnTo>
                <a:lnTo>
                  <a:pt x="2494597" y="47714"/>
                </a:lnTo>
                <a:lnTo>
                  <a:pt x="2550638" y="57423"/>
                </a:lnTo>
                <a:lnTo>
                  <a:pt x="2605742" y="67967"/>
                </a:lnTo>
                <a:lnTo>
                  <a:pt x="2659866" y="79332"/>
                </a:lnTo>
                <a:lnTo>
                  <a:pt x="2712962" y="91502"/>
                </a:lnTo>
                <a:lnTo>
                  <a:pt x="2764985" y="104461"/>
                </a:lnTo>
                <a:lnTo>
                  <a:pt x="2815889" y="118194"/>
                </a:lnTo>
                <a:lnTo>
                  <a:pt x="2865628" y="132686"/>
                </a:lnTo>
                <a:lnTo>
                  <a:pt x="2914158" y="147921"/>
                </a:lnTo>
                <a:lnTo>
                  <a:pt x="2961431" y="163884"/>
                </a:lnTo>
                <a:lnTo>
                  <a:pt x="3007402" y="180559"/>
                </a:lnTo>
                <a:lnTo>
                  <a:pt x="3052025" y="197931"/>
                </a:lnTo>
                <a:lnTo>
                  <a:pt x="3095254" y="215984"/>
                </a:lnTo>
                <a:lnTo>
                  <a:pt x="3137045" y="234703"/>
                </a:lnTo>
                <a:lnTo>
                  <a:pt x="3177350" y="254072"/>
                </a:lnTo>
                <a:lnTo>
                  <a:pt x="3216124" y="274077"/>
                </a:lnTo>
                <a:lnTo>
                  <a:pt x="3253321" y="294701"/>
                </a:lnTo>
                <a:lnTo>
                  <a:pt x="3288896" y="315929"/>
                </a:lnTo>
                <a:lnTo>
                  <a:pt x="3322803" y="337746"/>
                </a:lnTo>
                <a:lnTo>
                  <a:pt x="3354995" y="360136"/>
                </a:lnTo>
                <a:lnTo>
                  <a:pt x="3385428" y="383084"/>
                </a:lnTo>
                <a:lnTo>
                  <a:pt x="3440830" y="430591"/>
                </a:lnTo>
                <a:lnTo>
                  <a:pt x="3488643" y="480143"/>
                </a:lnTo>
                <a:lnTo>
                  <a:pt x="3528501" y="531618"/>
                </a:lnTo>
                <a:lnTo>
                  <a:pt x="3545332" y="558038"/>
                </a:lnTo>
                <a:lnTo>
                  <a:pt x="3638422" y="558038"/>
                </a:lnTo>
                <a:lnTo>
                  <a:pt x="3506596" y="744093"/>
                </a:lnTo>
                <a:lnTo>
                  <a:pt x="3266313" y="558038"/>
                </a:lnTo>
                <a:lnTo>
                  <a:pt x="3359404" y="558038"/>
                </a:lnTo>
                <a:lnTo>
                  <a:pt x="3323661" y="505648"/>
                </a:lnTo>
                <a:lnTo>
                  <a:pt x="3279780" y="455119"/>
                </a:lnTo>
                <a:lnTo>
                  <a:pt x="3228126" y="406574"/>
                </a:lnTo>
                <a:lnTo>
                  <a:pt x="3169066" y="360136"/>
                </a:lnTo>
                <a:lnTo>
                  <a:pt x="3136873" y="337746"/>
                </a:lnTo>
                <a:lnTo>
                  <a:pt x="3102966" y="315929"/>
                </a:lnTo>
                <a:lnTo>
                  <a:pt x="3067390" y="294701"/>
                </a:lnTo>
                <a:lnTo>
                  <a:pt x="3030192" y="274077"/>
                </a:lnTo>
                <a:lnTo>
                  <a:pt x="2991416" y="254072"/>
                </a:lnTo>
                <a:lnTo>
                  <a:pt x="2951110" y="234703"/>
                </a:lnTo>
                <a:lnTo>
                  <a:pt x="2909318" y="215984"/>
                </a:lnTo>
                <a:lnTo>
                  <a:pt x="2866087" y="197931"/>
                </a:lnTo>
                <a:lnTo>
                  <a:pt x="2821461" y="180559"/>
                </a:lnTo>
                <a:lnTo>
                  <a:pt x="2775488" y="163884"/>
                </a:lnTo>
                <a:lnTo>
                  <a:pt x="2728212" y="147921"/>
                </a:lnTo>
                <a:lnTo>
                  <a:pt x="2679680" y="132686"/>
                </a:lnTo>
                <a:lnTo>
                  <a:pt x="2629938" y="118194"/>
                </a:lnTo>
                <a:lnTo>
                  <a:pt x="2579030" y="104461"/>
                </a:lnTo>
                <a:lnTo>
                  <a:pt x="2527003" y="91502"/>
                </a:lnTo>
                <a:lnTo>
                  <a:pt x="2473903" y="79332"/>
                </a:lnTo>
                <a:lnTo>
                  <a:pt x="2419775" y="67967"/>
                </a:lnTo>
                <a:lnTo>
                  <a:pt x="2364666" y="57423"/>
                </a:lnTo>
                <a:lnTo>
                  <a:pt x="2308620" y="47714"/>
                </a:lnTo>
                <a:lnTo>
                  <a:pt x="2251684" y="38857"/>
                </a:lnTo>
                <a:lnTo>
                  <a:pt x="2193904" y="30867"/>
                </a:lnTo>
                <a:lnTo>
                  <a:pt x="2135325" y="23758"/>
                </a:lnTo>
                <a:lnTo>
                  <a:pt x="2075993" y="17548"/>
                </a:lnTo>
                <a:lnTo>
                  <a:pt x="2015953" y="12250"/>
                </a:lnTo>
                <a:lnTo>
                  <a:pt x="1955253" y="7881"/>
                </a:lnTo>
                <a:lnTo>
                  <a:pt x="1893937" y="4456"/>
                </a:lnTo>
                <a:lnTo>
                  <a:pt x="1832051" y="1990"/>
                </a:lnTo>
                <a:lnTo>
                  <a:pt x="1769641" y="500"/>
                </a:lnTo>
                <a:lnTo>
                  <a:pt x="1706752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26667" y="6333773"/>
            <a:ext cx="3604252" cy="4449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7895" y="6304788"/>
            <a:ext cx="3464052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65652" y="6351320"/>
            <a:ext cx="3527298" cy="3693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065652" y="6351320"/>
            <a:ext cx="352742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Задержка </a:t>
            </a:r>
            <a:r>
              <a:rPr sz="1800" b="1" spc="-5" dirty="0">
                <a:latin typeface="Calibri"/>
                <a:cs typeface="Calibri"/>
              </a:rPr>
              <a:t>моторного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развития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50334" y="5793257"/>
            <a:ext cx="198120" cy="434340"/>
          </a:xfrm>
          <a:custGeom>
            <a:avLst/>
            <a:gdLst/>
            <a:ahLst/>
            <a:cxnLst/>
            <a:rect l="l" t="t" r="r" b="b"/>
            <a:pathLst>
              <a:path w="198120" h="434339">
                <a:moveTo>
                  <a:pt x="197738" y="335140"/>
                </a:moveTo>
                <a:lnTo>
                  <a:pt x="0" y="335140"/>
                </a:lnTo>
                <a:lnTo>
                  <a:pt x="98932" y="434047"/>
                </a:lnTo>
                <a:lnTo>
                  <a:pt x="197738" y="335140"/>
                </a:lnTo>
                <a:close/>
              </a:path>
              <a:path w="198120" h="434339">
                <a:moveTo>
                  <a:pt x="148336" y="0"/>
                </a:moveTo>
                <a:lnTo>
                  <a:pt x="49402" y="0"/>
                </a:lnTo>
                <a:lnTo>
                  <a:pt x="49402" y="335140"/>
                </a:lnTo>
                <a:lnTo>
                  <a:pt x="148336" y="335140"/>
                </a:lnTo>
                <a:lnTo>
                  <a:pt x="1483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0334" y="5793257"/>
            <a:ext cx="198120" cy="434340"/>
          </a:xfrm>
          <a:custGeom>
            <a:avLst/>
            <a:gdLst/>
            <a:ahLst/>
            <a:cxnLst/>
            <a:rect l="l" t="t" r="r" b="b"/>
            <a:pathLst>
              <a:path w="198120" h="434339">
                <a:moveTo>
                  <a:pt x="0" y="335140"/>
                </a:moveTo>
                <a:lnTo>
                  <a:pt x="49402" y="335140"/>
                </a:lnTo>
                <a:lnTo>
                  <a:pt x="49402" y="0"/>
                </a:lnTo>
                <a:lnTo>
                  <a:pt x="148336" y="0"/>
                </a:lnTo>
                <a:lnTo>
                  <a:pt x="148336" y="335140"/>
                </a:lnTo>
                <a:lnTo>
                  <a:pt x="197738" y="335140"/>
                </a:lnTo>
                <a:lnTo>
                  <a:pt x="98932" y="434047"/>
                </a:lnTo>
                <a:lnTo>
                  <a:pt x="0" y="33514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7575" y="6001613"/>
            <a:ext cx="377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5038" y="97358"/>
            <a:ext cx="572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Формирование </a:t>
            </a:r>
            <a:r>
              <a:rPr spc="-15" dirty="0"/>
              <a:t>двигательной</a:t>
            </a:r>
            <a:r>
              <a:rPr spc="30" dirty="0"/>
              <a:t> </a:t>
            </a:r>
            <a:r>
              <a:rPr spc="-10" dirty="0"/>
              <a:t>сферы</a:t>
            </a:r>
          </a:p>
        </p:txBody>
      </p:sp>
      <p:sp>
        <p:nvSpPr>
          <p:cNvPr id="11" name="object 11"/>
          <p:cNvSpPr/>
          <p:nvPr/>
        </p:nvSpPr>
        <p:spPr>
          <a:xfrm>
            <a:off x="3721601" y="4069090"/>
            <a:ext cx="2257056" cy="1999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9200" y="4083177"/>
            <a:ext cx="2180971" cy="1926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9200" y="4083177"/>
            <a:ext cx="2181225" cy="1927225"/>
          </a:xfrm>
          <a:custGeom>
            <a:avLst/>
            <a:gdLst/>
            <a:ahLst/>
            <a:cxnLst/>
            <a:rect l="l" t="t" r="r" b="b"/>
            <a:pathLst>
              <a:path w="2181225" h="1927225">
                <a:moveTo>
                  <a:pt x="0" y="963422"/>
                </a:moveTo>
                <a:lnTo>
                  <a:pt x="1186" y="918065"/>
                </a:lnTo>
                <a:lnTo>
                  <a:pt x="4712" y="873249"/>
                </a:lnTo>
                <a:lnTo>
                  <a:pt x="10524" y="829019"/>
                </a:lnTo>
                <a:lnTo>
                  <a:pt x="18570" y="785421"/>
                </a:lnTo>
                <a:lnTo>
                  <a:pt x="28798" y="742503"/>
                </a:lnTo>
                <a:lnTo>
                  <a:pt x="41155" y="700310"/>
                </a:lnTo>
                <a:lnTo>
                  <a:pt x="55590" y="658888"/>
                </a:lnTo>
                <a:lnTo>
                  <a:pt x="72049" y="618283"/>
                </a:lnTo>
                <a:lnTo>
                  <a:pt x="90481" y="578543"/>
                </a:lnTo>
                <a:lnTo>
                  <a:pt x="110832" y="539712"/>
                </a:lnTo>
                <a:lnTo>
                  <a:pt x="133052" y="501838"/>
                </a:lnTo>
                <a:lnTo>
                  <a:pt x="157086" y="464967"/>
                </a:lnTo>
                <a:lnTo>
                  <a:pt x="182884" y="429144"/>
                </a:lnTo>
                <a:lnTo>
                  <a:pt x="210393" y="394417"/>
                </a:lnTo>
                <a:lnTo>
                  <a:pt x="239560" y="360831"/>
                </a:lnTo>
                <a:lnTo>
                  <a:pt x="270333" y="328432"/>
                </a:lnTo>
                <a:lnTo>
                  <a:pt x="302659" y="297267"/>
                </a:lnTo>
                <a:lnTo>
                  <a:pt x="336487" y="267382"/>
                </a:lnTo>
                <a:lnTo>
                  <a:pt x="371764" y="238824"/>
                </a:lnTo>
                <a:lnTo>
                  <a:pt x="408437" y="211638"/>
                </a:lnTo>
                <a:lnTo>
                  <a:pt x="446455" y="185871"/>
                </a:lnTo>
                <a:lnTo>
                  <a:pt x="485765" y="161568"/>
                </a:lnTo>
                <a:lnTo>
                  <a:pt x="526315" y="138778"/>
                </a:lnTo>
                <a:lnTo>
                  <a:pt x="568051" y="117544"/>
                </a:lnTo>
                <a:lnTo>
                  <a:pt x="610923" y="97915"/>
                </a:lnTo>
                <a:lnTo>
                  <a:pt x="654878" y="79935"/>
                </a:lnTo>
                <a:lnTo>
                  <a:pt x="699862" y="63652"/>
                </a:lnTo>
                <a:lnTo>
                  <a:pt x="745825" y="49111"/>
                </a:lnTo>
                <a:lnTo>
                  <a:pt x="792713" y="36359"/>
                </a:lnTo>
                <a:lnTo>
                  <a:pt x="840474" y="25442"/>
                </a:lnTo>
                <a:lnTo>
                  <a:pt x="889057" y="16406"/>
                </a:lnTo>
                <a:lnTo>
                  <a:pt x="938408" y="9297"/>
                </a:lnTo>
                <a:lnTo>
                  <a:pt x="988475" y="4163"/>
                </a:lnTo>
                <a:lnTo>
                  <a:pt x="1039206" y="1048"/>
                </a:lnTo>
                <a:lnTo>
                  <a:pt x="1090549" y="0"/>
                </a:lnTo>
                <a:lnTo>
                  <a:pt x="1141881" y="1048"/>
                </a:lnTo>
                <a:lnTo>
                  <a:pt x="1192602" y="4163"/>
                </a:lnTo>
                <a:lnTo>
                  <a:pt x="1242659" y="9297"/>
                </a:lnTo>
                <a:lnTo>
                  <a:pt x="1292002" y="16406"/>
                </a:lnTo>
                <a:lnTo>
                  <a:pt x="1340576" y="25442"/>
                </a:lnTo>
                <a:lnTo>
                  <a:pt x="1388329" y="36359"/>
                </a:lnTo>
                <a:lnTo>
                  <a:pt x="1435210" y="49111"/>
                </a:lnTo>
                <a:lnTo>
                  <a:pt x="1481166" y="63652"/>
                </a:lnTo>
                <a:lnTo>
                  <a:pt x="1526145" y="79935"/>
                </a:lnTo>
                <a:lnTo>
                  <a:pt x="1570093" y="97915"/>
                </a:lnTo>
                <a:lnTo>
                  <a:pt x="1612960" y="117544"/>
                </a:lnTo>
                <a:lnTo>
                  <a:pt x="1654691" y="138778"/>
                </a:lnTo>
                <a:lnTo>
                  <a:pt x="1695236" y="161568"/>
                </a:lnTo>
                <a:lnTo>
                  <a:pt x="1734542" y="185871"/>
                </a:lnTo>
                <a:lnTo>
                  <a:pt x="1772556" y="211638"/>
                </a:lnTo>
                <a:lnTo>
                  <a:pt x="1809226" y="238824"/>
                </a:lnTo>
                <a:lnTo>
                  <a:pt x="1844500" y="267382"/>
                </a:lnTo>
                <a:lnTo>
                  <a:pt x="1878325" y="297267"/>
                </a:lnTo>
                <a:lnTo>
                  <a:pt x="1910650" y="328432"/>
                </a:lnTo>
                <a:lnTo>
                  <a:pt x="1941420" y="360831"/>
                </a:lnTo>
                <a:lnTo>
                  <a:pt x="1970585" y="394417"/>
                </a:lnTo>
                <a:lnTo>
                  <a:pt x="1998092" y="429144"/>
                </a:lnTo>
                <a:lnTo>
                  <a:pt x="2023889" y="464967"/>
                </a:lnTo>
                <a:lnTo>
                  <a:pt x="2047922" y="501838"/>
                </a:lnTo>
                <a:lnTo>
                  <a:pt x="2070141" y="539712"/>
                </a:lnTo>
                <a:lnTo>
                  <a:pt x="2090491" y="578543"/>
                </a:lnTo>
                <a:lnTo>
                  <a:pt x="2108922" y="618283"/>
                </a:lnTo>
                <a:lnTo>
                  <a:pt x="2125381" y="658888"/>
                </a:lnTo>
                <a:lnTo>
                  <a:pt x="2139815" y="700310"/>
                </a:lnTo>
                <a:lnTo>
                  <a:pt x="2152172" y="742503"/>
                </a:lnTo>
                <a:lnTo>
                  <a:pt x="2162400" y="785421"/>
                </a:lnTo>
                <a:lnTo>
                  <a:pt x="2170446" y="829019"/>
                </a:lnTo>
                <a:lnTo>
                  <a:pt x="2176258" y="873249"/>
                </a:lnTo>
                <a:lnTo>
                  <a:pt x="2179784" y="918065"/>
                </a:lnTo>
                <a:lnTo>
                  <a:pt x="2180971" y="963422"/>
                </a:lnTo>
                <a:lnTo>
                  <a:pt x="2179784" y="1008778"/>
                </a:lnTo>
                <a:lnTo>
                  <a:pt x="2176258" y="1053595"/>
                </a:lnTo>
                <a:lnTo>
                  <a:pt x="2170446" y="1097825"/>
                </a:lnTo>
                <a:lnTo>
                  <a:pt x="2162400" y="1141423"/>
                </a:lnTo>
                <a:lnTo>
                  <a:pt x="2152172" y="1184343"/>
                </a:lnTo>
                <a:lnTo>
                  <a:pt x="2139815" y="1226537"/>
                </a:lnTo>
                <a:lnTo>
                  <a:pt x="2125381" y="1267961"/>
                </a:lnTo>
                <a:lnTo>
                  <a:pt x="2108922" y="1308566"/>
                </a:lnTo>
                <a:lnTo>
                  <a:pt x="2090491" y="1348308"/>
                </a:lnTo>
                <a:lnTo>
                  <a:pt x="2070141" y="1387141"/>
                </a:lnTo>
                <a:lnTo>
                  <a:pt x="2047922" y="1425016"/>
                </a:lnTo>
                <a:lnTo>
                  <a:pt x="2023889" y="1461890"/>
                </a:lnTo>
                <a:lnTo>
                  <a:pt x="1998092" y="1497714"/>
                </a:lnTo>
                <a:lnTo>
                  <a:pt x="1970585" y="1532444"/>
                </a:lnTo>
                <a:lnTo>
                  <a:pt x="1941420" y="1566032"/>
                </a:lnTo>
                <a:lnTo>
                  <a:pt x="1910650" y="1598433"/>
                </a:lnTo>
                <a:lnTo>
                  <a:pt x="1878325" y="1629600"/>
                </a:lnTo>
                <a:lnTo>
                  <a:pt x="1844500" y="1659487"/>
                </a:lnTo>
                <a:lnTo>
                  <a:pt x="1809226" y="1688048"/>
                </a:lnTo>
                <a:lnTo>
                  <a:pt x="1772556" y="1715236"/>
                </a:lnTo>
                <a:lnTo>
                  <a:pt x="1734542" y="1741005"/>
                </a:lnTo>
                <a:lnTo>
                  <a:pt x="1695236" y="1765310"/>
                </a:lnTo>
                <a:lnTo>
                  <a:pt x="1654691" y="1788102"/>
                </a:lnTo>
                <a:lnTo>
                  <a:pt x="1612960" y="1809338"/>
                </a:lnTo>
                <a:lnTo>
                  <a:pt x="1570093" y="1828969"/>
                </a:lnTo>
                <a:lnTo>
                  <a:pt x="1526145" y="1846950"/>
                </a:lnTo>
                <a:lnTo>
                  <a:pt x="1481166" y="1863235"/>
                </a:lnTo>
                <a:lnTo>
                  <a:pt x="1435210" y="1877778"/>
                </a:lnTo>
                <a:lnTo>
                  <a:pt x="1388329" y="1890531"/>
                </a:lnTo>
                <a:lnTo>
                  <a:pt x="1340576" y="1901449"/>
                </a:lnTo>
                <a:lnTo>
                  <a:pt x="1292002" y="1910486"/>
                </a:lnTo>
                <a:lnTo>
                  <a:pt x="1242659" y="1917595"/>
                </a:lnTo>
                <a:lnTo>
                  <a:pt x="1192602" y="1922731"/>
                </a:lnTo>
                <a:lnTo>
                  <a:pt x="1141881" y="1925846"/>
                </a:lnTo>
                <a:lnTo>
                  <a:pt x="1090549" y="1926894"/>
                </a:lnTo>
                <a:lnTo>
                  <a:pt x="1039206" y="1925846"/>
                </a:lnTo>
                <a:lnTo>
                  <a:pt x="988475" y="1922731"/>
                </a:lnTo>
                <a:lnTo>
                  <a:pt x="938408" y="1917595"/>
                </a:lnTo>
                <a:lnTo>
                  <a:pt x="889057" y="1910486"/>
                </a:lnTo>
                <a:lnTo>
                  <a:pt x="840474" y="1901449"/>
                </a:lnTo>
                <a:lnTo>
                  <a:pt x="792713" y="1890531"/>
                </a:lnTo>
                <a:lnTo>
                  <a:pt x="745825" y="1877778"/>
                </a:lnTo>
                <a:lnTo>
                  <a:pt x="699862" y="1863235"/>
                </a:lnTo>
                <a:lnTo>
                  <a:pt x="654878" y="1846950"/>
                </a:lnTo>
                <a:lnTo>
                  <a:pt x="610923" y="1828969"/>
                </a:lnTo>
                <a:lnTo>
                  <a:pt x="568051" y="1809338"/>
                </a:lnTo>
                <a:lnTo>
                  <a:pt x="526315" y="1788102"/>
                </a:lnTo>
                <a:lnTo>
                  <a:pt x="485765" y="1765310"/>
                </a:lnTo>
                <a:lnTo>
                  <a:pt x="446455" y="1741005"/>
                </a:lnTo>
                <a:lnTo>
                  <a:pt x="408437" y="1715236"/>
                </a:lnTo>
                <a:lnTo>
                  <a:pt x="371764" y="1688048"/>
                </a:lnTo>
                <a:lnTo>
                  <a:pt x="336487" y="1659487"/>
                </a:lnTo>
                <a:lnTo>
                  <a:pt x="302659" y="1629600"/>
                </a:lnTo>
                <a:lnTo>
                  <a:pt x="270333" y="1598433"/>
                </a:lnTo>
                <a:lnTo>
                  <a:pt x="239560" y="1566032"/>
                </a:lnTo>
                <a:lnTo>
                  <a:pt x="210393" y="1532444"/>
                </a:lnTo>
                <a:lnTo>
                  <a:pt x="182884" y="1497714"/>
                </a:lnTo>
                <a:lnTo>
                  <a:pt x="157086" y="1461890"/>
                </a:lnTo>
                <a:lnTo>
                  <a:pt x="133052" y="1425016"/>
                </a:lnTo>
                <a:lnTo>
                  <a:pt x="110832" y="1387141"/>
                </a:lnTo>
                <a:lnTo>
                  <a:pt x="90481" y="1348308"/>
                </a:lnTo>
                <a:lnTo>
                  <a:pt x="72049" y="1308566"/>
                </a:lnTo>
                <a:lnTo>
                  <a:pt x="55590" y="1267961"/>
                </a:lnTo>
                <a:lnTo>
                  <a:pt x="41155" y="1226537"/>
                </a:lnTo>
                <a:lnTo>
                  <a:pt x="28798" y="1184343"/>
                </a:lnTo>
                <a:lnTo>
                  <a:pt x="18570" y="1141423"/>
                </a:lnTo>
                <a:lnTo>
                  <a:pt x="10524" y="1097825"/>
                </a:lnTo>
                <a:lnTo>
                  <a:pt x="4712" y="1053595"/>
                </a:lnTo>
                <a:lnTo>
                  <a:pt x="1186" y="1008778"/>
                </a:lnTo>
                <a:lnTo>
                  <a:pt x="0" y="96342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14546" y="4745863"/>
            <a:ext cx="146875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22885" marR="5080" indent="-210820">
              <a:lnSpc>
                <a:spcPts val="1970"/>
              </a:lnSpc>
              <a:spcBef>
                <a:spcPts val="325"/>
              </a:spcBef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зв</a:t>
            </a:r>
            <a:r>
              <a:rPr sz="1800" b="1" spc="-4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льное  </a:t>
            </a:r>
            <a:r>
              <a:rPr sz="1800" b="1" spc="-5" dirty="0">
                <a:latin typeface="Calibri"/>
                <a:cs typeface="Calibri"/>
              </a:rPr>
              <a:t>движение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20697" y="4772025"/>
            <a:ext cx="1643380" cy="549275"/>
          </a:xfrm>
          <a:custGeom>
            <a:avLst/>
            <a:gdLst/>
            <a:ahLst/>
            <a:cxnLst/>
            <a:rect l="l" t="t" r="r" b="b"/>
            <a:pathLst>
              <a:path w="1643379" h="549275">
                <a:moveTo>
                  <a:pt x="1368298" y="0"/>
                </a:moveTo>
                <a:lnTo>
                  <a:pt x="1368298" y="109855"/>
                </a:lnTo>
                <a:lnTo>
                  <a:pt x="0" y="109855"/>
                </a:lnTo>
                <a:lnTo>
                  <a:pt x="0" y="439293"/>
                </a:lnTo>
                <a:lnTo>
                  <a:pt x="1368298" y="439293"/>
                </a:lnTo>
                <a:lnTo>
                  <a:pt x="1368298" y="549147"/>
                </a:lnTo>
                <a:lnTo>
                  <a:pt x="1642872" y="274574"/>
                </a:lnTo>
                <a:lnTo>
                  <a:pt x="136829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7655" y="4287011"/>
            <a:ext cx="1926336" cy="1559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6800" y="4550664"/>
            <a:ext cx="1953768" cy="935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5471" y="4314444"/>
            <a:ext cx="1830514" cy="1464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5471" y="4314444"/>
            <a:ext cx="1830705" cy="1464945"/>
          </a:xfrm>
          <a:custGeom>
            <a:avLst/>
            <a:gdLst/>
            <a:ahLst/>
            <a:cxnLst/>
            <a:rect l="l" t="t" r="r" b="b"/>
            <a:pathLst>
              <a:path w="1830705" h="1464945">
                <a:moveTo>
                  <a:pt x="0" y="146430"/>
                </a:moveTo>
                <a:lnTo>
                  <a:pt x="7466" y="100136"/>
                </a:lnTo>
                <a:lnTo>
                  <a:pt x="28256" y="59938"/>
                </a:lnTo>
                <a:lnTo>
                  <a:pt x="59958" y="28244"/>
                </a:lnTo>
                <a:lnTo>
                  <a:pt x="100158" y="7462"/>
                </a:lnTo>
                <a:lnTo>
                  <a:pt x="146443" y="0"/>
                </a:lnTo>
                <a:lnTo>
                  <a:pt x="1684083" y="0"/>
                </a:lnTo>
                <a:lnTo>
                  <a:pt x="1730377" y="7462"/>
                </a:lnTo>
                <a:lnTo>
                  <a:pt x="1770575" y="28244"/>
                </a:lnTo>
                <a:lnTo>
                  <a:pt x="1802269" y="59938"/>
                </a:lnTo>
                <a:lnTo>
                  <a:pt x="1823051" y="100136"/>
                </a:lnTo>
                <a:lnTo>
                  <a:pt x="1830514" y="146430"/>
                </a:lnTo>
                <a:lnTo>
                  <a:pt x="1830514" y="1317955"/>
                </a:lnTo>
                <a:lnTo>
                  <a:pt x="1823051" y="1364240"/>
                </a:lnTo>
                <a:lnTo>
                  <a:pt x="1802269" y="1404440"/>
                </a:lnTo>
                <a:lnTo>
                  <a:pt x="1770575" y="1436142"/>
                </a:lnTo>
                <a:lnTo>
                  <a:pt x="1730377" y="1456932"/>
                </a:lnTo>
                <a:lnTo>
                  <a:pt x="1684083" y="1464398"/>
                </a:lnTo>
                <a:lnTo>
                  <a:pt x="146443" y="1464398"/>
                </a:lnTo>
                <a:lnTo>
                  <a:pt x="100158" y="1456932"/>
                </a:lnTo>
                <a:lnTo>
                  <a:pt x="59958" y="1436142"/>
                </a:lnTo>
                <a:lnTo>
                  <a:pt x="28256" y="1404440"/>
                </a:lnTo>
                <a:lnTo>
                  <a:pt x="7466" y="1364240"/>
                </a:lnTo>
                <a:lnTo>
                  <a:pt x="0" y="1317955"/>
                </a:lnTo>
                <a:lnTo>
                  <a:pt x="0" y="14643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35455" y="4620259"/>
            <a:ext cx="156908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b="1" dirty="0">
                <a:latin typeface="Calibri"/>
                <a:cs typeface="Calibri"/>
              </a:rPr>
              <a:t>Ф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5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ирован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  </a:t>
            </a:r>
            <a:r>
              <a:rPr sz="1800" b="1" spc="-5" dirty="0">
                <a:latin typeface="Calibri"/>
                <a:cs typeface="Calibri"/>
              </a:rPr>
              <a:t>сенсорных  </a:t>
            </a:r>
            <a:r>
              <a:rPr sz="1800" b="1" spc="-10" dirty="0">
                <a:latin typeface="Calibri"/>
                <a:cs typeface="Calibri"/>
              </a:rPr>
              <a:t>систем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ВКФ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32785" y="2929763"/>
            <a:ext cx="1324610" cy="1324610"/>
          </a:xfrm>
          <a:custGeom>
            <a:avLst/>
            <a:gdLst/>
            <a:ahLst/>
            <a:cxnLst/>
            <a:rect l="l" t="t" r="r" b="b"/>
            <a:pathLst>
              <a:path w="1324610" h="1324610">
                <a:moveTo>
                  <a:pt x="233044" y="0"/>
                </a:moveTo>
                <a:lnTo>
                  <a:pt x="0" y="233045"/>
                </a:lnTo>
                <a:lnTo>
                  <a:pt x="1013967" y="1246886"/>
                </a:lnTo>
                <a:lnTo>
                  <a:pt x="936243" y="1324483"/>
                </a:lnTo>
                <a:lnTo>
                  <a:pt x="1324610" y="1324483"/>
                </a:lnTo>
                <a:lnTo>
                  <a:pt x="1324610" y="1013841"/>
                </a:lnTo>
                <a:lnTo>
                  <a:pt x="1246886" y="1013841"/>
                </a:lnTo>
                <a:lnTo>
                  <a:pt x="233044" y="0"/>
                </a:lnTo>
                <a:close/>
              </a:path>
              <a:path w="1324610" h="1324610">
                <a:moveTo>
                  <a:pt x="1324610" y="936244"/>
                </a:moveTo>
                <a:lnTo>
                  <a:pt x="1246886" y="1013841"/>
                </a:lnTo>
                <a:lnTo>
                  <a:pt x="1324610" y="1013841"/>
                </a:lnTo>
                <a:lnTo>
                  <a:pt x="1324610" y="936244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6711" y="2286000"/>
            <a:ext cx="1924812" cy="1560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6523" y="2802635"/>
            <a:ext cx="1938527" cy="4328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4082" y="2314067"/>
            <a:ext cx="1830451" cy="14644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4082" y="2314067"/>
            <a:ext cx="1830705" cy="1464945"/>
          </a:xfrm>
          <a:custGeom>
            <a:avLst/>
            <a:gdLst/>
            <a:ahLst/>
            <a:cxnLst/>
            <a:rect l="l" t="t" r="r" b="b"/>
            <a:pathLst>
              <a:path w="1830704" h="1464945">
                <a:moveTo>
                  <a:pt x="0" y="146431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1" y="0"/>
                </a:lnTo>
                <a:lnTo>
                  <a:pt x="1684020" y="0"/>
                </a:lnTo>
                <a:lnTo>
                  <a:pt x="1730314" y="7462"/>
                </a:lnTo>
                <a:lnTo>
                  <a:pt x="1770512" y="28244"/>
                </a:lnTo>
                <a:lnTo>
                  <a:pt x="1802206" y="59938"/>
                </a:lnTo>
                <a:lnTo>
                  <a:pt x="1822988" y="100136"/>
                </a:lnTo>
                <a:lnTo>
                  <a:pt x="1830451" y="146431"/>
                </a:lnTo>
                <a:lnTo>
                  <a:pt x="1830451" y="1318006"/>
                </a:lnTo>
                <a:lnTo>
                  <a:pt x="1822988" y="1364251"/>
                </a:lnTo>
                <a:lnTo>
                  <a:pt x="1802206" y="1404443"/>
                </a:lnTo>
                <a:lnTo>
                  <a:pt x="1770512" y="1436155"/>
                </a:lnTo>
                <a:lnTo>
                  <a:pt x="1730314" y="1456962"/>
                </a:lnTo>
                <a:lnTo>
                  <a:pt x="1684020" y="1464437"/>
                </a:lnTo>
                <a:lnTo>
                  <a:pt x="146431" y="1464437"/>
                </a:lnTo>
                <a:lnTo>
                  <a:pt x="100136" y="1456962"/>
                </a:lnTo>
                <a:lnTo>
                  <a:pt x="59938" y="1436155"/>
                </a:lnTo>
                <a:lnTo>
                  <a:pt x="28244" y="1404443"/>
                </a:lnTo>
                <a:lnTo>
                  <a:pt x="7462" y="1364251"/>
                </a:lnTo>
                <a:lnTo>
                  <a:pt x="0" y="1318006"/>
                </a:lnTo>
                <a:lnTo>
                  <a:pt x="0" y="146431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74926" y="2870708"/>
            <a:ext cx="1548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Внешняя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среда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5047" y="2217673"/>
            <a:ext cx="549275" cy="1763395"/>
          </a:xfrm>
          <a:custGeom>
            <a:avLst/>
            <a:gdLst/>
            <a:ahLst/>
            <a:cxnLst/>
            <a:rect l="l" t="t" r="r" b="b"/>
            <a:pathLst>
              <a:path w="549275" h="1763395">
                <a:moveTo>
                  <a:pt x="549275" y="1488313"/>
                </a:moveTo>
                <a:lnTo>
                  <a:pt x="0" y="1488313"/>
                </a:lnTo>
                <a:lnTo>
                  <a:pt x="274700" y="1762887"/>
                </a:lnTo>
                <a:lnTo>
                  <a:pt x="549275" y="1488313"/>
                </a:lnTo>
                <a:close/>
              </a:path>
              <a:path w="549275" h="1763395">
                <a:moveTo>
                  <a:pt x="439419" y="0"/>
                </a:moveTo>
                <a:lnTo>
                  <a:pt x="109854" y="0"/>
                </a:lnTo>
                <a:lnTo>
                  <a:pt x="109854" y="1488313"/>
                </a:lnTo>
                <a:lnTo>
                  <a:pt x="439419" y="1488313"/>
                </a:lnTo>
                <a:lnTo>
                  <a:pt x="439419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7723" y="1458467"/>
            <a:ext cx="1924812" cy="15590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4459" y="1485519"/>
            <a:ext cx="1830451" cy="1464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4459" y="1485519"/>
            <a:ext cx="1830705" cy="1464945"/>
          </a:xfrm>
          <a:custGeom>
            <a:avLst/>
            <a:gdLst/>
            <a:ahLst/>
            <a:cxnLst/>
            <a:rect l="l" t="t" r="r" b="b"/>
            <a:pathLst>
              <a:path w="1830704" h="1464945">
                <a:moveTo>
                  <a:pt x="0" y="146430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0" y="0"/>
                </a:lnTo>
                <a:lnTo>
                  <a:pt x="1684019" y="0"/>
                </a:lnTo>
                <a:lnTo>
                  <a:pt x="1730314" y="7462"/>
                </a:lnTo>
                <a:lnTo>
                  <a:pt x="1770512" y="28244"/>
                </a:lnTo>
                <a:lnTo>
                  <a:pt x="1802206" y="59938"/>
                </a:lnTo>
                <a:lnTo>
                  <a:pt x="1822988" y="100136"/>
                </a:lnTo>
                <a:lnTo>
                  <a:pt x="1830451" y="146430"/>
                </a:lnTo>
                <a:lnTo>
                  <a:pt x="1830451" y="1317878"/>
                </a:lnTo>
                <a:lnTo>
                  <a:pt x="1822988" y="1364186"/>
                </a:lnTo>
                <a:lnTo>
                  <a:pt x="1802206" y="1404415"/>
                </a:lnTo>
                <a:lnTo>
                  <a:pt x="1770512" y="1436147"/>
                </a:lnTo>
                <a:lnTo>
                  <a:pt x="1730314" y="1456961"/>
                </a:lnTo>
                <a:lnTo>
                  <a:pt x="1684019" y="1464436"/>
                </a:lnTo>
                <a:lnTo>
                  <a:pt x="146430" y="1464436"/>
                </a:lnTo>
                <a:lnTo>
                  <a:pt x="100136" y="1456961"/>
                </a:lnTo>
                <a:lnTo>
                  <a:pt x="59938" y="1436147"/>
                </a:lnTo>
                <a:lnTo>
                  <a:pt x="28244" y="1404415"/>
                </a:lnTo>
                <a:lnTo>
                  <a:pt x="7462" y="1364186"/>
                </a:lnTo>
                <a:lnTo>
                  <a:pt x="0" y="1317878"/>
                </a:lnTo>
                <a:lnTo>
                  <a:pt x="0" y="14643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80713" y="1916048"/>
            <a:ext cx="133731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Генетическая</a:t>
            </a:r>
            <a:endParaRPr sz="1800">
              <a:latin typeface="Calibri"/>
              <a:cs typeface="Calibri"/>
            </a:endParaRPr>
          </a:p>
          <a:p>
            <a:pPr marL="106680">
              <a:lnSpc>
                <a:spcPts val="2065"/>
              </a:lnSpc>
            </a:pPr>
            <a:r>
              <a:rPr sz="1800" b="1" spc="-5" dirty="0">
                <a:latin typeface="Calibri"/>
                <a:cs typeface="Calibri"/>
              </a:rPr>
              <a:t>программа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41975" y="2929763"/>
            <a:ext cx="1324610" cy="1324610"/>
          </a:xfrm>
          <a:custGeom>
            <a:avLst/>
            <a:gdLst/>
            <a:ahLst/>
            <a:cxnLst/>
            <a:rect l="l" t="t" r="r" b="b"/>
            <a:pathLst>
              <a:path w="1324609" h="1324610">
                <a:moveTo>
                  <a:pt x="0" y="936244"/>
                </a:moveTo>
                <a:lnTo>
                  <a:pt x="0" y="1324483"/>
                </a:lnTo>
                <a:lnTo>
                  <a:pt x="388365" y="1324483"/>
                </a:lnTo>
                <a:lnTo>
                  <a:pt x="310641" y="1246886"/>
                </a:lnTo>
                <a:lnTo>
                  <a:pt x="543716" y="1013841"/>
                </a:lnTo>
                <a:lnTo>
                  <a:pt x="77724" y="1013841"/>
                </a:lnTo>
                <a:lnTo>
                  <a:pt x="0" y="936244"/>
                </a:lnTo>
                <a:close/>
              </a:path>
              <a:path w="1324609" h="1324610">
                <a:moveTo>
                  <a:pt x="1091565" y="0"/>
                </a:moveTo>
                <a:lnTo>
                  <a:pt x="77724" y="1013841"/>
                </a:lnTo>
                <a:lnTo>
                  <a:pt x="543716" y="1013841"/>
                </a:lnTo>
                <a:lnTo>
                  <a:pt x="1324609" y="233045"/>
                </a:lnTo>
                <a:lnTo>
                  <a:pt x="1091565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7211" y="2286000"/>
            <a:ext cx="1924812" cy="1560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34836" y="2314067"/>
            <a:ext cx="1830451" cy="14644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34836" y="2314067"/>
            <a:ext cx="1830705" cy="1464945"/>
          </a:xfrm>
          <a:custGeom>
            <a:avLst/>
            <a:gdLst/>
            <a:ahLst/>
            <a:cxnLst/>
            <a:rect l="l" t="t" r="r" b="b"/>
            <a:pathLst>
              <a:path w="1830704" h="1464945">
                <a:moveTo>
                  <a:pt x="0" y="146431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0" y="0"/>
                </a:lnTo>
                <a:lnTo>
                  <a:pt x="1684019" y="0"/>
                </a:lnTo>
                <a:lnTo>
                  <a:pt x="1730314" y="7462"/>
                </a:lnTo>
                <a:lnTo>
                  <a:pt x="1770512" y="28244"/>
                </a:lnTo>
                <a:lnTo>
                  <a:pt x="1802206" y="59938"/>
                </a:lnTo>
                <a:lnTo>
                  <a:pt x="1822988" y="100136"/>
                </a:lnTo>
                <a:lnTo>
                  <a:pt x="1830451" y="146431"/>
                </a:lnTo>
                <a:lnTo>
                  <a:pt x="1830451" y="1318006"/>
                </a:lnTo>
                <a:lnTo>
                  <a:pt x="1822988" y="1364251"/>
                </a:lnTo>
                <a:lnTo>
                  <a:pt x="1802206" y="1404443"/>
                </a:lnTo>
                <a:lnTo>
                  <a:pt x="1770512" y="1436155"/>
                </a:lnTo>
                <a:lnTo>
                  <a:pt x="1730314" y="1456962"/>
                </a:lnTo>
                <a:lnTo>
                  <a:pt x="1684019" y="1464437"/>
                </a:lnTo>
                <a:lnTo>
                  <a:pt x="146430" y="1464437"/>
                </a:lnTo>
                <a:lnTo>
                  <a:pt x="100136" y="1456962"/>
                </a:lnTo>
                <a:lnTo>
                  <a:pt x="59938" y="1436155"/>
                </a:lnTo>
                <a:lnTo>
                  <a:pt x="28244" y="1404443"/>
                </a:lnTo>
                <a:lnTo>
                  <a:pt x="7462" y="1364251"/>
                </a:lnTo>
                <a:lnTo>
                  <a:pt x="0" y="1318006"/>
                </a:lnTo>
                <a:lnTo>
                  <a:pt x="0" y="14643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71386" y="2744800"/>
            <a:ext cx="1158875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ива</a:t>
            </a:r>
            <a:r>
              <a:rPr sz="1800" b="1" spc="-10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ия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spc="-5" dirty="0">
                <a:latin typeface="Calibri"/>
                <a:cs typeface="Calibri"/>
              </a:rPr>
              <a:t>ребенка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35802" y="4772025"/>
            <a:ext cx="1643380" cy="549275"/>
          </a:xfrm>
          <a:custGeom>
            <a:avLst/>
            <a:gdLst/>
            <a:ahLst/>
            <a:cxnLst/>
            <a:rect l="l" t="t" r="r" b="b"/>
            <a:pathLst>
              <a:path w="1643379" h="549275">
                <a:moveTo>
                  <a:pt x="274574" y="0"/>
                </a:moveTo>
                <a:lnTo>
                  <a:pt x="0" y="274574"/>
                </a:lnTo>
                <a:lnTo>
                  <a:pt x="274574" y="549147"/>
                </a:lnTo>
                <a:lnTo>
                  <a:pt x="274574" y="439293"/>
                </a:lnTo>
                <a:lnTo>
                  <a:pt x="1642872" y="439293"/>
                </a:lnTo>
                <a:lnTo>
                  <a:pt x="1642872" y="109855"/>
                </a:lnTo>
                <a:lnTo>
                  <a:pt x="274574" y="109855"/>
                </a:lnTo>
                <a:lnTo>
                  <a:pt x="274574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16268" y="4287011"/>
            <a:ext cx="1924812" cy="15590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3384" y="4314444"/>
            <a:ext cx="1830578" cy="14643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3384" y="4314444"/>
            <a:ext cx="1830705" cy="1464945"/>
          </a:xfrm>
          <a:custGeom>
            <a:avLst/>
            <a:gdLst/>
            <a:ahLst/>
            <a:cxnLst/>
            <a:rect l="l" t="t" r="r" b="b"/>
            <a:pathLst>
              <a:path w="1830704" h="1464945">
                <a:moveTo>
                  <a:pt x="0" y="146430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1" y="0"/>
                </a:lnTo>
                <a:lnTo>
                  <a:pt x="1684020" y="0"/>
                </a:lnTo>
                <a:lnTo>
                  <a:pt x="1730327" y="7462"/>
                </a:lnTo>
                <a:lnTo>
                  <a:pt x="1770556" y="28244"/>
                </a:lnTo>
                <a:lnTo>
                  <a:pt x="1802288" y="59938"/>
                </a:lnTo>
                <a:lnTo>
                  <a:pt x="1823102" y="100136"/>
                </a:lnTo>
                <a:lnTo>
                  <a:pt x="1830578" y="146430"/>
                </a:lnTo>
                <a:lnTo>
                  <a:pt x="1830578" y="1317955"/>
                </a:lnTo>
                <a:lnTo>
                  <a:pt x="1823102" y="1364240"/>
                </a:lnTo>
                <a:lnTo>
                  <a:pt x="1802288" y="1404440"/>
                </a:lnTo>
                <a:lnTo>
                  <a:pt x="1770556" y="1436142"/>
                </a:lnTo>
                <a:lnTo>
                  <a:pt x="1730327" y="1456932"/>
                </a:lnTo>
                <a:lnTo>
                  <a:pt x="1684020" y="1464398"/>
                </a:lnTo>
                <a:lnTo>
                  <a:pt x="146431" y="1464398"/>
                </a:lnTo>
                <a:lnTo>
                  <a:pt x="100136" y="1456932"/>
                </a:lnTo>
                <a:lnTo>
                  <a:pt x="59938" y="1436142"/>
                </a:lnTo>
                <a:lnTo>
                  <a:pt x="28244" y="1404440"/>
                </a:lnTo>
                <a:lnTo>
                  <a:pt x="7462" y="1364240"/>
                </a:lnTo>
                <a:lnTo>
                  <a:pt x="0" y="1317955"/>
                </a:lnTo>
                <a:lnTo>
                  <a:pt x="0" y="14643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17766" y="4494657"/>
            <a:ext cx="1321435" cy="10528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1940" marR="116839" indent="-157480">
              <a:lnSpc>
                <a:spcPts val="1970"/>
              </a:lnSpc>
              <a:spcBef>
                <a:spcPts val="325"/>
              </a:spcBef>
            </a:pPr>
            <a:r>
              <a:rPr sz="1800" b="1" spc="-5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т</a:t>
            </a:r>
            <a:r>
              <a:rPr sz="1800" b="1" spc="-5" dirty="0">
                <a:latin typeface="Calibri"/>
                <a:cs typeface="Calibri"/>
              </a:rPr>
              <a:t>су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spc="-5" dirty="0">
                <a:latin typeface="Calibri"/>
                <a:cs typeface="Calibri"/>
              </a:rPr>
              <a:t>ст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ие  </a:t>
            </a:r>
            <a:r>
              <a:rPr sz="1800" b="1" spc="-10" dirty="0">
                <a:latin typeface="Calibri"/>
                <a:cs typeface="Calibri"/>
              </a:rPr>
              <a:t>грубого</a:t>
            </a:r>
            <a:endParaRPr sz="1800">
              <a:latin typeface="Calibri"/>
              <a:cs typeface="Calibri"/>
            </a:endParaRPr>
          </a:p>
          <a:p>
            <a:pPr marL="245745" marR="5080" indent="-233679">
              <a:lnSpc>
                <a:spcPts val="1980"/>
              </a:lnSpc>
            </a:pPr>
            <a:r>
              <a:rPr sz="1800" b="1" spc="-5" dirty="0">
                <a:latin typeface="Calibri"/>
                <a:cs typeface="Calibri"/>
              </a:rPr>
              <a:t>ст</a:t>
            </a:r>
            <a:r>
              <a:rPr sz="1800" b="1" spc="-2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ук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ур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  </a:t>
            </a:r>
            <a:r>
              <a:rPr sz="1800" b="1" spc="-10" dirty="0">
                <a:latin typeface="Calibri"/>
                <a:cs typeface="Calibri"/>
              </a:rPr>
              <a:t>дефекта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5033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876300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2721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2721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4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665987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876300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692721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692721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4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338" y="1359535"/>
            <a:ext cx="3441573" cy="2740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6772" y="880059"/>
            <a:ext cx="1725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Ново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5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ж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22700" y="1276603"/>
            <a:ext cx="1129030" cy="1247775"/>
          </a:xfrm>
          <a:custGeom>
            <a:avLst/>
            <a:gdLst/>
            <a:ahLst/>
            <a:cxnLst/>
            <a:rect l="l" t="t" r="r" b="b"/>
            <a:pathLst>
              <a:path w="1129029" h="1247775">
                <a:moveTo>
                  <a:pt x="1111672" y="18672"/>
                </a:moveTo>
                <a:lnTo>
                  <a:pt x="1099531" y="22542"/>
                </a:lnTo>
                <a:lnTo>
                  <a:pt x="0" y="1239139"/>
                </a:lnTo>
                <a:lnTo>
                  <a:pt x="9398" y="1247648"/>
                </a:lnTo>
                <a:lnTo>
                  <a:pt x="1109074" y="31030"/>
                </a:lnTo>
                <a:lnTo>
                  <a:pt x="1111672" y="18672"/>
                </a:lnTo>
                <a:close/>
              </a:path>
              <a:path w="1129029" h="1247775">
                <a:moveTo>
                  <a:pt x="1127458" y="5080"/>
                </a:moveTo>
                <a:lnTo>
                  <a:pt x="1115314" y="5080"/>
                </a:lnTo>
                <a:lnTo>
                  <a:pt x="1124839" y="13588"/>
                </a:lnTo>
                <a:lnTo>
                  <a:pt x="1109074" y="31030"/>
                </a:lnTo>
                <a:lnTo>
                  <a:pt x="1095755" y="94361"/>
                </a:lnTo>
                <a:lnTo>
                  <a:pt x="1094994" y="97790"/>
                </a:lnTo>
                <a:lnTo>
                  <a:pt x="1097279" y="101219"/>
                </a:lnTo>
                <a:lnTo>
                  <a:pt x="1100709" y="101854"/>
                </a:lnTo>
                <a:lnTo>
                  <a:pt x="1104138" y="102616"/>
                </a:lnTo>
                <a:lnTo>
                  <a:pt x="1107439" y="100457"/>
                </a:lnTo>
                <a:lnTo>
                  <a:pt x="1108202" y="97028"/>
                </a:lnTo>
                <a:lnTo>
                  <a:pt x="1127458" y="5080"/>
                </a:lnTo>
                <a:close/>
              </a:path>
              <a:path w="1129029" h="1247775">
                <a:moveTo>
                  <a:pt x="1128522" y="0"/>
                </a:moveTo>
                <a:lnTo>
                  <a:pt x="1034034" y="29972"/>
                </a:lnTo>
                <a:lnTo>
                  <a:pt x="1030732" y="31115"/>
                </a:lnTo>
                <a:lnTo>
                  <a:pt x="1028953" y="34671"/>
                </a:lnTo>
                <a:lnTo>
                  <a:pt x="1029970" y="37973"/>
                </a:lnTo>
                <a:lnTo>
                  <a:pt x="1030986" y="41401"/>
                </a:lnTo>
                <a:lnTo>
                  <a:pt x="1034541" y="43180"/>
                </a:lnTo>
                <a:lnTo>
                  <a:pt x="1037971" y="42163"/>
                </a:lnTo>
                <a:lnTo>
                  <a:pt x="1099531" y="22542"/>
                </a:lnTo>
                <a:lnTo>
                  <a:pt x="1115314" y="5080"/>
                </a:lnTo>
                <a:lnTo>
                  <a:pt x="1127458" y="5080"/>
                </a:lnTo>
                <a:lnTo>
                  <a:pt x="1128522" y="0"/>
                </a:lnTo>
                <a:close/>
              </a:path>
              <a:path w="1129029" h="1247775">
                <a:moveTo>
                  <a:pt x="1118583" y="8000"/>
                </a:moveTo>
                <a:lnTo>
                  <a:pt x="1113916" y="8000"/>
                </a:lnTo>
                <a:lnTo>
                  <a:pt x="1122045" y="15367"/>
                </a:lnTo>
                <a:lnTo>
                  <a:pt x="1111672" y="18672"/>
                </a:lnTo>
                <a:lnTo>
                  <a:pt x="1109074" y="31030"/>
                </a:lnTo>
                <a:lnTo>
                  <a:pt x="1124839" y="13588"/>
                </a:lnTo>
                <a:lnTo>
                  <a:pt x="1118583" y="8000"/>
                </a:lnTo>
                <a:close/>
              </a:path>
              <a:path w="1129029" h="1247775">
                <a:moveTo>
                  <a:pt x="1115314" y="5080"/>
                </a:moveTo>
                <a:lnTo>
                  <a:pt x="1099531" y="22542"/>
                </a:lnTo>
                <a:lnTo>
                  <a:pt x="1111672" y="18672"/>
                </a:lnTo>
                <a:lnTo>
                  <a:pt x="1113916" y="8000"/>
                </a:lnTo>
                <a:lnTo>
                  <a:pt x="1118583" y="8000"/>
                </a:lnTo>
                <a:lnTo>
                  <a:pt x="1115314" y="5080"/>
                </a:lnTo>
                <a:close/>
              </a:path>
              <a:path w="1129029" h="1247775">
                <a:moveTo>
                  <a:pt x="1113916" y="8000"/>
                </a:moveTo>
                <a:lnTo>
                  <a:pt x="1111672" y="18672"/>
                </a:lnTo>
                <a:lnTo>
                  <a:pt x="1122045" y="15367"/>
                </a:lnTo>
                <a:lnTo>
                  <a:pt x="1113916" y="80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43273" y="914476"/>
            <a:ext cx="4606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Наиболее зрел таламо-паллидарный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уровень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97629" y="2551176"/>
            <a:ext cx="1264285" cy="103505"/>
          </a:xfrm>
          <a:custGeom>
            <a:avLst/>
            <a:gdLst/>
            <a:ahLst/>
            <a:cxnLst/>
            <a:rect l="l" t="t" r="r" b="b"/>
            <a:pathLst>
              <a:path w="1264285" h="103505">
                <a:moveTo>
                  <a:pt x="1239175" y="51688"/>
                </a:moveTo>
                <a:lnTo>
                  <a:pt x="1169289" y="92456"/>
                </a:lnTo>
                <a:lnTo>
                  <a:pt x="1168273" y="96393"/>
                </a:lnTo>
                <a:lnTo>
                  <a:pt x="1170051" y="99440"/>
                </a:lnTo>
                <a:lnTo>
                  <a:pt x="1171829" y="102362"/>
                </a:lnTo>
                <a:lnTo>
                  <a:pt x="1175639" y="103377"/>
                </a:lnTo>
                <a:lnTo>
                  <a:pt x="1253394" y="58038"/>
                </a:lnTo>
                <a:lnTo>
                  <a:pt x="1251712" y="58038"/>
                </a:lnTo>
                <a:lnTo>
                  <a:pt x="1251712" y="57150"/>
                </a:lnTo>
                <a:lnTo>
                  <a:pt x="1248537" y="57150"/>
                </a:lnTo>
                <a:lnTo>
                  <a:pt x="1239175" y="51688"/>
                </a:lnTo>
                <a:close/>
              </a:path>
              <a:path w="1264285" h="103505">
                <a:moveTo>
                  <a:pt x="1228289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228289" y="58038"/>
                </a:lnTo>
                <a:lnTo>
                  <a:pt x="1239175" y="51688"/>
                </a:lnTo>
                <a:lnTo>
                  <a:pt x="1228289" y="45338"/>
                </a:lnTo>
                <a:close/>
              </a:path>
              <a:path w="1264285" h="103505">
                <a:moveTo>
                  <a:pt x="1253394" y="45338"/>
                </a:moveTo>
                <a:lnTo>
                  <a:pt x="1251712" y="45338"/>
                </a:lnTo>
                <a:lnTo>
                  <a:pt x="1251712" y="58038"/>
                </a:lnTo>
                <a:lnTo>
                  <a:pt x="1253394" y="58038"/>
                </a:lnTo>
                <a:lnTo>
                  <a:pt x="1264285" y="51688"/>
                </a:lnTo>
                <a:lnTo>
                  <a:pt x="1253394" y="45338"/>
                </a:lnTo>
                <a:close/>
              </a:path>
              <a:path w="1264285" h="103505">
                <a:moveTo>
                  <a:pt x="1248537" y="46227"/>
                </a:moveTo>
                <a:lnTo>
                  <a:pt x="1239175" y="51688"/>
                </a:lnTo>
                <a:lnTo>
                  <a:pt x="1248537" y="57150"/>
                </a:lnTo>
                <a:lnTo>
                  <a:pt x="1248537" y="46227"/>
                </a:lnTo>
                <a:close/>
              </a:path>
              <a:path w="1264285" h="103505">
                <a:moveTo>
                  <a:pt x="1251712" y="46227"/>
                </a:moveTo>
                <a:lnTo>
                  <a:pt x="1248537" y="46227"/>
                </a:lnTo>
                <a:lnTo>
                  <a:pt x="1248537" y="57150"/>
                </a:lnTo>
                <a:lnTo>
                  <a:pt x="1251712" y="57150"/>
                </a:lnTo>
                <a:lnTo>
                  <a:pt x="1251712" y="46227"/>
                </a:lnTo>
                <a:close/>
              </a:path>
              <a:path w="1264285" h="103505">
                <a:moveTo>
                  <a:pt x="1175639" y="0"/>
                </a:moveTo>
                <a:lnTo>
                  <a:pt x="1171829" y="1015"/>
                </a:lnTo>
                <a:lnTo>
                  <a:pt x="1168273" y="7112"/>
                </a:lnTo>
                <a:lnTo>
                  <a:pt x="1169289" y="11049"/>
                </a:lnTo>
                <a:lnTo>
                  <a:pt x="1172337" y="12700"/>
                </a:lnTo>
                <a:lnTo>
                  <a:pt x="1239175" y="51688"/>
                </a:lnTo>
                <a:lnTo>
                  <a:pt x="1248537" y="46227"/>
                </a:lnTo>
                <a:lnTo>
                  <a:pt x="1251712" y="46227"/>
                </a:lnTo>
                <a:lnTo>
                  <a:pt x="1251712" y="45338"/>
                </a:lnTo>
                <a:lnTo>
                  <a:pt x="1253394" y="45338"/>
                </a:lnTo>
                <a:lnTo>
                  <a:pt x="117563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7629" y="3385692"/>
            <a:ext cx="2879725" cy="103505"/>
          </a:xfrm>
          <a:custGeom>
            <a:avLst/>
            <a:gdLst/>
            <a:ahLst/>
            <a:cxnLst/>
            <a:rect l="l" t="t" r="r" b="b"/>
            <a:pathLst>
              <a:path w="2879725" h="103504">
                <a:moveTo>
                  <a:pt x="2854615" y="51689"/>
                </a:moveTo>
                <a:lnTo>
                  <a:pt x="2784729" y="92456"/>
                </a:lnTo>
                <a:lnTo>
                  <a:pt x="2783713" y="96266"/>
                </a:lnTo>
                <a:lnTo>
                  <a:pt x="2787269" y="102362"/>
                </a:lnTo>
                <a:lnTo>
                  <a:pt x="2791079" y="103378"/>
                </a:lnTo>
                <a:lnTo>
                  <a:pt x="2868834" y="58039"/>
                </a:lnTo>
                <a:lnTo>
                  <a:pt x="2867152" y="58039"/>
                </a:lnTo>
                <a:lnTo>
                  <a:pt x="2867152" y="57150"/>
                </a:lnTo>
                <a:lnTo>
                  <a:pt x="2863977" y="57150"/>
                </a:lnTo>
                <a:lnTo>
                  <a:pt x="2854615" y="51689"/>
                </a:lnTo>
                <a:close/>
              </a:path>
              <a:path w="2879725" h="103504">
                <a:moveTo>
                  <a:pt x="2843729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2843729" y="58039"/>
                </a:lnTo>
                <a:lnTo>
                  <a:pt x="2854615" y="51689"/>
                </a:lnTo>
                <a:lnTo>
                  <a:pt x="2843729" y="45339"/>
                </a:lnTo>
                <a:close/>
              </a:path>
              <a:path w="2879725" h="103504">
                <a:moveTo>
                  <a:pt x="2868834" y="45339"/>
                </a:moveTo>
                <a:lnTo>
                  <a:pt x="2867152" y="45339"/>
                </a:lnTo>
                <a:lnTo>
                  <a:pt x="2867152" y="58039"/>
                </a:lnTo>
                <a:lnTo>
                  <a:pt x="2868834" y="58039"/>
                </a:lnTo>
                <a:lnTo>
                  <a:pt x="2879725" y="51689"/>
                </a:lnTo>
                <a:lnTo>
                  <a:pt x="2868834" y="45339"/>
                </a:lnTo>
                <a:close/>
              </a:path>
              <a:path w="2879725" h="103504">
                <a:moveTo>
                  <a:pt x="2863977" y="46228"/>
                </a:moveTo>
                <a:lnTo>
                  <a:pt x="2854615" y="51689"/>
                </a:lnTo>
                <a:lnTo>
                  <a:pt x="2863977" y="57150"/>
                </a:lnTo>
                <a:lnTo>
                  <a:pt x="2863977" y="46228"/>
                </a:lnTo>
                <a:close/>
              </a:path>
              <a:path w="2879725" h="103504">
                <a:moveTo>
                  <a:pt x="2867152" y="46228"/>
                </a:moveTo>
                <a:lnTo>
                  <a:pt x="2863977" y="46228"/>
                </a:lnTo>
                <a:lnTo>
                  <a:pt x="2863977" y="57150"/>
                </a:lnTo>
                <a:lnTo>
                  <a:pt x="2867152" y="57150"/>
                </a:lnTo>
                <a:lnTo>
                  <a:pt x="2867152" y="46228"/>
                </a:lnTo>
                <a:close/>
              </a:path>
              <a:path w="2879725" h="103504">
                <a:moveTo>
                  <a:pt x="2791079" y="0"/>
                </a:moveTo>
                <a:lnTo>
                  <a:pt x="2787269" y="1016"/>
                </a:lnTo>
                <a:lnTo>
                  <a:pt x="2783713" y="7112"/>
                </a:lnTo>
                <a:lnTo>
                  <a:pt x="2784729" y="10922"/>
                </a:lnTo>
                <a:lnTo>
                  <a:pt x="2854615" y="51689"/>
                </a:lnTo>
                <a:lnTo>
                  <a:pt x="2863977" y="46228"/>
                </a:lnTo>
                <a:lnTo>
                  <a:pt x="2867152" y="46228"/>
                </a:lnTo>
                <a:lnTo>
                  <a:pt x="2867152" y="45339"/>
                </a:lnTo>
                <a:lnTo>
                  <a:pt x="2868834" y="45339"/>
                </a:lnTo>
                <a:lnTo>
                  <a:pt x="279107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091" y="5835269"/>
            <a:ext cx="915669" cy="356235"/>
          </a:xfrm>
          <a:custGeom>
            <a:avLst/>
            <a:gdLst/>
            <a:ahLst/>
            <a:cxnLst/>
            <a:rect l="l" t="t" r="r" b="b"/>
            <a:pathLst>
              <a:path w="915670" h="356235">
                <a:moveTo>
                  <a:pt x="69723" y="258317"/>
                </a:moveTo>
                <a:lnTo>
                  <a:pt x="65659" y="258686"/>
                </a:lnTo>
                <a:lnTo>
                  <a:pt x="63373" y="261378"/>
                </a:lnTo>
                <a:lnTo>
                  <a:pt x="0" y="337540"/>
                </a:lnTo>
                <a:lnTo>
                  <a:pt x="100965" y="355879"/>
                </a:lnTo>
                <a:lnTo>
                  <a:pt x="104267" y="353593"/>
                </a:lnTo>
                <a:lnTo>
                  <a:pt x="105537" y="346697"/>
                </a:lnTo>
                <a:lnTo>
                  <a:pt x="103250" y="343382"/>
                </a:lnTo>
                <a:lnTo>
                  <a:pt x="80239" y="339204"/>
                </a:lnTo>
                <a:lnTo>
                  <a:pt x="13970" y="339204"/>
                </a:lnTo>
                <a:lnTo>
                  <a:pt x="9652" y="327266"/>
                </a:lnTo>
                <a:lnTo>
                  <a:pt x="31797" y="319225"/>
                </a:lnTo>
                <a:lnTo>
                  <a:pt x="73152" y="269506"/>
                </a:lnTo>
                <a:lnTo>
                  <a:pt x="75437" y="266814"/>
                </a:lnTo>
                <a:lnTo>
                  <a:pt x="75057" y="262813"/>
                </a:lnTo>
                <a:lnTo>
                  <a:pt x="69723" y="258317"/>
                </a:lnTo>
                <a:close/>
              </a:path>
              <a:path w="915670" h="356235">
                <a:moveTo>
                  <a:pt x="31797" y="319225"/>
                </a:moveTo>
                <a:lnTo>
                  <a:pt x="9652" y="327266"/>
                </a:lnTo>
                <a:lnTo>
                  <a:pt x="13970" y="339204"/>
                </a:lnTo>
                <a:lnTo>
                  <a:pt x="19216" y="337299"/>
                </a:lnTo>
                <a:lnTo>
                  <a:pt x="16763" y="337299"/>
                </a:lnTo>
                <a:lnTo>
                  <a:pt x="12954" y="326986"/>
                </a:lnTo>
                <a:lnTo>
                  <a:pt x="25341" y="326986"/>
                </a:lnTo>
                <a:lnTo>
                  <a:pt x="31797" y="319225"/>
                </a:lnTo>
                <a:close/>
              </a:path>
              <a:path w="915670" h="356235">
                <a:moveTo>
                  <a:pt x="36062" y="331182"/>
                </a:moveTo>
                <a:lnTo>
                  <a:pt x="13970" y="339204"/>
                </a:lnTo>
                <a:lnTo>
                  <a:pt x="80239" y="339204"/>
                </a:lnTo>
                <a:lnTo>
                  <a:pt x="36062" y="331182"/>
                </a:lnTo>
                <a:close/>
              </a:path>
              <a:path w="915670" h="356235">
                <a:moveTo>
                  <a:pt x="12954" y="326986"/>
                </a:moveTo>
                <a:lnTo>
                  <a:pt x="16763" y="337299"/>
                </a:lnTo>
                <a:lnTo>
                  <a:pt x="23716" y="328941"/>
                </a:lnTo>
                <a:lnTo>
                  <a:pt x="12954" y="326986"/>
                </a:lnTo>
                <a:close/>
              </a:path>
              <a:path w="915670" h="356235">
                <a:moveTo>
                  <a:pt x="23716" y="328941"/>
                </a:moveTo>
                <a:lnTo>
                  <a:pt x="16763" y="337299"/>
                </a:lnTo>
                <a:lnTo>
                  <a:pt x="19216" y="337299"/>
                </a:lnTo>
                <a:lnTo>
                  <a:pt x="36062" y="331182"/>
                </a:lnTo>
                <a:lnTo>
                  <a:pt x="23716" y="328941"/>
                </a:lnTo>
                <a:close/>
              </a:path>
              <a:path w="915670" h="356235">
                <a:moveTo>
                  <a:pt x="910971" y="0"/>
                </a:moveTo>
                <a:lnTo>
                  <a:pt x="31797" y="319225"/>
                </a:lnTo>
                <a:lnTo>
                  <a:pt x="23716" y="328941"/>
                </a:lnTo>
                <a:lnTo>
                  <a:pt x="36062" y="331182"/>
                </a:lnTo>
                <a:lnTo>
                  <a:pt x="915288" y="11937"/>
                </a:lnTo>
                <a:lnTo>
                  <a:pt x="910971" y="0"/>
                </a:lnTo>
                <a:close/>
              </a:path>
              <a:path w="915670" h="356235">
                <a:moveTo>
                  <a:pt x="25341" y="326986"/>
                </a:moveTo>
                <a:lnTo>
                  <a:pt x="12954" y="326986"/>
                </a:lnTo>
                <a:lnTo>
                  <a:pt x="23716" y="328941"/>
                </a:lnTo>
                <a:lnTo>
                  <a:pt x="25341" y="32698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9294" y="5835269"/>
            <a:ext cx="915669" cy="356235"/>
          </a:xfrm>
          <a:custGeom>
            <a:avLst/>
            <a:gdLst/>
            <a:ahLst/>
            <a:cxnLst/>
            <a:rect l="l" t="t" r="r" b="b"/>
            <a:pathLst>
              <a:path w="915670" h="356235">
                <a:moveTo>
                  <a:pt x="879210" y="331189"/>
                </a:moveTo>
                <a:lnTo>
                  <a:pt x="812038" y="343395"/>
                </a:lnTo>
                <a:lnTo>
                  <a:pt x="809751" y="346697"/>
                </a:lnTo>
                <a:lnTo>
                  <a:pt x="811021" y="353593"/>
                </a:lnTo>
                <a:lnTo>
                  <a:pt x="814323" y="355892"/>
                </a:lnTo>
                <a:lnTo>
                  <a:pt x="906065" y="339216"/>
                </a:lnTo>
                <a:lnTo>
                  <a:pt x="901318" y="339216"/>
                </a:lnTo>
                <a:lnTo>
                  <a:pt x="879210" y="331189"/>
                </a:lnTo>
                <a:close/>
              </a:path>
              <a:path w="915670" h="356235">
                <a:moveTo>
                  <a:pt x="891572" y="328942"/>
                </a:moveTo>
                <a:lnTo>
                  <a:pt x="879210" y="331189"/>
                </a:lnTo>
                <a:lnTo>
                  <a:pt x="901318" y="339216"/>
                </a:lnTo>
                <a:lnTo>
                  <a:pt x="902012" y="337299"/>
                </a:lnTo>
                <a:lnTo>
                  <a:pt x="898525" y="337299"/>
                </a:lnTo>
                <a:lnTo>
                  <a:pt x="891572" y="328942"/>
                </a:lnTo>
                <a:close/>
              </a:path>
              <a:path w="915670" h="356235">
                <a:moveTo>
                  <a:pt x="845565" y="258330"/>
                </a:moveTo>
                <a:lnTo>
                  <a:pt x="840231" y="262813"/>
                </a:lnTo>
                <a:lnTo>
                  <a:pt x="839851" y="266814"/>
                </a:lnTo>
                <a:lnTo>
                  <a:pt x="842136" y="269519"/>
                </a:lnTo>
                <a:lnTo>
                  <a:pt x="883502" y="319241"/>
                </a:lnTo>
                <a:lnTo>
                  <a:pt x="905636" y="327278"/>
                </a:lnTo>
                <a:lnTo>
                  <a:pt x="901318" y="339216"/>
                </a:lnTo>
                <a:lnTo>
                  <a:pt x="906065" y="339216"/>
                </a:lnTo>
                <a:lnTo>
                  <a:pt x="915288" y="337540"/>
                </a:lnTo>
                <a:lnTo>
                  <a:pt x="851788" y="261391"/>
                </a:lnTo>
                <a:lnTo>
                  <a:pt x="849629" y="258686"/>
                </a:lnTo>
                <a:lnTo>
                  <a:pt x="845565" y="258330"/>
                </a:lnTo>
                <a:close/>
              </a:path>
              <a:path w="915670" h="356235">
                <a:moveTo>
                  <a:pt x="902334" y="326986"/>
                </a:moveTo>
                <a:lnTo>
                  <a:pt x="891572" y="328942"/>
                </a:lnTo>
                <a:lnTo>
                  <a:pt x="898525" y="337299"/>
                </a:lnTo>
                <a:lnTo>
                  <a:pt x="902334" y="326986"/>
                </a:lnTo>
                <a:close/>
              </a:path>
              <a:path w="915670" h="356235">
                <a:moveTo>
                  <a:pt x="904832" y="326986"/>
                </a:moveTo>
                <a:lnTo>
                  <a:pt x="902334" y="326986"/>
                </a:lnTo>
                <a:lnTo>
                  <a:pt x="898525" y="337299"/>
                </a:lnTo>
                <a:lnTo>
                  <a:pt x="902012" y="337299"/>
                </a:lnTo>
                <a:lnTo>
                  <a:pt x="905636" y="327278"/>
                </a:lnTo>
                <a:lnTo>
                  <a:pt x="904832" y="326986"/>
                </a:lnTo>
                <a:close/>
              </a:path>
              <a:path w="915670" h="356235">
                <a:moveTo>
                  <a:pt x="4317" y="0"/>
                </a:moveTo>
                <a:lnTo>
                  <a:pt x="0" y="11937"/>
                </a:lnTo>
                <a:lnTo>
                  <a:pt x="879210" y="331189"/>
                </a:lnTo>
                <a:lnTo>
                  <a:pt x="891572" y="328942"/>
                </a:lnTo>
                <a:lnTo>
                  <a:pt x="883502" y="319241"/>
                </a:lnTo>
                <a:lnTo>
                  <a:pt x="4317" y="0"/>
                </a:lnTo>
                <a:close/>
              </a:path>
              <a:path w="915670" h="356235">
                <a:moveTo>
                  <a:pt x="883502" y="319241"/>
                </a:moveTo>
                <a:lnTo>
                  <a:pt x="891572" y="328942"/>
                </a:lnTo>
                <a:lnTo>
                  <a:pt x="902334" y="326986"/>
                </a:lnTo>
                <a:lnTo>
                  <a:pt x="904832" y="326986"/>
                </a:lnTo>
                <a:lnTo>
                  <a:pt x="883502" y="31924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5085" y="6256731"/>
            <a:ext cx="1628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Wtithing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(корча)  до </a:t>
            </a:r>
            <a:r>
              <a:rPr sz="1800" b="1" dirty="0">
                <a:latin typeface="Calibri"/>
                <a:cs typeface="Calibri"/>
              </a:rPr>
              <a:t>48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недели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5241" y="6256731"/>
            <a:ext cx="183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Fidgety </a:t>
            </a:r>
            <a:r>
              <a:rPr sz="1800" b="1" dirty="0">
                <a:latin typeface="Calibri"/>
                <a:cs typeface="Calibri"/>
              </a:rPr>
              <a:t>(ерзанье)  С 46 </a:t>
            </a:r>
            <a:r>
              <a:rPr sz="1800" b="1" spc="-5" dirty="0">
                <a:latin typeface="Calibri"/>
                <a:cs typeface="Calibri"/>
              </a:rPr>
              <a:t>по </a:t>
            </a:r>
            <a:r>
              <a:rPr sz="1800" b="1" dirty="0">
                <a:latin typeface="Calibri"/>
                <a:cs typeface="Calibri"/>
              </a:rPr>
              <a:t>49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неделю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1593" y="4100448"/>
            <a:ext cx="480059" cy="580390"/>
          </a:xfrm>
          <a:custGeom>
            <a:avLst/>
            <a:gdLst/>
            <a:ahLst/>
            <a:cxnLst/>
            <a:rect l="l" t="t" r="r" b="b"/>
            <a:pathLst>
              <a:path w="480059" h="580389">
                <a:moveTo>
                  <a:pt x="383120" y="484250"/>
                </a:moveTo>
                <a:lnTo>
                  <a:pt x="380072" y="486028"/>
                </a:lnTo>
                <a:lnTo>
                  <a:pt x="377151" y="487806"/>
                </a:lnTo>
                <a:lnTo>
                  <a:pt x="376008" y="491744"/>
                </a:lnTo>
                <a:lnTo>
                  <a:pt x="377786" y="494664"/>
                </a:lnTo>
                <a:lnTo>
                  <a:pt x="427824" y="580263"/>
                </a:lnTo>
                <a:lnTo>
                  <a:pt x="435156" y="567689"/>
                </a:lnTo>
                <a:lnTo>
                  <a:pt x="421474" y="567689"/>
                </a:lnTo>
                <a:lnTo>
                  <a:pt x="421474" y="544267"/>
                </a:lnTo>
                <a:lnTo>
                  <a:pt x="387057" y="485267"/>
                </a:lnTo>
                <a:lnTo>
                  <a:pt x="383120" y="484250"/>
                </a:lnTo>
                <a:close/>
              </a:path>
              <a:path w="480059" h="580389">
                <a:moveTo>
                  <a:pt x="421474" y="544267"/>
                </a:moveTo>
                <a:lnTo>
                  <a:pt x="421474" y="567689"/>
                </a:lnTo>
                <a:lnTo>
                  <a:pt x="434174" y="567689"/>
                </a:lnTo>
                <a:lnTo>
                  <a:pt x="434174" y="564514"/>
                </a:lnTo>
                <a:lnTo>
                  <a:pt x="422236" y="564514"/>
                </a:lnTo>
                <a:lnTo>
                  <a:pt x="427761" y="555044"/>
                </a:lnTo>
                <a:lnTo>
                  <a:pt x="421474" y="544267"/>
                </a:lnTo>
                <a:close/>
              </a:path>
              <a:path w="480059" h="580389">
                <a:moveTo>
                  <a:pt x="472401" y="484250"/>
                </a:moveTo>
                <a:lnTo>
                  <a:pt x="468464" y="485267"/>
                </a:lnTo>
                <a:lnTo>
                  <a:pt x="434174" y="544049"/>
                </a:lnTo>
                <a:lnTo>
                  <a:pt x="434174" y="567689"/>
                </a:lnTo>
                <a:lnTo>
                  <a:pt x="435156" y="567689"/>
                </a:lnTo>
                <a:lnTo>
                  <a:pt x="477735" y="494664"/>
                </a:lnTo>
                <a:lnTo>
                  <a:pt x="479513" y="491744"/>
                </a:lnTo>
                <a:lnTo>
                  <a:pt x="478497" y="487806"/>
                </a:lnTo>
                <a:lnTo>
                  <a:pt x="472401" y="484250"/>
                </a:lnTo>
                <a:close/>
              </a:path>
              <a:path w="480059" h="580389">
                <a:moveTo>
                  <a:pt x="427761" y="555044"/>
                </a:moveTo>
                <a:lnTo>
                  <a:pt x="422236" y="564514"/>
                </a:lnTo>
                <a:lnTo>
                  <a:pt x="433285" y="564514"/>
                </a:lnTo>
                <a:lnTo>
                  <a:pt x="427761" y="555044"/>
                </a:lnTo>
                <a:close/>
              </a:path>
              <a:path w="480059" h="580389">
                <a:moveTo>
                  <a:pt x="434174" y="544049"/>
                </a:moveTo>
                <a:lnTo>
                  <a:pt x="427761" y="555044"/>
                </a:lnTo>
                <a:lnTo>
                  <a:pt x="433285" y="564514"/>
                </a:lnTo>
                <a:lnTo>
                  <a:pt x="434174" y="564514"/>
                </a:lnTo>
                <a:lnTo>
                  <a:pt x="434174" y="544049"/>
                </a:lnTo>
                <a:close/>
              </a:path>
              <a:path w="480059" h="580389">
                <a:moveTo>
                  <a:pt x="421474" y="290194"/>
                </a:moveTo>
                <a:lnTo>
                  <a:pt x="421474" y="544267"/>
                </a:lnTo>
                <a:lnTo>
                  <a:pt x="427761" y="555044"/>
                </a:lnTo>
                <a:lnTo>
                  <a:pt x="434174" y="544049"/>
                </a:lnTo>
                <a:lnTo>
                  <a:pt x="434174" y="296544"/>
                </a:lnTo>
                <a:lnTo>
                  <a:pt x="427824" y="296544"/>
                </a:lnTo>
                <a:lnTo>
                  <a:pt x="421474" y="290194"/>
                </a:lnTo>
                <a:close/>
              </a:path>
              <a:path w="480059" h="580389">
                <a:moveTo>
                  <a:pt x="12700" y="0"/>
                </a:moveTo>
                <a:lnTo>
                  <a:pt x="0" y="0"/>
                </a:lnTo>
                <a:lnTo>
                  <a:pt x="0" y="293624"/>
                </a:lnTo>
                <a:lnTo>
                  <a:pt x="2844" y="296544"/>
                </a:lnTo>
                <a:lnTo>
                  <a:pt x="421474" y="296544"/>
                </a:lnTo>
                <a:lnTo>
                  <a:pt x="421474" y="290194"/>
                </a:lnTo>
                <a:lnTo>
                  <a:pt x="12700" y="290194"/>
                </a:lnTo>
                <a:lnTo>
                  <a:pt x="6350" y="283844"/>
                </a:lnTo>
                <a:lnTo>
                  <a:pt x="12700" y="283844"/>
                </a:lnTo>
                <a:lnTo>
                  <a:pt x="12700" y="0"/>
                </a:lnTo>
                <a:close/>
              </a:path>
              <a:path w="480059" h="580389">
                <a:moveTo>
                  <a:pt x="431253" y="283844"/>
                </a:moveTo>
                <a:lnTo>
                  <a:pt x="12700" y="283844"/>
                </a:lnTo>
                <a:lnTo>
                  <a:pt x="12700" y="290194"/>
                </a:lnTo>
                <a:lnTo>
                  <a:pt x="421474" y="290194"/>
                </a:lnTo>
                <a:lnTo>
                  <a:pt x="427824" y="296544"/>
                </a:lnTo>
                <a:lnTo>
                  <a:pt x="434174" y="296544"/>
                </a:lnTo>
                <a:lnTo>
                  <a:pt x="434174" y="286638"/>
                </a:lnTo>
                <a:lnTo>
                  <a:pt x="431253" y="283844"/>
                </a:lnTo>
                <a:close/>
              </a:path>
              <a:path w="480059" h="580389">
                <a:moveTo>
                  <a:pt x="12700" y="283844"/>
                </a:moveTo>
                <a:lnTo>
                  <a:pt x="6350" y="283844"/>
                </a:lnTo>
                <a:lnTo>
                  <a:pt x="12700" y="290194"/>
                </a:lnTo>
                <a:lnTo>
                  <a:pt x="12700" y="28384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4524" y="1880996"/>
            <a:ext cx="7823834" cy="278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2520" marR="1035685" indent="-508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Движение чрезмерно,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излишне  по </a:t>
            </a:r>
            <a:r>
              <a:rPr sz="1800" b="1" dirty="0">
                <a:latin typeface="Calibri"/>
                <a:cs typeface="Calibri"/>
              </a:rPr>
              <a:t>силе 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длительности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3054350" marR="6413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Двигательная активность </a:t>
            </a:r>
            <a:r>
              <a:rPr sz="1800" b="1" spc="-10" dirty="0">
                <a:latin typeface="Calibri"/>
                <a:cs typeface="Calibri"/>
              </a:rPr>
              <a:t>обусловлена:  фазической </a:t>
            </a:r>
            <a:r>
              <a:rPr sz="1800" b="1" spc="-5" dirty="0">
                <a:latin typeface="Calibri"/>
                <a:cs typeface="Calibri"/>
              </a:rPr>
              <a:t>активностью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альфа-мотонейронов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31248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тонической </a:t>
            </a:r>
            <a:r>
              <a:rPr sz="1800" b="1" spc="-5" dirty="0">
                <a:latin typeface="Calibri"/>
                <a:cs typeface="Calibri"/>
              </a:rPr>
              <a:t>активностью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гамма-мотонейронов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24230" algn="l"/>
              </a:tabLst>
            </a:pPr>
            <a:r>
              <a:rPr sz="1800" u="sng" dirty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Показатели двигательной</a:t>
            </a:r>
            <a:r>
              <a:rPr sz="1800" b="1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функци</a:t>
            </a:r>
            <a:r>
              <a:rPr sz="1800" b="1" spc="-5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99533" y="4680711"/>
            <a:ext cx="103505" cy="663575"/>
          </a:xfrm>
          <a:custGeom>
            <a:avLst/>
            <a:gdLst/>
            <a:ahLst/>
            <a:cxnLst/>
            <a:rect l="l" t="t" r="r" b="b"/>
            <a:pathLst>
              <a:path w="103504" h="663575">
                <a:moveTo>
                  <a:pt x="7112" y="567182"/>
                </a:moveTo>
                <a:lnTo>
                  <a:pt x="1015" y="570738"/>
                </a:lnTo>
                <a:lnTo>
                  <a:pt x="0" y="574547"/>
                </a:lnTo>
                <a:lnTo>
                  <a:pt x="51688" y="663194"/>
                </a:lnTo>
                <a:lnTo>
                  <a:pt x="59020" y="650621"/>
                </a:lnTo>
                <a:lnTo>
                  <a:pt x="45338" y="650621"/>
                </a:lnTo>
                <a:lnTo>
                  <a:pt x="45338" y="627198"/>
                </a:lnTo>
                <a:lnTo>
                  <a:pt x="10921" y="568197"/>
                </a:lnTo>
                <a:lnTo>
                  <a:pt x="7112" y="567182"/>
                </a:lnTo>
                <a:close/>
              </a:path>
              <a:path w="103504" h="663575">
                <a:moveTo>
                  <a:pt x="45338" y="627198"/>
                </a:moveTo>
                <a:lnTo>
                  <a:pt x="45338" y="650621"/>
                </a:lnTo>
                <a:lnTo>
                  <a:pt x="58038" y="650621"/>
                </a:lnTo>
                <a:lnTo>
                  <a:pt x="58038" y="647446"/>
                </a:lnTo>
                <a:lnTo>
                  <a:pt x="46227" y="647446"/>
                </a:lnTo>
                <a:lnTo>
                  <a:pt x="51688" y="638084"/>
                </a:lnTo>
                <a:lnTo>
                  <a:pt x="45338" y="627198"/>
                </a:lnTo>
                <a:close/>
              </a:path>
              <a:path w="103504" h="663575">
                <a:moveTo>
                  <a:pt x="96265" y="567182"/>
                </a:moveTo>
                <a:lnTo>
                  <a:pt x="92455" y="568197"/>
                </a:lnTo>
                <a:lnTo>
                  <a:pt x="58038" y="627198"/>
                </a:lnTo>
                <a:lnTo>
                  <a:pt x="58038" y="650621"/>
                </a:lnTo>
                <a:lnTo>
                  <a:pt x="59020" y="650621"/>
                </a:lnTo>
                <a:lnTo>
                  <a:pt x="103377" y="574547"/>
                </a:lnTo>
                <a:lnTo>
                  <a:pt x="102362" y="570738"/>
                </a:lnTo>
                <a:lnTo>
                  <a:pt x="96265" y="567182"/>
                </a:lnTo>
                <a:close/>
              </a:path>
              <a:path w="103504" h="663575">
                <a:moveTo>
                  <a:pt x="51688" y="638084"/>
                </a:moveTo>
                <a:lnTo>
                  <a:pt x="46227" y="647446"/>
                </a:lnTo>
                <a:lnTo>
                  <a:pt x="57150" y="647446"/>
                </a:lnTo>
                <a:lnTo>
                  <a:pt x="51688" y="638084"/>
                </a:lnTo>
                <a:close/>
              </a:path>
              <a:path w="103504" h="663575">
                <a:moveTo>
                  <a:pt x="58038" y="627198"/>
                </a:moveTo>
                <a:lnTo>
                  <a:pt x="51688" y="638084"/>
                </a:lnTo>
                <a:lnTo>
                  <a:pt x="57150" y="647446"/>
                </a:lnTo>
                <a:lnTo>
                  <a:pt x="58038" y="647446"/>
                </a:lnTo>
                <a:lnTo>
                  <a:pt x="58038" y="627198"/>
                </a:lnTo>
                <a:close/>
              </a:path>
              <a:path w="103504" h="663575">
                <a:moveTo>
                  <a:pt x="58038" y="0"/>
                </a:moveTo>
                <a:lnTo>
                  <a:pt x="45338" y="0"/>
                </a:lnTo>
                <a:lnTo>
                  <a:pt x="45338" y="627198"/>
                </a:lnTo>
                <a:lnTo>
                  <a:pt x="51688" y="638084"/>
                </a:lnTo>
                <a:lnTo>
                  <a:pt x="58038" y="627198"/>
                </a:lnTo>
                <a:lnTo>
                  <a:pt x="580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2348" y="4680711"/>
            <a:ext cx="103505" cy="663575"/>
          </a:xfrm>
          <a:custGeom>
            <a:avLst/>
            <a:gdLst/>
            <a:ahLst/>
            <a:cxnLst/>
            <a:rect l="l" t="t" r="r" b="b"/>
            <a:pathLst>
              <a:path w="103505" h="663575">
                <a:moveTo>
                  <a:pt x="7112" y="567182"/>
                </a:moveTo>
                <a:lnTo>
                  <a:pt x="1015" y="570738"/>
                </a:lnTo>
                <a:lnTo>
                  <a:pt x="0" y="574547"/>
                </a:lnTo>
                <a:lnTo>
                  <a:pt x="51815" y="663194"/>
                </a:lnTo>
                <a:lnTo>
                  <a:pt x="59147" y="650621"/>
                </a:lnTo>
                <a:lnTo>
                  <a:pt x="45465" y="650621"/>
                </a:lnTo>
                <a:lnTo>
                  <a:pt x="45338" y="626980"/>
                </a:lnTo>
                <a:lnTo>
                  <a:pt x="11049" y="568197"/>
                </a:lnTo>
                <a:lnTo>
                  <a:pt x="7112" y="567182"/>
                </a:lnTo>
                <a:close/>
              </a:path>
              <a:path w="103505" h="663575">
                <a:moveTo>
                  <a:pt x="45465" y="627198"/>
                </a:moveTo>
                <a:lnTo>
                  <a:pt x="45465" y="650621"/>
                </a:lnTo>
                <a:lnTo>
                  <a:pt x="58165" y="650621"/>
                </a:lnTo>
                <a:lnTo>
                  <a:pt x="58165" y="647446"/>
                </a:lnTo>
                <a:lnTo>
                  <a:pt x="46227" y="647446"/>
                </a:lnTo>
                <a:lnTo>
                  <a:pt x="51752" y="637975"/>
                </a:lnTo>
                <a:lnTo>
                  <a:pt x="45465" y="627198"/>
                </a:lnTo>
                <a:close/>
              </a:path>
              <a:path w="103505" h="663575">
                <a:moveTo>
                  <a:pt x="96393" y="567182"/>
                </a:moveTo>
                <a:lnTo>
                  <a:pt x="92456" y="568197"/>
                </a:lnTo>
                <a:lnTo>
                  <a:pt x="58165" y="626980"/>
                </a:lnTo>
                <a:lnTo>
                  <a:pt x="58165" y="650621"/>
                </a:lnTo>
                <a:lnTo>
                  <a:pt x="59147" y="650621"/>
                </a:lnTo>
                <a:lnTo>
                  <a:pt x="103505" y="574547"/>
                </a:lnTo>
                <a:lnTo>
                  <a:pt x="102488" y="570738"/>
                </a:lnTo>
                <a:lnTo>
                  <a:pt x="96393" y="567182"/>
                </a:lnTo>
                <a:close/>
              </a:path>
              <a:path w="103505" h="663575">
                <a:moveTo>
                  <a:pt x="51752" y="637975"/>
                </a:moveTo>
                <a:lnTo>
                  <a:pt x="46227" y="647446"/>
                </a:lnTo>
                <a:lnTo>
                  <a:pt x="57276" y="647446"/>
                </a:lnTo>
                <a:lnTo>
                  <a:pt x="51752" y="637975"/>
                </a:lnTo>
                <a:close/>
              </a:path>
              <a:path w="103505" h="663575">
                <a:moveTo>
                  <a:pt x="58165" y="626980"/>
                </a:moveTo>
                <a:lnTo>
                  <a:pt x="51752" y="637975"/>
                </a:lnTo>
                <a:lnTo>
                  <a:pt x="57276" y="647446"/>
                </a:lnTo>
                <a:lnTo>
                  <a:pt x="58165" y="647446"/>
                </a:lnTo>
                <a:lnTo>
                  <a:pt x="58165" y="626980"/>
                </a:lnTo>
                <a:close/>
              </a:path>
              <a:path w="103505" h="663575">
                <a:moveTo>
                  <a:pt x="58165" y="0"/>
                </a:moveTo>
                <a:lnTo>
                  <a:pt x="45465" y="0"/>
                </a:lnTo>
                <a:lnTo>
                  <a:pt x="45465" y="627198"/>
                </a:lnTo>
                <a:lnTo>
                  <a:pt x="51752" y="637975"/>
                </a:lnTo>
                <a:lnTo>
                  <a:pt x="58038" y="627198"/>
                </a:lnTo>
                <a:lnTo>
                  <a:pt x="5816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523" y="4680711"/>
            <a:ext cx="103505" cy="663575"/>
          </a:xfrm>
          <a:custGeom>
            <a:avLst/>
            <a:gdLst/>
            <a:ahLst/>
            <a:cxnLst/>
            <a:rect l="l" t="t" r="r" b="b"/>
            <a:pathLst>
              <a:path w="103505" h="663575">
                <a:moveTo>
                  <a:pt x="7086" y="567182"/>
                </a:moveTo>
                <a:lnTo>
                  <a:pt x="1028" y="570738"/>
                </a:lnTo>
                <a:lnTo>
                  <a:pt x="0" y="574547"/>
                </a:lnTo>
                <a:lnTo>
                  <a:pt x="51701" y="663194"/>
                </a:lnTo>
                <a:lnTo>
                  <a:pt x="59036" y="650621"/>
                </a:lnTo>
                <a:lnTo>
                  <a:pt x="45351" y="650621"/>
                </a:lnTo>
                <a:lnTo>
                  <a:pt x="45351" y="627149"/>
                </a:lnTo>
                <a:lnTo>
                  <a:pt x="10972" y="568197"/>
                </a:lnTo>
                <a:lnTo>
                  <a:pt x="7086" y="567182"/>
                </a:lnTo>
                <a:close/>
              </a:path>
              <a:path w="103505" h="663575">
                <a:moveTo>
                  <a:pt x="45351" y="627149"/>
                </a:moveTo>
                <a:lnTo>
                  <a:pt x="45351" y="650621"/>
                </a:lnTo>
                <a:lnTo>
                  <a:pt x="58051" y="650621"/>
                </a:lnTo>
                <a:lnTo>
                  <a:pt x="58051" y="647446"/>
                </a:lnTo>
                <a:lnTo>
                  <a:pt x="46228" y="647446"/>
                </a:lnTo>
                <a:lnTo>
                  <a:pt x="51708" y="638049"/>
                </a:lnTo>
                <a:lnTo>
                  <a:pt x="45351" y="627149"/>
                </a:lnTo>
                <a:close/>
              </a:path>
              <a:path w="103505" h="663575">
                <a:moveTo>
                  <a:pt x="96329" y="567182"/>
                </a:moveTo>
                <a:lnTo>
                  <a:pt x="92443" y="568197"/>
                </a:lnTo>
                <a:lnTo>
                  <a:pt x="58064" y="627149"/>
                </a:lnTo>
                <a:lnTo>
                  <a:pt x="58051" y="650621"/>
                </a:lnTo>
                <a:lnTo>
                  <a:pt x="59036" y="650621"/>
                </a:lnTo>
                <a:lnTo>
                  <a:pt x="103403" y="574547"/>
                </a:lnTo>
                <a:lnTo>
                  <a:pt x="102387" y="570738"/>
                </a:lnTo>
                <a:lnTo>
                  <a:pt x="96329" y="567182"/>
                </a:lnTo>
                <a:close/>
              </a:path>
              <a:path w="103505" h="663575">
                <a:moveTo>
                  <a:pt x="51708" y="638049"/>
                </a:moveTo>
                <a:lnTo>
                  <a:pt x="46228" y="647446"/>
                </a:lnTo>
                <a:lnTo>
                  <a:pt x="57188" y="647446"/>
                </a:lnTo>
                <a:lnTo>
                  <a:pt x="51708" y="638049"/>
                </a:lnTo>
                <a:close/>
              </a:path>
              <a:path w="103505" h="663575">
                <a:moveTo>
                  <a:pt x="58051" y="627171"/>
                </a:moveTo>
                <a:lnTo>
                  <a:pt x="51708" y="638049"/>
                </a:lnTo>
                <a:lnTo>
                  <a:pt x="57188" y="647446"/>
                </a:lnTo>
                <a:lnTo>
                  <a:pt x="58051" y="647446"/>
                </a:lnTo>
                <a:lnTo>
                  <a:pt x="58051" y="627171"/>
                </a:lnTo>
                <a:close/>
              </a:path>
              <a:path w="103505" h="663575">
                <a:moveTo>
                  <a:pt x="58051" y="0"/>
                </a:moveTo>
                <a:lnTo>
                  <a:pt x="45351" y="0"/>
                </a:lnTo>
                <a:lnTo>
                  <a:pt x="45364" y="627171"/>
                </a:lnTo>
                <a:lnTo>
                  <a:pt x="51708" y="638049"/>
                </a:lnTo>
                <a:lnTo>
                  <a:pt x="58051" y="627171"/>
                </a:lnTo>
                <a:lnTo>
                  <a:pt x="5805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739" y="5528868"/>
            <a:ext cx="1326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Бе</a:t>
            </a:r>
            <a:r>
              <a:rPr sz="1800" b="1" spc="-15" dirty="0">
                <a:latin typeface="Calibri"/>
                <a:cs typeface="Calibri"/>
              </a:rPr>
              <a:t>зу</a:t>
            </a:r>
            <a:r>
              <a:rPr sz="1800" b="1" spc="-5" dirty="0">
                <a:latin typeface="Calibri"/>
                <a:cs typeface="Calibri"/>
              </a:rPr>
              <a:t>сл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вные  </a:t>
            </a:r>
            <a:r>
              <a:rPr sz="1800" b="1" spc="-10" dirty="0">
                <a:latin typeface="Calibri"/>
                <a:cs typeface="Calibri"/>
              </a:rPr>
              <a:t>рефлексы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74951" y="5386222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Мышечный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тонус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6773" y="5392318"/>
            <a:ext cx="298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Генерализованные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движения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25796" y="4100448"/>
            <a:ext cx="690245" cy="1243965"/>
          </a:xfrm>
          <a:custGeom>
            <a:avLst/>
            <a:gdLst/>
            <a:ahLst/>
            <a:cxnLst/>
            <a:rect l="l" t="t" r="r" b="b"/>
            <a:pathLst>
              <a:path w="690245" h="1243964">
                <a:moveTo>
                  <a:pt x="593851" y="1147445"/>
                </a:moveTo>
                <a:lnTo>
                  <a:pt x="587755" y="1151001"/>
                </a:lnTo>
                <a:lnTo>
                  <a:pt x="586739" y="1154811"/>
                </a:lnTo>
                <a:lnTo>
                  <a:pt x="638555" y="1243457"/>
                </a:lnTo>
                <a:lnTo>
                  <a:pt x="645887" y="1230884"/>
                </a:lnTo>
                <a:lnTo>
                  <a:pt x="632205" y="1230884"/>
                </a:lnTo>
                <a:lnTo>
                  <a:pt x="632078" y="1207243"/>
                </a:lnTo>
                <a:lnTo>
                  <a:pt x="597788" y="1148461"/>
                </a:lnTo>
                <a:lnTo>
                  <a:pt x="593851" y="1147445"/>
                </a:lnTo>
                <a:close/>
              </a:path>
              <a:path w="690245" h="1243964">
                <a:moveTo>
                  <a:pt x="632205" y="1207461"/>
                </a:moveTo>
                <a:lnTo>
                  <a:pt x="632205" y="1230884"/>
                </a:lnTo>
                <a:lnTo>
                  <a:pt x="644905" y="1230884"/>
                </a:lnTo>
                <a:lnTo>
                  <a:pt x="644905" y="1227709"/>
                </a:lnTo>
                <a:lnTo>
                  <a:pt x="632967" y="1227709"/>
                </a:lnTo>
                <a:lnTo>
                  <a:pt x="638492" y="1218238"/>
                </a:lnTo>
                <a:lnTo>
                  <a:pt x="632205" y="1207461"/>
                </a:lnTo>
                <a:close/>
              </a:path>
              <a:path w="690245" h="1243964">
                <a:moveTo>
                  <a:pt x="683132" y="1147445"/>
                </a:moveTo>
                <a:lnTo>
                  <a:pt x="679195" y="1148461"/>
                </a:lnTo>
                <a:lnTo>
                  <a:pt x="644905" y="1207243"/>
                </a:lnTo>
                <a:lnTo>
                  <a:pt x="644905" y="1230884"/>
                </a:lnTo>
                <a:lnTo>
                  <a:pt x="645887" y="1230884"/>
                </a:lnTo>
                <a:lnTo>
                  <a:pt x="690244" y="1154811"/>
                </a:lnTo>
                <a:lnTo>
                  <a:pt x="689228" y="1151001"/>
                </a:lnTo>
                <a:lnTo>
                  <a:pt x="683132" y="1147445"/>
                </a:lnTo>
                <a:close/>
              </a:path>
              <a:path w="690245" h="1243964">
                <a:moveTo>
                  <a:pt x="638492" y="1218238"/>
                </a:moveTo>
                <a:lnTo>
                  <a:pt x="632967" y="1227709"/>
                </a:lnTo>
                <a:lnTo>
                  <a:pt x="644016" y="1227709"/>
                </a:lnTo>
                <a:lnTo>
                  <a:pt x="638492" y="1218238"/>
                </a:lnTo>
                <a:close/>
              </a:path>
              <a:path w="690245" h="1243964">
                <a:moveTo>
                  <a:pt x="644905" y="1207243"/>
                </a:moveTo>
                <a:lnTo>
                  <a:pt x="638492" y="1218238"/>
                </a:lnTo>
                <a:lnTo>
                  <a:pt x="644016" y="1227709"/>
                </a:lnTo>
                <a:lnTo>
                  <a:pt x="644905" y="1227709"/>
                </a:lnTo>
                <a:lnTo>
                  <a:pt x="644905" y="1207243"/>
                </a:lnTo>
                <a:close/>
              </a:path>
              <a:path w="690245" h="1243964">
                <a:moveTo>
                  <a:pt x="632205" y="621792"/>
                </a:moveTo>
                <a:lnTo>
                  <a:pt x="632205" y="1207461"/>
                </a:lnTo>
                <a:lnTo>
                  <a:pt x="638492" y="1218238"/>
                </a:lnTo>
                <a:lnTo>
                  <a:pt x="644778" y="1207461"/>
                </a:lnTo>
                <a:lnTo>
                  <a:pt x="644905" y="628142"/>
                </a:lnTo>
                <a:lnTo>
                  <a:pt x="638555" y="628142"/>
                </a:lnTo>
                <a:lnTo>
                  <a:pt x="632205" y="621792"/>
                </a:lnTo>
                <a:close/>
              </a:path>
              <a:path w="690245" h="1243964">
                <a:moveTo>
                  <a:pt x="12700" y="0"/>
                </a:moveTo>
                <a:lnTo>
                  <a:pt x="0" y="0"/>
                </a:lnTo>
                <a:lnTo>
                  <a:pt x="0" y="625220"/>
                </a:lnTo>
                <a:lnTo>
                  <a:pt x="2920" y="628142"/>
                </a:lnTo>
                <a:lnTo>
                  <a:pt x="632205" y="628142"/>
                </a:lnTo>
                <a:lnTo>
                  <a:pt x="632205" y="621792"/>
                </a:lnTo>
                <a:lnTo>
                  <a:pt x="12700" y="621792"/>
                </a:lnTo>
                <a:lnTo>
                  <a:pt x="6350" y="615442"/>
                </a:lnTo>
                <a:lnTo>
                  <a:pt x="12700" y="615442"/>
                </a:lnTo>
                <a:lnTo>
                  <a:pt x="12700" y="0"/>
                </a:lnTo>
                <a:close/>
              </a:path>
              <a:path w="690245" h="1243964">
                <a:moveTo>
                  <a:pt x="641984" y="615442"/>
                </a:moveTo>
                <a:lnTo>
                  <a:pt x="12700" y="615442"/>
                </a:lnTo>
                <a:lnTo>
                  <a:pt x="12700" y="621792"/>
                </a:lnTo>
                <a:lnTo>
                  <a:pt x="632205" y="621792"/>
                </a:lnTo>
                <a:lnTo>
                  <a:pt x="638555" y="628142"/>
                </a:lnTo>
                <a:lnTo>
                  <a:pt x="644905" y="628142"/>
                </a:lnTo>
                <a:lnTo>
                  <a:pt x="644905" y="618236"/>
                </a:lnTo>
                <a:lnTo>
                  <a:pt x="641984" y="615442"/>
                </a:lnTo>
                <a:close/>
              </a:path>
              <a:path w="690245" h="1243964">
                <a:moveTo>
                  <a:pt x="12700" y="615442"/>
                </a:moveTo>
                <a:lnTo>
                  <a:pt x="6350" y="615442"/>
                </a:lnTo>
                <a:lnTo>
                  <a:pt x="12700" y="621792"/>
                </a:lnTo>
                <a:lnTo>
                  <a:pt x="12700" y="61544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55038" y="97358"/>
            <a:ext cx="572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Формирование </a:t>
            </a:r>
            <a:r>
              <a:rPr spc="-15" dirty="0"/>
              <a:t>двигательной</a:t>
            </a:r>
            <a:r>
              <a:rPr spc="30" dirty="0"/>
              <a:t> </a:t>
            </a:r>
            <a:r>
              <a:rPr spc="-10" dirty="0"/>
              <a:t>сферы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5033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876300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2721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2721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4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665987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876300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692721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692721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4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5240" y="1705229"/>
            <a:ext cx="3179572" cy="2404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5682" y="1249502"/>
            <a:ext cx="20916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Ребенку </a:t>
            </a:r>
            <a:r>
              <a:rPr sz="1800" b="1" dirty="0">
                <a:latin typeface="Calibri"/>
                <a:cs typeface="Calibri"/>
              </a:rPr>
              <a:t>5-6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месяцев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90415" y="1969389"/>
            <a:ext cx="2877185" cy="103505"/>
          </a:xfrm>
          <a:custGeom>
            <a:avLst/>
            <a:gdLst/>
            <a:ahLst/>
            <a:cxnLst/>
            <a:rect l="l" t="t" r="r" b="b"/>
            <a:pathLst>
              <a:path w="2877184" h="103505">
                <a:moveTo>
                  <a:pt x="2851567" y="51688"/>
                </a:moveTo>
                <a:lnTo>
                  <a:pt x="2781681" y="92456"/>
                </a:lnTo>
                <a:lnTo>
                  <a:pt x="2780665" y="96393"/>
                </a:lnTo>
                <a:lnTo>
                  <a:pt x="2782442" y="99313"/>
                </a:lnTo>
                <a:lnTo>
                  <a:pt x="2784220" y="102362"/>
                </a:lnTo>
                <a:lnTo>
                  <a:pt x="2788158" y="103377"/>
                </a:lnTo>
                <a:lnTo>
                  <a:pt x="2865913" y="58038"/>
                </a:lnTo>
                <a:lnTo>
                  <a:pt x="2864231" y="58038"/>
                </a:lnTo>
                <a:lnTo>
                  <a:pt x="2864231" y="57150"/>
                </a:lnTo>
                <a:lnTo>
                  <a:pt x="2860929" y="57150"/>
                </a:lnTo>
                <a:lnTo>
                  <a:pt x="2851567" y="51688"/>
                </a:lnTo>
                <a:close/>
              </a:path>
              <a:path w="2877184" h="103505">
                <a:moveTo>
                  <a:pt x="2840681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840681" y="58038"/>
                </a:lnTo>
                <a:lnTo>
                  <a:pt x="2851567" y="51688"/>
                </a:lnTo>
                <a:lnTo>
                  <a:pt x="2840681" y="45338"/>
                </a:lnTo>
                <a:close/>
              </a:path>
              <a:path w="2877184" h="103505">
                <a:moveTo>
                  <a:pt x="2865913" y="45338"/>
                </a:moveTo>
                <a:lnTo>
                  <a:pt x="2864231" y="45338"/>
                </a:lnTo>
                <a:lnTo>
                  <a:pt x="2864231" y="58038"/>
                </a:lnTo>
                <a:lnTo>
                  <a:pt x="2865913" y="58038"/>
                </a:lnTo>
                <a:lnTo>
                  <a:pt x="2876804" y="51688"/>
                </a:lnTo>
                <a:lnTo>
                  <a:pt x="2865913" y="45338"/>
                </a:lnTo>
                <a:close/>
              </a:path>
              <a:path w="2877184" h="103505">
                <a:moveTo>
                  <a:pt x="2860929" y="46227"/>
                </a:moveTo>
                <a:lnTo>
                  <a:pt x="2851567" y="51688"/>
                </a:lnTo>
                <a:lnTo>
                  <a:pt x="2860929" y="57150"/>
                </a:lnTo>
                <a:lnTo>
                  <a:pt x="2860929" y="46227"/>
                </a:lnTo>
                <a:close/>
              </a:path>
              <a:path w="2877184" h="103505">
                <a:moveTo>
                  <a:pt x="2864231" y="46227"/>
                </a:moveTo>
                <a:lnTo>
                  <a:pt x="2860929" y="46227"/>
                </a:lnTo>
                <a:lnTo>
                  <a:pt x="2860929" y="57150"/>
                </a:lnTo>
                <a:lnTo>
                  <a:pt x="2864231" y="57150"/>
                </a:lnTo>
                <a:lnTo>
                  <a:pt x="2864231" y="46227"/>
                </a:lnTo>
                <a:close/>
              </a:path>
              <a:path w="2877184" h="103505">
                <a:moveTo>
                  <a:pt x="2788158" y="0"/>
                </a:moveTo>
                <a:lnTo>
                  <a:pt x="2784220" y="1015"/>
                </a:lnTo>
                <a:lnTo>
                  <a:pt x="2780665" y="7112"/>
                </a:lnTo>
                <a:lnTo>
                  <a:pt x="2781681" y="10922"/>
                </a:lnTo>
                <a:lnTo>
                  <a:pt x="2851567" y="51688"/>
                </a:lnTo>
                <a:lnTo>
                  <a:pt x="2860929" y="46227"/>
                </a:lnTo>
                <a:lnTo>
                  <a:pt x="2864231" y="46227"/>
                </a:lnTo>
                <a:lnTo>
                  <a:pt x="2864231" y="45338"/>
                </a:lnTo>
                <a:lnTo>
                  <a:pt x="2865913" y="45338"/>
                </a:lnTo>
                <a:lnTo>
                  <a:pt x="278815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50894" y="838327"/>
            <a:ext cx="34563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Завершается </a:t>
            </a:r>
            <a:r>
              <a:rPr sz="1800" b="1" spc="-10" dirty="0">
                <a:latin typeface="Calibri"/>
                <a:cs typeface="Calibri"/>
              </a:rPr>
              <a:t>период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большой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неврологической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трансформации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(до </a:t>
            </a:r>
            <a:r>
              <a:rPr sz="1800" b="1" dirty="0">
                <a:latin typeface="Calibri"/>
                <a:cs typeface="Calibri"/>
              </a:rPr>
              <a:t>48-56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недели)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51419" y="820331"/>
            <a:ext cx="1421383" cy="1184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18604" y="2100097"/>
            <a:ext cx="1854200" cy="1090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08" y="3880611"/>
            <a:ext cx="1941830" cy="103505"/>
          </a:xfrm>
          <a:custGeom>
            <a:avLst/>
            <a:gdLst/>
            <a:ahLst/>
            <a:cxnLst/>
            <a:rect l="l" t="t" r="r" b="b"/>
            <a:pathLst>
              <a:path w="1941829" h="103504">
                <a:moveTo>
                  <a:pt x="1905320" y="58470"/>
                </a:moveTo>
                <a:lnTo>
                  <a:pt x="1848992" y="90550"/>
                </a:lnTo>
                <a:lnTo>
                  <a:pt x="1846071" y="92329"/>
                </a:lnTo>
                <a:lnTo>
                  <a:pt x="1844928" y="96265"/>
                </a:lnTo>
                <a:lnTo>
                  <a:pt x="1848484" y="102362"/>
                </a:lnTo>
                <a:lnTo>
                  <a:pt x="1852294" y="103377"/>
                </a:lnTo>
                <a:lnTo>
                  <a:pt x="1855342" y="101600"/>
                </a:lnTo>
                <a:lnTo>
                  <a:pt x="1930546" y="58674"/>
                </a:lnTo>
                <a:lnTo>
                  <a:pt x="1928749" y="58674"/>
                </a:lnTo>
                <a:lnTo>
                  <a:pt x="1905320" y="58470"/>
                </a:lnTo>
                <a:close/>
              </a:path>
              <a:path w="1941829" h="103504">
                <a:moveTo>
                  <a:pt x="1916254" y="52243"/>
                </a:moveTo>
                <a:lnTo>
                  <a:pt x="1905320" y="58470"/>
                </a:lnTo>
                <a:lnTo>
                  <a:pt x="1928749" y="58674"/>
                </a:lnTo>
                <a:lnTo>
                  <a:pt x="1928757" y="57785"/>
                </a:lnTo>
                <a:lnTo>
                  <a:pt x="1925574" y="57785"/>
                </a:lnTo>
                <a:lnTo>
                  <a:pt x="1916254" y="52243"/>
                </a:lnTo>
                <a:close/>
              </a:path>
              <a:path w="1941829" h="103504">
                <a:moveTo>
                  <a:pt x="1853183" y="0"/>
                </a:moveTo>
                <a:lnTo>
                  <a:pt x="1849374" y="1015"/>
                </a:lnTo>
                <a:lnTo>
                  <a:pt x="1847468" y="3937"/>
                </a:lnTo>
                <a:lnTo>
                  <a:pt x="1845690" y="6985"/>
                </a:lnTo>
                <a:lnTo>
                  <a:pt x="1846706" y="10921"/>
                </a:lnTo>
                <a:lnTo>
                  <a:pt x="1849754" y="12700"/>
                </a:lnTo>
                <a:lnTo>
                  <a:pt x="1905367" y="45769"/>
                </a:lnTo>
                <a:lnTo>
                  <a:pt x="1928876" y="45974"/>
                </a:lnTo>
                <a:lnTo>
                  <a:pt x="1928749" y="58674"/>
                </a:lnTo>
                <a:lnTo>
                  <a:pt x="1930546" y="58674"/>
                </a:lnTo>
                <a:lnTo>
                  <a:pt x="1941449" y="52450"/>
                </a:lnTo>
                <a:lnTo>
                  <a:pt x="1856231" y="1777"/>
                </a:lnTo>
                <a:lnTo>
                  <a:pt x="1853183" y="0"/>
                </a:lnTo>
                <a:close/>
              </a:path>
              <a:path w="1941829" h="103504">
                <a:moveTo>
                  <a:pt x="126" y="29210"/>
                </a:moveTo>
                <a:lnTo>
                  <a:pt x="0" y="41910"/>
                </a:lnTo>
                <a:lnTo>
                  <a:pt x="1905320" y="58470"/>
                </a:lnTo>
                <a:lnTo>
                  <a:pt x="1916254" y="52243"/>
                </a:lnTo>
                <a:lnTo>
                  <a:pt x="1905367" y="45769"/>
                </a:lnTo>
                <a:lnTo>
                  <a:pt x="126" y="29210"/>
                </a:lnTo>
                <a:close/>
              </a:path>
              <a:path w="1941829" h="103504">
                <a:moveTo>
                  <a:pt x="1925701" y="46862"/>
                </a:moveTo>
                <a:lnTo>
                  <a:pt x="1916254" y="52243"/>
                </a:lnTo>
                <a:lnTo>
                  <a:pt x="1925574" y="57785"/>
                </a:lnTo>
                <a:lnTo>
                  <a:pt x="1925701" y="46862"/>
                </a:lnTo>
                <a:close/>
              </a:path>
              <a:path w="1941829" h="103504">
                <a:moveTo>
                  <a:pt x="1928867" y="46862"/>
                </a:moveTo>
                <a:lnTo>
                  <a:pt x="1925701" y="46862"/>
                </a:lnTo>
                <a:lnTo>
                  <a:pt x="1925574" y="57785"/>
                </a:lnTo>
                <a:lnTo>
                  <a:pt x="1928757" y="57785"/>
                </a:lnTo>
                <a:lnTo>
                  <a:pt x="1928867" y="46862"/>
                </a:lnTo>
                <a:close/>
              </a:path>
              <a:path w="1941829" h="103504">
                <a:moveTo>
                  <a:pt x="1905367" y="45769"/>
                </a:moveTo>
                <a:lnTo>
                  <a:pt x="1916254" y="52243"/>
                </a:lnTo>
                <a:lnTo>
                  <a:pt x="1925701" y="46862"/>
                </a:lnTo>
                <a:lnTo>
                  <a:pt x="1928867" y="46862"/>
                </a:lnTo>
                <a:lnTo>
                  <a:pt x="1928876" y="45974"/>
                </a:lnTo>
                <a:lnTo>
                  <a:pt x="1905367" y="4576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84701" y="2727452"/>
            <a:ext cx="25209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Созревает </a:t>
            </a:r>
            <a:r>
              <a:rPr sz="1800" b="1" dirty="0">
                <a:latin typeface="Calibri"/>
                <a:cs typeface="Calibri"/>
              </a:rPr>
              <a:t>красное </a:t>
            </a:r>
            <a:r>
              <a:rPr sz="1800" b="1" spc="-5" dirty="0">
                <a:latin typeface="Calibri"/>
                <a:cs typeface="Calibri"/>
              </a:rPr>
              <a:t>ядро,  его </a:t>
            </a:r>
            <a:r>
              <a:rPr sz="1800" b="1" spc="-10" dirty="0">
                <a:latin typeface="Calibri"/>
                <a:cs typeface="Calibri"/>
              </a:rPr>
              <a:t>проводящие </a:t>
            </a:r>
            <a:r>
              <a:rPr sz="1800" b="1" spc="-5" dirty="0">
                <a:latin typeface="Calibri"/>
                <a:cs typeface="Calibri"/>
              </a:rPr>
              <a:t>пути,  стриатум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бледный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шар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5285" y="3698494"/>
            <a:ext cx="2508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Смена </a:t>
            </a:r>
            <a:r>
              <a:rPr sz="1800" b="1" dirty="0">
                <a:latin typeface="Calibri"/>
                <a:cs typeface="Calibri"/>
              </a:rPr>
              <a:t>уровня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регуляции  </a:t>
            </a:r>
            <a:r>
              <a:rPr sz="1800" b="1" spc="-5" dirty="0">
                <a:latin typeface="Calibri"/>
                <a:cs typeface="Calibri"/>
              </a:rPr>
              <a:t>моторики: смена  экстрапирамидной</a:t>
            </a:r>
            <a:endParaRPr sz="1800">
              <a:latin typeface="Calibri"/>
              <a:cs typeface="Calibri"/>
            </a:endParaRPr>
          </a:p>
          <a:p>
            <a:pPr marL="62865" marR="103505" indent="-508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на </a:t>
            </a:r>
            <a:r>
              <a:rPr sz="1800" b="1" spc="-10" dirty="0">
                <a:latin typeface="Calibri"/>
                <a:cs typeface="Calibri"/>
              </a:rPr>
              <a:t>кортико-спинальную  </a:t>
            </a:r>
            <a:r>
              <a:rPr sz="1800" b="1" spc="-5" dirty="0">
                <a:latin typeface="Calibri"/>
                <a:cs typeface="Calibri"/>
              </a:rPr>
              <a:t>моторику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8941" y="4232021"/>
            <a:ext cx="103505" cy="1026794"/>
          </a:xfrm>
          <a:custGeom>
            <a:avLst/>
            <a:gdLst/>
            <a:ahLst/>
            <a:cxnLst/>
            <a:rect l="l" t="t" r="r" b="b"/>
            <a:pathLst>
              <a:path w="103505" h="1026795">
                <a:moveTo>
                  <a:pt x="7111" y="930401"/>
                </a:moveTo>
                <a:lnTo>
                  <a:pt x="4063" y="932179"/>
                </a:lnTo>
                <a:lnTo>
                  <a:pt x="1142" y="933957"/>
                </a:lnTo>
                <a:lnTo>
                  <a:pt x="0" y="937767"/>
                </a:lnTo>
                <a:lnTo>
                  <a:pt x="51815" y="1026413"/>
                </a:lnTo>
                <a:lnTo>
                  <a:pt x="59147" y="1013840"/>
                </a:lnTo>
                <a:lnTo>
                  <a:pt x="45465" y="1013840"/>
                </a:lnTo>
                <a:lnTo>
                  <a:pt x="45338" y="990200"/>
                </a:lnTo>
                <a:lnTo>
                  <a:pt x="11048" y="931417"/>
                </a:lnTo>
                <a:lnTo>
                  <a:pt x="7111" y="930401"/>
                </a:lnTo>
                <a:close/>
              </a:path>
              <a:path w="103505" h="1026795">
                <a:moveTo>
                  <a:pt x="45465" y="990418"/>
                </a:moveTo>
                <a:lnTo>
                  <a:pt x="45465" y="1013840"/>
                </a:lnTo>
                <a:lnTo>
                  <a:pt x="58165" y="1013840"/>
                </a:lnTo>
                <a:lnTo>
                  <a:pt x="58165" y="1010665"/>
                </a:lnTo>
                <a:lnTo>
                  <a:pt x="46227" y="1010665"/>
                </a:lnTo>
                <a:lnTo>
                  <a:pt x="51752" y="1001195"/>
                </a:lnTo>
                <a:lnTo>
                  <a:pt x="45465" y="990418"/>
                </a:lnTo>
                <a:close/>
              </a:path>
              <a:path w="103505" h="1026795">
                <a:moveTo>
                  <a:pt x="96392" y="930401"/>
                </a:moveTo>
                <a:lnTo>
                  <a:pt x="92456" y="931417"/>
                </a:lnTo>
                <a:lnTo>
                  <a:pt x="58165" y="990200"/>
                </a:lnTo>
                <a:lnTo>
                  <a:pt x="58165" y="1013840"/>
                </a:lnTo>
                <a:lnTo>
                  <a:pt x="59147" y="1013840"/>
                </a:lnTo>
                <a:lnTo>
                  <a:pt x="103504" y="937767"/>
                </a:lnTo>
                <a:lnTo>
                  <a:pt x="102488" y="933957"/>
                </a:lnTo>
                <a:lnTo>
                  <a:pt x="96392" y="930401"/>
                </a:lnTo>
                <a:close/>
              </a:path>
              <a:path w="103505" h="1026795">
                <a:moveTo>
                  <a:pt x="51752" y="1001195"/>
                </a:moveTo>
                <a:lnTo>
                  <a:pt x="46227" y="1010665"/>
                </a:lnTo>
                <a:lnTo>
                  <a:pt x="57276" y="1010665"/>
                </a:lnTo>
                <a:lnTo>
                  <a:pt x="51752" y="1001195"/>
                </a:lnTo>
                <a:close/>
              </a:path>
              <a:path w="103505" h="1026795">
                <a:moveTo>
                  <a:pt x="58165" y="990200"/>
                </a:moveTo>
                <a:lnTo>
                  <a:pt x="51752" y="1001195"/>
                </a:lnTo>
                <a:lnTo>
                  <a:pt x="57276" y="1010665"/>
                </a:lnTo>
                <a:lnTo>
                  <a:pt x="58165" y="1010665"/>
                </a:lnTo>
                <a:lnTo>
                  <a:pt x="58165" y="990200"/>
                </a:lnTo>
                <a:close/>
              </a:path>
              <a:path w="103505" h="1026795">
                <a:moveTo>
                  <a:pt x="58165" y="0"/>
                </a:moveTo>
                <a:lnTo>
                  <a:pt x="45465" y="0"/>
                </a:lnTo>
                <a:lnTo>
                  <a:pt x="45465" y="990418"/>
                </a:lnTo>
                <a:lnTo>
                  <a:pt x="51752" y="1001195"/>
                </a:lnTo>
                <a:lnTo>
                  <a:pt x="58038" y="990418"/>
                </a:lnTo>
                <a:lnTo>
                  <a:pt x="5816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1389" y="4645609"/>
            <a:ext cx="1551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Ребенок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учится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5395" y="5416296"/>
            <a:ext cx="1081405" cy="474345"/>
          </a:xfrm>
          <a:custGeom>
            <a:avLst/>
            <a:gdLst/>
            <a:ahLst/>
            <a:cxnLst/>
            <a:rect l="l" t="t" r="r" b="b"/>
            <a:pathLst>
              <a:path w="1081404" h="474345">
                <a:moveTo>
                  <a:pt x="1081278" y="355371"/>
                </a:moveTo>
                <a:lnTo>
                  <a:pt x="844295" y="355371"/>
                </a:lnTo>
                <a:lnTo>
                  <a:pt x="992378" y="473811"/>
                </a:lnTo>
                <a:lnTo>
                  <a:pt x="1081278" y="355371"/>
                </a:lnTo>
                <a:close/>
              </a:path>
              <a:path w="1081404" h="474345">
                <a:moveTo>
                  <a:pt x="118491" y="0"/>
                </a:moveTo>
                <a:lnTo>
                  <a:pt x="0" y="0"/>
                </a:lnTo>
                <a:lnTo>
                  <a:pt x="60406" y="985"/>
                </a:lnTo>
                <a:lnTo>
                  <a:pt x="119942" y="3905"/>
                </a:lnTo>
                <a:lnTo>
                  <a:pt x="178469" y="8707"/>
                </a:lnTo>
                <a:lnTo>
                  <a:pt x="235852" y="15335"/>
                </a:lnTo>
                <a:lnTo>
                  <a:pt x="291953" y="23737"/>
                </a:lnTo>
                <a:lnTo>
                  <a:pt x="346635" y="33858"/>
                </a:lnTo>
                <a:lnTo>
                  <a:pt x="399763" y="45645"/>
                </a:lnTo>
                <a:lnTo>
                  <a:pt x="451198" y="59044"/>
                </a:lnTo>
                <a:lnTo>
                  <a:pt x="500803" y="74000"/>
                </a:lnTo>
                <a:lnTo>
                  <a:pt x="548444" y="90460"/>
                </a:lnTo>
                <a:lnTo>
                  <a:pt x="593981" y="108370"/>
                </a:lnTo>
                <a:lnTo>
                  <a:pt x="637279" y="127677"/>
                </a:lnTo>
                <a:lnTo>
                  <a:pt x="678200" y="148325"/>
                </a:lnTo>
                <a:lnTo>
                  <a:pt x="716609" y="170262"/>
                </a:lnTo>
                <a:lnTo>
                  <a:pt x="752367" y="193434"/>
                </a:lnTo>
                <a:lnTo>
                  <a:pt x="785339" y="217786"/>
                </a:lnTo>
                <a:lnTo>
                  <a:pt x="815386" y="243265"/>
                </a:lnTo>
                <a:lnTo>
                  <a:pt x="866164" y="297388"/>
                </a:lnTo>
                <a:lnTo>
                  <a:pt x="903605" y="355371"/>
                </a:lnTo>
                <a:lnTo>
                  <a:pt x="1021969" y="355371"/>
                </a:lnTo>
                <a:lnTo>
                  <a:pt x="984558" y="297388"/>
                </a:lnTo>
                <a:lnTo>
                  <a:pt x="933799" y="243265"/>
                </a:lnTo>
                <a:lnTo>
                  <a:pt x="903757" y="217786"/>
                </a:lnTo>
                <a:lnTo>
                  <a:pt x="870790" y="193434"/>
                </a:lnTo>
                <a:lnTo>
                  <a:pt x="835034" y="170262"/>
                </a:lnTo>
                <a:lnTo>
                  <a:pt x="796627" y="148325"/>
                </a:lnTo>
                <a:lnTo>
                  <a:pt x="755706" y="127677"/>
                </a:lnTo>
                <a:lnTo>
                  <a:pt x="712408" y="108370"/>
                </a:lnTo>
                <a:lnTo>
                  <a:pt x="666871" y="90460"/>
                </a:lnTo>
                <a:lnTo>
                  <a:pt x="619231" y="74000"/>
                </a:lnTo>
                <a:lnTo>
                  <a:pt x="569626" y="59044"/>
                </a:lnTo>
                <a:lnTo>
                  <a:pt x="518192" y="45645"/>
                </a:lnTo>
                <a:lnTo>
                  <a:pt x="465068" y="33858"/>
                </a:lnTo>
                <a:lnTo>
                  <a:pt x="410390" y="23737"/>
                </a:lnTo>
                <a:lnTo>
                  <a:pt x="354295" y="15335"/>
                </a:lnTo>
                <a:lnTo>
                  <a:pt x="296920" y="8707"/>
                </a:lnTo>
                <a:lnTo>
                  <a:pt x="238403" y="3905"/>
                </a:lnTo>
                <a:lnTo>
                  <a:pt x="178881" y="985"/>
                </a:lnTo>
                <a:lnTo>
                  <a:pt x="1184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2325" y="5416296"/>
            <a:ext cx="992505" cy="474345"/>
          </a:xfrm>
          <a:custGeom>
            <a:avLst/>
            <a:gdLst/>
            <a:ahLst/>
            <a:cxnLst/>
            <a:rect l="l" t="t" r="r" b="b"/>
            <a:pathLst>
              <a:path w="992505" h="474345">
                <a:moveTo>
                  <a:pt x="933069" y="0"/>
                </a:moveTo>
                <a:lnTo>
                  <a:pt x="871714" y="1007"/>
                </a:lnTo>
                <a:lnTo>
                  <a:pt x="811420" y="3990"/>
                </a:lnTo>
                <a:lnTo>
                  <a:pt x="752309" y="8884"/>
                </a:lnTo>
                <a:lnTo>
                  <a:pt x="694504" y="15627"/>
                </a:lnTo>
                <a:lnTo>
                  <a:pt x="638129" y="24158"/>
                </a:lnTo>
                <a:lnTo>
                  <a:pt x="583305" y="34413"/>
                </a:lnTo>
                <a:lnTo>
                  <a:pt x="530157" y="46330"/>
                </a:lnTo>
                <a:lnTo>
                  <a:pt x="478806" y="59846"/>
                </a:lnTo>
                <a:lnTo>
                  <a:pt x="429376" y="74899"/>
                </a:lnTo>
                <a:lnTo>
                  <a:pt x="381990" y="91427"/>
                </a:lnTo>
                <a:lnTo>
                  <a:pt x="336770" y="109367"/>
                </a:lnTo>
                <a:lnTo>
                  <a:pt x="293840" y="128657"/>
                </a:lnTo>
                <a:lnTo>
                  <a:pt x="253322" y="149234"/>
                </a:lnTo>
                <a:lnTo>
                  <a:pt x="215339" y="171035"/>
                </a:lnTo>
                <a:lnTo>
                  <a:pt x="180014" y="193999"/>
                </a:lnTo>
                <a:lnTo>
                  <a:pt x="147471" y="218062"/>
                </a:lnTo>
                <a:lnTo>
                  <a:pt x="117831" y="243162"/>
                </a:lnTo>
                <a:lnTo>
                  <a:pt x="67754" y="296225"/>
                </a:lnTo>
                <a:lnTo>
                  <a:pt x="30768" y="352688"/>
                </a:lnTo>
                <a:lnTo>
                  <a:pt x="7856" y="412050"/>
                </a:lnTo>
                <a:lnTo>
                  <a:pt x="0" y="473811"/>
                </a:lnTo>
                <a:lnTo>
                  <a:pt x="118363" y="473811"/>
                </a:lnTo>
                <a:lnTo>
                  <a:pt x="120510" y="441462"/>
                </a:lnTo>
                <a:lnTo>
                  <a:pt x="126861" y="409674"/>
                </a:lnTo>
                <a:lnTo>
                  <a:pt x="151634" y="348073"/>
                </a:lnTo>
                <a:lnTo>
                  <a:pt x="191603" y="289592"/>
                </a:lnTo>
                <a:lnTo>
                  <a:pt x="245689" y="234815"/>
                </a:lnTo>
                <a:lnTo>
                  <a:pt x="277688" y="208999"/>
                </a:lnTo>
                <a:lnTo>
                  <a:pt x="312812" y="184327"/>
                </a:lnTo>
                <a:lnTo>
                  <a:pt x="350926" y="160873"/>
                </a:lnTo>
                <a:lnTo>
                  <a:pt x="391894" y="138711"/>
                </a:lnTo>
                <a:lnTo>
                  <a:pt x="435583" y="117912"/>
                </a:lnTo>
                <a:lnTo>
                  <a:pt x="481856" y="98551"/>
                </a:lnTo>
                <a:lnTo>
                  <a:pt x="530579" y="80700"/>
                </a:lnTo>
                <a:lnTo>
                  <a:pt x="581617" y="64432"/>
                </a:lnTo>
                <a:lnTo>
                  <a:pt x="634836" y="49820"/>
                </a:lnTo>
                <a:lnTo>
                  <a:pt x="690100" y="36937"/>
                </a:lnTo>
                <a:lnTo>
                  <a:pt x="747274" y="25857"/>
                </a:lnTo>
                <a:lnTo>
                  <a:pt x="806224" y="16651"/>
                </a:lnTo>
                <a:lnTo>
                  <a:pt x="866814" y="9394"/>
                </a:lnTo>
                <a:lnTo>
                  <a:pt x="928911" y="4158"/>
                </a:lnTo>
                <a:lnTo>
                  <a:pt x="992378" y="1015"/>
                </a:lnTo>
                <a:lnTo>
                  <a:pt x="962723" y="269"/>
                </a:lnTo>
                <a:lnTo>
                  <a:pt x="933069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92325" y="5416296"/>
            <a:ext cx="2014855" cy="474345"/>
          </a:xfrm>
          <a:custGeom>
            <a:avLst/>
            <a:gdLst/>
            <a:ahLst/>
            <a:cxnLst/>
            <a:rect l="l" t="t" r="r" b="b"/>
            <a:pathLst>
              <a:path w="2014854" h="474345">
                <a:moveTo>
                  <a:pt x="992378" y="1015"/>
                </a:moveTo>
                <a:lnTo>
                  <a:pt x="928911" y="4158"/>
                </a:lnTo>
                <a:lnTo>
                  <a:pt x="866814" y="9394"/>
                </a:lnTo>
                <a:lnTo>
                  <a:pt x="806224" y="16651"/>
                </a:lnTo>
                <a:lnTo>
                  <a:pt x="747274" y="25857"/>
                </a:lnTo>
                <a:lnTo>
                  <a:pt x="690100" y="36937"/>
                </a:lnTo>
                <a:lnTo>
                  <a:pt x="634836" y="49820"/>
                </a:lnTo>
                <a:lnTo>
                  <a:pt x="581617" y="64432"/>
                </a:lnTo>
                <a:lnTo>
                  <a:pt x="530579" y="80700"/>
                </a:lnTo>
                <a:lnTo>
                  <a:pt x="481856" y="98551"/>
                </a:lnTo>
                <a:lnTo>
                  <a:pt x="435583" y="117912"/>
                </a:lnTo>
                <a:lnTo>
                  <a:pt x="391894" y="138711"/>
                </a:lnTo>
                <a:lnTo>
                  <a:pt x="350926" y="160873"/>
                </a:lnTo>
                <a:lnTo>
                  <a:pt x="312812" y="184327"/>
                </a:lnTo>
                <a:lnTo>
                  <a:pt x="277688" y="208999"/>
                </a:lnTo>
                <a:lnTo>
                  <a:pt x="245689" y="234815"/>
                </a:lnTo>
                <a:lnTo>
                  <a:pt x="216948" y="261704"/>
                </a:lnTo>
                <a:lnTo>
                  <a:pt x="169786" y="318406"/>
                </a:lnTo>
                <a:lnTo>
                  <a:pt x="137280" y="378520"/>
                </a:lnTo>
                <a:lnTo>
                  <a:pt x="120510" y="441462"/>
                </a:lnTo>
                <a:lnTo>
                  <a:pt x="118363" y="473811"/>
                </a:lnTo>
                <a:lnTo>
                  <a:pt x="0" y="473811"/>
                </a:lnTo>
                <a:lnTo>
                  <a:pt x="1984" y="442662"/>
                </a:lnTo>
                <a:lnTo>
                  <a:pt x="7856" y="412050"/>
                </a:lnTo>
                <a:lnTo>
                  <a:pt x="30768" y="352688"/>
                </a:lnTo>
                <a:lnTo>
                  <a:pt x="67754" y="296225"/>
                </a:lnTo>
                <a:lnTo>
                  <a:pt x="117831" y="243162"/>
                </a:lnTo>
                <a:lnTo>
                  <a:pt x="147471" y="218062"/>
                </a:lnTo>
                <a:lnTo>
                  <a:pt x="180014" y="193999"/>
                </a:lnTo>
                <a:lnTo>
                  <a:pt x="215339" y="171035"/>
                </a:lnTo>
                <a:lnTo>
                  <a:pt x="253322" y="149234"/>
                </a:lnTo>
                <a:lnTo>
                  <a:pt x="293840" y="128657"/>
                </a:lnTo>
                <a:lnTo>
                  <a:pt x="336770" y="109367"/>
                </a:lnTo>
                <a:lnTo>
                  <a:pt x="381990" y="91427"/>
                </a:lnTo>
                <a:lnTo>
                  <a:pt x="429376" y="74899"/>
                </a:lnTo>
                <a:lnTo>
                  <a:pt x="478806" y="59846"/>
                </a:lnTo>
                <a:lnTo>
                  <a:pt x="530157" y="46330"/>
                </a:lnTo>
                <a:lnTo>
                  <a:pt x="583305" y="34413"/>
                </a:lnTo>
                <a:lnTo>
                  <a:pt x="638129" y="24158"/>
                </a:lnTo>
                <a:lnTo>
                  <a:pt x="694504" y="15627"/>
                </a:lnTo>
                <a:lnTo>
                  <a:pt x="752309" y="8884"/>
                </a:lnTo>
                <a:lnTo>
                  <a:pt x="811420" y="3990"/>
                </a:lnTo>
                <a:lnTo>
                  <a:pt x="871714" y="1007"/>
                </a:lnTo>
                <a:lnTo>
                  <a:pt x="933069" y="0"/>
                </a:lnTo>
                <a:lnTo>
                  <a:pt x="1051560" y="0"/>
                </a:lnTo>
                <a:lnTo>
                  <a:pt x="1111950" y="985"/>
                </a:lnTo>
                <a:lnTo>
                  <a:pt x="1171472" y="3905"/>
                </a:lnTo>
                <a:lnTo>
                  <a:pt x="1229989" y="8707"/>
                </a:lnTo>
                <a:lnTo>
                  <a:pt x="1287364" y="15335"/>
                </a:lnTo>
                <a:lnTo>
                  <a:pt x="1343459" y="23737"/>
                </a:lnTo>
                <a:lnTo>
                  <a:pt x="1398137" y="33858"/>
                </a:lnTo>
                <a:lnTo>
                  <a:pt x="1451261" y="45645"/>
                </a:lnTo>
                <a:lnTo>
                  <a:pt x="1502695" y="59044"/>
                </a:lnTo>
                <a:lnTo>
                  <a:pt x="1552300" y="74000"/>
                </a:lnTo>
                <a:lnTo>
                  <a:pt x="1599940" y="90460"/>
                </a:lnTo>
                <a:lnTo>
                  <a:pt x="1645477" y="108370"/>
                </a:lnTo>
                <a:lnTo>
                  <a:pt x="1688775" y="127677"/>
                </a:lnTo>
                <a:lnTo>
                  <a:pt x="1729696" y="148325"/>
                </a:lnTo>
                <a:lnTo>
                  <a:pt x="1768103" y="170262"/>
                </a:lnTo>
                <a:lnTo>
                  <a:pt x="1803859" y="193434"/>
                </a:lnTo>
                <a:lnTo>
                  <a:pt x="1836826" y="217786"/>
                </a:lnTo>
                <a:lnTo>
                  <a:pt x="1866868" y="243265"/>
                </a:lnTo>
                <a:lnTo>
                  <a:pt x="1917627" y="297388"/>
                </a:lnTo>
                <a:lnTo>
                  <a:pt x="1955038" y="355371"/>
                </a:lnTo>
                <a:lnTo>
                  <a:pt x="2014347" y="355371"/>
                </a:lnTo>
                <a:lnTo>
                  <a:pt x="1925447" y="473811"/>
                </a:lnTo>
                <a:lnTo>
                  <a:pt x="1777364" y="355371"/>
                </a:lnTo>
                <a:lnTo>
                  <a:pt x="1836674" y="355371"/>
                </a:lnTo>
                <a:lnTo>
                  <a:pt x="1799233" y="297388"/>
                </a:lnTo>
                <a:lnTo>
                  <a:pt x="1748455" y="243265"/>
                </a:lnTo>
                <a:lnTo>
                  <a:pt x="1718408" y="217786"/>
                </a:lnTo>
                <a:lnTo>
                  <a:pt x="1685436" y="193434"/>
                </a:lnTo>
                <a:lnTo>
                  <a:pt x="1649678" y="170262"/>
                </a:lnTo>
                <a:lnTo>
                  <a:pt x="1611269" y="148325"/>
                </a:lnTo>
                <a:lnTo>
                  <a:pt x="1570348" y="127677"/>
                </a:lnTo>
                <a:lnTo>
                  <a:pt x="1527050" y="108370"/>
                </a:lnTo>
                <a:lnTo>
                  <a:pt x="1481513" y="90460"/>
                </a:lnTo>
                <a:lnTo>
                  <a:pt x="1433872" y="74000"/>
                </a:lnTo>
                <a:lnTo>
                  <a:pt x="1384267" y="59044"/>
                </a:lnTo>
                <a:lnTo>
                  <a:pt x="1332832" y="45645"/>
                </a:lnTo>
                <a:lnTo>
                  <a:pt x="1279704" y="33858"/>
                </a:lnTo>
                <a:lnTo>
                  <a:pt x="1225022" y="23737"/>
                </a:lnTo>
                <a:lnTo>
                  <a:pt x="1168921" y="15335"/>
                </a:lnTo>
                <a:lnTo>
                  <a:pt x="1111538" y="8707"/>
                </a:lnTo>
                <a:lnTo>
                  <a:pt x="1053011" y="3905"/>
                </a:lnTo>
                <a:lnTo>
                  <a:pt x="993475" y="985"/>
                </a:lnTo>
                <a:lnTo>
                  <a:pt x="933069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1211" y="5896457"/>
            <a:ext cx="2291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Синкинезии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(движения,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лишенные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смысловой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связи)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82645" y="5981191"/>
            <a:ext cx="46748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Синергии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(движения, направленные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решение </a:t>
            </a:r>
            <a:r>
              <a:rPr sz="1800" b="1" spc="-10" dirty="0">
                <a:latin typeface="Calibri"/>
                <a:cs typeface="Calibri"/>
              </a:rPr>
              <a:t>определенной двигательной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задачи)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8169" y="5184127"/>
            <a:ext cx="2965830" cy="1197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55038" y="97358"/>
            <a:ext cx="572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Формирование </a:t>
            </a:r>
            <a:r>
              <a:rPr spc="-15" dirty="0"/>
              <a:t>двигательной</a:t>
            </a:r>
            <a:r>
              <a:rPr spc="30" dirty="0"/>
              <a:t> </a:t>
            </a:r>
            <a:r>
              <a:rPr spc="-10" dirty="0"/>
              <a:t>сферы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567434"/>
            <a:ext cx="3599179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23-29 % -</a:t>
            </a:r>
            <a:r>
              <a:rPr sz="2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детский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церебральный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паралич  6-9% -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слепота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4-5% -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глухота</a:t>
            </a:r>
            <a:endParaRPr sz="2800">
              <a:latin typeface="Calibri"/>
              <a:cs typeface="Calibri"/>
            </a:endParaRPr>
          </a:p>
          <a:p>
            <a:pPr marL="12700" marR="30670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23 - 36% -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умственная  отсталость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4562602"/>
            <a:ext cx="4387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8350" algn="l"/>
              </a:tabLst>
            </a:pPr>
            <a:r>
              <a:rPr sz="1800" spc="-10" dirty="0">
                <a:latin typeface="Calibri"/>
                <a:cs typeface="Calibri"/>
              </a:rPr>
              <a:t>(Doyle	</a:t>
            </a:r>
            <a:r>
              <a:rPr sz="1800" spc="-40" dirty="0">
                <a:latin typeface="Calibri"/>
                <a:cs typeface="Calibri"/>
              </a:rPr>
              <a:t>L.W.,2001; </a:t>
            </a:r>
            <a:r>
              <a:rPr sz="1800" spc="-20" dirty="0">
                <a:latin typeface="Calibri"/>
                <a:cs typeface="Calibri"/>
              </a:rPr>
              <a:t>Lyle </a:t>
            </a:r>
            <a:r>
              <a:rPr sz="1800" dirty="0">
                <a:latin typeface="Calibri"/>
                <a:cs typeface="Calibri"/>
              </a:rPr>
              <a:t>R.E., 2008, </a:t>
            </a:r>
            <a:r>
              <a:rPr sz="1800" spc="-10" dirty="0">
                <a:latin typeface="Calibri"/>
                <a:cs typeface="Calibri"/>
              </a:rPr>
              <a:t>Alieva </a:t>
            </a:r>
            <a:r>
              <a:rPr sz="1800" dirty="0">
                <a:latin typeface="Calibri"/>
                <a:cs typeface="Calibri"/>
              </a:rPr>
              <a:t>K.M.,  </a:t>
            </a:r>
            <a:r>
              <a:rPr sz="1800" spc="-5" dirty="0">
                <a:latin typeface="Calibri"/>
                <a:cs typeface="Calibri"/>
              </a:rPr>
              <a:t>2015, </a:t>
            </a:r>
            <a:r>
              <a:rPr sz="1800" spc="-10" dirty="0">
                <a:latin typeface="Calibri"/>
                <a:cs typeface="Calibri"/>
              </a:rPr>
              <a:t>Kubin K.C.K.,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2016)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Дети </a:t>
            </a:r>
            <a:r>
              <a:rPr spc="-5" dirty="0"/>
              <a:t>с ЭНМТ</a:t>
            </a:r>
            <a:r>
              <a:rPr spc="20" dirty="0"/>
              <a:t> </a:t>
            </a:r>
            <a:r>
              <a:rPr spc="-5" dirty="0"/>
              <a:t>,</a:t>
            </a:r>
          </a:p>
          <a:p>
            <a:pPr marL="355600" marR="291465">
              <a:lnSpc>
                <a:spcPct val="100000"/>
              </a:lnSpc>
            </a:pPr>
            <a:r>
              <a:rPr spc="-10" dirty="0"/>
              <a:t>рожденные </a:t>
            </a:r>
            <a:r>
              <a:rPr spc="-20" dirty="0"/>
              <a:t>до</a:t>
            </a:r>
            <a:r>
              <a:rPr spc="-65" dirty="0"/>
              <a:t> </a:t>
            </a:r>
            <a:r>
              <a:rPr spc="-10" dirty="0"/>
              <a:t>25  </a:t>
            </a:r>
            <a:r>
              <a:rPr spc="-20" dirty="0"/>
              <a:t>недель: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Смертность</a:t>
            </a:r>
            <a:r>
              <a:rPr spc="-15" dirty="0"/>
              <a:t> </a:t>
            </a:r>
            <a:r>
              <a:rPr spc="-5" dirty="0"/>
              <a:t>50%</a:t>
            </a: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Инвалидность – </a:t>
            </a:r>
            <a:r>
              <a:rPr spc="-10" dirty="0"/>
              <a:t>17-  59%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Незначительные</a:t>
            </a:r>
          </a:p>
          <a:p>
            <a:pPr marL="355600">
              <a:lnSpc>
                <a:spcPct val="100000"/>
              </a:lnSpc>
            </a:pPr>
            <a:r>
              <a:rPr spc="-5" dirty="0"/>
              <a:t>нарушения –</a:t>
            </a:r>
            <a:r>
              <a:rPr spc="-60" dirty="0"/>
              <a:t> </a:t>
            </a:r>
            <a:r>
              <a:rPr spc="-5" dirty="0"/>
              <a:t>6-20%</a:t>
            </a:r>
          </a:p>
          <a:p>
            <a:pPr marL="334010">
              <a:lnSpc>
                <a:spcPct val="100000"/>
              </a:lnSpc>
              <a:spcBef>
                <a:spcPts val="1675"/>
              </a:spcBef>
            </a:pPr>
            <a:r>
              <a:rPr sz="1800" spc="-5" dirty="0"/>
              <a:t>(Jarjour </a:t>
            </a:r>
            <a:r>
              <a:rPr sz="1800" spc="-80" dirty="0"/>
              <a:t>I.T. </a:t>
            </a:r>
            <a:r>
              <a:rPr sz="1800" dirty="0"/>
              <a:t>,</a:t>
            </a:r>
            <a:r>
              <a:rPr sz="1800" spc="75" dirty="0"/>
              <a:t> </a:t>
            </a:r>
            <a:r>
              <a:rPr sz="1800" dirty="0"/>
              <a:t>2015)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554" y="436829"/>
            <a:ext cx="7761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5840" marR="5080" indent="-226377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10" dirty="0"/>
              <a:t>рисков </a:t>
            </a:r>
            <a:r>
              <a:rPr spc="-5" dirty="0"/>
              <a:t>инвалидности для </a:t>
            </a:r>
            <a:r>
              <a:rPr spc="-15" dirty="0"/>
              <a:t>недоношенных  детей </a:t>
            </a:r>
            <a:r>
              <a:rPr spc="-5" dirty="0"/>
              <a:t>с </a:t>
            </a:r>
            <a:r>
              <a:rPr spc="-50" dirty="0"/>
              <a:t>ЭНМТ,</a:t>
            </a:r>
            <a:r>
              <a:rPr spc="45" dirty="0"/>
              <a:t> </a:t>
            </a:r>
            <a:r>
              <a:rPr spc="-5" dirty="0"/>
              <a:t>ОНМТ</a:t>
            </a:r>
          </a:p>
        </p:txBody>
      </p:sp>
      <p:sp>
        <p:nvSpPr>
          <p:cNvPr id="6" name="object 6"/>
          <p:cNvSpPr/>
          <p:nvPr/>
        </p:nvSpPr>
        <p:spPr>
          <a:xfrm>
            <a:off x="1571625" y="1317720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17720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334" y="1207084"/>
            <a:ext cx="8559800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48-56 </a:t>
            </a:r>
            <a:r>
              <a:rPr sz="2800" spc="-25" dirty="0">
                <a:latin typeface="Calibri"/>
                <a:cs typeface="Calibri"/>
              </a:rPr>
              <a:t>неделе </a:t>
            </a:r>
            <a:r>
              <a:rPr sz="2800" spc="-10" dirty="0">
                <a:latin typeface="Calibri"/>
                <a:cs typeface="Calibri"/>
              </a:rPr>
              <a:t>постменструального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возраста</a:t>
            </a:r>
            <a:endParaRPr sz="2800">
              <a:latin typeface="Calibri"/>
              <a:cs typeface="Calibri"/>
            </a:endParaRPr>
          </a:p>
          <a:p>
            <a:pPr marL="354965" marR="68516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нецеленаправленные, автоматические движения  </a:t>
            </a:r>
            <a:r>
              <a:rPr sz="2800" spc="-5" dirty="0">
                <a:latin typeface="Calibri"/>
                <a:cs typeface="Calibri"/>
              </a:rPr>
              <a:t>начинают замещаться на </a:t>
            </a:r>
            <a:r>
              <a:rPr sz="2800" spc="-15" dirty="0">
                <a:latin typeface="Calibri"/>
                <a:cs typeface="Calibri"/>
              </a:rPr>
              <a:t>целенаправленные;  </a:t>
            </a:r>
            <a:r>
              <a:rPr sz="2800" spc="-10" dirty="0">
                <a:latin typeface="Calibri"/>
                <a:cs typeface="Calibri"/>
              </a:rPr>
              <a:t>особенно </a:t>
            </a:r>
            <a:r>
              <a:rPr sz="2800" spc="-5" dirty="0">
                <a:latin typeface="Calibri"/>
                <a:cs typeface="Calibri"/>
              </a:rPr>
              <a:t>интенсивно </a:t>
            </a:r>
            <a:r>
              <a:rPr sz="2800" spc="-10" dirty="0">
                <a:latin typeface="Calibri"/>
                <a:cs typeface="Calibri"/>
              </a:rPr>
              <a:t>развивается </a:t>
            </a:r>
            <a:r>
              <a:rPr sz="2800" spc="-20" dirty="0">
                <a:latin typeface="Calibri"/>
                <a:cs typeface="Calibri"/>
              </a:rPr>
              <a:t>моторика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рук.</a:t>
            </a:r>
            <a:endParaRPr sz="2800">
              <a:latin typeface="Calibri"/>
              <a:cs typeface="Calibri"/>
            </a:endParaRPr>
          </a:p>
          <a:p>
            <a:pPr marL="354965" marR="1426210" indent="-342900" algn="just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Формируется </a:t>
            </a:r>
            <a:r>
              <a:rPr sz="2800" spc="-10" dirty="0">
                <a:latin typeface="Calibri"/>
                <a:cs typeface="Calibri"/>
              </a:rPr>
              <a:t>пальцевый </a:t>
            </a:r>
            <a:r>
              <a:rPr sz="2800" spc="-5" dirty="0">
                <a:latin typeface="Calibri"/>
                <a:cs typeface="Calibri"/>
              </a:rPr>
              <a:t>праксис, </a:t>
            </a:r>
            <a:r>
              <a:rPr sz="2800" spc="-20" dirty="0">
                <a:latin typeface="Calibri"/>
                <a:cs typeface="Calibri"/>
              </a:rPr>
              <a:t>который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дальнейшем обеспечивает </a:t>
            </a:r>
            <a:r>
              <a:rPr sz="2800" spc="-5" dirty="0">
                <a:latin typeface="Calibri"/>
                <a:cs typeface="Calibri"/>
              </a:rPr>
              <a:t>высокую степень  дифференцированности </a:t>
            </a:r>
            <a:r>
              <a:rPr sz="2800" spc="-10" dirty="0">
                <a:latin typeface="Calibri"/>
                <a:cs typeface="Calibri"/>
              </a:rPr>
              <a:t>кистевых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действий.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Активизируется </a:t>
            </a:r>
            <a:r>
              <a:rPr sz="2800" spc="-5" dirty="0">
                <a:latin typeface="Calibri"/>
                <a:cs typeface="Calibri"/>
              </a:rPr>
              <a:t>созревание </a:t>
            </a:r>
            <a:r>
              <a:rPr sz="2800" spc="-10" dirty="0">
                <a:latin typeface="Calibri"/>
                <a:cs typeface="Calibri"/>
              </a:rPr>
              <a:t>теменных структур </a:t>
            </a:r>
            <a:r>
              <a:rPr sz="2800" spc="-5" dirty="0">
                <a:latin typeface="Calibri"/>
                <a:cs typeface="Calibri"/>
              </a:rPr>
              <a:t>мозга,  начинается освоение </a:t>
            </a:r>
            <a:r>
              <a:rPr sz="2800" spc="-15" dirty="0">
                <a:latin typeface="Calibri"/>
                <a:cs typeface="Calibri"/>
              </a:rPr>
              <a:t>схемы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5" dirty="0">
                <a:latin typeface="Calibri"/>
                <a:cs typeface="Calibri"/>
              </a:rPr>
              <a:t>(Визель, 2016). В  </a:t>
            </a:r>
            <a:r>
              <a:rPr sz="2800" spc="-30" dirty="0">
                <a:latin typeface="Calibri"/>
                <a:cs typeface="Calibri"/>
              </a:rPr>
              <a:t>этот </a:t>
            </a:r>
            <a:r>
              <a:rPr sz="2800" spc="-20" dirty="0">
                <a:latin typeface="Calibri"/>
                <a:cs typeface="Calibri"/>
              </a:rPr>
              <a:t>же </a:t>
            </a:r>
            <a:r>
              <a:rPr sz="2800" spc="-15" dirty="0">
                <a:latin typeface="Calibri"/>
                <a:cs typeface="Calibri"/>
              </a:rPr>
              <a:t>период отмечается </a:t>
            </a:r>
            <a:r>
              <a:rPr sz="2800" spc="-5" dirty="0">
                <a:latin typeface="Calibri"/>
                <a:cs typeface="Calibri"/>
              </a:rPr>
              <a:t>манифестация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очаговых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поражений (Cioni,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2000).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54783" y="97281"/>
            <a:ext cx="5726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Формирование </a:t>
            </a:r>
            <a:r>
              <a:rPr spc="-15" dirty="0"/>
              <a:t>двигательной</a:t>
            </a:r>
            <a:r>
              <a:rPr spc="20" dirty="0"/>
              <a:t> </a:t>
            </a:r>
            <a:r>
              <a:rPr spc="-10" dirty="0"/>
              <a:t>сферы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7137"/>
            <a:ext cx="8553450" cy="571754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861820">
              <a:lnSpc>
                <a:spcPct val="100000"/>
              </a:lnSpc>
              <a:spcBef>
                <a:spcPts val="2005"/>
              </a:spcBef>
            </a:pPr>
            <a:r>
              <a:rPr sz="2800" b="1" spc="-5" dirty="0">
                <a:latin typeface="Calibri"/>
                <a:cs typeface="Calibri"/>
              </a:rPr>
              <a:t>Формирование </a:t>
            </a:r>
            <a:r>
              <a:rPr sz="2800" b="1" spc="-15" dirty="0">
                <a:latin typeface="Calibri"/>
                <a:cs typeface="Calibri"/>
              </a:rPr>
              <a:t>двигательной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сферы</a:t>
            </a:r>
            <a:endParaRPr sz="2800">
              <a:latin typeface="Calibri"/>
              <a:cs typeface="Calibri"/>
            </a:endParaRPr>
          </a:p>
          <a:p>
            <a:pPr marL="355600" marR="1092835" indent="-342900">
              <a:lnSpc>
                <a:spcPct val="100000"/>
              </a:lnSpc>
              <a:spcBef>
                <a:spcPts val="19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На 72-76 </a:t>
            </a:r>
            <a:r>
              <a:rPr sz="2800" spc="-25" dirty="0">
                <a:latin typeface="Calibri"/>
                <a:cs typeface="Calibri"/>
              </a:rPr>
              <a:t>неделе </a:t>
            </a:r>
            <a:r>
              <a:rPr sz="2800" spc="-10" dirty="0">
                <a:latin typeface="Calibri"/>
                <a:cs typeface="Calibri"/>
              </a:rPr>
              <a:t>постменструального </a:t>
            </a:r>
            <a:r>
              <a:rPr sz="2800" spc="-5" dirty="0">
                <a:latin typeface="Calibri"/>
                <a:cs typeface="Calibri"/>
              </a:rPr>
              <a:t>возраста  </a:t>
            </a:r>
            <a:r>
              <a:rPr sz="2800" spc="-20" dirty="0">
                <a:latin typeface="Calibri"/>
                <a:cs typeface="Calibri"/>
              </a:rPr>
              <a:t>происходит </a:t>
            </a:r>
            <a:r>
              <a:rPr sz="2800" spc="-5" dirty="0">
                <a:latin typeface="Calibri"/>
                <a:cs typeface="Calibri"/>
              </a:rPr>
              <a:t>спад в развитии </a:t>
            </a:r>
            <a:r>
              <a:rPr sz="2800" spc="-10" dirty="0">
                <a:latin typeface="Calibri"/>
                <a:cs typeface="Calibri"/>
              </a:rPr>
              <a:t>крупной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мелкой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моторики, </a:t>
            </a:r>
            <a:r>
              <a:rPr sz="2800" spc="-5" dirty="0">
                <a:latin typeface="Calibri"/>
                <a:cs typeface="Calibri"/>
              </a:rPr>
              <a:t>связанный, видимо, с </a:t>
            </a:r>
            <a:r>
              <a:rPr sz="2800" spc="-25" dirty="0">
                <a:latin typeface="Calibri"/>
                <a:cs typeface="Calibri"/>
              </a:rPr>
              <a:t>переходом </a:t>
            </a:r>
            <a:r>
              <a:rPr sz="2800" spc="-5" dirty="0">
                <a:latin typeface="Calibri"/>
                <a:cs typeface="Calibri"/>
              </a:rPr>
              <a:t>на новый  </a:t>
            </a:r>
            <a:r>
              <a:rPr sz="2800" spc="-15" dirty="0">
                <a:latin typeface="Calibri"/>
                <a:cs typeface="Calibri"/>
              </a:rPr>
              <a:t>этап </a:t>
            </a:r>
            <a:r>
              <a:rPr sz="2800" spc="-10" dirty="0">
                <a:latin typeface="Calibri"/>
                <a:cs typeface="Calibri"/>
              </a:rPr>
              <a:t>управления движением </a:t>
            </a:r>
            <a:r>
              <a:rPr sz="2800" spc="-5" dirty="0">
                <a:latin typeface="Calibri"/>
                <a:cs typeface="Calibri"/>
              </a:rPr>
              <a:t>– самый первый </a:t>
            </a:r>
            <a:r>
              <a:rPr sz="2800" spc="-15" dirty="0">
                <a:latin typeface="Calibri"/>
                <a:cs typeface="Calibri"/>
              </a:rPr>
              <a:t>этап  </a:t>
            </a:r>
            <a:r>
              <a:rPr sz="2800" spc="-5" dirty="0">
                <a:latin typeface="Calibri"/>
                <a:cs typeface="Calibri"/>
              </a:rPr>
              <a:t>развития </a:t>
            </a:r>
            <a:r>
              <a:rPr sz="2800" spc="-15" dirty="0">
                <a:latin typeface="Calibri"/>
                <a:cs typeface="Calibri"/>
              </a:rPr>
              <a:t>кинестетического </a:t>
            </a:r>
            <a:r>
              <a:rPr sz="2800" spc="-5" dirty="0">
                <a:latin typeface="Calibri"/>
                <a:cs typeface="Calibri"/>
              </a:rPr>
              <a:t>праксиса,  </a:t>
            </a:r>
            <a:r>
              <a:rPr sz="2800" spc="-10" dirty="0">
                <a:latin typeface="Calibri"/>
                <a:cs typeface="Calibri"/>
              </a:rPr>
              <a:t>обеспечивающего </a:t>
            </a:r>
            <a:r>
              <a:rPr sz="2800" spc="-5" dirty="0">
                <a:latin typeface="Calibri"/>
                <a:cs typeface="Calibri"/>
              </a:rPr>
              <a:t>пространственную организацию  </a:t>
            </a:r>
            <a:r>
              <a:rPr sz="2800" spc="-10" dirty="0">
                <a:latin typeface="Calibri"/>
                <a:cs typeface="Calibri"/>
              </a:rPr>
              <a:t>действий</a:t>
            </a:r>
            <a:endParaRPr sz="2800">
              <a:latin typeface="Calibri"/>
              <a:cs typeface="Calibri"/>
            </a:endParaRPr>
          </a:p>
          <a:p>
            <a:pPr marL="355600" marR="1031875" indent="-342900">
              <a:lnSpc>
                <a:spcPct val="100000"/>
              </a:lnSpc>
              <a:spcBef>
                <a:spcPts val="6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 10-11 месяцам к </a:t>
            </a:r>
            <a:r>
              <a:rPr sz="2800" spc="-10" dirty="0">
                <a:latin typeface="Calibri"/>
                <a:cs typeface="Calibri"/>
              </a:rPr>
              <a:t>управлению </a:t>
            </a:r>
            <a:r>
              <a:rPr sz="2800" spc="-15" dirty="0">
                <a:latin typeface="Calibri"/>
                <a:cs typeface="Calibri"/>
              </a:rPr>
              <a:t>двигательными  </a:t>
            </a:r>
            <a:r>
              <a:rPr sz="2800" spc="-10" dirty="0">
                <a:latin typeface="Calibri"/>
                <a:cs typeface="Calibri"/>
              </a:rPr>
              <a:t>системам </a:t>
            </a:r>
            <a:r>
              <a:rPr sz="2800" spc="-5" dirty="0">
                <a:latin typeface="Calibri"/>
                <a:cs typeface="Calibri"/>
              </a:rPr>
              <a:t>мозга </a:t>
            </a:r>
            <a:r>
              <a:rPr sz="2800" spc="-20" dirty="0">
                <a:latin typeface="Calibri"/>
                <a:cs typeface="Calibri"/>
              </a:rPr>
              <a:t>подключаются </a:t>
            </a:r>
            <a:r>
              <a:rPr sz="2800" spc="-10" dirty="0">
                <a:latin typeface="Calibri"/>
                <a:cs typeface="Calibri"/>
              </a:rPr>
              <a:t>лобные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доли.</a:t>
            </a:r>
            <a:endParaRPr sz="2800">
              <a:latin typeface="Calibri"/>
              <a:cs typeface="Calibri"/>
            </a:endParaRPr>
          </a:p>
          <a:p>
            <a:pPr marL="355600" marR="66865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Появляется </a:t>
            </a:r>
            <a:r>
              <a:rPr sz="2800" spc="-5" dirty="0">
                <a:latin typeface="Calibri"/>
                <a:cs typeface="Calibri"/>
              </a:rPr>
              <a:t>заметная </a:t>
            </a:r>
            <a:r>
              <a:rPr sz="2800" spc="-10" dirty="0">
                <a:latin typeface="Calibri"/>
                <a:cs typeface="Calibri"/>
              </a:rPr>
              <a:t>произвольность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владение  </a:t>
            </a:r>
            <a:r>
              <a:rPr sz="2800" spc="-25" dirty="0">
                <a:latin typeface="Calibri"/>
                <a:cs typeface="Calibri"/>
              </a:rPr>
              <a:t>телом </a:t>
            </a:r>
            <a:r>
              <a:rPr sz="2800" spc="-10" dirty="0">
                <a:latin typeface="Calibri"/>
                <a:cs typeface="Calibri"/>
              </a:rPr>
              <a:t>(Визель,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250062"/>
            <a:ext cx="8301990" cy="3897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18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Формирование </a:t>
            </a:r>
            <a:r>
              <a:rPr sz="2800" b="1" spc="-15" dirty="0">
                <a:latin typeface="Calibri"/>
                <a:cs typeface="Calibri"/>
              </a:rPr>
              <a:t>двигательной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сферы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20" dirty="0">
                <a:latin typeface="Calibri"/>
                <a:cs typeface="Calibri"/>
              </a:rPr>
              <a:t>полутора </a:t>
            </a:r>
            <a:r>
              <a:rPr sz="2800" spc="-30" dirty="0">
                <a:latin typeface="Calibri"/>
                <a:cs typeface="Calibri"/>
              </a:rPr>
              <a:t>годам </a:t>
            </a:r>
            <a:r>
              <a:rPr sz="2800" spc="-5" dirty="0">
                <a:latin typeface="Calibri"/>
                <a:cs typeface="Calibri"/>
              </a:rPr>
              <a:t>начинает </a:t>
            </a:r>
            <a:r>
              <a:rPr sz="2800" spc="-10" dirty="0">
                <a:latin typeface="Calibri"/>
                <a:cs typeface="Calibri"/>
              </a:rPr>
              <a:t>формироваться </a:t>
            </a:r>
            <a:r>
              <a:rPr sz="2800" spc="-5" dirty="0">
                <a:latin typeface="Calibri"/>
                <a:cs typeface="Calibri"/>
              </a:rPr>
              <a:t>функция  </a:t>
            </a:r>
            <a:r>
              <a:rPr sz="2800" spc="-10" dirty="0">
                <a:latin typeface="Calibri"/>
                <a:cs typeface="Calibri"/>
              </a:rPr>
              <a:t>динамического </a:t>
            </a:r>
            <a:r>
              <a:rPr sz="2800" spc="-5" dirty="0">
                <a:latin typeface="Calibri"/>
                <a:cs typeface="Calibri"/>
              </a:rPr>
              <a:t>праксиса, </a:t>
            </a:r>
            <a:r>
              <a:rPr sz="2800" dirty="0">
                <a:latin typeface="Calibri"/>
                <a:cs typeface="Calibri"/>
              </a:rPr>
              <a:t>смысловая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организация</a:t>
            </a:r>
            <a:endParaRPr sz="2800">
              <a:latin typeface="Calibri"/>
              <a:cs typeface="Calibri"/>
            </a:endParaRPr>
          </a:p>
          <a:p>
            <a:pPr marL="355600" marR="1522095">
              <a:lnSpc>
                <a:spcPct val="100000"/>
              </a:lnSpc>
              <a:tabLst>
                <a:tab pos="4345940" algn="l"/>
              </a:tabLst>
            </a:pPr>
            <a:r>
              <a:rPr sz="2800" spc="-10" dirty="0">
                <a:latin typeface="Calibri"/>
                <a:cs typeface="Calibri"/>
              </a:rPr>
              <a:t>предметных навыков,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	возрасте 2 </a:t>
            </a:r>
            <a:r>
              <a:rPr sz="2800" spc="-10" dirty="0">
                <a:latin typeface="Calibri"/>
                <a:cs typeface="Calibri"/>
              </a:rPr>
              <a:t>лет </a:t>
            </a:r>
            <a:r>
              <a:rPr sz="2800" spc="-5" dirty="0">
                <a:latin typeface="Calibri"/>
                <a:cs typeface="Calibri"/>
              </a:rPr>
              <a:t>–  </a:t>
            </a:r>
            <a:r>
              <a:rPr sz="2800" spc="-10" dirty="0">
                <a:latin typeface="Calibri"/>
                <a:cs typeface="Calibri"/>
              </a:rPr>
              <a:t>реципрокная </a:t>
            </a:r>
            <a:r>
              <a:rPr sz="2800" spc="-20" dirty="0">
                <a:latin typeface="Calibri"/>
                <a:cs typeface="Calibri"/>
              </a:rPr>
              <a:t>координация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конечностей,</a:t>
            </a:r>
            <a:endParaRPr sz="2800">
              <a:latin typeface="Calibri"/>
              <a:cs typeface="Calibri"/>
            </a:endParaRPr>
          </a:p>
          <a:p>
            <a:pPr marL="355600" marR="45085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позволяющая ребенку выполнять </a:t>
            </a:r>
            <a:r>
              <a:rPr sz="2800" spc="-15" dirty="0">
                <a:latin typeface="Calibri"/>
                <a:cs typeface="Calibri"/>
              </a:rPr>
              <a:t>более тонкие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точные </a:t>
            </a:r>
            <a:r>
              <a:rPr sz="2800" spc="-10" dirty="0">
                <a:latin typeface="Calibri"/>
                <a:cs typeface="Calibri"/>
              </a:rPr>
              <a:t>движения для манипулирования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предметами.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5033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876300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2721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2721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4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665987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876300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692721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692721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4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79374"/>
            <a:ext cx="8173720" cy="295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Calibri"/>
                <a:cs typeface="Calibri"/>
              </a:rPr>
              <a:t>Трудности </a:t>
            </a:r>
            <a:r>
              <a:rPr sz="2800" b="1" spc="-5" dirty="0">
                <a:latin typeface="Calibri"/>
                <a:cs typeface="Calibri"/>
              </a:rPr>
              <a:t>формирования </a:t>
            </a:r>
            <a:r>
              <a:rPr sz="2800" b="1" spc="-15" dirty="0">
                <a:latin typeface="Calibri"/>
                <a:cs typeface="Calibri"/>
              </a:rPr>
              <a:t>двигательной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сферы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Незрелость морфологического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субстрата</a:t>
            </a:r>
            <a:endParaRPr sz="2800">
              <a:latin typeface="Calibri"/>
              <a:cs typeface="Calibri"/>
            </a:endParaRPr>
          </a:p>
          <a:p>
            <a:pPr marL="355600" marR="9715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Развертывание синдромов выпадения и/или  ирритации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Сенсорный дефицит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7358"/>
            <a:ext cx="8971915" cy="6283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Предикторы нарушений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развития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435860" algn="l"/>
                <a:tab pos="4062095" algn="l"/>
                <a:tab pos="5885180" algn="l"/>
                <a:tab pos="6871334" algn="l"/>
              </a:tabLst>
            </a:pPr>
            <a:r>
              <a:rPr sz="2800" b="1" spc="-10" dirty="0">
                <a:latin typeface="Calibri"/>
                <a:cs typeface="Calibri"/>
              </a:rPr>
              <a:t>Биологические </a:t>
            </a:r>
            <a:r>
              <a:rPr sz="2800" b="1" spc="-5" dirty="0">
                <a:latin typeface="Calibri"/>
                <a:cs typeface="Calibri"/>
              </a:rPr>
              <a:t>риски: </a:t>
            </a:r>
            <a:r>
              <a:rPr sz="2800" spc="-5" dirty="0">
                <a:latin typeface="Calibri"/>
                <a:cs typeface="Calibri"/>
              </a:rPr>
              <a:t>вес </a:t>
            </a:r>
            <a:r>
              <a:rPr sz="2800" spc="-10" dirty="0">
                <a:latin typeface="Calibri"/>
                <a:cs typeface="Calibri"/>
              </a:rPr>
              <a:t>при рождении, </a:t>
            </a:r>
            <a:r>
              <a:rPr sz="2800" spc="-5" dirty="0">
                <a:latin typeface="Calibri"/>
                <a:cs typeface="Calibri"/>
              </a:rPr>
              <a:t>гестационный  </a:t>
            </a:r>
            <a:r>
              <a:rPr sz="2800" spc="-20" dirty="0">
                <a:latin typeface="Calibri"/>
                <a:cs typeface="Calibri"/>
              </a:rPr>
              <a:t>возраст, пол </a:t>
            </a:r>
            <a:r>
              <a:rPr sz="2800" dirty="0">
                <a:latin typeface="Calibri"/>
                <a:cs typeface="Calibri"/>
              </a:rPr>
              <a:t>(Di </a:t>
            </a:r>
            <a:r>
              <a:rPr sz="2800" spc="-20" dirty="0">
                <a:latin typeface="Calibri"/>
                <a:cs typeface="Calibri"/>
              </a:rPr>
              <a:t>Rosa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al., </a:t>
            </a:r>
            <a:r>
              <a:rPr sz="2800" spc="-5" dirty="0">
                <a:latin typeface="Calibri"/>
                <a:cs typeface="Calibri"/>
              </a:rPr>
              <a:t>2016, </a:t>
            </a:r>
            <a:r>
              <a:rPr sz="2800" spc="-15" dirty="0">
                <a:latin typeface="Calibri"/>
                <a:cs typeface="Calibri"/>
              </a:rPr>
              <a:t>Weisglas-Kuperus, </a:t>
            </a:r>
            <a:r>
              <a:rPr sz="2800" spc="-5" dirty="0">
                <a:latin typeface="Calibri"/>
                <a:cs typeface="Calibri"/>
              </a:rPr>
              <a:t>1992;  </a:t>
            </a:r>
            <a:r>
              <a:rPr sz="2800" spc="-45" dirty="0">
                <a:latin typeface="Calibri"/>
                <a:cs typeface="Calibri"/>
              </a:rPr>
              <a:t>Telpin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1991;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Saigal	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1991,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Alieva	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2015,  </a:t>
            </a:r>
            <a:r>
              <a:rPr sz="2800" spc="-10" dirty="0">
                <a:latin typeface="Calibri"/>
                <a:cs typeface="Calibri"/>
              </a:rPr>
              <a:t>Matinez-Cruz	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Shankaran	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2004).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Медицинские </a:t>
            </a:r>
            <a:r>
              <a:rPr sz="2800" b="1" spc="-5" dirty="0">
                <a:latin typeface="Calibri"/>
                <a:cs typeface="Calibri"/>
              </a:rPr>
              <a:t>риски: </a:t>
            </a:r>
            <a:r>
              <a:rPr sz="2800" spc="-10" dirty="0">
                <a:latin typeface="Calibri"/>
                <a:cs typeface="Calibri"/>
              </a:rPr>
              <a:t>заболевания, </a:t>
            </a:r>
            <a:r>
              <a:rPr sz="2800" spc="-5" dirty="0">
                <a:latin typeface="Calibri"/>
                <a:cs typeface="Calibri"/>
              </a:rPr>
              <a:t>связанные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355600" marR="7943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незрелостью. </a:t>
            </a:r>
            <a:r>
              <a:rPr sz="2800" spc="-15" dirty="0">
                <a:latin typeface="Calibri"/>
                <a:cs typeface="Calibri"/>
              </a:rPr>
              <a:t>ВЖК, </a:t>
            </a:r>
            <a:r>
              <a:rPr sz="2800" spc="-65" dirty="0">
                <a:latin typeface="Calibri"/>
                <a:cs typeface="Calibri"/>
              </a:rPr>
              <a:t>РДС, </a:t>
            </a:r>
            <a:r>
              <a:rPr sz="2800" spc="-10" dirty="0">
                <a:latin typeface="Calibri"/>
                <a:cs typeface="Calibri"/>
              </a:rPr>
              <a:t>НЯК, </a:t>
            </a:r>
            <a:r>
              <a:rPr sz="2800" spc="-5" dirty="0">
                <a:latin typeface="Calibri"/>
                <a:cs typeface="Calibri"/>
              </a:rPr>
              <a:t>РПН </a:t>
            </a:r>
            <a:r>
              <a:rPr sz="2800" spc="5" dirty="0">
                <a:latin typeface="Calibri"/>
                <a:cs typeface="Calibri"/>
              </a:rPr>
              <a:t>(Khan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2012;  </a:t>
            </a:r>
            <a:r>
              <a:rPr sz="2800" spc="-50" dirty="0">
                <a:latin typeface="Calibri"/>
                <a:cs typeface="Calibri"/>
              </a:rPr>
              <a:t>Taylor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1998, </a:t>
            </a:r>
            <a:r>
              <a:rPr sz="2800" spc="-15" dirty="0">
                <a:latin typeface="Calibri"/>
                <a:cs typeface="Calibri"/>
              </a:rPr>
              <a:t>Hamprecht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2017).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10858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Социальные </a:t>
            </a:r>
            <a:r>
              <a:rPr sz="2800" b="1" spc="-5" dirty="0">
                <a:latin typeface="Calibri"/>
                <a:cs typeface="Calibri"/>
              </a:rPr>
              <a:t>риски: </a:t>
            </a:r>
            <a:r>
              <a:rPr sz="2800" spc="-10" dirty="0">
                <a:latin typeface="Calibri"/>
                <a:cs typeface="Calibri"/>
              </a:rPr>
              <a:t>связаны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ближайшим окружением  ребенка </a:t>
            </a:r>
            <a:r>
              <a:rPr sz="2800" spc="-10" dirty="0">
                <a:latin typeface="Calibri"/>
                <a:cs typeface="Calibri"/>
              </a:rPr>
              <a:t>(Hoffman et </a:t>
            </a:r>
            <a:r>
              <a:rPr sz="2800" spc="-5" dirty="0">
                <a:latin typeface="Calibri"/>
                <a:cs typeface="Calibri"/>
              </a:rPr>
              <a:t>al., 2015; Moe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2016, </a:t>
            </a:r>
            <a:r>
              <a:rPr sz="2800" spc="-20" dirty="0">
                <a:latin typeface="Calibri"/>
                <a:cs typeface="Calibri"/>
              </a:rPr>
              <a:t>Pascoe </a:t>
            </a:r>
            <a:r>
              <a:rPr sz="2800" spc="-10" dirty="0">
                <a:latin typeface="Calibri"/>
                <a:cs typeface="Calibri"/>
              </a:rPr>
              <a:t>et  </a:t>
            </a:r>
            <a:r>
              <a:rPr sz="2800" spc="-5" dirty="0">
                <a:latin typeface="Calibri"/>
                <a:cs typeface="Calibri"/>
              </a:rPr>
              <a:t>al., 2016, McNeil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135125"/>
            <a:ext cx="883729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Чем ниже </a:t>
            </a:r>
            <a:r>
              <a:rPr sz="2800" spc="-5" dirty="0">
                <a:latin typeface="Calibri"/>
                <a:cs typeface="Calibri"/>
              </a:rPr>
              <a:t>вес и срок гестации, </a:t>
            </a:r>
            <a:r>
              <a:rPr sz="2800" spc="-20" dirty="0">
                <a:latin typeface="Calibri"/>
                <a:cs typeface="Calibri"/>
              </a:rPr>
              <a:t>тем </a:t>
            </a:r>
            <a:r>
              <a:rPr sz="2800" spc="-15" dirty="0">
                <a:latin typeface="Calibri"/>
                <a:cs typeface="Calibri"/>
              </a:rPr>
              <a:t>больше </a:t>
            </a:r>
            <a:r>
              <a:rPr sz="2800" spc="-5" dirty="0">
                <a:latin typeface="Calibri"/>
                <a:cs typeface="Calibri"/>
              </a:rPr>
              <a:t>вероятность  возникновения </a:t>
            </a:r>
            <a:r>
              <a:rPr sz="2800" spc="-10" dirty="0">
                <a:latin typeface="Calibri"/>
                <a:cs typeface="Calibri"/>
              </a:rPr>
              <a:t>болезней, </a:t>
            </a:r>
            <a:r>
              <a:rPr sz="2800" spc="-15" dirty="0">
                <a:latin typeface="Calibri"/>
                <a:cs typeface="Calibri"/>
              </a:rPr>
              <a:t>приводящих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5" dirty="0">
                <a:latin typeface="Calibri"/>
                <a:cs typeface="Calibri"/>
              </a:rPr>
              <a:t>долгосрочным  </a:t>
            </a:r>
            <a:r>
              <a:rPr sz="2800" spc="-5" dirty="0">
                <a:latin typeface="Calibri"/>
                <a:cs typeface="Calibri"/>
              </a:rPr>
              <a:t>осложнениям, </a:t>
            </a:r>
            <a:r>
              <a:rPr sz="2800" spc="-10" dirty="0">
                <a:latin typeface="Calibri"/>
                <a:cs typeface="Calibri"/>
              </a:rPr>
              <a:t>таким </a:t>
            </a:r>
            <a:r>
              <a:rPr sz="2800" spc="-20" dirty="0">
                <a:latin typeface="Calibri"/>
                <a:cs typeface="Calibri"/>
              </a:rPr>
              <a:t>как </a:t>
            </a:r>
            <a:r>
              <a:rPr sz="2800" spc="-10" dirty="0">
                <a:latin typeface="Calibri"/>
                <a:cs typeface="Calibri"/>
              </a:rPr>
              <a:t>РПН, БЛД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др., </a:t>
            </a:r>
            <a:r>
              <a:rPr sz="2800" spc="-15" dirty="0">
                <a:latin typeface="Calibri"/>
                <a:cs typeface="Calibri"/>
              </a:rPr>
              <a:t>увеличивается  </a:t>
            </a:r>
            <a:r>
              <a:rPr sz="2800" spc="-10" dirty="0">
                <a:latin typeface="Calibri"/>
                <a:cs typeface="Calibri"/>
              </a:rPr>
              <a:t>риск </a:t>
            </a:r>
            <a:r>
              <a:rPr sz="2800" spc="-15" dirty="0">
                <a:latin typeface="Calibri"/>
                <a:cs typeface="Calibri"/>
              </a:rPr>
              <a:t>ВЖК,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чаще </a:t>
            </a:r>
            <a:r>
              <a:rPr sz="2800" spc="-20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 нарушениям функций и  </a:t>
            </a:r>
            <a:r>
              <a:rPr sz="2800" spc="-10" dirty="0">
                <a:latin typeface="Calibri"/>
                <a:cs typeface="Calibri"/>
              </a:rPr>
              <a:t>задержкам развития (Lekskulchai, </a:t>
            </a:r>
            <a:r>
              <a:rPr sz="2800" spc="-5" dirty="0">
                <a:latin typeface="Calibri"/>
                <a:cs typeface="Calibri"/>
              </a:rPr>
              <a:t>2001, Di </a:t>
            </a:r>
            <a:r>
              <a:rPr sz="2800" spc="-20" dirty="0">
                <a:latin typeface="Calibri"/>
                <a:cs typeface="Calibri"/>
              </a:rPr>
              <a:t>Rosa </a:t>
            </a:r>
            <a:r>
              <a:rPr sz="2800" spc="-5" dirty="0">
                <a:latin typeface="Calibri"/>
                <a:cs typeface="Calibri"/>
              </a:rPr>
              <a:t>et al.,  2016, </a:t>
            </a:r>
            <a:r>
              <a:rPr sz="2800" spc="-15" dirty="0">
                <a:latin typeface="Calibri"/>
                <a:cs typeface="Calibri"/>
              </a:rPr>
              <a:t>Alieva </a:t>
            </a:r>
            <a:r>
              <a:rPr sz="2800" spc="-5" dirty="0">
                <a:latin typeface="Calibri"/>
                <a:cs typeface="Calibri"/>
              </a:rPr>
              <a:t>K.M.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2015, </a:t>
            </a:r>
            <a:r>
              <a:rPr sz="2800" spc="-10" dirty="0">
                <a:latin typeface="Calibri"/>
                <a:cs typeface="Calibri"/>
              </a:rPr>
              <a:t>Matinez-Cruz </a:t>
            </a:r>
            <a:r>
              <a:rPr sz="2800" spc="-70" dirty="0">
                <a:latin typeface="Calibri"/>
                <a:cs typeface="Calibri"/>
              </a:rPr>
              <a:t>C.F.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 2012, </a:t>
            </a:r>
            <a:r>
              <a:rPr sz="2800" spc="-20" dirty="0">
                <a:latin typeface="Calibri"/>
                <a:cs typeface="Calibri"/>
              </a:rPr>
              <a:t>Shankaran </a:t>
            </a:r>
            <a:r>
              <a:rPr sz="2800" spc="-5" dirty="0">
                <a:latin typeface="Calibri"/>
                <a:cs typeface="Calibri"/>
              </a:rPr>
              <a:t>S.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2004).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41091" y="97358"/>
            <a:ext cx="3354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Биологические </a:t>
            </a:r>
            <a:r>
              <a:rPr spc="-5" dirty="0"/>
              <a:t>риски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280" y="1135125"/>
            <a:ext cx="895540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11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Низкий </a:t>
            </a:r>
            <a:r>
              <a:rPr sz="2800" spc="-5" dirty="0">
                <a:latin typeface="Calibri"/>
                <a:cs typeface="Calibri"/>
              </a:rPr>
              <a:t>вес </a:t>
            </a:r>
            <a:r>
              <a:rPr sz="2800" spc="-10" dirty="0">
                <a:latin typeface="Calibri"/>
                <a:cs typeface="Calibri"/>
              </a:rPr>
              <a:t>при рождении считается </a:t>
            </a:r>
            <a:r>
              <a:rPr sz="2800" spc="-15" dirty="0">
                <a:latin typeface="Calibri"/>
                <a:cs typeface="Calibri"/>
              </a:rPr>
              <a:t>фактором риска  </a:t>
            </a:r>
            <a:r>
              <a:rPr sz="2800" spc="-5" dirty="0">
                <a:latin typeface="Calibri"/>
                <a:cs typeface="Calibri"/>
              </a:rPr>
              <a:t>аномальной </a:t>
            </a:r>
            <a:r>
              <a:rPr sz="2800" spc="-10" dirty="0">
                <a:latin typeface="Calibri"/>
                <a:cs typeface="Calibri"/>
              </a:rPr>
              <a:t>кортикальной складчатости, </a:t>
            </a:r>
            <a:r>
              <a:rPr sz="2800" spc="-20" dirty="0">
                <a:latin typeface="Calibri"/>
                <a:cs typeface="Calibri"/>
              </a:rPr>
              <a:t>которая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5" dirty="0">
                <a:latin typeface="Calibri"/>
                <a:cs typeface="Calibri"/>
              </a:rPr>
              <a:t>формируется </a:t>
            </a:r>
            <a:r>
              <a:rPr sz="2800" spc="-5" dirty="0">
                <a:latin typeface="Calibri"/>
                <a:cs typeface="Calibri"/>
              </a:rPr>
              <a:t>в норме в III </a:t>
            </a:r>
            <a:r>
              <a:rPr sz="2800" spc="-10" dirty="0">
                <a:latin typeface="Calibri"/>
                <a:cs typeface="Calibri"/>
              </a:rPr>
              <a:t>триместре </a:t>
            </a:r>
            <a:r>
              <a:rPr sz="2800" spc="-5" dirty="0">
                <a:latin typeface="Calibri"/>
                <a:cs typeface="Calibri"/>
              </a:rPr>
              <a:t>беременности и у  </a:t>
            </a:r>
            <a:r>
              <a:rPr sz="2800" spc="-10" dirty="0">
                <a:latin typeface="Calibri"/>
                <a:cs typeface="Calibri"/>
              </a:rPr>
              <a:t>недоношенных, </a:t>
            </a:r>
            <a:r>
              <a:rPr sz="2800" spc="-5" dirty="0">
                <a:latin typeface="Calibri"/>
                <a:cs typeface="Calibri"/>
              </a:rPr>
              <a:t>особенно с ЭНМТ и </a:t>
            </a:r>
            <a:r>
              <a:rPr sz="2800" spc="-55" dirty="0">
                <a:latin typeface="Calibri"/>
                <a:cs typeface="Calibri"/>
              </a:rPr>
              <a:t>ОНМТ, </a:t>
            </a:r>
            <a:r>
              <a:rPr sz="2800" spc="-15" dirty="0">
                <a:latin typeface="Calibri"/>
                <a:cs typeface="Calibri"/>
              </a:rPr>
              <a:t>протекает  </a:t>
            </a:r>
            <a:r>
              <a:rPr sz="2800" spc="-5" dirty="0">
                <a:latin typeface="Calibri"/>
                <a:cs typeface="Calibri"/>
              </a:rPr>
              <a:t>асинхронно, с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ранним </a:t>
            </a:r>
            <a:r>
              <a:rPr sz="2800" spc="-10" dirty="0">
                <a:latin typeface="Calibri"/>
                <a:cs typeface="Calibri"/>
              </a:rPr>
              <a:t>развитием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правого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полушария </a:t>
            </a:r>
            <a:r>
              <a:rPr sz="2800" spc="-20" dirty="0">
                <a:latin typeface="Calibri"/>
                <a:cs typeface="Calibri"/>
              </a:rPr>
              <a:t>(Kersbergen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  <a:p>
            <a:pPr marL="355600" marR="10287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20" dirty="0">
                <a:latin typeface="Calibri"/>
                <a:cs typeface="Calibri"/>
              </a:rPr>
              <a:t>детей мужского пола </a:t>
            </a:r>
            <a:r>
              <a:rPr sz="2800" spc="-10" dirty="0">
                <a:latin typeface="Calibri"/>
                <a:cs typeface="Calibri"/>
              </a:rPr>
              <a:t>характерен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медленный  </a:t>
            </a:r>
            <a:r>
              <a:rPr sz="2800" spc="-15" dirty="0">
                <a:latin typeface="Calibri"/>
                <a:cs typeface="Calibri"/>
              </a:rPr>
              <a:t>темп </a:t>
            </a:r>
            <a:r>
              <a:rPr sz="2800" spc="-5" dirty="0">
                <a:latin typeface="Calibri"/>
                <a:cs typeface="Calibri"/>
              </a:rPr>
              <a:t>развития, </a:t>
            </a:r>
            <a:r>
              <a:rPr sz="2800" spc="-10" dirty="0">
                <a:latin typeface="Calibri"/>
                <a:cs typeface="Calibri"/>
              </a:rPr>
              <a:t>чаще развивается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церебральный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  <a:tabLst>
                <a:tab pos="2501265" algn="l"/>
              </a:tabLst>
            </a:pPr>
            <a:r>
              <a:rPr sz="2800" spc="-5" dirty="0">
                <a:latin typeface="Calibri"/>
                <a:cs typeface="Calibri"/>
              </a:rPr>
              <a:t>паралич, </a:t>
            </a:r>
            <a:r>
              <a:rPr sz="2800" spc="-15" dirty="0">
                <a:latin typeface="Calibri"/>
                <a:cs typeface="Calibri"/>
              </a:rPr>
              <a:t>моторная недостаточность, </a:t>
            </a:r>
            <a:r>
              <a:rPr sz="2800" spc="-10" dirty="0">
                <a:latin typeface="Calibri"/>
                <a:cs typeface="Calibri"/>
              </a:rPr>
              <a:t>когнитивные  расстройства	</a:t>
            </a:r>
            <a:r>
              <a:rPr sz="2800" spc="-25" dirty="0">
                <a:latin typeface="Calibri"/>
                <a:cs typeface="Calibri"/>
              </a:rPr>
              <a:t>(Vohr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2005, </a:t>
            </a:r>
            <a:r>
              <a:rPr sz="2800" spc="-40" dirty="0">
                <a:latin typeface="Calibri"/>
                <a:cs typeface="Calibri"/>
              </a:rPr>
              <a:t>Velikos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2015, </a:t>
            </a:r>
            <a:r>
              <a:rPr sz="2800" spc="-20" dirty="0">
                <a:latin typeface="Calibri"/>
                <a:cs typeface="Calibri"/>
              </a:rPr>
              <a:t>Kubun 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41091" y="97358"/>
            <a:ext cx="3354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Биологические </a:t>
            </a:r>
            <a:r>
              <a:rPr spc="-5" dirty="0"/>
              <a:t>риски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279398"/>
            <a:ext cx="897826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76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Заболевания, </a:t>
            </a:r>
            <a:r>
              <a:rPr sz="2800" spc="-5" dirty="0">
                <a:latin typeface="Calibri"/>
                <a:cs typeface="Calibri"/>
              </a:rPr>
              <a:t>связанные с </a:t>
            </a:r>
            <a:r>
              <a:rPr sz="2800" spc="-10" dirty="0">
                <a:latin typeface="Calibri"/>
                <a:cs typeface="Calibri"/>
              </a:rPr>
              <a:t>незрелостью: </a:t>
            </a:r>
            <a:r>
              <a:rPr sz="2800" spc="-15" dirty="0">
                <a:latin typeface="Calibri"/>
                <a:cs typeface="Calibri"/>
              </a:rPr>
              <a:t>ВЖК,  респиратоный </a:t>
            </a:r>
            <a:r>
              <a:rPr sz="2800" spc="-5" dirty="0">
                <a:latin typeface="Calibri"/>
                <a:cs typeface="Calibri"/>
              </a:rPr>
              <a:t>дистресс-синдром </a:t>
            </a:r>
            <a:r>
              <a:rPr sz="2800" spc="-45" dirty="0">
                <a:latin typeface="Calibri"/>
                <a:cs typeface="Calibri"/>
              </a:rPr>
              <a:t>(РДС), </a:t>
            </a:r>
            <a:r>
              <a:rPr sz="2800" spc="-10" dirty="0">
                <a:latin typeface="Calibri"/>
                <a:cs typeface="Calibri"/>
              </a:rPr>
              <a:t>НЯК, </a:t>
            </a:r>
            <a:r>
              <a:rPr sz="2800" spc="-5" dirty="0">
                <a:latin typeface="Calibri"/>
                <a:cs typeface="Calibri"/>
              </a:rPr>
              <a:t>РПН могут  вызвать </a:t>
            </a:r>
            <a:r>
              <a:rPr sz="2800" spc="-10" dirty="0">
                <a:latin typeface="Calibri"/>
                <a:cs typeface="Calibri"/>
              </a:rPr>
              <a:t>задержку развития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увеличить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инвалидизацию. </a:t>
            </a:r>
            <a:r>
              <a:rPr sz="2800" spc="-10" dirty="0">
                <a:latin typeface="Calibri"/>
                <a:cs typeface="Calibri"/>
              </a:rPr>
              <a:t>Например, </a:t>
            </a:r>
            <a:r>
              <a:rPr sz="2800" spc="-20" dirty="0">
                <a:latin typeface="Calibri"/>
                <a:cs typeface="Calibri"/>
              </a:rPr>
              <a:t>ВЖК </a:t>
            </a:r>
            <a:r>
              <a:rPr sz="2800" spc="-15" dirty="0">
                <a:latin typeface="Calibri"/>
                <a:cs typeface="Calibri"/>
              </a:rPr>
              <a:t>является предиктором  риска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15" dirty="0">
                <a:latin typeface="Calibri"/>
                <a:cs typeface="Calibri"/>
              </a:rPr>
              <a:t>интеллектуального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психомоторного  </a:t>
            </a:r>
            <a:r>
              <a:rPr sz="2800" spc="-10" dirty="0">
                <a:latin typeface="Calibri"/>
                <a:cs typeface="Calibri"/>
              </a:rPr>
              <a:t>развития </a:t>
            </a:r>
            <a:r>
              <a:rPr sz="2800" spc="-5" dirty="0">
                <a:latin typeface="Calibri"/>
                <a:cs typeface="Calibri"/>
              </a:rPr>
              <a:t>к 2 </a:t>
            </a:r>
            <a:r>
              <a:rPr sz="2800" spc="-25" dirty="0">
                <a:latin typeface="Calibri"/>
                <a:cs typeface="Calibri"/>
              </a:rPr>
              <a:t>годам </a:t>
            </a:r>
            <a:r>
              <a:rPr sz="2800" spc="-5" dirty="0">
                <a:latin typeface="Calibri"/>
                <a:cs typeface="Calibri"/>
              </a:rPr>
              <a:t>(Chuang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al., </a:t>
            </a:r>
            <a:r>
              <a:rPr sz="2800" spc="-5" dirty="0">
                <a:latin typeface="Calibri"/>
                <a:cs typeface="Calibri"/>
              </a:rPr>
              <a:t>2004, Khan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2012).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17291" y="97358"/>
            <a:ext cx="3202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Медицинские</a:t>
            </a:r>
            <a:r>
              <a:rPr spc="-50" dirty="0"/>
              <a:t> </a:t>
            </a:r>
            <a:r>
              <a:rPr dirty="0"/>
              <a:t>риски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567434"/>
            <a:ext cx="894461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487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Рекомендован </a:t>
            </a:r>
            <a:r>
              <a:rPr sz="2800" spc="-10" dirty="0">
                <a:latin typeface="Calibri"/>
                <a:cs typeface="Calibri"/>
              </a:rPr>
              <a:t>учет повторных госпитализаций,  </a:t>
            </a:r>
            <a:r>
              <a:rPr sz="2800" spc="-20" dirty="0">
                <a:latin typeface="Calibri"/>
                <a:cs typeface="Calibri"/>
              </a:rPr>
              <a:t>продолжительности </a:t>
            </a:r>
            <a:r>
              <a:rPr sz="2800" spc="-10" dirty="0">
                <a:latin typeface="Calibri"/>
                <a:cs typeface="Calibri"/>
              </a:rPr>
              <a:t>госпитализаций,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объема</a:t>
            </a:r>
            <a:endParaRPr sz="2800">
              <a:latin typeface="Calibri"/>
              <a:cs typeface="Calibri"/>
            </a:endParaRPr>
          </a:p>
          <a:p>
            <a:pPr marL="355600" marR="19367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медикаментозного </a:t>
            </a:r>
            <a:r>
              <a:rPr sz="2800" spc="-10" dirty="0">
                <a:latin typeface="Calibri"/>
                <a:cs typeface="Calibri"/>
              </a:rPr>
              <a:t>вмешательства, оценки </a:t>
            </a:r>
            <a:r>
              <a:rPr sz="2800" spc="-5" dirty="0">
                <a:latin typeface="Calibri"/>
                <a:cs typeface="Calibri"/>
              </a:rPr>
              <a:t>по Апгар </a:t>
            </a:r>
            <a:r>
              <a:rPr sz="2800" dirty="0">
                <a:latin typeface="Calibri"/>
                <a:cs typeface="Calibri"/>
              </a:rPr>
              <a:t>на  </a:t>
            </a:r>
            <a:r>
              <a:rPr sz="2800" spc="-5" dirty="0">
                <a:latin typeface="Calibri"/>
                <a:cs typeface="Calibri"/>
              </a:rPr>
              <a:t>5 </a:t>
            </a:r>
            <a:r>
              <a:rPr sz="2800" spc="-10" dirty="0">
                <a:latin typeface="Calibri"/>
                <a:cs typeface="Calibri"/>
              </a:rPr>
              <a:t>минуте, объема </a:t>
            </a:r>
            <a:r>
              <a:rPr sz="2800" spc="-5" dirty="0">
                <a:latin typeface="Calibri"/>
                <a:cs typeface="Calibri"/>
              </a:rPr>
              <a:t>реанимационных</a:t>
            </a:r>
            <a:r>
              <a:rPr sz="2800" spc="-10" dirty="0">
                <a:latin typeface="Calibri"/>
                <a:cs typeface="Calibri"/>
              </a:rPr>
              <a:t> мероприятий,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уровня </a:t>
            </a:r>
            <a:r>
              <a:rPr sz="2800" spc="-5" dirty="0">
                <a:latin typeface="Calibri"/>
                <a:cs typeface="Calibri"/>
              </a:rPr>
              <a:t>стресса, </a:t>
            </a:r>
            <a:r>
              <a:rPr sz="2800" spc="-10" dirty="0">
                <a:latin typeface="Calibri"/>
                <a:cs typeface="Calibri"/>
              </a:rPr>
              <a:t>качества </a:t>
            </a:r>
            <a:r>
              <a:rPr sz="2800" spc="-5" dirty="0">
                <a:latin typeface="Calibri"/>
                <a:cs typeface="Calibri"/>
              </a:rPr>
              <a:t>питания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(насыщенность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питания аминокислотами) и </a:t>
            </a:r>
            <a:r>
              <a:rPr sz="2800" spc="-10" dirty="0">
                <a:latin typeface="Calibri"/>
                <a:cs typeface="Calibri"/>
              </a:rPr>
              <a:t>других </a:t>
            </a:r>
            <a:r>
              <a:rPr sz="2800" spc="-15" dirty="0">
                <a:latin typeface="Calibri"/>
                <a:cs typeface="Calibri"/>
              </a:rPr>
              <a:t>рисков </a:t>
            </a:r>
            <a:r>
              <a:rPr sz="2800" spc="-10" dirty="0">
                <a:latin typeface="Calibri"/>
                <a:cs typeface="Calibri"/>
              </a:rPr>
              <a:t>(Soraisham et  </a:t>
            </a:r>
            <a:r>
              <a:rPr sz="2800" spc="-5" dirty="0">
                <a:latin typeface="Calibri"/>
                <a:cs typeface="Calibri"/>
              </a:rPr>
              <a:t>al., 2014; </a:t>
            </a:r>
            <a:r>
              <a:rPr sz="2800" spc="-10" dirty="0">
                <a:latin typeface="Calibri"/>
                <a:cs typeface="Calibri"/>
              </a:rPr>
              <a:t>Ohnishi et </a:t>
            </a:r>
            <a:r>
              <a:rPr sz="2800" spc="-5" dirty="0">
                <a:latin typeface="Calibri"/>
                <a:cs typeface="Calibri"/>
              </a:rPr>
              <a:t>al., 2016; </a:t>
            </a:r>
            <a:r>
              <a:rPr sz="2800" spc="-10" dirty="0">
                <a:latin typeface="Calibri"/>
                <a:cs typeface="Calibri"/>
              </a:rPr>
              <a:t>Case-Smith,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1993).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17291" y="97358"/>
            <a:ext cx="3202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Медицинские</a:t>
            </a:r>
            <a:r>
              <a:rPr spc="-50" dirty="0"/>
              <a:t> </a:t>
            </a:r>
            <a:r>
              <a:rPr dirty="0"/>
              <a:t>риски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063243"/>
            <a:ext cx="8980170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Низкий </a:t>
            </a:r>
            <a:r>
              <a:rPr sz="2800" spc="-5" dirty="0">
                <a:latin typeface="Calibri"/>
                <a:cs typeface="Calibri"/>
              </a:rPr>
              <a:t>уровень </a:t>
            </a:r>
            <a:r>
              <a:rPr sz="2800" spc="-15" dirty="0">
                <a:latin typeface="Calibri"/>
                <a:cs typeface="Calibri"/>
              </a:rPr>
              <a:t>материнского </a:t>
            </a:r>
            <a:r>
              <a:rPr sz="2800" spc="-5" dirty="0">
                <a:latin typeface="Calibri"/>
                <a:cs typeface="Calibri"/>
              </a:rPr>
              <a:t>образования, </a:t>
            </a:r>
            <a:r>
              <a:rPr sz="2800" spc="-10" dirty="0">
                <a:latin typeface="Calibri"/>
                <a:cs typeface="Calibri"/>
              </a:rPr>
              <a:t>социальное  </a:t>
            </a:r>
            <a:r>
              <a:rPr sz="2800" spc="-15" dirty="0">
                <a:latin typeface="Calibri"/>
                <a:cs typeface="Calibri"/>
              </a:rPr>
              <a:t>неблагополучие увеличивают количество</a:t>
            </a:r>
            <a:endParaRPr sz="2800">
              <a:latin typeface="Calibri"/>
              <a:cs typeface="Calibri"/>
            </a:endParaRPr>
          </a:p>
          <a:p>
            <a:pPr marL="355600" marR="514984">
              <a:lnSpc>
                <a:spcPct val="100000"/>
              </a:lnSpc>
              <a:tabLst>
                <a:tab pos="6198870" algn="l"/>
              </a:tabLst>
            </a:pPr>
            <a:r>
              <a:rPr sz="2800" spc="-10" dirty="0">
                <a:latin typeface="Calibri"/>
                <a:cs typeface="Calibri"/>
              </a:rPr>
              <a:t>неблагоприятных </a:t>
            </a:r>
            <a:r>
              <a:rPr sz="2800" spc="-25" dirty="0">
                <a:latin typeface="Calibri"/>
                <a:cs typeface="Calibri"/>
              </a:rPr>
              <a:t>исходов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развитии	</a:t>
            </a:r>
            <a:r>
              <a:rPr sz="2800" spc="-10" dirty="0">
                <a:latin typeface="Calibri"/>
                <a:cs typeface="Calibri"/>
              </a:rPr>
              <a:t>(Hoffman et </a:t>
            </a:r>
            <a:r>
              <a:rPr sz="2800" spc="-5" dirty="0">
                <a:latin typeface="Calibri"/>
                <a:cs typeface="Calibri"/>
              </a:rPr>
              <a:t>al.,  2015).</a:t>
            </a:r>
            <a:endParaRPr sz="2800">
              <a:latin typeface="Calibri"/>
              <a:cs typeface="Calibri"/>
            </a:endParaRPr>
          </a:p>
          <a:p>
            <a:pPr marL="355600" marR="2476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Отсутствие раннего взаимодействия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диаде </a:t>
            </a:r>
            <a:r>
              <a:rPr sz="2800" spc="-10" dirty="0">
                <a:latin typeface="Calibri"/>
                <a:cs typeface="Calibri"/>
              </a:rPr>
              <a:t>мать-дитя  </a:t>
            </a:r>
            <a:r>
              <a:rPr sz="2800" spc="-15" dirty="0">
                <a:latin typeface="Calibri"/>
                <a:cs typeface="Calibri"/>
              </a:rPr>
              <a:t>влияет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формирование </a:t>
            </a:r>
            <a:r>
              <a:rPr sz="2800" spc="-5" dirty="0">
                <a:latin typeface="Calibri"/>
                <a:cs typeface="Calibri"/>
              </a:rPr>
              <a:t>эмоциональной, </a:t>
            </a:r>
            <a:r>
              <a:rPr sz="2800" spc="-10" dirty="0">
                <a:latin typeface="Calibri"/>
                <a:cs typeface="Calibri"/>
              </a:rPr>
              <a:t>речевой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когнитивной </a:t>
            </a:r>
            <a:r>
              <a:rPr sz="2800" spc="-5" dirty="0">
                <a:latin typeface="Calibri"/>
                <a:cs typeface="Calibri"/>
              </a:rPr>
              <a:t>функций </a:t>
            </a:r>
            <a:r>
              <a:rPr sz="2800" spc="-15" dirty="0">
                <a:latin typeface="Calibri"/>
                <a:cs typeface="Calibri"/>
              </a:rPr>
              <a:t>(Pascoe </a:t>
            </a:r>
            <a:r>
              <a:rPr sz="2800" spc="-5" dirty="0">
                <a:latin typeface="Calibri"/>
                <a:cs typeface="Calibri"/>
              </a:rPr>
              <a:t>et al.,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39210" y="97358"/>
            <a:ext cx="2958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Социальные</a:t>
            </a:r>
            <a:r>
              <a:rPr spc="-20" dirty="0"/>
              <a:t> </a:t>
            </a:r>
            <a:r>
              <a:rPr spc="-5" dirty="0"/>
              <a:t>риски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652" y="72593"/>
            <a:ext cx="72193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5865" marR="5080" indent="-11938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Инвалидность к </a:t>
            </a:r>
            <a:r>
              <a:rPr spc="-15" dirty="0"/>
              <a:t>первому </a:t>
            </a:r>
            <a:r>
              <a:rPr spc="-40" dirty="0"/>
              <a:t>году </a:t>
            </a:r>
            <a:r>
              <a:rPr spc="-5" dirty="0"/>
              <a:t>жизни у </a:t>
            </a:r>
            <a:r>
              <a:rPr spc="-15" dirty="0"/>
              <a:t>детей </a:t>
            </a:r>
            <a:r>
              <a:rPr spc="-5" dirty="0"/>
              <a:t>с  ЭНМТ и ОНМТ (данные 2017</a:t>
            </a:r>
            <a:r>
              <a:rPr spc="50" dirty="0"/>
              <a:t> </a:t>
            </a:r>
            <a:r>
              <a:rPr spc="-45" dirty="0"/>
              <a:t>г.)</a:t>
            </a:r>
          </a:p>
        </p:txBody>
      </p:sp>
      <p:sp>
        <p:nvSpPr>
          <p:cNvPr id="3" name="object 3"/>
          <p:cNvSpPr/>
          <p:nvPr/>
        </p:nvSpPr>
        <p:spPr>
          <a:xfrm>
            <a:off x="173736" y="2010536"/>
            <a:ext cx="5198364" cy="2976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3411" y="2998470"/>
            <a:ext cx="564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,6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900" y="3446145"/>
            <a:ext cx="564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6</a:t>
            </a:r>
            <a:r>
              <a:rPr sz="2400" dirty="0">
                <a:latin typeface="Calibri"/>
                <a:cs typeface="Calibri"/>
              </a:rPr>
              <a:t>,3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6500" y="2245563"/>
            <a:ext cx="564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,8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61836" y="2221064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167424"/>
                </a:moveTo>
                <a:lnTo>
                  <a:pt x="167424" y="167424"/>
                </a:lnTo>
                <a:lnTo>
                  <a:pt x="167424" y="0"/>
                </a:lnTo>
                <a:lnTo>
                  <a:pt x="0" y="0"/>
                </a:lnTo>
                <a:lnTo>
                  <a:pt x="0" y="1674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1836" y="2981667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167424"/>
                </a:moveTo>
                <a:lnTo>
                  <a:pt x="167424" y="167424"/>
                </a:lnTo>
                <a:lnTo>
                  <a:pt x="167424" y="0"/>
                </a:lnTo>
                <a:lnTo>
                  <a:pt x="0" y="0"/>
                </a:lnTo>
                <a:lnTo>
                  <a:pt x="0" y="1674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1836" y="3742144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167424"/>
                </a:moveTo>
                <a:lnTo>
                  <a:pt x="167424" y="167424"/>
                </a:lnTo>
                <a:lnTo>
                  <a:pt x="167424" y="0"/>
                </a:lnTo>
                <a:lnTo>
                  <a:pt x="0" y="0"/>
                </a:lnTo>
                <a:lnTo>
                  <a:pt x="0" y="16742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96659" y="2074545"/>
            <a:ext cx="2341245" cy="191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Заболевания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latin typeface="Calibri"/>
                <a:cs typeface="Calibri"/>
              </a:rPr>
              <a:t>нервной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системы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4000"/>
              </a:lnSpc>
              <a:spcBef>
                <a:spcPts val="55"/>
              </a:spcBef>
            </a:pPr>
            <a:r>
              <a:rPr sz="2400" spc="-10" dirty="0">
                <a:latin typeface="Calibri"/>
                <a:cs typeface="Calibri"/>
              </a:rPr>
              <a:t>Заболевания  </a:t>
            </a:r>
            <a:r>
              <a:rPr sz="2400" spc="-5" dirty="0">
                <a:latin typeface="Calibri"/>
                <a:cs typeface="Calibri"/>
              </a:rPr>
              <a:t>органов дыхания  </a:t>
            </a:r>
            <a:r>
              <a:rPr sz="2400" spc="-15" dirty="0">
                <a:latin typeface="Calibri"/>
                <a:cs typeface="Calibri"/>
              </a:rPr>
              <a:t>Патология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зрения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61836" y="450274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167424"/>
                </a:moveTo>
                <a:lnTo>
                  <a:pt x="167424" y="167424"/>
                </a:lnTo>
                <a:lnTo>
                  <a:pt x="167424" y="0"/>
                </a:lnTo>
                <a:lnTo>
                  <a:pt x="0" y="0"/>
                </a:lnTo>
                <a:lnTo>
                  <a:pt x="0" y="167424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210132"/>
            <a:ext cx="8143240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70750" algn="l"/>
              </a:tabLst>
            </a:pPr>
            <a:r>
              <a:rPr sz="2400" dirty="0">
                <a:latin typeface="Calibri"/>
                <a:cs typeface="Calibri"/>
              </a:rPr>
              <a:t>К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перво</a:t>
            </a:r>
            <a:r>
              <a:rPr sz="2400" spc="-2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30" dirty="0">
                <a:latin typeface="Calibri"/>
                <a:cs typeface="Calibri"/>
              </a:rPr>
              <a:t>г</a:t>
            </a:r>
            <a:r>
              <a:rPr sz="2400" spc="-8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у жизни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,2%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па</a:t>
            </a:r>
            <a:r>
              <a:rPr sz="2400" spc="-10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иента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 Э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МТ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ОНМ</a:t>
            </a:r>
            <a:r>
              <a:rPr sz="2400" dirty="0">
                <a:latin typeface="Calibri"/>
                <a:cs typeface="Calibri"/>
              </a:rPr>
              <a:t>Т	и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ю</a:t>
            </a:r>
            <a:r>
              <a:rPr sz="2400" dirty="0"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инвалидность.</a:t>
            </a:r>
            <a:endParaRPr sz="2400">
              <a:latin typeface="Calibri"/>
              <a:cs typeface="Calibri"/>
            </a:endParaRPr>
          </a:p>
          <a:p>
            <a:pPr marL="193167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Calibri"/>
                <a:cs typeface="Calibri"/>
              </a:rPr>
              <a:t>5,2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71625" y="957675"/>
            <a:ext cx="7572375" cy="0"/>
          </a:xfrm>
          <a:custGeom>
            <a:avLst/>
            <a:gdLst/>
            <a:ahLst/>
            <a:cxnLst/>
            <a:rect l="l" t="t" r="r" b="b"/>
            <a:pathLst>
              <a:path w="7572375">
                <a:moveTo>
                  <a:pt x="0" y="0"/>
                </a:moveTo>
                <a:lnTo>
                  <a:pt x="7572375" y="0"/>
                </a:lnTo>
              </a:path>
            </a:pathLst>
          </a:custGeom>
          <a:ln w="46037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57675"/>
            <a:ext cx="2072005" cy="0"/>
          </a:xfrm>
          <a:custGeom>
            <a:avLst/>
            <a:gdLst/>
            <a:ahLst/>
            <a:cxnLst/>
            <a:rect l="l" t="t" r="r" b="b"/>
            <a:pathLst>
              <a:path w="2072005">
                <a:moveTo>
                  <a:pt x="0" y="0"/>
                </a:moveTo>
                <a:lnTo>
                  <a:pt x="2071751" y="0"/>
                </a:lnTo>
              </a:path>
            </a:pathLst>
          </a:custGeom>
          <a:ln w="46037">
            <a:solidFill>
              <a:srgbClr val="9EC5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0200" y="4356861"/>
            <a:ext cx="8272145" cy="23336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979160" marR="5080">
              <a:lnSpc>
                <a:spcPct val="102099"/>
              </a:lnSpc>
              <a:spcBef>
                <a:spcPts val="40"/>
              </a:spcBef>
            </a:pPr>
            <a:r>
              <a:rPr sz="2400" spc="-15" dirty="0">
                <a:latin typeface="Calibri"/>
                <a:cs typeface="Calibri"/>
              </a:rPr>
              <a:t>Патология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органа  слуха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8064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По данным </a:t>
            </a:r>
            <a:r>
              <a:rPr sz="2800" spc="-10" dirty="0">
                <a:latin typeface="Calibri"/>
                <a:cs typeface="Calibri"/>
              </a:rPr>
              <a:t>отечественных </a:t>
            </a:r>
            <a:r>
              <a:rPr sz="2800" spc="-15" dirty="0">
                <a:latin typeface="Calibri"/>
                <a:cs typeface="Calibri"/>
              </a:rPr>
              <a:t>исследователей среди  </a:t>
            </a:r>
            <a:r>
              <a:rPr sz="2800" spc="-20" dirty="0">
                <a:latin typeface="Calibri"/>
                <a:cs typeface="Calibri"/>
              </a:rPr>
              <a:t>глубоконедоношенных детей </a:t>
            </a:r>
            <a:r>
              <a:rPr sz="2800" spc="-5" dirty="0">
                <a:latin typeface="Calibri"/>
                <a:cs typeface="Calibri"/>
              </a:rPr>
              <a:t>(с ЭНМТ </a:t>
            </a:r>
            <a:r>
              <a:rPr sz="2800" spc="-15" dirty="0">
                <a:latin typeface="Calibri"/>
                <a:cs typeface="Calibri"/>
              </a:rPr>
              <a:t>(от </a:t>
            </a:r>
            <a:r>
              <a:rPr sz="2800" spc="-5" dirty="0">
                <a:latin typeface="Calibri"/>
                <a:cs typeface="Calibri"/>
              </a:rPr>
              <a:t>500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1000  </a:t>
            </a:r>
            <a:r>
              <a:rPr sz="2800" dirty="0">
                <a:latin typeface="Calibri"/>
                <a:cs typeface="Calibri"/>
              </a:rPr>
              <a:t>г)) </a:t>
            </a:r>
            <a:r>
              <a:rPr sz="2800" spc="-5" dirty="0">
                <a:latin typeface="Calibri"/>
                <a:cs typeface="Calibri"/>
              </a:rPr>
              <a:t>24% </a:t>
            </a:r>
            <a:r>
              <a:rPr sz="2800" spc="-10" dirty="0">
                <a:latin typeface="Calibri"/>
                <a:cs typeface="Calibri"/>
              </a:rPr>
              <a:t>развиваются </a:t>
            </a:r>
            <a:r>
              <a:rPr sz="2800" spc="-5" dirty="0">
                <a:latin typeface="Calibri"/>
                <a:cs typeface="Calibri"/>
              </a:rPr>
              <a:t>нормально </a:t>
            </a:r>
            <a:r>
              <a:rPr sz="1800" spc="-5" dirty="0">
                <a:latin typeface="Calibri"/>
                <a:cs typeface="Calibri"/>
              </a:rPr>
              <a:t>(Баранов </a:t>
            </a:r>
            <a:r>
              <a:rPr sz="1800" dirty="0">
                <a:latin typeface="Calibri"/>
                <a:cs typeface="Calibri"/>
              </a:rPr>
              <a:t>А.А.,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207084"/>
            <a:ext cx="896366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Преждевременные </a:t>
            </a:r>
            <a:r>
              <a:rPr sz="2800" spc="-20" dirty="0">
                <a:latin typeface="Calibri"/>
                <a:cs typeface="Calibri"/>
              </a:rPr>
              <a:t>роды, </a:t>
            </a:r>
            <a:r>
              <a:rPr sz="2800" spc="-5" dirty="0">
                <a:latin typeface="Calibri"/>
                <a:cs typeface="Calibri"/>
              </a:rPr>
              <a:t>факт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рождения</a:t>
            </a:r>
            <a:endParaRPr sz="2800">
              <a:latin typeface="Calibri"/>
              <a:cs typeface="Calibri"/>
            </a:endParaRPr>
          </a:p>
          <a:p>
            <a:pPr marL="355600" marR="120650" algn="just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недоношенного ребенка, </a:t>
            </a:r>
            <a:r>
              <a:rPr sz="2800" spc="-5" dirty="0">
                <a:latin typeface="Calibri"/>
                <a:cs typeface="Calibri"/>
              </a:rPr>
              <a:t>пребывание в </a:t>
            </a:r>
            <a:r>
              <a:rPr sz="2800" spc="-10" dirty="0">
                <a:latin typeface="Calibri"/>
                <a:cs typeface="Calibri"/>
              </a:rPr>
              <a:t>ОРИТ </a:t>
            </a:r>
            <a:r>
              <a:rPr sz="2800" spc="-15" dirty="0">
                <a:latin typeface="Calibri"/>
                <a:cs typeface="Calibri"/>
              </a:rPr>
              <a:t>приводит  </a:t>
            </a:r>
            <a:r>
              <a:rPr sz="2800" spc="-5" dirty="0">
                <a:latin typeface="Calibri"/>
                <a:cs typeface="Calibri"/>
              </a:rPr>
              <a:t>к развитию у </a:t>
            </a:r>
            <a:r>
              <a:rPr sz="2800" spc="-10" dirty="0">
                <a:latin typeface="Calibri"/>
                <a:cs typeface="Calibri"/>
              </a:rPr>
              <a:t>матерей посттравматического </a:t>
            </a:r>
            <a:r>
              <a:rPr sz="2800" spc="-5" dirty="0">
                <a:latin typeface="Calibri"/>
                <a:cs typeface="Calibri"/>
              </a:rPr>
              <a:t>стрессового  расстройства (McNeil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al., 2016).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Материнские</a:t>
            </a:r>
            <a:endParaRPr sz="2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симптомы депрессии </a:t>
            </a:r>
            <a:r>
              <a:rPr sz="2800" spc="-5" dirty="0">
                <a:latin typeface="Calibri"/>
                <a:cs typeface="Calibri"/>
              </a:rPr>
              <a:t>могут служить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предикторами</a:t>
            </a:r>
            <a:endParaRPr sz="28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нарушений эмоционального развития у </a:t>
            </a:r>
            <a:r>
              <a:rPr sz="2800" spc="-10" dirty="0">
                <a:latin typeface="Calibri"/>
                <a:cs typeface="Calibri"/>
              </a:rPr>
              <a:t>ребенка </a:t>
            </a:r>
            <a:r>
              <a:rPr sz="2800" dirty="0">
                <a:latin typeface="Calibri"/>
                <a:cs typeface="Calibri"/>
              </a:rPr>
              <a:t>(Moe </a:t>
            </a:r>
            <a:r>
              <a:rPr sz="2800" spc="-10" dirty="0">
                <a:latin typeface="Calibri"/>
                <a:cs typeface="Calibri"/>
              </a:rPr>
              <a:t>et  </a:t>
            </a:r>
            <a:r>
              <a:rPr sz="2800" spc="-5" dirty="0">
                <a:latin typeface="Calibri"/>
                <a:cs typeface="Calibri"/>
              </a:rPr>
              <a:t>al.,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2016).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39210" y="97358"/>
            <a:ext cx="2958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Социальные</a:t>
            </a:r>
            <a:r>
              <a:rPr spc="-20" dirty="0"/>
              <a:t> </a:t>
            </a:r>
            <a:r>
              <a:rPr spc="-5" dirty="0"/>
              <a:t>риски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541147"/>
            <a:ext cx="8065134" cy="1368425"/>
          </a:xfrm>
          <a:custGeom>
            <a:avLst/>
            <a:gdLst/>
            <a:ahLst/>
            <a:cxnLst/>
            <a:rect l="l" t="t" r="r" b="b"/>
            <a:pathLst>
              <a:path w="8065134" h="1368425">
                <a:moveTo>
                  <a:pt x="0" y="0"/>
                </a:moveTo>
                <a:lnTo>
                  <a:pt x="0" y="1368170"/>
                </a:lnTo>
                <a:lnTo>
                  <a:pt x="8064957" y="136817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555" y="541147"/>
            <a:ext cx="8065134" cy="1368425"/>
          </a:xfrm>
          <a:custGeom>
            <a:avLst/>
            <a:gdLst/>
            <a:ahLst/>
            <a:cxnLst/>
            <a:rect l="l" t="t" r="r" b="b"/>
            <a:pathLst>
              <a:path w="8065134" h="1368425">
                <a:moveTo>
                  <a:pt x="0" y="1368170"/>
                </a:moveTo>
                <a:lnTo>
                  <a:pt x="0" y="0"/>
                </a:lnTo>
                <a:lnTo>
                  <a:pt x="8064957" y="1368170"/>
                </a:lnTo>
                <a:lnTo>
                  <a:pt x="0" y="13681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564" y="2060829"/>
            <a:ext cx="8316595" cy="1080135"/>
          </a:xfrm>
          <a:custGeom>
            <a:avLst/>
            <a:gdLst/>
            <a:ahLst/>
            <a:cxnLst/>
            <a:rect l="l" t="t" r="r" b="b"/>
            <a:pathLst>
              <a:path w="8316595" h="1080135">
                <a:moveTo>
                  <a:pt x="7776413" y="0"/>
                </a:moveTo>
                <a:lnTo>
                  <a:pt x="0" y="0"/>
                </a:lnTo>
                <a:lnTo>
                  <a:pt x="0" y="1080135"/>
                </a:lnTo>
                <a:lnTo>
                  <a:pt x="7776413" y="1080135"/>
                </a:lnTo>
                <a:lnTo>
                  <a:pt x="8316417" y="540131"/>
                </a:lnTo>
                <a:lnTo>
                  <a:pt x="7776413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564" y="2060829"/>
            <a:ext cx="8316595" cy="1080135"/>
          </a:xfrm>
          <a:custGeom>
            <a:avLst/>
            <a:gdLst/>
            <a:ahLst/>
            <a:cxnLst/>
            <a:rect l="l" t="t" r="r" b="b"/>
            <a:pathLst>
              <a:path w="8316595" h="1080135">
                <a:moveTo>
                  <a:pt x="0" y="0"/>
                </a:moveTo>
                <a:lnTo>
                  <a:pt x="7776413" y="0"/>
                </a:lnTo>
                <a:lnTo>
                  <a:pt x="8316417" y="540131"/>
                </a:lnTo>
                <a:lnTo>
                  <a:pt x="7776413" y="1080135"/>
                </a:lnTo>
                <a:lnTo>
                  <a:pt x="0" y="108013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208" y="3268979"/>
            <a:ext cx="8097012" cy="1399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406" y="919048"/>
            <a:ext cx="2077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Соматические</a:t>
            </a:r>
            <a:r>
              <a:rPr sz="1800" spc="-55" dirty="0"/>
              <a:t> </a:t>
            </a:r>
            <a:r>
              <a:rPr sz="1800" dirty="0"/>
              <a:t>риски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Незрелость</a:t>
            </a:r>
            <a:r>
              <a:rPr spc="-30" dirty="0"/>
              <a:t> </a:t>
            </a:r>
            <a:r>
              <a:rPr spc="-5" dirty="0"/>
              <a:t>мозга</a:t>
            </a:r>
          </a:p>
          <a:p>
            <a:pPr marL="12700" marR="5780405">
              <a:lnSpc>
                <a:spcPct val="100000"/>
              </a:lnSpc>
            </a:pPr>
            <a:r>
              <a:rPr spc="-5" dirty="0"/>
              <a:t>Мозговые</a:t>
            </a:r>
            <a:r>
              <a:rPr spc="-55" dirty="0"/>
              <a:t> </a:t>
            </a:r>
            <a:r>
              <a:rPr spc="-5" dirty="0"/>
              <a:t>кровотечения  Церебральный</a:t>
            </a:r>
            <a:r>
              <a:rPr spc="-20" dirty="0"/>
              <a:t> </a:t>
            </a:r>
            <a:r>
              <a:rPr dirty="0"/>
              <a:t>паралич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2244725">
              <a:lnSpc>
                <a:spcPct val="100000"/>
              </a:lnSpc>
              <a:spcBef>
                <a:spcPts val="860"/>
              </a:spcBef>
            </a:pPr>
            <a:r>
              <a:rPr sz="1800" b="1" spc="-10" dirty="0">
                <a:latin typeface="Calibri"/>
                <a:cs typeface="Calibri"/>
              </a:rPr>
              <a:t>Неврологическое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развитие</a:t>
            </a:r>
            <a:r>
              <a:rPr sz="1800" spc="-5" dirty="0"/>
              <a:t>:</a:t>
            </a:r>
            <a:endParaRPr sz="1800">
              <a:latin typeface="Calibri"/>
              <a:cs typeface="Calibri"/>
            </a:endParaRPr>
          </a:p>
          <a:p>
            <a:pPr marL="2244725" marR="3520440">
              <a:lnSpc>
                <a:spcPct val="100000"/>
              </a:lnSpc>
              <a:spcBef>
                <a:spcPts val="30"/>
              </a:spcBef>
            </a:pPr>
            <a:r>
              <a:rPr dirty="0"/>
              <a:t>Социальное </a:t>
            </a:r>
            <a:r>
              <a:rPr spc="-5" dirty="0"/>
              <a:t>поведение  Развитие речи  Когнитивные</a:t>
            </a:r>
            <a:r>
              <a:rPr spc="-60" dirty="0"/>
              <a:t> </a:t>
            </a:r>
            <a:r>
              <a:rPr spc="-10" dirty="0"/>
              <a:t>показатели</a:t>
            </a: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19811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Психосоциальные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риски</a:t>
            </a:r>
            <a:endParaRPr sz="1800">
              <a:latin typeface="Calibri"/>
              <a:cs typeface="Calibri"/>
            </a:endParaRPr>
          </a:p>
          <a:p>
            <a:pPr marL="519811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Связь родители-ребенок</a:t>
            </a:r>
          </a:p>
          <a:p>
            <a:pPr marL="5198110">
              <a:lnSpc>
                <a:spcPct val="100000"/>
              </a:lnSpc>
            </a:pPr>
            <a:r>
              <a:rPr spc="-5" dirty="0"/>
              <a:t>Психосоциальная</a:t>
            </a:r>
            <a:r>
              <a:rPr spc="-35" dirty="0"/>
              <a:t> </a:t>
            </a:r>
            <a:r>
              <a:rPr dirty="0"/>
              <a:t>адаптация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247" y="4622368"/>
            <a:ext cx="878459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Вначале соматические риски в </a:t>
            </a:r>
            <a:r>
              <a:rPr sz="2800" spc="-10" dirty="0">
                <a:latin typeface="Calibri"/>
                <a:cs typeface="Calibri"/>
              </a:rPr>
              <a:t>значительной степени  </a:t>
            </a:r>
            <a:r>
              <a:rPr sz="2800" spc="-25" dirty="0">
                <a:latin typeface="Calibri"/>
                <a:cs typeface="Calibri"/>
              </a:rPr>
              <a:t>определяют </a:t>
            </a:r>
            <a:r>
              <a:rPr sz="2800" spc="-10" dirty="0">
                <a:latin typeface="Calibri"/>
                <a:cs typeface="Calibri"/>
              </a:rPr>
              <a:t>неврологическое </a:t>
            </a:r>
            <a:r>
              <a:rPr sz="2800" spc="-5" dirty="0">
                <a:latin typeface="Calibri"/>
                <a:cs typeface="Calibri"/>
              </a:rPr>
              <a:t>развитие, но по </a:t>
            </a:r>
            <a:r>
              <a:rPr sz="2800" spc="-10" dirty="0">
                <a:latin typeface="Calibri"/>
                <a:cs typeface="Calibri"/>
              </a:rPr>
              <a:t>мере роста 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5" dirty="0">
                <a:latin typeface="Calibri"/>
                <a:cs typeface="Calibri"/>
              </a:rPr>
              <a:t>их </a:t>
            </a:r>
            <a:r>
              <a:rPr sz="2800" spc="-10" dirty="0">
                <a:latin typeface="Calibri"/>
                <a:cs typeface="Calibri"/>
              </a:rPr>
              <a:t>влияние снижается. </a:t>
            </a:r>
            <a:r>
              <a:rPr sz="2800" spc="-15" dirty="0">
                <a:latin typeface="Calibri"/>
                <a:cs typeface="Calibri"/>
              </a:rPr>
              <a:t>Зато </a:t>
            </a:r>
            <a:r>
              <a:rPr sz="2800" spc="-5" dirty="0">
                <a:latin typeface="Calibri"/>
                <a:cs typeface="Calibri"/>
              </a:rPr>
              <a:t>заметно </a:t>
            </a:r>
            <a:r>
              <a:rPr sz="2800" spc="-10" dirty="0">
                <a:latin typeface="Calibri"/>
                <a:cs typeface="Calibri"/>
              </a:rPr>
              <a:t>усиливается  влияние </a:t>
            </a:r>
            <a:r>
              <a:rPr sz="2800" spc="-15" dirty="0">
                <a:latin typeface="Calibri"/>
                <a:cs typeface="Calibri"/>
              </a:rPr>
              <a:t>рисков, </a:t>
            </a:r>
            <a:r>
              <a:rPr sz="2800" spc="-5" dirty="0">
                <a:latin typeface="Calibri"/>
                <a:cs typeface="Calibri"/>
              </a:rPr>
              <a:t>связанных с </a:t>
            </a:r>
            <a:r>
              <a:rPr sz="2800" spc="-15" dirty="0">
                <a:latin typeface="Calibri"/>
                <a:cs typeface="Calibri"/>
              </a:rPr>
              <a:t>окружающей </a:t>
            </a:r>
            <a:r>
              <a:rPr sz="2800" spc="-20" dirty="0">
                <a:latin typeface="Calibri"/>
                <a:cs typeface="Calibri"/>
              </a:rPr>
              <a:t>средой  </a:t>
            </a:r>
            <a:r>
              <a:rPr sz="2800" spc="-10" dirty="0">
                <a:latin typeface="Calibri"/>
                <a:cs typeface="Calibri"/>
              </a:rPr>
              <a:t>(Rudiger </a:t>
            </a:r>
            <a:r>
              <a:rPr sz="2800" spc="-5" dirty="0">
                <a:latin typeface="Calibri"/>
                <a:cs typeface="Calibri"/>
              </a:rPr>
              <a:t>M.,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2015)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03859"/>
            <a:ext cx="2119884" cy="14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647" y="614172"/>
            <a:ext cx="85343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30593"/>
            <a:ext cx="2071751" cy="46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30593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4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403859"/>
            <a:ext cx="7620000" cy="140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5711" y="614172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1625" y="430593"/>
            <a:ext cx="7572375" cy="46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1625" y="430593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4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049169"/>
            <a:ext cx="8648700" cy="33553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Высокая </a:t>
            </a:r>
            <a:r>
              <a:rPr sz="2800" b="1" spc="-5" dirty="0">
                <a:latin typeface="Calibri"/>
                <a:cs typeface="Calibri"/>
              </a:rPr>
              <a:t>интенсивность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развития</a:t>
            </a:r>
            <a:endParaRPr sz="2800">
              <a:latin typeface="Calibri"/>
              <a:cs typeface="Calibri"/>
            </a:endParaRPr>
          </a:p>
          <a:p>
            <a:pPr marL="355600" marR="27686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Знание </a:t>
            </a:r>
            <a:r>
              <a:rPr sz="2800" spc="-10" dirty="0">
                <a:latin typeface="Calibri"/>
                <a:cs typeface="Calibri"/>
              </a:rPr>
              <a:t>законов развития </a:t>
            </a:r>
            <a:r>
              <a:rPr sz="2800" spc="-5" dirty="0">
                <a:latin typeface="Calibri"/>
                <a:cs typeface="Calibri"/>
              </a:rPr>
              <a:t>и дифференцировки ЦНС в  фило-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онтогенезе</a:t>
            </a:r>
            <a:endParaRPr sz="2800">
              <a:latin typeface="Calibri"/>
              <a:cs typeface="Calibri"/>
            </a:endParaRPr>
          </a:p>
          <a:p>
            <a:pPr marL="355600" marR="106489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Диапазон </a:t>
            </a:r>
            <a:r>
              <a:rPr sz="2800" spc="-5" dirty="0">
                <a:latin typeface="Calibri"/>
                <a:cs typeface="Calibri"/>
              </a:rPr>
              <a:t>изменений в развитии широк – </a:t>
            </a:r>
            <a:r>
              <a:rPr sz="2800" spc="-15" dirty="0">
                <a:latin typeface="Calibri"/>
                <a:cs typeface="Calibri"/>
              </a:rPr>
              <a:t>легко  </a:t>
            </a:r>
            <a:r>
              <a:rPr sz="2800" spc="-10" dirty="0">
                <a:latin typeface="Calibri"/>
                <a:cs typeface="Calibri"/>
              </a:rPr>
              <a:t>пропустить задержку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5" dirty="0">
                <a:latin typeface="Calibri"/>
                <a:cs typeface="Calibri"/>
              </a:rPr>
              <a:t>одной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области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Частый пересмотр плана </a:t>
            </a:r>
            <a:r>
              <a:rPr sz="2800" spc="-15" dirty="0">
                <a:latin typeface="Calibri"/>
                <a:cs typeface="Calibri"/>
              </a:rPr>
              <a:t>ре- </a:t>
            </a:r>
            <a:r>
              <a:rPr sz="2800" spc="-5" dirty="0">
                <a:latin typeface="Calibri"/>
                <a:cs typeface="Calibri"/>
              </a:rPr>
              <a:t>и абилитации, </a:t>
            </a:r>
            <a:r>
              <a:rPr sz="2800" spc="-10" dirty="0">
                <a:latin typeface="Calibri"/>
                <a:cs typeface="Calibri"/>
              </a:rPr>
              <a:t>пересмотр  статуса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пациента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25623" y="97358"/>
            <a:ext cx="398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Характеристики</a:t>
            </a:r>
            <a:r>
              <a:rPr spc="-25" dirty="0"/>
              <a:t> </a:t>
            </a:r>
            <a:r>
              <a:rPr spc="-5" dirty="0"/>
              <a:t>развития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977290"/>
            <a:ext cx="8918575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Высокие адаптивные и </a:t>
            </a:r>
            <a:r>
              <a:rPr sz="2800" b="1" spc="-15" dirty="0">
                <a:latin typeface="Calibri"/>
                <a:cs typeface="Calibri"/>
              </a:rPr>
              <a:t>компенсаторные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возможности</a:t>
            </a:r>
            <a:endParaRPr sz="2800">
              <a:latin typeface="Calibri"/>
              <a:cs typeface="Calibri"/>
            </a:endParaRPr>
          </a:p>
          <a:p>
            <a:pPr marL="355600" marR="135445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Возможность восстановления </a:t>
            </a:r>
            <a:r>
              <a:rPr sz="2800" spc="-20" dirty="0">
                <a:latin typeface="Calibri"/>
                <a:cs typeface="Calibri"/>
              </a:rPr>
              <a:t>даже </a:t>
            </a:r>
            <a:r>
              <a:rPr sz="2800" spc="-10" dirty="0">
                <a:latin typeface="Calibri"/>
                <a:cs typeface="Calibri"/>
              </a:rPr>
              <a:t>при грубом  поражении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Много </a:t>
            </a:r>
            <a:r>
              <a:rPr sz="2800" b="1" spc="-20" dirty="0">
                <a:latin typeface="Calibri"/>
                <a:cs typeface="Calibri"/>
              </a:rPr>
              <a:t>переходных, </a:t>
            </a:r>
            <a:r>
              <a:rPr sz="2800" b="1" spc="-5" dirty="0">
                <a:latin typeface="Calibri"/>
                <a:cs typeface="Calibri"/>
              </a:rPr>
              <a:t>критических возрастных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периодов</a:t>
            </a:r>
            <a:endParaRPr sz="2800">
              <a:latin typeface="Calibri"/>
              <a:cs typeface="Calibri"/>
            </a:endParaRPr>
          </a:p>
          <a:p>
            <a:pPr marL="355600" marR="3200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Повышенная </a:t>
            </a:r>
            <a:r>
              <a:rPr sz="2800" spc="-10" dirty="0">
                <a:latin typeface="Calibri"/>
                <a:cs typeface="Calibri"/>
              </a:rPr>
              <a:t>чувствительность </a:t>
            </a:r>
            <a:r>
              <a:rPr sz="2800" spc="-5" dirty="0">
                <a:latin typeface="Calibri"/>
                <a:cs typeface="Calibri"/>
              </a:rPr>
              <a:t>организма к </a:t>
            </a:r>
            <a:r>
              <a:rPr sz="2800" spc="-15" dirty="0">
                <a:latin typeface="Calibri"/>
                <a:cs typeface="Calibri"/>
              </a:rPr>
              <a:t>средовым  </a:t>
            </a:r>
            <a:r>
              <a:rPr sz="2800" spc="-10" dirty="0">
                <a:latin typeface="Calibri"/>
                <a:cs typeface="Calibri"/>
              </a:rPr>
              <a:t>воздействиям,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30" dirty="0">
                <a:latin typeface="Calibri"/>
                <a:cs typeface="Calibri"/>
              </a:rPr>
              <a:t>определяет,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5" dirty="0">
                <a:latin typeface="Calibri"/>
                <a:cs typeface="Calibri"/>
              </a:rPr>
              <a:t>одной </a:t>
            </a:r>
            <a:r>
              <a:rPr sz="2800" spc="-10" dirty="0">
                <a:latin typeface="Calibri"/>
                <a:cs typeface="Calibri"/>
              </a:rPr>
              <a:t>стороны </a:t>
            </a:r>
            <a:r>
              <a:rPr sz="2800" spc="-5" dirty="0">
                <a:latin typeface="Calibri"/>
                <a:cs typeface="Calibri"/>
              </a:rPr>
              <a:t>–  высокую способность к </a:t>
            </a:r>
            <a:r>
              <a:rPr sz="2800" spc="-10" dirty="0">
                <a:latin typeface="Calibri"/>
                <a:cs typeface="Calibri"/>
              </a:rPr>
              <a:t>обучению, импритингу,  медицинскому </a:t>
            </a:r>
            <a:r>
              <a:rPr sz="2800" spc="-5" dirty="0">
                <a:latin typeface="Calibri"/>
                <a:cs typeface="Calibri"/>
              </a:rPr>
              <a:t>воздействию; с </a:t>
            </a:r>
            <a:r>
              <a:rPr sz="2800" spc="-15" dirty="0">
                <a:latin typeface="Calibri"/>
                <a:cs typeface="Calibri"/>
              </a:rPr>
              <a:t>другой </a:t>
            </a:r>
            <a:r>
              <a:rPr sz="2800" spc="-5" dirty="0">
                <a:latin typeface="Calibri"/>
                <a:cs typeface="Calibri"/>
              </a:rPr>
              <a:t>– повышенную  </a:t>
            </a:r>
            <a:r>
              <a:rPr sz="2800" spc="-10" dirty="0">
                <a:latin typeface="Calibri"/>
                <a:cs typeface="Calibri"/>
              </a:rPr>
              <a:t>ранимость </a:t>
            </a:r>
            <a:r>
              <a:rPr sz="2800" spc="-5" dirty="0">
                <a:latin typeface="Calibri"/>
                <a:cs typeface="Calibri"/>
              </a:rPr>
              <a:t>нервной </a:t>
            </a:r>
            <a:r>
              <a:rPr sz="2800" spc="-10" dirty="0">
                <a:latin typeface="Calibri"/>
                <a:cs typeface="Calibri"/>
              </a:rPr>
              <a:t>системы.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25623" y="97358"/>
            <a:ext cx="398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Характеристики</a:t>
            </a:r>
            <a:r>
              <a:rPr spc="-25" dirty="0"/>
              <a:t> </a:t>
            </a:r>
            <a:r>
              <a:rPr spc="-5" dirty="0"/>
              <a:t>развития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82118"/>
            <a:ext cx="8917940" cy="6200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0705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Определение </a:t>
            </a:r>
            <a:r>
              <a:rPr sz="2800" b="1" spc="-10" dirty="0">
                <a:latin typeface="Calibri"/>
                <a:cs typeface="Calibri"/>
              </a:rPr>
              <a:t>функциональной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системы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311785">
              <a:lnSpc>
                <a:spcPct val="100000"/>
              </a:lnSpc>
              <a:spcBef>
                <a:spcPts val="1710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latin typeface="Calibri"/>
                <a:cs typeface="Calibri"/>
              </a:rPr>
              <a:t>Функция – </a:t>
            </a: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10" dirty="0">
                <a:latin typeface="Calibri"/>
                <a:cs typeface="Calibri"/>
              </a:rPr>
              <a:t>специфическая </a:t>
            </a:r>
            <a:r>
              <a:rPr sz="2800" spc="-15" dirty="0">
                <a:latin typeface="Calibri"/>
                <a:cs typeface="Calibri"/>
              </a:rPr>
              <a:t>деятельность </a:t>
            </a:r>
            <a:r>
              <a:rPr sz="2800" spc="-5" dirty="0">
                <a:latin typeface="Calibri"/>
                <a:cs typeface="Calibri"/>
              </a:rPr>
              <a:t>органа, или  </a:t>
            </a:r>
            <a:r>
              <a:rPr sz="2800" spc="-10" dirty="0">
                <a:latin typeface="Calibri"/>
                <a:cs typeface="Calibri"/>
              </a:rPr>
              <a:t>системы </a:t>
            </a:r>
            <a:r>
              <a:rPr sz="2800" spc="-5" dirty="0">
                <a:latin typeface="Calibri"/>
                <a:cs typeface="Calibri"/>
              </a:rPr>
              <a:t>органов, или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организма.</a:t>
            </a:r>
            <a:endParaRPr sz="2800">
              <a:latin typeface="Calibri"/>
              <a:cs typeface="Calibri"/>
            </a:endParaRPr>
          </a:p>
          <a:p>
            <a:pPr marL="12700" marR="1056005">
              <a:lnSpc>
                <a:spcPct val="100000"/>
              </a:lnSpc>
              <a:spcBef>
                <a:spcPts val="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latin typeface="Calibri"/>
                <a:cs typeface="Calibri"/>
              </a:rPr>
              <a:t>Функциональная </a:t>
            </a:r>
            <a:r>
              <a:rPr sz="2800" spc="-10" dirty="0">
                <a:latin typeface="Calibri"/>
                <a:cs typeface="Calibri"/>
              </a:rPr>
              <a:t>система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10" dirty="0">
                <a:latin typeface="Calibri"/>
                <a:cs typeface="Calibri"/>
              </a:rPr>
              <a:t>динамической,  </a:t>
            </a:r>
            <a:r>
              <a:rPr sz="2800" spc="-15" dirty="0">
                <a:latin typeface="Calibri"/>
                <a:cs typeface="Calibri"/>
              </a:rPr>
              <a:t>саморегулирующийся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центрально-периферической</a:t>
            </a:r>
            <a:endParaRPr sz="2800">
              <a:latin typeface="Calibri"/>
              <a:cs typeface="Calibri"/>
            </a:endParaRPr>
          </a:p>
          <a:p>
            <a:pPr marL="12700" marR="63817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организацией, </a:t>
            </a:r>
            <a:r>
              <a:rPr sz="2800" spc="-10" dirty="0">
                <a:latin typeface="Calibri"/>
                <a:cs typeface="Calibri"/>
              </a:rPr>
              <a:t>обеспечивающей </a:t>
            </a:r>
            <a:r>
              <a:rPr sz="2800" dirty="0">
                <a:latin typeface="Calibri"/>
                <a:cs typeface="Calibri"/>
              </a:rPr>
              <a:t>своей </a:t>
            </a:r>
            <a:r>
              <a:rPr sz="2800" spc="-15" dirty="0">
                <a:latin typeface="Calibri"/>
                <a:cs typeface="Calibri"/>
              </a:rPr>
              <a:t>деятельностью  полезные </a:t>
            </a:r>
            <a:r>
              <a:rPr sz="2800" spc="-10" dirty="0">
                <a:latin typeface="Calibri"/>
                <a:cs typeface="Calibri"/>
              </a:rPr>
              <a:t>для метаболизма </a:t>
            </a:r>
            <a:r>
              <a:rPr sz="2800" spc="-5" dirty="0">
                <a:latin typeface="Calibri"/>
                <a:cs typeface="Calibri"/>
              </a:rPr>
              <a:t>организма 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его</a:t>
            </a:r>
            <a:endParaRPr sz="280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приспособления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5" dirty="0">
                <a:latin typeface="Calibri"/>
                <a:cs typeface="Calibri"/>
              </a:rPr>
              <a:t>окружающей среде </a:t>
            </a:r>
            <a:r>
              <a:rPr sz="2800" spc="-30" dirty="0">
                <a:latin typeface="Calibri"/>
                <a:cs typeface="Calibri"/>
              </a:rPr>
              <a:t>результаты </a:t>
            </a:r>
            <a:r>
              <a:rPr sz="2800" spc="-10" dirty="0">
                <a:latin typeface="Calibri"/>
                <a:cs typeface="Calibri"/>
              </a:rPr>
              <a:t>(Анохин  </a:t>
            </a:r>
            <a:r>
              <a:rPr sz="2800" dirty="0">
                <a:latin typeface="Calibri"/>
                <a:cs typeface="Calibri"/>
              </a:rPr>
              <a:t>П.К.,</a:t>
            </a:r>
            <a:r>
              <a:rPr sz="2800" spc="-5" dirty="0">
                <a:latin typeface="Calibri"/>
                <a:cs typeface="Calibri"/>
              </a:rPr>
              <a:t> 1968).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latin typeface="Calibri"/>
                <a:cs typeface="Calibri"/>
              </a:rPr>
              <a:t>Функциональная </a:t>
            </a:r>
            <a:r>
              <a:rPr sz="2800" spc="-10" dirty="0">
                <a:latin typeface="Calibri"/>
                <a:cs typeface="Calibri"/>
              </a:rPr>
              <a:t>система </a:t>
            </a:r>
            <a:r>
              <a:rPr sz="2800" spc="-15" dirty="0">
                <a:latin typeface="Calibri"/>
                <a:cs typeface="Calibri"/>
              </a:rPr>
              <a:t>представляет </a:t>
            </a:r>
            <a:r>
              <a:rPr sz="2800" spc="-5" dirty="0">
                <a:latin typeface="Calibri"/>
                <a:cs typeface="Calibri"/>
              </a:rPr>
              <a:t>собой нейронную  сеть, </a:t>
            </a:r>
            <a:r>
              <a:rPr sz="2800" spc="-35" dirty="0">
                <a:latin typeface="Calibri"/>
                <a:cs typeface="Calibri"/>
              </a:rPr>
              <a:t>т.е. </a:t>
            </a:r>
            <a:r>
              <a:rPr sz="2800" spc="-15" dirty="0">
                <a:latin typeface="Calibri"/>
                <a:cs typeface="Calibri"/>
              </a:rPr>
              <a:t>определенную </a:t>
            </a:r>
            <a:r>
              <a:rPr sz="2800" spc="-5" dirty="0">
                <a:latin typeface="Calibri"/>
                <a:cs typeface="Calibri"/>
              </a:rPr>
              <a:t>совокупность нервных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клеток,</a:t>
            </a:r>
            <a:endParaRPr sz="2800">
              <a:latin typeface="Calibri"/>
              <a:cs typeface="Calibri"/>
            </a:endParaRPr>
          </a:p>
          <a:p>
            <a:pPr marL="12700" marR="202882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участвующих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выполнении </a:t>
            </a:r>
            <a:r>
              <a:rPr sz="2800" spc="-20" dirty="0">
                <a:latin typeface="Calibri"/>
                <a:cs typeface="Calibri"/>
              </a:rPr>
              <a:t>одной </a:t>
            </a:r>
            <a:r>
              <a:rPr sz="2800" spc="-10" dirty="0">
                <a:latin typeface="Calibri"/>
                <a:cs typeface="Calibri"/>
              </a:rPr>
              <a:t>функции,  ориентированных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решение </a:t>
            </a:r>
            <a:r>
              <a:rPr sz="2800" spc="-20" dirty="0">
                <a:latin typeface="Calibri"/>
                <a:cs typeface="Calibri"/>
              </a:rPr>
              <a:t>одной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задачи.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75208"/>
            <a:ext cx="5766435" cy="574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388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Функциональная </a:t>
            </a:r>
            <a:r>
              <a:rPr sz="2800" spc="-10" dirty="0">
                <a:latin typeface="Calibri"/>
                <a:cs typeface="Calibri"/>
              </a:rPr>
              <a:t>система  </a:t>
            </a:r>
            <a:r>
              <a:rPr sz="2800" spc="-15" dirty="0">
                <a:latin typeface="Calibri"/>
                <a:cs typeface="Calibri"/>
              </a:rPr>
              <a:t>формируется </a:t>
            </a:r>
            <a:r>
              <a:rPr sz="2800" spc="-5" dirty="0">
                <a:latin typeface="Calibri"/>
                <a:cs typeface="Calibri"/>
              </a:rPr>
              <a:t>из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множества</a:t>
            </a:r>
            <a:endParaRPr sz="2800">
              <a:latin typeface="Calibri"/>
              <a:cs typeface="Calibri"/>
            </a:endParaRPr>
          </a:p>
          <a:p>
            <a:pPr marL="355600" marR="58801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нейронов и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35" dirty="0">
                <a:latin typeface="Calibri"/>
                <a:cs typeface="Calibri"/>
              </a:rPr>
              <a:t>отдельной  </a:t>
            </a:r>
            <a:r>
              <a:rPr sz="2800" spc="-5" dirty="0">
                <a:latin typeface="Calibri"/>
                <a:cs typeface="Calibri"/>
              </a:rPr>
              <a:t>функциональной </a:t>
            </a:r>
            <a:r>
              <a:rPr sz="2800" spc="-15" dirty="0">
                <a:latin typeface="Calibri"/>
                <a:cs typeface="Calibri"/>
              </a:rPr>
              <a:t>единицей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Повреждение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элементов-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концентраторов, </a:t>
            </a:r>
            <a:r>
              <a:rPr sz="2800" spc="-5" dirty="0">
                <a:latin typeface="Calibri"/>
                <a:cs typeface="Calibri"/>
              </a:rPr>
              <a:t>обеспечивающих  функциональную </a:t>
            </a:r>
            <a:r>
              <a:rPr sz="2800" spc="-10" dirty="0">
                <a:latin typeface="Calibri"/>
                <a:cs typeface="Calibri"/>
              </a:rPr>
              <a:t>сохранность </a:t>
            </a:r>
            <a:r>
              <a:rPr sz="2800" spc="-5" dirty="0">
                <a:latin typeface="Calibri"/>
                <a:cs typeface="Calibri"/>
              </a:rPr>
              <a:t>сети,  </a:t>
            </a: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разрушению </a:t>
            </a:r>
            <a:r>
              <a:rPr sz="2800" spc="-5" dirty="0">
                <a:latin typeface="Calibri"/>
                <a:cs typeface="Calibri"/>
              </a:rPr>
              <a:t>сети и  выпадению </a:t>
            </a:r>
            <a:r>
              <a:rPr sz="2800" spc="-10" dirty="0">
                <a:latin typeface="Calibri"/>
                <a:cs typeface="Calibri"/>
              </a:rPr>
              <a:t>функции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Повреждение </a:t>
            </a:r>
            <a:r>
              <a:rPr sz="2800" spc="-15" dirty="0">
                <a:latin typeface="Calibri"/>
                <a:cs typeface="Calibri"/>
              </a:rPr>
              <a:t>даже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большого</a:t>
            </a:r>
            <a:endParaRPr sz="2800">
              <a:latin typeface="Calibri"/>
              <a:cs typeface="Calibri"/>
            </a:endParaRPr>
          </a:p>
          <a:p>
            <a:pPr marL="355600" marR="31496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числа </a:t>
            </a:r>
            <a:r>
              <a:rPr sz="2800" spc="-10" dirty="0">
                <a:latin typeface="Calibri"/>
                <a:cs typeface="Calibri"/>
              </a:rPr>
              <a:t>второстепенных </a:t>
            </a:r>
            <a:r>
              <a:rPr sz="2800" spc="-20" dirty="0">
                <a:latin typeface="Calibri"/>
                <a:cs typeface="Calibri"/>
              </a:rPr>
              <a:t>элементов  может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приводить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функциональным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нарушениям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6153" y="1556766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0" y="1620266"/>
                </a:moveTo>
                <a:lnTo>
                  <a:pt x="716" y="1571627"/>
                </a:lnTo>
                <a:lnTo>
                  <a:pt x="2850" y="1523345"/>
                </a:lnTo>
                <a:lnTo>
                  <a:pt x="6384" y="1475439"/>
                </a:lnTo>
                <a:lnTo>
                  <a:pt x="11296" y="1427929"/>
                </a:lnTo>
                <a:lnTo>
                  <a:pt x="17567" y="1380836"/>
                </a:lnTo>
                <a:lnTo>
                  <a:pt x="25177" y="1334179"/>
                </a:lnTo>
                <a:lnTo>
                  <a:pt x="34105" y="1287978"/>
                </a:lnTo>
                <a:lnTo>
                  <a:pt x="44332" y="1242253"/>
                </a:lnTo>
                <a:lnTo>
                  <a:pt x="55836" y="1197025"/>
                </a:lnTo>
                <a:lnTo>
                  <a:pt x="68600" y="1152314"/>
                </a:lnTo>
                <a:lnTo>
                  <a:pt x="82601" y="1108139"/>
                </a:lnTo>
                <a:lnTo>
                  <a:pt x="97821" y="1064520"/>
                </a:lnTo>
                <a:lnTo>
                  <a:pt x="114239" y="1021478"/>
                </a:lnTo>
                <a:lnTo>
                  <a:pt x="131835" y="979033"/>
                </a:lnTo>
                <a:lnTo>
                  <a:pt x="150590" y="937205"/>
                </a:lnTo>
                <a:lnTo>
                  <a:pt x="170482" y="896013"/>
                </a:lnTo>
                <a:lnTo>
                  <a:pt x="191492" y="855479"/>
                </a:lnTo>
                <a:lnTo>
                  <a:pt x="213600" y="815621"/>
                </a:lnTo>
                <a:lnTo>
                  <a:pt x="236786" y="776460"/>
                </a:lnTo>
                <a:lnTo>
                  <a:pt x="261030" y="738016"/>
                </a:lnTo>
                <a:lnTo>
                  <a:pt x="286311" y="700310"/>
                </a:lnTo>
                <a:lnTo>
                  <a:pt x="312611" y="663360"/>
                </a:lnTo>
                <a:lnTo>
                  <a:pt x="339907" y="627188"/>
                </a:lnTo>
                <a:lnTo>
                  <a:pt x="368182" y="591812"/>
                </a:lnTo>
                <a:lnTo>
                  <a:pt x="397414" y="557255"/>
                </a:lnTo>
                <a:lnTo>
                  <a:pt x="427583" y="523534"/>
                </a:lnTo>
                <a:lnTo>
                  <a:pt x="458670" y="490671"/>
                </a:lnTo>
                <a:lnTo>
                  <a:pt x="490654" y="458685"/>
                </a:lnTo>
                <a:lnTo>
                  <a:pt x="523515" y="427596"/>
                </a:lnTo>
                <a:lnTo>
                  <a:pt x="557234" y="397426"/>
                </a:lnTo>
                <a:lnTo>
                  <a:pt x="591790" y="368192"/>
                </a:lnTo>
                <a:lnTo>
                  <a:pt x="627163" y="339917"/>
                </a:lnTo>
                <a:lnTo>
                  <a:pt x="663333" y="312619"/>
                </a:lnTo>
                <a:lnTo>
                  <a:pt x="700280" y="286318"/>
                </a:lnTo>
                <a:lnTo>
                  <a:pt x="737984" y="261036"/>
                </a:lnTo>
                <a:lnTo>
                  <a:pt x="776425" y="236791"/>
                </a:lnTo>
                <a:lnTo>
                  <a:pt x="815582" y="213605"/>
                </a:lnTo>
                <a:lnTo>
                  <a:pt x="855437" y="191496"/>
                </a:lnTo>
                <a:lnTo>
                  <a:pt x="895968" y="170485"/>
                </a:lnTo>
                <a:lnTo>
                  <a:pt x="937156" y="150592"/>
                </a:lnTo>
                <a:lnTo>
                  <a:pt x="978981" y="131837"/>
                </a:lnTo>
                <a:lnTo>
                  <a:pt x="1021422" y="114241"/>
                </a:lnTo>
                <a:lnTo>
                  <a:pt x="1064459" y="97822"/>
                </a:lnTo>
                <a:lnTo>
                  <a:pt x="1108073" y="82602"/>
                </a:lnTo>
                <a:lnTo>
                  <a:pt x="1152244" y="68600"/>
                </a:lnTo>
                <a:lnTo>
                  <a:pt x="1196951" y="55837"/>
                </a:lnTo>
                <a:lnTo>
                  <a:pt x="1242174" y="44332"/>
                </a:lnTo>
                <a:lnTo>
                  <a:pt x="1287893" y="34105"/>
                </a:lnTo>
                <a:lnTo>
                  <a:pt x="1334089" y="25177"/>
                </a:lnTo>
                <a:lnTo>
                  <a:pt x="1380740" y="17567"/>
                </a:lnTo>
                <a:lnTo>
                  <a:pt x="1427828" y="11296"/>
                </a:lnTo>
                <a:lnTo>
                  <a:pt x="1475332" y="6384"/>
                </a:lnTo>
                <a:lnTo>
                  <a:pt x="1523232" y="2850"/>
                </a:lnTo>
                <a:lnTo>
                  <a:pt x="1571507" y="716"/>
                </a:lnTo>
                <a:lnTo>
                  <a:pt x="1620139" y="0"/>
                </a:lnTo>
                <a:lnTo>
                  <a:pt x="1668777" y="716"/>
                </a:lnTo>
                <a:lnTo>
                  <a:pt x="1717059" y="2850"/>
                </a:lnTo>
                <a:lnTo>
                  <a:pt x="1764965" y="6384"/>
                </a:lnTo>
                <a:lnTo>
                  <a:pt x="1812475" y="11296"/>
                </a:lnTo>
                <a:lnTo>
                  <a:pt x="1859568" y="17567"/>
                </a:lnTo>
                <a:lnTo>
                  <a:pt x="1906225" y="25177"/>
                </a:lnTo>
                <a:lnTo>
                  <a:pt x="1952426" y="34105"/>
                </a:lnTo>
                <a:lnTo>
                  <a:pt x="1998151" y="44332"/>
                </a:lnTo>
                <a:lnTo>
                  <a:pt x="2043379" y="55837"/>
                </a:lnTo>
                <a:lnTo>
                  <a:pt x="2088090" y="68600"/>
                </a:lnTo>
                <a:lnTo>
                  <a:pt x="2132265" y="82602"/>
                </a:lnTo>
                <a:lnTo>
                  <a:pt x="2175884" y="97822"/>
                </a:lnTo>
                <a:lnTo>
                  <a:pt x="2218926" y="114241"/>
                </a:lnTo>
                <a:lnTo>
                  <a:pt x="2261371" y="131837"/>
                </a:lnTo>
                <a:lnTo>
                  <a:pt x="2303199" y="150592"/>
                </a:lnTo>
                <a:lnTo>
                  <a:pt x="2344391" y="170485"/>
                </a:lnTo>
                <a:lnTo>
                  <a:pt x="2384925" y="191496"/>
                </a:lnTo>
                <a:lnTo>
                  <a:pt x="2424783" y="213605"/>
                </a:lnTo>
                <a:lnTo>
                  <a:pt x="2463944" y="236791"/>
                </a:lnTo>
                <a:lnTo>
                  <a:pt x="2502388" y="261036"/>
                </a:lnTo>
                <a:lnTo>
                  <a:pt x="2540094" y="286318"/>
                </a:lnTo>
                <a:lnTo>
                  <a:pt x="2577044" y="312619"/>
                </a:lnTo>
                <a:lnTo>
                  <a:pt x="2613216" y="339917"/>
                </a:lnTo>
                <a:lnTo>
                  <a:pt x="2648592" y="368192"/>
                </a:lnTo>
                <a:lnTo>
                  <a:pt x="2683149" y="397426"/>
                </a:lnTo>
                <a:lnTo>
                  <a:pt x="2716870" y="427596"/>
                </a:lnTo>
                <a:lnTo>
                  <a:pt x="2749733" y="458685"/>
                </a:lnTo>
                <a:lnTo>
                  <a:pt x="2781719" y="490671"/>
                </a:lnTo>
                <a:lnTo>
                  <a:pt x="2812808" y="523534"/>
                </a:lnTo>
                <a:lnTo>
                  <a:pt x="2842978" y="557255"/>
                </a:lnTo>
                <a:lnTo>
                  <a:pt x="2872212" y="591812"/>
                </a:lnTo>
                <a:lnTo>
                  <a:pt x="2900487" y="627188"/>
                </a:lnTo>
                <a:lnTo>
                  <a:pt x="2927785" y="663360"/>
                </a:lnTo>
                <a:lnTo>
                  <a:pt x="2954086" y="700310"/>
                </a:lnTo>
                <a:lnTo>
                  <a:pt x="2979368" y="738016"/>
                </a:lnTo>
                <a:lnTo>
                  <a:pt x="3003613" y="776460"/>
                </a:lnTo>
                <a:lnTo>
                  <a:pt x="3026799" y="815621"/>
                </a:lnTo>
                <a:lnTo>
                  <a:pt x="3048908" y="855479"/>
                </a:lnTo>
                <a:lnTo>
                  <a:pt x="3069919" y="896013"/>
                </a:lnTo>
                <a:lnTo>
                  <a:pt x="3089812" y="937205"/>
                </a:lnTo>
                <a:lnTo>
                  <a:pt x="3108567" y="979033"/>
                </a:lnTo>
                <a:lnTo>
                  <a:pt x="3126163" y="1021478"/>
                </a:lnTo>
                <a:lnTo>
                  <a:pt x="3142582" y="1064520"/>
                </a:lnTo>
                <a:lnTo>
                  <a:pt x="3157802" y="1108139"/>
                </a:lnTo>
                <a:lnTo>
                  <a:pt x="3171804" y="1152314"/>
                </a:lnTo>
                <a:lnTo>
                  <a:pt x="3184567" y="1197025"/>
                </a:lnTo>
                <a:lnTo>
                  <a:pt x="3196072" y="1242253"/>
                </a:lnTo>
                <a:lnTo>
                  <a:pt x="3206299" y="1287978"/>
                </a:lnTo>
                <a:lnTo>
                  <a:pt x="3215227" y="1334179"/>
                </a:lnTo>
                <a:lnTo>
                  <a:pt x="3222837" y="1380836"/>
                </a:lnTo>
                <a:lnTo>
                  <a:pt x="3229108" y="1427929"/>
                </a:lnTo>
                <a:lnTo>
                  <a:pt x="3234020" y="1475439"/>
                </a:lnTo>
                <a:lnTo>
                  <a:pt x="3237554" y="1523345"/>
                </a:lnTo>
                <a:lnTo>
                  <a:pt x="3239688" y="1571627"/>
                </a:lnTo>
                <a:lnTo>
                  <a:pt x="3240404" y="1620266"/>
                </a:lnTo>
                <a:lnTo>
                  <a:pt x="3239688" y="1668897"/>
                </a:lnTo>
                <a:lnTo>
                  <a:pt x="3237554" y="1717172"/>
                </a:lnTo>
                <a:lnTo>
                  <a:pt x="3234020" y="1765072"/>
                </a:lnTo>
                <a:lnTo>
                  <a:pt x="3229108" y="1812576"/>
                </a:lnTo>
                <a:lnTo>
                  <a:pt x="3222837" y="1859664"/>
                </a:lnTo>
                <a:lnTo>
                  <a:pt x="3215227" y="1906315"/>
                </a:lnTo>
                <a:lnTo>
                  <a:pt x="3206299" y="1952511"/>
                </a:lnTo>
                <a:lnTo>
                  <a:pt x="3196072" y="1998230"/>
                </a:lnTo>
                <a:lnTo>
                  <a:pt x="3184567" y="2043453"/>
                </a:lnTo>
                <a:lnTo>
                  <a:pt x="3171804" y="2088160"/>
                </a:lnTo>
                <a:lnTo>
                  <a:pt x="3157802" y="2132331"/>
                </a:lnTo>
                <a:lnTo>
                  <a:pt x="3142582" y="2175945"/>
                </a:lnTo>
                <a:lnTo>
                  <a:pt x="3126163" y="2218982"/>
                </a:lnTo>
                <a:lnTo>
                  <a:pt x="3108567" y="2261423"/>
                </a:lnTo>
                <a:lnTo>
                  <a:pt x="3089812" y="2303248"/>
                </a:lnTo>
                <a:lnTo>
                  <a:pt x="3069919" y="2344436"/>
                </a:lnTo>
                <a:lnTo>
                  <a:pt x="3048908" y="2384967"/>
                </a:lnTo>
                <a:lnTo>
                  <a:pt x="3026799" y="2424822"/>
                </a:lnTo>
                <a:lnTo>
                  <a:pt x="3003613" y="2463979"/>
                </a:lnTo>
                <a:lnTo>
                  <a:pt x="2979368" y="2502420"/>
                </a:lnTo>
                <a:lnTo>
                  <a:pt x="2954086" y="2540124"/>
                </a:lnTo>
                <a:lnTo>
                  <a:pt x="2927785" y="2577071"/>
                </a:lnTo>
                <a:lnTo>
                  <a:pt x="2900487" y="2613241"/>
                </a:lnTo>
                <a:lnTo>
                  <a:pt x="2872212" y="2648614"/>
                </a:lnTo>
                <a:lnTo>
                  <a:pt x="2842978" y="2683170"/>
                </a:lnTo>
                <a:lnTo>
                  <a:pt x="2812808" y="2716889"/>
                </a:lnTo>
                <a:lnTo>
                  <a:pt x="2781719" y="2749750"/>
                </a:lnTo>
                <a:lnTo>
                  <a:pt x="2749733" y="2781734"/>
                </a:lnTo>
                <a:lnTo>
                  <a:pt x="2716870" y="2812821"/>
                </a:lnTo>
                <a:lnTo>
                  <a:pt x="2683149" y="2842990"/>
                </a:lnTo>
                <a:lnTo>
                  <a:pt x="2648592" y="2872222"/>
                </a:lnTo>
                <a:lnTo>
                  <a:pt x="2613216" y="2900497"/>
                </a:lnTo>
                <a:lnTo>
                  <a:pt x="2577044" y="2927793"/>
                </a:lnTo>
                <a:lnTo>
                  <a:pt x="2540094" y="2954093"/>
                </a:lnTo>
                <a:lnTo>
                  <a:pt x="2502388" y="2979374"/>
                </a:lnTo>
                <a:lnTo>
                  <a:pt x="2463944" y="3003618"/>
                </a:lnTo>
                <a:lnTo>
                  <a:pt x="2424783" y="3026804"/>
                </a:lnTo>
                <a:lnTo>
                  <a:pt x="2384925" y="3048912"/>
                </a:lnTo>
                <a:lnTo>
                  <a:pt x="2344391" y="3069922"/>
                </a:lnTo>
                <a:lnTo>
                  <a:pt x="2303199" y="3089814"/>
                </a:lnTo>
                <a:lnTo>
                  <a:pt x="2261371" y="3108569"/>
                </a:lnTo>
                <a:lnTo>
                  <a:pt x="2218926" y="3126165"/>
                </a:lnTo>
                <a:lnTo>
                  <a:pt x="2175884" y="3142583"/>
                </a:lnTo>
                <a:lnTo>
                  <a:pt x="2132265" y="3157803"/>
                </a:lnTo>
                <a:lnTo>
                  <a:pt x="2088090" y="3171804"/>
                </a:lnTo>
                <a:lnTo>
                  <a:pt x="2043379" y="3184568"/>
                </a:lnTo>
                <a:lnTo>
                  <a:pt x="1998151" y="3196072"/>
                </a:lnTo>
                <a:lnTo>
                  <a:pt x="1952426" y="3206299"/>
                </a:lnTo>
                <a:lnTo>
                  <a:pt x="1906225" y="3215227"/>
                </a:lnTo>
                <a:lnTo>
                  <a:pt x="1859568" y="3222837"/>
                </a:lnTo>
                <a:lnTo>
                  <a:pt x="1812475" y="3229108"/>
                </a:lnTo>
                <a:lnTo>
                  <a:pt x="1764965" y="3234020"/>
                </a:lnTo>
                <a:lnTo>
                  <a:pt x="1717059" y="3237554"/>
                </a:lnTo>
                <a:lnTo>
                  <a:pt x="1668777" y="3239688"/>
                </a:lnTo>
                <a:lnTo>
                  <a:pt x="1620139" y="3240405"/>
                </a:lnTo>
                <a:lnTo>
                  <a:pt x="1571507" y="3239688"/>
                </a:lnTo>
                <a:lnTo>
                  <a:pt x="1523232" y="3237554"/>
                </a:lnTo>
                <a:lnTo>
                  <a:pt x="1475332" y="3234020"/>
                </a:lnTo>
                <a:lnTo>
                  <a:pt x="1427828" y="3229108"/>
                </a:lnTo>
                <a:lnTo>
                  <a:pt x="1380740" y="3222837"/>
                </a:lnTo>
                <a:lnTo>
                  <a:pt x="1334089" y="3215227"/>
                </a:lnTo>
                <a:lnTo>
                  <a:pt x="1287893" y="3206299"/>
                </a:lnTo>
                <a:lnTo>
                  <a:pt x="1242174" y="3196072"/>
                </a:lnTo>
                <a:lnTo>
                  <a:pt x="1196951" y="3184568"/>
                </a:lnTo>
                <a:lnTo>
                  <a:pt x="1152244" y="3171804"/>
                </a:lnTo>
                <a:lnTo>
                  <a:pt x="1108073" y="3157803"/>
                </a:lnTo>
                <a:lnTo>
                  <a:pt x="1064459" y="3142583"/>
                </a:lnTo>
                <a:lnTo>
                  <a:pt x="1021422" y="3126165"/>
                </a:lnTo>
                <a:lnTo>
                  <a:pt x="978981" y="3108569"/>
                </a:lnTo>
                <a:lnTo>
                  <a:pt x="937156" y="3089814"/>
                </a:lnTo>
                <a:lnTo>
                  <a:pt x="895968" y="3069922"/>
                </a:lnTo>
                <a:lnTo>
                  <a:pt x="855437" y="3048912"/>
                </a:lnTo>
                <a:lnTo>
                  <a:pt x="815582" y="3026804"/>
                </a:lnTo>
                <a:lnTo>
                  <a:pt x="776425" y="3003618"/>
                </a:lnTo>
                <a:lnTo>
                  <a:pt x="737984" y="2979374"/>
                </a:lnTo>
                <a:lnTo>
                  <a:pt x="700280" y="2954093"/>
                </a:lnTo>
                <a:lnTo>
                  <a:pt x="663333" y="2927793"/>
                </a:lnTo>
                <a:lnTo>
                  <a:pt x="627163" y="2900497"/>
                </a:lnTo>
                <a:lnTo>
                  <a:pt x="591790" y="2872222"/>
                </a:lnTo>
                <a:lnTo>
                  <a:pt x="557234" y="2842990"/>
                </a:lnTo>
                <a:lnTo>
                  <a:pt x="523515" y="2812821"/>
                </a:lnTo>
                <a:lnTo>
                  <a:pt x="490654" y="2781734"/>
                </a:lnTo>
                <a:lnTo>
                  <a:pt x="458670" y="2749750"/>
                </a:lnTo>
                <a:lnTo>
                  <a:pt x="427583" y="2716889"/>
                </a:lnTo>
                <a:lnTo>
                  <a:pt x="397414" y="2683170"/>
                </a:lnTo>
                <a:lnTo>
                  <a:pt x="368182" y="2648614"/>
                </a:lnTo>
                <a:lnTo>
                  <a:pt x="339907" y="2613241"/>
                </a:lnTo>
                <a:lnTo>
                  <a:pt x="312611" y="2577071"/>
                </a:lnTo>
                <a:lnTo>
                  <a:pt x="286311" y="2540124"/>
                </a:lnTo>
                <a:lnTo>
                  <a:pt x="261030" y="2502420"/>
                </a:lnTo>
                <a:lnTo>
                  <a:pt x="236786" y="2463979"/>
                </a:lnTo>
                <a:lnTo>
                  <a:pt x="213600" y="2424822"/>
                </a:lnTo>
                <a:lnTo>
                  <a:pt x="191492" y="2384967"/>
                </a:lnTo>
                <a:lnTo>
                  <a:pt x="170482" y="2344436"/>
                </a:lnTo>
                <a:lnTo>
                  <a:pt x="150590" y="2303248"/>
                </a:lnTo>
                <a:lnTo>
                  <a:pt x="131835" y="2261423"/>
                </a:lnTo>
                <a:lnTo>
                  <a:pt x="114239" y="2218982"/>
                </a:lnTo>
                <a:lnTo>
                  <a:pt x="97821" y="2175945"/>
                </a:lnTo>
                <a:lnTo>
                  <a:pt x="82601" y="2132331"/>
                </a:lnTo>
                <a:lnTo>
                  <a:pt x="68600" y="2088160"/>
                </a:lnTo>
                <a:lnTo>
                  <a:pt x="55836" y="2043453"/>
                </a:lnTo>
                <a:lnTo>
                  <a:pt x="44332" y="1998230"/>
                </a:lnTo>
                <a:lnTo>
                  <a:pt x="34105" y="1952511"/>
                </a:lnTo>
                <a:lnTo>
                  <a:pt x="25177" y="1906315"/>
                </a:lnTo>
                <a:lnTo>
                  <a:pt x="17567" y="1859664"/>
                </a:lnTo>
                <a:lnTo>
                  <a:pt x="11296" y="1812576"/>
                </a:lnTo>
                <a:lnTo>
                  <a:pt x="6384" y="1765072"/>
                </a:lnTo>
                <a:lnTo>
                  <a:pt x="2850" y="1717172"/>
                </a:lnTo>
                <a:lnTo>
                  <a:pt x="716" y="1668897"/>
                </a:lnTo>
                <a:lnTo>
                  <a:pt x="0" y="162026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2269" y="2492882"/>
            <a:ext cx="1368425" cy="1296670"/>
          </a:xfrm>
          <a:custGeom>
            <a:avLst/>
            <a:gdLst/>
            <a:ahLst/>
            <a:cxnLst/>
            <a:rect l="l" t="t" r="r" b="b"/>
            <a:pathLst>
              <a:path w="1368425" h="1296670">
                <a:moveTo>
                  <a:pt x="684022" y="0"/>
                </a:moveTo>
                <a:lnTo>
                  <a:pt x="635165" y="1627"/>
                </a:lnTo>
                <a:lnTo>
                  <a:pt x="587238" y="6436"/>
                </a:lnTo>
                <a:lnTo>
                  <a:pt x="540353" y="14317"/>
                </a:lnTo>
                <a:lnTo>
                  <a:pt x="494629" y="25161"/>
                </a:lnTo>
                <a:lnTo>
                  <a:pt x="450179" y="38857"/>
                </a:lnTo>
                <a:lnTo>
                  <a:pt x="407120" y="55295"/>
                </a:lnTo>
                <a:lnTo>
                  <a:pt x="365568" y="74367"/>
                </a:lnTo>
                <a:lnTo>
                  <a:pt x="325638" y="95962"/>
                </a:lnTo>
                <a:lnTo>
                  <a:pt x="287445" y="119971"/>
                </a:lnTo>
                <a:lnTo>
                  <a:pt x="251106" y="146284"/>
                </a:lnTo>
                <a:lnTo>
                  <a:pt x="216736" y="174791"/>
                </a:lnTo>
                <a:lnTo>
                  <a:pt x="184451" y="205382"/>
                </a:lnTo>
                <a:lnTo>
                  <a:pt x="154367" y="237948"/>
                </a:lnTo>
                <a:lnTo>
                  <a:pt x="126599" y="272379"/>
                </a:lnTo>
                <a:lnTo>
                  <a:pt x="101262" y="308566"/>
                </a:lnTo>
                <a:lnTo>
                  <a:pt x="78474" y="346398"/>
                </a:lnTo>
                <a:lnTo>
                  <a:pt x="58348" y="385766"/>
                </a:lnTo>
                <a:lnTo>
                  <a:pt x="41001" y="426560"/>
                </a:lnTo>
                <a:lnTo>
                  <a:pt x="26549" y="468670"/>
                </a:lnTo>
                <a:lnTo>
                  <a:pt x="15107" y="511987"/>
                </a:lnTo>
                <a:lnTo>
                  <a:pt x="6791" y="556401"/>
                </a:lnTo>
                <a:lnTo>
                  <a:pt x="1717" y="601802"/>
                </a:lnTo>
                <a:lnTo>
                  <a:pt x="0" y="648080"/>
                </a:lnTo>
                <a:lnTo>
                  <a:pt x="1717" y="694359"/>
                </a:lnTo>
                <a:lnTo>
                  <a:pt x="6791" y="739760"/>
                </a:lnTo>
                <a:lnTo>
                  <a:pt x="15107" y="784174"/>
                </a:lnTo>
                <a:lnTo>
                  <a:pt x="26549" y="827491"/>
                </a:lnTo>
                <a:lnTo>
                  <a:pt x="41001" y="869601"/>
                </a:lnTo>
                <a:lnTo>
                  <a:pt x="58348" y="910395"/>
                </a:lnTo>
                <a:lnTo>
                  <a:pt x="78474" y="949763"/>
                </a:lnTo>
                <a:lnTo>
                  <a:pt x="101262" y="987595"/>
                </a:lnTo>
                <a:lnTo>
                  <a:pt x="126599" y="1023782"/>
                </a:lnTo>
                <a:lnTo>
                  <a:pt x="154367" y="1058213"/>
                </a:lnTo>
                <a:lnTo>
                  <a:pt x="184451" y="1090779"/>
                </a:lnTo>
                <a:lnTo>
                  <a:pt x="216736" y="1121370"/>
                </a:lnTo>
                <a:lnTo>
                  <a:pt x="251106" y="1149877"/>
                </a:lnTo>
                <a:lnTo>
                  <a:pt x="287445" y="1176190"/>
                </a:lnTo>
                <a:lnTo>
                  <a:pt x="325638" y="1200199"/>
                </a:lnTo>
                <a:lnTo>
                  <a:pt x="365568" y="1221794"/>
                </a:lnTo>
                <a:lnTo>
                  <a:pt x="407120" y="1240866"/>
                </a:lnTo>
                <a:lnTo>
                  <a:pt x="450179" y="1257304"/>
                </a:lnTo>
                <a:lnTo>
                  <a:pt x="494629" y="1271000"/>
                </a:lnTo>
                <a:lnTo>
                  <a:pt x="540353" y="1281844"/>
                </a:lnTo>
                <a:lnTo>
                  <a:pt x="587238" y="1289725"/>
                </a:lnTo>
                <a:lnTo>
                  <a:pt x="635165" y="1294534"/>
                </a:lnTo>
                <a:lnTo>
                  <a:pt x="684022" y="1296161"/>
                </a:lnTo>
                <a:lnTo>
                  <a:pt x="732878" y="1294534"/>
                </a:lnTo>
                <a:lnTo>
                  <a:pt x="780808" y="1289725"/>
                </a:lnTo>
                <a:lnTo>
                  <a:pt x="827696" y="1281844"/>
                </a:lnTo>
                <a:lnTo>
                  <a:pt x="873425" y="1271000"/>
                </a:lnTo>
                <a:lnTo>
                  <a:pt x="917879" y="1257304"/>
                </a:lnTo>
                <a:lnTo>
                  <a:pt x="960944" y="1240866"/>
                </a:lnTo>
                <a:lnTo>
                  <a:pt x="1002503" y="1221794"/>
                </a:lnTo>
                <a:lnTo>
                  <a:pt x="1042441" y="1200199"/>
                </a:lnTo>
                <a:lnTo>
                  <a:pt x="1080641" y="1176190"/>
                </a:lnTo>
                <a:lnTo>
                  <a:pt x="1116988" y="1149877"/>
                </a:lnTo>
                <a:lnTo>
                  <a:pt x="1151366" y="1121370"/>
                </a:lnTo>
                <a:lnTo>
                  <a:pt x="1183659" y="1090779"/>
                </a:lnTo>
                <a:lnTo>
                  <a:pt x="1213752" y="1058213"/>
                </a:lnTo>
                <a:lnTo>
                  <a:pt x="1241528" y="1023782"/>
                </a:lnTo>
                <a:lnTo>
                  <a:pt x="1266872" y="987595"/>
                </a:lnTo>
                <a:lnTo>
                  <a:pt x="1289668" y="949763"/>
                </a:lnTo>
                <a:lnTo>
                  <a:pt x="1309801" y="910395"/>
                </a:lnTo>
                <a:lnTo>
                  <a:pt x="1327153" y="869601"/>
                </a:lnTo>
                <a:lnTo>
                  <a:pt x="1341611" y="827491"/>
                </a:lnTo>
                <a:lnTo>
                  <a:pt x="1353057" y="784174"/>
                </a:lnTo>
                <a:lnTo>
                  <a:pt x="1361376" y="739760"/>
                </a:lnTo>
                <a:lnTo>
                  <a:pt x="1366453" y="694359"/>
                </a:lnTo>
                <a:lnTo>
                  <a:pt x="1368171" y="648080"/>
                </a:lnTo>
                <a:lnTo>
                  <a:pt x="1366453" y="601802"/>
                </a:lnTo>
                <a:lnTo>
                  <a:pt x="1361376" y="556401"/>
                </a:lnTo>
                <a:lnTo>
                  <a:pt x="1353057" y="511987"/>
                </a:lnTo>
                <a:lnTo>
                  <a:pt x="1341611" y="468670"/>
                </a:lnTo>
                <a:lnTo>
                  <a:pt x="1327153" y="426560"/>
                </a:lnTo>
                <a:lnTo>
                  <a:pt x="1309801" y="385766"/>
                </a:lnTo>
                <a:lnTo>
                  <a:pt x="1289668" y="346398"/>
                </a:lnTo>
                <a:lnTo>
                  <a:pt x="1266872" y="308566"/>
                </a:lnTo>
                <a:lnTo>
                  <a:pt x="1241528" y="272379"/>
                </a:lnTo>
                <a:lnTo>
                  <a:pt x="1213752" y="237948"/>
                </a:lnTo>
                <a:lnTo>
                  <a:pt x="1183659" y="205382"/>
                </a:lnTo>
                <a:lnTo>
                  <a:pt x="1151366" y="174791"/>
                </a:lnTo>
                <a:lnTo>
                  <a:pt x="1116988" y="146284"/>
                </a:lnTo>
                <a:lnTo>
                  <a:pt x="1080641" y="119971"/>
                </a:lnTo>
                <a:lnTo>
                  <a:pt x="1042441" y="95962"/>
                </a:lnTo>
                <a:lnTo>
                  <a:pt x="1002503" y="74367"/>
                </a:lnTo>
                <a:lnTo>
                  <a:pt x="960944" y="55295"/>
                </a:lnTo>
                <a:lnTo>
                  <a:pt x="917879" y="38857"/>
                </a:lnTo>
                <a:lnTo>
                  <a:pt x="873425" y="25161"/>
                </a:lnTo>
                <a:lnTo>
                  <a:pt x="827696" y="14317"/>
                </a:lnTo>
                <a:lnTo>
                  <a:pt x="780808" y="6436"/>
                </a:lnTo>
                <a:lnTo>
                  <a:pt x="732878" y="1627"/>
                </a:lnTo>
                <a:lnTo>
                  <a:pt x="684022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269" y="2492882"/>
            <a:ext cx="1368425" cy="1296670"/>
          </a:xfrm>
          <a:custGeom>
            <a:avLst/>
            <a:gdLst/>
            <a:ahLst/>
            <a:cxnLst/>
            <a:rect l="l" t="t" r="r" b="b"/>
            <a:pathLst>
              <a:path w="1368425" h="1296670">
                <a:moveTo>
                  <a:pt x="0" y="648080"/>
                </a:moveTo>
                <a:lnTo>
                  <a:pt x="1717" y="601802"/>
                </a:lnTo>
                <a:lnTo>
                  <a:pt x="6791" y="556401"/>
                </a:lnTo>
                <a:lnTo>
                  <a:pt x="15107" y="511987"/>
                </a:lnTo>
                <a:lnTo>
                  <a:pt x="26549" y="468670"/>
                </a:lnTo>
                <a:lnTo>
                  <a:pt x="41001" y="426560"/>
                </a:lnTo>
                <a:lnTo>
                  <a:pt x="58348" y="385766"/>
                </a:lnTo>
                <a:lnTo>
                  <a:pt x="78474" y="346398"/>
                </a:lnTo>
                <a:lnTo>
                  <a:pt x="101262" y="308566"/>
                </a:lnTo>
                <a:lnTo>
                  <a:pt x="126599" y="272379"/>
                </a:lnTo>
                <a:lnTo>
                  <a:pt x="154367" y="237948"/>
                </a:lnTo>
                <a:lnTo>
                  <a:pt x="184451" y="205382"/>
                </a:lnTo>
                <a:lnTo>
                  <a:pt x="216736" y="174791"/>
                </a:lnTo>
                <a:lnTo>
                  <a:pt x="251106" y="146284"/>
                </a:lnTo>
                <a:lnTo>
                  <a:pt x="287445" y="119971"/>
                </a:lnTo>
                <a:lnTo>
                  <a:pt x="325638" y="95962"/>
                </a:lnTo>
                <a:lnTo>
                  <a:pt x="365568" y="74367"/>
                </a:lnTo>
                <a:lnTo>
                  <a:pt x="407120" y="55295"/>
                </a:lnTo>
                <a:lnTo>
                  <a:pt x="450179" y="38857"/>
                </a:lnTo>
                <a:lnTo>
                  <a:pt x="494629" y="25161"/>
                </a:lnTo>
                <a:lnTo>
                  <a:pt x="540353" y="14317"/>
                </a:lnTo>
                <a:lnTo>
                  <a:pt x="587238" y="6436"/>
                </a:lnTo>
                <a:lnTo>
                  <a:pt x="635165" y="1627"/>
                </a:lnTo>
                <a:lnTo>
                  <a:pt x="684022" y="0"/>
                </a:lnTo>
                <a:lnTo>
                  <a:pt x="732878" y="1627"/>
                </a:lnTo>
                <a:lnTo>
                  <a:pt x="780808" y="6436"/>
                </a:lnTo>
                <a:lnTo>
                  <a:pt x="827696" y="14317"/>
                </a:lnTo>
                <a:lnTo>
                  <a:pt x="873425" y="25161"/>
                </a:lnTo>
                <a:lnTo>
                  <a:pt x="917879" y="38857"/>
                </a:lnTo>
                <a:lnTo>
                  <a:pt x="960944" y="55295"/>
                </a:lnTo>
                <a:lnTo>
                  <a:pt x="1002503" y="74367"/>
                </a:lnTo>
                <a:lnTo>
                  <a:pt x="1042441" y="95962"/>
                </a:lnTo>
                <a:lnTo>
                  <a:pt x="1080641" y="119971"/>
                </a:lnTo>
                <a:lnTo>
                  <a:pt x="1116988" y="146284"/>
                </a:lnTo>
                <a:lnTo>
                  <a:pt x="1151366" y="174791"/>
                </a:lnTo>
                <a:lnTo>
                  <a:pt x="1183659" y="205382"/>
                </a:lnTo>
                <a:lnTo>
                  <a:pt x="1213752" y="237948"/>
                </a:lnTo>
                <a:lnTo>
                  <a:pt x="1241528" y="272379"/>
                </a:lnTo>
                <a:lnTo>
                  <a:pt x="1266872" y="308566"/>
                </a:lnTo>
                <a:lnTo>
                  <a:pt x="1289668" y="346398"/>
                </a:lnTo>
                <a:lnTo>
                  <a:pt x="1309801" y="385766"/>
                </a:lnTo>
                <a:lnTo>
                  <a:pt x="1327153" y="426560"/>
                </a:lnTo>
                <a:lnTo>
                  <a:pt x="1341611" y="468670"/>
                </a:lnTo>
                <a:lnTo>
                  <a:pt x="1353057" y="511987"/>
                </a:lnTo>
                <a:lnTo>
                  <a:pt x="1361376" y="556401"/>
                </a:lnTo>
                <a:lnTo>
                  <a:pt x="1366453" y="601802"/>
                </a:lnTo>
                <a:lnTo>
                  <a:pt x="1368171" y="648080"/>
                </a:lnTo>
                <a:lnTo>
                  <a:pt x="1366453" y="694359"/>
                </a:lnTo>
                <a:lnTo>
                  <a:pt x="1361376" y="739760"/>
                </a:lnTo>
                <a:lnTo>
                  <a:pt x="1353057" y="784174"/>
                </a:lnTo>
                <a:lnTo>
                  <a:pt x="1341611" y="827491"/>
                </a:lnTo>
                <a:lnTo>
                  <a:pt x="1327153" y="869601"/>
                </a:lnTo>
                <a:lnTo>
                  <a:pt x="1309801" y="910395"/>
                </a:lnTo>
                <a:lnTo>
                  <a:pt x="1289668" y="949763"/>
                </a:lnTo>
                <a:lnTo>
                  <a:pt x="1266872" y="987595"/>
                </a:lnTo>
                <a:lnTo>
                  <a:pt x="1241528" y="1023782"/>
                </a:lnTo>
                <a:lnTo>
                  <a:pt x="1213752" y="1058213"/>
                </a:lnTo>
                <a:lnTo>
                  <a:pt x="1183659" y="1090779"/>
                </a:lnTo>
                <a:lnTo>
                  <a:pt x="1151366" y="1121370"/>
                </a:lnTo>
                <a:lnTo>
                  <a:pt x="1116988" y="1149877"/>
                </a:lnTo>
                <a:lnTo>
                  <a:pt x="1080641" y="1176190"/>
                </a:lnTo>
                <a:lnTo>
                  <a:pt x="1042441" y="1200199"/>
                </a:lnTo>
                <a:lnTo>
                  <a:pt x="1002503" y="1221794"/>
                </a:lnTo>
                <a:lnTo>
                  <a:pt x="960944" y="1240866"/>
                </a:lnTo>
                <a:lnTo>
                  <a:pt x="917879" y="1257304"/>
                </a:lnTo>
                <a:lnTo>
                  <a:pt x="873425" y="1271000"/>
                </a:lnTo>
                <a:lnTo>
                  <a:pt x="827696" y="1281844"/>
                </a:lnTo>
                <a:lnTo>
                  <a:pt x="780808" y="1289725"/>
                </a:lnTo>
                <a:lnTo>
                  <a:pt x="732878" y="1294534"/>
                </a:lnTo>
                <a:lnTo>
                  <a:pt x="684022" y="1296161"/>
                </a:lnTo>
                <a:lnTo>
                  <a:pt x="635165" y="1294534"/>
                </a:lnTo>
                <a:lnTo>
                  <a:pt x="587238" y="1289725"/>
                </a:lnTo>
                <a:lnTo>
                  <a:pt x="540353" y="1281844"/>
                </a:lnTo>
                <a:lnTo>
                  <a:pt x="494629" y="1271000"/>
                </a:lnTo>
                <a:lnTo>
                  <a:pt x="450179" y="1257304"/>
                </a:lnTo>
                <a:lnTo>
                  <a:pt x="407120" y="1240866"/>
                </a:lnTo>
                <a:lnTo>
                  <a:pt x="365568" y="1221794"/>
                </a:lnTo>
                <a:lnTo>
                  <a:pt x="325638" y="1200199"/>
                </a:lnTo>
                <a:lnTo>
                  <a:pt x="287445" y="1176190"/>
                </a:lnTo>
                <a:lnTo>
                  <a:pt x="251106" y="1149877"/>
                </a:lnTo>
                <a:lnTo>
                  <a:pt x="216736" y="1121370"/>
                </a:lnTo>
                <a:lnTo>
                  <a:pt x="184451" y="1090779"/>
                </a:lnTo>
                <a:lnTo>
                  <a:pt x="154367" y="1058213"/>
                </a:lnTo>
                <a:lnTo>
                  <a:pt x="126599" y="1023782"/>
                </a:lnTo>
                <a:lnTo>
                  <a:pt x="101262" y="987595"/>
                </a:lnTo>
                <a:lnTo>
                  <a:pt x="78474" y="949763"/>
                </a:lnTo>
                <a:lnTo>
                  <a:pt x="58348" y="910395"/>
                </a:lnTo>
                <a:lnTo>
                  <a:pt x="41001" y="869601"/>
                </a:lnTo>
                <a:lnTo>
                  <a:pt x="26549" y="827491"/>
                </a:lnTo>
                <a:lnTo>
                  <a:pt x="15107" y="784174"/>
                </a:lnTo>
                <a:lnTo>
                  <a:pt x="6791" y="739760"/>
                </a:lnTo>
                <a:lnTo>
                  <a:pt x="1717" y="694359"/>
                </a:lnTo>
                <a:lnTo>
                  <a:pt x="0" y="64808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26402" y="2845434"/>
            <a:ext cx="782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Элементы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  </a:t>
            </a:r>
            <a:r>
              <a:rPr sz="1200" b="1" spc="-3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spc="-15" dirty="0">
                <a:latin typeface="Calibri"/>
                <a:cs typeface="Calibri"/>
              </a:rPr>
              <a:t>ц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нтр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т  оры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9948" y="2157221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Второстепенные</a:t>
            </a:r>
            <a:r>
              <a:rPr sz="1200" b="1" spc="19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элементы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09244"/>
            <a:ext cx="2119884" cy="14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62657" y="82118"/>
            <a:ext cx="5710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Структура функциональной</a:t>
            </a:r>
            <a:r>
              <a:rPr spc="35" dirty="0"/>
              <a:t> </a:t>
            </a:r>
            <a:r>
              <a:rPr spc="-10" dirty="0"/>
              <a:t>системы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24560"/>
            <a:ext cx="85432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Интеграция нейрональных </a:t>
            </a:r>
            <a:r>
              <a:rPr sz="2800" spc="-10" dirty="0">
                <a:latin typeface="Calibri"/>
                <a:cs typeface="Calibri"/>
              </a:rPr>
              <a:t>систем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(афферентно-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независимой и афферентно-зависимой) </a:t>
            </a:r>
            <a:r>
              <a:rPr sz="2800" spc="-20" dirty="0">
                <a:latin typeface="Calibri"/>
                <a:cs typeface="Calibri"/>
              </a:rPr>
              <a:t>происходит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строго </a:t>
            </a:r>
            <a:r>
              <a:rPr sz="2800" spc="-15" dirty="0">
                <a:latin typeface="Calibri"/>
                <a:cs typeface="Calibri"/>
              </a:rPr>
              <a:t>определенный </a:t>
            </a:r>
            <a:r>
              <a:rPr sz="2800" spc="-10" dirty="0">
                <a:latin typeface="Calibri"/>
                <a:cs typeface="Calibri"/>
              </a:rPr>
              <a:t>онтогенетический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период.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1729" y="2564871"/>
            <a:ext cx="4248785" cy="4185920"/>
          </a:xfrm>
          <a:custGeom>
            <a:avLst/>
            <a:gdLst/>
            <a:ahLst/>
            <a:cxnLst/>
            <a:rect l="l" t="t" r="r" b="b"/>
            <a:pathLst>
              <a:path w="4248784" h="4185920">
                <a:moveTo>
                  <a:pt x="0" y="4185792"/>
                </a:moveTo>
                <a:lnTo>
                  <a:pt x="4248531" y="4185792"/>
                </a:lnTo>
                <a:lnTo>
                  <a:pt x="4248531" y="0"/>
                </a:lnTo>
                <a:lnTo>
                  <a:pt x="0" y="0"/>
                </a:lnTo>
                <a:lnTo>
                  <a:pt x="0" y="418579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7385" y="2583307"/>
            <a:ext cx="36563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Командные </a:t>
            </a:r>
            <a:r>
              <a:rPr sz="1800" b="1" spc="-10" dirty="0">
                <a:latin typeface="Calibri"/>
                <a:cs typeface="Calibri"/>
              </a:rPr>
              <a:t>системы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нейронов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Афферентно-независимые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нейроны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3354" y="3955160"/>
            <a:ext cx="2644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Промежуточные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нейроны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7782" y="5601716"/>
            <a:ext cx="341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Афферентно-зависимые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нейроны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8317" y="6153403"/>
            <a:ext cx="936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Ан</a:t>
            </a:r>
            <a:r>
              <a:rPr sz="1400" b="1" spc="5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лиза</a:t>
            </a:r>
            <a:r>
              <a:rPr sz="1400" b="1" spc="-20" dirty="0">
                <a:latin typeface="Calibri"/>
                <a:cs typeface="Calibri"/>
              </a:rPr>
              <a:t>т</a:t>
            </a:r>
            <a:r>
              <a:rPr sz="1400" b="1" dirty="0">
                <a:latin typeface="Calibri"/>
                <a:cs typeface="Calibri"/>
              </a:rPr>
              <a:t>ор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523" y="2354160"/>
            <a:ext cx="1656714" cy="92392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64795" marR="165735" indent="-93345">
              <a:lnSpc>
                <a:spcPct val="100000"/>
              </a:lnSpc>
              <a:spcBef>
                <a:spcPts val="245"/>
              </a:spcBef>
            </a:pPr>
            <a:r>
              <a:rPr sz="1800" b="1" spc="-15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ая  </a:t>
            </a:r>
            <a:r>
              <a:rPr sz="1800" b="1" spc="-5" dirty="0">
                <a:latin typeface="Calibri"/>
                <a:cs typeface="Calibri"/>
              </a:rPr>
              <a:t>программа  онтогенеза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2269" y="2420950"/>
            <a:ext cx="2304415" cy="12007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1600" marR="91440" indent="280035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Формирование  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ом</a:t>
            </a:r>
            <a:r>
              <a:rPr sz="1800" b="1" spc="-10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ун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ивных</a:t>
            </a:r>
            <a:endParaRPr sz="1800">
              <a:latin typeface="Calibri"/>
              <a:cs typeface="Calibri"/>
            </a:endParaRPr>
          </a:p>
          <a:p>
            <a:pPr marL="440055" marR="306070" indent="-12509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э</a:t>
            </a:r>
            <a:r>
              <a:rPr sz="1800" b="1" spc="-1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нтр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</a:t>
            </a:r>
            <a:r>
              <a:rPr sz="1800" b="1" spc="-10" dirty="0">
                <a:latin typeface="Calibri"/>
                <a:cs typeface="Calibri"/>
              </a:rPr>
              <a:t>ес</a:t>
            </a:r>
            <a:r>
              <a:rPr sz="1800" b="1" dirty="0">
                <a:latin typeface="Calibri"/>
                <a:cs typeface="Calibri"/>
              </a:rPr>
              <a:t>ких  </a:t>
            </a:r>
            <a:r>
              <a:rPr sz="1800" b="1" spc="-5" dirty="0">
                <a:latin typeface="Calibri"/>
                <a:cs typeface="Calibri"/>
              </a:rPr>
              <a:t>автоматизмов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6288" y="4221026"/>
            <a:ext cx="2232660" cy="255460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latin typeface="Calibri"/>
                <a:cs typeface="Calibri"/>
              </a:rPr>
              <a:t>Формирование</a:t>
            </a:r>
            <a:endParaRPr sz="1600">
              <a:latin typeface="Calibri"/>
              <a:cs typeface="Calibri"/>
            </a:endParaRPr>
          </a:p>
          <a:p>
            <a:pPr marL="289560" marR="279400" algn="ctr">
              <a:lnSpc>
                <a:spcPct val="100000"/>
              </a:lnSpc>
              <a:spcBef>
                <a:spcPts val="5"/>
              </a:spcBef>
            </a:pP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ом</a:t>
            </a:r>
            <a:r>
              <a:rPr sz="1600" b="1" spc="-15" dirty="0">
                <a:latin typeface="Calibri"/>
                <a:cs typeface="Calibri"/>
              </a:rPr>
              <a:t>м</a:t>
            </a:r>
            <a:r>
              <a:rPr sz="1600" b="1" spc="-5" dirty="0">
                <a:latin typeface="Calibri"/>
                <a:cs typeface="Calibri"/>
              </a:rPr>
              <a:t>уни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атив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ых  </a:t>
            </a:r>
            <a:r>
              <a:rPr sz="1600" b="1" spc="-10" dirty="0">
                <a:latin typeface="Calibri"/>
                <a:cs typeface="Calibri"/>
              </a:rPr>
              <a:t>поведенческих  </a:t>
            </a:r>
            <a:r>
              <a:rPr sz="1600" b="1" spc="-5" dirty="0">
                <a:latin typeface="Calibri"/>
                <a:cs typeface="Calibri"/>
              </a:rPr>
              <a:t>реакций,</a:t>
            </a:r>
            <a:endParaRPr sz="1600">
              <a:latin typeface="Calibri"/>
              <a:cs typeface="Calibri"/>
            </a:endParaRPr>
          </a:p>
          <a:p>
            <a:pPr marL="441959" marR="434340" indent="-635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адресованных  внешней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среде  </a:t>
            </a:r>
            <a:r>
              <a:rPr sz="1600" b="1" spc="-10" dirty="0">
                <a:latin typeface="Calibri"/>
                <a:cs typeface="Calibri"/>
              </a:rPr>
              <a:t>(шаговых,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сосательных,</a:t>
            </a:r>
            <a:endParaRPr sz="1600">
              <a:latin typeface="Calibri"/>
              <a:cs typeface="Calibri"/>
            </a:endParaRPr>
          </a:p>
          <a:p>
            <a:pPr marL="107950" marR="10033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зрительных, слуховых,  </a:t>
            </a:r>
            <a:r>
              <a:rPr sz="1600" b="1" spc="-5" dirty="0">
                <a:latin typeface="Calibri"/>
                <a:cs typeface="Calibri"/>
              </a:rPr>
              <a:t>речевых 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др)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79676" y="2950591"/>
            <a:ext cx="720090" cy="103505"/>
          </a:xfrm>
          <a:custGeom>
            <a:avLst/>
            <a:gdLst/>
            <a:ahLst/>
            <a:cxnLst/>
            <a:rect l="l" t="t" r="r" b="b"/>
            <a:pathLst>
              <a:path w="720089" h="103505">
                <a:moveTo>
                  <a:pt x="694980" y="51689"/>
                </a:moveTo>
                <a:lnTo>
                  <a:pt x="625094" y="92456"/>
                </a:lnTo>
                <a:lnTo>
                  <a:pt x="624078" y="96266"/>
                </a:lnTo>
                <a:lnTo>
                  <a:pt x="627634" y="102362"/>
                </a:lnTo>
                <a:lnTo>
                  <a:pt x="631571" y="103378"/>
                </a:lnTo>
                <a:lnTo>
                  <a:pt x="634492" y="101600"/>
                </a:lnTo>
                <a:lnTo>
                  <a:pt x="709199" y="58038"/>
                </a:lnTo>
                <a:lnTo>
                  <a:pt x="707517" y="58038"/>
                </a:lnTo>
                <a:lnTo>
                  <a:pt x="707517" y="57150"/>
                </a:lnTo>
                <a:lnTo>
                  <a:pt x="704342" y="57150"/>
                </a:lnTo>
                <a:lnTo>
                  <a:pt x="694980" y="51689"/>
                </a:lnTo>
                <a:close/>
              </a:path>
              <a:path w="720089" h="103505">
                <a:moveTo>
                  <a:pt x="68409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84094" y="58038"/>
                </a:lnTo>
                <a:lnTo>
                  <a:pt x="694980" y="51689"/>
                </a:lnTo>
                <a:lnTo>
                  <a:pt x="684094" y="45338"/>
                </a:lnTo>
                <a:close/>
              </a:path>
              <a:path w="720089" h="103505">
                <a:moveTo>
                  <a:pt x="709199" y="45338"/>
                </a:moveTo>
                <a:lnTo>
                  <a:pt x="707517" y="45338"/>
                </a:lnTo>
                <a:lnTo>
                  <a:pt x="707517" y="58038"/>
                </a:lnTo>
                <a:lnTo>
                  <a:pt x="709199" y="58038"/>
                </a:lnTo>
                <a:lnTo>
                  <a:pt x="720089" y="51689"/>
                </a:lnTo>
                <a:lnTo>
                  <a:pt x="709199" y="45338"/>
                </a:lnTo>
                <a:close/>
              </a:path>
              <a:path w="720089" h="103505">
                <a:moveTo>
                  <a:pt x="704342" y="46228"/>
                </a:moveTo>
                <a:lnTo>
                  <a:pt x="694980" y="51689"/>
                </a:lnTo>
                <a:lnTo>
                  <a:pt x="704342" y="57150"/>
                </a:lnTo>
                <a:lnTo>
                  <a:pt x="704342" y="46228"/>
                </a:lnTo>
                <a:close/>
              </a:path>
              <a:path w="720089" h="103505">
                <a:moveTo>
                  <a:pt x="707517" y="46228"/>
                </a:moveTo>
                <a:lnTo>
                  <a:pt x="704342" y="46228"/>
                </a:lnTo>
                <a:lnTo>
                  <a:pt x="704342" y="57150"/>
                </a:lnTo>
                <a:lnTo>
                  <a:pt x="707517" y="57150"/>
                </a:lnTo>
                <a:lnTo>
                  <a:pt x="707517" y="46228"/>
                </a:lnTo>
                <a:close/>
              </a:path>
              <a:path w="720089" h="103505">
                <a:moveTo>
                  <a:pt x="631571" y="0"/>
                </a:moveTo>
                <a:lnTo>
                  <a:pt x="627634" y="1016"/>
                </a:lnTo>
                <a:lnTo>
                  <a:pt x="624078" y="7112"/>
                </a:lnTo>
                <a:lnTo>
                  <a:pt x="625094" y="10922"/>
                </a:lnTo>
                <a:lnTo>
                  <a:pt x="694980" y="51689"/>
                </a:lnTo>
                <a:lnTo>
                  <a:pt x="704342" y="46228"/>
                </a:lnTo>
                <a:lnTo>
                  <a:pt x="707517" y="46228"/>
                </a:lnTo>
                <a:lnTo>
                  <a:pt x="707517" y="45338"/>
                </a:lnTo>
                <a:lnTo>
                  <a:pt x="709199" y="45338"/>
                </a:lnTo>
                <a:lnTo>
                  <a:pt x="634492" y="1778"/>
                </a:lnTo>
                <a:lnTo>
                  <a:pt x="63157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9676" y="4102734"/>
            <a:ext cx="1152525" cy="103505"/>
          </a:xfrm>
          <a:custGeom>
            <a:avLst/>
            <a:gdLst/>
            <a:ahLst/>
            <a:cxnLst/>
            <a:rect l="l" t="t" r="r" b="b"/>
            <a:pathLst>
              <a:path w="1152525" h="103504">
                <a:moveTo>
                  <a:pt x="1127034" y="51688"/>
                </a:moveTo>
                <a:lnTo>
                  <a:pt x="1057148" y="92456"/>
                </a:lnTo>
                <a:lnTo>
                  <a:pt x="1056132" y="96265"/>
                </a:lnTo>
                <a:lnTo>
                  <a:pt x="1059688" y="102362"/>
                </a:lnTo>
                <a:lnTo>
                  <a:pt x="1063498" y="103377"/>
                </a:lnTo>
                <a:lnTo>
                  <a:pt x="1141253" y="58038"/>
                </a:lnTo>
                <a:lnTo>
                  <a:pt x="1139571" y="58038"/>
                </a:lnTo>
                <a:lnTo>
                  <a:pt x="1139571" y="57150"/>
                </a:lnTo>
                <a:lnTo>
                  <a:pt x="1136396" y="57150"/>
                </a:lnTo>
                <a:lnTo>
                  <a:pt x="1127034" y="51688"/>
                </a:lnTo>
                <a:close/>
              </a:path>
              <a:path w="1152525" h="103504">
                <a:moveTo>
                  <a:pt x="111614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116148" y="58038"/>
                </a:lnTo>
                <a:lnTo>
                  <a:pt x="1127034" y="51688"/>
                </a:lnTo>
                <a:lnTo>
                  <a:pt x="1116148" y="45338"/>
                </a:lnTo>
                <a:close/>
              </a:path>
              <a:path w="1152525" h="103504">
                <a:moveTo>
                  <a:pt x="1141253" y="45338"/>
                </a:moveTo>
                <a:lnTo>
                  <a:pt x="1139571" y="45338"/>
                </a:lnTo>
                <a:lnTo>
                  <a:pt x="1139571" y="58038"/>
                </a:lnTo>
                <a:lnTo>
                  <a:pt x="1141253" y="58038"/>
                </a:lnTo>
                <a:lnTo>
                  <a:pt x="1152144" y="51688"/>
                </a:lnTo>
                <a:lnTo>
                  <a:pt x="1141253" y="45338"/>
                </a:lnTo>
                <a:close/>
              </a:path>
              <a:path w="1152525" h="103504">
                <a:moveTo>
                  <a:pt x="1136396" y="46227"/>
                </a:moveTo>
                <a:lnTo>
                  <a:pt x="1127034" y="51688"/>
                </a:lnTo>
                <a:lnTo>
                  <a:pt x="1136396" y="57150"/>
                </a:lnTo>
                <a:lnTo>
                  <a:pt x="1136396" y="46227"/>
                </a:lnTo>
                <a:close/>
              </a:path>
              <a:path w="1152525" h="103504">
                <a:moveTo>
                  <a:pt x="1139571" y="46227"/>
                </a:moveTo>
                <a:lnTo>
                  <a:pt x="1136396" y="46227"/>
                </a:lnTo>
                <a:lnTo>
                  <a:pt x="1136396" y="57150"/>
                </a:lnTo>
                <a:lnTo>
                  <a:pt x="1139571" y="57150"/>
                </a:lnTo>
                <a:lnTo>
                  <a:pt x="1139571" y="46227"/>
                </a:lnTo>
                <a:close/>
              </a:path>
              <a:path w="1152525" h="103504">
                <a:moveTo>
                  <a:pt x="1063498" y="0"/>
                </a:moveTo>
                <a:lnTo>
                  <a:pt x="1059688" y="1015"/>
                </a:lnTo>
                <a:lnTo>
                  <a:pt x="1057910" y="4063"/>
                </a:lnTo>
                <a:lnTo>
                  <a:pt x="1056132" y="6984"/>
                </a:lnTo>
                <a:lnTo>
                  <a:pt x="1057148" y="10921"/>
                </a:lnTo>
                <a:lnTo>
                  <a:pt x="1127034" y="51688"/>
                </a:lnTo>
                <a:lnTo>
                  <a:pt x="1136396" y="46227"/>
                </a:lnTo>
                <a:lnTo>
                  <a:pt x="1139571" y="46227"/>
                </a:lnTo>
                <a:lnTo>
                  <a:pt x="1139571" y="45338"/>
                </a:lnTo>
                <a:lnTo>
                  <a:pt x="1141253" y="45338"/>
                </a:lnTo>
                <a:lnTo>
                  <a:pt x="106349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4234" y="3022600"/>
            <a:ext cx="288290" cy="103505"/>
          </a:xfrm>
          <a:custGeom>
            <a:avLst/>
            <a:gdLst/>
            <a:ahLst/>
            <a:cxnLst/>
            <a:rect l="l" t="t" r="r" b="b"/>
            <a:pathLst>
              <a:path w="288290" h="103505">
                <a:moveTo>
                  <a:pt x="262926" y="51688"/>
                </a:moveTo>
                <a:lnTo>
                  <a:pt x="193039" y="92455"/>
                </a:lnTo>
                <a:lnTo>
                  <a:pt x="192023" y="96265"/>
                </a:lnTo>
                <a:lnTo>
                  <a:pt x="193801" y="99313"/>
                </a:lnTo>
                <a:lnTo>
                  <a:pt x="195452" y="102362"/>
                </a:lnTo>
                <a:lnTo>
                  <a:pt x="199389" y="103377"/>
                </a:lnTo>
                <a:lnTo>
                  <a:pt x="277145" y="58038"/>
                </a:lnTo>
                <a:lnTo>
                  <a:pt x="275463" y="58038"/>
                </a:lnTo>
                <a:lnTo>
                  <a:pt x="275463" y="57150"/>
                </a:lnTo>
                <a:lnTo>
                  <a:pt x="272288" y="57150"/>
                </a:lnTo>
                <a:lnTo>
                  <a:pt x="262926" y="51688"/>
                </a:lnTo>
                <a:close/>
              </a:path>
              <a:path w="288290" h="103505">
                <a:moveTo>
                  <a:pt x="25204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2040" y="58038"/>
                </a:lnTo>
                <a:lnTo>
                  <a:pt x="262926" y="51688"/>
                </a:lnTo>
                <a:lnTo>
                  <a:pt x="252040" y="45338"/>
                </a:lnTo>
                <a:close/>
              </a:path>
              <a:path w="288290" h="103505">
                <a:moveTo>
                  <a:pt x="277145" y="45338"/>
                </a:moveTo>
                <a:lnTo>
                  <a:pt x="275463" y="45338"/>
                </a:lnTo>
                <a:lnTo>
                  <a:pt x="275463" y="58038"/>
                </a:lnTo>
                <a:lnTo>
                  <a:pt x="277145" y="58038"/>
                </a:lnTo>
                <a:lnTo>
                  <a:pt x="288036" y="51688"/>
                </a:lnTo>
                <a:lnTo>
                  <a:pt x="277145" y="45338"/>
                </a:lnTo>
                <a:close/>
              </a:path>
              <a:path w="288290" h="103505">
                <a:moveTo>
                  <a:pt x="272288" y="46227"/>
                </a:moveTo>
                <a:lnTo>
                  <a:pt x="262926" y="51688"/>
                </a:lnTo>
                <a:lnTo>
                  <a:pt x="272288" y="57150"/>
                </a:lnTo>
                <a:lnTo>
                  <a:pt x="272288" y="46227"/>
                </a:lnTo>
                <a:close/>
              </a:path>
              <a:path w="288290" h="103505">
                <a:moveTo>
                  <a:pt x="275463" y="46227"/>
                </a:moveTo>
                <a:lnTo>
                  <a:pt x="272288" y="46227"/>
                </a:lnTo>
                <a:lnTo>
                  <a:pt x="272288" y="57150"/>
                </a:lnTo>
                <a:lnTo>
                  <a:pt x="275463" y="57150"/>
                </a:lnTo>
                <a:lnTo>
                  <a:pt x="275463" y="46227"/>
                </a:lnTo>
                <a:close/>
              </a:path>
              <a:path w="288290" h="103505">
                <a:moveTo>
                  <a:pt x="199389" y="0"/>
                </a:moveTo>
                <a:lnTo>
                  <a:pt x="195452" y="1015"/>
                </a:lnTo>
                <a:lnTo>
                  <a:pt x="193801" y="4063"/>
                </a:lnTo>
                <a:lnTo>
                  <a:pt x="192023" y="7112"/>
                </a:lnTo>
                <a:lnTo>
                  <a:pt x="193039" y="10922"/>
                </a:lnTo>
                <a:lnTo>
                  <a:pt x="262926" y="51688"/>
                </a:lnTo>
                <a:lnTo>
                  <a:pt x="272288" y="46227"/>
                </a:lnTo>
                <a:lnTo>
                  <a:pt x="275463" y="46227"/>
                </a:lnTo>
                <a:lnTo>
                  <a:pt x="275463" y="45338"/>
                </a:lnTo>
                <a:lnTo>
                  <a:pt x="277145" y="45338"/>
                </a:lnTo>
                <a:lnTo>
                  <a:pt x="19938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4284" y="3218307"/>
            <a:ext cx="103505" cy="792480"/>
          </a:xfrm>
          <a:custGeom>
            <a:avLst/>
            <a:gdLst/>
            <a:ahLst/>
            <a:cxnLst/>
            <a:rect l="l" t="t" r="r" b="b"/>
            <a:pathLst>
              <a:path w="103504" h="792479">
                <a:moveTo>
                  <a:pt x="7112" y="696086"/>
                </a:moveTo>
                <a:lnTo>
                  <a:pt x="1015" y="699642"/>
                </a:lnTo>
                <a:lnTo>
                  <a:pt x="0" y="703452"/>
                </a:lnTo>
                <a:lnTo>
                  <a:pt x="51688" y="792098"/>
                </a:lnTo>
                <a:lnTo>
                  <a:pt x="59020" y="779525"/>
                </a:lnTo>
                <a:lnTo>
                  <a:pt x="45338" y="779525"/>
                </a:lnTo>
                <a:lnTo>
                  <a:pt x="45338" y="756103"/>
                </a:lnTo>
                <a:lnTo>
                  <a:pt x="10921" y="697102"/>
                </a:lnTo>
                <a:lnTo>
                  <a:pt x="7112" y="696086"/>
                </a:lnTo>
                <a:close/>
              </a:path>
              <a:path w="103504" h="792479">
                <a:moveTo>
                  <a:pt x="45338" y="756103"/>
                </a:moveTo>
                <a:lnTo>
                  <a:pt x="45338" y="779525"/>
                </a:lnTo>
                <a:lnTo>
                  <a:pt x="58038" y="779525"/>
                </a:lnTo>
                <a:lnTo>
                  <a:pt x="58038" y="776350"/>
                </a:lnTo>
                <a:lnTo>
                  <a:pt x="46227" y="776350"/>
                </a:lnTo>
                <a:lnTo>
                  <a:pt x="51688" y="766989"/>
                </a:lnTo>
                <a:lnTo>
                  <a:pt x="45338" y="756103"/>
                </a:lnTo>
                <a:close/>
              </a:path>
              <a:path w="103504" h="792479">
                <a:moveTo>
                  <a:pt x="96265" y="696086"/>
                </a:moveTo>
                <a:lnTo>
                  <a:pt x="92455" y="697102"/>
                </a:lnTo>
                <a:lnTo>
                  <a:pt x="58038" y="756103"/>
                </a:lnTo>
                <a:lnTo>
                  <a:pt x="58038" y="779525"/>
                </a:lnTo>
                <a:lnTo>
                  <a:pt x="59020" y="779525"/>
                </a:lnTo>
                <a:lnTo>
                  <a:pt x="103377" y="703452"/>
                </a:lnTo>
                <a:lnTo>
                  <a:pt x="102362" y="699642"/>
                </a:lnTo>
                <a:lnTo>
                  <a:pt x="96265" y="696086"/>
                </a:lnTo>
                <a:close/>
              </a:path>
              <a:path w="103504" h="792479">
                <a:moveTo>
                  <a:pt x="51688" y="766989"/>
                </a:moveTo>
                <a:lnTo>
                  <a:pt x="46227" y="776350"/>
                </a:lnTo>
                <a:lnTo>
                  <a:pt x="57150" y="776350"/>
                </a:lnTo>
                <a:lnTo>
                  <a:pt x="51688" y="766989"/>
                </a:lnTo>
                <a:close/>
              </a:path>
              <a:path w="103504" h="792479">
                <a:moveTo>
                  <a:pt x="58038" y="756103"/>
                </a:moveTo>
                <a:lnTo>
                  <a:pt x="51688" y="766989"/>
                </a:lnTo>
                <a:lnTo>
                  <a:pt x="57150" y="776350"/>
                </a:lnTo>
                <a:lnTo>
                  <a:pt x="58038" y="776350"/>
                </a:lnTo>
                <a:lnTo>
                  <a:pt x="58038" y="756103"/>
                </a:lnTo>
                <a:close/>
              </a:path>
              <a:path w="103504" h="792479">
                <a:moveTo>
                  <a:pt x="58038" y="0"/>
                </a:moveTo>
                <a:lnTo>
                  <a:pt x="45338" y="0"/>
                </a:lnTo>
                <a:lnTo>
                  <a:pt x="45338" y="756103"/>
                </a:lnTo>
                <a:lnTo>
                  <a:pt x="51688" y="766989"/>
                </a:lnTo>
                <a:lnTo>
                  <a:pt x="58038" y="756103"/>
                </a:lnTo>
                <a:lnTo>
                  <a:pt x="580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4284" y="4298441"/>
            <a:ext cx="103505" cy="1440180"/>
          </a:xfrm>
          <a:custGeom>
            <a:avLst/>
            <a:gdLst/>
            <a:ahLst/>
            <a:cxnLst/>
            <a:rect l="l" t="t" r="r" b="b"/>
            <a:pathLst>
              <a:path w="103504" h="1440179">
                <a:moveTo>
                  <a:pt x="7112" y="1344104"/>
                </a:moveTo>
                <a:lnTo>
                  <a:pt x="1015" y="1347635"/>
                </a:lnTo>
                <a:lnTo>
                  <a:pt x="0" y="1351521"/>
                </a:lnTo>
                <a:lnTo>
                  <a:pt x="51688" y="1440154"/>
                </a:lnTo>
                <a:lnTo>
                  <a:pt x="59027" y="1427568"/>
                </a:lnTo>
                <a:lnTo>
                  <a:pt x="45338" y="1427568"/>
                </a:lnTo>
                <a:lnTo>
                  <a:pt x="45338" y="1404114"/>
                </a:lnTo>
                <a:lnTo>
                  <a:pt x="10921" y="1345133"/>
                </a:lnTo>
                <a:lnTo>
                  <a:pt x="7112" y="1344104"/>
                </a:lnTo>
                <a:close/>
              </a:path>
              <a:path w="103504" h="1440179">
                <a:moveTo>
                  <a:pt x="45338" y="1404114"/>
                </a:moveTo>
                <a:lnTo>
                  <a:pt x="45338" y="1427568"/>
                </a:lnTo>
                <a:lnTo>
                  <a:pt x="58038" y="1427568"/>
                </a:lnTo>
                <a:lnTo>
                  <a:pt x="58038" y="1424355"/>
                </a:lnTo>
                <a:lnTo>
                  <a:pt x="46227" y="1424355"/>
                </a:lnTo>
                <a:lnTo>
                  <a:pt x="51688" y="1414997"/>
                </a:lnTo>
                <a:lnTo>
                  <a:pt x="45338" y="1404114"/>
                </a:lnTo>
                <a:close/>
              </a:path>
              <a:path w="103504" h="1440179">
                <a:moveTo>
                  <a:pt x="96265" y="1344104"/>
                </a:moveTo>
                <a:lnTo>
                  <a:pt x="92455" y="1345133"/>
                </a:lnTo>
                <a:lnTo>
                  <a:pt x="58038" y="1404114"/>
                </a:lnTo>
                <a:lnTo>
                  <a:pt x="58038" y="1427568"/>
                </a:lnTo>
                <a:lnTo>
                  <a:pt x="59027" y="1427568"/>
                </a:lnTo>
                <a:lnTo>
                  <a:pt x="103377" y="1351521"/>
                </a:lnTo>
                <a:lnTo>
                  <a:pt x="102362" y="1347635"/>
                </a:lnTo>
                <a:lnTo>
                  <a:pt x="96265" y="1344104"/>
                </a:lnTo>
                <a:close/>
              </a:path>
              <a:path w="103504" h="1440179">
                <a:moveTo>
                  <a:pt x="51688" y="1414997"/>
                </a:moveTo>
                <a:lnTo>
                  <a:pt x="46227" y="1424355"/>
                </a:lnTo>
                <a:lnTo>
                  <a:pt x="57150" y="1424355"/>
                </a:lnTo>
                <a:lnTo>
                  <a:pt x="51688" y="1414997"/>
                </a:lnTo>
                <a:close/>
              </a:path>
              <a:path w="103504" h="1440179">
                <a:moveTo>
                  <a:pt x="58038" y="1404114"/>
                </a:moveTo>
                <a:lnTo>
                  <a:pt x="51688" y="1414997"/>
                </a:lnTo>
                <a:lnTo>
                  <a:pt x="57150" y="1424355"/>
                </a:lnTo>
                <a:lnTo>
                  <a:pt x="58038" y="1424355"/>
                </a:lnTo>
                <a:lnTo>
                  <a:pt x="58038" y="1404114"/>
                </a:lnTo>
                <a:close/>
              </a:path>
              <a:path w="103504" h="1440179">
                <a:moveTo>
                  <a:pt x="58038" y="0"/>
                </a:moveTo>
                <a:lnTo>
                  <a:pt x="45338" y="0"/>
                </a:lnTo>
                <a:lnTo>
                  <a:pt x="45338" y="1404114"/>
                </a:lnTo>
                <a:lnTo>
                  <a:pt x="51688" y="1414997"/>
                </a:lnTo>
                <a:lnTo>
                  <a:pt x="58038" y="1404114"/>
                </a:lnTo>
                <a:lnTo>
                  <a:pt x="580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6660" y="3789045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4" h="360045">
                <a:moveTo>
                  <a:pt x="7112" y="264032"/>
                </a:moveTo>
                <a:lnTo>
                  <a:pt x="4064" y="265810"/>
                </a:lnTo>
                <a:lnTo>
                  <a:pt x="1143" y="267588"/>
                </a:lnTo>
                <a:lnTo>
                  <a:pt x="0" y="271398"/>
                </a:lnTo>
                <a:lnTo>
                  <a:pt x="51816" y="360044"/>
                </a:lnTo>
                <a:lnTo>
                  <a:pt x="59147" y="347471"/>
                </a:lnTo>
                <a:lnTo>
                  <a:pt x="45466" y="347471"/>
                </a:lnTo>
                <a:lnTo>
                  <a:pt x="45339" y="323831"/>
                </a:lnTo>
                <a:lnTo>
                  <a:pt x="11049" y="265048"/>
                </a:lnTo>
                <a:lnTo>
                  <a:pt x="7112" y="264032"/>
                </a:lnTo>
                <a:close/>
              </a:path>
              <a:path w="103504" h="360045">
                <a:moveTo>
                  <a:pt x="45466" y="324049"/>
                </a:moveTo>
                <a:lnTo>
                  <a:pt x="45466" y="347471"/>
                </a:lnTo>
                <a:lnTo>
                  <a:pt x="58166" y="347471"/>
                </a:lnTo>
                <a:lnTo>
                  <a:pt x="58166" y="344296"/>
                </a:lnTo>
                <a:lnTo>
                  <a:pt x="46228" y="344296"/>
                </a:lnTo>
                <a:lnTo>
                  <a:pt x="51752" y="334826"/>
                </a:lnTo>
                <a:lnTo>
                  <a:pt x="45466" y="324049"/>
                </a:lnTo>
                <a:close/>
              </a:path>
              <a:path w="103504" h="360045">
                <a:moveTo>
                  <a:pt x="96393" y="264032"/>
                </a:moveTo>
                <a:lnTo>
                  <a:pt x="92456" y="265048"/>
                </a:lnTo>
                <a:lnTo>
                  <a:pt x="58166" y="323831"/>
                </a:lnTo>
                <a:lnTo>
                  <a:pt x="58166" y="347471"/>
                </a:lnTo>
                <a:lnTo>
                  <a:pt x="59147" y="347471"/>
                </a:lnTo>
                <a:lnTo>
                  <a:pt x="103505" y="271398"/>
                </a:lnTo>
                <a:lnTo>
                  <a:pt x="102489" y="267588"/>
                </a:lnTo>
                <a:lnTo>
                  <a:pt x="96393" y="264032"/>
                </a:lnTo>
                <a:close/>
              </a:path>
              <a:path w="103504" h="360045">
                <a:moveTo>
                  <a:pt x="51752" y="334826"/>
                </a:moveTo>
                <a:lnTo>
                  <a:pt x="46228" y="344296"/>
                </a:lnTo>
                <a:lnTo>
                  <a:pt x="57277" y="344296"/>
                </a:lnTo>
                <a:lnTo>
                  <a:pt x="51752" y="334826"/>
                </a:lnTo>
                <a:close/>
              </a:path>
              <a:path w="103504" h="360045">
                <a:moveTo>
                  <a:pt x="58166" y="323831"/>
                </a:moveTo>
                <a:lnTo>
                  <a:pt x="51752" y="334826"/>
                </a:lnTo>
                <a:lnTo>
                  <a:pt x="57277" y="344296"/>
                </a:lnTo>
                <a:lnTo>
                  <a:pt x="58166" y="344296"/>
                </a:lnTo>
                <a:lnTo>
                  <a:pt x="58166" y="323831"/>
                </a:lnTo>
                <a:close/>
              </a:path>
              <a:path w="103504" h="360045">
                <a:moveTo>
                  <a:pt x="58166" y="0"/>
                </a:moveTo>
                <a:lnTo>
                  <a:pt x="45466" y="0"/>
                </a:lnTo>
                <a:lnTo>
                  <a:pt x="45466" y="324049"/>
                </a:lnTo>
                <a:lnTo>
                  <a:pt x="51752" y="334826"/>
                </a:lnTo>
                <a:lnTo>
                  <a:pt x="58039" y="324049"/>
                </a:lnTo>
                <a:lnTo>
                  <a:pt x="5816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1523" y="3794353"/>
            <a:ext cx="1656714" cy="64643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39115" marR="372745" indent="-16002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Calibri"/>
                <a:cs typeface="Calibri"/>
              </a:rPr>
              <a:t>Вн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яя  </a:t>
            </a:r>
            <a:r>
              <a:rPr sz="1800" b="1" spc="-10" dirty="0">
                <a:latin typeface="Calibri"/>
                <a:cs typeface="Calibri"/>
              </a:rPr>
              <a:t>среда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1523" y="5234520"/>
            <a:ext cx="2088514" cy="923925"/>
          </a:xfrm>
          <a:custGeom>
            <a:avLst/>
            <a:gdLst/>
            <a:ahLst/>
            <a:cxnLst/>
            <a:rect l="l" t="t" r="r" b="b"/>
            <a:pathLst>
              <a:path w="2088514" h="923925">
                <a:moveTo>
                  <a:pt x="0" y="923328"/>
                </a:moveTo>
                <a:lnTo>
                  <a:pt x="2088261" y="923328"/>
                </a:lnTo>
                <a:lnTo>
                  <a:pt x="2088261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8124" y="5253608"/>
            <a:ext cx="19151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ом</a:t>
            </a:r>
            <a:r>
              <a:rPr sz="1800" b="1" spc="-10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ун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ивные  </a:t>
            </a:r>
            <a:r>
              <a:rPr sz="1800" b="1" spc="-10" dirty="0">
                <a:latin typeface="Calibri"/>
                <a:cs typeface="Calibri"/>
              </a:rPr>
              <a:t>поведенческие  </a:t>
            </a:r>
            <a:r>
              <a:rPr sz="1800" b="1" spc="-5" dirty="0">
                <a:latin typeface="Calibri"/>
                <a:cs typeface="Calibri"/>
              </a:rPr>
              <a:t>реакции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1908" y="4586351"/>
            <a:ext cx="103505" cy="504190"/>
          </a:xfrm>
          <a:custGeom>
            <a:avLst/>
            <a:gdLst/>
            <a:ahLst/>
            <a:cxnLst/>
            <a:rect l="l" t="t" r="r" b="b"/>
            <a:pathLst>
              <a:path w="103505" h="504189">
                <a:moveTo>
                  <a:pt x="51701" y="25282"/>
                </a:moveTo>
                <a:lnTo>
                  <a:pt x="45351" y="36171"/>
                </a:lnTo>
                <a:lnTo>
                  <a:pt x="45351" y="504190"/>
                </a:lnTo>
                <a:lnTo>
                  <a:pt x="58051" y="504190"/>
                </a:lnTo>
                <a:lnTo>
                  <a:pt x="58051" y="36171"/>
                </a:lnTo>
                <a:lnTo>
                  <a:pt x="51701" y="25282"/>
                </a:lnTo>
                <a:close/>
              </a:path>
              <a:path w="103505" h="504189">
                <a:moveTo>
                  <a:pt x="51701" y="0"/>
                </a:moveTo>
                <a:lnTo>
                  <a:pt x="1765" y="85725"/>
                </a:lnTo>
                <a:lnTo>
                  <a:pt x="0" y="88646"/>
                </a:lnTo>
                <a:lnTo>
                  <a:pt x="1016" y="92582"/>
                </a:lnTo>
                <a:lnTo>
                  <a:pt x="7073" y="96138"/>
                </a:lnTo>
                <a:lnTo>
                  <a:pt x="10972" y="95123"/>
                </a:lnTo>
                <a:lnTo>
                  <a:pt x="45351" y="36171"/>
                </a:lnTo>
                <a:lnTo>
                  <a:pt x="45351" y="12700"/>
                </a:lnTo>
                <a:lnTo>
                  <a:pt x="59099" y="12700"/>
                </a:lnTo>
                <a:lnTo>
                  <a:pt x="51701" y="0"/>
                </a:lnTo>
                <a:close/>
              </a:path>
              <a:path w="103505" h="504189">
                <a:moveTo>
                  <a:pt x="59099" y="12700"/>
                </a:moveTo>
                <a:lnTo>
                  <a:pt x="58051" y="12700"/>
                </a:lnTo>
                <a:lnTo>
                  <a:pt x="58051" y="36171"/>
                </a:lnTo>
                <a:lnTo>
                  <a:pt x="92430" y="95123"/>
                </a:lnTo>
                <a:lnTo>
                  <a:pt x="96316" y="96138"/>
                </a:lnTo>
                <a:lnTo>
                  <a:pt x="102374" y="92582"/>
                </a:lnTo>
                <a:lnTo>
                  <a:pt x="103403" y="88646"/>
                </a:lnTo>
                <a:lnTo>
                  <a:pt x="101638" y="85725"/>
                </a:lnTo>
                <a:lnTo>
                  <a:pt x="59099" y="12700"/>
                </a:lnTo>
                <a:close/>
              </a:path>
              <a:path w="103505" h="504189">
                <a:moveTo>
                  <a:pt x="58051" y="12700"/>
                </a:moveTo>
                <a:lnTo>
                  <a:pt x="45351" y="12700"/>
                </a:lnTo>
                <a:lnTo>
                  <a:pt x="45351" y="36171"/>
                </a:lnTo>
                <a:lnTo>
                  <a:pt x="51701" y="25282"/>
                </a:lnTo>
                <a:lnTo>
                  <a:pt x="46215" y="15875"/>
                </a:lnTo>
                <a:lnTo>
                  <a:pt x="58051" y="15875"/>
                </a:lnTo>
                <a:lnTo>
                  <a:pt x="58051" y="12700"/>
                </a:lnTo>
                <a:close/>
              </a:path>
              <a:path w="103505" h="504189">
                <a:moveTo>
                  <a:pt x="58051" y="15875"/>
                </a:moveTo>
                <a:lnTo>
                  <a:pt x="57188" y="15875"/>
                </a:lnTo>
                <a:lnTo>
                  <a:pt x="51701" y="25282"/>
                </a:lnTo>
                <a:lnTo>
                  <a:pt x="58051" y="36171"/>
                </a:lnTo>
                <a:lnTo>
                  <a:pt x="58051" y="15875"/>
                </a:lnTo>
                <a:close/>
              </a:path>
              <a:path w="103505" h="504189">
                <a:moveTo>
                  <a:pt x="57188" y="15875"/>
                </a:moveTo>
                <a:lnTo>
                  <a:pt x="46215" y="15875"/>
                </a:lnTo>
                <a:lnTo>
                  <a:pt x="51701" y="25282"/>
                </a:lnTo>
                <a:lnTo>
                  <a:pt x="57188" y="1587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7239" y="4293870"/>
            <a:ext cx="1228725" cy="1228725"/>
          </a:xfrm>
          <a:custGeom>
            <a:avLst/>
            <a:gdLst/>
            <a:ahLst/>
            <a:cxnLst/>
            <a:rect l="l" t="t" r="r" b="b"/>
            <a:pathLst>
              <a:path w="1228725" h="1228725">
                <a:moveTo>
                  <a:pt x="1132586" y="1190243"/>
                </a:moveTo>
                <a:lnTo>
                  <a:pt x="1129157" y="1192275"/>
                </a:lnTo>
                <a:lnTo>
                  <a:pt x="1127379" y="1199133"/>
                </a:lnTo>
                <a:lnTo>
                  <a:pt x="1129411" y="1202562"/>
                </a:lnTo>
                <a:lnTo>
                  <a:pt x="1228598" y="1228724"/>
                </a:lnTo>
                <a:lnTo>
                  <a:pt x="1227432" y="1224279"/>
                </a:lnTo>
                <a:lnTo>
                  <a:pt x="1215263" y="1224279"/>
                </a:lnTo>
                <a:lnTo>
                  <a:pt x="1198600" y="1207617"/>
                </a:lnTo>
                <a:lnTo>
                  <a:pt x="1132586" y="1190243"/>
                </a:lnTo>
                <a:close/>
              </a:path>
              <a:path w="1228725" h="1228725">
                <a:moveTo>
                  <a:pt x="1198600" y="1207617"/>
                </a:moveTo>
                <a:lnTo>
                  <a:pt x="1215263" y="1224279"/>
                </a:lnTo>
                <a:lnTo>
                  <a:pt x="1218184" y="1221358"/>
                </a:lnTo>
                <a:lnTo>
                  <a:pt x="1213612" y="1221358"/>
                </a:lnTo>
                <a:lnTo>
                  <a:pt x="1210837" y="1210840"/>
                </a:lnTo>
                <a:lnTo>
                  <a:pt x="1198600" y="1207617"/>
                </a:lnTo>
                <a:close/>
              </a:path>
              <a:path w="1228725" h="1228725">
                <a:moveTo>
                  <a:pt x="1199007" y="1127378"/>
                </a:moveTo>
                <a:lnTo>
                  <a:pt x="1195705" y="1128394"/>
                </a:lnTo>
                <a:lnTo>
                  <a:pt x="1192276" y="1129283"/>
                </a:lnTo>
                <a:lnTo>
                  <a:pt x="1190244" y="1132712"/>
                </a:lnTo>
                <a:lnTo>
                  <a:pt x="1191133" y="1136141"/>
                </a:lnTo>
                <a:lnTo>
                  <a:pt x="1207605" y="1198588"/>
                </a:lnTo>
                <a:lnTo>
                  <a:pt x="1224280" y="1215262"/>
                </a:lnTo>
                <a:lnTo>
                  <a:pt x="1215263" y="1224279"/>
                </a:lnTo>
                <a:lnTo>
                  <a:pt x="1227432" y="1224279"/>
                </a:lnTo>
                <a:lnTo>
                  <a:pt x="1202563" y="1129410"/>
                </a:lnTo>
                <a:lnTo>
                  <a:pt x="1199007" y="1127378"/>
                </a:lnTo>
                <a:close/>
              </a:path>
              <a:path w="1228725" h="1228725">
                <a:moveTo>
                  <a:pt x="1210837" y="1210840"/>
                </a:moveTo>
                <a:lnTo>
                  <a:pt x="1213612" y="1221358"/>
                </a:lnTo>
                <a:lnTo>
                  <a:pt x="1221359" y="1213611"/>
                </a:lnTo>
                <a:lnTo>
                  <a:pt x="1210837" y="1210840"/>
                </a:lnTo>
                <a:close/>
              </a:path>
              <a:path w="1228725" h="1228725">
                <a:moveTo>
                  <a:pt x="1207605" y="1198588"/>
                </a:moveTo>
                <a:lnTo>
                  <a:pt x="1210837" y="1210840"/>
                </a:lnTo>
                <a:lnTo>
                  <a:pt x="1221359" y="1213611"/>
                </a:lnTo>
                <a:lnTo>
                  <a:pt x="1213612" y="1221358"/>
                </a:lnTo>
                <a:lnTo>
                  <a:pt x="1218184" y="1221358"/>
                </a:lnTo>
                <a:lnTo>
                  <a:pt x="1224280" y="1215262"/>
                </a:lnTo>
                <a:lnTo>
                  <a:pt x="1207605" y="1198588"/>
                </a:lnTo>
                <a:close/>
              </a:path>
              <a:path w="1228725" h="1228725">
                <a:moveTo>
                  <a:pt x="9017" y="0"/>
                </a:moveTo>
                <a:lnTo>
                  <a:pt x="0" y="9016"/>
                </a:lnTo>
                <a:lnTo>
                  <a:pt x="1198600" y="1207617"/>
                </a:lnTo>
                <a:lnTo>
                  <a:pt x="1210837" y="1210840"/>
                </a:lnTo>
                <a:lnTo>
                  <a:pt x="1207605" y="1198588"/>
                </a:lnTo>
                <a:lnTo>
                  <a:pt x="901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2225" y="5830887"/>
            <a:ext cx="432434" cy="103505"/>
          </a:xfrm>
          <a:custGeom>
            <a:avLst/>
            <a:gdLst/>
            <a:ahLst/>
            <a:cxnLst/>
            <a:rect l="l" t="t" r="r" b="b"/>
            <a:pathLst>
              <a:path w="432434" h="103504">
                <a:moveTo>
                  <a:pt x="406898" y="51701"/>
                </a:moveTo>
                <a:lnTo>
                  <a:pt x="337057" y="92430"/>
                </a:lnTo>
                <a:lnTo>
                  <a:pt x="336042" y="96316"/>
                </a:lnTo>
                <a:lnTo>
                  <a:pt x="337820" y="99352"/>
                </a:lnTo>
                <a:lnTo>
                  <a:pt x="339471" y="102374"/>
                </a:lnTo>
                <a:lnTo>
                  <a:pt x="343407" y="103403"/>
                </a:lnTo>
                <a:lnTo>
                  <a:pt x="421166" y="58051"/>
                </a:lnTo>
                <a:lnTo>
                  <a:pt x="419480" y="58051"/>
                </a:lnTo>
                <a:lnTo>
                  <a:pt x="419480" y="57188"/>
                </a:lnTo>
                <a:lnTo>
                  <a:pt x="416305" y="57188"/>
                </a:lnTo>
                <a:lnTo>
                  <a:pt x="406898" y="51701"/>
                </a:lnTo>
                <a:close/>
              </a:path>
              <a:path w="432434" h="103504">
                <a:moveTo>
                  <a:pt x="396009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396009" y="58051"/>
                </a:lnTo>
                <a:lnTo>
                  <a:pt x="406898" y="51701"/>
                </a:lnTo>
                <a:lnTo>
                  <a:pt x="396009" y="45351"/>
                </a:lnTo>
                <a:close/>
              </a:path>
              <a:path w="432434" h="103504">
                <a:moveTo>
                  <a:pt x="421169" y="45351"/>
                </a:moveTo>
                <a:lnTo>
                  <a:pt x="419480" y="45351"/>
                </a:lnTo>
                <a:lnTo>
                  <a:pt x="419480" y="58051"/>
                </a:lnTo>
                <a:lnTo>
                  <a:pt x="421166" y="58051"/>
                </a:lnTo>
                <a:lnTo>
                  <a:pt x="432053" y="51701"/>
                </a:lnTo>
                <a:lnTo>
                  <a:pt x="421169" y="45351"/>
                </a:lnTo>
                <a:close/>
              </a:path>
              <a:path w="432434" h="103504">
                <a:moveTo>
                  <a:pt x="416305" y="46215"/>
                </a:moveTo>
                <a:lnTo>
                  <a:pt x="406898" y="51701"/>
                </a:lnTo>
                <a:lnTo>
                  <a:pt x="416305" y="57188"/>
                </a:lnTo>
                <a:lnTo>
                  <a:pt x="416305" y="46215"/>
                </a:lnTo>
                <a:close/>
              </a:path>
              <a:path w="432434" h="103504">
                <a:moveTo>
                  <a:pt x="419480" y="46215"/>
                </a:moveTo>
                <a:lnTo>
                  <a:pt x="416305" y="46215"/>
                </a:lnTo>
                <a:lnTo>
                  <a:pt x="416305" y="57188"/>
                </a:lnTo>
                <a:lnTo>
                  <a:pt x="419480" y="57188"/>
                </a:lnTo>
                <a:lnTo>
                  <a:pt x="419480" y="46215"/>
                </a:lnTo>
                <a:close/>
              </a:path>
              <a:path w="432434" h="103504">
                <a:moveTo>
                  <a:pt x="343407" y="0"/>
                </a:moveTo>
                <a:lnTo>
                  <a:pt x="339471" y="1015"/>
                </a:lnTo>
                <a:lnTo>
                  <a:pt x="337820" y="4051"/>
                </a:lnTo>
                <a:lnTo>
                  <a:pt x="336042" y="7073"/>
                </a:lnTo>
                <a:lnTo>
                  <a:pt x="337057" y="10972"/>
                </a:lnTo>
                <a:lnTo>
                  <a:pt x="406898" y="51701"/>
                </a:lnTo>
                <a:lnTo>
                  <a:pt x="416305" y="46215"/>
                </a:lnTo>
                <a:lnTo>
                  <a:pt x="419480" y="46215"/>
                </a:lnTo>
                <a:lnTo>
                  <a:pt x="419480" y="45351"/>
                </a:lnTo>
                <a:lnTo>
                  <a:pt x="421169" y="45351"/>
                </a:lnTo>
                <a:lnTo>
                  <a:pt x="34340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60490" y="3218307"/>
            <a:ext cx="103505" cy="2520315"/>
          </a:xfrm>
          <a:custGeom>
            <a:avLst/>
            <a:gdLst/>
            <a:ahLst/>
            <a:cxnLst/>
            <a:rect l="l" t="t" r="r" b="b"/>
            <a:pathLst>
              <a:path w="103504" h="2520315">
                <a:moveTo>
                  <a:pt x="6985" y="2424239"/>
                </a:moveTo>
                <a:lnTo>
                  <a:pt x="4063" y="2426004"/>
                </a:lnTo>
                <a:lnTo>
                  <a:pt x="1016" y="2427770"/>
                </a:lnTo>
                <a:lnTo>
                  <a:pt x="0" y="2431656"/>
                </a:lnTo>
                <a:lnTo>
                  <a:pt x="51688" y="2520289"/>
                </a:lnTo>
                <a:lnTo>
                  <a:pt x="59020" y="2507716"/>
                </a:lnTo>
                <a:lnTo>
                  <a:pt x="45338" y="2507716"/>
                </a:lnTo>
                <a:lnTo>
                  <a:pt x="45338" y="2484249"/>
                </a:lnTo>
                <a:lnTo>
                  <a:pt x="10922" y="2425268"/>
                </a:lnTo>
                <a:lnTo>
                  <a:pt x="6985" y="2424239"/>
                </a:lnTo>
                <a:close/>
              </a:path>
              <a:path w="103504" h="2520315">
                <a:moveTo>
                  <a:pt x="45339" y="2484249"/>
                </a:moveTo>
                <a:lnTo>
                  <a:pt x="45338" y="2507716"/>
                </a:lnTo>
                <a:lnTo>
                  <a:pt x="58038" y="2507716"/>
                </a:lnTo>
                <a:lnTo>
                  <a:pt x="58038" y="2504490"/>
                </a:lnTo>
                <a:lnTo>
                  <a:pt x="46228" y="2504490"/>
                </a:lnTo>
                <a:lnTo>
                  <a:pt x="51688" y="2495132"/>
                </a:lnTo>
                <a:lnTo>
                  <a:pt x="45339" y="2484249"/>
                </a:lnTo>
                <a:close/>
              </a:path>
              <a:path w="103504" h="2520315">
                <a:moveTo>
                  <a:pt x="96266" y="2424239"/>
                </a:moveTo>
                <a:lnTo>
                  <a:pt x="92456" y="2425268"/>
                </a:lnTo>
                <a:lnTo>
                  <a:pt x="58038" y="2484249"/>
                </a:lnTo>
                <a:lnTo>
                  <a:pt x="58038" y="2507716"/>
                </a:lnTo>
                <a:lnTo>
                  <a:pt x="59020" y="2507716"/>
                </a:lnTo>
                <a:lnTo>
                  <a:pt x="103378" y="2431656"/>
                </a:lnTo>
                <a:lnTo>
                  <a:pt x="102362" y="2427770"/>
                </a:lnTo>
                <a:lnTo>
                  <a:pt x="96266" y="2424239"/>
                </a:lnTo>
                <a:close/>
              </a:path>
              <a:path w="103504" h="2520315">
                <a:moveTo>
                  <a:pt x="51688" y="2495132"/>
                </a:moveTo>
                <a:lnTo>
                  <a:pt x="46228" y="2504490"/>
                </a:lnTo>
                <a:lnTo>
                  <a:pt x="57150" y="2504490"/>
                </a:lnTo>
                <a:lnTo>
                  <a:pt x="51688" y="2495132"/>
                </a:lnTo>
                <a:close/>
              </a:path>
              <a:path w="103504" h="2520315">
                <a:moveTo>
                  <a:pt x="58038" y="2484249"/>
                </a:moveTo>
                <a:lnTo>
                  <a:pt x="51688" y="2495132"/>
                </a:lnTo>
                <a:lnTo>
                  <a:pt x="57150" y="2504490"/>
                </a:lnTo>
                <a:lnTo>
                  <a:pt x="58038" y="2504490"/>
                </a:lnTo>
                <a:lnTo>
                  <a:pt x="58038" y="2484249"/>
                </a:lnTo>
                <a:close/>
              </a:path>
              <a:path w="103504" h="2520315">
                <a:moveTo>
                  <a:pt x="58038" y="0"/>
                </a:moveTo>
                <a:lnTo>
                  <a:pt x="45338" y="0"/>
                </a:lnTo>
                <a:lnTo>
                  <a:pt x="45339" y="2484249"/>
                </a:lnTo>
                <a:lnTo>
                  <a:pt x="51688" y="2495132"/>
                </a:lnTo>
                <a:lnTo>
                  <a:pt x="58038" y="2484249"/>
                </a:lnTo>
                <a:lnTo>
                  <a:pt x="580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2500" y="3218307"/>
            <a:ext cx="103505" cy="2448560"/>
          </a:xfrm>
          <a:custGeom>
            <a:avLst/>
            <a:gdLst/>
            <a:ahLst/>
            <a:cxnLst/>
            <a:rect l="l" t="t" r="r" b="b"/>
            <a:pathLst>
              <a:path w="103504" h="2448560">
                <a:moveTo>
                  <a:pt x="51688" y="25109"/>
                </a:moveTo>
                <a:lnTo>
                  <a:pt x="45338" y="35995"/>
                </a:lnTo>
                <a:lnTo>
                  <a:pt x="45338" y="2448255"/>
                </a:lnTo>
                <a:lnTo>
                  <a:pt x="58038" y="2448255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2448560">
                <a:moveTo>
                  <a:pt x="51688" y="0"/>
                </a:moveTo>
                <a:lnTo>
                  <a:pt x="0" y="88645"/>
                </a:lnTo>
                <a:lnTo>
                  <a:pt x="1015" y="92455"/>
                </a:lnTo>
                <a:lnTo>
                  <a:pt x="4063" y="94233"/>
                </a:lnTo>
                <a:lnTo>
                  <a:pt x="6985" y="96012"/>
                </a:lnTo>
                <a:lnTo>
                  <a:pt x="10922" y="94995"/>
                </a:lnTo>
                <a:lnTo>
                  <a:pt x="45338" y="35995"/>
                </a:lnTo>
                <a:lnTo>
                  <a:pt x="45338" y="12572"/>
                </a:lnTo>
                <a:lnTo>
                  <a:pt x="59020" y="12572"/>
                </a:lnTo>
                <a:lnTo>
                  <a:pt x="51688" y="0"/>
                </a:lnTo>
                <a:close/>
              </a:path>
              <a:path w="103504" h="2448560">
                <a:moveTo>
                  <a:pt x="59020" y="12572"/>
                </a:moveTo>
                <a:lnTo>
                  <a:pt x="58038" y="12572"/>
                </a:lnTo>
                <a:lnTo>
                  <a:pt x="58039" y="35995"/>
                </a:lnTo>
                <a:lnTo>
                  <a:pt x="92455" y="94995"/>
                </a:lnTo>
                <a:lnTo>
                  <a:pt x="96265" y="96012"/>
                </a:lnTo>
                <a:lnTo>
                  <a:pt x="102362" y="92455"/>
                </a:lnTo>
                <a:lnTo>
                  <a:pt x="103377" y="88645"/>
                </a:lnTo>
                <a:lnTo>
                  <a:pt x="59020" y="12572"/>
                </a:lnTo>
                <a:close/>
              </a:path>
              <a:path w="103504" h="2448560">
                <a:moveTo>
                  <a:pt x="58038" y="12572"/>
                </a:moveTo>
                <a:lnTo>
                  <a:pt x="45338" y="12572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7"/>
                </a:lnTo>
                <a:lnTo>
                  <a:pt x="58038" y="15747"/>
                </a:lnTo>
                <a:lnTo>
                  <a:pt x="58038" y="12572"/>
                </a:lnTo>
                <a:close/>
              </a:path>
              <a:path w="103504" h="2448560">
                <a:moveTo>
                  <a:pt x="58038" y="15747"/>
                </a:moveTo>
                <a:lnTo>
                  <a:pt x="57150" y="15747"/>
                </a:lnTo>
                <a:lnTo>
                  <a:pt x="51688" y="25109"/>
                </a:lnTo>
                <a:lnTo>
                  <a:pt x="58039" y="35995"/>
                </a:lnTo>
                <a:lnTo>
                  <a:pt x="58038" y="15747"/>
                </a:lnTo>
                <a:close/>
              </a:path>
              <a:path w="103504" h="2448560">
                <a:moveTo>
                  <a:pt x="57150" y="15747"/>
                </a:moveTo>
                <a:lnTo>
                  <a:pt x="46227" y="15747"/>
                </a:lnTo>
                <a:lnTo>
                  <a:pt x="51688" y="25109"/>
                </a:lnTo>
                <a:lnTo>
                  <a:pt x="57150" y="1574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135125"/>
            <a:ext cx="8787130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5" dirty="0">
                <a:latin typeface="Calibri"/>
                <a:cs typeface="Calibri"/>
              </a:rPr>
              <a:t>Таким </a:t>
            </a:r>
            <a:r>
              <a:rPr sz="2800" spc="-10" dirty="0">
                <a:latin typeface="Calibri"/>
                <a:cs typeface="Calibri"/>
              </a:rPr>
              <a:t>образом, </a:t>
            </a:r>
            <a:r>
              <a:rPr sz="2800" spc="-5" dirty="0">
                <a:latin typeface="Calibri"/>
                <a:cs typeface="Calibri"/>
              </a:rPr>
              <a:t>развитие </a:t>
            </a:r>
            <a:r>
              <a:rPr sz="2800" dirty="0">
                <a:latin typeface="Calibri"/>
                <a:cs typeface="Calibri"/>
              </a:rPr>
              <a:t>нервно-психических </a:t>
            </a:r>
            <a:r>
              <a:rPr sz="2800" spc="-5" dirty="0">
                <a:latin typeface="Calibri"/>
                <a:cs typeface="Calibri"/>
              </a:rPr>
              <a:t>функций 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20" dirty="0">
                <a:latin typeface="Calibri"/>
                <a:cs typeface="Calibri"/>
              </a:rPr>
              <a:t>контролируется </a:t>
            </a:r>
            <a:r>
              <a:rPr sz="2800" spc="-10" dirty="0">
                <a:latin typeface="Calibri"/>
                <a:cs typeface="Calibri"/>
              </a:rPr>
              <a:t>гибкой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генетической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программой, </a:t>
            </a:r>
            <a:r>
              <a:rPr sz="2800" spc="-15" dirty="0">
                <a:latin typeface="Calibri"/>
                <a:cs typeface="Calibri"/>
              </a:rPr>
              <a:t>предусматривающей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возможные</a:t>
            </a:r>
            <a:endParaRPr sz="2800">
              <a:latin typeface="Calibri"/>
              <a:cs typeface="Calibri"/>
            </a:endParaRPr>
          </a:p>
          <a:p>
            <a:pPr marL="355600" marR="413384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средовые </a:t>
            </a:r>
            <a:r>
              <a:rPr sz="2800" spc="-10" dirty="0">
                <a:latin typeface="Calibri"/>
                <a:cs typeface="Calibri"/>
              </a:rPr>
              <a:t>воздействия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каждом онтогенетическом  </a:t>
            </a:r>
            <a:r>
              <a:rPr sz="2800" spc="-10" dirty="0">
                <a:latin typeface="Calibri"/>
                <a:cs typeface="Calibri"/>
              </a:rPr>
              <a:t>этапе </a:t>
            </a:r>
            <a:r>
              <a:rPr sz="2800" spc="-5" dirty="0">
                <a:latin typeface="Calibri"/>
                <a:cs typeface="Calibri"/>
              </a:rPr>
              <a:t>и включающей </a:t>
            </a:r>
            <a:r>
              <a:rPr sz="2800" spc="-10" dirty="0">
                <a:latin typeface="Calibri"/>
                <a:cs typeface="Calibri"/>
              </a:rPr>
              <a:t>соответствующие ответные  реакции.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Функциональное созревание мозга</a:t>
            </a:r>
            <a:r>
              <a:rPr sz="2800" spc="-20" dirty="0">
                <a:latin typeface="Calibri"/>
                <a:cs typeface="Calibri"/>
              </a:rPr>
              <a:t> определяется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уровнем </a:t>
            </a:r>
            <a:r>
              <a:rPr sz="2800" spc="-15" dirty="0">
                <a:latin typeface="Calibri"/>
                <a:cs typeface="Calibri"/>
              </a:rPr>
              <a:t>его морфологического</a:t>
            </a:r>
            <a:r>
              <a:rPr sz="2800" spc="-5" dirty="0">
                <a:latin typeface="Calibri"/>
                <a:cs typeface="Calibri"/>
              </a:rPr>
              <a:t> формообразования.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688" y="322529"/>
            <a:ext cx="4163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Функциональные</a:t>
            </a:r>
            <a:r>
              <a:rPr spc="-40" dirty="0"/>
              <a:t> </a:t>
            </a:r>
            <a:r>
              <a:rPr spc="-10" dirty="0"/>
              <a:t>системы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10690"/>
            <a:ext cx="801243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600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Развитие функциональных </a:t>
            </a:r>
            <a:r>
              <a:rPr sz="2800" spc="-10" dirty="0">
                <a:latin typeface="Calibri"/>
                <a:cs typeface="Calibri"/>
              </a:rPr>
              <a:t>систем дискретно,  ступенчато: </a:t>
            </a:r>
            <a:r>
              <a:rPr sz="2800" spc="-15" dirty="0">
                <a:latin typeface="Calibri"/>
                <a:cs typeface="Calibri"/>
              </a:rPr>
              <a:t>периоды </a:t>
            </a:r>
            <a:r>
              <a:rPr sz="2800" spc="-5" dirty="0">
                <a:latin typeface="Calibri"/>
                <a:cs typeface="Calibri"/>
              </a:rPr>
              <a:t>стабилизации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сменяются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периодами </a:t>
            </a:r>
            <a:r>
              <a:rPr sz="2800" spc="-5" dirty="0">
                <a:latin typeface="Calibri"/>
                <a:cs typeface="Calibri"/>
              </a:rPr>
              <a:t>функционального </a:t>
            </a:r>
            <a:r>
              <a:rPr sz="2800" spc="-15" dirty="0">
                <a:latin typeface="Calibri"/>
                <a:cs typeface="Calibri"/>
              </a:rPr>
              <a:t>скачка </a:t>
            </a:r>
            <a:r>
              <a:rPr sz="2800" spc="-10" dirty="0">
                <a:latin typeface="Calibri"/>
                <a:cs typeface="Calibri"/>
              </a:rPr>
              <a:t>(критические  </a:t>
            </a:r>
            <a:r>
              <a:rPr sz="2800" spc="-15" dirty="0">
                <a:latin typeface="Calibri"/>
                <a:cs typeface="Calibri"/>
              </a:rPr>
              <a:t>периоды)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18289"/>
            <a:ext cx="2110746" cy="12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647" y="1019555"/>
            <a:ext cx="85343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6739"/>
            <a:ext cx="2071751" cy="46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36739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809244"/>
            <a:ext cx="7620000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101955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836739"/>
            <a:ext cx="7572375" cy="46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1625" y="836739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476" y="322529"/>
            <a:ext cx="305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Эволюция</a:t>
            </a:r>
            <a:r>
              <a:rPr spc="-50" dirty="0"/>
              <a:t> </a:t>
            </a:r>
            <a:r>
              <a:rPr spc="-10" dirty="0"/>
              <a:t>функций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195827"/>
            <a:ext cx="2180844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647" y="3174492"/>
            <a:ext cx="1725168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14674"/>
            <a:ext cx="2143125" cy="9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14674"/>
            <a:ext cx="2143125" cy="929005"/>
          </a:xfrm>
          <a:custGeom>
            <a:avLst/>
            <a:gdLst/>
            <a:ahLst/>
            <a:cxnLst/>
            <a:rect l="l" t="t" r="r" b="b"/>
            <a:pathLst>
              <a:path w="2143125" h="929004">
                <a:moveTo>
                  <a:pt x="0" y="928700"/>
                </a:moveTo>
                <a:lnTo>
                  <a:pt x="2143125" y="928700"/>
                </a:lnTo>
                <a:lnTo>
                  <a:pt x="2143125" y="0"/>
                </a:lnTo>
                <a:lnTo>
                  <a:pt x="0" y="0"/>
                </a:lnTo>
                <a:lnTo>
                  <a:pt x="0" y="928700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2244" y="2615183"/>
            <a:ext cx="2238756" cy="95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0250" y="2643251"/>
            <a:ext cx="2143125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0250" y="2643251"/>
            <a:ext cx="2143125" cy="857250"/>
          </a:xfrm>
          <a:custGeom>
            <a:avLst/>
            <a:gdLst/>
            <a:ahLst/>
            <a:cxnLst/>
            <a:rect l="l" t="t" r="r" b="b"/>
            <a:pathLst>
              <a:path w="2143125" h="857250">
                <a:moveTo>
                  <a:pt x="0" y="857250"/>
                </a:moveTo>
                <a:lnTo>
                  <a:pt x="2143125" y="857250"/>
                </a:lnTo>
                <a:lnTo>
                  <a:pt x="2143125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1628" y="1901951"/>
            <a:ext cx="2380488" cy="950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1835" y="1853183"/>
            <a:ext cx="2150364" cy="978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8998" y="1928748"/>
            <a:ext cx="2286000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8998" y="1928748"/>
            <a:ext cx="2286000" cy="857250"/>
          </a:xfrm>
          <a:custGeom>
            <a:avLst/>
            <a:gdLst/>
            <a:ahLst/>
            <a:cxnLst/>
            <a:rect l="l" t="t" r="r" b="b"/>
            <a:pathLst>
              <a:path w="2286000" h="857250">
                <a:moveTo>
                  <a:pt x="0" y="857250"/>
                </a:moveTo>
                <a:lnTo>
                  <a:pt x="2286000" y="857250"/>
                </a:lnTo>
                <a:lnTo>
                  <a:pt x="2286000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88967" y="1918461"/>
            <a:ext cx="17665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Отбор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функциональных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связей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19906" y="1552955"/>
            <a:ext cx="2324094" cy="1005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0" y="1571561"/>
            <a:ext cx="2286000" cy="928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58000" y="1571561"/>
            <a:ext cx="2286000" cy="929005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455295" marR="276225" indent="-169545">
              <a:lnSpc>
                <a:spcPct val="100000"/>
              </a:lnSpc>
              <a:spcBef>
                <a:spcPts val="1380"/>
              </a:spcBef>
            </a:pPr>
            <a:r>
              <a:rPr sz="1800" b="1" dirty="0">
                <a:latin typeface="Calibri"/>
                <a:cs typeface="Calibri"/>
              </a:rPr>
              <a:t>Фу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ио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альная  </a:t>
            </a:r>
            <a:r>
              <a:rPr sz="1800" b="1" spc="-5" dirty="0">
                <a:latin typeface="Calibri"/>
                <a:cs typeface="Calibri"/>
              </a:rPr>
              <a:t>стабилизация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5038344"/>
            <a:ext cx="8621268" cy="964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072126"/>
            <a:ext cx="8572500" cy="8571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072126"/>
            <a:ext cx="8572500" cy="857250"/>
          </a:xfrm>
          <a:custGeom>
            <a:avLst/>
            <a:gdLst/>
            <a:ahLst/>
            <a:cxnLst/>
            <a:rect l="l" t="t" r="r" b="b"/>
            <a:pathLst>
              <a:path w="8572500" h="857250">
                <a:moveTo>
                  <a:pt x="0" y="214249"/>
                </a:moveTo>
                <a:lnTo>
                  <a:pt x="8143875" y="214249"/>
                </a:lnTo>
                <a:lnTo>
                  <a:pt x="8143875" y="0"/>
                </a:lnTo>
                <a:lnTo>
                  <a:pt x="8572500" y="428625"/>
                </a:lnTo>
                <a:lnTo>
                  <a:pt x="8143875" y="857199"/>
                </a:lnTo>
                <a:lnTo>
                  <a:pt x="8143875" y="642886"/>
                </a:lnTo>
                <a:lnTo>
                  <a:pt x="0" y="642886"/>
                </a:lnTo>
                <a:lnTo>
                  <a:pt x="0" y="214249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62" y="2770073"/>
            <a:ext cx="5293360" cy="286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137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Период</a:t>
            </a:r>
            <a:endParaRPr sz="1800">
              <a:latin typeface="Calibri"/>
              <a:cs typeface="Calibri"/>
            </a:endParaRPr>
          </a:p>
          <a:p>
            <a:pPr marL="840105" algn="ctr">
              <a:lnSpc>
                <a:spcPts val="1850"/>
              </a:lnSpc>
            </a:pPr>
            <a:r>
              <a:rPr sz="1800" b="1" spc="-5" dirty="0">
                <a:latin typeface="Calibri"/>
                <a:cs typeface="Calibri"/>
              </a:rPr>
              <a:t>автоматизации</a:t>
            </a:r>
            <a:endParaRPr sz="1800">
              <a:latin typeface="Calibri"/>
              <a:cs typeface="Calibri"/>
            </a:endParaRPr>
          </a:p>
          <a:p>
            <a:pPr marR="3152140" algn="ctr">
              <a:lnSpc>
                <a:spcPts val="1850"/>
              </a:lnSpc>
            </a:pPr>
            <a:r>
              <a:rPr sz="1800" b="1" spc="-15" dirty="0">
                <a:latin typeface="Calibri"/>
                <a:cs typeface="Calibri"/>
              </a:rPr>
              <a:t>Подготовка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  <a:p>
            <a:pPr marR="3153410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становлению</a:t>
            </a:r>
            <a:endParaRPr sz="1800">
              <a:latin typeface="Calibri"/>
              <a:cs typeface="Calibri"/>
            </a:endParaRPr>
          </a:p>
          <a:p>
            <a:pPr marR="315404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функции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2419985" marR="708660" indent="-67246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Арборизация, синаптогенез,  миелинизация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066415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latin typeface="Calibri"/>
                <a:cs typeface="Calibri"/>
              </a:rPr>
              <a:t>Становление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функции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0745" y="1518284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Критический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период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58001" y="2143125"/>
            <a:ext cx="428625" cy="142875"/>
          </a:xfrm>
          <a:custGeom>
            <a:avLst/>
            <a:gdLst/>
            <a:ahLst/>
            <a:cxnLst/>
            <a:rect l="l" t="t" r="r" b="b"/>
            <a:pathLst>
              <a:path w="428625" h="142875">
                <a:moveTo>
                  <a:pt x="357124" y="0"/>
                </a:moveTo>
                <a:lnTo>
                  <a:pt x="357124" y="35687"/>
                </a:lnTo>
                <a:lnTo>
                  <a:pt x="0" y="35687"/>
                </a:lnTo>
                <a:lnTo>
                  <a:pt x="0" y="107187"/>
                </a:lnTo>
                <a:lnTo>
                  <a:pt x="357124" y="107187"/>
                </a:lnTo>
                <a:lnTo>
                  <a:pt x="357124" y="142875"/>
                </a:lnTo>
                <a:lnTo>
                  <a:pt x="428625" y="71374"/>
                </a:lnTo>
                <a:lnTo>
                  <a:pt x="3571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58001" y="2143125"/>
            <a:ext cx="428625" cy="142875"/>
          </a:xfrm>
          <a:custGeom>
            <a:avLst/>
            <a:gdLst/>
            <a:ahLst/>
            <a:cxnLst/>
            <a:rect l="l" t="t" r="r" b="b"/>
            <a:pathLst>
              <a:path w="428625" h="142875">
                <a:moveTo>
                  <a:pt x="0" y="35687"/>
                </a:moveTo>
                <a:lnTo>
                  <a:pt x="357124" y="35687"/>
                </a:lnTo>
                <a:lnTo>
                  <a:pt x="357124" y="0"/>
                </a:lnTo>
                <a:lnTo>
                  <a:pt x="428625" y="71374"/>
                </a:lnTo>
                <a:lnTo>
                  <a:pt x="357124" y="142875"/>
                </a:lnTo>
                <a:lnTo>
                  <a:pt x="357124" y="107187"/>
                </a:lnTo>
                <a:lnTo>
                  <a:pt x="0" y="107187"/>
                </a:lnTo>
                <a:lnTo>
                  <a:pt x="0" y="356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52139" y="3645027"/>
            <a:ext cx="103505" cy="648335"/>
          </a:xfrm>
          <a:custGeom>
            <a:avLst/>
            <a:gdLst/>
            <a:ahLst/>
            <a:cxnLst/>
            <a:rect l="l" t="t" r="r" b="b"/>
            <a:pathLst>
              <a:path w="103504" h="648335">
                <a:moveTo>
                  <a:pt x="51688" y="25109"/>
                </a:moveTo>
                <a:lnTo>
                  <a:pt x="45339" y="35995"/>
                </a:lnTo>
                <a:lnTo>
                  <a:pt x="45339" y="648081"/>
                </a:lnTo>
                <a:lnTo>
                  <a:pt x="58039" y="648081"/>
                </a:lnTo>
                <a:lnTo>
                  <a:pt x="58039" y="35995"/>
                </a:lnTo>
                <a:lnTo>
                  <a:pt x="51688" y="25109"/>
                </a:lnTo>
                <a:close/>
              </a:path>
              <a:path w="103504" h="648335">
                <a:moveTo>
                  <a:pt x="51689" y="0"/>
                </a:moveTo>
                <a:lnTo>
                  <a:pt x="0" y="88646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9" y="12573"/>
                </a:lnTo>
                <a:lnTo>
                  <a:pt x="59020" y="12573"/>
                </a:lnTo>
                <a:lnTo>
                  <a:pt x="51689" y="0"/>
                </a:lnTo>
                <a:close/>
              </a:path>
              <a:path w="103504" h="648335">
                <a:moveTo>
                  <a:pt x="59020" y="12573"/>
                </a:moveTo>
                <a:lnTo>
                  <a:pt x="58039" y="12573"/>
                </a:lnTo>
                <a:lnTo>
                  <a:pt x="58039" y="35995"/>
                </a:lnTo>
                <a:lnTo>
                  <a:pt x="92456" y="94996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7" y="88646"/>
                </a:lnTo>
                <a:lnTo>
                  <a:pt x="59020" y="12573"/>
                </a:lnTo>
                <a:close/>
              </a:path>
              <a:path w="103504" h="648335">
                <a:moveTo>
                  <a:pt x="58039" y="12573"/>
                </a:moveTo>
                <a:lnTo>
                  <a:pt x="45339" y="12573"/>
                </a:lnTo>
                <a:lnTo>
                  <a:pt x="45339" y="35995"/>
                </a:lnTo>
                <a:lnTo>
                  <a:pt x="51689" y="25109"/>
                </a:lnTo>
                <a:lnTo>
                  <a:pt x="46228" y="15748"/>
                </a:lnTo>
                <a:lnTo>
                  <a:pt x="58039" y="15748"/>
                </a:lnTo>
                <a:lnTo>
                  <a:pt x="58039" y="12573"/>
                </a:lnTo>
                <a:close/>
              </a:path>
              <a:path w="103504" h="648335">
                <a:moveTo>
                  <a:pt x="58039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9" y="35995"/>
                </a:lnTo>
                <a:lnTo>
                  <a:pt x="58039" y="15748"/>
                </a:lnTo>
                <a:close/>
              </a:path>
              <a:path w="103504" h="648335">
                <a:moveTo>
                  <a:pt x="57150" y="15748"/>
                </a:moveTo>
                <a:lnTo>
                  <a:pt x="46228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890016"/>
            <a:ext cx="2110746" cy="1234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3647" y="1091183"/>
            <a:ext cx="85343" cy="86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908748"/>
            <a:ext cx="2071751" cy="460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908748"/>
            <a:ext cx="2072005" cy="46355"/>
          </a:xfrm>
          <a:custGeom>
            <a:avLst/>
            <a:gdLst/>
            <a:ahLst/>
            <a:cxnLst/>
            <a:rect l="l" t="t" r="r" b="b"/>
            <a:pathLst>
              <a:path w="2072005" h="46355">
                <a:moveTo>
                  <a:pt x="0" y="46037"/>
                </a:moveTo>
                <a:lnTo>
                  <a:pt x="2071751" y="46037"/>
                </a:lnTo>
                <a:lnTo>
                  <a:pt x="207175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4000" y="880872"/>
            <a:ext cx="7620000" cy="1417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5711" y="1091183"/>
            <a:ext cx="85344" cy="86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1625" y="908748"/>
            <a:ext cx="7572375" cy="460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1625" y="908748"/>
            <a:ext cx="7572375" cy="46355"/>
          </a:xfrm>
          <a:custGeom>
            <a:avLst/>
            <a:gdLst/>
            <a:ahLst/>
            <a:cxnLst/>
            <a:rect l="l" t="t" r="r" b="b"/>
            <a:pathLst>
              <a:path w="7572375" h="46355">
                <a:moveTo>
                  <a:pt x="0" y="46037"/>
                </a:moveTo>
                <a:lnTo>
                  <a:pt x="7572375" y="46037"/>
                </a:lnTo>
                <a:lnTo>
                  <a:pt x="75723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3961</Words>
  <Application>Microsoft Office PowerPoint</Application>
  <PresentationFormat>Экран (4:3)</PresentationFormat>
  <Paragraphs>722</Paragraphs>
  <Slides>105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рисков инвалидности для недоношенных  детей с ЭНМТ, ОНМТ</vt:lpstr>
      <vt:lpstr>Инвалидность к первому году жизни у детей с  ЭНМТ и ОНМТ (данные 2017 г.)</vt:lpstr>
      <vt:lpstr>Особенности детских нозологий и их  диагностика у новорожденных и младенцев  первого года жизни</vt:lpstr>
      <vt:lpstr>Оценка мультифакториальности проблем (объем   нарушений в неонатальном периоде (на 100 пациентов)) </vt:lpstr>
      <vt:lpstr>Презентация PowerPoint</vt:lpstr>
      <vt:lpstr>Презентация PowerPoint</vt:lpstr>
      <vt:lpstr>Презентация PowerPoint</vt:lpstr>
      <vt:lpstr>Презентация PowerPoint</vt:lpstr>
      <vt:lpstr>Анатомо-физиологические особенности</vt:lpstr>
      <vt:lpstr>Анатомо-физиологические особенности</vt:lpstr>
      <vt:lpstr>Условия гипоксии-ишемии</vt:lpstr>
      <vt:lpstr>Дополнительные факторы гипоксически-ишемических  поражений</vt:lpstr>
      <vt:lpstr>Дополнительные факторы гипоксически-ишемических  поражений</vt:lpstr>
      <vt:lpstr>Эпидемиология и классификация гипоксически-  ишемических поражений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патоморфологических изменений при ПИВК</vt:lpstr>
      <vt:lpstr>Основные патоморфологические паттерны при гипоксических поражениях ЦНС у недоношенных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Перинатальные повреждения мозга</vt:lpstr>
      <vt:lpstr>Презентация PowerPoint</vt:lpstr>
      <vt:lpstr>Презентация PowerPoint</vt:lpstr>
      <vt:lpstr>Причины ретинопатии недоношенных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ретинопатии недоношенных</vt:lpstr>
      <vt:lpstr>Исходы ретинопатии недоношенных</vt:lpstr>
      <vt:lpstr>Презентация PowerPoint</vt:lpstr>
      <vt:lpstr>Презентация PowerPoint</vt:lpstr>
      <vt:lpstr>Презентация PowerPoint</vt:lpstr>
      <vt:lpstr>Формы БЛД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Общность патогенетических механизмов основных  нозологий у ребенка, родившегося недоношенным</vt:lpstr>
      <vt:lpstr>Презентация PowerPoint</vt:lpstr>
      <vt:lpstr>Презентация PowerPoint</vt:lpstr>
      <vt:lpstr>Презентация PowerPoint</vt:lpstr>
      <vt:lpstr>Неврологическое развитие</vt:lpstr>
      <vt:lpstr>Физическое развитие</vt:lpstr>
      <vt:lpstr>Рост и неврологическое развитие</vt:lpstr>
      <vt:lpstr>Развитие сенсорных систем</vt:lpstr>
      <vt:lpstr>Развитие сенсорных систем</vt:lpstr>
      <vt:lpstr>Презентация PowerPoint</vt:lpstr>
      <vt:lpstr>Развитие соматосенсорных систем</vt:lpstr>
      <vt:lpstr>Развитие зрения</vt:lpstr>
      <vt:lpstr>Развитие зрения</vt:lpstr>
      <vt:lpstr>Развитие слуха</vt:lpstr>
      <vt:lpstr>Развитие слуха</vt:lpstr>
      <vt:lpstr>Сенсорный дефицит</vt:lpstr>
      <vt:lpstr>Сенсорный дефицит</vt:lpstr>
      <vt:lpstr>Сенсорный дефицит</vt:lpstr>
      <vt:lpstr>Формирование двигательной сферы</vt:lpstr>
      <vt:lpstr>Формирование двигательной сферы</vt:lpstr>
      <vt:lpstr>Формирование двигательной сферы</vt:lpstr>
      <vt:lpstr>Формирование двигательной 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Биологические риски</vt:lpstr>
      <vt:lpstr>Биологические риски</vt:lpstr>
      <vt:lpstr>Медицинские риски</vt:lpstr>
      <vt:lpstr>Медицинские риски</vt:lpstr>
      <vt:lpstr>Социальные риски</vt:lpstr>
      <vt:lpstr>Социальные риски</vt:lpstr>
      <vt:lpstr>Соматические риски</vt:lpstr>
      <vt:lpstr>Характеристики развития</vt:lpstr>
      <vt:lpstr>Характеристики развития</vt:lpstr>
      <vt:lpstr>Презентация PowerPoint</vt:lpstr>
      <vt:lpstr>Структура функциональной системы</vt:lpstr>
      <vt:lpstr>Презентация PowerPoint</vt:lpstr>
      <vt:lpstr>Презентация PowerPoint</vt:lpstr>
      <vt:lpstr>Функциональные системы</vt:lpstr>
      <vt:lpstr>Эволюция функций</vt:lpstr>
      <vt:lpstr>Выраженность признаков левостороннего гемипареза  на фоне 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Нефедьева</dc:creator>
  <cp:lastModifiedBy>Екатерина Быкова</cp:lastModifiedBy>
  <cp:revision>1</cp:revision>
  <dcterms:created xsi:type="dcterms:W3CDTF">2020-11-13T14:31:22Z</dcterms:created>
  <dcterms:modified xsi:type="dcterms:W3CDTF">2020-11-15T16:31:10Z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2020-11-13T00:00:00Z</vt:filetime>
  </property>
</Properties>
</file>