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ableStyles" Target="tableStyles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5694" y="2022728"/>
            <a:ext cx="6420611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7903" y="722757"/>
            <a:ext cx="5616193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8685" y="1746250"/>
            <a:ext cx="10374629" cy="410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Ортопедия </a:t>
            </a:r>
            <a:r>
              <a:rPr spc="-30" dirty="0"/>
              <a:t>в</a:t>
            </a:r>
            <a:r>
              <a:rPr spc="-135" dirty="0"/>
              <a:t> </a:t>
            </a:r>
            <a:r>
              <a:rPr spc="-40" dirty="0"/>
              <a:t>педиатрии</a:t>
            </a:r>
          </a:p>
        </p:txBody>
      </p:sp>
      <p:sp>
        <p:nvSpPr>
          <p:cNvPr id="4" name="object 4"/>
          <p:cNvSpPr/>
          <p:nvPr/>
        </p:nvSpPr>
        <p:spPr>
          <a:xfrm>
            <a:off x="1374647" y="4529328"/>
            <a:ext cx="1549908" cy="145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8360" y="626440"/>
            <a:ext cx="64154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Омовертебральная</a:t>
            </a:r>
            <a:r>
              <a:rPr sz="4400" spc="-85" dirty="0"/>
              <a:t> </a:t>
            </a:r>
            <a:r>
              <a:rPr sz="4400" spc="-15" dirty="0"/>
              <a:t>кость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5017135" cy="42316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7239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Омовертебральная стержень </a:t>
            </a:r>
            <a:r>
              <a:rPr sz="2400" spc="-10" dirty="0">
                <a:latin typeface="Times New Roman"/>
                <a:cs typeface="Times New Roman"/>
              </a:rPr>
              <a:t>(кость)  присутствует </a:t>
            </a:r>
            <a:r>
              <a:rPr sz="2400" dirty="0">
                <a:latin typeface="Times New Roman"/>
                <a:cs typeface="Times New Roman"/>
              </a:rPr>
              <a:t>до 50%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случаев.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i="1" spc="-10" dirty="0">
                <a:latin typeface="Times New Roman"/>
                <a:cs typeface="Times New Roman"/>
              </a:rPr>
              <a:t>Омовертебральная </a:t>
            </a:r>
            <a:r>
              <a:rPr sz="2400" i="1" spc="-20" dirty="0">
                <a:latin typeface="Times New Roman"/>
                <a:cs typeface="Times New Roman"/>
              </a:rPr>
              <a:t>кость</a:t>
            </a:r>
            <a:r>
              <a:rPr sz="2400" i="1" spc="2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(os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i="1" dirty="0">
                <a:latin typeface="Times New Roman"/>
                <a:cs typeface="Times New Roman"/>
              </a:rPr>
              <a:t>omovertebral) </a:t>
            </a:r>
            <a:r>
              <a:rPr sz="2400" i="1" spc="-5" dirty="0">
                <a:latin typeface="Times New Roman"/>
                <a:cs typeface="Times New Roman"/>
              </a:rPr>
              <a:t>присутствует </a:t>
            </a:r>
            <a:r>
              <a:rPr sz="2400" i="1" dirty="0">
                <a:latin typeface="Times New Roman"/>
                <a:cs typeface="Times New Roman"/>
              </a:rPr>
              <a:t>в</a:t>
            </a:r>
            <a:r>
              <a:rPr sz="2400" i="1" spc="-10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~35%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i="1" spc="-10" dirty="0">
                <a:latin typeface="Times New Roman"/>
                <a:cs typeface="Times New Roman"/>
              </a:rPr>
              <a:t>(диапазон </a:t>
            </a:r>
            <a:r>
              <a:rPr sz="2400" i="1" dirty="0">
                <a:latin typeface="Times New Roman"/>
                <a:cs typeface="Times New Roman"/>
              </a:rPr>
              <a:t>19-47%)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случаев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i="1" spc="-20" dirty="0">
                <a:latin typeface="Times New Roman"/>
                <a:cs typeface="Times New Roman"/>
              </a:rPr>
              <a:t>деформации </a:t>
            </a:r>
            <a:r>
              <a:rPr sz="2400" i="1" spc="-10" dirty="0">
                <a:latin typeface="Times New Roman"/>
                <a:cs typeface="Times New Roman"/>
              </a:rPr>
              <a:t>Шпренгеля,</a:t>
            </a:r>
            <a:r>
              <a:rPr sz="2400" i="1" spc="-20" dirty="0">
                <a:latin typeface="Times New Roman"/>
                <a:cs typeface="Times New Roman"/>
              </a:rPr>
              <a:t> проходит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i="1" dirty="0">
                <a:latin typeface="Times New Roman"/>
                <a:cs typeface="Times New Roman"/>
              </a:rPr>
              <a:t>от </a:t>
            </a:r>
            <a:r>
              <a:rPr sz="2400" i="1" spc="-10" dirty="0">
                <a:latin typeface="Times New Roman"/>
                <a:cs typeface="Times New Roman"/>
              </a:rPr>
              <a:t>верхне-медиальной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границы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i="1" dirty="0">
                <a:latin typeface="Times New Roman"/>
                <a:cs typeface="Times New Roman"/>
              </a:rPr>
              <a:t>лопатки до остистых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отростков,</a:t>
            </a:r>
            <a:endParaRPr sz="2400">
              <a:latin typeface="Times New Roman"/>
              <a:cs typeface="Times New Roman"/>
            </a:endParaRPr>
          </a:p>
          <a:p>
            <a:pPr marL="241300" marR="581660">
              <a:lnSpc>
                <a:spcPct val="70000"/>
              </a:lnSpc>
              <a:spcBef>
                <a:spcPts val="434"/>
              </a:spcBef>
            </a:pPr>
            <a:r>
              <a:rPr sz="2400" i="1" spc="-10" dirty="0">
                <a:latin typeface="Times New Roman"/>
                <a:cs typeface="Times New Roman"/>
              </a:rPr>
              <a:t>поперечных </a:t>
            </a:r>
            <a:r>
              <a:rPr sz="2400" i="1" spc="-15" dirty="0">
                <a:latin typeface="Times New Roman"/>
                <a:cs typeface="Times New Roman"/>
              </a:rPr>
              <a:t>отростков </a:t>
            </a:r>
            <a:r>
              <a:rPr sz="2400" i="1" dirty="0">
                <a:latin typeface="Times New Roman"/>
                <a:cs typeface="Times New Roman"/>
              </a:rPr>
              <a:t>или </a:t>
            </a:r>
            <a:r>
              <a:rPr sz="2400" i="1" spc="-15" dirty="0">
                <a:latin typeface="Times New Roman"/>
                <a:cs typeface="Times New Roman"/>
              </a:rPr>
              <a:t>дуги  </a:t>
            </a:r>
            <a:r>
              <a:rPr sz="2400" i="1" spc="-20" dirty="0">
                <a:latin typeface="Times New Roman"/>
                <a:cs typeface="Times New Roman"/>
              </a:rPr>
              <a:t>позвонков </a:t>
            </a:r>
            <a:r>
              <a:rPr sz="2400" i="1" dirty="0">
                <a:latin typeface="Times New Roman"/>
                <a:cs typeface="Times New Roman"/>
              </a:rPr>
              <a:t>от С4 до </a:t>
            </a:r>
            <a:r>
              <a:rPr sz="2400" i="1" spc="-5" dirty="0">
                <a:latin typeface="Times New Roman"/>
                <a:cs typeface="Times New Roman"/>
              </a:rPr>
              <a:t>С7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Th1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latin typeface="Times New Roman"/>
                <a:cs typeface="Times New Roman"/>
              </a:rPr>
              <a:t>Этот </a:t>
            </a:r>
            <a:r>
              <a:rPr sz="2400" spc="-5" dirty="0">
                <a:latin typeface="Times New Roman"/>
                <a:cs typeface="Times New Roman"/>
              </a:rPr>
              <a:t>стержень </a:t>
            </a:r>
            <a:r>
              <a:rPr sz="2400" dirty="0">
                <a:latin typeface="Times New Roman"/>
                <a:cs typeface="Times New Roman"/>
              </a:rPr>
              <a:t>соединяется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между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Times New Roman"/>
                <a:cs typeface="Times New Roman"/>
              </a:rPr>
              <a:t>верхним медиальным </a:t>
            </a:r>
            <a:r>
              <a:rPr sz="2400" spc="-35" dirty="0">
                <a:latin typeface="Times New Roman"/>
                <a:cs typeface="Times New Roman"/>
              </a:rPr>
              <a:t>углом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лопатки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шейным </a:t>
            </a:r>
            <a:r>
              <a:rPr sz="2400" spc="-20" dirty="0">
                <a:latin typeface="Times New Roman"/>
                <a:cs typeface="Times New Roman"/>
              </a:rPr>
              <a:t>отделом </a:t>
            </a:r>
            <a:r>
              <a:rPr sz="2400" spc="-15" dirty="0">
                <a:latin typeface="Times New Roman"/>
                <a:cs typeface="Times New Roman"/>
              </a:rPr>
              <a:t>позвоночника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241300" marR="321945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Times New Roman"/>
                <a:cs typeface="Times New Roman"/>
              </a:rPr>
              <a:t>состоит </a:t>
            </a:r>
            <a:r>
              <a:rPr sz="2400" spc="-5" dirty="0">
                <a:latin typeface="Times New Roman"/>
                <a:cs typeface="Times New Roman"/>
              </a:rPr>
              <a:t>из </a:t>
            </a:r>
            <a:r>
              <a:rPr sz="2400" spc="-15" dirty="0">
                <a:latin typeface="Times New Roman"/>
                <a:cs typeface="Times New Roman"/>
              </a:rPr>
              <a:t>волокнистой </a:t>
            </a:r>
            <a:r>
              <a:rPr sz="2400" spc="-5" dirty="0">
                <a:latin typeface="Times New Roman"/>
                <a:cs typeface="Times New Roman"/>
              </a:rPr>
              <a:t>хрящевой  </a:t>
            </a:r>
            <a:r>
              <a:rPr sz="2400" spc="-10" dirty="0">
                <a:latin typeface="Times New Roman"/>
                <a:cs typeface="Times New Roman"/>
              </a:rPr>
              <a:t>ткани </a:t>
            </a:r>
            <a:r>
              <a:rPr sz="2400" dirty="0">
                <a:latin typeface="Times New Roman"/>
                <a:cs typeface="Times New Roman"/>
              </a:rPr>
              <a:t>или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7271" y="2414016"/>
            <a:ext cx="4657344" cy="2942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608" y="733425"/>
            <a:ext cx="70180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Повреждения </a:t>
            </a:r>
            <a:r>
              <a:rPr spc="-20" dirty="0"/>
              <a:t>межпозвонкового</a:t>
            </a:r>
            <a:r>
              <a:rPr spc="-35" dirty="0"/>
              <a:t> </a:t>
            </a:r>
            <a:r>
              <a:rPr spc="-10" dirty="0"/>
              <a:t>диска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70986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и юных </a:t>
            </a:r>
            <a:r>
              <a:rPr sz="2600" spc="-5" dirty="0">
                <a:latin typeface="Calibri"/>
                <a:cs typeface="Calibri"/>
              </a:rPr>
              <a:t>спортсменов встречаются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редко.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163948"/>
            <a:ext cx="9761220" cy="165862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45656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Из </a:t>
            </a:r>
            <a:r>
              <a:rPr sz="2600" spc="-5" dirty="0">
                <a:latin typeface="Calibri"/>
                <a:cs typeface="Calibri"/>
              </a:rPr>
              <a:t>хирургически обработанных </a:t>
            </a:r>
            <a:r>
              <a:rPr sz="2600" dirty="0">
                <a:latin typeface="Calibri"/>
                <a:cs typeface="Calibri"/>
              </a:rPr>
              <a:t>грыж </a:t>
            </a:r>
            <a:r>
              <a:rPr sz="2600" spc="-10" dirty="0">
                <a:latin typeface="Calibri"/>
                <a:cs typeface="Calibri"/>
              </a:rPr>
              <a:t>диска </a:t>
            </a:r>
            <a:r>
              <a:rPr sz="2600" spc="-20" dirty="0">
                <a:latin typeface="Calibri"/>
                <a:cs typeface="Calibri"/>
              </a:rPr>
              <a:t>только </a:t>
            </a:r>
            <a:r>
              <a:rPr sz="2600" dirty="0">
                <a:latin typeface="Calibri"/>
                <a:cs typeface="Calibri"/>
              </a:rPr>
              <a:t>1-2% случаев  </a:t>
            </a:r>
            <a:r>
              <a:rPr sz="2600" spc="-5" dirty="0">
                <a:latin typeface="Calibri"/>
                <a:cs typeface="Calibri"/>
              </a:rPr>
              <a:t>встречаются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педиатрической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популяции.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Многие из </a:t>
            </a:r>
            <a:r>
              <a:rPr sz="2600" spc="-10" dirty="0">
                <a:latin typeface="Calibri"/>
                <a:cs typeface="Calibri"/>
              </a:rPr>
              <a:t>этих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spc="-5" dirty="0">
                <a:latin typeface="Calibri"/>
                <a:cs typeface="Calibri"/>
              </a:rPr>
              <a:t>имеют врожденные </a:t>
            </a:r>
            <a:r>
              <a:rPr sz="2600" dirty="0">
                <a:latin typeface="Calibri"/>
                <a:cs typeface="Calibri"/>
              </a:rPr>
              <a:t>аномалии, в </a:t>
            </a:r>
            <a:r>
              <a:rPr sz="2600" spc="-10" dirty="0">
                <a:latin typeface="Calibri"/>
                <a:cs typeface="Calibri"/>
              </a:rPr>
              <a:t>том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числе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100"/>
              </a:lnSpc>
              <a:spcBef>
                <a:spcPts val="464"/>
              </a:spcBef>
            </a:pPr>
            <a:r>
              <a:rPr sz="2600" spc="-15" dirty="0">
                <a:latin typeface="Calibri"/>
                <a:cs typeface="Calibri"/>
              </a:rPr>
              <a:t>переходные </a:t>
            </a:r>
            <a:r>
              <a:rPr sz="2600" dirty="0">
                <a:latin typeface="Calibri"/>
                <a:cs typeface="Calibri"/>
              </a:rPr>
              <a:t>позвонки, </a:t>
            </a:r>
            <a:r>
              <a:rPr sz="2600" spc="-10" dirty="0">
                <a:latin typeface="Calibri"/>
                <a:cs typeface="Calibri"/>
              </a:rPr>
              <a:t>спондилолистез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врожденный </a:t>
            </a:r>
            <a:r>
              <a:rPr sz="2600" dirty="0">
                <a:latin typeface="Calibri"/>
                <a:cs typeface="Calibri"/>
              </a:rPr>
              <a:t>спинальный  </a:t>
            </a:r>
            <a:r>
              <a:rPr sz="2600" spc="-5" dirty="0">
                <a:latin typeface="Calibri"/>
                <a:cs typeface="Calibri"/>
              </a:rPr>
              <a:t>стеноз.</a:t>
            </a:r>
            <a:endParaRPr sz="2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39800" y="2547111"/>
          <a:ext cx="9895840" cy="1437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0695"/>
                <a:gridCol w="4335145"/>
              </a:tblGrid>
              <a:tr h="306768">
                <a:tc>
                  <a:txBody>
                    <a:bodyPr/>
                    <a:lstStyle/>
                    <a:p>
                      <a:pPr marL="205104"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взрослые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1470" algn="ctr">
                        <a:lnSpc>
                          <a:spcPts val="171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Спортсмены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возрасте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лет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12972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избирательный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двигательного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сенсорный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дефицит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263525" marR="1193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боль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чувствительность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локализуются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основном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средней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линии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и,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3525" marR="14351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меньшей степени,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ходу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седалищного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нерва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33425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834880" cy="4290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856615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сложная </a:t>
            </a:r>
            <a:r>
              <a:rPr sz="2800" spc="-10" dirty="0">
                <a:latin typeface="Calibri"/>
                <a:cs typeface="Calibri"/>
              </a:rPr>
              <a:t>трехмерная (3D) деформация </a:t>
            </a:r>
            <a:r>
              <a:rPr sz="2800" spc="-5" dirty="0">
                <a:latin typeface="Calibri"/>
                <a:cs typeface="Calibri"/>
              </a:rPr>
              <a:t>позвоночника,  </a:t>
            </a:r>
            <a:r>
              <a:rPr sz="2800" spc="-15" dirty="0">
                <a:latin typeface="Calibri"/>
                <a:cs typeface="Calibri"/>
              </a:rPr>
              <a:t>определяемая </a:t>
            </a:r>
            <a:r>
              <a:rPr sz="2800" spc="-5" dirty="0">
                <a:latin typeface="Calibri"/>
                <a:cs typeface="Calibri"/>
              </a:rPr>
              <a:t>деформацией </a:t>
            </a:r>
            <a:r>
              <a:rPr sz="2800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фронтальной плоскости,  </a:t>
            </a:r>
            <a:r>
              <a:rPr sz="2800" spc="-5" dirty="0">
                <a:latin typeface="Calibri"/>
                <a:cs typeface="Calibri"/>
              </a:rPr>
              <a:t>превышающей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10°.</a:t>
            </a:r>
            <a:endParaRPr sz="2800">
              <a:latin typeface="Calibri"/>
              <a:cs typeface="Calibri"/>
            </a:endParaRPr>
          </a:p>
          <a:p>
            <a:pPr marL="241300" marR="63754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подразделяется </a:t>
            </a:r>
            <a:r>
              <a:rPr sz="2800" spc="-5" dirty="0">
                <a:latin typeface="Calibri"/>
                <a:cs typeface="Calibri"/>
              </a:rPr>
              <a:t>на врожденный, идиопатический, </a:t>
            </a:r>
            <a:r>
              <a:rPr sz="2800" spc="-10" dirty="0">
                <a:latin typeface="Calibri"/>
                <a:cs typeface="Calibri"/>
              </a:rPr>
              <a:t>нервно-  </a:t>
            </a:r>
            <a:r>
              <a:rPr sz="2800" spc="-5" dirty="0">
                <a:latin typeface="Calibri"/>
                <a:cs typeface="Calibri"/>
              </a:rPr>
              <a:t>мышечный и функциональный </a:t>
            </a:r>
            <a:r>
              <a:rPr sz="2800" spc="-10" dirty="0">
                <a:latin typeface="Calibri"/>
                <a:cs typeface="Calibri"/>
              </a:rPr>
              <a:t>типы.</a:t>
            </a:r>
            <a:endParaRPr sz="2800">
              <a:latin typeface="Calibri"/>
              <a:cs typeface="Calibri"/>
            </a:endParaRPr>
          </a:p>
          <a:p>
            <a:pPr marL="241300" marR="35623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этиология, </a:t>
            </a:r>
            <a:r>
              <a:rPr sz="2800" spc="-5" dirty="0">
                <a:latin typeface="Calibri"/>
                <a:cs typeface="Calibri"/>
              </a:rPr>
              <a:t>начало, прогноз и </a:t>
            </a:r>
            <a:r>
              <a:rPr sz="2800" spc="-25" dirty="0">
                <a:latin typeface="Calibri"/>
                <a:cs typeface="Calibri"/>
              </a:rPr>
              <a:t>методы </a:t>
            </a:r>
            <a:r>
              <a:rPr sz="2800" spc="-10" dirty="0">
                <a:latin typeface="Calibri"/>
                <a:cs typeface="Calibri"/>
              </a:rPr>
              <a:t>лечения </a:t>
            </a:r>
            <a:r>
              <a:rPr sz="2800" spc="-15" dirty="0">
                <a:latin typeface="Calibri"/>
                <a:cs typeface="Calibri"/>
              </a:rPr>
              <a:t>различаются </a:t>
            </a:r>
            <a:r>
              <a:rPr sz="2800" spc="-5" dirty="0">
                <a:latin typeface="Calibri"/>
                <a:cs typeface="Calibri"/>
              </a:rPr>
              <a:t>в  разных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классификациях.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понимание </a:t>
            </a:r>
            <a:r>
              <a:rPr sz="2800" spc="-10" dirty="0">
                <a:latin typeface="Calibri"/>
                <a:cs typeface="Calibri"/>
              </a:rPr>
              <a:t>истории </a:t>
            </a:r>
            <a:r>
              <a:rPr sz="2800" spc="-15" dirty="0">
                <a:latin typeface="Calibri"/>
                <a:cs typeface="Calibri"/>
              </a:rPr>
              <a:t>болезни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доступных вмешательств </a:t>
            </a:r>
            <a:r>
              <a:rPr sz="2800" spc="-5" dirty="0">
                <a:latin typeface="Calibri"/>
                <a:cs typeface="Calibri"/>
              </a:rPr>
              <a:t>важно 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20" dirty="0">
                <a:latin typeface="Calibri"/>
                <a:cs typeface="Calibri"/>
              </a:rPr>
              <a:t>того, </a:t>
            </a:r>
            <a:r>
              <a:rPr sz="2800" spc="-15" dirty="0">
                <a:latin typeface="Calibri"/>
                <a:cs typeface="Calibri"/>
              </a:rPr>
              <a:t>чтобы </a:t>
            </a:r>
            <a:r>
              <a:rPr sz="2800" spc="-5" dirty="0">
                <a:latin typeface="Calibri"/>
                <a:cs typeface="Calibri"/>
              </a:rPr>
              <a:t>помочь пациентам </a:t>
            </a:r>
            <a:r>
              <a:rPr sz="2800" spc="-10" dirty="0">
                <a:latin typeface="Calibri"/>
                <a:cs typeface="Calibri"/>
              </a:rPr>
              <a:t>достичь </a:t>
            </a:r>
            <a:r>
              <a:rPr sz="2800" spc="-15" dirty="0">
                <a:latin typeface="Calibri"/>
                <a:cs typeface="Calibri"/>
              </a:rPr>
              <a:t>долгосрочного  </a:t>
            </a:r>
            <a:r>
              <a:rPr sz="2800" spc="-10" dirty="0">
                <a:latin typeface="Calibri"/>
                <a:cs typeface="Calibri"/>
              </a:rPr>
              <a:t>комфорта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функциональности.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33425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8829675" cy="3903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Возможные </a:t>
            </a:r>
            <a:r>
              <a:rPr sz="2800" spc="-10" dirty="0">
                <a:latin typeface="Calibri"/>
                <a:cs typeface="Calibri"/>
              </a:rPr>
              <a:t>последствия </a:t>
            </a:r>
            <a:r>
              <a:rPr sz="2800" spc="-20" dirty="0">
                <a:latin typeface="Calibri"/>
                <a:cs typeface="Calibri"/>
              </a:rPr>
              <a:t>тяжелого </a:t>
            </a:r>
            <a:r>
              <a:rPr sz="2800" spc="-5" dirty="0">
                <a:latin typeface="Calibri"/>
                <a:cs typeface="Calibri"/>
              </a:rPr>
              <a:t>не леченного </a:t>
            </a:r>
            <a:r>
              <a:rPr sz="2800" spc="-15" dirty="0">
                <a:latin typeface="Calibri"/>
                <a:cs typeface="Calibri"/>
              </a:rPr>
              <a:t>сколиоза  </a:t>
            </a:r>
            <a:r>
              <a:rPr sz="2800" spc="-20" dirty="0">
                <a:latin typeface="Calibri"/>
                <a:cs typeface="Calibri"/>
              </a:rPr>
              <a:t>одинаковы: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нарушение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дыхания,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нарушение </a:t>
            </a:r>
            <a:r>
              <a:rPr sz="2800" spc="-15" dirty="0">
                <a:latin typeface="Calibri"/>
                <a:cs typeface="Calibri"/>
              </a:rPr>
              <a:t>положения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сидя,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боль,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нарушение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походки,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трудности </a:t>
            </a:r>
            <a:r>
              <a:rPr sz="2800" spc="-5" dirty="0">
                <a:latin typeface="Calibri"/>
                <a:cs typeface="Calibri"/>
              </a:rPr>
              <a:t>с активностью в </a:t>
            </a:r>
            <a:r>
              <a:rPr sz="2800" spc="-10" dirty="0">
                <a:latin typeface="Calibri"/>
                <a:cs typeface="Calibri"/>
              </a:rPr>
              <a:t>повседневной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жизни,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психологические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расстройства.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33425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17801"/>
            <a:ext cx="10104120" cy="35788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marR="297180" indent="-228600">
              <a:lnSpc>
                <a:spcPct val="70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развитие </a:t>
            </a:r>
            <a:r>
              <a:rPr sz="2200" spc="-5" dirty="0">
                <a:latin typeface="Calibri"/>
                <a:cs typeface="Calibri"/>
              </a:rPr>
              <a:t>позвоночника начинается в 1-й месяц беременности, </a:t>
            </a:r>
            <a:r>
              <a:rPr sz="2200" spc="-35" dirty="0">
                <a:latin typeface="Calibri"/>
                <a:cs typeface="Calibri"/>
              </a:rPr>
              <a:t>когда </a:t>
            </a:r>
            <a:r>
              <a:rPr sz="2200" spc="-10" dirty="0">
                <a:latin typeface="Calibri"/>
                <a:cs typeface="Calibri"/>
              </a:rPr>
              <a:t>клетки  </a:t>
            </a:r>
            <a:r>
              <a:rPr sz="2200" spc="-15" dirty="0">
                <a:latin typeface="Calibri"/>
                <a:cs typeface="Calibri"/>
              </a:rPr>
              <a:t>мезодермы, </a:t>
            </a:r>
            <a:r>
              <a:rPr sz="2200" spc="-10" dirty="0">
                <a:latin typeface="Calibri"/>
                <a:cs typeface="Calibri"/>
              </a:rPr>
              <a:t>окружающие </a:t>
            </a:r>
            <a:r>
              <a:rPr sz="2200" spc="-35" dirty="0">
                <a:latin typeface="Calibri"/>
                <a:cs typeface="Calibri"/>
              </a:rPr>
              <a:t>хорду, </a:t>
            </a:r>
            <a:r>
              <a:rPr sz="2200" spc="-5" dirty="0">
                <a:latin typeface="Calibri"/>
                <a:cs typeface="Calibri"/>
              </a:rPr>
              <a:t>начинают </a:t>
            </a:r>
            <a:r>
              <a:rPr sz="2200" spc="-10" dirty="0">
                <a:latin typeface="Calibri"/>
                <a:cs typeface="Calibri"/>
              </a:rPr>
              <a:t>дифференцироваться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склеротомы.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конечном </a:t>
            </a:r>
            <a:r>
              <a:rPr sz="2200" spc="-15" dirty="0">
                <a:latin typeface="Calibri"/>
                <a:cs typeface="Calibri"/>
              </a:rPr>
              <a:t>итоге </a:t>
            </a: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0" dirty="0">
                <a:latin typeface="Calibri"/>
                <a:cs typeface="Calibri"/>
              </a:rPr>
              <a:t>сформируют </a:t>
            </a:r>
            <a:r>
              <a:rPr sz="2200" spc="-5" dirty="0">
                <a:latin typeface="Calibri"/>
                <a:cs typeface="Calibri"/>
              </a:rPr>
              <a:t>позвоночные </a:t>
            </a:r>
            <a:r>
              <a:rPr sz="2200" spc="-20" dirty="0">
                <a:latin typeface="Calibri"/>
                <a:cs typeface="Calibri"/>
              </a:rPr>
              <a:t>тела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арки.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травма на </a:t>
            </a:r>
            <a:r>
              <a:rPr sz="2200" spc="-10" dirty="0">
                <a:latin typeface="Calibri"/>
                <a:cs typeface="Calibri"/>
              </a:rPr>
              <a:t>ранних сроках </a:t>
            </a:r>
            <a:r>
              <a:rPr sz="2200" spc="-5" dirty="0">
                <a:latin typeface="Calibri"/>
                <a:cs typeface="Calibri"/>
              </a:rPr>
              <a:t>беременности </a:t>
            </a:r>
            <a:r>
              <a:rPr sz="2200" spc="-10" dirty="0">
                <a:latin typeface="Calibri"/>
                <a:cs typeface="Calibri"/>
              </a:rPr>
              <a:t>часто </a:t>
            </a:r>
            <a:r>
              <a:rPr sz="2200" spc="-15" dirty="0">
                <a:latin typeface="Calibri"/>
                <a:cs typeface="Calibri"/>
              </a:rPr>
              <a:t>поражает </a:t>
            </a:r>
            <a:r>
              <a:rPr sz="2200" spc="-10" dirty="0">
                <a:latin typeface="Calibri"/>
                <a:cs typeface="Calibri"/>
              </a:rPr>
              <a:t>другие </a:t>
            </a:r>
            <a:r>
              <a:rPr sz="2200" spc="-20" dirty="0">
                <a:latin typeface="Calibri"/>
                <a:cs typeface="Calibri"/>
              </a:rPr>
              <a:t>близлежащие  </a:t>
            </a:r>
            <a:r>
              <a:rPr sz="2200" spc="-5" dirty="0">
                <a:latin typeface="Calibri"/>
                <a:cs typeface="Calibri"/>
              </a:rPr>
              <a:t>органы, в </a:t>
            </a:r>
            <a:r>
              <a:rPr sz="2200" spc="-10" dirty="0">
                <a:latin typeface="Calibri"/>
                <a:cs typeface="Calibri"/>
              </a:rPr>
              <a:t>первую очередь </a:t>
            </a:r>
            <a:r>
              <a:rPr sz="2200" spc="-15" dirty="0">
                <a:latin typeface="Calibri"/>
                <a:cs typeface="Calibri"/>
              </a:rPr>
              <a:t>сердечную, </a:t>
            </a:r>
            <a:r>
              <a:rPr sz="2200" spc="-5" dirty="0">
                <a:latin typeface="Calibri"/>
                <a:cs typeface="Calibri"/>
              </a:rPr>
              <a:t>почечную и </a:t>
            </a:r>
            <a:r>
              <a:rPr sz="2200" spc="-15" dirty="0">
                <a:latin typeface="Calibri"/>
                <a:cs typeface="Calibri"/>
              </a:rPr>
              <a:t>желудочно-кишечную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системы.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455"/>
              </a:lnSpc>
            </a:pP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5" dirty="0">
                <a:latin typeface="Calibri"/>
                <a:cs typeface="Calibri"/>
              </a:rPr>
              <a:t>приблизительно </a:t>
            </a:r>
            <a:r>
              <a:rPr sz="2200" spc="-5" dirty="0">
                <a:latin typeface="Calibri"/>
                <a:cs typeface="Calibri"/>
              </a:rPr>
              <a:t>60% </a:t>
            </a:r>
            <a:r>
              <a:rPr sz="2200" spc="-25" dirty="0">
                <a:latin typeface="Calibri"/>
                <a:cs typeface="Calibri"/>
              </a:rPr>
              <a:t>людей </a:t>
            </a:r>
            <a:r>
              <a:rPr sz="2200" spc="-5" dirty="0">
                <a:latin typeface="Calibri"/>
                <a:cs typeface="Calibri"/>
              </a:rPr>
              <a:t>с аномалиями позвоночника имеют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другие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врожденные </a:t>
            </a:r>
            <a:r>
              <a:rPr sz="2200" spc="-5" dirty="0">
                <a:latin typeface="Calibri"/>
                <a:cs typeface="Calibri"/>
              </a:rPr>
              <a:t>аномалии, </a:t>
            </a:r>
            <a:r>
              <a:rPr sz="2200" spc="-10" dirty="0">
                <a:latin typeface="Calibri"/>
                <a:cs typeface="Calibri"/>
              </a:rPr>
              <a:t>поэтому </a:t>
            </a:r>
            <a:r>
              <a:rPr sz="2200" spc="-20" dirty="0">
                <a:latin typeface="Calibri"/>
                <a:cs typeface="Calibri"/>
              </a:rPr>
              <a:t>необходимо </a:t>
            </a:r>
            <a:r>
              <a:rPr sz="2200" spc="-5" dirty="0">
                <a:latin typeface="Calibri"/>
                <a:cs typeface="Calibri"/>
              </a:rPr>
              <a:t>их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выявить.</a:t>
            </a:r>
            <a:endParaRPr sz="2200">
              <a:latin typeface="Calibri"/>
              <a:cs typeface="Calibri"/>
            </a:endParaRPr>
          </a:p>
          <a:p>
            <a:pPr marL="305435" indent="-29337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20" dirty="0">
                <a:latin typeface="Calibri"/>
                <a:cs typeface="Calibri"/>
              </a:rPr>
              <a:t>грудной </a:t>
            </a:r>
            <a:r>
              <a:rPr sz="2200" spc="-40" dirty="0">
                <a:latin typeface="Calibri"/>
                <a:cs typeface="Calibri"/>
              </a:rPr>
              <a:t>отдел </a:t>
            </a:r>
            <a:r>
              <a:rPr sz="2200" spc="-5" dirty="0">
                <a:latin typeface="Calibri"/>
                <a:cs typeface="Calibri"/>
              </a:rPr>
              <a:t>позвоночника </a:t>
            </a:r>
            <a:r>
              <a:rPr sz="2200" spc="-20" dirty="0">
                <a:latin typeface="Calibri"/>
                <a:cs typeface="Calibri"/>
              </a:rPr>
              <a:t>приходится </a:t>
            </a:r>
            <a:r>
              <a:rPr sz="2200" spc="-5" dirty="0">
                <a:latin typeface="Calibri"/>
                <a:cs typeface="Calibri"/>
              </a:rPr>
              <a:t>63% </a:t>
            </a:r>
            <a:r>
              <a:rPr sz="2200" spc="-10" dirty="0">
                <a:latin typeface="Calibri"/>
                <a:cs typeface="Calibri"/>
              </a:rPr>
              <a:t>грудно-поясничного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роста</a:t>
            </a:r>
            <a:endParaRPr sz="2200">
              <a:latin typeface="Calibri"/>
              <a:cs typeface="Calibri"/>
            </a:endParaRPr>
          </a:p>
          <a:p>
            <a:pPr marL="241300" marR="20129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поясничные позвонки </a:t>
            </a:r>
            <a:r>
              <a:rPr sz="2200" spc="-10" dirty="0">
                <a:latin typeface="Calibri"/>
                <a:cs typeface="Calibri"/>
              </a:rPr>
              <a:t>растут </a:t>
            </a:r>
            <a:r>
              <a:rPr sz="2200" spc="-15" dirty="0">
                <a:latin typeface="Calibri"/>
                <a:cs typeface="Calibri"/>
              </a:rPr>
              <a:t>более </a:t>
            </a:r>
            <a:r>
              <a:rPr sz="2200" spc="-10" dirty="0">
                <a:latin typeface="Calibri"/>
                <a:cs typeface="Calibri"/>
              </a:rPr>
              <a:t>сегментарно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10" dirty="0">
                <a:latin typeface="Calibri"/>
                <a:cs typeface="Calibri"/>
              </a:rPr>
              <a:t>раннее </a:t>
            </a:r>
            <a:r>
              <a:rPr sz="2200" spc="-5" dirty="0">
                <a:latin typeface="Calibri"/>
                <a:cs typeface="Calibri"/>
              </a:rPr>
              <a:t>слияние поясничного  </a:t>
            </a:r>
            <a:r>
              <a:rPr sz="2200" spc="-35" dirty="0">
                <a:latin typeface="Calibri"/>
                <a:cs typeface="Calibri"/>
              </a:rPr>
              <a:t>отдела </a:t>
            </a:r>
            <a:r>
              <a:rPr sz="2200" spc="-5" dirty="0">
                <a:latin typeface="Calibri"/>
                <a:cs typeface="Calibri"/>
              </a:rPr>
              <a:t>позвоночника </a:t>
            </a:r>
            <a:r>
              <a:rPr sz="2200" spc="-15" dirty="0">
                <a:latin typeface="Calibri"/>
                <a:cs typeface="Calibri"/>
              </a:rPr>
              <a:t>приведет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5" dirty="0">
                <a:latin typeface="Calibri"/>
                <a:cs typeface="Calibri"/>
              </a:rPr>
              <a:t>большей </a:t>
            </a:r>
            <a:r>
              <a:rPr sz="2200" spc="-10" dirty="0">
                <a:latin typeface="Calibri"/>
                <a:cs typeface="Calibri"/>
              </a:rPr>
              <a:t>потере общей</a:t>
            </a:r>
            <a:r>
              <a:rPr sz="2200" spc="2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высоты.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более </a:t>
            </a:r>
            <a:r>
              <a:rPr sz="2200" spc="-5" dirty="0">
                <a:latin typeface="Calibri"/>
                <a:cs typeface="Calibri"/>
              </a:rPr>
              <a:t>новые хирургические </a:t>
            </a:r>
            <a:r>
              <a:rPr sz="2200" spc="-20" dirty="0">
                <a:latin typeface="Calibri"/>
                <a:cs typeface="Calibri"/>
              </a:rPr>
              <a:t>методы, </a:t>
            </a:r>
            <a:r>
              <a:rPr sz="2200" spc="-15" dirty="0">
                <a:latin typeface="Calibri"/>
                <a:cs typeface="Calibri"/>
              </a:rPr>
              <a:t>которые </a:t>
            </a:r>
            <a:r>
              <a:rPr sz="2200" spc="-10" dirty="0">
                <a:latin typeface="Calibri"/>
                <a:cs typeface="Calibri"/>
              </a:rPr>
              <a:t>позволяют коррекцию </a:t>
            </a:r>
            <a:r>
              <a:rPr sz="2200" spc="-5" dirty="0">
                <a:latin typeface="Calibri"/>
                <a:cs typeface="Calibri"/>
              </a:rPr>
              <a:t>кривой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latin typeface="Calibri"/>
                <a:cs typeface="Calibri"/>
              </a:rPr>
              <a:t>продолжающимся </a:t>
            </a:r>
            <a:r>
              <a:rPr sz="2200" spc="-10" dirty="0">
                <a:latin typeface="Calibri"/>
                <a:cs typeface="Calibri"/>
              </a:rPr>
              <a:t>ростом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избегают раннего </a:t>
            </a:r>
            <a:r>
              <a:rPr sz="2200" spc="-5" dirty="0">
                <a:latin typeface="Calibri"/>
                <a:cs typeface="Calibri"/>
              </a:rPr>
              <a:t>слияния, </a:t>
            </a:r>
            <a:r>
              <a:rPr sz="2200" spc="-10" dirty="0">
                <a:latin typeface="Calibri"/>
                <a:cs typeface="Calibri"/>
              </a:rPr>
              <a:t>широко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доступны.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33425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344785" cy="42443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Отношение </a:t>
            </a:r>
            <a:r>
              <a:rPr sz="2600" spc="-15" dirty="0">
                <a:latin typeface="Calibri"/>
                <a:cs typeface="Calibri"/>
              </a:rPr>
              <a:t>сколиоза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" dirty="0">
                <a:latin typeface="Calibri"/>
                <a:cs typeface="Calibri"/>
              </a:rPr>
              <a:t>росту </a:t>
            </a:r>
            <a:r>
              <a:rPr sz="2600" spc="-10" dirty="0">
                <a:latin typeface="Calibri"/>
                <a:cs typeface="Calibri"/>
              </a:rPr>
              <a:t>хорошо </a:t>
            </a:r>
            <a:r>
              <a:rPr sz="2600" dirty="0">
                <a:latin typeface="Calibri"/>
                <a:cs typeface="Calibri"/>
              </a:rPr>
              <a:t>известно, и программы </a:t>
            </a:r>
            <a:r>
              <a:rPr sz="2600" spc="-5" dirty="0">
                <a:latin typeface="Calibri"/>
                <a:cs typeface="Calibri"/>
              </a:rPr>
              <a:t>скрининга 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хирургические вмешательства лучше всего </a:t>
            </a:r>
            <a:r>
              <a:rPr sz="2600" dirty="0">
                <a:latin typeface="Calibri"/>
                <a:cs typeface="Calibri"/>
              </a:rPr>
              <a:t>планировать с </a:t>
            </a:r>
            <a:r>
              <a:rPr sz="2600" spc="-10" dirty="0">
                <a:latin typeface="Calibri"/>
                <a:cs typeface="Calibri"/>
              </a:rPr>
              <a:t>учетом  </a:t>
            </a:r>
            <a:r>
              <a:rPr sz="2600" spc="-15" dirty="0">
                <a:latin typeface="Calibri"/>
                <a:cs typeface="Calibri"/>
              </a:rPr>
              <a:t>этого.</a:t>
            </a:r>
            <a:endParaRPr sz="2600">
              <a:latin typeface="Calibri"/>
              <a:cs typeface="Calibri"/>
            </a:endParaRPr>
          </a:p>
          <a:p>
            <a:pPr marL="241300" marR="35560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 </a:t>
            </a:r>
            <a:r>
              <a:rPr sz="2600" spc="-20" dirty="0">
                <a:latin typeface="Calibri"/>
                <a:cs typeface="Calibri"/>
              </a:rPr>
              <a:t>отличие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spc="-5" dirty="0">
                <a:latin typeface="Calibri"/>
                <a:cs typeface="Calibri"/>
              </a:rPr>
              <a:t>роста </a:t>
            </a:r>
            <a:r>
              <a:rPr sz="2600" spc="-10" dirty="0">
                <a:latin typeface="Calibri"/>
                <a:cs typeface="Calibri"/>
              </a:rPr>
              <a:t>конечностей, </a:t>
            </a:r>
            <a:r>
              <a:rPr sz="2600" spc="-5" dirty="0">
                <a:latin typeface="Calibri"/>
                <a:cs typeface="Calibri"/>
              </a:rPr>
              <a:t>рост позвонков </a:t>
            </a:r>
            <a:r>
              <a:rPr sz="2600" spc="-10" dirty="0">
                <a:latin typeface="Calibri"/>
                <a:cs typeface="Calibri"/>
              </a:rPr>
              <a:t>является нелинейным.  </a:t>
            </a:r>
            <a:r>
              <a:rPr sz="2600" dirty="0">
                <a:latin typeface="Calibri"/>
                <a:cs typeface="Calibri"/>
              </a:rPr>
              <a:t>Обычно </a:t>
            </a:r>
            <a:r>
              <a:rPr sz="2600" spc="-10" dirty="0">
                <a:latin typeface="Calibri"/>
                <a:cs typeface="Calibri"/>
              </a:rPr>
              <a:t>происходят </a:t>
            </a:r>
            <a:r>
              <a:rPr sz="2600" dirty="0">
                <a:latin typeface="Calibri"/>
                <a:cs typeface="Calibri"/>
              </a:rPr>
              <a:t>два </a:t>
            </a:r>
            <a:r>
              <a:rPr sz="2600" spc="-5" dirty="0">
                <a:latin typeface="Calibri"/>
                <a:cs typeface="Calibri"/>
              </a:rPr>
              <a:t>основных </a:t>
            </a:r>
            <a:r>
              <a:rPr sz="2600" spc="-10" dirty="0">
                <a:latin typeface="Calibri"/>
                <a:cs typeface="Calibri"/>
              </a:rPr>
              <a:t>скачка </a:t>
            </a:r>
            <a:r>
              <a:rPr sz="2600" spc="-5" dirty="0">
                <a:latin typeface="Calibri"/>
                <a:cs typeface="Calibri"/>
              </a:rPr>
              <a:t>роста: </a:t>
            </a:r>
            <a:r>
              <a:rPr sz="2600" dirty="0">
                <a:latin typeface="Calibri"/>
                <a:cs typeface="Calibri"/>
              </a:rPr>
              <a:t>первый в </a:t>
            </a:r>
            <a:r>
              <a:rPr sz="2600" spc="-5" dirty="0">
                <a:latin typeface="Calibri"/>
                <a:cs typeface="Calibri"/>
              </a:rPr>
              <a:t>возрасте </a:t>
            </a:r>
            <a:r>
              <a:rPr sz="2600" spc="-15" dirty="0">
                <a:latin typeface="Calibri"/>
                <a:cs typeface="Calibri"/>
              </a:rPr>
              <a:t>до  </a:t>
            </a:r>
            <a:r>
              <a:rPr sz="2600" spc="-5" dirty="0">
                <a:latin typeface="Calibri"/>
                <a:cs typeface="Calibri"/>
              </a:rPr>
              <a:t>трех лет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второй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период полового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созревания.</a:t>
            </a:r>
            <a:endParaRPr sz="2600">
              <a:latin typeface="Calibri"/>
              <a:cs typeface="Calibri"/>
            </a:endParaRPr>
          </a:p>
          <a:p>
            <a:pPr marL="241300" marR="492125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spc="-10" dirty="0">
                <a:latin typeface="Calibri"/>
                <a:cs typeface="Calibri"/>
              </a:rPr>
              <a:t>5-этапная </a:t>
            </a:r>
            <a:r>
              <a:rPr sz="2600" spc="-5" dirty="0">
                <a:latin typeface="Calibri"/>
                <a:cs typeface="Calibri"/>
              </a:rPr>
              <a:t>классификация </a:t>
            </a:r>
            <a:r>
              <a:rPr sz="2600" dirty="0">
                <a:latin typeface="Calibri"/>
                <a:cs typeface="Calibri"/>
              </a:rPr>
              <a:t>физических </a:t>
            </a:r>
            <a:r>
              <a:rPr sz="2600" spc="-5" dirty="0">
                <a:latin typeface="Calibri"/>
                <a:cs typeface="Calibri"/>
              </a:rPr>
              <a:t>признаках </a:t>
            </a:r>
            <a:r>
              <a:rPr sz="2600" spc="-15" dirty="0">
                <a:latin typeface="Calibri"/>
                <a:cs typeface="Calibri"/>
              </a:rPr>
              <a:t>полового </a:t>
            </a:r>
            <a:r>
              <a:rPr sz="2600" dirty="0">
                <a:latin typeface="Calibri"/>
                <a:cs typeface="Calibri"/>
              </a:rPr>
              <a:t>развития  </a:t>
            </a:r>
            <a:r>
              <a:rPr sz="2600" spc="-25" dirty="0">
                <a:latin typeface="Calibri"/>
                <a:cs typeface="Calibri"/>
              </a:rPr>
              <a:t>Таннера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помочь </a:t>
            </a:r>
            <a:r>
              <a:rPr sz="2600" spc="-10" dirty="0">
                <a:latin typeface="Calibri"/>
                <a:cs typeface="Calibri"/>
              </a:rPr>
              <a:t>предсказать </a:t>
            </a:r>
            <a:r>
              <a:rPr sz="2600" dirty="0">
                <a:latin typeface="Calibri"/>
                <a:cs typeface="Calibri"/>
              </a:rPr>
              <a:t>всплески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роста.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10"/>
              </a:lnSpc>
            </a:pPr>
            <a:r>
              <a:rPr sz="2600" dirty="0">
                <a:latin typeface="Calibri"/>
                <a:cs typeface="Calibri"/>
              </a:rPr>
              <a:t>Обычно </a:t>
            </a:r>
            <a:r>
              <a:rPr sz="2600" spc="-5" dirty="0">
                <a:latin typeface="Calibri"/>
                <a:cs typeface="Calibri"/>
              </a:rPr>
              <a:t>рост </a:t>
            </a:r>
            <a:r>
              <a:rPr sz="2600" spc="-10" dirty="0">
                <a:latin typeface="Calibri"/>
                <a:cs typeface="Calibri"/>
              </a:rPr>
              <a:t>ускоряется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5" dirty="0">
                <a:latin typeface="Calibri"/>
                <a:cs typeface="Calibri"/>
              </a:rPr>
              <a:t>девочек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этапе </a:t>
            </a:r>
            <a:r>
              <a:rPr sz="2600" dirty="0">
                <a:latin typeface="Calibri"/>
                <a:cs typeface="Calibri"/>
              </a:rPr>
              <a:t>2 и у </a:t>
            </a:r>
            <a:r>
              <a:rPr sz="2600" spc="-10" dirty="0">
                <a:latin typeface="Calibri"/>
                <a:cs typeface="Calibri"/>
              </a:rPr>
              <a:t>мальчиков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этапе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3,</a:t>
            </a:r>
            <a:endParaRPr sz="2600">
              <a:latin typeface="Calibri"/>
              <a:cs typeface="Calibri"/>
            </a:endParaRPr>
          </a:p>
          <a:p>
            <a:pPr marL="241300" marR="1457960">
              <a:lnSpc>
                <a:spcPts val="2810"/>
              </a:lnSpc>
              <a:spcBef>
                <a:spcPts val="195"/>
              </a:spcBef>
            </a:pPr>
            <a:r>
              <a:rPr sz="2600" dirty="0">
                <a:latin typeface="Calibri"/>
                <a:cs typeface="Calibri"/>
              </a:rPr>
              <a:t>(раса, </a:t>
            </a:r>
            <a:r>
              <a:rPr sz="2600" spc="-5" dirty="0">
                <a:latin typeface="Calibri"/>
                <a:cs typeface="Calibri"/>
              </a:rPr>
              <a:t>наследственность, физическая </a:t>
            </a:r>
            <a:r>
              <a:rPr sz="2600" dirty="0">
                <a:latin typeface="Calibri"/>
                <a:cs typeface="Calibri"/>
              </a:rPr>
              <a:t>активность, физические  </a:t>
            </a:r>
            <a:r>
              <a:rPr sz="2600" spc="-10" dirty="0">
                <a:latin typeface="Calibri"/>
                <a:cs typeface="Calibri"/>
              </a:rPr>
              <a:t>недостатки </a:t>
            </a:r>
            <a:r>
              <a:rPr sz="2600" dirty="0">
                <a:latin typeface="Calibri"/>
                <a:cs typeface="Calibri"/>
              </a:rPr>
              <a:t>и питание </a:t>
            </a:r>
            <a:r>
              <a:rPr sz="2600" spc="-5" dirty="0">
                <a:latin typeface="Calibri"/>
                <a:cs typeface="Calibri"/>
              </a:rPr>
              <a:t>могут влиять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это).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4979670" cy="4262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Линии Риссера, видимые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рентгенограммах </a:t>
            </a:r>
            <a:r>
              <a:rPr sz="2200" spc="-15" dirty="0">
                <a:latin typeface="Calibri"/>
                <a:cs typeface="Calibri"/>
              </a:rPr>
              <a:t>подвздошной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кости,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Calibri"/>
                <a:cs typeface="Calibri"/>
              </a:rPr>
              <a:t>используются </a:t>
            </a:r>
            <a:r>
              <a:rPr sz="2200" spc="-10" dirty="0">
                <a:latin typeface="Calibri"/>
                <a:cs typeface="Calibri"/>
              </a:rPr>
              <a:t>для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определения</a:t>
            </a:r>
            <a:endParaRPr sz="2200">
              <a:latin typeface="Calibri"/>
              <a:cs typeface="Calibri"/>
            </a:endParaRPr>
          </a:p>
          <a:p>
            <a:pPr marL="241300" marR="32766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зрелости </a:t>
            </a:r>
            <a:r>
              <a:rPr sz="2200" spc="-20" dirty="0">
                <a:latin typeface="Calibri"/>
                <a:cs typeface="Calibri"/>
              </a:rPr>
              <a:t>скелета </a:t>
            </a:r>
            <a:r>
              <a:rPr sz="2200" spc="-5" dirty="0">
                <a:latin typeface="Calibri"/>
                <a:cs typeface="Calibri"/>
              </a:rPr>
              <a:t>и прогнозирования  </a:t>
            </a:r>
            <a:r>
              <a:rPr sz="2200" spc="-10" dirty="0">
                <a:latin typeface="Calibri"/>
                <a:cs typeface="Calibri"/>
              </a:rPr>
              <a:t>роста.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Оссификация </a:t>
            </a:r>
            <a:r>
              <a:rPr sz="2200" spc="-15" dirty="0">
                <a:latin typeface="Calibri"/>
                <a:cs typeface="Calibri"/>
              </a:rPr>
              <a:t>подвздошного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гребня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Calibri"/>
                <a:cs typeface="Calibri"/>
              </a:rPr>
              <a:t>отслеживается </a:t>
            </a:r>
            <a:r>
              <a:rPr sz="2200" spc="-5" dirty="0">
                <a:latin typeface="Calibri"/>
                <a:cs typeface="Calibri"/>
              </a:rPr>
              <a:t>по </a:t>
            </a:r>
            <a:r>
              <a:rPr sz="2200" spc="-10" dirty="0">
                <a:latin typeface="Calibri"/>
                <a:cs typeface="Calibri"/>
              </a:rPr>
              <a:t>мере </a:t>
            </a:r>
            <a:r>
              <a:rPr sz="2200" spc="-15" dirty="0">
                <a:latin typeface="Calibri"/>
                <a:cs typeface="Calibri"/>
              </a:rPr>
              <a:t>его </a:t>
            </a:r>
            <a:r>
              <a:rPr sz="2200" spc="-20" dirty="0">
                <a:latin typeface="Calibri"/>
                <a:cs typeface="Calibri"/>
              </a:rPr>
              <a:t>перехода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латеральной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медиальной,</a:t>
            </a:r>
            <a:endParaRPr sz="2200">
              <a:latin typeface="Calibri"/>
              <a:cs typeface="Calibri"/>
            </a:endParaRPr>
          </a:p>
          <a:p>
            <a:pPr marL="241300" marR="28130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Степень </a:t>
            </a:r>
            <a:r>
              <a:rPr sz="2200" spc="-5" dirty="0">
                <a:latin typeface="Calibri"/>
                <a:cs typeface="Calibri"/>
              </a:rPr>
              <a:t>0 </a:t>
            </a:r>
            <a:r>
              <a:rPr sz="2200" spc="-10" dirty="0">
                <a:latin typeface="Calibri"/>
                <a:cs typeface="Calibri"/>
              </a:rPr>
              <a:t>Риссера (без оссификации) 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10" dirty="0">
                <a:latin typeface="Calibri"/>
                <a:cs typeface="Calibri"/>
              </a:rPr>
              <a:t>степени </a:t>
            </a:r>
            <a:r>
              <a:rPr sz="2200" spc="-5" dirty="0">
                <a:latin typeface="Calibri"/>
                <a:cs typeface="Calibri"/>
              </a:rPr>
              <a:t>5 </a:t>
            </a:r>
            <a:r>
              <a:rPr sz="2200" spc="-15" dirty="0">
                <a:latin typeface="Calibri"/>
                <a:cs typeface="Calibri"/>
              </a:rPr>
              <a:t>(полное </a:t>
            </a:r>
            <a:r>
              <a:rPr sz="2200" spc="-5" dirty="0">
                <a:latin typeface="Calibri"/>
                <a:cs typeface="Calibri"/>
              </a:rPr>
              <a:t>слияние с  апофизом </a:t>
            </a:r>
            <a:r>
              <a:rPr sz="2200" spc="-15" dirty="0">
                <a:latin typeface="Calibri"/>
                <a:cs typeface="Calibri"/>
              </a:rPr>
              <a:t>подвздошной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кости).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Риссер 1 </a:t>
            </a:r>
            <a:r>
              <a:rPr sz="2200" spc="-15" dirty="0">
                <a:latin typeface="Calibri"/>
                <a:cs typeface="Calibri"/>
              </a:rPr>
              <a:t>представляет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период</a:t>
            </a:r>
            <a:endParaRPr sz="2200">
              <a:latin typeface="Calibri"/>
              <a:cs typeface="Calibri"/>
            </a:endParaRPr>
          </a:p>
          <a:p>
            <a:pPr marL="241300" marR="20066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наиболее быстрого </a:t>
            </a:r>
            <a:r>
              <a:rPr sz="2200" spc="-5" dirty="0">
                <a:latin typeface="Calibri"/>
                <a:cs typeface="Calibri"/>
              </a:rPr>
              <a:t>роста </a:t>
            </a:r>
            <a:r>
              <a:rPr sz="2200" spc="-20" dirty="0">
                <a:latin typeface="Calibri"/>
                <a:cs typeface="Calibri"/>
              </a:rPr>
              <a:t>скелета, </a:t>
            </a:r>
            <a:r>
              <a:rPr sz="2200" spc="-5" dirty="0">
                <a:latin typeface="Calibri"/>
                <a:cs typeface="Calibri"/>
              </a:rPr>
              <a:t>и  </a:t>
            </a:r>
            <a:r>
              <a:rPr sz="2200" spc="-15" dirty="0">
                <a:latin typeface="Calibri"/>
                <a:cs typeface="Calibri"/>
              </a:rPr>
              <a:t>корреляция </a:t>
            </a:r>
            <a:r>
              <a:rPr sz="2200" spc="-10" dirty="0">
                <a:latin typeface="Calibri"/>
                <a:cs typeface="Calibri"/>
              </a:rPr>
              <a:t>знака </a:t>
            </a:r>
            <a:r>
              <a:rPr sz="2200" spc="-5" dirty="0">
                <a:latin typeface="Calibri"/>
                <a:cs typeface="Calibri"/>
              </a:rPr>
              <a:t>Риссер со </a:t>
            </a:r>
            <a:r>
              <a:rPr sz="2200" spc="-10" dirty="0">
                <a:latin typeface="Calibri"/>
                <a:cs typeface="Calibri"/>
              </a:rPr>
              <a:t>степенью  </a:t>
            </a:r>
            <a:r>
              <a:rPr sz="2200" spc="-15" dirty="0">
                <a:latin typeface="Calibri"/>
                <a:cs typeface="Calibri"/>
              </a:rPr>
              <a:t>сколиотической </a:t>
            </a:r>
            <a:r>
              <a:rPr sz="2200" spc="-5" dirty="0">
                <a:latin typeface="Calibri"/>
                <a:cs typeface="Calibri"/>
              </a:rPr>
              <a:t>кривой </a:t>
            </a:r>
            <a:r>
              <a:rPr sz="2200" spc="-20" dirty="0">
                <a:latin typeface="Calibri"/>
                <a:cs typeface="Calibri"/>
              </a:rPr>
              <a:t>может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быть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предиктором </a:t>
            </a:r>
            <a:r>
              <a:rPr sz="2200" spc="-5" dirty="0">
                <a:latin typeface="Calibri"/>
                <a:cs typeface="Calibri"/>
              </a:rPr>
              <a:t>прогрессии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кривой.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276855"/>
            <a:ext cx="5181600" cy="3450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11130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Стадия цифровой </a:t>
            </a:r>
            <a:r>
              <a:rPr sz="2800" spc="-10" dirty="0">
                <a:latin typeface="Calibri"/>
                <a:cs typeface="Calibri"/>
              </a:rPr>
              <a:t>зрелости Сандерса, </a:t>
            </a:r>
            <a:r>
              <a:rPr sz="2800" spc="-5" dirty="0">
                <a:latin typeface="Calibri"/>
                <a:cs typeface="Calibri"/>
              </a:rPr>
              <a:t>основанная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241300" marR="393065">
              <a:lnSpc>
                <a:spcPts val="3030"/>
              </a:lnSpc>
              <a:spcBef>
                <a:spcPts val="209"/>
              </a:spcBef>
            </a:pPr>
            <a:r>
              <a:rPr sz="2800" spc="-5" dirty="0">
                <a:latin typeface="Calibri"/>
                <a:cs typeface="Calibri"/>
              </a:rPr>
              <a:t>рентгенограммах кисти и запястья, </a:t>
            </a:r>
            <a:r>
              <a:rPr sz="2800" spc="-10" dirty="0">
                <a:latin typeface="Calibri"/>
                <a:cs typeface="Calibri"/>
              </a:rPr>
              <a:t>также </a:t>
            </a:r>
            <a:r>
              <a:rPr sz="2800" dirty="0">
                <a:latin typeface="Calibri"/>
                <a:cs typeface="Calibri"/>
              </a:rPr>
              <a:t>сильно </a:t>
            </a:r>
            <a:r>
              <a:rPr sz="2800" spc="-20" dirty="0">
                <a:latin typeface="Calibri"/>
                <a:cs typeface="Calibri"/>
              </a:rPr>
              <a:t>коррелирует </a:t>
            </a:r>
            <a:r>
              <a:rPr sz="2800" spc="-5" dirty="0">
                <a:latin typeface="Calibri"/>
                <a:cs typeface="Calibri"/>
              </a:rPr>
              <a:t>с  прогрессированием </a:t>
            </a:r>
            <a:r>
              <a:rPr sz="2800" spc="-10" dirty="0">
                <a:latin typeface="Calibri"/>
                <a:cs typeface="Calibri"/>
              </a:rPr>
              <a:t>идиопатического </a:t>
            </a:r>
            <a:r>
              <a:rPr sz="2800" spc="-15" dirty="0">
                <a:latin typeface="Calibri"/>
                <a:cs typeface="Calibri"/>
              </a:rPr>
              <a:t>сколиоза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может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быть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05"/>
              </a:lnSpc>
            </a:pPr>
            <a:r>
              <a:rPr sz="2800" spc="-15" dirty="0">
                <a:latin typeface="Calibri"/>
                <a:cs typeface="Calibri"/>
              </a:rPr>
              <a:t>более точной, </a:t>
            </a:r>
            <a:r>
              <a:rPr sz="2800" spc="-10" dirty="0">
                <a:latin typeface="Calibri"/>
                <a:cs typeface="Calibri"/>
              </a:rPr>
              <a:t>чем </a:t>
            </a:r>
            <a:r>
              <a:rPr sz="2800" spc="-5" dirty="0">
                <a:latin typeface="Calibri"/>
                <a:cs typeface="Calibri"/>
              </a:rPr>
              <a:t>стадия Риссера </a:t>
            </a:r>
            <a:r>
              <a:rPr sz="2800" i="1" spc="-10" dirty="0">
                <a:latin typeface="Calibri"/>
                <a:cs typeface="Calibri"/>
              </a:rPr>
              <a:t>Sanders </a:t>
            </a:r>
            <a:r>
              <a:rPr sz="2800" i="1" spc="-25" dirty="0">
                <a:latin typeface="Calibri"/>
                <a:cs typeface="Calibri"/>
              </a:rPr>
              <a:t>J, </a:t>
            </a:r>
            <a:r>
              <a:rPr sz="2800" i="1" dirty="0">
                <a:latin typeface="Calibri"/>
                <a:cs typeface="Calibri"/>
              </a:rPr>
              <a:t>Khoury </a:t>
            </a:r>
            <a:r>
              <a:rPr sz="2800" i="1" spc="-25" dirty="0">
                <a:latin typeface="Calibri"/>
                <a:cs typeface="Calibri"/>
              </a:rPr>
              <a:t>J, </a:t>
            </a:r>
            <a:r>
              <a:rPr sz="2800" i="1" spc="-5" dirty="0">
                <a:latin typeface="Calibri"/>
                <a:cs typeface="Calibri"/>
              </a:rPr>
              <a:t>Kishan S,</a:t>
            </a:r>
            <a:r>
              <a:rPr sz="2800" i="1" spc="16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et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i="1" spc="-5" dirty="0">
                <a:latin typeface="Calibri"/>
                <a:cs typeface="Calibri"/>
              </a:rPr>
              <a:t>al.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(2008)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483234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Номограмма </a:t>
            </a:r>
            <a:r>
              <a:rPr sz="2800" spc="-10" dirty="0">
                <a:latin typeface="Calibri"/>
                <a:cs typeface="Calibri"/>
              </a:rPr>
              <a:t>Лонштейна-Карлсона </a:t>
            </a:r>
            <a:r>
              <a:rPr sz="2800" spc="-15" dirty="0">
                <a:latin typeface="Calibri"/>
                <a:cs typeface="Calibri"/>
              </a:rPr>
              <a:t>использует </a:t>
            </a:r>
            <a:r>
              <a:rPr sz="2800" spc="-5" dirty="0">
                <a:latin typeface="Calibri"/>
                <a:cs typeface="Calibri"/>
              </a:rPr>
              <a:t>начальную  </a:t>
            </a:r>
            <a:r>
              <a:rPr sz="2800" spc="-10" dirty="0">
                <a:latin typeface="Calibri"/>
                <a:cs typeface="Calibri"/>
              </a:rPr>
              <a:t>величину </a:t>
            </a:r>
            <a:r>
              <a:rPr sz="2800" spc="-5" dirty="0">
                <a:latin typeface="Calibri"/>
                <a:cs typeface="Calibri"/>
              </a:rPr>
              <a:t>кривой, знак Риссера и </a:t>
            </a:r>
            <a:r>
              <a:rPr sz="2800" spc="-10" dirty="0">
                <a:latin typeface="Calibri"/>
                <a:cs typeface="Calibri"/>
              </a:rPr>
              <a:t>хронологический </a:t>
            </a:r>
            <a:r>
              <a:rPr sz="2800" spc="-5" dirty="0">
                <a:latin typeface="Calibri"/>
                <a:cs typeface="Calibri"/>
              </a:rPr>
              <a:t>возраст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для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5" dirty="0">
                <a:latin typeface="Calibri"/>
                <a:cs typeface="Calibri"/>
              </a:rPr>
              <a:t>прогнозирования прогрессии кривой </a:t>
            </a:r>
            <a:r>
              <a:rPr sz="2800" i="1" spc="-15" dirty="0">
                <a:latin typeface="Calibri"/>
                <a:cs typeface="Calibri"/>
              </a:rPr>
              <a:t>Lonstein </a:t>
            </a:r>
            <a:r>
              <a:rPr sz="2800" i="1" spc="-5" dirty="0">
                <a:latin typeface="Calibri"/>
                <a:cs typeface="Calibri"/>
              </a:rPr>
              <a:t>JE, Carlson </a:t>
            </a:r>
            <a:r>
              <a:rPr sz="2800" i="1" spc="-10" dirty="0">
                <a:latin typeface="Calibri"/>
                <a:cs typeface="Calibri"/>
              </a:rPr>
              <a:t>JM</a:t>
            </a:r>
            <a:r>
              <a:rPr sz="2800" i="1" spc="8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(1984)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80869"/>
            <a:ext cx="10295255" cy="3301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7914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Кривые </a:t>
            </a:r>
            <a:r>
              <a:rPr sz="2600" spc="-15" dirty="0">
                <a:latin typeface="Calibri"/>
                <a:cs typeface="Calibri"/>
              </a:rPr>
              <a:t>сколиоза </a:t>
            </a:r>
            <a:r>
              <a:rPr sz="2600" dirty="0">
                <a:latin typeface="Calibri"/>
                <a:cs typeface="Calibri"/>
              </a:rPr>
              <a:t>названы их </a:t>
            </a:r>
            <a:r>
              <a:rPr sz="2600" spc="-5" dirty="0">
                <a:latin typeface="Calibri"/>
                <a:cs typeface="Calibri"/>
              </a:rPr>
              <a:t>направлением, </a:t>
            </a:r>
            <a:r>
              <a:rPr sz="2600" spc="-15" dirty="0">
                <a:latin typeface="Calibri"/>
                <a:cs typeface="Calibri"/>
              </a:rPr>
              <a:t>местоположением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величиной.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Выпуклая вершина кривой </a:t>
            </a:r>
            <a:r>
              <a:rPr sz="2600" spc="-5" dirty="0">
                <a:latin typeface="Calibri"/>
                <a:cs typeface="Calibri"/>
              </a:rPr>
              <a:t>указывает </a:t>
            </a:r>
            <a:r>
              <a:rPr sz="2600" dirty="0">
                <a:latin typeface="Calibri"/>
                <a:cs typeface="Calibri"/>
              </a:rPr>
              <a:t>ее названное </a:t>
            </a:r>
            <a:r>
              <a:rPr sz="2600" spc="-5" dirty="0">
                <a:latin typeface="Calibri"/>
                <a:cs typeface="Calibri"/>
              </a:rPr>
              <a:t>направление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местоположение, </a:t>
            </a:r>
            <a:r>
              <a:rPr sz="2600" dirty="0">
                <a:latin typeface="Calibri"/>
                <a:cs typeface="Calibri"/>
              </a:rPr>
              <a:t>а измерение по </a:t>
            </a:r>
            <a:r>
              <a:rPr sz="2600" spc="-30" dirty="0">
                <a:latin typeface="Calibri"/>
                <a:cs typeface="Calibri"/>
              </a:rPr>
              <a:t>углу </a:t>
            </a:r>
            <a:r>
              <a:rPr sz="2600" spc="-10" dirty="0">
                <a:latin typeface="Calibri"/>
                <a:cs typeface="Calibri"/>
              </a:rPr>
              <a:t>Кобба </a:t>
            </a:r>
            <a:r>
              <a:rPr sz="2600" spc="-5" dirty="0">
                <a:latin typeface="Calibri"/>
                <a:cs typeface="Calibri"/>
              </a:rPr>
              <a:t>дает </a:t>
            </a:r>
            <a:r>
              <a:rPr sz="2600" spc="-10" dirty="0">
                <a:latin typeface="Calibri"/>
                <a:cs typeface="Calibri"/>
              </a:rPr>
              <a:t>наиболее надежную  </a:t>
            </a:r>
            <a:r>
              <a:rPr sz="2600" spc="-15" dirty="0">
                <a:latin typeface="Calibri"/>
                <a:cs typeface="Calibri"/>
              </a:rPr>
              <a:t>величину.</a:t>
            </a:r>
            <a:endParaRPr sz="2600">
              <a:latin typeface="Calibri"/>
              <a:cs typeface="Calibri"/>
            </a:endParaRPr>
          </a:p>
          <a:p>
            <a:pPr marL="241300" marR="642620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Если </a:t>
            </a:r>
            <a:r>
              <a:rPr sz="2600" spc="-10" dirty="0">
                <a:latin typeface="Calibri"/>
                <a:cs typeface="Calibri"/>
              </a:rPr>
              <a:t>существует более </a:t>
            </a:r>
            <a:r>
              <a:rPr sz="2600" spc="-20" dirty="0">
                <a:latin typeface="Calibri"/>
                <a:cs typeface="Calibri"/>
              </a:rPr>
              <a:t>одной </a:t>
            </a:r>
            <a:r>
              <a:rPr sz="2600" dirty="0">
                <a:latin typeface="Calibri"/>
                <a:cs typeface="Calibri"/>
              </a:rPr>
              <a:t>кривой, кривая </a:t>
            </a:r>
            <a:r>
              <a:rPr sz="2600" spc="-10" dirty="0">
                <a:latin typeface="Calibri"/>
                <a:cs typeface="Calibri"/>
              </a:rPr>
              <a:t>наибольшей </a:t>
            </a:r>
            <a:r>
              <a:rPr sz="2600" spc="-5" dirty="0">
                <a:latin typeface="Calibri"/>
                <a:cs typeface="Calibri"/>
              </a:rPr>
              <a:t>степени  обозначается </a:t>
            </a: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spc="-15" dirty="0">
                <a:latin typeface="Calibri"/>
                <a:cs typeface="Calibri"/>
              </a:rPr>
              <a:t>главная, </a:t>
            </a:r>
            <a:r>
              <a:rPr sz="2600" dirty="0">
                <a:latin typeface="Calibri"/>
                <a:cs typeface="Calibri"/>
              </a:rPr>
              <a:t>а остальные </a:t>
            </a:r>
            <a:r>
              <a:rPr sz="2600" spc="-10" dirty="0">
                <a:latin typeface="Calibri"/>
                <a:cs typeface="Calibri"/>
              </a:rPr>
              <a:t>как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второстепенные.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Кривые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dirty="0">
                <a:latin typeface="Calibri"/>
                <a:cs typeface="Calibri"/>
              </a:rPr>
              <a:t>100° </a:t>
            </a:r>
            <a:r>
              <a:rPr sz="2600" spc="-5" dirty="0">
                <a:latin typeface="Calibri"/>
                <a:cs typeface="Calibri"/>
              </a:rPr>
              <a:t>связаны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рестриктивными заболеваниями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легких.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5000625" cy="43345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605155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Ротационные </a:t>
            </a:r>
            <a:r>
              <a:rPr sz="2800" spc="-5" dirty="0">
                <a:latin typeface="Calibri"/>
                <a:cs typeface="Calibri"/>
              </a:rPr>
              <a:t>деформации  </a:t>
            </a:r>
            <a:r>
              <a:rPr sz="2800" spc="-10" dirty="0">
                <a:latin typeface="Calibri"/>
                <a:cs typeface="Calibri"/>
              </a:rPr>
              <a:t>усложняют корсетную </a:t>
            </a:r>
            <a:r>
              <a:rPr sz="2800" spc="-5" dirty="0">
                <a:latin typeface="Calibri"/>
                <a:cs typeface="Calibri"/>
              </a:rPr>
              <a:t>и  хирургическую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коррекцию.</a:t>
            </a:r>
            <a:endParaRPr sz="2800">
              <a:latin typeface="Calibri"/>
              <a:cs typeface="Calibri"/>
            </a:endParaRPr>
          </a:p>
          <a:p>
            <a:pPr marL="241300" marR="120142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Ротация </a:t>
            </a:r>
            <a:r>
              <a:rPr sz="2800" spc="-5" dirty="0">
                <a:latin typeface="Calibri"/>
                <a:cs typeface="Calibri"/>
              </a:rPr>
              <a:t>позвоночника  измеряется с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помощью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355"/>
              </a:lnSpc>
            </a:pPr>
            <a:r>
              <a:rPr sz="2800" spc="-15" dirty="0">
                <a:latin typeface="Calibri"/>
                <a:cs typeface="Calibri"/>
              </a:rPr>
              <a:t>сколиометра, </a:t>
            </a:r>
            <a:r>
              <a:rPr sz="2800" spc="-40" dirty="0">
                <a:latin typeface="Calibri"/>
                <a:cs typeface="Calibri"/>
              </a:rPr>
              <a:t>когда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ребенок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spc="-5" dirty="0">
                <a:latin typeface="Calibri"/>
                <a:cs typeface="Calibri"/>
              </a:rPr>
              <a:t>наклоняется </a:t>
            </a:r>
            <a:r>
              <a:rPr sz="2800" spc="-10" dirty="0">
                <a:latin typeface="Calibri"/>
                <a:cs typeface="Calibri"/>
              </a:rPr>
              <a:t>вперед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(тест</a:t>
            </a:r>
            <a:endParaRPr sz="2800">
              <a:latin typeface="Calibri"/>
              <a:cs typeface="Calibri"/>
            </a:endParaRPr>
          </a:p>
          <a:p>
            <a:pPr marL="241300" marR="5080" algn="just">
              <a:lnSpc>
                <a:spcPct val="80000"/>
              </a:lnSpc>
              <a:spcBef>
                <a:spcPts val="335"/>
              </a:spcBef>
            </a:pPr>
            <a:r>
              <a:rPr sz="2800" spc="-5" dirty="0">
                <a:latin typeface="Calibri"/>
                <a:cs typeface="Calibri"/>
              </a:rPr>
              <a:t>Адама), и </a:t>
            </a:r>
            <a:r>
              <a:rPr sz="2800" spc="-10" dirty="0">
                <a:latin typeface="Calibri"/>
                <a:cs typeface="Calibri"/>
              </a:rPr>
              <a:t>рентгенологически </a:t>
            </a:r>
            <a:r>
              <a:rPr sz="2800" spc="-5" dirty="0">
                <a:latin typeface="Calibri"/>
                <a:cs typeface="Calibri"/>
              </a:rPr>
              <a:t>с  помощью визуализации </a:t>
            </a:r>
            <a:r>
              <a:rPr sz="2800" spc="-10" dirty="0">
                <a:latin typeface="Calibri"/>
                <a:cs typeface="Calibri"/>
              </a:rPr>
              <a:t>ножки  </a:t>
            </a:r>
            <a:r>
              <a:rPr sz="2800" spc="-5" dirty="0">
                <a:latin typeface="Calibri"/>
                <a:cs typeface="Calibri"/>
              </a:rPr>
              <a:t>(рентгеновский </a:t>
            </a:r>
            <a:r>
              <a:rPr sz="2800" spc="-30" dirty="0">
                <a:latin typeface="Calibri"/>
                <a:cs typeface="Calibri"/>
              </a:rPr>
              <a:t>метод </a:t>
            </a:r>
            <a:r>
              <a:rPr sz="2800" spc="-5" dirty="0">
                <a:latin typeface="Calibri"/>
                <a:cs typeface="Calibri"/>
              </a:rPr>
              <a:t>Нэша-</a:t>
            </a:r>
            <a:endParaRPr sz="2800">
              <a:latin typeface="Calibri"/>
              <a:cs typeface="Calibri"/>
            </a:endParaRPr>
          </a:p>
          <a:p>
            <a:pPr marL="241300" algn="just">
              <a:lnSpc>
                <a:spcPts val="2355"/>
              </a:lnSpc>
            </a:pPr>
            <a:r>
              <a:rPr sz="2800" spc="-5" dirty="0">
                <a:latin typeface="Calibri"/>
                <a:cs typeface="Calibri"/>
              </a:rPr>
              <a:t>Мо) или с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помощью</a:t>
            </a:r>
            <a:endParaRPr sz="2800">
              <a:latin typeface="Calibri"/>
              <a:cs typeface="Calibri"/>
            </a:endParaRPr>
          </a:p>
          <a:p>
            <a:pPr marL="241300" algn="just">
              <a:lnSpc>
                <a:spcPts val="3025"/>
              </a:lnSpc>
            </a:pPr>
            <a:r>
              <a:rPr sz="2800" spc="-10" dirty="0">
                <a:latin typeface="Calibri"/>
                <a:cs typeface="Calibri"/>
              </a:rPr>
              <a:t>компьютерной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томографии.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2511" y="2106167"/>
            <a:ext cx="4762499" cy="379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80869"/>
            <a:ext cx="10295255" cy="3301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76898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Кривые </a:t>
            </a:r>
            <a:r>
              <a:rPr sz="2600" spc="-15" dirty="0">
                <a:latin typeface="Calibri"/>
                <a:cs typeface="Calibri"/>
              </a:rPr>
              <a:t>сколиоза </a:t>
            </a:r>
            <a:r>
              <a:rPr sz="2600" dirty="0">
                <a:latin typeface="Calibri"/>
                <a:cs typeface="Calibri"/>
              </a:rPr>
              <a:t>названы их </a:t>
            </a:r>
            <a:r>
              <a:rPr sz="2600" spc="-5" dirty="0">
                <a:latin typeface="Calibri"/>
                <a:cs typeface="Calibri"/>
              </a:rPr>
              <a:t>направлением, </a:t>
            </a:r>
            <a:r>
              <a:rPr sz="2600" spc="-10" dirty="0">
                <a:latin typeface="Calibri"/>
                <a:cs typeface="Calibri"/>
              </a:rPr>
              <a:t>местоположением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величиной.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Выпуклая вершина кривой </a:t>
            </a:r>
            <a:r>
              <a:rPr sz="2600" spc="-5" dirty="0">
                <a:latin typeface="Calibri"/>
                <a:cs typeface="Calibri"/>
              </a:rPr>
              <a:t>указывает </a:t>
            </a:r>
            <a:r>
              <a:rPr sz="2600" dirty="0">
                <a:latin typeface="Calibri"/>
                <a:cs typeface="Calibri"/>
              </a:rPr>
              <a:t>ее названное </a:t>
            </a:r>
            <a:r>
              <a:rPr sz="2600" spc="-5" dirty="0">
                <a:latin typeface="Calibri"/>
                <a:cs typeface="Calibri"/>
              </a:rPr>
              <a:t>направление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местоположение, </a:t>
            </a:r>
            <a:r>
              <a:rPr sz="2600" dirty="0">
                <a:latin typeface="Calibri"/>
                <a:cs typeface="Calibri"/>
              </a:rPr>
              <a:t>а измерение по </a:t>
            </a:r>
            <a:r>
              <a:rPr sz="2600" spc="-30" dirty="0">
                <a:latin typeface="Calibri"/>
                <a:cs typeface="Calibri"/>
              </a:rPr>
              <a:t>углу </a:t>
            </a:r>
            <a:r>
              <a:rPr sz="2600" spc="-10" dirty="0">
                <a:latin typeface="Calibri"/>
                <a:cs typeface="Calibri"/>
              </a:rPr>
              <a:t>Кобба </a:t>
            </a:r>
            <a:r>
              <a:rPr sz="2600" spc="-5" dirty="0">
                <a:latin typeface="Calibri"/>
                <a:cs typeface="Calibri"/>
              </a:rPr>
              <a:t>дает </a:t>
            </a:r>
            <a:r>
              <a:rPr sz="2600" spc="-10" dirty="0">
                <a:latin typeface="Calibri"/>
                <a:cs typeface="Calibri"/>
              </a:rPr>
              <a:t>наиболее надежную  </a:t>
            </a:r>
            <a:r>
              <a:rPr sz="2600" spc="-15" dirty="0">
                <a:latin typeface="Calibri"/>
                <a:cs typeface="Calibri"/>
              </a:rPr>
              <a:t>величину.</a:t>
            </a:r>
            <a:endParaRPr sz="2600">
              <a:latin typeface="Calibri"/>
              <a:cs typeface="Calibri"/>
            </a:endParaRPr>
          </a:p>
          <a:p>
            <a:pPr marL="241300" marR="633095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Если </a:t>
            </a:r>
            <a:r>
              <a:rPr sz="2600" spc="-5" dirty="0">
                <a:latin typeface="Calibri"/>
                <a:cs typeface="Calibri"/>
              </a:rPr>
              <a:t>существует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spc="-20" dirty="0">
                <a:latin typeface="Calibri"/>
                <a:cs typeface="Calibri"/>
              </a:rPr>
              <a:t>одной </a:t>
            </a:r>
            <a:r>
              <a:rPr sz="2600" dirty="0">
                <a:latin typeface="Calibri"/>
                <a:cs typeface="Calibri"/>
              </a:rPr>
              <a:t>кривой, кривая </a:t>
            </a:r>
            <a:r>
              <a:rPr sz="2600" spc="-5" dirty="0">
                <a:latin typeface="Calibri"/>
                <a:cs typeface="Calibri"/>
              </a:rPr>
              <a:t>наибольшей степени  обозначается </a:t>
            </a: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spc="-15" dirty="0">
                <a:latin typeface="Calibri"/>
                <a:cs typeface="Calibri"/>
              </a:rPr>
              <a:t>главная, </a:t>
            </a:r>
            <a:r>
              <a:rPr sz="2600" dirty="0">
                <a:latin typeface="Calibri"/>
                <a:cs typeface="Calibri"/>
              </a:rPr>
              <a:t>а остальные </a:t>
            </a:r>
            <a:r>
              <a:rPr sz="2600" spc="-10" dirty="0">
                <a:latin typeface="Calibri"/>
                <a:cs typeface="Calibri"/>
              </a:rPr>
              <a:t>как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второстепенные.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Кривые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spc="-5" dirty="0">
                <a:latin typeface="Calibri"/>
                <a:cs typeface="Calibri"/>
              </a:rPr>
              <a:t>100° связаны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рестриктивными заболеваниями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легких.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380" y="626440"/>
            <a:ext cx="68586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Синдром</a:t>
            </a:r>
            <a:r>
              <a:rPr sz="4400" spc="-40" dirty="0"/>
              <a:t> </a:t>
            </a:r>
            <a:r>
              <a:rPr sz="4400" spc="-5" dirty="0"/>
              <a:t>Клиппеля-Фейля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7390130" cy="429450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101600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Примерно у 5% </a:t>
            </a:r>
            <a:r>
              <a:rPr sz="2000" spc="-20" dirty="0">
                <a:latin typeface="Calibri"/>
                <a:cs typeface="Calibri"/>
              </a:rPr>
              <a:t>людей </a:t>
            </a:r>
            <a:r>
              <a:rPr sz="2000" spc="-15" dirty="0">
                <a:latin typeface="Calibri"/>
                <a:cs typeface="Calibri"/>
              </a:rPr>
              <a:t>наблюдаются </a:t>
            </a:r>
            <a:r>
              <a:rPr sz="2000" spc="-5" dirty="0">
                <a:latin typeface="Calibri"/>
                <a:cs typeface="Calibri"/>
              </a:rPr>
              <a:t>незначительные </a:t>
            </a:r>
            <a:r>
              <a:rPr sz="2000" spc="-10" dirty="0">
                <a:latin typeface="Calibri"/>
                <a:cs typeface="Calibri"/>
              </a:rPr>
              <a:t>различия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10" dirty="0">
                <a:latin typeface="Calibri"/>
                <a:cs typeface="Calibri"/>
              </a:rPr>
              <a:t>количестве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dirty="0">
                <a:latin typeface="Calibri"/>
                <a:cs typeface="Calibri"/>
              </a:rPr>
              <a:t>пропорциях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позвонков.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костные аномалии </a:t>
            </a:r>
            <a:r>
              <a:rPr sz="2000" spc="-15" dirty="0">
                <a:latin typeface="Calibri"/>
                <a:cs typeface="Calibri"/>
              </a:rPr>
              <a:t>приходится до </a:t>
            </a:r>
            <a:r>
              <a:rPr sz="2000" dirty="0">
                <a:latin typeface="Calibri"/>
                <a:cs typeface="Calibri"/>
              </a:rPr>
              <a:t>6%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признаками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кривошеи.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Лица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цервикальным </a:t>
            </a:r>
            <a:r>
              <a:rPr sz="2000" spc="-5" dirty="0">
                <a:latin typeface="Calibri"/>
                <a:cs typeface="Calibri"/>
              </a:rPr>
              <a:t>сращением, </a:t>
            </a:r>
            <a:r>
              <a:rPr sz="2000" spc="-10" dirty="0">
                <a:latin typeface="Calibri"/>
                <a:cs typeface="Calibri"/>
              </a:rPr>
              <a:t>как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правило,</a:t>
            </a:r>
            <a:endParaRPr sz="2000">
              <a:latin typeface="Calibri"/>
              <a:cs typeface="Calibri"/>
            </a:endParaRPr>
          </a:p>
          <a:p>
            <a:pPr marL="241300" marR="36258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диагносцируются </a:t>
            </a:r>
            <a:r>
              <a:rPr sz="2000" dirty="0">
                <a:latin typeface="Calibri"/>
                <a:cs typeface="Calibri"/>
              </a:rPr>
              <a:t>на простых </a:t>
            </a:r>
            <a:r>
              <a:rPr sz="2000" spc="-5" dirty="0">
                <a:latin typeface="Calibri"/>
                <a:cs typeface="Calibri"/>
              </a:rPr>
              <a:t>цервикальных рентгенограммах,  </a:t>
            </a:r>
            <a:r>
              <a:rPr sz="2000" dirty="0">
                <a:latin typeface="Calibri"/>
                <a:cs typeface="Calibri"/>
              </a:rPr>
              <a:t>включая </a:t>
            </a:r>
            <a:r>
              <a:rPr sz="2000" spc="-5" dirty="0">
                <a:latin typeface="Calibri"/>
                <a:cs typeface="Calibri"/>
              </a:rPr>
              <a:t>функциональные </a:t>
            </a:r>
            <a:r>
              <a:rPr sz="2000" dirty="0">
                <a:latin typeface="Calibri"/>
                <a:cs typeface="Calibri"/>
              </a:rPr>
              <a:t>пробы на сгибание 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разгибание.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Синдром Klippel-Feil, </a:t>
            </a:r>
            <a:r>
              <a:rPr sz="2000" spc="-20" dirty="0">
                <a:latin typeface="Calibri"/>
                <a:cs typeface="Calibri"/>
              </a:rPr>
              <a:t>иногда </a:t>
            </a:r>
            <a:r>
              <a:rPr sz="2000" spc="-5" dirty="0">
                <a:latin typeface="Calibri"/>
                <a:cs typeface="Calibri"/>
              </a:rPr>
              <a:t>вызываемый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brevicollis,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59"/>
              </a:spcBef>
            </a:pPr>
            <a:r>
              <a:rPr sz="2000" spc="-5" dirty="0">
                <a:latin typeface="Calibri"/>
                <a:cs typeface="Calibri"/>
              </a:rPr>
              <a:t>охарактеризован </a:t>
            </a:r>
            <a:r>
              <a:rPr sz="2000" spc="-10" dirty="0">
                <a:latin typeface="Calibri"/>
                <a:cs typeface="Calibri"/>
              </a:rPr>
              <a:t>короткой </a:t>
            </a:r>
            <a:r>
              <a:rPr sz="2000" dirty="0">
                <a:latin typeface="Calibri"/>
                <a:cs typeface="Calibri"/>
              </a:rPr>
              <a:t>шеей, низким </a:t>
            </a:r>
            <a:r>
              <a:rPr sz="2000" spc="-10" dirty="0">
                <a:latin typeface="Calibri"/>
                <a:cs typeface="Calibri"/>
              </a:rPr>
              <a:t>волосяным </a:t>
            </a:r>
            <a:r>
              <a:rPr sz="2000" spc="-5" dirty="0">
                <a:latin typeface="Calibri"/>
                <a:cs typeface="Calibri"/>
              </a:rPr>
              <a:t>покровом,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ограниченным </a:t>
            </a:r>
            <a:r>
              <a:rPr sz="2000" spc="-10" dirty="0">
                <a:latin typeface="Calibri"/>
                <a:cs typeface="Calibri"/>
              </a:rPr>
              <a:t>движением</a:t>
            </a:r>
            <a:r>
              <a:rPr sz="2000" dirty="0">
                <a:latin typeface="Calibri"/>
                <a:cs typeface="Calibri"/>
              </a:rPr>
              <a:t> шеи.</a:t>
            </a:r>
            <a:endParaRPr sz="2000">
              <a:latin typeface="Calibri"/>
              <a:cs typeface="Calibri"/>
            </a:endParaRPr>
          </a:p>
          <a:p>
            <a:pPr marL="241300" marR="43624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Состоит </a:t>
            </a:r>
            <a:r>
              <a:rPr sz="2000" dirty="0">
                <a:latin typeface="Calibri"/>
                <a:cs typeface="Calibri"/>
              </a:rPr>
              <a:t>из </a:t>
            </a:r>
            <a:r>
              <a:rPr sz="2000" spc="-5" dirty="0">
                <a:latin typeface="Calibri"/>
                <a:cs typeface="Calibri"/>
              </a:rPr>
              <a:t>врожденных сращений шейных позвонков.  </a:t>
            </a:r>
            <a:r>
              <a:rPr sz="2000" spc="-10" dirty="0">
                <a:latin typeface="Calibri"/>
                <a:cs typeface="Calibri"/>
              </a:rPr>
              <a:t>Недостаточность </a:t>
            </a:r>
            <a:r>
              <a:rPr sz="2000" spc="-5" dirty="0">
                <a:latin typeface="Calibri"/>
                <a:cs typeface="Calibri"/>
              </a:rPr>
              <a:t>сегментации шейного </a:t>
            </a:r>
            <a:r>
              <a:rPr sz="2000" spc="-30" dirty="0">
                <a:latin typeface="Calibri"/>
                <a:cs typeface="Calibri"/>
              </a:rPr>
              <a:t>отдела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позвоночника.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Пациенты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синдромом Klippel-Feil или семейным </a:t>
            </a:r>
            <a:r>
              <a:rPr sz="2000" dirty="0">
                <a:latin typeface="Calibri"/>
                <a:cs typeface="Calibri"/>
              </a:rPr>
              <a:t>анамнезом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обследованы: </a:t>
            </a:r>
            <a:r>
              <a:rPr sz="2000" dirty="0">
                <a:latin typeface="Calibri"/>
                <a:cs typeface="Calibri"/>
              </a:rPr>
              <a:t>УЗИ </a:t>
            </a:r>
            <a:r>
              <a:rPr sz="2000" spc="-5" dirty="0">
                <a:latin typeface="Calibri"/>
                <a:cs typeface="Calibri"/>
              </a:rPr>
              <a:t>почек, </a:t>
            </a:r>
            <a:r>
              <a:rPr sz="2000" spc="-15" dirty="0">
                <a:latin typeface="Calibri"/>
                <a:cs typeface="Calibri"/>
              </a:rPr>
              <a:t>эхокардиограмма.</a:t>
            </a:r>
            <a:endParaRPr sz="2000">
              <a:latin typeface="Calibri"/>
              <a:cs typeface="Calibri"/>
            </a:endParaRPr>
          </a:p>
          <a:p>
            <a:pPr marL="241300" marR="110109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Контактные виды </a:t>
            </a:r>
            <a:r>
              <a:rPr sz="2000" dirty="0">
                <a:latin typeface="Calibri"/>
                <a:cs typeface="Calibri"/>
              </a:rPr>
              <a:t>спорта </a:t>
            </a:r>
            <a:r>
              <a:rPr sz="2000" spc="-5" dirty="0">
                <a:latin typeface="Calibri"/>
                <a:cs typeface="Calibri"/>
              </a:rPr>
              <a:t>противопоказаны,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более  </a:t>
            </a:r>
            <a:r>
              <a:rPr sz="2000" dirty="0">
                <a:latin typeface="Calibri"/>
                <a:cs typeface="Calibri"/>
              </a:rPr>
              <a:t>агрессивные виды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52688" y="1825751"/>
            <a:ext cx="3268979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355580" cy="40278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86868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история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обследование </a:t>
            </a:r>
            <a:r>
              <a:rPr sz="2200" spc="-5" dirty="0">
                <a:latin typeface="Calibri"/>
                <a:cs typeface="Calibri"/>
              </a:rPr>
              <a:t>пациентов </a:t>
            </a:r>
            <a:r>
              <a:rPr sz="2200" spc="-10" dirty="0">
                <a:latin typeface="Calibri"/>
                <a:cs typeface="Calibri"/>
              </a:rPr>
              <a:t>варьируются </a:t>
            </a:r>
            <a:r>
              <a:rPr sz="2200" spc="-5" dirty="0">
                <a:latin typeface="Calibri"/>
                <a:cs typeface="Calibri"/>
              </a:rPr>
              <a:t>в зависимости от возраста и  </a:t>
            </a:r>
            <a:r>
              <a:rPr sz="2200" spc="-10" dirty="0">
                <a:latin typeface="Calibri"/>
                <a:cs typeface="Calibri"/>
              </a:rPr>
              <a:t>соответствующего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диагноза.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должны </a:t>
            </a:r>
            <a:r>
              <a:rPr sz="2200" spc="-5" dirty="0">
                <a:latin typeface="Calibri"/>
                <a:cs typeface="Calibri"/>
              </a:rPr>
              <a:t>быть </a:t>
            </a:r>
            <a:r>
              <a:rPr sz="2200" spc="-10" dirty="0">
                <a:latin typeface="Calibri"/>
                <a:cs typeface="Calibri"/>
              </a:rPr>
              <a:t>исследованы </a:t>
            </a:r>
            <a:r>
              <a:rPr sz="2200" spc="-15" dirty="0">
                <a:latin typeface="Calibri"/>
                <a:cs typeface="Calibri"/>
              </a:rPr>
              <a:t>рефлексы, </a:t>
            </a:r>
            <a:r>
              <a:rPr sz="2200" spc="-5" dirty="0">
                <a:latin typeface="Calibri"/>
                <a:cs typeface="Calibri"/>
              </a:rPr>
              <a:t>сила, </a:t>
            </a:r>
            <a:r>
              <a:rPr sz="2200" spc="-10" dirty="0">
                <a:latin typeface="Calibri"/>
                <a:cs typeface="Calibri"/>
              </a:rPr>
              <a:t>чувствительность, </a:t>
            </a:r>
            <a:r>
              <a:rPr sz="2200" spc="-15" dirty="0">
                <a:latin typeface="Calibri"/>
                <a:cs typeface="Calibri"/>
              </a:rPr>
              <a:t>ROM, </a:t>
            </a:r>
            <a:r>
              <a:rPr sz="2200" spc="-5" dirty="0">
                <a:latin typeface="Calibri"/>
                <a:cs typeface="Calibri"/>
              </a:rPr>
              <a:t>общая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осанка,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мышечная </a:t>
            </a:r>
            <a:r>
              <a:rPr sz="2200" spc="-10" dirty="0">
                <a:latin typeface="Calibri"/>
                <a:cs typeface="Calibri"/>
              </a:rPr>
              <a:t>масса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5" dirty="0">
                <a:latin typeface="Calibri"/>
                <a:cs typeface="Calibri"/>
              </a:rPr>
              <a:t>походка.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системы для сидения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вспомогательные </a:t>
            </a:r>
            <a:r>
              <a:rPr sz="2200" spc="-5" dirty="0">
                <a:latin typeface="Calibri"/>
                <a:cs typeface="Calibri"/>
              </a:rPr>
              <a:t>устройства </a:t>
            </a:r>
            <a:r>
              <a:rPr sz="2200" spc="-20" dirty="0">
                <a:latin typeface="Calibri"/>
                <a:cs typeface="Calibri"/>
              </a:rPr>
              <a:t>должны </a:t>
            </a:r>
            <a:r>
              <a:rPr sz="2200" spc="-10" dirty="0">
                <a:latin typeface="Calibri"/>
                <a:cs typeface="Calibri"/>
              </a:rPr>
              <a:t>оцениваться  </a:t>
            </a:r>
            <a:r>
              <a:rPr sz="2200" spc="-20" dirty="0">
                <a:latin typeface="Calibri"/>
                <a:cs typeface="Calibri"/>
              </a:rPr>
              <a:t>(неподходящие ходунки </a:t>
            </a:r>
            <a:r>
              <a:rPr sz="2200" spc="-5" dirty="0">
                <a:latin typeface="Calibri"/>
                <a:cs typeface="Calibri"/>
              </a:rPr>
              <a:t>или высота </a:t>
            </a:r>
            <a:r>
              <a:rPr sz="2200" spc="-10" dirty="0">
                <a:latin typeface="Calibri"/>
                <a:cs typeface="Calibri"/>
              </a:rPr>
              <a:t>костыля, </a:t>
            </a:r>
            <a:r>
              <a:rPr sz="2200" spc="-5" dirty="0">
                <a:latin typeface="Calibri"/>
                <a:cs typeface="Calibri"/>
              </a:rPr>
              <a:t>а слабость </a:t>
            </a:r>
            <a:r>
              <a:rPr sz="2200" spc="-15" dirty="0">
                <a:latin typeface="Calibri"/>
                <a:cs typeface="Calibri"/>
              </a:rPr>
              <a:t>туловища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плохой </a:t>
            </a:r>
            <a:r>
              <a:rPr sz="2200" spc="-5" dirty="0">
                <a:latin typeface="Calibri"/>
                <a:cs typeface="Calibri"/>
              </a:rPr>
              <a:t>опоре  </a:t>
            </a:r>
            <a:r>
              <a:rPr sz="2200" spc="-10" dirty="0">
                <a:latin typeface="Calibri"/>
                <a:cs typeface="Calibri"/>
              </a:rPr>
              <a:t>сидения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10" dirty="0">
                <a:latin typeface="Calibri"/>
                <a:cs typeface="Calibri"/>
              </a:rPr>
              <a:t>повлиять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5" dirty="0">
                <a:latin typeface="Calibri"/>
                <a:cs typeface="Calibri"/>
              </a:rPr>
              <a:t>положение </a:t>
            </a:r>
            <a:r>
              <a:rPr sz="2200" spc="-5" dirty="0">
                <a:latin typeface="Calibri"/>
                <a:cs typeface="Calibri"/>
              </a:rPr>
              <a:t>позвоночника у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ограниченными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возможностями).</a:t>
            </a:r>
            <a:endParaRPr sz="2200">
              <a:latin typeface="Calibri"/>
              <a:cs typeface="Calibri"/>
            </a:endParaRPr>
          </a:p>
          <a:p>
            <a:pPr marL="241300" marR="1085215" indent="-228600" algn="just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положительный </a:t>
            </a:r>
            <a:r>
              <a:rPr sz="2200" spc="-10" dirty="0">
                <a:latin typeface="Calibri"/>
                <a:cs typeface="Calibri"/>
              </a:rPr>
              <a:t>семейный </a:t>
            </a:r>
            <a:r>
              <a:rPr sz="2200" spc="-5" dirty="0">
                <a:latin typeface="Calibri"/>
                <a:cs typeface="Calibri"/>
              </a:rPr>
              <a:t>анамнез особенно </a:t>
            </a:r>
            <a:r>
              <a:rPr sz="2200" spc="-10" dirty="0">
                <a:latin typeface="Calibri"/>
                <a:cs typeface="Calibri"/>
              </a:rPr>
              <a:t>уместен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боли, </a:t>
            </a:r>
            <a:r>
              <a:rPr sz="2200" spc="-10" dirty="0">
                <a:latin typeface="Calibri"/>
                <a:cs typeface="Calibri"/>
              </a:rPr>
              <a:t>что </a:t>
            </a:r>
            <a:r>
              <a:rPr sz="2200" spc="-20" dirty="0">
                <a:latin typeface="Calibri"/>
                <a:cs typeface="Calibri"/>
              </a:rPr>
              <a:t>может  </a:t>
            </a:r>
            <a:r>
              <a:rPr sz="2200" spc="-10" dirty="0">
                <a:latin typeface="Calibri"/>
                <a:cs typeface="Calibri"/>
              </a:rPr>
              <a:t>указывать </a:t>
            </a:r>
            <a:r>
              <a:rPr sz="2200" spc="-5" dirty="0">
                <a:latin typeface="Calibri"/>
                <a:cs typeface="Calibri"/>
              </a:rPr>
              <a:t>на серьезный </a:t>
            </a:r>
            <a:r>
              <a:rPr sz="2200" spc="-10" dirty="0">
                <a:latin typeface="Calibri"/>
                <a:cs typeface="Calibri"/>
              </a:rPr>
              <a:t>дисцит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5" dirty="0">
                <a:latin typeface="Calibri"/>
                <a:cs typeface="Calibri"/>
              </a:rPr>
              <a:t>опухоль,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то </a:t>
            </a:r>
            <a:r>
              <a:rPr sz="2200" spc="-10" dirty="0">
                <a:latin typeface="Calibri"/>
                <a:cs typeface="Calibri"/>
              </a:rPr>
              <a:t>время </a:t>
            </a:r>
            <a:r>
              <a:rPr sz="2200" spc="-20" dirty="0">
                <a:latin typeface="Calibri"/>
                <a:cs typeface="Calibri"/>
              </a:rPr>
              <a:t>как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быстрое</a:t>
            </a:r>
            <a:endParaRPr sz="2200">
              <a:latin typeface="Calibri"/>
              <a:cs typeface="Calibri"/>
            </a:endParaRPr>
          </a:p>
          <a:p>
            <a:pPr marL="241300" marR="560070" algn="just">
              <a:lnSpc>
                <a:spcPct val="70000"/>
              </a:lnSpc>
            </a:pPr>
            <a:r>
              <a:rPr sz="2200" spc="-5" dirty="0">
                <a:latin typeface="Calibri"/>
                <a:cs typeface="Calibri"/>
              </a:rPr>
              <a:t>прогрессирование кривой вызывают изменения </a:t>
            </a:r>
            <a:r>
              <a:rPr sz="2200" spc="-10" dirty="0">
                <a:latin typeface="Calibri"/>
                <a:cs typeface="Calibri"/>
              </a:rPr>
              <a:t>кишечника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мочевого </a:t>
            </a:r>
            <a:r>
              <a:rPr sz="2200" spc="-5" dirty="0">
                <a:latin typeface="Calibri"/>
                <a:cs typeface="Calibri"/>
              </a:rPr>
              <a:t>пузыря,  </a:t>
            </a:r>
            <a:r>
              <a:rPr sz="2200" spc="-10" dirty="0">
                <a:latin typeface="Calibri"/>
                <a:cs typeface="Calibri"/>
              </a:rPr>
              <a:t>недавняя </a:t>
            </a:r>
            <a:r>
              <a:rPr sz="2200" spc="-5" dirty="0">
                <a:latin typeface="Calibri"/>
                <a:cs typeface="Calibri"/>
              </a:rPr>
              <a:t>травма, </a:t>
            </a:r>
            <a:r>
              <a:rPr sz="2200" spc="-10" dirty="0">
                <a:latin typeface="Calibri"/>
                <a:cs typeface="Calibri"/>
              </a:rPr>
              <a:t>связанная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этим потеря </a:t>
            </a:r>
            <a:r>
              <a:rPr sz="2200" spc="-5" dirty="0">
                <a:latin typeface="Calibri"/>
                <a:cs typeface="Calibri"/>
              </a:rPr>
              <a:t>веса, мышечная слабость или </a:t>
            </a:r>
            <a:r>
              <a:rPr sz="2200" spc="-15" dirty="0">
                <a:latin typeface="Calibri"/>
                <a:cs typeface="Calibri"/>
              </a:rPr>
              <a:t>боль </a:t>
            </a:r>
            <a:r>
              <a:rPr sz="2200" spc="-5" dirty="0">
                <a:latin typeface="Calibri"/>
                <a:cs typeface="Calibri"/>
              </a:rPr>
              <a:t>в  суставах могут </a:t>
            </a:r>
            <a:r>
              <a:rPr sz="2200" spc="-10" dirty="0">
                <a:latin typeface="Calibri"/>
                <a:cs typeface="Calibri"/>
              </a:rPr>
              <a:t>указывать </a:t>
            </a:r>
            <a:r>
              <a:rPr sz="2200" spc="-5" dirty="0">
                <a:latin typeface="Calibri"/>
                <a:cs typeface="Calibri"/>
              </a:rPr>
              <a:t>на другие </a:t>
            </a:r>
            <a:r>
              <a:rPr sz="2200" spc="-10" dirty="0">
                <a:latin typeface="Calibri"/>
                <a:cs typeface="Calibri"/>
              </a:rPr>
              <a:t>серьезные первичные процессы. </a:t>
            </a:r>
            <a:r>
              <a:rPr sz="2200" spc="-5" dirty="0">
                <a:latin typeface="Calibri"/>
                <a:cs typeface="Calibri"/>
              </a:rPr>
              <a:t>Они могут  включать в себя </a:t>
            </a:r>
            <a:r>
              <a:rPr sz="2200" spc="-10" dirty="0">
                <a:latin typeface="Calibri"/>
                <a:cs typeface="Calibri"/>
              </a:rPr>
              <a:t>сирингомиелию </a:t>
            </a:r>
            <a:r>
              <a:rPr sz="2200" spc="-5" dirty="0">
                <a:latin typeface="Calibri"/>
                <a:cs typeface="Calibri"/>
              </a:rPr>
              <a:t>или фиксированный спинной </a:t>
            </a:r>
            <a:r>
              <a:rPr sz="2200" spc="-25" dirty="0">
                <a:latin typeface="Calibri"/>
                <a:cs typeface="Calibri"/>
              </a:rPr>
              <a:t>мозг,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перелом</a:t>
            </a:r>
            <a:endParaRPr sz="2200">
              <a:latin typeface="Calibri"/>
              <a:cs typeface="Calibri"/>
            </a:endParaRPr>
          </a:p>
          <a:p>
            <a:pPr marL="241300" algn="just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позвоночника, </a:t>
            </a:r>
            <a:r>
              <a:rPr sz="2200" spc="-15" dirty="0">
                <a:latin typeface="Calibri"/>
                <a:cs typeface="Calibri"/>
              </a:rPr>
              <a:t>ревматологическое </a:t>
            </a:r>
            <a:r>
              <a:rPr sz="2200" spc="-10" dirty="0">
                <a:latin typeface="Calibri"/>
                <a:cs typeface="Calibri"/>
              </a:rPr>
              <a:t>заболевание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остеобластому.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17801"/>
            <a:ext cx="10332720" cy="37934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22860" indent="-228600">
              <a:lnSpc>
                <a:spcPct val="701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Наличие пятен </a:t>
            </a:r>
            <a:r>
              <a:rPr sz="2200" spc="-15" dirty="0">
                <a:latin typeface="Calibri"/>
                <a:cs typeface="Calibri"/>
              </a:rPr>
              <a:t>кофе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5" dirty="0">
                <a:latin typeface="Calibri"/>
                <a:cs typeface="Calibri"/>
              </a:rPr>
              <a:t>молоком, </a:t>
            </a:r>
            <a:r>
              <a:rPr sz="2200" spc="-10" dirty="0">
                <a:latin typeface="Calibri"/>
                <a:cs typeface="Calibri"/>
              </a:rPr>
              <a:t>перепончатой </a:t>
            </a:r>
            <a:r>
              <a:rPr sz="2200" spc="-5" dirty="0">
                <a:latin typeface="Calibri"/>
                <a:cs typeface="Calibri"/>
              </a:rPr>
              <a:t>шеи или </a:t>
            </a:r>
            <a:r>
              <a:rPr sz="2200" spc="-10" dirty="0">
                <a:latin typeface="Calibri"/>
                <a:cs typeface="Calibri"/>
              </a:rPr>
              <a:t>низкой </a:t>
            </a:r>
            <a:r>
              <a:rPr sz="2200" spc="-5" dirty="0">
                <a:latin typeface="Calibri"/>
                <a:cs typeface="Calibri"/>
              </a:rPr>
              <a:t>линии роста </a:t>
            </a:r>
            <a:r>
              <a:rPr sz="2200" spc="-10" dirty="0">
                <a:latin typeface="Calibri"/>
                <a:cs typeface="Calibri"/>
              </a:rPr>
              <a:t>волос, </a:t>
            </a:r>
            <a:r>
              <a:rPr sz="2200" spc="-5" dirty="0">
                <a:latin typeface="Calibri"/>
                <a:cs typeface="Calibri"/>
              </a:rPr>
              <a:t>а  </a:t>
            </a:r>
            <a:r>
              <a:rPr sz="2200" spc="-10" dirty="0">
                <a:latin typeface="Calibri"/>
                <a:cs typeface="Calibri"/>
              </a:rPr>
              <a:t>также волосатых пятен </a:t>
            </a:r>
            <a:r>
              <a:rPr sz="2200" spc="-5" dirty="0">
                <a:latin typeface="Calibri"/>
                <a:cs typeface="Calibri"/>
              </a:rPr>
              <a:t>или ямок на </a:t>
            </a:r>
            <a:r>
              <a:rPr sz="2200" spc="-25" dirty="0">
                <a:latin typeface="Calibri"/>
                <a:cs typeface="Calibri"/>
              </a:rPr>
              <a:t>коже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привести к распознаванию </a:t>
            </a:r>
            <a:r>
              <a:rPr sz="2200" spc="-10" dirty="0">
                <a:latin typeface="Calibri"/>
                <a:cs typeface="Calibri"/>
              </a:rPr>
              <a:t>таких  </a:t>
            </a:r>
            <a:r>
              <a:rPr sz="2200" spc="-5" dirty="0">
                <a:latin typeface="Calibri"/>
                <a:cs typeface="Calibri"/>
              </a:rPr>
              <a:t>расстройств,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синдром </a:t>
            </a:r>
            <a:r>
              <a:rPr sz="2200" spc="-10" dirty="0">
                <a:latin typeface="Calibri"/>
                <a:cs typeface="Calibri"/>
              </a:rPr>
              <a:t>Klippel-Feil, spina bifida occulta </a:t>
            </a:r>
            <a:r>
              <a:rPr sz="2200" spc="-5" dirty="0">
                <a:latin typeface="Calibri"/>
                <a:cs typeface="Calibri"/>
              </a:rPr>
              <a:t>или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нейрофиброматоз.</a:t>
            </a:r>
            <a:endParaRPr sz="2200">
              <a:latin typeface="Calibri"/>
              <a:cs typeface="Calibri"/>
            </a:endParaRPr>
          </a:p>
          <a:p>
            <a:pPr marL="305435" indent="-29337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sz="2200" spc="-5" dirty="0">
                <a:latin typeface="Calibri"/>
                <a:cs typeface="Calibri"/>
              </a:rPr>
              <a:t>Чрезмерный </a:t>
            </a:r>
            <a:r>
              <a:rPr sz="2200" spc="-25" dirty="0">
                <a:latin typeface="Calibri"/>
                <a:cs typeface="Calibri"/>
              </a:rPr>
              <a:t>рост, </a:t>
            </a:r>
            <a:r>
              <a:rPr sz="2200" spc="-10" dirty="0">
                <a:latin typeface="Calibri"/>
                <a:cs typeface="Calibri"/>
              </a:rPr>
              <a:t>размах рук </a:t>
            </a:r>
            <a:r>
              <a:rPr sz="2200" spc="-5" dirty="0">
                <a:latin typeface="Calibri"/>
                <a:cs typeface="Calibri"/>
              </a:rPr>
              <a:t>или гипермобильность суставов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могут</a:t>
            </a:r>
            <a:endParaRPr sz="2200">
              <a:latin typeface="Calibri"/>
              <a:cs typeface="Calibri"/>
            </a:endParaRPr>
          </a:p>
          <a:p>
            <a:pPr marL="241300" marR="84137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сигнализировать о </a:t>
            </a:r>
            <a:r>
              <a:rPr sz="2200" spc="-10" dirty="0">
                <a:latin typeface="Calibri"/>
                <a:cs typeface="Calibri"/>
              </a:rPr>
              <a:t>заболевании </a:t>
            </a:r>
            <a:r>
              <a:rPr sz="2200" spc="-15" dirty="0">
                <a:latin typeface="Calibri"/>
                <a:cs typeface="Calibri"/>
              </a:rPr>
              <a:t>соединительной </a:t>
            </a:r>
            <a:r>
              <a:rPr sz="2200" spc="-10" dirty="0">
                <a:latin typeface="Calibri"/>
                <a:cs typeface="Calibri"/>
              </a:rPr>
              <a:t>ткани, </a:t>
            </a:r>
            <a:r>
              <a:rPr sz="2200" spc="-15" dirty="0">
                <a:latin typeface="Calibri"/>
                <a:cs typeface="Calibri"/>
              </a:rPr>
              <a:t>сколиоз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котором  является </a:t>
            </a:r>
            <a:r>
              <a:rPr sz="2200" spc="-10" dirty="0">
                <a:latin typeface="Calibri"/>
                <a:cs typeface="Calibri"/>
              </a:rPr>
              <a:t>лишь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симптомом.</a:t>
            </a:r>
            <a:endParaRPr sz="2200">
              <a:latin typeface="Calibri"/>
              <a:cs typeface="Calibri"/>
            </a:endParaRPr>
          </a:p>
          <a:p>
            <a:pPr marL="241300" marR="5461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Чрезмерный </a:t>
            </a:r>
            <a:r>
              <a:rPr sz="2200" spc="-20" dirty="0">
                <a:latin typeface="Calibri"/>
                <a:cs typeface="Calibri"/>
              </a:rPr>
              <a:t>лордоз </a:t>
            </a:r>
            <a:r>
              <a:rPr sz="2200" spc="-5" dirty="0">
                <a:latin typeface="Calibri"/>
                <a:cs typeface="Calibri"/>
              </a:rPr>
              <a:t>или кифоз, </a:t>
            </a:r>
            <a:r>
              <a:rPr sz="2200" spc="-10" dirty="0">
                <a:latin typeface="Calibri"/>
                <a:cs typeface="Calibri"/>
              </a:rPr>
              <a:t>разница длины </a:t>
            </a:r>
            <a:r>
              <a:rPr sz="2200" spc="-5" dirty="0">
                <a:latin typeface="Calibri"/>
                <a:cs typeface="Calibri"/>
              </a:rPr>
              <a:t>ног и ограниченное </a:t>
            </a:r>
            <a:r>
              <a:rPr sz="2200" spc="-15" dirty="0">
                <a:latin typeface="Calibri"/>
                <a:cs typeface="Calibri"/>
              </a:rPr>
              <a:t>ROM бедра </a:t>
            </a:r>
            <a:r>
              <a:rPr sz="2200" spc="-5" dirty="0">
                <a:latin typeface="Calibri"/>
                <a:cs typeface="Calibri"/>
              </a:rPr>
              <a:t>или  </a:t>
            </a:r>
            <a:r>
              <a:rPr sz="2200" spc="-20" dirty="0">
                <a:latin typeface="Calibri"/>
                <a:cs typeface="Calibri"/>
              </a:rPr>
              <a:t>подколенного </a:t>
            </a:r>
            <a:r>
              <a:rPr sz="2200" spc="-10" dirty="0">
                <a:latin typeface="Calibri"/>
                <a:cs typeface="Calibri"/>
              </a:rPr>
              <a:t>сухожилия </a:t>
            </a:r>
            <a:r>
              <a:rPr sz="2200" spc="-5" dirty="0">
                <a:latin typeface="Calibri"/>
                <a:cs typeface="Calibri"/>
              </a:rPr>
              <a:t>могут </a:t>
            </a:r>
            <a:r>
              <a:rPr sz="2200" spc="-10" dirty="0">
                <a:latin typeface="Calibri"/>
                <a:cs typeface="Calibri"/>
              </a:rPr>
              <a:t>указывать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дисплазию </a:t>
            </a:r>
            <a:r>
              <a:rPr sz="2200" spc="-15" dirty="0">
                <a:latin typeface="Calibri"/>
                <a:cs typeface="Calibri"/>
              </a:rPr>
              <a:t>бедра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или</a:t>
            </a:r>
            <a:endParaRPr sz="22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</a:pPr>
            <a:r>
              <a:rPr sz="2200" spc="-10" dirty="0">
                <a:latin typeface="Calibri"/>
                <a:cs typeface="Calibri"/>
              </a:rPr>
              <a:t>неврологические </a:t>
            </a:r>
            <a:r>
              <a:rPr sz="2200" spc="-5" dirty="0">
                <a:latin typeface="Calibri"/>
                <a:cs typeface="Calibri"/>
              </a:rPr>
              <a:t>нарушения, такие </a:t>
            </a:r>
            <a:r>
              <a:rPr sz="2200" spc="-15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гемиплегия, </a:t>
            </a:r>
            <a:r>
              <a:rPr sz="2200" spc="-15" dirty="0">
                <a:latin typeface="Calibri"/>
                <a:cs typeface="Calibri"/>
              </a:rPr>
              <a:t>грыжа </a:t>
            </a:r>
            <a:r>
              <a:rPr sz="2200" spc="-10" dirty="0">
                <a:latin typeface="Calibri"/>
                <a:cs typeface="Calibri"/>
              </a:rPr>
              <a:t>межпозвоночного </a:t>
            </a:r>
            <a:r>
              <a:rPr sz="2200" spc="-15" dirty="0">
                <a:latin typeface="Calibri"/>
                <a:cs typeface="Calibri"/>
              </a:rPr>
              <a:t>диска,  </a:t>
            </a:r>
            <a:r>
              <a:rPr sz="2200" spc="-10" dirty="0">
                <a:latin typeface="Calibri"/>
                <a:cs typeface="Calibri"/>
              </a:rPr>
              <a:t>спондилолистез </a:t>
            </a:r>
            <a:r>
              <a:rPr sz="2200" spc="-5" dirty="0">
                <a:latin typeface="Calibri"/>
                <a:cs typeface="Calibri"/>
              </a:rPr>
              <a:t>или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дистрофия.</a:t>
            </a:r>
            <a:endParaRPr sz="2200">
              <a:latin typeface="Calibri"/>
              <a:cs typeface="Calibri"/>
            </a:endParaRPr>
          </a:p>
          <a:p>
            <a:pPr marL="305435" indent="-29337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sz="2200" spc="-20" dirty="0">
                <a:latin typeface="Calibri"/>
                <a:cs typeface="Calibri"/>
              </a:rPr>
              <a:t>Следует </a:t>
            </a:r>
            <a:r>
              <a:rPr sz="2200" spc="-10" dirty="0">
                <a:latin typeface="Calibri"/>
                <a:cs typeface="Calibri"/>
              </a:rPr>
              <a:t>отметить скошенность таза, </a:t>
            </a:r>
            <a:r>
              <a:rPr sz="2200" spc="-5" dirty="0">
                <a:latin typeface="Calibri"/>
                <a:cs typeface="Calibri"/>
              </a:rPr>
              <a:t>асимметрию </a:t>
            </a:r>
            <a:r>
              <a:rPr sz="2200" spc="-10" dirty="0">
                <a:latin typeface="Calibri"/>
                <a:cs typeface="Calibri"/>
              </a:rPr>
              <a:t>лопатки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0" dirty="0">
                <a:latin typeface="Calibri"/>
                <a:cs typeface="Calibri"/>
              </a:rPr>
              <a:t>плечевого </a:t>
            </a:r>
            <a:r>
              <a:rPr sz="2200" spc="-5" dirty="0">
                <a:latin typeface="Calibri"/>
                <a:cs typeface="Calibri"/>
              </a:rPr>
              <a:t>пояса</a:t>
            </a:r>
            <a:r>
              <a:rPr sz="2200" spc="2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или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асимметрию в </a:t>
            </a:r>
            <a:r>
              <a:rPr sz="2200" spc="-15" dirty="0">
                <a:latin typeface="Calibri"/>
                <a:cs typeface="Calibri"/>
              </a:rPr>
              <a:t>области </a:t>
            </a:r>
            <a:r>
              <a:rPr sz="2200" spc="-5" dirty="0">
                <a:latin typeface="Calibri"/>
                <a:cs typeface="Calibri"/>
              </a:rPr>
              <a:t>талии, </a:t>
            </a:r>
            <a:r>
              <a:rPr sz="2200" spc="-35" dirty="0">
                <a:latin typeface="Calibri"/>
                <a:cs typeface="Calibri"/>
              </a:rPr>
              <a:t>когда </a:t>
            </a:r>
            <a:r>
              <a:rPr sz="2200" spc="-5" dirty="0">
                <a:latin typeface="Calibri"/>
                <a:cs typeface="Calibri"/>
              </a:rPr>
              <a:t>руки </a:t>
            </a:r>
            <a:r>
              <a:rPr sz="2200" spc="-10" dirty="0">
                <a:latin typeface="Calibri"/>
                <a:cs typeface="Calibri"/>
              </a:rPr>
              <a:t>воль </a:t>
            </a:r>
            <a:r>
              <a:rPr sz="2200" spc="-15" dirty="0">
                <a:latin typeface="Calibri"/>
                <a:cs typeface="Calibri"/>
              </a:rPr>
              <a:t>туловища.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Асимметричная</a:t>
            </a:r>
            <a:endParaRPr sz="2200">
              <a:latin typeface="Calibri"/>
              <a:cs typeface="Calibri"/>
            </a:endParaRPr>
          </a:p>
          <a:p>
            <a:pPr marL="241300" marR="356870">
              <a:lnSpc>
                <a:spcPct val="70000"/>
              </a:lnSpc>
              <a:spcBef>
                <a:spcPts val="400"/>
              </a:spcBef>
            </a:pPr>
            <a:r>
              <a:rPr sz="2200" spc="-5" dirty="0">
                <a:latin typeface="Calibri"/>
                <a:cs typeface="Calibri"/>
              </a:rPr>
              <a:t>выпуклость </a:t>
            </a:r>
            <a:r>
              <a:rPr sz="2200" spc="-20" dirty="0">
                <a:latin typeface="Calibri"/>
                <a:cs typeface="Calibri"/>
              </a:rPr>
              <a:t>грудной </a:t>
            </a:r>
            <a:r>
              <a:rPr sz="2200" spc="-10" dirty="0">
                <a:latin typeface="Calibri"/>
                <a:cs typeface="Calibri"/>
              </a:rPr>
              <a:t>клетки </a:t>
            </a:r>
            <a:r>
              <a:rPr sz="2200" spc="-15" dirty="0">
                <a:latin typeface="Calibri"/>
                <a:cs typeface="Calibri"/>
              </a:rPr>
              <a:t>более </a:t>
            </a:r>
            <a:r>
              <a:rPr sz="2200" spc="-5" dirty="0">
                <a:latin typeface="Calibri"/>
                <a:cs typeface="Calibri"/>
              </a:rPr>
              <a:t>7° по </a:t>
            </a:r>
            <a:r>
              <a:rPr sz="2200" spc="-20" dirty="0">
                <a:latin typeface="Calibri"/>
                <a:cs typeface="Calibri"/>
              </a:rPr>
              <a:t>сколиометру, наблюдаемая </a:t>
            </a:r>
            <a:r>
              <a:rPr sz="2200" spc="-5" dirty="0">
                <a:latin typeface="Calibri"/>
                <a:cs typeface="Calibri"/>
              </a:rPr>
              <a:t>при сгибании  </a:t>
            </a:r>
            <a:r>
              <a:rPr sz="2200" spc="-10" dirty="0">
                <a:latin typeface="Calibri"/>
                <a:cs typeface="Calibri"/>
              </a:rPr>
              <a:t>вперед </a:t>
            </a:r>
            <a:r>
              <a:rPr sz="2200" spc="-5" dirty="0">
                <a:latin typeface="Calibri"/>
                <a:cs typeface="Calibri"/>
              </a:rPr>
              <a:t>и доставании </a:t>
            </a:r>
            <a:r>
              <a:rPr sz="2200" spc="-10" dirty="0">
                <a:latin typeface="Calibri"/>
                <a:cs typeface="Calibri"/>
              </a:rPr>
              <a:t>стоп </a:t>
            </a:r>
            <a:r>
              <a:rPr sz="2200" spc="-5" dirty="0">
                <a:latin typeface="Calibri"/>
                <a:cs typeface="Calibri"/>
              </a:rPr>
              <a:t>кистями </a:t>
            </a:r>
            <a:r>
              <a:rPr sz="2200" spc="-10" dirty="0">
                <a:latin typeface="Calibri"/>
                <a:cs typeface="Calibri"/>
              </a:rPr>
              <a:t>(тест </a:t>
            </a:r>
            <a:r>
              <a:rPr sz="2200" spc="-5" dirty="0">
                <a:latin typeface="Calibri"/>
                <a:cs typeface="Calibri"/>
              </a:rPr>
              <a:t>Адама), </a:t>
            </a:r>
            <a:r>
              <a:rPr sz="2200" spc="-15" dirty="0">
                <a:latin typeface="Calibri"/>
                <a:cs typeface="Calibri"/>
              </a:rPr>
              <a:t>требует </a:t>
            </a:r>
            <a:r>
              <a:rPr sz="2200" spc="-10" dirty="0">
                <a:latin typeface="Calibri"/>
                <a:cs typeface="Calibri"/>
              </a:rPr>
              <a:t>дальнейшего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изучения.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04389"/>
            <a:ext cx="10251440" cy="3954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Боковой </a:t>
            </a:r>
            <a:r>
              <a:rPr sz="2000" dirty="0">
                <a:latin typeface="Calibri"/>
                <a:cs typeface="Calibri"/>
              </a:rPr>
              <a:t>изгиб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помочь </a:t>
            </a:r>
            <a:r>
              <a:rPr sz="2000" spc="-10" dirty="0">
                <a:latin typeface="Calibri"/>
                <a:cs typeface="Calibri"/>
              </a:rPr>
              <a:t>оценить </a:t>
            </a:r>
            <a:r>
              <a:rPr sz="2000" spc="-5" dirty="0">
                <a:latin typeface="Calibri"/>
                <a:cs typeface="Calibri"/>
              </a:rPr>
              <a:t>гибкость или жесткость </a:t>
            </a:r>
            <a:r>
              <a:rPr sz="2000" dirty="0">
                <a:latin typeface="Calibri"/>
                <a:cs typeface="Calibri"/>
              </a:rPr>
              <a:t>кривой,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dirty="0">
                <a:latin typeface="Calibri"/>
                <a:cs typeface="Calibri"/>
              </a:rPr>
              <a:t>важно</a:t>
            </a:r>
            <a:r>
              <a:rPr sz="2000" spc="-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рассмотрении вариантов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лечения.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Декомпенсацию, </a:t>
            </a:r>
            <a:r>
              <a:rPr sz="2000" spc="-10" dirty="0">
                <a:latin typeface="Calibri"/>
                <a:cs typeface="Calibri"/>
              </a:rPr>
              <a:t>еще </a:t>
            </a:r>
            <a:r>
              <a:rPr sz="2000" spc="-20" dirty="0">
                <a:latin typeface="Calibri"/>
                <a:cs typeface="Calibri"/>
              </a:rPr>
              <a:t>один </a:t>
            </a:r>
            <a:r>
              <a:rPr sz="2000" dirty="0">
                <a:latin typeface="Calibri"/>
                <a:cs typeface="Calibri"/>
              </a:rPr>
              <a:t>признак </a:t>
            </a:r>
            <a:r>
              <a:rPr sz="2000" spc="-10" dirty="0">
                <a:latin typeface="Calibri"/>
                <a:cs typeface="Calibri"/>
              </a:rPr>
              <a:t>сколиоза, </a:t>
            </a:r>
            <a:r>
              <a:rPr sz="2000" spc="-5" dirty="0">
                <a:latin typeface="Calibri"/>
                <a:cs typeface="Calibri"/>
              </a:rPr>
              <a:t>можно </a:t>
            </a:r>
            <a:r>
              <a:rPr sz="2000" dirty="0">
                <a:latin typeface="Calibri"/>
                <a:cs typeface="Calibri"/>
              </a:rPr>
              <a:t>измерить, </a:t>
            </a:r>
            <a:r>
              <a:rPr sz="2000" spc="-10" dirty="0">
                <a:latin typeface="Calibri"/>
                <a:cs typeface="Calibri"/>
              </a:rPr>
              <a:t>опуская </a:t>
            </a:r>
            <a:r>
              <a:rPr sz="2000" spc="-5" dirty="0">
                <a:latin typeface="Calibri"/>
                <a:cs typeface="Calibri"/>
              </a:rPr>
              <a:t>отвесную линию </a:t>
            </a:r>
            <a:r>
              <a:rPr sz="2000" spc="-10" dirty="0">
                <a:latin typeface="Calibri"/>
                <a:cs typeface="Calibri"/>
              </a:rPr>
              <a:t>от  </a:t>
            </a:r>
            <a:r>
              <a:rPr sz="2000" spc="-5" dirty="0">
                <a:latin typeface="Calibri"/>
                <a:cs typeface="Calibri"/>
              </a:rPr>
              <a:t>С7 остистого отростка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отмечая, </a:t>
            </a:r>
            <a:r>
              <a:rPr sz="2000" spc="-20" dirty="0">
                <a:latin typeface="Calibri"/>
                <a:cs typeface="Calibri"/>
              </a:rPr>
              <a:t>проходит </a:t>
            </a:r>
            <a:r>
              <a:rPr sz="2000" spc="-5" dirty="0">
                <a:latin typeface="Calibri"/>
                <a:cs typeface="Calibri"/>
              </a:rPr>
              <a:t>ли она через </a:t>
            </a:r>
            <a:r>
              <a:rPr sz="2000" spc="-15" dirty="0">
                <a:latin typeface="Calibri"/>
                <a:cs typeface="Calibri"/>
              </a:rPr>
              <a:t>ягодичную </a:t>
            </a:r>
            <a:r>
              <a:rPr sz="2000" spc="-20" dirty="0">
                <a:latin typeface="Calibri"/>
                <a:cs typeface="Calibri"/>
              </a:rPr>
              <a:t>щель </a:t>
            </a:r>
            <a:r>
              <a:rPr sz="2000" spc="-5" dirty="0">
                <a:latin typeface="Calibri"/>
                <a:cs typeface="Calibri"/>
              </a:rPr>
              <a:t>(нормально) </a:t>
            </a:r>
            <a:r>
              <a:rPr sz="2000" dirty="0">
                <a:latin typeface="Calibri"/>
                <a:cs typeface="Calibri"/>
              </a:rPr>
              <a:t>или  </a:t>
            </a:r>
            <a:r>
              <a:rPr sz="2000" spc="-10" dirty="0">
                <a:latin typeface="Calibri"/>
                <a:cs typeface="Calibri"/>
              </a:rPr>
              <a:t>отклоняется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сторону</a:t>
            </a:r>
            <a:endParaRPr sz="2000">
              <a:latin typeface="Calibri"/>
              <a:cs typeface="Calibri"/>
            </a:endParaRPr>
          </a:p>
          <a:p>
            <a:pPr marL="241300" marR="685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Рентгенограмма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полным </a:t>
            </a:r>
            <a:r>
              <a:rPr sz="2000" spc="-5" dirty="0">
                <a:latin typeface="Calibri"/>
                <a:cs typeface="Calibri"/>
              </a:rPr>
              <a:t>позвоночником </a:t>
            </a:r>
            <a:r>
              <a:rPr sz="2000" dirty="0">
                <a:latin typeface="Calibri"/>
                <a:cs typeface="Calibri"/>
              </a:rPr>
              <a:t>(меньше </a:t>
            </a:r>
            <a:r>
              <a:rPr sz="2000" spc="-10" dirty="0">
                <a:latin typeface="Calibri"/>
                <a:cs typeface="Calibri"/>
              </a:rPr>
              <a:t>облучения </a:t>
            </a:r>
            <a:r>
              <a:rPr sz="2000" spc="-5" dirty="0">
                <a:latin typeface="Calibri"/>
                <a:cs typeface="Calibri"/>
              </a:rPr>
              <a:t>чувствительных тканей, чем  обычная рентгенограмма) </a:t>
            </a:r>
            <a:r>
              <a:rPr sz="2000" spc="-25" dirty="0">
                <a:latin typeface="Calibri"/>
                <a:cs typeface="Calibri"/>
              </a:rPr>
              <a:t>подходит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5" dirty="0">
                <a:latin typeface="Calibri"/>
                <a:cs typeface="Calibri"/>
              </a:rPr>
              <a:t>целей </a:t>
            </a:r>
            <a:r>
              <a:rPr sz="2000" spc="-5" dirty="0">
                <a:latin typeface="Calibri"/>
                <a:cs typeface="Calibri"/>
              </a:rPr>
              <a:t>скрининга, </a:t>
            </a:r>
            <a:r>
              <a:rPr sz="2000" spc="-15" dirty="0">
                <a:latin typeface="Calibri"/>
                <a:cs typeface="Calibri"/>
              </a:rPr>
              <a:t>хотя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определенных </a:t>
            </a:r>
            <a:r>
              <a:rPr sz="2000" spc="-5" dirty="0">
                <a:latin typeface="Calibri"/>
                <a:cs typeface="Calibri"/>
              </a:rPr>
              <a:t>кривых  </a:t>
            </a:r>
            <a:r>
              <a:rPr sz="2000" spc="-20" dirty="0">
                <a:latin typeface="Calibri"/>
                <a:cs typeface="Calibri"/>
              </a:rPr>
              <a:t>(т.е. </a:t>
            </a:r>
            <a:r>
              <a:rPr sz="2000" spc="-5" dirty="0">
                <a:latin typeface="Calibri"/>
                <a:cs typeface="Calibri"/>
              </a:rPr>
              <a:t>врожденных, инфантильных)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потребоваться </a:t>
            </a:r>
            <a:r>
              <a:rPr sz="2000" spc="-15" dirty="0">
                <a:latin typeface="Calibri"/>
                <a:cs typeface="Calibri"/>
              </a:rPr>
              <a:t>оценка </a:t>
            </a:r>
            <a:r>
              <a:rPr sz="2000" spc="-10" dirty="0">
                <a:latin typeface="Calibri"/>
                <a:cs typeface="Calibri"/>
              </a:rPr>
              <a:t>КТ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МРТ.</a:t>
            </a:r>
            <a:endParaRPr sz="2000">
              <a:latin typeface="Calibri"/>
              <a:cs typeface="Calibri"/>
            </a:endParaRPr>
          </a:p>
          <a:p>
            <a:pPr marL="241300" marR="9391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Кривые со </a:t>
            </a:r>
            <a:r>
              <a:rPr sz="2000" spc="-10" dirty="0">
                <a:latin typeface="Calibri"/>
                <a:cs typeface="Calibri"/>
              </a:rPr>
              <a:t>значительными компонентами </a:t>
            </a:r>
            <a:r>
              <a:rPr sz="2000" spc="-5" dirty="0">
                <a:latin typeface="Calibri"/>
                <a:cs typeface="Calibri"/>
              </a:rPr>
              <a:t>ротации или кифозом могут </a:t>
            </a:r>
            <a:r>
              <a:rPr sz="2000" dirty="0">
                <a:latin typeface="Calibri"/>
                <a:cs typeface="Calibri"/>
              </a:rPr>
              <a:t>потребовать  </a:t>
            </a:r>
            <a:r>
              <a:rPr sz="2000" spc="-10" dirty="0">
                <a:latin typeface="Calibri"/>
                <a:cs typeface="Calibri"/>
              </a:rPr>
              <a:t>бокового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обзора.</a:t>
            </a:r>
            <a:endParaRPr sz="2000">
              <a:latin typeface="Calibri"/>
              <a:cs typeface="Calibri"/>
            </a:endParaRPr>
          </a:p>
          <a:p>
            <a:pPr marL="241300" marR="38544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Рентгенограммы </a:t>
            </a:r>
            <a:r>
              <a:rPr sz="2000" spc="-10" dirty="0">
                <a:latin typeface="Calibri"/>
                <a:cs typeface="Calibri"/>
              </a:rPr>
              <a:t>следует </a:t>
            </a:r>
            <a:r>
              <a:rPr sz="2000" spc="-15" dirty="0">
                <a:latin typeface="Calibri"/>
                <a:cs typeface="Calibri"/>
              </a:rPr>
              <a:t>делать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положении </a:t>
            </a:r>
            <a:r>
              <a:rPr sz="2000" spc="-5" dirty="0">
                <a:latin typeface="Calibri"/>
                <a:cs typeface="Calibri"/>
              </a:rPr>
              <a:t>стоя, </a:t>
            </a:r>
            <a:r>
              <a:rPr sz="2000" dirty="0">
                <a:latin typeface="Calibri"/>
                <a:cs typeface="Calibri"/>
              </a:rPr>
              <a:t>если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5" dirty="0">
                <a:latin typeface="Calibri"/>
                <a:cs typeface="Calibri"/>
              </a:rPr>
              <a:t>возможно,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указанием </a:t>
            </a:r>
            <a:r>
              <a:rPr sz="2000" spc="-25" dirty="0">
                <a:latin typeface="Calibri"/>
                <a:cs typeface="Calibri"/>
              </a:rPr>
              <a:t>угла  </a:t>
            </a:r>
            <a:r>
              <a:rPr sz="2000" spc="-5" dirty="0">
                <a:latin typeface="Calibri"/>
                <a:cs typeface="Calibri"/>
              </a:rPr>
              <a:t>Кобба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линии </a:t>
            </a:r>
            <a:r>
              <a:rPr sz="2000" dirty="0">
                <a:latin typeface="Calibri"/>
                <a:cs typeface="Calibri"/>
              </a:rPr>
              <a:t>Риссера, </a:t>
            </a:r>
            <a:r>
              <a:rPr sz="2000" spc="-5" dirty="0">
                <a:latin typeface="Calibri"/>
                <a:cs typeface="Calibri"/>
              </a:rPr>
              <a:t>и, если пациент </a:t>
            </a:r>
            <a:r>
              <a:rPr sz="2000" dirty="0">
                <a:latin typeface="Calibri"/>
                <a:cs typeface="Calibri"/>
              </a:rPr>
              <a:t>носит </a:t>
            </a:r>
            <a:r>
              <a:rPr sz="2000" spc="-5" dirty="0">
                <a:latin typeface="Calibri"/>
                <a:cs typeface="Calibri"/>
              </a:rPr>
              <a:t>ортез, </a:t>
            </a:r>
            <a:r>
              <a:rPr sz="2000" spc="-15" dirty="0">
                <a:latin typeface="Calibri"/>
                <a:cs typeface="Calibri"/>
              </a:rPr>
              <a:t>делать </a:t>
            </a:r>
            <a:r>
              <a:rPr sz="2000" dirty="0">
                <a:latin typeface="Calibri"/>
                <a:cs typeface="Calibri"/>
              </a:rPr>
              <a:t>через 24 часа после снятия  </a:t>
            </a:r>
            <a:r>
              <a:rPr sz="2000" spc="-10" dirty="0">
                <a:latin typeface="Calibri"/>
                <a:cs typeface="Calibri"/>
              </a:rPr>
              <a:t>корсета.</a:t>
            </a:r>
            <a:endParaRPr sz="2000">
              <a:latin typeface="Calibri"/>
              <a:cs typeface="Calibri"/>
            </a:endParaRPr>
          </a:p>
          <a:p>
            <a:pPr marL="241300" marR="34925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Нервно-мышечные </a:t>
            </a:r>
            <a:r>
              <a:rPr sz="2000" dirty="0">
                <a:latin typeface="Calibri"/>
                <a:cs typeface="Calibri"/>
              </a:rPr>
              <a:t>кривые </a:t>
            </a:r>
            <a:r>
              <a:rPr sz="2000" spc="-5" dirty="0">
                <a:latin typeface="Calibri"/>
                <a:cs typeface="Calibri"/>
              </a:rPr>
              <a:t>могут прогрессировать </a:t>
            </a:r>
            <a:r>
              <a:rPr sz="2000" dirty="0">
                <a:latin typeface="Calibri"/>
                <a:cs typeface="Calibri"/>
              </a:rPr>
              <a:t>после наступления </a:t>
            </a:r>
            <a:r>
              <a:rPr sz="2000" spc="-5" dirty="0">
                <a:latin typeface="Calibri"/>
                <a:cs typeface="Calibri"/>
              </a:rPr>
              <a:t>зрелости, </a:t>
            </a:r>
            <a:r>
              <a:rPr sz="2000" spc="-10" dirty="0">
                <a:latin typeface="Calibri"/>
                <a:cs typeface="Calibri"/>
              </a:rPr>
              <a:t>поэтому  </a:t>
            </a:r>
            <a:r>
              <a:rPr sz="2000" spc="-15" dirty="0">
                <a:latin typeface="Calibri"/>
                <a:cs typeface="Calibri"/>
              </a:rPr>
              <a:t>продолжение </a:t>
            </a:r>
            <a:r>
              <a:rPr sz="2000" spc="-5" dirty="0">
                <a:latin typeface="Calibri"/>
                <a:cs typeface="Calibri"/>
              </a:rPr>
              <a:t>скрининга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оправдано.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09241"/>
            <a:ext cx="10276205" cy="3531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81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Типичный </a:t>
            </a:r>
            <a:r>
              <a:rPr sz="2600" dirty="0">
                <a:latin typeface="Calibri"/>
                <a:cs typeface="Calibri"/>
              </a:rPr>
              <a:t>ребенок со </a:t>
            </a:r>
            <a:r>
              <a:rPr sz="2600" spc="-10" dirty="0">
                <a:latin typeface="Calibri"/>
                <a:cs typeface="Calibri"/>
              </a:rPr>
              <a:t>сколиозом подвергается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среднем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23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15"/>
              </a:spcBef>
            </a:pPr>
            <a:r>
              <a:rPr sz="2600" dirty="0">
                <a:latin typeface="Calibri"/>
                <a:cs typeface="Calibri"/>
              </a:rPr>
              <a:t>рентгенограммам во время </a:t>
            </a:r>
            <a:r>
              <a:rPr sz="2600" spc="-5" dirty="0">
                <a:latin typeface="Calibri"/>
                <a:cs typeface="Calibri"/>
              </a:rPr>
              <a:t>своего </a:t>
            </a:r>
            <a:r>
              <a:rPr sz="2600" dirty="0">
                <a:latin typeface="Calibri"/>
                <a:cs typeface="Calibri"/>
              </a:rPr>
              <a:t>лечения,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dirty="0">
                <a:latin typeface="Calibri"/>
                <a:cs typeface="Calibri"/>
              </a:rPr>
              <a:t>вызывает </a:t>
            </a:r>
            <a:r>
              <a:rPr sz="2600" spc="-10" dirty="0">
                <a:latin typeface="Calibri"/>
                <a:cs typeface="Calibri"/>
              </a:rPr>
              <a:t>значительно  более </a:t>
            </a:r>
            <a:r>
              <a:rPr sz="2600" dirty="0">
                <a:latin typeface="Calibri"/>
                <a:cs typeface="Calibri"/>
              </a:rPr>
              <a:t>высокий </a:t>
            </a:r>
            <a:r>
              <a:rPr sz="2600" spc="-5" dirty="0">
                <a:latin typeface="Calibri"/>
                <a:cs typeface="Calibri"/>
              </a:rPr>
              <a:t>риск </a:t>
            </a:r>
            <a:r>
              <a:rPr sz="2600" dirty="0">
                <a:latin typeface="Calibri"/>
                <a:cs typeface="Calibri"/>
              </a:rPr>
              <a:t>развития </a:t>
            </a:r>
            <a:r>
              <a:rPr sz="2600" spc="-10" dirty="0">
                <a:latin typeface="Calibri"/>
                <a:cs typeface="Calibri"/>
              </a:rPr>
              <a:t>рака молочной </a:t>
            </a:r>
            <a:r>
              <a:rPr sz="2600" spc="-15" dirty="0">
                <a:latin typeface="Calibri"/>
                <a:cs typeface="Calibri"/>
              </a:rPr>
              <a:t>железы, </a:t>
            </a:r>
            <a:r>
              <a:rPr sz="2600" dirty="0">
                <a:latin typeface="Calibri"/>
                <a:cs typeface="Calibri"/>
              </a:rPr>
              <a:t>легких и  </a:t>
            </a:r>
            <a:r>
              <a:rPr sz="2600" spc="-10" dirty="0">
                <a:latin typeface="Calibri"/>
                <a:cs typeface="Calibri"/>
              </a:rPr>
              <a:t>яичников.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Рентгенограммы </a:t>
            </a:r>
            <a:r>
              <a:rPr sz="2600" dirty="0">
                <a:latin typeface="Calibri"/>
                <a:cs typeface="Calibri"/>
              </a:rPr>
              <a:t>с низкими </a:t>
            </a:r>
            <a:r>
              <a:rPr sz="2600" spc="-5" dirty="0">
                <a:latin typeface="Calibri"/>
                <a:cs typeface="Calibri"/>
              </a:rPr>
              <a:t>дозами могут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минимизировать</a:t>
            </a:r>
            <a:endParaRPr sz="2600">
              <a:latin typeface="Calibri"/>
              <a:cs typeface="Calibri"/>
            </a:endParaRPr>
          </a:p>
          <a:p>
            <a:pPr marL="241300" marR="1335405">
              <a:lnSpc>
                <a:spcPts val="2500"/>
              </a:lnSpc>
              <a:spcBef>
                <a:spcPts val="290"/>
              </a:spcBef>
            </a:pPr>
            <a:r>
              <a:rPr sz="2600" spc="-5" dirty="0">
                <a:latin typeface="Calibri"/>
                <a:cs typeface="Calibri"/>
              </a:rPr>
              <a:t>экспозицию, </a:t>
            </a:r>
            <a:r>
              <a:rPr sz="2600" dirty="0">
                <a:latin typeface="Calibri"/>
                <a:cs typeface="Calibri"/>
              </a:rPr>
              <a:t>но четырехмерная (4D) </a:t>
            </a:r>
            <a:r>
              <a:rPr sz="2600" spc="-5" dirty="0">
                <a:latin typeface="Calibri"/>
                <a:cs typeface="Calibri"/>
              </a:rPr>
              <a:t>топография поверхности  </a:t>
            </a:r>
            <a:r>
              <a:rPr sz="2600" dirty="0">
                <a:latin typeface="Calibri"/>
                <a:cs typeface="Calibri"/>
              </a:rPr>
              <a:t>приобретает </a:t>
            </a:r>
            <a:r>
              <a:rPr sz="2600" spc="-10" dirty="0">
                <a:latin typeface="Calibri"/>
                <a:cs typeface="Calibri"/>
              </a:rPr>
              <a:t>популярность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доступность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США.</a:t>
            </a:r>
            <a:endParaRPr sz="2600">
              <a:latin typeface="Calibri"/>
              <a:cs typeface="Calibri"/>
            </a:endParaRPr>
          </a:p>
          <a:p>
            <a:pPr marL="241300" marR="462915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Широко используемые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Европе </a:t>
            </a:r>
            <a:r>
              <a:rPr sz="2600" spc="-20" dirty="0">
                <a:latin typeface="Calibri"/>
                <a:cs typeface="Calibri"/>
              </a:rPr>
              <a:t>методы </a:t>
            </a:r>
            <a:r>
              <a:rPr sz="2600" spc="-5" dirty="0">
                <a:latin typeface="Calibri"/>
                <a:cs typeface="Calibri"/>
              </a:rPr>
              <a:t>топографии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10" dirty="0">
                <a:latin typeface="Calibri"/>
                <a:cs typeface="Calibri"/>
              </a:rPr>
              <a:t>используют  </a:t>
            </a:r>
            <a:r>
              <a:rPr sz="2600" spc="-5" dirty="0">
                <a:latin typeface="Calibri"/>
                <a:cs typeface="Calibri"/>
              </a:rPr>
              <a:t>излучение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10" dirty="0">
                <a:latin typeface="Calibri"/>
                <a:cs typeface="Calibri"/>
              </a:rPr>
              <a:t>надежно контролировать </a:t>
            </a:r>
            <a:r>
              <a:rPr sz="2600" dirty="0">
                <a:latin typeface="Calibri"/>
                <a:cs typeface="Calibri"/>
              </a:rPr>
              <a:t>кривые и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их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00"/>
              </a:lnSpc>
            </a:pPr>
            <a:r>
              <a:rPr sz="2600" dirty="0">
                <a:latin typeface="Calibri"/>
                <a:cs typeface="Calibri"/>
              </a:rPr>
              <a:t>прогрессирование, </a:t>
            </a:r>
            <a:r>
              <a:rPr sz="2600" spc="-5" dirty="0">
                <a:latin typeface="Calibri"/>
                <a:cs typeface="Calibri"/>
              </a:rPr>
              <a:t>ограничивая </a:t>
            </a:r>
            <a:r>
              <a:rPr sz="2600" dirty="0">
                <a:latin typeface="Calibri"/>
                <a:cs typeface="Calibri"/>
              </a:rPr>
              <a:t>обычные </a:t>
            </a:r>
            <a:r>
              <a:rPr sz="2600" spc="-5" dirty="0">
                <a:latin typeface="Calibri"/>
                <a:cs typeface="Calibri"/>
              </a:rPr>
              <a:t>рентгеновские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лучи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10356850" cy="40811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566420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настоящее время имеются </a:t>
            </a:r>
            <a:r>
              <a:rPr sz="2000" spc="-10" dirty="0">
                <a:latin typeface="Calibri"/>
                <a:cs typeface="Calibri"/>
              </a:rPr>
              <a:t>убедительные доказательства </a:t>
            </a:r>
            <a:r>
              <a:rPr sz="2000" spc="-15" dirty="0">
                <a:latin typeface="Calibri"/>
                <a:cs typeface="Calibri"/>
              </a:rPr>
              <a:t>того,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лечение корсетами 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быть чрезвычайно эффективным </a:t>
            </a:r>
            <a:r>
              <a:rPr sz="2000" spc="-5" dirty="0">
                <a:latin typeface="Calibri"/>
                <a:cs typeface="Calibri"/>
              </a:rPr>
              <a:t>для снижения прогрессирования </a:t>
            </a:r>
            <a:r>
              <a:rPr sz="2000" dirty="0">
                <a:latin typeface="Calibri"/>
                <a:cs typeface="Calibri"/>
              </a:rPr>
              <a:t>кривой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некоторых </a:t>
            </a:r>
            <a:r>
              <a:rPr sz="2000" spc="-5" dirty="0">
                <a:latin typeface="Calibri"/>
                <a:cs typeface="Calibri"/>
              </a:rPr>
              <a:t>типах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сколиоза.</a:t>
            </a:r>
            <a:endParaRPr sz="2000">
              <a:latin typeface="Calibri"/>
              <a:cs typeface="Calibri"/>
            </a:endParaRPr>
          </a:p>
          <a:p>
            <a:pPr marL="241300" marR="2844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Цель </a:t>
            </a:r>
            <a:r>
              <a:rPr sz="2000" spc="-10" dirty="0">
                <a:latin typeface="Calibri"/>
                <a:cs typeface="Calibri"/>
              </a:rPr>
              <a:t>ортопедической </a:t>
            </a:r>
            <a:r>
              <a:rPr sz="2000" spc="-15" dirty="0">
                <a:latin typeface="Calibri"/>
                <a:cs typeface="Calibri"/>
              </a:rPr>
              <a:t>«одежды» </a:t>
            </a:r>
            <a:r>
              <a:rPr sz="2000" spc="-5" dirty="0">
                <a:latin typeface="Calibri"/>
                <a:cs typeface="Calibri"/>
              </a:rPr>
              <a:t>состоит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том, </a:t>
            </a:r>
            <a:r>
              <a:rPr sz="2000" spc="-5" dirty="0">
                <a:latin typeface="Calibri"/>
                <a:cs typeface="Calibri"/>
              </a:rPr>
              <a:t>чтобы остановить прогрессирование </a:t>
            </a:r>
            <a:r>
              <a:rPr sz="2000" dirty="0">
                <a:latin typeface="Calibri"/>
                <a:cs typeface="Calibri"/>
              </a:rPr>
              <a:t>во  </a:t>
            </a:r>
            <a:r>
              <a:rPr sz="2000" spc="-5" dirty="0">
                <a:latin typeface="Calibri"/>
                <a:cs typeface="Calibri"/>
              </a:rPr>
              <a:t>время </a:t>
            </a:r>
            <a:r>
              <a:rPr sz="2000" spc="-15" dirty="0">
                <a:latin typeface="Calibri"/>
                <a:cs typeface="Calibri"/>
              </a:rPr>
              <a:t>периодов </a:t>
            </a:r>
            <a:r>
              <a:rPr sz="2000" spc="-5" dirty="0">
                <a:latin typeface="Calibri"/>
                <a:cs typeface="Calibri"/>
              </a:rPr>
              <a:t>роста </a:t>
            </a:r>
            <a:r>
              <a:rPr sz="2000" dirty="0">
                <a:latin typeface="Calibri"/>
                <a:cs typeface="Calibri"/>
              </a:rPr>
              <a:t>с высоким </a:t>
            </a:r>
            <a:r>
              <a:rPr sz="2000" spc="-10" dirty="0">
                <a:latin typeface="Calibri"/>
                <a:cs typeface="Calibri"/>
              </a:rPr>
              <a:t>риском, </a:t>
            </a:r>
            <a:r>
              <a:rPr sz="2000" spc="-5" dirty="0">
                <a:latin typeface="Calibri"/>
                <a:cs typeface="Calibri"/>
              </a:rPr>
              <a:t>обычно начинающихся, </a:t>
            </a:r>
            <a:r>
              <a:rPr sz="2000" spc="-30" dirty="0">
                <a:latin typeface="Calibri"/>
                <a:cs typeface="Calibri"/>
              </a:rPr>
              <a:t>когда </a:t>
            </a:r>
            <a:r>
              <a:rPr sz="2000" dirty="0">
                <a:latin typeface="Calibri"/>
                <a:cs typeface="Calibri"/>
              </a:rPr>
              <a:t>кривые </a:t>
            </a:r>
            <a:r>
              <a:rPr sz="2000" spc="-5" dirty="0">
                <a:latin typeface="Calibri"/>
                <a:cs typeface="Calibri"/>
              </a:rPr>
              <a:t>достигают  </a:t>
            </a:r>
            <a:r>
              <a:rPr sz="2000" dirty="0">
                <a:latin typeface="Calibri"/>
                <a:cs typeface="Calibri"/>
              </a:rPr>
              <a:t>20°, </a:t>
            </a:r>
            <a:r>
              <a:rPr sz="2000" spc="-15" dirty="0">
                <a:latin typeface="Calibri"/>
                <a:cs typeface="Calibri"/>
              </a:rPr>
              <a:t>хотя </a:t>
            </a:r>
            <a:r>
              <a:rPr sz="2000" dirty="0">
                <a:latin typeface="Calibri"/>
                <a:cs typeface="Calibri"/>
              </a:rPr>
              <a:t>возраст и </a:t>
            </a:r>
            <a:r>
              <a:rPr sz="2000" spc="-5" dirty="0">
                <a:latin typeface="Calibri"/>
                <a:cs typeface="Calibri"/>
              </a:rPr>
              <a:t>другие факторы </a:t>
            </a:r>
            <a:r>
              <a:rPr sz="2000" spc="-10" dirty="0">
                <a:latin typeface="Calibri"/>
                <a:cs typeface="Calibri"/>
              </a:rPr>
              <a:t>риска </a:t>
            </a:r>
            <a:r>
              <a:rPr sz="2000" spc="-5" dirty="0">
                <a:latin typeface="Calibri"/>
                <a:cs typeface="Calibri"/>
              </a:rPr>
              <a:t>могут указывать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spc="-5" dirty="0">
                <a:latin typeface="Calibri"/>
                <a:cs typeface="Calibri"/>
              </a:rPr>
              <a:t>раннее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укрепление.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Calibri"/>
                <a:cs typeface="Calibri"/>
              </a:rPr>
              <a:t>Когда </a:t>
            </a:r>
            <a:r>
              <a:rPr sz="2000" spc="-10" dirty="0">
                <a:latin typeface="Calibri"/>
                <a:cs typeface="Calibri"/>
              </a:rPr>
              <a:t>рекомендуется, ортопедия </a:t>
            </a:r>
            <a:r>
              <a:rPr sz="2000" spc="-15" dirty="0">
                <a:latin typeface="Calibri"/>
                <a:cs typeface="Calibri"/>
              </a:rPr>
              <a:t>должна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spc="-5" dirty="0">
                <a:latin typeface="Calibri"/>
                <a:cs typeface="Calibri"/>
              </a:rPr>
              <a:t>можно </a:t>
            </a:r>
            <a:r>
              <a:rPr sz="2000" spc="-10" dirty="0">
                <a:latin typeface="Calibri"/>
                <a:cs typeface="Calibri"/>
              </a:rPr>
              <a:t>более низкого </a:t>
            </a:r>
            <a:r>
              <a:rPr sz="2000" dirty="0">
                <a:latin typeface="Calibri"/>
                <a:cs typeface="Calibri"/>
              </a:rPr>
              <a:t>профиля и </a:t>
            </a:r>
            <a:r>
              <a:rPr sz="2000" spc="-20" dirty="0">
                <a:latin typeface="Calibri"/>
                <a:cs typeface="Calibri"/>
              </a:rPr>
              <a:t>удобной,  </a:t>
            </a:r>
            <a:r>
              <a:rPr sz="2000" spc="-5" dirty="0">
                <a:latin typeface="Calibri"/>
                <a:cs typeface="Calibri"/>
              </a:rPr>
              <a:t>чтобы </a:t>
            </a:r>
            <a:r>
              <a:rPr sz="2000" dirty="0">
                <a:latin typeface="Calibri"/>
                <a:cs typeface="Calibri"/>
              </a:rPr>
              <a:t>поощрять </a:t>
            </a:r>
            <a:r>
              <a:rPr sz="2000" spc="-15" dirty="0">
                <a:latin typeface="Calibri"/>
                <a:cs typeface="Calibri"/>
              </a:rPr>
              <a:t>соблюдение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ношение.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Расположение </a:t>
            </a:r>
            <a:r>
              <a:rPr sz="2000" dirty="0">
                <a:latin typeface="Calibri"/>
                <a:cs typeface="Calibri"/>
              </a:rPr>
              <a:t>кривой </a:t>
            </a:r>
            <a:r>
              <a:rPr sz="2000" spc="-10" dirty="0">
                <a:latin typeface="Calibri"/>
                <a:cs typeface="Calibri"/>
              </a:rPr>
              <a:t>влияет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выбор </a:t>
            </a:r>
            <a:r>
              <a:rPr sz="2000" spc="-5" dirty="0">
                <a:latin typeface="Calibri"/>
                <a:cs typeface="Calibri"/>
              </a:rPr>
              <a:t>раскоса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используемых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материалов.</a:t>
            </a:r>
            <a:endParaRPr sz="2000">
              <a:latin typeface="Calibri"/>
              <a:cs typeface="Calibri"/>
            </a:endParaRPr>
          </a:p>
          <a:p>
            <a:pPr marL="241300" marR="246379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Чтобы лучше задерживать прогрессирование </a:t>
            </a:r>
            <a:r>
              <a:rPr sz="2000" dirty="0">
                <a:latin typeface="Calibri"/>
                <a:cs typeface="Calibri"/>
              </a:rPr>
              <a:t>кривой, </a:t>
            </a:r>
            <a:r>
              <a:rPr sz="2000" spc="-10" dirty="0">
                <a:latin typeface="Calibri"/>
                <a:cs typeface="Calibri"/>
              </a:rPr>
              <a:t>требуется </a:t>
            </a:r>
            <a:r>
              <a:rPr sz="2000" spc="-5" dirty="0">
                <a:latin typeface="Calibri"/>
                <a:cs typeface="Calibri"/>
              </a:rPr>
              <a:t>время </a:t>
            </a:r>
            <a:r>
              <a:rPr sz="2000" dirty="0">
                <a:latin typeface="Calibri"/>
                <a:cs typeface="Calibri"/>
              </a:rPr>
              <a:t>ношения 18 часов в  </a:t>
            </a:r>
            <a:r>
              <a:rPr sz="2000" spc="-10" dirty="0">
                <a:latin typeface="Calibri"/>
                <a:cs typeface="Calibri"/>
              </a:rPr>
              <a:t>день, </a:t>
            </a:r>
            <a:r>
              <a:rPr sz="2000" dirty="0">
                <a:latin typeface="Calibri"/>
                <a:cs typeface="Calibri"/>
              </a:rPr>
              <a:t>и к </a:t>
            </a:r>
            <a:r>
              <a:rPr sz="2000" spc="-5" dirty="0">
                <a:latin typeface="Calibri"/>
                <a:cs typeface="Calibri"/>
              </a:rPr>
              <a:t>ортезу можно </a:t>
            </a:r>
            <a:r>
              <a:rPr sz="2000" spc="-10" dirty="0">
                <a:latin typeface="Calibri"/>
                <a:cs typeface="Calibri"/>
              </a:rPr>
              <a:t>недорого добавить </a:t>
            </a:r>
            <a:r>
              <a:rPr sz="2000" spc="-5" dirty="0">
                <a:latin typeface="Calibri"/>
                <a:cs typeface="Calibri"/>
              </a:rPr>
              <a:t>чипы соответствия для документирования  времени </a:t>
            </a:r>
            <a:r>
              <a:rPr sz="2000" dirty="0">
                <a:latin typeface="Calibri"/>
                <a:cs typeface="Calibri"/>
              </a:rPr>
              <a:t>ношения </a:t>
            </a:r>
            <a:r>
              <a:rPr sz="2000" spc="-5" dirty="0">
                <a:latin typeface="Calibri"/>
                <a:cs typeface="Calibri"/>
              </a:rPr>
              <a:t>для семьи, пациентов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отзывов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врачей.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Ношение </a:t>
            </a:r>
            <a:r>
              <a:rPr sz="2000" spc="-10" dirty="0">
                <a:latin typeface="Calibri"/>
                <a:cs typeface="Calibri"/>
              </a:rPr>
              <a:t>корсетов </a:t>
            </a:r>
            <a:r>
              <a:rPr sz="2000" spc="-15" dirty="0">
                <a:latin typeface="Calibri"/>
                <a:cs typeface="Calibri"/>
              </a:rPr>
              <a:t>продолжается до </a:t>
            </a:r>
            <a:r>
              <a:rPr sz="2000" dirty="0">
                <a:latin typeface="Calibri"/>
                <a:cs typeface="Calibri"/>
              </a:rPr>
              <a:t>наступления </a:t>
            </a:r>
            <a:r>
              <a:rPr sz="2000" spc="-5" dirty="0">
                <a:latin typeface="Calibri"/>
                <a:cs typeface="Calibri"/>
              </a:rPr>
              <a:t>зрелости или момента, </a:t>
            </a:r>
            <a:r>
              <a:rPr sz="2000" spc="-30" dirty="0">
                <a:latin typeface="Calibri"/>
                <a:cs typeface="Calibri"/>
              </a:rPr>
              <a:t>когда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требуется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хирургическое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вмешательство.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Корсеты </a:t>
            </a:r>
            <a:r>
              <a:rPr sz="2000" dirty="0">
                <a:latin typeface="Calibri"/>
                <a:cs typeface="Calibri"/>
              </a:rPr>
              <a:t>при кривых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dirty="0">
                <a:latin typeface="Calibri"/>
                <a:cs typeface="Calibri"/>
              </a:rPr>
              <a:t>45° все </a:t>
            </a:r>
            <a:r>
              <a:rPr sz="2000" spc="-10" dirty="0">
                <a:latin typeface="Calibri"/>
                <a:cs typeface="Calibri"/>
              </a:rPr>
              <a:t>еще </a:t>
            </a:r>
            <a:r>
              <a:rPr sz="2000" spc="-5" dirty="0">
                <a:latin typeface="Calibri"/>
                <a:cs typeface="Calibri"/>
              </a:rPr>
              <a:t>могут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эффективными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0733"/>
            <a:ext cx="4918075" cy="3456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Бостонский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корсет</a:t>
            </a:r>
            <a:endParaRPr sz="2200">
              <a:latin typeface="Calibri"/>
              <a:cs typeface="Calibri"/>
            </a:endParaRPr>
          </a:p>
          <a:p>
            <a:pPr marL="241300" marR="112395" indent="-228600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Одна </a:t>
            </a:r>
            <a:r>
              <a:rPr sz="2200" spc="-5" dirty="0">
                <a:latin typeface="Calibri"/>
                <a:cs typeface="Calibri"/>
              </a:rPr>
              <a:t>из немногих </a:t>
            </a:r>
            <a:r>
              <a:rPr sz="2200" spc="-20" dirty="0">
                <a:latin typeface="Calibri"/>
                <a:cs typeface="Calibri"/>
              </a:rPr>
              <a:t>моделей, </a:t>
            </a:r>
            <a:r>
              <a:rPr sz="2200" spc="-15" dirty="0">
                <a:latin typeface="Calibri"/>
                <a:cs typeface="Calibri"/>
              </a:rPr>
              <a:t>которая  может </a:t>
            </a:r>
            <a:r>
              <a:rPr sz="2200" spc="-10" dirty="0">
                <a:latin typeface="Calibri"/>
                <a:cs typeface="Calibri"/>
              </a:rPr>
              <a:t>быть использована </a:t>
            </a:r>
            <a:r>
              <a:rPr sz="2200" spc="-5" dirty="0">
                <a:latin typeface="Calibri"/>
                <a:cs typeface="Calibri"/>
              </a:rPr>
              <a:t>при ранней  </a:t>
            </a:r>
            <a:r>
              <a:rPr sz="2200" spc="-10" dirty="0">
                <a:latin typeface="Calibri"/>
                <a:cs typeface="Calibri"/>
              </a:rPr>
              <a:t>фиксации </a:t>
            </a:r>
            <a:r>
              <a:rPr sz="2200" spc="-15" dirty="0">
                <a:latin typeface="Calibri"/>
                <a:cs typeface="Calibri"/>
              </a:rPr>
              <a:t>сколиоза </a:t>
            </a:r>
            <a:r>
              <a:rPr sz="2200" spc="-5" dirty="0">
                <a:latin typeface="Calibri"/>
                <a:cs typeface="Calibri"/>
              </a:rPr>
              <a:t>3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степени.</a:t>
            </a:r>
            <a:endParaRPr sz="2200">
              <a:latin typeface="Calibri"/>
              <a:cs typeface="Calibri"/>
            </a:endParaRPr>
          </a:p>
          <a:p>
            <a:pPr marL="241300" marR="5080" algn="just">
              <a:lnSpc>
                <a:spcPct val="70000"/>
              </a:lnSpc>
            </a:pPr>
            <a:r>
              <a:rPr sz="2200" spc="-5" dirty="0">
                <a:latin typeface="Calibri"/>
                <a:cs typeface="Calibri"/>
              </a:rPr>
              <a:t>Эффективный </a:t>
            </a:r>
            <a:r>
              <a:rPr sz="2200" spc="-15" dirty="0">
                <a:latin typeface="Calibri"/>
                <a:cs typeface="Calibri"/>
              </a:rPr>
              <a:t>корсет </a:t>
            </a:r>
            <a:r>
              <a:rPr sz="2200" spc="-5" dirty="0">
                <a:latin typeface="Calibri"/>
                <a:cs typeface="Calibri"/>
              </a:rPr>
              <a:t>из </a:t>
            </a:r>
            <a:r>
              <a:rPr sz="2200" spc="-15" dirty="0">
                <a:latin typeface="Calibri"/>
                <a:cs typeface="Calibri"/>
              </a:rPr>
              <a:t>медицинского  </a:t>
            </a:r>
            <a:r>
              <a:rPr sz="2200" spc="-10" dirty="0">
                <a:latin typeface="Calibri"/>
                <a:cs typeface="Calibri"/>
              </a:rPr>
              <a:t>пластика полностью обхватывает </a:t>
            </a:r>
            <a:r>
              <a:rPr sz="2200" spc="-25" dirty="0">
                <a:latin typeface="Calibri"/>
                <a:cs typeface="Calibri"/>
              </a:rPr>
              <a:t>грудь 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спину. </a:t>
            </a:r>
            <a:r>
              <a:rPr sz="2200" spc="-5" dirty="0">
                <a:latin typeface="Calibri"/>
                <a:cs typeface="Calibri"/>
              </a:rPr>
              <a:t>Наличие </a:t>
            </a:r>
            <a:r>
              <a:rPr sz="2200" spc="-10" dirty="0">
                <a:latin typeface="Calibri"/>
                <a:cs typeface="Calibri"/>
              </a:rPr>
              <a:t>эластичных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ремней</a:t>
            </a:r>
            <a:endParaRPr sz="2200">
              <a:latin typeface="Calibri"/>
              <a:cs typeface="Calibri"/>
            </a:endParaRPr>
          </a:p>
          <a:p>
            <a:pPr marL="241300" marR="41275" algn="just">
              <a:lnSpc>
                <a:spcPct val="70000"/>
              </a:lnSpc>
            </a:pPr>
            <a:r>
              <a:rPr sz="2200" spc="-10" dirty="0">
                <a:latin typeface="Calibri"/>
                <a:cs typeface="Calibri"/>
              </a:rPr>
              <a:t>позволяет точно </a:t>
            </a:r>
            <a:r>
              <a:rPr sz="2200" spc="-15" dirty="0">
                <a:latin typeface="Calibri"/>
                <a:cs typeface="Calibri"/>
              </a:rPr>
              <a:t>подогнать </a:t>
            </a:r>
            <a:r>
              <a:rPr sz="2200" spc="-20" dirty="0">
                <a:latin typeface="Calibri"/>
                <a:cs typeface="Calibri"/>
              </a:rPr>
              <a:t>изделие </a:t>
            </a:r>
            <a:r>
              <a:rPr sz="2200" spc="-5" dirty="0">
                <a:latin typeface="Calibri"/>
                <a:cs typeface="Calibri"/>
              </a:rPr>
              <a:t>по  фигуре и </a:t>
            </a:r>
            <a:r>
              <a:rPr sz="2200" spc="-15" dirty="0">
                <a:latin typeface="Calibri"/>
                <a:cs typeface="Calibri"/>
              </a:rPr>
              <a:t>надежно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зафиксировать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позвоночник.</a:t>
            </a:r>
            <a:endParaRPr sz="2200">
              <a:latin typeface="Calibri"/>
              <a:cs typeface="Calibri"/>
            </a:endParaRPr>
          </a:p>
          <a:p>
            <a:pPr marL="241300" marR="7734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обычно имеет заднюю </a:t>
            </a:r>
            <a:r>
              <a:rPr sz="2200" spc="-15" dirty="0">
                <a:latin typeface="Calibri"/>
                <a:cs typeface="Calibri"/>
              </a:rPr>
              <a:t>крышку,  </a:t>
            </a:r>
            <a:r>
              <a:rPr sz="2200" spc="-20" dirty="0">
                <a:latin typeface="Calibri"/>
                <a:cs typeface="Calibri"/>
              </a:rPr>
              <a:t>затрудняющую </a:t>
            </a:r>
            <a:r>
              <a:rPr sz="2200" spc="-10" dirty="0">
                <a:latin typeface="Calibri"/>
                <a:cs typeface="Calibri"/>
              </a:rPr>
              <a:t>самостоятельное  </a:t>
            </a:r>
            <a:r>
              <a:rPr sz="2200" spc="-5" dirty="0">
                <a:latin typeface="Calibri"/>
                <a:cs typeface="Calibri"/>
              </a:rPr>
              <a:t>надевание и снятие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0776" y="1950719"/>
            <a:ext cx="3834384" cy="3730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775"/>
            <a:ext cx="4882515" cy="344868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Лионский </a:t>
            </a:r>
            <a:r>
              <a:rPr sz="2600" b="1" spc="-10" dirty="0">
                <a:latin typeface="Calibri"/>
                <a:cs typeface="Calibri"/>
              </a:rPr>
              <a:t>корсет (корсет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Брейс)</a:t>
            </a:r>
            <a:endParaRPr sz="2600">
              <a:latin typeface="Calibri"/>
              <a:cs typeface="Calibri"/>
            </a:endParaRPr>
          </a:p>
          <a:p>
            <a:pPr marL="241300" marR="685165" indent="-228600" algn="just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Модель </a:t>
            </a:r>
            <a:r>
              <a:rPr sz="2600" spc="-5" dirty="0">
                <a:latin typeface="Calibri"/>
                <a:cs typeface="Calibri"/>
              </a:rPr>
              <a:t>средней </a:t>
            </a:r>
            <a:r>
              <a:rPr sz="2600" spc="-10" dirty="0">
                <a:latin typeface="Calibri"/>
                <a:cs typeface="Calibri"/>
              </a:rPr>
              <a:t>жесткости,  </a:t>
            </a:r>
            <a:r>
              <a:rPr sz="2600" spc="-5" dirty="0">
                <a:latin typeface="Calibri"/>
                <a:cs typeface="Calibri"/>
              </a:rPr>
              <a:t>состоящая </a:t>
            </a:r>
            <a:r>
              <a:rPr sz="2600" dirty="0">
                <a:latin typeface="Calibri"/>
                <a:cs typeface="Calibri"/>
              </a:rPr>
              <a:t>из вертикальных  вставок 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металлических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поддерживающих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планок.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10"/>
              </a:spcBef>
            </a:pPr>
            <a:r>
              <a:rPr sz="2600" dirty="0">
                <a:latin typeface="Calibri"/>
                <a:cs typeface="Calibri"/>
              </a:rPr>
              <a:t>Возможность </a:t>
            </a:r>
            <a:r>
              <a:rPr sz="2600" spc="-10" dirty="0">
                <a:latin typeface="Calibri"/>
                <a:cs typeface="Calibri"/>
              </a:rPr>
              <a:t>регулировки </a:t>
            </a:r>
            <a:r>
              <a:rPr sz="2600" dirty="0">
                <a:latin typeface="Calibri"/>
                <a:cs typeface="Calibri"/>
              </a:rPr>
              <a:t>по  </a:t>
            </a:r>
            <a:r>
              <a:rPr sz="2600" spc="-10" dirty="0">
                <a:latin typeface="Calibri"/>
                <a:cs typeface="Calibri"/>
              </a:rPr>
              <a:t>высоте </a:t>
            </a:r>
            <a:r>
              <a:rPr sz="2600" dirty="0">
                <a:latin typeface="Calibri"/>
                <a:cs typeface="Calibri"/>
              </a:rPr>
              <a:t>помогает применять  </a:t>
            </a:r>
            <a:r>
              <a:rPr sz="2600" spc="-10" dirty="0">
                <a:latin typeface="Calibri"/>
                <a:cs typeface="Calibri"/>
              </a:rPr>
              <a:t>корсет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боковом </a:t>
            </a:r>
            <a:r>
              <a:rPr sz="2600" dirty="0">
                <a:latin typeface="Calibri"/>
                <a:cs typeface="Calibri"/>
              </a:rPr>
              <a:t>смещении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20" dirty="0">
                <a:latin typeface="Calibri"/>
                <a:cs typeface="Calibri"/>
              </a:rPr>
              <a:t>грудного,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поясничного </a:t>
            </a:r>
            <a:r>
              <a:rPr sz="2600" spc="-40" dirty="0">
                <a:latin typeface="Calibri"/>
                <a:cs typeface="Calibri"/>
              </a:rPr>
              <a:t>отдела  </a:t>
            </a:r>
            <a:r>
              <a:rPr sz="2600" spc="-5" dirty="0">
                <a:latin typeface="Calibri"/>
                <a:cs typeface="Calibri"/>
              </a:rPr>
              <a:t>позвоночника.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4411" y="2153411"/>
            <a:ext cx="4933188" cy="3089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4820920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10" dirty="0">
                <a:latin typeface="Calibri"/>
                <a:cs typeface="Calibri"/>
              </a:rPr>
              <a:t>Корсет </a:t>
            </a:r>
            <a:r>
              <a:rPr sz="2800" i="1" spc="-5" dirty="0">
                <a:latin typeface="Calibri"/>
                <a:cs typeface="Calibri"/>
              </a:rPr>
              <a:t>Милуоки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Это</a:t>
            </a:r>
            <a:endParaRPr sz="2800">
              <a:latin typeface="Calibri"/>
              <a:cs typeface="Calibri"/>
            </a:endParaRPr>
          </a:p>
          <a:p>
            <a:pPr marL="241300" marR="85725">
              <a:lnSpc>
                <a:spcPts val="3030"/>
              </a:lnSpc>
              <a:spcBef>
                <a:spcPts val="209"/>
              </a:spcBef>
            </a:pPr>
            <a:r>
              <a:rPr sz="2800" spc="-15" dirty="0">
                <a:latin typeface="Calibri"/>
                <a:cs typeface="Calibri"/>
              </a:rPr>
              <a:t>полужёсткая </a:t>
            </a:r>
            <a:r>
              <a:rPr sz="2800" spc="-25" dirty="0">
                <a:latin typeface="Calibri"/>
                <a:cs typeface="Calibri"/>
              </a:rPr>
              <a:t>модель, </a:t>
            </a:r>
            <a:r>
              <a:rPr sz="2800" spc="-20" dirty="0">
                <a:latin typeface="Calibri"/>
                <a:cs typeface="Calibri"/>
              </a:rPr>
              <a:t>которая  </a:t>
            </a:r>
            <a:r>
              <a:rPr sz="2800" spc="-10" dirty="0">
                <a:latin typeface="Calibri"/>
                <a:cs typeface="Calibri"/>
              </a:rPr>
              <a:t>позволяет </a:t>
            </a:r>
            <a:r>
              <a:rPr sz="2800" spc="-15" dirty="0">
                <a:latin typeface="Calibri"/>
                <a:cs typeface="Calibri"/>
              </a:rPr>
              <a:t>регулировать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05"/>
              </a:lnSpc>
            </a:pPr>
            <a:r>
              <a:rPr sz="2800" spc="-5" dirty="0">
                <a:latin typeface="Calibri"/>
                <a:cs typeface="Calibri"/>
              </a:rPr>
              <a:t>степень </a:t>
            </a:r>
            <a:r>
              <a:rPr sz="2800" spc="-10" dirty="0">
                <a:latin typeface="Calibri"/>
                <a:cs typeface="Calibri"/>
              </a:rPr>
              <a:t>фиксации.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Ортез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оснащён </a:t>
            </a:r>
            <a:r>
              <a:rPr sz="2800" spc="-10" dirty="0">
                <a:latin typeface="Calibri"/>
                <a:cs typeface="Calibri"/>
              </a:rPr>
              <a:t>седлом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для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libri"/>
                <a:cs typeface="Calibri"/>
              </a:rPr>
              <a:t>поясничного </a:t>
            </a:r>
            <a:r>
              <a:rPr sz="2800" spc="-35" dirty="0">
                <a:latin typeface="Calibri"/>
                <a:cs typeface="Calibri"/>
              </a:rPr>
              <a:t>отдела, </a:t>
            </a:r>
            <a:r>
              <a:rPr sz="2800" spc="-10" dirty="0">
                <a:latin typeface="Calibri"/>
                <a:cs typeface="Calibri"/>
              </a:rPr>
              <a:t>широкой  </a:t>
            </a:r>
            <a:r>
              <a:rPr sz="2800" spc="-5" dirty="0">
                <a:latin typeface="Calibri"/>
                <a:cs typeface="Calibri"/>
              </a:rPr>
              <a:t>пластиной </a:t>
            </a:r>
            <a:r>
              <a:rPr sz="2800" spc="-10" dirty="0">
                <a:latin typeface="Calibri"/>
                <a:cs typeface="Calibri"/>
              </a:rPr>
              <a:t>для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спины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фиксатором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шеи.</a:t>
            </a:r>
            <a:endParaRPr sz="2800">
              <a:latin typeface="Calibri"/>
              <a:cs typeface="Calibri"/>
            </a:endParaRPr>
          </a:p>
          <a:p>
            <a:pPr marL="241300" marR="26289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быть эффективен </a:t>
            </a:r>
            <a:r>
              <a:rPr sz="2800" spc="-10" dirty="0">
                <a:latin typeface="Calibri"/>
                <a:cs typeface="Calibri"/>
              </a:rPr>
              <a:t>для  </a:t>
            </a:r>
            <a:r>
              <a:rPr sz="2800" spc="-5" dirty="0">
                <a:latin typeface="Calibri"/>
                <a:cs typeface="Calibri"/>
              </a:rPr>
              <a:t>кривых выше вершины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T7.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052827"/>
            <a:ext cx="5573267" cy="367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4968240" cy="43592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8600" algn="just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i="1" spc="-10" dirty="0">
                <a:latin typeface="Calibri"/>
                <a:cs typeface="Calibri"/>
              </a:rPr>
              <a:t>Корсет </a:t>
            </a:r>
            <a:r>
              <a:rPr sz="2400" i="1" dirty="0">
                <a:latin typeface="Calibri"/>
                <a:cs typeface="Calibri"/>
              </a:rPr>
              <a:t>Шено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5" dirty="0">
                <a:latin typeface="Calibri"/>
                <a:cs typeface="Calibri"/>
              </a:rPr>
              <a:t>система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жёсткого  </a:t>
            </a:r>
            <a:r>
              <a:rPr sz="2400" spc="-5" dirty="0">
                <a:latin typeface="Calibri"/>
                <a:cs typeface="Calibri"/>
              </a:rPr>
              <a:t>типа,</a:t>
            </a:r>
            <a:r>
              <a:rPr sz="2400" spc="-10" dirty="0">
                <a:latin typeface="Calibri"/>
                <a:cs typeface="Calibri"/>
              </a:rPr>
              <a:t> изготовленная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1585"/>
              </a:lnSpc>
            </a:pPr>
            <a:r>
              <a:rPr sz="2400" spc="-5" dirty="0">
                <a:latin typeface="Calibri"/>
                <a:cs typeface="Calibri"/>
              </a:rPr>
              <a:t>из </a:t>
            </a:r>
            <a:r>
              <a:rPr sz="2400" spc="-10" dirty="0">
                <a:latin typeface="Calibri"/>
                <a:cs typeface="Calibri"/>
              </a:rPr>
              <a:t>полимерного </a:t>
            </a:r>
            <a:r>
              <a:rPr sz="2400" spc="-5" dirty="0">
                <a:latin typeface="Calibri"/>
                <a:cs typeface="Calibri"/>
              </a:rPr>
              <a:t>материала.</a:t>
            </a:r>
            <a:endParaRPr sz="2400">
              <a:latin typeface="Calibri"/>
              <a:cs typeface="Calibri"/>
            </a:endParaRPr>
          </a:p>
          <a:p>
            <a:pPr marL="241300" marR="251460" algn="just">
              <a:lnSpc>
                <a:spcPct val="70000"/>
              </a:lnSpc>
              <a:spcBef>
                <a:spcPts val="434"/>
              </a:spcBef>
            </a:pPr>
            <a:r>
              <a:rPr sz="2400" spc="-15" dirty="0">
                <a:latin typeface="Calibri"/>
                <a:cs typeface="Calibri"/>
              </a:rPr>
              <a:t>Подобные </a:t>
            </a:r>
            <a:r>
              <a:rPr sz="2400" spc="-10" dirty="0">
                <a:latin typeface="Calibri"/>
                <a:cs typeface="Calibri"/>
              </a:rPr>
              <a:t>конструкции создаются 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dirty="0">
                <a:latin typeface="Calibri"/>
                <a:cs typeface="Calibri"/>
              </a:rPr>
              <a:t>пациента </a:t>
            </a:r>
            <a:r>
              <a:rPr sz="2400" spc="-5" dirty="0">
                <a:latin typeface="Calibri"/>
                <a:cs typeface="Calibri"/>
              </a:rPr>
              <a:t>индивидуально, так 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5" dirty="0">
                <a:latin typeface="Calibri"/>
                <a:cs typeface="Calibri"/>
              </a:rPr>
              <a:t>возможность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регулировки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1585"/>
              </a:lnSpc>
            </a:pPr>
            <a:r>
              <a:rPr sz="2400" spc="-20" dirty="0">
                <a:latin typeface="Calibri"/>
                <a:cs typeface="Calibri"/>
              </a:rPr>
              <a:t>отсутствует. </a:t>
            </a:r>
            <a:r>
              <a:rPr sz="2400" spc="-10" dirty="0">
                <a:latin typeface="Calibri"/>
                <a:cs typeface="Calibri"/>
              </a:rPr>
              <a:t>Ортез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оснащён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поролоновыми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прослойками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внутренней </a:t>
            </a:r>
            <a:r>
              <a:rPr sz="2400" spc="-10" dirty="0">
                <a:latin typeface="Calibri"/>
                <a:cs typeface="Calibri"/>
              </a:rPr>
              <a:t>поверхности.</a:t>
            </a:r>
            <a:endParaRPr sz="2400">
              <a:latin typeface="Calibri"/>
              <a:cs typeface="Calibri"/>
            </a:endParaRPr>
          </a:p>
          <a:p>
            <a:pPr marL="241300" marR="10153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серьёзных нарушениях  </a:t>
            </a:r>
            <a:r>
              <a:rPr sz="2400" spc="-10" dirty="0">
                <a:latin typeface="Calibri"/>
                <a:cs typeface="Calibri"/>
              </a:rPr>
              <a:t>одновременно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нескольких  </a:t>
            </a:r>
            <a:r>
              <a:rPr sz="2400" spc="-30" dirty="0">
                <a:latin typeface="Calibri"/>
                <a:cs typeface="Calibri"/>
              </a:rPr>
              <a:t>отделах </a:t>
            </a:r>
            <a:r>
              <a:rPr sz="2400" spc="-15" dirty="0">
                <a:latin typeface="Calibri"/>
                <a:cs typeface="Calibri"/>
              </a:rPr>
              <a:t>ортопед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посоветует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5" dirty="0">
                <a:latin typeface="Calibri"/>
                <a:cs typeface="Calibri"/>
              </a:rPr>
              <a:t>жёсткую </a:t>
            </a:r>
            <a:r>
              <a:rPr sz="2400" spc="-10" dirty="0">
                <a:latin typeface="Calibri"/>
                <a:cs typeface="Calibri"/>
              </a:rPr>
              <a:t>конструкцию.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Идеальным</a:t>
            </a:r>
            <a:endParaRPr sz="2400">
              <a:latin typeface="Calibri"/>
              <a:cs typeface="Calibri"/>
            </a:endParaRPr>
          </a:p>
          <a:p>
            <a:pPr marL="241300" marR="748030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Calibri"/>
                <a:cs typeface="Calibri"/>
              </a:rPr>
              <a:t>вариантом станет </a:t>
            </a:r>
            <a:r>
              <a:rPr sz="2400" spc="-10" dirty="0">
                <a:latin typeface="Calibri"/>
                <a:cs typeface="Calibri"/>
              </a:rPr>
              <a:t>ортез </a:t>
            </a:r>
            <a:r>
              <a:rPr sz="2400" spc="-5" dirty="0">
                <a:latin typeface="Calibri"/>
                <a:cs typeface="Calibri"/>
              </a:rPr>
              <a:t>Шено,  </a:t>
            </a:r>
            <a:r>
              <a:rPr sz="2400" spc="-10" dirty="0">
                <a:latin typeface="Calibri"/>
                <a:cs typeface="Calibri"/>
              </a:rPr>
              <a:t>изготовленный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заказ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Calibri"/>
                <a:cs typeface="Calibri"/>
              </a:rPr>
              <a:t>по </a:t>
            </a:r>
            <a:r>
              <a:rPr sz="2400" spc="-5" dirty="0">
                <a:latin typeface="Calibri"/>
                <a:cs typeface="Calibri"/>
              </a:rPr>
              <a:t>индивидуальным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параметрам.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57971" y="1976627"/>
            <a:ext cx="2979420" cy="397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273030" cy="424688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90551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пациентов с </a:t>
            </a:r>
            <a:r>
              <a:rPr sz="2200" spc="-15" dirty="0">
                <a:latin typeface="Calibri"/>
                <a:cs typeface="Calibri"/>
              </a:rPr>
              <a:t>желанием </a:t>
            </a:r>
            <a:r>
              <a:rPr sz="2200" spc="-5" dirty="0">
                <a:latin typeface="Calibri"/>
                <a:cs typeface="Calibri"/>
              </a:rPr>
              <a:t>и способностью </a:t>
            </a:r>
            <a:r>
              <a:rPr sz="2200" spc="-15" dirty="0">
                <a:latin typeface="Calibri"/>
                <a:cs typeface="Calibri"/>
              </a:rPr>
              <a:t>сотрудничать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терапевтической  </a:t>
            </a:r>
            <a:r>
              <a:rPr sz="2200" spc="-5" dirty="0">
                <a:latin typeface="Calibri"/>
                <a:cs typeface="Calibri"/>
              </a:rPr>
              <a:t>программой специальные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15" dirty="0">
                <a:latin typeface="Calibri"/>
                <a:cs typeface="Calibri"/>
              </a:rPr>
              <a:t>сколиоза </a:t>
            </a:r>
            <a:r>
              <a:rPr sz="2200" spc="-5" dirty="0">
                <a:latin typeface="Calibri"/>
                <a:cs typeface="Calibri"/>
              </a:rPr>
              <a:t>упражнения </a:t>
            </a:r>
            <a:r>
              <a:rPr sz="2200" spc="-15" dirty="0">
                <a:latin typeface="Calibri"/>
                <a:cs typeface="Calibri"/>
              </a:rPr>
              <a:t>полезны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для: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000"/>
              </a:lnSpc>
              <a:buFont typeface="Wingdings"/>
              <a:buChar char="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улучшения осознания </a:t>
            </a:r>
            <a:r>
              <a:rPr sz="1900" spc="-5" dirty="0">
                <a:latin typeface="Calibri"/>
                <a:cs typeface="Calibri"/>
              </a:rPr>
              <a:t>выравнивания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тела,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100"/>
              </a:lnSpc>
              <a:buFont typeface="Wingdings"/>
              <a:buChar char="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уменьшения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боли,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095"/>
              </a:lnSpc>
              <a:buFont typeface="Wingdings"/>
              <a:buChar char="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улучшения легочной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дисфункции,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095"/>
              </a:lnSpc>
              <a:buFont typeface="Wingdings"/>
              <a:buChar char=""/>
              <a:tabLst>
                <a:tab pos="699135" algn="l"/>
              </a:tabLst>
            </a:pPr>
            <a:r>
              <a:rPr sz="1900" spc="-5" dirty="0">
                <a:latin typeface="Calibri"/>
                <a:cs typeface="Calibri"/>
              </a:rPr>
              <a:t>устранения </a:t>
            </a:r>
            <a:r>
              <a:rPr sz="1900" spc="-15" dirty="0">
                <a:latin typeface="Calibri"/>
                <a:cs typeface="Calibri"/>
              </a:rPr>
              <a:t>психологического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стресса,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190"/>
              </a:lnSpc>
              <a:buFont typeface="Wingdings"/>
              <a:buChar char="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попытки замедления </a:t>
            </a:r>
            <a:r>
              <a:rPr sz="1900" spc="-5" dirty="0">
                <a:latin typeface="Calibri"/>
                <a:cs typeface="Calibri"/>
              </a:rPr>
              <a:t>кривой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прогрессии.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Существует </a:t>
            </a:r>
            <a:r>
              <a:rPr sz="2200" spc="-10" dirty="0">
                <a:latin typeface="Calibri"/>
                <a:cs typeface="Calibri"/>
              </a:rPr>
              <a:t>множество программ сертификации </a:t>
            </a:r>
            <a:r>
              <a:rPr sz="2200" spc="-5" dirty="0">
                <a:latin typeface="Calibri"/>
                <a:cs typeface="Calibri"/>
              </a:rPr>
              <a:t>и учебных </a:t>
            </a:r>
            <a:r>
              <a:rPr sz="2200" spc="-10" dirty="0">
                <a:latin typeface="Calibri"/>
                <a:cs typeface="Calibri"/>
              </a:rPr>
              <a:t>заведений (Shroth,</a:t>
            </a:r>
            <a:r>
              <a:rPr sz="2200" spc="229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SEAS,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FITS), </a:t>
            </a:r>
            <a:r>
              <a:rPr sz="2200" spc="-5" dirty="0">
                <a:latin typeface="Calibri"/>
                <a:cs typeface="Calibri"/>
              </a:rPr>
              <a:t>преимущественно </a:t>
            </a:r>
            <a:r>
              <a:rPr sz="2200" spc="-10" dirty="0">
                <a:latin typeface="Calibri"/>
                <a:cs typeface="Calibri"/>
              </a:rPr>
              <a:t>европейского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происхождения</a:t>
            </a:r>
            <a:endParaRPr sz="2200">
              <a:latin typeface="Calibri"/>
              <a:cs typeface="Calibri"/>
            </a:endParaRPr>
          </a:p>
          <a:p>
            <a:pPr marL="241300" marR="41592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Упражнения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пациентов </a:t>
            </a:r>
            <a:r>
              <a:rPr sz="2200" spc="-10" dirty="0">
                <a:latin typeface="Calibri"/>
                <a:cs typeface="Calibri"/>
              </a:rPr>
              <a:t>выполняются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амбулаторных </a:t>
            </a:r>
            <a:r>
              <a:rPr sz="2200" spc="-5" dirty="0">
                <a:latin typeface="Calibri"/>
                <a:cs typeface="Calibri"/>
              </a:rPr>
              <a:t>условиях с </a:t>
            </a:r>
            <a:r>
              <a:rPr sz="2200" spc="-10" dirty="0">
                <a:latin typeface="Calibri"/>
                <a:cs typeface="Calibri"/>
              </a:rPr>
              <a:t>домашним  </a:t>
            </a:r>
            <a:r>
              <a:rPr sz="2200" spc="-20" dirty="0">
                <a:latin typeface="Calibri"/>
                <a:cs typeface="Calibri"/>
              </a:rPr>
              <a:t>наблюдением.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198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Программы </a:t>
            </a:r>
            <a:r>
              <a:rPr sz="2200" spc="-10" dirty="0">
                <a:latin typeface="Calibri"/>
                <a:cs typeface="Calibri"/>
              </a:rPr>
              <a:t>предназначены </a:t>
            </a:r>
            <a:r>
              <a:rPr sz="2200" spc="-5" dirty="0">
                <a:latin typeface="Calibri"/>
                <a:cs typeface="Calibri"/>
              </a:rPr>
              <a:t>при плоских и </a:t>
            </a:r>
            <a:r>
              <a:rPr sz="2200" spc="-10" dirty="0">
                <a:latin typeface="Calibri"/>
                <a:cs typeface="Calibri"/>
              </a:rPr>
              <a:t>ротационных </a:t>
            </a:r>
            <a:r>
              <a:rPr sz="2200" spc="-5" dirty="0">
                <a:latin typeface="Calibri"/>
                <a:cs typeface="Calibri"/>
              </a:rPr>
              <a:t>деформациях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 marR="381000">
              <a:lnSpc>
                <a:spcPct val="70000"/>
              </a:lnSpc>
              <a:spcBef>
                <a:spcPts val="635"/>
              </a:spcBef>
            </a:pPr>
            <a:r>
              <a:rPr sz="2200" spc="-10" dirty="0">
                <a:latin typeface="Calibri"/>
                <a:cs typeface="Calibri"/>
              </a:rPr>
              <a:t>выполняются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3600" spc="-5" dirty="0">
                <a:latin typeface="Calibri"/>
                <a:cs typeface="Calibri"/>
              </a:rPr>
              <a:t>аксиальным </a:t>
            </a:r>
            <a:r>
              <a:rPr sz="3600" spc="-20" dirty="0">
                <a:latin typeface="Calibri"/>
                <a:cs typeface="Calibri"/>
              </a:rPr>
              <a:t>удлинением, </a:t>
            </a:r>
            <a:r>
              <a:rPr sz="3600" spc="-15" dirty="0">
                <a:latin typeface="Calibri"/>
                <a:cs typeface="Calibri"/>
              </a:rPr>
              <a:t>деротацией </a:t>
            </a:r>
            <a:r>
              <a:rPr sz="3600" dirty="0">
                <a:latin typeface="Calibri"/>
                <a:cs typeface="Calibri"/>
              </a:rPr>
              <a:t>и  стабилизацией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108" y="626440"/>
            <a:ext cx="7402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Интраспинальные</a:t>
            </a:r>
            <a:r>
              <a:rPr sz="4400" spc="-20" dirty="0"/>
              <a:t> </a:t>
            </a:r>
            <a:r>
              <a:rPr sz="4400" spc="-10" dirty="0"/>
              <a:t>аномалии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340975" cy="422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должны </a:t>
            </a:r>
            <a:r>
              <a:rPr sz="2400" spc="-5" dirty="0">
                <a:latin typeface="Times New Roman"/>
                <a:cs typeface="Times New Roman"/>
              </a:rPr>
              <a:t>быть рассмотрены </a:t>
            </a:r>
            <a:r>
              <a:rPr sz="2400" dirty="0">
                <a:latin typeface="Times New Roman"/>
                <a:cs typeface="Times New Roman"/>
              </a:rPr>
              <a:t>в случаях </a:t>
            </a:r>
            <a:r>
              <a:rPr sz="2400" spc="-5" dirty="0">
                <a:latin typeface="Times New Roman"/>
                <a:cs typeface="Times New Roman"/>
              </a:rPr>
              <a:t>наличия </a:t>
            </a:r>
            <a:r>
              <a:rPr sz="2400" spc="-10" dirty="0">
                <a:latin typeface="Times New Roman"/>
                <a:cs typeface="Times New Roman"/>
              </a:rPr>
              <a:t>патологических </a:t>
            </a:r>
            <a:r>
              <a:rPr sz="2400" spc="-20" dirty="0">
                <a:latin typeface="Times New Roman"/>
                <a:cs typeface="Times New Roman"/>
              </a:rPr>
              <a:t>очагов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роста</a:t>
            </a:r>
            <a:endParaRPr sz="2400">
              <a:latin typeface="Times New Roman"/>
              <a:cs typeface="Times New Roman"/>
            </a:endParaRPr>
          </a:p>
          <a:p>
            <a:pPr marL="241300" marR="84201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Times New Roman"/>
                <a:cs typeface="Times New Roman"/>
              </a:rPr>
              <a:t>волос, </a:t>
            </a:r>
            <a:r>
              <a:rPr sz="2400" spc="-25" dirty="0">
                <a:latin typeface="Times New Roman"/>
                <a:cs typeface="Times New Roman"/>
              </a:rPr>
              <a:t>углублений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впадин, </a:t>
            </a:r>
            <a:r>
              <a:rPr sz="2400" spc="-15" dirty="0">
                <a:latin typeface="Times New Roman"/>
                <a:cs typeface="Times New Roman"/>
              </a:rPr>
              <a:t>невусов, </a:t>
            </a:r>
            <a:r>
              <a:rPr sz="2400" spc="5" dirty="0">
                <a:latin typeface="Times New Roman"/>
                <a:cs typeface="Times New Roman"/>
              </a:rPr>
              <a:t>асимметричности </a:t>
            </a:r>
            <a:r>
              <a:rPr sz="2400" spc="-5" dirty="0">
                <a:latin typeface="Times New Roman"/>
                <a:cs typeface="Times New Roman"/>
              </a:rPr>
              <a:t>или отсутствия  </a:t>
            </a:r>
            <a:r>
              <a:rPr sz="2400" dirty="0">
                <a:latin typeface="Times New Roman"/>
                <a:cs typeface="Times New Roman"/>
              </a:rPr>
              <a:t>брюшных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рефлексов.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у детей с </a:t>
            </a:r>
            <a:r>
              <a:rPr sz="2400" spc="-10" dirty="0">
                <a:latin typeface="Times New Roman"/>
                <a:cs typeface="Times New Roman"/>
              </a:rPr>
              <a:t>синдромом </a:t>
            </a:r>
            <a:r>
              <a:rPr sz="2400" spc="-25" dirty="0">
                <a:latin typeface="Times New Roman"/>
                <a:cs typeface="Times New Roman"/>
              </a:rPr>
              <a:t>Дауна </a:t>
            </a:r>
            <a:r>
              <a:rPr sz="2400" spc="-15" dirty="0">
                <a:latin typeface="Times New Roman"/>
                <a:cs typeface="Times New Roman"/>
              </a:rPr>
              <a:t>атлантоаксиальная </a:t>
            </a:r>
            <a:r>
              <a:rPr sz="2400" spc="5" dirty="0">
                <a:latin typeface="Times New Roman"/>
                <a:cs typeface="Times New Roman"/>
              </a:rPr>
              <a:t>нестабильность </a:t>
            </a:r>
            <a:r>
              <a:rPr sz="2400" spc="-20" dirty="0">
                <a:latin typeface="Times New Roman"/>
                <a:cs typeface="Times New Roman"/>
              </a:rPr>
              <a:t>может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быть</a:t>
            </a:r>
            <a:endParaRPr sz="2400">
              <a:latin typeface="Times New Roman"/>
              <a:cs typeface="Times New Roman"/>
            </a:endParaRPr>
          </a:p>
          <a:p>
            <a:pPr marL="241300" marR="1045210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Times New Roman"/>
                <a:cs typeface="Times New Roman"/>
              </a:rPr>
              <a:t>выявлена </a:t>
            </a:r>
            <a:r>
              <a:rPr sz="2400" dirty="0">
                <a:latin typeface="Times New Roman"/>
                <a:cs typeface="Times New Roman"/>
              </a:rPr>
              <a:t>у 13%, </a:t>
            </a:r>
            <a:r>
              <a:rPr sz="2400" spc="-5" dirty="0">
                <a:latin typeface="Times New Roman"/>
                <a:cs typeface="Times New Roman"/>
              </a:rPr>
              <a:t>но </a:t>
            </a:r>
            <a:r>
              <a:rPr sz="2400" spc="-40" dirty="0">
                <a:latin typeface="Times New Roman"/>
                <a:cs typeface="Times New Roman"/>
              </a:rPr>
              <a:t>только </a:t>
            </a:r>
            <a:r>
              <a:rPr sz="2400" dirty="0">
                <a:latin typeface="Times New Roman"/>
                <a:cs typeface="Times New Roman"/>
              </a:rPr>
              <a:t>у 1% - 2% </a:t>
            </a:r>
            <a:r>
              <a:rPr sz="2400" spc="-20" dirty="0">
                <a:latin typeface="Times New Roman"/>
                <a:cs typeface="Times New Roman"/>
              </a:rPr>
              <a:t>наблюдается </a:t>
            </a:r>
            <a:r>
              <a:rPr sz="2400" spc="-10" dirty="0">
                <a:latin typeface="Times New Roman"/>
                <a:cs typeface="Times New Roman"/>
              </a:rPr>
              <a:t>симптоматическая  </a:t>
            </a:r>
            <a:r>
              <a:rPr sz="2400" spc="5" dirty="0">
                <a:latin typeface="Times New Roman"/>
                <a:cs typeface="Times New Roman"/>
              </a:rPr>
              <a:t>нестабильность, </a:t>
            </a:r>
            <a:r>
              <a:rPr sz="2400" spc="-10" dirty="0">
                <a:latin typeface="Times New Roman"/>
                <a:cs typeface="Times New Roman"/>
              </a:rPr>
              <a:t>требующая хирургического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вмешательства.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рентгенологическое исследование шейного </a:t>
            </a:r>
            <a:r>
              <a:rPr sz="2400" spc="-15" dirty="0">
                <a:latin typeface="Times New Roman"/>
                <a:cs typeface="Times New Roman"/>
              </a:rPr>
              <a:t>отдела позвоночника </a:t>
            </a:r>
            <a:r>
              <a:rPr sz="2400" dirty="0">
                <a:latin typeface="Times New Roman"/>
                <a:cs typeface="Times New Roman"/>
              </a:rPr>
              <a:t>у детей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синдромом </a:t>
            </a:r>
            <a:r>
              <a:rPr sz="2400" spc="-25" dirty="0">
                <a:latin typeface="Times New Roman"/>
                <a:cs typeface="Times New Roman"/>
              </a:rPr>
              <a:t>Дауна </a:t>
            </a:r>
            <a:r>
              <a:rPr sz="2400" spc="-15" dirty="0">
                <a:latin typeface="Times New Roman"/>
                <a:cs typeface="Times New Roman"/>
              </a:rPr>
              <a:t>рекомендуется </a:t>
            </a:r>
            <a:r>
              <a:rPr sz="2400" spc="-5" dirty="0">
                <a:latin typeface="Times New Roman"/>
                <a:cs typeface="Times New Roman"/>
              </a:rPr>
              <a:t>примерно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возрасте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лет.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повторные </a:t>
            </a:r>
            <a:r>
              <a:rPr sz="2400" spc="-5" dirty="0">
                <a:latin typeface="Times New Roman"/>
                <a:cs typeface="Times New Roman"/>
              </a:rPr>
              <a:t>рентгеновские </a:t>
            </a:r>
            <a:r>
              <a:rPr sz="2400" dirty="0">
                <a:latin typeface="Times New Roman"/>
                <a:cs typeface="Times New Roman"/>
              </a:rPr>
              <a:t>снимки </a:t>
            </a:r>
            <a:r>
              <a:rPr sz="2400" spc="-10" dirty="0">
                <a:latin typeface="Times New Roman"/>
                <a:cs typeface="Times New Roman"/>
              </a:rPr>
              <a:t>делают </a:t>
            </a:r>
            <a:r>
              <a:rPr sz="2400" spc="5" dirty="0">
                <a:latin typeface="Times New Roman"/>
                <a:cs typeface="Times New Roman"/>
              </a:rPr>
              <a:t>после </a:t>
            </a:r>
            <a:r>
              <a:rPr sz="2400" spc="-20" dirty="0">
                <a:latin typeface="Times New Roman"/>
                <a:cs typeface="Times New Roman"/>
              </a:rPr>
              <a:t>того,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шейный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отдел</a:t>
            </a:r>
            <a:endParaRPr sz="2400">
              <a:latin typeface="Times New Roman"/>
              <a:cs typeface="Times New Roman"/>
            </a:endParaRPr>
          </a:p>
          <a:p>
            <a:pPr marL="241300" marR="46990">
              <a:lnSpc>
                <a:spcPct val="70000"/>
              </a:lnSpc>
              <a:spcBef>
                <a:spcPts val="430"/>
              </a:spcBef>
            </a:pPr>
            <a:r>
              <a:rPr sz="2400" spc="-15" dirty="0">
                <a:latin typeface="Times New Roman"/>
                <a:cs typeface="Times New Roman"/>
              </a:rPr>
              <a:t>позвоночника </a:t>
            </a:r>
            <a:r>
              <a:rPr sz="2400" dirty="0">
                <a:latin typeface="Times New Roman"/>
                <a:cs typeface="Times New Roman"/>
              </a:rPr>
              <a:t>полностью </a:t>
            </a:r>
            <a:r>
              <a:rPr sz="2400" spc="-5" dirty="0">
                <a:latin typeface="Times New Roman"/>
                <a:cs typeface="Times New Roman"/>
              </a:rPr>
              <a:t>сформирован, примерно,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возрасте </a:t>
            </a:r>
            <a:r>
              <a:rPr sz="2400" dirty="0">
                <a:latin typeface="Times New Roman"/>
                <a:cs typeface="Times New Roman"/>
              </a:rPr>
              <a:t>8 </a:t>
            </a:r>
            <a:r>
              <a:rPr sz="2400" spc="-5" dirty="0">
                <a:latin typeface="Times New Roman"/>
                <a:cs typeface="Times New Roman"/>
              </a:rPr>
              <a:t>лет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каждые  </a:t>
            </a:r>
            <a:r>
              <a:rPr sz="2400" spc="10" dirty="0">
                <a:latin typeface="Times New Roman"/>
                <a:cs typeface="Times New Roman"/>
              </a:rPr>
              <a:t>десять </a:t>
            </a:r>
            <a:r>
              <a:rPr sz="2400" spc="-5" dirty="0">
                <a:latin typeface="Times New Roman"/>
                <a:cs typeface="Times New Roman"/>
              </a:rPr>
              <a:t>лет </a:t>
            </a:r>
            <a:r>
              <a:rPr sz="2400" spc="10" dirty="0">
                <a:latin typeface="Times New Roman"/>
                <a:cs typeface="Times New Roman"/>
              </a:rPr>
              <a:t>после </a:t>
            </a:r>
            <a:r>
              <a:rPr sz="2400" spc="-25" dirty="0">
                <a:latin typeface="Times New Roman"/>
                <a:cs typeface="Times New Roman"/>
              </a:rPr>
              <a:t>этого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протяжении </a:t>
            </a:r>
            <a:r>
              <a:rPr sz="2400" dirty="0">
                <a:latin typeface="Times New Roman"/>
                <a:cs typeface="Times New Roman"/>
              </a:rPr>
              <a:t>всей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жизни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атланто-дентальный </a:t>
            </a:r>
            <a:r>
              <a:rPr sz="2400" spc="-5" dirty="0">
                <a:latin typeface="Times New Roman"/>
                <a:cs typeface="Times New Roman"/>
              </a:rPr>
              <a:t>интервал (ADI) </a:t>
            </a:r>
            <a:r>
              <a:rPr sz="2400" spc="-15" dirty="0">
                <a:latin typeface="Times New Roman"/>
                <a:cs typeface="Times New Roman"/>
              </a:rPr>
              <a:t>должен </a:t>
            </a:r>
            <a:r>
              <a:rPr sz="2400" spc="-5" dirty="0">
                <a:latin typeface="Times New Roman"/>
                <a:cs typeface="Times New Roman"/>
              </a:rPr>
              <a:t>быть не </a:t>
            </a:r>
            <a:r>
              <a:rPr sz="2400" spc="-10" dirty="0">
                <a:latin typeface="Times New Roman"/>
                <a:cs typeface="Times New Roman"/>
              </a:rPr>
              <a:t>более </a:t>
            </a:r>
            <a:r>
              <a:rPr sz="2400" dirty="0">
                <a:latin typeface="Times New Roman"/>
                <a:cs typeface="Times New Roman"/>
              </a:rPr>
              <a:t>4 мм у детей 7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лет</a:t>
            </a:r>
            <a:endParaRPr sz="2400">
              <a:latin typeface="Times New Roman"/>
              <a:cs typeface="Times New Roman"/>
            </a:endParaRPr>
          </a:p>
          <a:p>
            <a:pPr marL="241300" marR="102235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младше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spc="-10" dirty="0">
                <a:latin typeface="Times New Roman"/>
                <a:cs typeface="Times New Roman"/>
              </a:rPr>
              <a:t>более </a:t>
            </a:r>
            <a:r>
              <a:rPr sz="2400" dirty="0">
                <a:latin typeface="Times New Roman"/>
                <a:cs typeface="Times New Roman"/>
              </a:rPr>
              <a:t>3 мм у детей 8 лет и старше. </a:t>
            </a:r>
            <a:r>
              <a:rPr sz="2400" spc="-5" dirty="0">
                <a:latin typeface="Times New Roman"/>
                <a:cs typeface="Times New Roman"/>
              </a:rPr>
              <a:t>ADI </a:t>
            </a:r>
            <a:r>
              <a:rPr sz="2400" dirty="0">
                <a:latin typeface="Times New Roman"/>
                <a:cs typeface="Times New Roman"/>
              </a:rPr>
              <a:t>до 5 мм было </a:t>
            </a:r>
            <a:r>
              <a:rPr sz="2400" spc="-10" dirty="0">
                <a:latin typeface="Times New Roman"/>
                <a:cs typeface="Times New Roman"/>
              </a:rPr>
              <a:t>принято  </a:t>
            </a:r>
            <a:r>
              <a:rPr sz="2400" dirty="0">
                <a:latin typeface="Times New Roman"/>
                <a:cs typeface="Times New Roman"/>
              </a:rPr>
              <a:t>ранее.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265410" cy="37795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45847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Хирургические </a:t>
            </a:r>
            <a:r>
              <a:rPr sz="2800" spc="-25" dirty="0">
                <a:latin typeface="Calibri"/>
                <a:cs typeface="Calibri"/>
              </a:rPr>
              <a:t>методы </a:t>
            </a:r>
            <a:r>
              <a:rPr sz="2800" spc="-15" dirty="0">
                <a:latin typeface="Calibri"/>
                <a:cs typeface="Calibri"/>
              </a:rPr>
              <a:t>различаются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типу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степени тяжести  </a:t>
            </a:r>
            <a:r>
              <a:rPr sz="2800" spc="-15" dirty="0">
                <a:latin typeface="Calibri"/>
                <a:cs typeface="Calibri"/>
              </a:rPr>
              <a:t>сколиоза, </a:t>
            </a:r>
            <a:r>
              <a:rPr sz="2800" spc="-5" dirty="0">
                <a:latin typeface="Calibri"/>
                <a:cs typeface="Calibri"/>
              </a:rPr>
              <a:t>но непрерывный интраоперационный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мониторинг</a:t>
            </a:r>
            <a:endParaRPr sz="2800">
              <a:latin typeface="Calibri"/>
              <a:cs typeface="Calibri"/>
            </a:endParaRPr>
          </a:p>
          <a:p>
            <a:pPr marL="241300" marR="1187450">
              <a:lnSpc>
                <a:spcPct val="80000"/>
              </a:lnSpc>
              <a:spcBef>
                <a:spcPts val="25"/>
              </a:spcBef>
            </a:pPr>
            <a:r>
              <a:rPr sz="2800" spc="-5" dirty="0">
                <a:latin typeface="Calibri"/>
                <a:cs typeface="Calibri"/>
              </a:rPr>
              <a:t>позвоночника (соматосенсорные </a:t>
            </a:r>
            <a:r>
              <a:rPr sz="2800" dirty="0">
                <a:latin typeface="Calibri"/>
                <a:cs typeface="Calibri"/>
              </a:rPr>
              <a:t>вызванные </a:t>
            </a:r>
            <a:r>
              <a:rPr sz="2800" spc="-10" dirty="0">
                <a:latin typeface="Calibri"/>
                <a:cs typeface="Calibri"/>
              </a:rPr>
              <a:t>потенциалы,  </a:t>
            </a:r>
            <a:r>
              <a:rPr sz="2800" spc="-15" dirty="0">
                <a:latin typeface="Calibri"/>
                <a:cs typeface="Calibri"/>
              </a:rPr>
              <a:t>двигательные </a:t>
            </a:r>
            <a:r>
              <a:rPr sz="2800" spc="-5" dirty="0">
                <a:latin typeface="Calibri"/>
                <a:cs typeface="Calibri"/>
              </a:rPr>
              <a:t>вызванные </a:t>
            </a:r>
            <a:r>
              <a:rPr sz="2800" spc="-10" dirty="0">
                <a:latin typeface="Calibri"/>
                <a:cs typeface="Calibri"/>
              </a:rPr>
              <a:t>потенциалы) </a:t>
            </a:r>
            <a:r>
              <a:rPr sz="2800" spc="-5" dirty="0">
                <a:latin typeface="Calibri"/>
                <a:cs typeface="Calibri"/>
              </a:rPr>
              <a:t>важны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для</a:t>
            </a:r>
            <a:endParaRPr sz="2800">
              <a:latin typeface="Calibri"/>
              <a:cs typeface="Calibri"/>
            </a:endParaRPr>
          </a:p>
          <a:p>
            <a:pPr marL="241300" marR="389255">
              <a:lnSpc>
                <a:spcPct val="80000"/>
              </a:lnSpc>
            </a:pPr>
            <a:r>
              <a:rPr sz="2800" spc="-15" dirty="0">
                <a:latin typeface="Calibri"/>
                <a:cs typeface="Calibri"/>
              </a:rPr>
              <a:t>предотвращения </a:t>
            </a:r>
            <a:r>
              <a:rPr sz="2800" spc="-5" dirty="0">
                <a:latin typeface="Calibri"/>
                <a:cs typeface="Calibri"/>
              </a:rPr>
              <a:t>неврологических </a:t>
            </a:r>
            <a:r>
              <a:rPr sz="2800" spc="-10" dirty="0">
                <a:latin typeface="Calibri"/>
                <a:cs typeface="Calibri"/>
              </a:rPr>
              <a:t>повреждений </a:t>
            </a:r>
            <a:r>
              <a:rPr sz="2800" dirty="0">
                <a:latin typeface="Calibri"/>
                <a:cs typeface="Calibri"/>
              </a:rPr>
              <a:t>во </a:t>
            </a:r>
            <a:r>
              <a:rPr sz="2800" spc="-5" dirty="0">
                <a:latin typeface="Calibri"/>
                <a:cs typeface="Calibri"/>
              </a:rPr>
              <a:t>время всех  </a:t>
            </a:r>
            <a:r>
              <a:rPr sz="2800" spc="-10" dirty="0">
                <a:latin typeface="Calibri"/>
                <a:cs typeface="Calibri"/>
              </a:rPr>
              <a:t>операций.</a:t>
            </a:r>
            <a:endParaRPr sz="2800">
              <a:latin typeface="Calibri"/>
              <a:cs typeface="Calibri"/>
            </a:endParaRPr>
          </a:p>
          <a:p>
            <a:pPr marL="241300" marR="245110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Достижение </a:t>
            </a:r>
            <a:r>
              <a:rPr sz="2800" spc="-5" dirty="0">
                <a:latin typeface="Calibri"/>
                <a:cs typeface="Calibri"/>
              </a:rPr>
              <a:t>сбалансированного позвоночника, </a:t>
            </a:r>
            <a:r>
              <a:rPr sz="2800" spc="-15" dirty="0">
                <a:latin typeface="Calibri"/>
                <a:cs typeface="Calibri"/>
              </a:rPr>
              <a:t>солидный  артродез </a:t>
            </a:r>
            <a:r>
              <a:rPr sz="2800" spc="-5" dirty="0">
                <a:latin typeface="Calibri"/>
                <a:cs typeface="Calibri"/>
              </a:rPr>
              <a:t>и уменьшение деформации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основной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целью.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Наиболее распространенными </a:t>
            </a:r>
            <a:r>
              <a:rPr sz="2800" spc="-5" dirty="0">
                <a:latin typeface="Calibri"/>
                <a:cs typeface="Calibri"/>
              </a:rPr>
              <a:t>осложнениями </a:t>
            </a:r>
            <a:r>
              <a:rPr sz="2800" spc="-10" dirty="0">
                <a:latin typeface="Calibri"/>
                <a:cs typeface="Calibri"/>
              </a:rPr>
              <a:t>хирургии </a:t>
            </a:r>
            <a:r>
              <a:rPr sz="2800" spc="-20" dirty="0">
                <a:latin typeface="Calibri"/>
                <a:cs typeface="Calibri"/>
              </a:rPr>
              <a:t>являются  </a:t>
            </a:r>
            <a:r>
              <a:rPr sz="2800" spc="-5" dirty="0">
                <a:latin typeface="Calibri"/>
                <a:cs typeface="Calibri"/>
              </a:rPr>
              <a:t>инфекция, </a:t>
            </a:r>
            <a:r>
              <a:rPr sz="2800" spc="-10" dirty="0">
                <a:latin typeface="Calibri"/>
                <a:cs typeface="Calibri"/>
              </a:rPr>
              <a:t>псевдоартроз, </a:t>
            </a:r>
            <a:r>
              <a:rPr sz="2800" spc="-5" dirty="0">
                <a:latin typeface="Calibri"/>
                <a:cs typeface="Calibri"/>
              </a:rPr>
              <a:t>анемия, </a:t>
            </a:r>
            <a:r>
              <a:rPr sz="2800" spc="-10" dirty="0">
                <a:latin typeface="Calibri"/>
                <a:cs typeface="Calibri"/>
              </a:rPr>
              <a:t>гипотония </a:t>
            </a:r>
            <a:r>
              <a:rPr sz="2800" spc="-5" dirty="0">
                <a:latin typeface="Calibri"/>
                <a:cs typeface="Calibri"/>
              </a:rPr>
              <a:t>и аппаратный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сбой.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243820" cy="41548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3937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Из-за опасений по </a:t>
            </a:r>
            <a:r>
              <a:rPr sz="2200" spc="-20" dirty="0">
                <a:latin typeface="Calibri"/>
                <a:cs typeface="Calibri"/>
              </a:rPr>
              <a:t>поводу </a:t>
            </a:r>
            <a:r>
              <a:rPr sz="2200" spc="-10" dirty="0">
                <a:latin typeface="Calibri"/>
                <a:cs typeface="Calibri"/>
              </a:rPr>
              <a:t>потери </a:t>
            </a:r>
            <a:r>
              <a:rPr sz="2200" spc="-5" dirty="0">
                <a:latin typeface="Calibri"/>
                <a:cs typeface="Calibri"/>
              </a:rPr>
              <a:t>высоты позвоночника и </a:t>
            </a:r>
            <a:r>
              <a:rPr sz="2200" spc="-10" dirty="0">
                <a:latin typeface="Calibri"/>
                <a:cs typeface="Calibri"/>
              </a:rPr>
              <a:t>влияния, </a:t>
            </a:r>
            <a:r>
              <a:rPr sz="2200" spc="-15" dirty="0">
                <a:latin typeface="Calibri"/>
                <a:cs typeface="Calibri"/>
              </a:rPr>
              <a:t>которое </a:t>
            </a:r>
            <a:r>
              <a:rPr sz="2200" spc="-10" dirty="0">
                <a:latin typeface="Calibri"/>
                <a:cs typeface="Calibri"/>
              </a:rPr>
              <a:t>раннее  </a:t>
            </a:r>
            <a:r>
              <a:rPr sz="2200" spc="-5" dirty="0">
                <a:latin typeface="Calibri"/>
                <a:cs typeface="Calibri"/>
              </a:rPr>
              <a:t>слияние </a:t>
            </a:r>
            <a:r>
              <a:rPr sz="2200" spc="-20" dirty="0">
                <a:latin typeface="Calibri"/>
                <a:cs typeface="Calibri"/>
              </a:rPr>
              <a:t>грудного </a:t>
            </a:r>
            <a:r>
              <a:rPr sz="2200" spc="-35" dirty="0">
                <a:latin typeface="Calibri"/>
                <a:cs typeface="Calibri"/>
              </a:rPr>
              <a:t>отдела </a:t>
            </a:r>
            <a:r>
              <a:rPr sz="2200" spc="-5" dirty="0">
                <a:latin typeface="Calibri"/>
                <a:cs typeface="Calibri"/>
              </a:rPr>
              <a:t>позвоночника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10" dirty="0">
                <a:latin typeface="Calibri"/>
                <a:cs typeface="Calibri"/>
              </a:rPr>
              <a:t>оказать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долговременную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455"/>
              </a:lnSpc>
            </a:pPr>
            <a:r>
              <a:rPr sz="2200" spc="-5" dirty="0">
                <a:latin typeface="Calibri"/>
                <a:cs typeface="Calibri"/>
              </a:rPr>
              <a:t>функцию легких, </a:t>
            </a:r>
            <a:r>
              <a:rPr sz="2200" spc="-10" dirty="0">
                <a:latin typeface="Calibri"/>
                <a:cs typeface="Calibri"/>
              </a:rPr>
              <a:t>были разработаны многочисленные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«несплавляющие»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хирургические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технологии.</a:t>
            </a:r>
            <a:endParaRPr sz="2200">
              <a:latin typeface="Calibri"/>
              <a:cs typeface="Calibri"/>
            </a:endParaRPr>
          </a:p>
          <a:p>
            <a:pPr marL="241300" marR="67754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Использование </a:t>
            </a:r>
            <a:r>
              <a:rPr sz="2200" spc="-5" dirty="0">
                <a:latin typeface="Calibri"/>
                <a:cs typeface="Calibri"/>
              </a:rPr>
              <a:t>«растущих </a:t>
            </a:r>
            <a:r>
              <a:rPr sz="2200" spc="-10" dirty="0">
                <a:latin typeface="Calibri"/>
                <a:cs typeface="Calibri"/>
              </a:rPr>
              <a:t>стержней», </a:t>
            </a:r>
            <a:r>
              <a:rPr sz="2200" spc="-15" dirty="0">
                <a:latin typeface="Calibri"/>
                <a:cs typeface="Calibri"/>
              </a:rPr>
              <a:t>которые </a:t>
            </a:r>
            <a:r>
              <a:rPr sz="2200" spc="-5" dirty="0">
                <a:latin typeface="Calibri"/>
                <a:cs typeface="Calibri"/>
              </a:rPr>
              <a:t>прикреплены проксимально и  </a:t>
            </a:r>
            <a:r>
              <a:rPr sz="2200" spc="-10" dirty="0">
                <a:latin typeface="Calibri"/>
                <a:cs typeface="Calibri"/>
              </a:rPr>
              <a:t>дистально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0" dirty="0">
                <a:latin typeface="Calibri"/>
                <a:cs typeface="Calibri"/>
              </a:rPr>
              <a:t>позвоночнику, позволяет корректировать </a:t>
            </a:r>
            <a:r>
              <a:rPr sz="2200" spc="-5" dirty="0">
                <a:latin typeface="Calibri"/>
                <a:cs typeface="Calibri"/>
              </a:rPr>
              <a:t>кривые, но могут быть  </a:t>
            </a:r>
            <a:r>
              <a:rPr sz="2200" spc="-10" dirty="0">
                <a:latin typeface="Calibri"/>
                <a:cs typeface="Calibri"/>
              </a:rPr>
              <a:t>увеличены два раза </a:t>
            </a:r>
            <a:r>
              <a:rPr sz="2200" spc="-5" dirty="0">
                <a:latin typeface="Calibri"/>
                <a:cs typeface="Calibri"/>
              </a:rPr>
              <a:t>в год, </a:t>
            </a:r>
            <a:r>
              <a:rPr sz="2200" spc="-10" dirty="0">
                <a:latin typeface="Calibri"/>
                <a:cs typeface="Calibri"/>
              </a:rPr>
              <a:t>чтобы </a:t>
            </a:r>
            <a:r>
              <a:rPr sz="2200" spc="-5" dirty="0">
                <a:latin typeface="Calibri"/>
                <a:cs typeface="Calibri"/>
              </a:rPr>
              <a:t>обеспечить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рост.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Вертикальное </a:t>
            </a:r>
            <a:r>
              <a:rPr sz="2200" spc="-10" dirty="0">
                <a:latin typeface="Calibri"/>
                <a:cs typeface="Calibri"/>
              </a:rPr>
              <a:t>расширяемое протезное </a:t>
            </a:r>
            <a:r>
              <a:rPr sz="2200" spc="-5" dirty="0">
                <a:latin typeface="Calibri"/>
                <a:cs typeface="Calibri"/>
              </a:rPr>
              <a:t>титановое </a:t>
            </a:r>
            <a:r>
              <a:rPr sz="2200" spc="-10" dirty="0">
                <a:latin typeface="Calibri"/>
                <a:cs typeface="Calibri"/>
              </a:rPr>
              <a:t>ребро (VEPTR) </a:t>
            </a:r>
            <a:r>
              <a:rPr sz="2200" spc="-5" dirty="0">
                <a:latin typeface="Calibri"/>
                <a:cs typeface="Calibri"/>
              </a:rPr>
              <a:t>включает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одно-</a:t>
            </a:r>
            <a:endParaRPr sz="22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00"/>
              </a:spcBef>
            </a:pP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0" dirty="0">
                <a:latin typeface="Calibri"/>
                <a:cs typeface="Calibri"/>
              </a:rPr>
              <a:t>двухсторонние стержни, </a:t>
            </a:r>
            <a:r>
              <a:rPr sz="2200" spc="-5" dirty="0">
                <a:latin typeface="Calibri"/>
                <a:cs typeface="Calibri"/>
              </a:rPr>
              <a:t>закрепленные проксимально на </a:t>
            </a:r>
            <a:r>
              <a:rPr sz="2200" spc="-10" dirty="0">
                <a:latin typeface="Calibri"/>
                <a:cs typeface="Calibri"/>
              </a:rPr>
              <a:t>ребре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дистально </a:t>
            </a:r>
            <a:r>
              <a:rPr sz="2200" spc="-5" dirty="0">
                <a:latin typeface="Calibri"/>
                <a:cs typeface="Calibri"/>
              </a:rPr>
              <a:t>на  </a:t>
            </a:r>
            <a:r>
              <a:rPr sz="2200" spc="-10" dirty="0">
                <a:latin typeface="Calibri"/>
                <a:cs typeface="Calibri"/>
              </a:rPr>
              <a:t>тазе.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Двухгодичные </a:t>
            </a:r>
            <a:r>
              <a:rPr sz="2200" spc="-10" dirty="0">
                <a:latin typeface="Calibri"/>
                <a:cs typeface="Calibri"/>
              </a:rPr>
              <a:t>корректировки </a:t>
            </a:r>
            <a:r>
              <a:rPr sz="2200" spc="-15" dirty="0">
                <a:latin typeface="Calibri"/>
                <a:cs typeface="Calibri"/>
              </a:rPr>
              <a:t>допускают </a:t>
            </a:r>
            <a:r>
              <a:rPr sz="2200" spc="-10" dirty="0">
                <a:latin typeface="Calibri"/>
                <a:cs typeface="Calibri"/>
              </a:rPr>
              <a:t>коррекцию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рост </a:t>
            </a:r>
            <a:r>
              <a:rPr sz="2200" spc="-5" dirty="0">
                <a:latin typeface="Calibri"/>
                <a:cs typeface="Calibri"/>
              </a:rPr>
              <a:t>кривой, и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могут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использоваться </a:t>
            </a:r>
            <a:r>
              <a:rPr sz="2200" spc="-5" dirty="0">
                <a:latin typeface="Calibri"/>
                <a:cs typeface="Calibri"/>
              </a:rPr>
              <a:t>в нервно-мышечных кривых, а </a:t>
            </a:r>
            <a:r>
              <a:rPr sz="2200" spc="-10" dirty="0">
                <a:latin typeface="Calibri"/>
                <a:cs typeface="Calibri"/>
              </a:rPr>
              <a:t>также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врожденными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аномалиями </a:t>
            </a:r>
            <a:r>
              <a:rPr sz="2200" spc="-10" dirty="0">
                <a:latin typeface="Calibri"/>
                <a:cs typeface="Calibri"/>
              </a:rPr>
              <a:t>ребер</a:t>
            </a:r>
            <a:endParaRPr sz="2200">
              <a:latin typeface="Calibri"/>
              <a:cs typeface="Calibri"/>
            </a:endParaRPr>
          </a:p>
          <a:p>
            <a:pPr marL="241300" marR="10795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Инструментарий, </a:t>
            </a:r>
            <a:r>
              <a:rPr sz="2200" spc="-5" dirty="0">
                <a:latin typeface="Calibri"/>
                <a:cs typeface="Calibri"/>
              </a:rPr>
              <a:t>совместимый с </a:t>
            </a:r>
            <a:r>
              <a:rPr sz="2200" spc="-15" dirty="0">
                <a:latin typeface="Calibri"/>
                <a:cs typeface="Calibri"/>
              </a:rPr>
              <a:t>технологией </a:t>
            </a:r>
            <a:r>
              <a:rPr sz="2200" spc="-55" dirty="0">
                <a:latin typeface="Calibri"/>
                <a:cs typeface="Calibri"/>
              </a:rPr>
              <a:t>МРТ, </a:t>
            </a:r>
            <a:r>
              <a:rPr sz="2200" spc="-5" dirty="0">
                <a:latin typeface="Calibri"/>
                <a:cs typeface="Calibri"/>
              </a:rPr>
              <a:t>очень </a:t>
            </a:r>
            <a:r>
              <a:rPr sz="2200" spc="-10" dirty="0">
                <a:latin typeface="Calibri"/>
                <a:cs typeface="Calibri"/>
              </a:rPr>
              <a:t>важен, </a:t>
            </a:r>
            <a:r>
              <a:rPr sz="2200" spc="-5" dirty="0">
                <a:latin typeface="Calibri"/>
                <a:cs typeface="Calibri"/>
              </a:rPr>
              <a:t>учитывая  </a:t>
            </a:r>
            <a:r>
              <a:rPr sz="2200" spc="-10" dirty="0">
                <a:latin typeface="Calibri"/>
                <a:cs typeface="Calibri"/>
              </a:rPr>
              <a:t>сопутствующие заболевания, </a:t>
            </a:r>
            <a:r>
              <a:rPr sz="2200" spc="-15" dirty="0">
                <a:latin typeface="Calibri"/>
                <a:cs typeface="Calibri"/>
              </a:rPr>
              <a:t>которые </a:t>
            </a:r>
            <a:r>
              <a:rPr sz="2200" spc="-5" dirty="0">
                <a:latin typeface="Calibri"/>
                <a:cs typeface="Calibri"/>
              </a:rPr>
              <a:t>есть у многих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детей.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55650" y="501650"/>
          <a:ext cx="10676890" cy="5844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6405"/>
                <a:gridCol w="2110740"/>
                <a:gridCol w="1786254"/>
                <a:gridCol w="1797684"/>
                <a:gridCol w="3247390"/>
              </a:tblGrid>
              <a:tr h="869950">
                <a:tc>
                  <a:txBody>
                    <a:bodyPr/>
                    <a:lstStyle/>
                    <a:p>
                      <a:pPr marL="647065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ТИП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СКОЛИОЗА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ПОЛ/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ВОЗРАСТ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4980" marR="102870" indent="-364490">
                        <a:lnSpc>
                          <a:spcPct val="114999"/>
                        </a:lnSpc>
                        <a:spcBef>
                          <a:spcPts val="77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ТИ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ИЧНЫЕК  РИВЫЕ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6730" marR="497840" indent="789305">
                        <a:lnSpc>
                          <a:spcPct val="114999"/>
                        </a:lnSpc>
                        <a:spcBef>
                          <a:spcPts val="77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 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229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АКТЕР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СТИ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2120">
                <a:tc>
                  <a:txBody>
                    <a:bodyPr/>
                    <a:lstStyle/>
                    <a:p>
                      <a:pPr marL="68580" marR="316230">
                        <a:lnSpc>
                          <a:spcPts val="1870"/>
                        </a:lnSpc>
                        <a:spcBef>
                          <a:spcPts val="65"/>
                        </a:spcBef>
                      </a:pPr>
                      <a:r>
                        <a:rPr sz="1600" i="1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600" i="1" spc="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нкцион</a:t>
                      </a:r>
                      <a:r>
                        <a:rPr sz="1600" i="1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ль- 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ный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55904">
                        <a:lnSpc>
                          <a:spcPct val="99600"/>
                        </a:lnSpc>
                        <a:spcBef>
                          <a:spcPts val="3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Неструктурный, 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вторичный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к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несоответствию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длины ноги, грыжа 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межпозвоночного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диска,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травма,  артрит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Любые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35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Нет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68655">
                        <a:lnSpc>
                          <a:spcPts val="1870"/>
                        </a:lnSpc>
                        <a:spcBef>
                          <a:spcPts val="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Решается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исправлением  основной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причины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7649">
                <a:tc>
                  <a:txBody>
                    <a:bodyPr/>
                    <a:lstStyle/>
                    <a:p>
                      <a:pPr marL="68580">
                        <a:lnSpc>
                          <a:spcPts val="1835"/>
                        </a:lnSpc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Врожденный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22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Отказ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формирования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или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сегментации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сомита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60%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имеют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другие  аномалии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рождения,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но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215" marR="551815">
                        <a:lnSpc>
                          <a:spcPct val="98700"/>
                        </a:lnSpc>
                        <a:spcBef>
                          <a:spcPts val="2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возможна 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отложенная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диагности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35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Нет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8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Прогрессивная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тенденция,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9215" marR="282575">
                        <a:lnSpc>
                          <a:spcPts val="1870"/>
                        </a:lnSpc>
                        <a:spcBef>
                          <a:spcPts val="10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хирургическое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вмешательство  более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предпочтительно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2120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Нервно-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895"/>
                        </a:lnSpc>
                      </a:pPr>
                      <a:r>
                        <a:rPr sz="1600" i="1" spc="-15" dirty="0">
                          <a:latin typeface="Arial"/>
                          <a:cs typeface="Arial"/>
                        </a:rPr>
                        <a:t>мышечные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673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Поражения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верхнего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или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нижнего  мотонейрона,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миопатические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процессы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866775">
                        <a:lnSpc>
                          <a:spcPts val="188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В любом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зра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303530">
                        <a:lnSpc>
                          <a:spcPts val="1880"/>
                        </a:lnSpc>
                        <a:spcBef>
                          <a:spcPts val="6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Типичен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большой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охват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604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Агрессивный,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менее  чувствительный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к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корсетированию,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прогресс  после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зрелости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55650" y="786130"/>
          <a:ext cx="10331450" cy="552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210"/>
                <a:gridCol w="1515110"/>
                <a:gridCol w="1728470"/>
                <a:gridCol w="1739900"/>
                <a:gridCol w="3142615"/>
              </a:tblGrid>
              <a:tr h="862203">
                <a:tc>
                  <a:txBody>
                    <a:bodyPr/>
                    <a:lstStyle/>
                    <a:p>
                      <a:pPr marL="203200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ТИП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СКОЛИОЗА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ПОЛ/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ВОЗРАСТ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КРИВЫЕ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 marR="445134" indent="789305">
                        <a:lnSpc>
                          <a:spcPct val="114999"/>
                        </a:lnSpc>
                        <a:spcBef>
                          <a:spcPts val="7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ОБЩИЕ 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229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АКТЕР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СТИ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4188">
                <a:tc>
                  <a:txBody>
                    <a:bodyPr/>
                    <a:lstStyle/>
                    <a:p>
                      <a:pPr marL="68580">
                        <a:lnSpc>
                          <a:spcPts val="211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Идиопатический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213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Инфантильный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213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(&lt;1%)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708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Позицион-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ные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вклады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4478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Преоблада-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ние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мальчиков,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&lt;3 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лет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5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Левый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грудной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9271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Может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разрешиться  спонтанно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4060">
                <a:tc>
                  <a:txBody>
                    <a:bodyPr/>
                    <a:lstStyle/>
                    <a:p>
                      <a:pPr marL="68580">
                        <a:lnSpc>
                          <a:spcPts val="211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Идиопатический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709295">
                        <a:lnSpc>
                          <a:spcPts val="21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Ю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ени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льный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(19%)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33679">
                        <a:lnSpc>
                          <a:spcPts val="21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Этиология  неиз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естна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1600">
                        <a:lnSpc>
                          <a:spcPts val="2100"/>
                        </a:lnSpc>
                        <a:spcBef>
                          <a:spcPts val="600"/>
                        </a:spcBef>
                      </a:pPr>
                      <a:r>
                        <a:rPr sz="1800" spc="2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ал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чики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ев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очки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От 3 до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лет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5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Любые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9144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Агрессивные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черты,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хирургия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чаще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5983">
                <a:tc>
                  <a:txBody>
                    <a:bodyPr/>
                    <a:lstStyle/>
                    <a:p>
                      <a:pPr marL="68580" marR="365125">
                        <a:lnSpc>
                          <a:spcPts val="216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ио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тич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ский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Подростковый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203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(80%)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47650">
                        <a:lnSpc>
                          <a:spcPts val="2160"/>
                        </a:lnSpc>
                        <a:spcBef>
                          <a:spcPts val="3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Мулльти-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фа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ный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203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полиген-ный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84200">
                        <a:lnSpc>
                          <a:spcPts val="2100"/>
                        </a:lnSpc>
                        <a:spcBef>
                          <a:spcPts val="8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Девочки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&gt;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Мальчики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175260">
                        <a:lnSpc>
                          <a:spcPct val="991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девочек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ог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есси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ю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щий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чаще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после 10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лет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830580">
                        <a:lnSpc>
                          <a:spcPts val="2100"/>
                        </a:lnSpc>
                        <a:spcBef>
                          <a:spcPts val="8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ый  г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ной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52095">
                        <a:lnSpc>
                          <a:spcPts val="2100"/>
                        </a:lnSpc>
                        <a:spcBef>
                          <a:spcPts val="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10%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нуждаются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лечении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(корсеты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хирургия)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22757"/>
            <a:ext cx="4260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Сколиоз</a:t>
            </a:r>
            <a:r>
              <a:rPr spc="-65" dirty="0"/>
              <a:t> </a:t>
            </a:r>
            <a:r>
              <a:rPr spc="-15" dirty="0"/>
              <a:t>позвоночника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9629775" cy="4290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Функциональный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сколиоз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Функциональный или «вторичный» </a:t>
            </a:r>
            <a:r>
              <a:rPr sz="2000" spc="-15" dirty="0">
                <a:latin typeface="Calibri"/>
                <a:cs typeface="Calibri"/>
              </a:rPr>
              <a:t>сколиоз </a:t>
            </a:r>
            <a:r>
              <a:rPr sz="2000" spc="-10" dirty="0">
                <a:latin typeface="Calibri"/>
                <a:cs typeface="Calibri"/>
              </a:rPr>
              <a:t>представляет </a:t>
            </a:r>
            <a:r>
              <a:rPr sz="2000" dirty="0">
                <a:latin typeface="Calibri"/>
                <a:cs typeface="Calibri"/>
              </a:rPr>
              <a:t>собой гибкую, </a:t>
            </a:r>
            <a:r>
              <a:rPr sz="2000" spc="-5" dirty="0">
                <a:latin typeface="Calibri"/>
                <a:cs typeface="Calibri"/>
              </a:rPr>
              <a:t>неконтурную  кривую, вторичную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отношению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к:</a:t>
            </a:r>
            <a:endParaRPr sz="20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275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неравенству длины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ног,</a:t>
            </a:r>
            <a:endParaRPr sz="20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275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грыже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диска,</a:t>
            </a:r>
            <a:endParaRPr sz="20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spc="-10" dirty="0">
                <a:latin typeface="Calibri"/>
                <a:cs typeface="Calibri"/>
              </a:rPr>
              <a:t>спондилолистезу,</a:t>
            </a:r>
            <a:endParaRPr sz="20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28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spc="-10" dirty="0">
                <a:latin typeface="Calibri"/>
                <a:cs typeface="Calibri"/>
              </a:rPr>
              <a:t>дисциту,</a:t>
            </a:r>
            <a:endParaRPr sz="20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275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мышечному </a:t>
            </a:r>
            <a:r>
              <a:rPr sz="2000" spc="-10" dirty="0">
                <a:latin typeface="Calibri"/>
                <a:cs typeface="Calibri"/>
              </a:rPr>
              <a:t>спазму,</a:t>
            </a:r>
            <a:endParaRPr sz="20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285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latin typeface="Calibri"/>
                <a:cs typeface="Calibri"/>
              </a:rPr>
              <a:t>травме,</a:t>
            </a:r>
            <a:endParaRPr sz="20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280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артриту,</a:t>
            </a:r>
            <a:endParaRPr sz="20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spcBef>
                <a:spcPts val="275"/>
              </a:spcBef>
              <a:buFont typeface="Wingdings"/>
              <a:buChar char=""/>
              <a:tabLst>
                <a:tab pos="298450" algn="l"/>
              </a:tabLst>
            </a:pPr>
            <a:r>
              <a:rPr sz="2000" spc="-5" dirty="0">
                <a:latin typeface="Calibri"/>
                <a:cs typeface="Calibri"/>
              </a:rPr>
              <a:t>заболеванию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бедра.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spc="-5" dirty="0">
                <a:latin typeface="Calibri"/>
                <a:cs typeface="Calibri"/>
              </a:rPr>
              <a:t>Лечение основной </a:t>
            </a:r>
            <a:r>
              <a:rPr sz="2000" spc="-10" dirty="0">
                <a:latin typeface="Calibri"/>
                <a:cs typeface="Calibri"/>
              </a:rPr>
              <a:t>проблемы </a:t>
            </a:r>
            <a:r>
              <a:rPr sz="2000" spc="-5" dirty="0">
                <a:latin typeface="Calibri"/>
                <a:cs typeface="Calibri"/>
              </a:rPr>
              <a:t>обычно разрешает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кривую.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689" y="733425"/>
            <a:ext cx="5721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 </a:t>
            </a:r>
            <a:r>
              <a:rPr spc="-5" dirty="0"/>
              <a:t>ног</a:t>
            </a:r>
            <a:r>
              <a:rPr spc="-30" dirty="0"/>
              <a:t> </a:t>
            </a:r>
            <a:r>
              <a:rPr dirty="0"/>
              <a:t>(НДН)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133965" cy="3974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77215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Оценки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spc="-20" dirty="0">
                <a:latin typeface="Calibri"/>
                <a:cs typeface="Calibri"/>
              </a:rPr>
              <a:t>одной </a:t>
            </a:r>
            <a:r>
              <a:rPr sz="2600" spc="-5" dirty="0">
                <a:latin typeface="Calibri"/>
                <a:cs typeface="Calibri"/>
              </a:rPr>
              <a:t>трети </a:t>
            </a:r>
            <a:r>
              <a:rPr sz="2600" spc="-10" dirty="0">
                <a:latin typeface="Calibri"/>
                <a:cs typeface="Calibri"/>
              </a:rPr>
              <a:t>населения </a:t>
            </a:r>
            <a:r>
              <a:rPr sz="2600" spc="-5" dirty="0">
                <a:latin typeface="Calibri"/>
                <a:cs typeface="Calibri"/>
              </a:rPr>
              <a:t>имеют </a:t>
            </a:r>
            <a:r>
              <a:rPr sz="2600" spc="-10" dirty="0">
                <a:latin typeface="Calibri"/>
                <a:cs typeface="Calibri"/>
              </a:rPr>
              <a:t>расхождение </a:t>
            </a:r>
            <a:r>
              <a:rPr sz="2600" dirty="0">
                <a:latin typeface="Calibri"/>
                <a:cs typeface="Calibri"/>
              </a:rPr>
              <a:t>в 2 см или  </a:t>
            </a:r>
            <a:r>
              <a:rPr sz="2600" spc="-5" dirty="0">
                <a:latin typeface="Calibri"/>
                <a:cs typeface="Calibri"/>
              </a:rPr>
              <a:t>менее, </a:t>
            </a:r>
            <a:r>
              <a:rPr sz="2600" dirty="0">
                <a:latin typeface="Calibri"/>
                <a:cs typeface="Calibri"/>
              </a:rPr>
              <a:t>измеренное </a:t>
            </a:r>
            <a:r>
              <a:rPr sz="2600" spc="-10" dirty="0">
                <a:latin typeface="Calibri"/>
                <a:cs typeface="Calibri"/>
              </a:rPr>
              <a:t>между </a:t>
            </a:r>
            <a:r>
              <a:rPr sz="2600" spc="-5" dirty="0">
                <a:latin typeface="Calibri"/>
                <a:cs typeface="Calibri"/>
              </a:rPr>
              <a:t>длиной </a:t>
            </a:r>
            <a:r>
              <a:rPr sz="2600" dirty="0">
                <a:latin typeface="Calibri"/>
                <a:cs typeface="Calibri"/>
              </a:rPr>
              <a:t>их</a:t>
            </a:r>
            <a:r>
              <a:rPr sz="2600" spc="-17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ног.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Существует </a:t>
            </a:r>
            <a:r>
              <a:rPr sz="2600" spc="-5" dirty="0">
                <a:latin typeface="Calibri"/>
                <a:cs typeface="Calibri"/>
              </a:rPr>
              <a:t>два основных типа НДН: </a:t>
            </a:r>
            <a:r>
              <a:rPr sz="2600" spc="-10" dirty="0">
                <a:latin typeface="Calibri"/>
                <a:cs typeface="Calibri"/>
              </a:rPr>
              <a:t>абсолютные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относительные.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Абсолютное </a:t>
            </a:r>
            <a:r>
              <a:rPr sz="2600" spc="-5" dirty="0">
                <a:latin typeface="Calibri"/>
                <a:cs typeface="Calibri"/>
              </a:rPr>
              <a:t>НДН </a:t>
            </a:r>
            <a:r>
              <a:rPr sz="2600" spc="-15" dirty="0">
                <a:latin typeface="Calibri"/>
                <a:cs typeface="Calibri"/>
              </a:rPr>
              <a:t>присутствует, </a:t>
            </a:r>
            <a:r>
              <a:rPr sz="2600" spc="-40" dirty="0">
                <a:latin typeface="Calibri"/>
                <a:cs typeface="Calibri"/>
              </a:rPr>
              <a:t>когда </a:t>
            </a:r>
            <a:r>
              <a:rPr sz="2600" spc="-10" dirty="0">
                <a:latin typeface="Calibri"/>
                <a:cs typeface="Calibri"/>
              </a:rPr>
              <a:t>двусторонние </a:t>
            </a:r>
            <a:r>
              <a:rPr sz="2600" spc="-5" dirty="0">
                <a:latin typeface="Calibri"/>
                <a:cs typeface="Calibri"/>
              </a:rPr>
              <a:t>измерения длины  </a:t>
            </a:r>
            <a:r>
              <a:rPr sz="2600" dirty="0">
                <a:latin typeface="Calibri"/>
                <a:cs typeface="Calibri"/>
              </a:rPr>
              <a:t>ног </a:t>
            </a:r>
            <a:r>
              <a:rPr sz="2600" spc="-10" dirty="0">
                <a:latin typeface="Calibri"/>
                <a:cs typeface="Calibri"/>
              </a:rPr>
              <a:t>между большим вертелом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медиальной </a:t>
            </a:r>
            <a:r>
              <a:rPr sz="2600" spc="-15" dirty="0">
                <a:latin typeface="Calibri"/>
                <a:cs typeface="Calibri"/>
              </a:rPr>
              <a:t>лодыжкой </a:t>
            </a:r>
            <a:r>
              <a:rPr sz="2600" spc="-5" dirty="0">
                <a:latin typeface="Calibri"/>
                <a:cs typeface="Calibri"/>
              </a:rPr>
              <a:t>показывают  </a:t>
            </a:r>
            <a:r>
              <a:rPr sz="2600" dirty="0">
                <a:latin typeface="Calibri"/>
                <a:cs typeface="Calibri"/>
              </a:rPr>
              <a:t>сокращение на </a:t>
            </a:r>
            <a:r>
              <a:rPr sz="2600" spc="-20" dirty="0">
                <a:latin typeface="Calibri"/>
                <a:cs typeface="Calibri"/>
              </a:rPr>
              <a:t>одной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стороне.</a:t>
            </a:r>
            <a:endParaRPr sz="2600">
              <a:latin typeface="Calibri"/>
              <a:cs typeface="Calibri"/>
            </a:endParaRPr>
          </a:p>
          <a:p>
            <a:pPr marL="241300" marR="113664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Относительные </a:t>
            </a:r>
            <a:r>
              <a:rPr sz="2600" spc="-5" dirty="0">
                <a:latin typeface="Calibri"/>
                <a:cs typeface="Calibri"/>
              </a:rPr>
              <a:t>НДН </a:t>
            </a:r>
            <a:r>
              <a:rPr sz="2600" spc="-15" dirty="0">
                <a:latin typeface="Calibri"/>
                <a:cs typeface="Calibri"/>
              </a:rPr>
              <a:t>присутствуют, </a:t>
            </a:r>
            <a:r>
              <a:rPr sz="2600" spc="-40" dirty="0">
                <a:latin typeface="Calibri"/>
                <a:cs typeface="Calibri"/>
              </a:rPr>
              <a:t>когда </a:t>
            </a:r>
            <a:r>
              <a:rPr sz="2600" spc="-5" dirty="0">
                <a:latin typeface="Calibri"/>
                <a:cs typeface="Calibri"/>
              </a:rPr>
              <a:t>длина </a:t>
            </a:r>
            <a:r>
              <a:rPr sz="2600" spc="-15" dirty="0">
                <a:latin typeface="Calibri"/>
                <a:cs typeface="Calibri"/>
              </a:rPr>
              <a:t>костей одинакова, </a:t>
            </a:r>
            <a:r>
              <a:rPr sz="2600" dirty="0">
                <a:latin typeface="Calibri"/>
                <a:cs typeface="Calibri"/>
              </a:rPr>
              <a:t>но  </a:t>
            </a:r>
            <a:r>
              <a:rPr sz="2600" spc="-5" dirty="0">
                <a:latin typeface="Calibri"/>
                <a:cs typeface="Calibri"/>
              </a:rPr>
              <a:t>присутствует разница </a:t>
            </a:r>
            <a:r>
              <a:rPr sz="2600" dirty="0">
                <a:latin typeface="Calibri"/>
                <a:cs typeface="Calibri"/>
              </a:rPr>
              <a:t>в выравнивании суставов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(спастичность</a:t>
            </a:r>
            <a:endParaRPr sz="2600">
              <a:latin typeface="Calibri"/>
              <a:cs typeface="Calibri"/>
            </a:endParaRPr>
          </a:p>
          <a:p>
            <a:pPr marL="241300" marR="555625">
              <a:lnSpc>
                <a:spcPct val="80000"/>
              </a:lnSpc>
            </a:pPr>
            <a:r>
              <a:rPr sz="2600" dirty="0">
                <a:latin typeface="Calibri"/>
                <a:cs typeface="Calibri"/>
              </a:rPr>
              <a:t>аддуктора) или асимметрия </a:t>
            </a:r>
            <a:r>
              <a:rPr sz="2600" spc="-5" dirty="0">
                <a:latin typeface="Calibri"/>
                <a:cs typeface="Calibri"/>
              </a:rPr>
              <a:t>таза (тазовый </a:t>
            </a:r>
            <a:r>
              <a:rPr sz="2600" dirty="0">
                <a:latin typeface="Calibri"/>
                <a:cs typeface="Calibri"/>
              </a:rPr>
              <a:t>наклон). Видимые  </a:t>
            </a:r>
            <a:r>
              <a:rPr sz="2600" spc="-10" dirty="0">
                <a:latin typeface="Calibri"/>
                <a:cs typeface="Calibri"/>
              </a:rPr>
              <a:t>расхождения </a:t>
            </a:r>
            <a:r>
              <a:rPr sz="2600" spc="-5" dirty="0">
                <a:latin typeface="Calibri"/>
                <a:cs typeface="Calibri"/>
              </a:rPr>
              <a:t>лучше всего </a:t>
            </a:r>
            <a:r>
              <a:rPr sz="2600" dirty="0">
                <a:latin typeface="Calibri"/>
                <a:cs typeface="Calibri"/>
              </a:rPr>
              <a:t>измерять с помощью </a:t>
            </a:r>
            <a:r>
              <a:rPr sz="2600" spc="-5" dirty="0">
                <a:latin typeface="Calibri"/>
                <a:cs typeface="Calibri"/>
              </a:rPr>
              <a:t>ленты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spc="-5" dirty="0">
                <a:latin typeface="Calibri"/>
                <a:cs typeface="Calibri"/>
              </a:rPr>
              <a:t>пупка </a:t>
            </a:r>
            <a:r>
              <a:rPr sz="2600" spc="-10" dirty="0">
                <a:latin typeface="Calibri"/>
                <a:cs typeface="Calibri"/>
              </a:rPr>
              <a:t>до  </a:t>
            </a:r>
            <a:r>
              <a:rPr sz="2600" spc="-5" dirty="0">
                <a:latin typeface="Calibri"/>
                <a:cs typeface="Calibri"/>
              </a:rPr>
              <a:t>медиальной </a:t>
            </a:r>
            <a:r>
              <a:rPr sz="2600" spc="-10" dirty="0">
                <a:latin typeface="Calibri"/>
                <a:cs typeface="Calibri"/>
              </a:rPr>
              <a:t>лодыжки </a:t>
            </a:r>
            <a:r>
              <a:rPr sz="2600" dirty="0">
                <a:latin typeface="Calibri"/>
                <a:cs typeface="Calibri"/>
              </a:rPr>
              <a:t>с обеих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сторон.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33425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10320020" cy="41617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25"/>
              </a:spcBef>
            </a:pPr>
            <a:r>
              <a:rPr sz="2000" dirty="0">
                <a:latin typeface="Calibri"/>
                <a:cs typeface="Calibri"/>
              </a:rPr>
              <a:t>Причин </a:t>
            </a:r>
            <a:r>
              <a:rPr sz="2000" spc="-5" dirty="0">
                <a:latin typeface="Calibri"/>
                <a:cs typeface="Calibri"/>
              </a:rPr>
              <a:t>истинного ДНД </a:t>
            </a:r>
            <a:r>
              <a:rPr sz="2000" spc="-10" dirty="0">
                <a:latin typeface="Calibri"/>
                <a:cs typeface="Calibri"/>
              </a:rPr>
              <a:t>много, </a:t>
            </a:r>
            <a:r>
              <a:rPr sz="2000" dirty="0">
                <a:latin typeface="Calibri"/>
                <a:cs typeface="Calibri"/>
              </a:rPr>
              <a:t>и их </a:t>
            </a:r>
            <a:r>
              <a:rPr sz="2000" spc="-5" dirty="0">
                <a:latin typeface="Calibri"/>
                <a:cs typeface="Calibri"/>
              </a:rPr>
              <a:t>можно классифицировать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10" dirty="0">
                <a:latin typeface="Calibri"/>
                <a:cs typeface="Calibri"/>
              </a:rPr>
              <a:t>задержке </a:t>
            </a:r>
            <a:r>
              <a:rPr sz="2000" spc="-5" dirty="0">
                <a:latin typeface="Calibri"/>
                <a:cs typeface="Calibri"/>
              </a:rPr>
              <a:t>роста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стимуляции  </a:t>
            </a:r>
            <a:r>
              <a:rPr sz="2000" spc="-5" dirty="0">
                <a:latin typeface="Calibri"/>
                <a:cs typeface="Calibri"/>
              </a:rPr>
              <a:t>роста.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spc="-10" dirty="0">
                <a:latin typeface="Calibri"/>
                <a:cs typeface="Calibri"/>
              </a:rPr>
              <a:t>Задержка </a:t>
            </a:r>
            <a:r>
              <a:rPr sz="2000" dirty="0">
                <a:latin typeface="Calibri"/>
                <a:cs typeface="Calibri"/>
              </a:rPr>
              <a:t>роста </a:t>
            </a:r>
            <a:r>
              <a:rPr sz="2000" spc="-5" dirty="0">
                <a:latin typeface="Calibri"/>
                <a:cs typeface="Calibri"/>
              </a:rPr>
              <a:t>включает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состояния: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врожденная гемиатрофия,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дисплазия </a:t>
            </a:r>
            <a:r>
              <a:rPr sz="2000" spc="-10" dirty="0">
                <a:latin typeface="Calibri"/>
                <a:cs typeface="Calibri"/>
              </a:rPr>
              <a:t>тазобедренного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сустава,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болезнь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Легга-Кальве-Пертеса,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эпифизеолиз бедренной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кости,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Calibri"/>
                <a:cs typeface="Calibri"/>
              </a:rPr>
              <a:t>полиомиелит,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ахондроплазия,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дисхондроплазия,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серьезные </a:t>
            </a:r>
            <a:r>
              <a:rPr sz="2000" spc="-10" dirty="0">
                <a:latin typeface="Calibri"/>
                <a:cs typeface="Calibri"/>
              </a:rPr>
              <a:t>ожоги,</a:t>
            </a:r>
            <a:endParaRPr sz="2000">
              <a:latin typeface="Calibri"/>
              <a:cs typeface="Calibri"/>
            </a:endParaRPr>
          </a:p>
          <a:p>
            <a:pPr marL="241300" marR="86360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повреждение ростовой </a:t>
            </a:r>
            <a:r>
              <a:rPr sz="2000" dirty="0">
                <a:latin typeface="Calibri"/>
                <a:cs typeface="Calibri"/>
              </a:rPr>
              <a:t>пластинки с травмой и </a:t>
            </a:r>
            <a:r>
              <a:rPr sz="2000" spc="-10" dirty="0">
                <a:latin typeface="Calibri"/>
                <a:cs typeface="Calibri"/>
              </a:rPr>
              <a:t>эпифизиодезом, </a:t>
            </a:r>
            <a:r>
              <a:rPr sz="2000" dirty="0">
                <a:latin typeface="Calibri"/>
                <a:cs typeface="Calibri"/>
              </a:rPr>
              <a:t>включая </a:t>
            </a:r>
            <a:r>
              <a:rPr sz="2000" spc="-5" dirty="0">
                <a:latin typeface="Calibri"/>
                <a:cs typeface="Calibri"/>
              </a:rPr>
              <a:t>переломы </a:t>
            </a:r>
            <a:r>
              <a:rPr sz="2000" dirty="0">
                <a:latin typeface="Calibri"/>
                <a:cs typeface="Calibri"/>
              </a:rPr>
              <a:t>с  </a:t>
            </a:r>
            <a:r>
              <a:rPr sz="2000" spc="-5" dirty="0">
                <a:latin typeface="Calibri"/>
                <a:cs typeface="Calibri"/>
              </a:rPr>
              <a:t>заметным </a:t>
            </a:r>
            <a:r>
              <a:rPr sz="2000" spc="-10" dirty="0">
                <a:latin typeface="Calibri"/>
                <a:cs typeface="Calibri"/>
              </a:rPr>
              <a:t>переопределением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отломков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22757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4958715" cy="4164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9845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Рентгенографические измерения  </a:t>
            </a:r>
            <a:r>
              <a:rPr sz="2600" spc="-10" dirty="0">
                <a:latin typeface="Calibri"/>
                <a:cs typeface="Calibri"/>
              </a:rPr>
              <a:t>являются </a:t>
            </a:r>
            <a:r>
              <a:rPr sz="2600" spc="-5" dirty="0">
                <a:latin typeface="Calibri"/>
                <a:cs typeface="Calibri"/>
              </a:rPr>
              <a:t>наиболее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надежными.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5" dirty="0">
                <a:latin typeface="Calibri"/>
                <a:cs typeface="Calibri"/>
              </a:rPr>
              <a:t>Техника </a:t>
            </a:r>
            <a:r>
              <a:rPr sz="2600" spc="-5" dirty="0">
                <a:latin typeface="Calibri"/>
                <a:cs typeface="Calibri"/>
              </a:rPr>
              <a:t>сканограммы </a:t>
            </a:r>
            <a:r>
              <a:rPr sz="2600" spc="-10" dirty="0">
                <a:latin typeface="Calibri"/>
                <a:cs typeface="Calibri"/>
              </a:rPr>
              <a:t>позволяет  избежать </a:t>
            </a:r>
            <a:r>
              <a:rPr sz="2600" spc="-5" dirty="0">
                <a:latin typeface="Calibri"/>
                <a:cs typeface="Calibri"/>
              </a:rPr>
              <a:t>увеличения, </a:t>
            </a:r>
            <a:r>
              <a:rPr sz="2600" spc="-15" dirty="0">
                <a:latin typeface="Calibri"/>
                <a:cs typeface="Calibri"/>
              </a:rPr>
              <a:t>делая  </a:t>
            </a:r>
            <a:r>
              <a:rPr sz="2600" spc="-25" dirty="0">
                <a:latin typeface="Calibri"/>
                <a:cs typeface="Calibri"/>
              </a:rPr>
              <a:t>отдельные </a:t>
            </a:r>
            <a:r>
              <a:rPr sz="2600" dirty="0">
                <a:latin typeface="Calibri"/>
                <a:cs typeface="Calibri"/>
              </a:rPr>
              <a:t>снимки </a:t>
            </a:r>
            <a:r>
              <a:rPr sz="2600" spc="-10" dirty="0">
                <a:latin typeface="Calibri"/>
                <a:cs typeface="Calibri"/>
              </a:rPr>
              <a:t>бедра, </a:t>
            </a:r>
            <a:r>
              <a:rPr sz="2600" spc="-15" dirty="0">
                <a:latin typeface="Calibri"/>
                <a:cs typeface="Calibri"/>
              </a:rPr>
              <a:t>колена 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стопы так, чтобы </a:t>
            </a:r>
            <a:r>
              <a:rPr sz="2600" dirty="0">
                <a:latin typeface="Calibri"/>
                <a:cs typeface="Calibri"/>
              </a:rPr>
              <a:t>центральный  </a:t>
            </a:r>
            <a:r>
              <a:rPr sz="2600" spc="-5" dirty="0">
                <a:latin typeface="Calibri"/>
                <a:cs typeface="Calibri"/>
              </a:rPr>
              <a:t>рентгеновский луч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проходил</a:t>
            </a:r>
            <a:endParaRPr sz="2600">
              <a:latin typeface="Calibri"/>
              <a:cs typeface="Calibri"/>
            </a:endParaRPr>
          </a:p>
          <a:p>
            <a:pPr marL="241300" marR="328295">
              <a:lnSpc>
                <a:spcPct val="80000"/>
              </a:lnSpc>
            </a:pPr>
            <a:r>
              <a:rPr sz="2600" dirty="0">
                <a:latin typeface="Calibri"/>
                <a:cs typeface="Calibri"/>
              </a:rPr>
              <a:t>через суставы, </a:t>
            </a:r>
            <a:r>
              <a:rPr sz="2600" spc="-5" dirty="0">
                <a:latin typeface="Calibri"/>
                <a:cs typeface="Calibri"/>
              </a:rPr>
              <a:t>давая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истинные  </a:t>
            </a:r>
            <a:r>
              <a:rPr sz="2600" spc="-5" dirty="0">
                <a:latin typeface="Calibri"/>
                <a:cs typeface="Calibri"/>
              </a:rPr>
              <a:t>показания </a:t>
            </a:r>
            <a:r>
              <a:rPr sz="2600" dirty="0">
                <a:latin typeface="Calibri"/>
                <a:cs typeface="Calibri"/>
              </a:rPr>
              <a:t>по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шкале.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КТ-сканограмма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является</a:t>
            </a:r>
            <a:endParaRPr sz="2600">
              <a:latin typeface="Calibri"/>
              <a:cs typeface="Calibri"/>
            </a:endParaRPr>
          </a:p>
          <a:p>
            <a:pPr marL="241300" marR="306070">
              <a:lnSpc>
                <a:spcPct val="80000"/>
              </a:lnSpc>
              <a:spcBef>
                <a:spcPts val="315"/>
              </a:spcBef>
            </a:pPr>
            <a:r>
              <a:rPr sz="2600" spc="-5" dirty="0">
                <a:latin typeface="Calibri"/>
                <a:cs typeface="Calibri"/>
              </a:rPr>
              <a:t>стандартом, уменьшая ошибки 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spc="-20" dirty="0">
                <a:latin typeface="Calibri"/>
                <a:cs typeface="Calibri"/>
              </a:rPr>
              <a:t>угловой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деформации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1926335"/>
            <a:ext cx="5181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33425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43185" cy="410845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Опухоли, </a:t>
            </a:r>
            <a:r>
              <a:rPr sz="2600" spc="-5" dirty="0">
                <a:latin typeface="Calibri"/>
                <a:cs typeface="Calibri"/>
              </a:rPr>
              <a:t>нейрофиброматоз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переломы костей,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spc="-10" dirty="0">
                <a:latin typeface="Calibri"/>
                <a:cs typeface="Calibri"/>
              </a:rPr>
              <a:t>также </a:t>
            </a:r>
            <a:r>
              <a:rPr sz="2600" spc="-5" dirty="0">
                <a:latin typeface="Calibri"/>
                <a:cs typeface="Calibri"/>
              </a:rPr>
              <a:t>вызывать  задержку роста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0" dirty="0">
                <a:latin typeface="Calibri"/>
                <a:cs typeface="Calibri"/>
              </a:rPr>
              <a:t>стимуляцию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роста.</a:t>
            </a:r>
            <a:endParaRPr sz="2600">
              <a:latin typeface="Calibri"/>
              <a:cs typeface="Calibri"/>
            </a:endParaRPr>
          </a:p>
          <a:p>
            <a:pPr marL="241300" marR="107569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Ребенок </a:t>
            </a:r>
            <a:r>
              <a:rPr sz="2600" dirty="0">
                <a:latin typeface="Calibri"/>
                <a:cs typeface="Calibri"/>
              </a:rPr>
              <a:t>с истинной </a:t>
            </a:r>
            <a:r>
              <a:rPr sz="2600" spc="-10" dirty="0">
                <a:latin typeface="Calibri"/>
                <a:cs typeface="Calibri"/>
              </a:rPr>
              <a:t>гемигипертрофией </a:t>
            </a:r>
            <a:r>
              <a:rPr sz="2600" spc="-20" dirty="0">
                <a:latin typeface="Calibri"/>
                <a:cs typeface="Calibri"/>
              </a:rPr>
              <a:t>должен проходить  </a:t>
            </a:r>
            <a:r>
              <a:rPr sz="2600" spc="-10" dirty="0">
                <a:latin typeface="Calibri"/>
                <a:cs typeface="Calibri"/>
              </a:rPr>
              <a:t>обследование </a:t>
            </a:r>
            <a:r>
              <a:rPr sz="2600" spc="-5" dirty="0">
                <a:latin typeface="Calibri"/>
                <a:cs typeface="Calibri"/>
              </a:rPr>
              <a:t>каждые </a:t>
            </a:r>
            <a:r>
              <a:rPr sz="2600" dirty="0">
                <a:latin typeface="Calibri"/>
                <a:cs typeface="Calibri"/>
              </a:rPr>
              <a:t>4 месяца на </a:t>
            </a:r>
            <a:r>
              <a:rPr sz="2600" spc="-5" dirty="0">
                <a:latin typeface="Calibri"/>
                <a:cs typeface="Calibri"/>
              </a:rPr>
              <a:t>наличие </a:t>
            </a:r>
            <a:r>
              <a:rPr sz="2600" spc="-15" dirty="0">
                <a:latin typeface="Calibri"/>
                <a:cs typeface="Calibri"/>
              </a:rPr>
              <a:t>опухоли </a:t>
            </a:r>
            <a:r>
              <a:rPr sz="2600" dirty="0">
                <a:latin typeface="Calibri"/>
                <a:cs typeface="Calibri"/>
              </a:rPr>
              <a:t>Вильмса в  </a:t>
            </a:r>
            <a:r>
              <a:rPr sz="2600" spc="-5" dirty="0">
                <a:latin typeface="Calibri"/>
                <a:cs typeface="Calibri"/>
              </a:rPr>
              <a:t>возрасте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8 </a:t>
            </a:r>
            <a:r>
              <a:rPr sz="2600" spc="-5" dirty="0">
                <a:latin typeface="Calibri"/>
                <a:cs typeface="Calibri"/>
              </a:rPr>
              <a:t>лет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каждые </a:t>
            </a:r>
            <a:r>
              <a:rPr sz="2600" spc="-10" dirty="0">
                <a:latin typeface="Calibri"/>
                <a:cs typeface="Calibri"/>
              </a:rPr>
              <a:t>6–12 </a:t>
            </a:r>
            <a:r>
              <a:rPr sz="2600" spc="-5" dirty="0">
                <a:latin typeface="Calibri"/>
                <a:cs typeface="Calibri"/>
              </a:rPr>
              <a:t>месяцев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10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лет.</a:t>
            </a:r>
            <a:endParaRPr sz="2600">
              <a:latin typeface="Calibri"/>
              <a:cs typeface="Calibri"/>
            </a:endParaRPr>
          </a:p>
          <a:p>
            <a:pPr marL="241300" marR="73787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Скрининг </a:t>
            </a:r>
            <a:r>
              <a:rPr sz="2600" dirty="0">
                <a:latin typeface="Calibri"/>
                <a:cs typeface="Calibri"/>
              </a:rPr>
              <a:t>включает в себя </a:t>
            </a:r>
            <a:r>
              <a:rPr sz="2600" spc="-5" dirty="0">
                <a:latin typeface="Calibri"/>
                <a:cs typeface="Calibri"/>
              </a:rPr>
              <a:t>УЗИ </a:t>
            </a:r>
            <a:r>
              <a:rPr sz="2600" dirty="0">
                <a:latin typeface="Calibri"/>
                <a:cs typeface="Calibri"/>
              </a:rPr>
              <a:t>почек и </a:t>
            </a:r>
            <a:r>
              <a:rPr sz="2600" spc="-5" dirty="0">
                <a:latin typeface="Calibri"/>
                <a:cs typeface="Calibri"/>
              </a:rPr>
              <a:t>лабораторный тест </a:t>
            </a:r>
            <a:r>
              <a:rPr sz="2600" dirty="0">
                <a:latin typeface="Calibri"/>
                <a:cs typeface="Calibri"/>
              </a:rPr>
              <a:t>уровня  </a:t>
            </a:r>
            <a:r>
              <a:rPr sz="2600" spc="-10" dirty="0">
                <a:latin typeface="Calibri"/>
                <a:cs typeface="Calibri"/>
              </a:rPr>
              <a:t>альфа-фетопротеина.</a:t>
            </a:r>
            <a:endParaRPr sz="2600">
              <a:latin typeface="Calibri"/>
              <a:cs typeface="Calibri"/>
            </a:endParaRPr>
          </a:p>
          <a:p>
            <a:pPr marL="241300" marR="22606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80% </a:t>
            </a:r>
            <a:r>
              <a:rPr sz="2600" spc="-15" dirty="0">
                <a:latin typeface="Calibri"/>
                <a:cs typeface="Calibri"/>
              </a:rPr>
              <a:t>опухолей </a:t>
            </a:r>
            <a:r>
              <a:rPr sz="2600" dirty="0">
                <a:latin typeface="Calibri"/>
                <a:cs typeface="Calibri"/>
              </a:rPr>
              <a:t>Вильмса </a:t>
            </a:r>
            <a:r>
              <a:rPr sz="2600" spc="-5" dirty="0">
                <a:latin typeface="Calibri"/>
                <a:cs typeface="Calibri"/>
              </a:rPr>
              <a:t>присутствуют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spc="-10" dirty="0">
                <a:latin typeface="Calibri"/>
                <a:cs typeface="Calibri"/>
              </a:rPr>
              <a:t>8-летнего </a:t>
            </a:r>
            <a:r>
              <a:rPr sz="2600" dirty="0">
                <a:latin typeface="Calibri"/>
                <a:cs typeface="Calibri"/>
              </a:rPr>
              <a:t>возраста, при </a:t>
            </a:r>
            <a:r>
              <a:rPr sz="2600" spc="-15" dirty="0">
                <a:latin typeface="Calibri"/>
                <a:cs typeface="Calibri"/>
              </a:rPr>
              <a:t>этом  </a:t>
            </a:r>
            <a:r>
              <a:rPr sz="2600" spc="-5" dirty="0">
                <a:latin typeface="Calibri"/>
                <a:cs typeface="Calibri"/>
              </a:rPr>
              <a:t>средний </a:t>
            </a:r>
            <a:r>
              <a:rPr sz="2600" dirty="0">
                <a:latin typeface="Calibri"/>
                <a:cs typeface="Calibri"/>
              </a:rPr>
              <a:t>возраст на </a:t>
            </a:r>
            <a:r>
              <a:rPr sz="2600" spc="-5" dirty="0">
                <a:latin typeface="Calibri"/>
                <a:cs typeface="Calibri"/>
              </a:rPr>
              <a:t>момент </a:t>
            </a:r>
            <a:r>
              <a:rPr sz="2600" spc="-10" dirty="0">
                <a:latin typeface="Calibri"/>
                <a:cs typeface="Calibri"/>
              </a:rPr>
              <a:t>дебюта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года.</a:t>
            </a:r>
            <a:endParaRPr sz="2600">
              <a:latin typeface="Calibri"/>
              <a:cs typeface="Calibri"/>
            </a:endParaRPr>
          </a:p>
          <a:p>
            <a:pPr marL="241300" marR="23241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Опухоль может </a:t>
            </a:r>
            <a:r>
              <a:rPr sz="2600" dirty="0">
                <a:latin typeface="Calibri"/>
                <a:cs typeface="Calibri"/>
              </a:rPr>
              <a:t>быть ассоциирована </a:t>
            </a:r>
            <a:r>
              <a:rPr sz="2600" spc="-10" dirty="0">
                <a:latin typeface="Calibri"/>
                <a:cs typeface="Calibri"/>
              </a:rPr>
              <a:t>также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аниридиями </a:t>
            </a:r>
            <a:r>
              <a:rPr sz="2600" spc="-10" dirty="0">
                <a:latin typeface="Calibri"/>
                <a:cs typeface="Calibri"/>
              </a:rPr>
              <a:t>(отсутствие  </a:t>
            </a:r>
            <a:r>
              <a:rPr sz="2600" spc="-5" dirty="0">
                <a:latin typeface="Calibri"/>
                <a:cs typeface="Calibri"/>
              </a:rPr>
              <a:t>радужной </a:t>
            </a:r>
            <a:r>
              <a:rPr sz="2600" spc="-10" dirty="0">
                <a:latin typeface="Calibri"/>
                <a:cs typeface="Calibri"/>
              </a:rPr>
              <a:t>оболочки </a:t>
            </a:r>
            <a:r>
              <a:rPr sz="2600" spc="-20" dirty="0">
                <a:latin typeface="Calibri"/>
                <a:cs typeface="Calibri"/>
              </a:rPr>
              <a:t>глаза)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вторичными метастазами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скелет.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latin typeface="Calibri"/>
                <a:cs typeface="Calibri"/>
              </a:rPr>
              <a:t>Твердая, </a:t>
            </a:r>
            <a:r>
              <a:rPr sz="2600" spc="-5" dirty="0">
                <a:latin typeface="Calibri"/>
                <a:cs typeface="Calibri"/>
              </a:rPr>
              <a:t>безболезненная </a:t>
            </a:r>
            <a:r>
              <a:rPr sz="2600" dirty="0">
                <a:latin typeface="Calibri"/>
                <a:cs typeface="Calibri"/>
              </a:rPr>
              <a:t>брюшная </a:t>
            </a:r>
            <a:r>
              <a:rPr sz="2600" spc="-5" dirty="0">
                <a:latin typeface="Calibri"/>
                <a:cs typeface="Calibri"/>
              </a:rPr>
              <a:t>масса </a:t>
            </a:r>
            <a:r>
              <a:rPr sz="2600" spc="-15" dirty="0">
                <a:latin typeface="Calibri"/>
                <a:cs typeface="Calibri"/>
              </a:rPr>
              <a:t>может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пальпироваться.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33425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269220" cy="4100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001394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Цели </a:t>
            </a:r>
            <a:r>
              <a:rPr sz="2600" dirty="0">
                <a:latin typeface="Calibri"/>
                <a:cs typeface="Calibri"/>
              </a:rPr>
              <a:t>лечения включают в себя </a:t>
            </a:r>
            <a:r>
              <a:rPr sz="2600" spc="-10" dirty="0">
                <a:latin typeface="Calibri"/>
                <a:cs typeface="Calibri"/>
              </a:rPr>
              <a:t>получение </a:t>
            </a:r>
            <a:r>
              <a:rPr sz="2600" dirty="0">
                <a:latin typeface="Calibri"/>
                <a:cs typeface="Calibri"/>
              </a:rPr>
              <a:t>равных по </a:t>
            </a:r>
            <a:r>
              <a:rPr sz="2600" spc="-5" dirty="0">
                <a:latin typeface="Calibri"/>
                <a:cs typeface="Calibri"/>
              </a:rPr>
              <a:t>длине </a:t>
            </a:r>
            <a:r>
              <a:rPr sz="2600" spc="-30" dirty="0">
                <a:latin typeface="Calibri"/>
                <a:cs typeface="Calibri"/>
              </a:rPr>
              <a:t>ног,  </a:t>
            </a:r>
            <a:r>
              <a:rPr sz="2600" spc="-5" dirty="0">
                <a:latin typeface="Calibri"/>
                <a:cs typeface="Calibri"/>
              </a:rPr>
              <a:t>создание ровного таза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улучшение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функции.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НДН менее </a:t>
            </a:r>
            <a:r>
              <a:rPr sz="2600" dirty="0">
                <a:latin typeface="Calibri"/>
                <a:cs typeface="Calibri"/>
              </a:rPr>
              <a:t>1,5 см обычно </a:t>
            </a:r>
            <a:r>
              <a:rPr sz="2600" spc="-5" dirty="0">
                <a:latin typeface="Calibri"/>
                <a:cs typeface="Calibri"/>
              </a:rPr>
              <a:t>просто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наблюдается.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  <a:tab pos="2466340" algn="l"/>
              </a:tabLst>
            </a:pPr>
            <a:r>
              <a:rPr sz="2600" spc="-10" dirty="0">
                <a:latin typeface="Calibri"/>
                <a:cs typeface="Calibri"/>
              </a:rPr>
              <a:t>Компенсаторы	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spc="-10" dirty="0">
                <a:latin typeface="Calibri"/>
                <a:cs typeface="Calibri"/>
              </a:rPr>
              <a:t>использоваться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10" dirty="0">
                <a:latin typeface="Calibri"/>
                <a:cs typeface="Calibri"/>
              </a:rPr>
              <a:t>разнице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см.</a:t>
            </a:r>
            <a:endParaRPr sz="2600">
              <a:latin typeface="Calibri"/>
              <a:cs typeface="Calibri"/>
            </a:endParaRPr>
          </a:p>
          <a:p>
            <a:pPr marL="241300" marR="1143635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Горизонтальное </a:t>
            </a:r>
            <a:r>
              <a:rPr sz="2600" dirty="0">
                <a:latin typeface="Calibri"/>
                <a:cs typeface="Calibri"/>
              </a:rPr>
              <a:t>выравнивание гребня </a:t>
            </a:r>
            <a:r>
              <a:rPr sz="2600" spc="-15" dirty="0">
                <a:latin typeface="Calibri"/>
                <a:cs typeface="Calibri"/>
              </a:rPr>
              <a:t>подвздошной </a:t>
            </a:r>
            <a:r>
              <a:rPr sz="2600" spc="-10" dirty="0">
                <a:latin typeface="Calibri"/>
                <a:cs typeface="Calibri"/>
              </a:rPr>
              <a:t>кости </a:t>
            </a:r>
            <a:r>
              <a:rPr sz="2600" dirty="0">
                <a:latin typeface="Calibri"/>
                <a:cs typeface="Calibri"/>
              </a:rPr>
              <a:t>или  </a:t>
            </a:r>
            <a:r>
              <a:rPr sz="2600" spc="-5" dirty="0">
                <a:latin typeface="Calibri"/>
                <a:cs typeface="Calibri"/>
              </a:rPr>
              <a:t>крестцового основания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положении стоя также </a:t>
            </a:r>
            <a:r>
              <a:rPr sz="2600" spc="-15" dirty="0">
                <a:latin typeface="Calibri"/>
                <a:cs typeface="Calibri"/>
              </a:rPr>
              <a:t>должно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быть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15"/>
              </a:spcBef>
            </a:pPr>
            <a:r>
              <a:rPr sz="2600" spc="-10" dirty="0">
                <a:latin typeface="Calibri"/>
                <a:cs typeface="Calibri"/>
              </a:rPr>
              <a:t>засвидетельствовано </a:t>
            </a:r>
            <a:r>
              <a:rPr sz="2600" dirty="0">
                <a:latin typeface="Calibri"/>
                <a:cs typeface="Calibri"/>
              </a:rPr>
              <a:t>с помощью </a:t>
            </a:r>
            <a:r>
              <a:rPr sz="2600" spc="-5" dirty="0">
                <a:latin typeface="Calibri"/>
                <a:cs typeface="Calibri"/>
              </a:rPr>
              <a:t>соответствующих </a:t>
            </a:r>
            <a:r>
              <a:rPr sz="2600" spc="-10" dirty="0">
                <a:latin typeface="Calibri"/>
                <a:cs typeface="Calibri"/>
              </a:rPr>
              <a:t>компенсаторов </a:t>
            </a:r>
            <a:r>
              <a:rPr sz="2600" spc="-5" dirty="0">
                <a:latin typeface="Calibri"/>
                <a:cs typeface="Calibri"/>
              </a:rPr>
              <a:t>для  обуви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месте.</a:t>
            </a:r>
            <a:endParaRPr sz="2600">
              <a:latin typeface="Calibri"/>
              <a:cs typeface="Calibri"/>
            </a:endParaRPr>
          </a:p>
          <a:p>
            <a:pPr marL="241300" marR="460375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Раннее внимание </a:t>
            </a:r>
            <a:r>
              <a:rPr sz="2600" spc="-15" dirty="0">
                <a:latin typeface="Calibri"/>
                <a:cs typeface="Calibri"/>
              </a:rPr>
              <a:t>должно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30" dirty="0">
                <a:latin typeface="Calibri"/>
                <a:cs typeface="Calibri"/>
              </a:rPr>
              <a:t>уделено </a:t>
            </a:r>
            <a:r>
              <a:rPr sz="2600" dirty="0">
                <a:latin typeface="Calibri"/>
                <a:cs typeface="Calibri"/>
              </a:rPr>
              <a:t>возрасту 7 или 8 </a:t>
            </a:r>
            <a:r>
              <a:rPr sz="2600" spc="-35" dirty="0">
                <a:latin typeface="Calibri"/>
                <a:cs typeface="Calibri"/>
              </a:rPr>
              <a:t>лет, </a:t>
            </a:r>
            <a:r>
              <a:rPr sz="2600" spc="-10" dirty="0">
                <a:latin typeface="Calibri"/>
                <a:cs typeface="Calibri"/>
              </a:rPr>
              <a:t>чтобы  </a:t>
            </a:r>
            <a:r>
              <a:rPr sz="2600" spc="-15" dirty="0">
                <a:latin typeface="Calibri"/>
                <a:cs typeface="Calibri"/>
              </a:rPr>
              <a:t>наблюдать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регистрировать закономерности роста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15"/>
              </a:lnSpc>
            </a:pPr>
            <a:r>
              <a:rPr sz="2600" spc="-5" dirty="0">
                <a:latin typeface="Calibri"/>
                <a:cs typeface="Calibri"/>
              </a:rPr>
              <a:t>соответствующим </a:t>
            </a:r>
            <a:r>
              <a:rPr sz="2600" dirty="0">
                <a:latin typeface="Calibri"/>
                <a:cs typeface="Calibri"/>
              </a:rPr>
              <a:t>образом </a:t>
            </a:r>
            <a:r>
              <a:rPr sz="2600" spc="-15" dirty="0">
                <a:latin typeface="Calibri"/>
                <a:cs typeface="Calibri"/>
              </a:rPr>
              <a:t>определять </a:t>
            </a:r>
            <a:r>
              <a:rPr sz="2600" dirty="0">
                <a:latin typeface="Calibri"/>
                <a:cs typeface="Calibri"/>
              </a:rPr>
              <a:t>время </a:t>
            </a:r>
            <a:r>
              <a:rPr sz="2600" spc="-5" dirty="0">
                <a:latin typeface="Calibri"/>
                <a:cs typeface="Calibri"/>
              </a:rPr>
              <a:t>остановки роста.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0465" y="626440"/>
            <a:ext cx="3211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Косолапость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093721"/>
            <a:ext cx="6822440" cy="3624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83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Общий термин, </a:t>
            </a:r>
            <a:r>
              <a:rPr sz="1800" spc="-10" dirty="0">
                <a:latin typeface="Calibri"/>
                <a:cs typeface="Calibri"/>
              </a:rPr>
              <a:t>используемым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описания </a:t>
            </a:r>
            <a:r>
              <a:rPr sz="1800" spc="-10" dirty="0">
                <a:latin typeface="Calibri"/>
                <a:cs typeface="Calibri"/>
              </a:rPr>
              <a:t>нескольких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видов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spc="-5" dirty="0">
                <a:latin typeface="Calibri"/>
                <a:cs typeface="Calibri"/>
              </a:rPr>
              <a:t>деформаций </a:t>
            </a:r>
            <a:r>
              <a:rPr sz="1800" spc="-10" dirty="0">
                <a:latin typeface="Calibri"/>
                <a:cs typeface="Calibri"/>
              </a:rPr>
              <a:t>лодыжки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стопы, </a:t>
            </a:r>
            <a:r>
              <a:rPr sz="1800" spc="-5" dirty="0">
                <a:latin typeface="Calibri"/>
                <a:cs typeface="Calibri"/>
              </a:rPr>
              <a:t>присутствующих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рождении.</a:t>
            </a:r>
            <a:endParaRPr sz="1800">
              <a:latin typeface="Calibri"/>
              <a:cs typeface="Calibri"/>
            </a:endParaRPr>
          </a:p>
          <a:p>
            <a:pPr marL="241300" marR="4019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деформации </a:t>
            </a:r>
            <a:r>
              <a:rPr sz="1800" spc="-10" dirty="0">
                <a:latin typeface="Calibri"/>
                <a:cs typeface="Calibri"/>
              </a:rPr>
              <a:t>стопы,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5" dirty="0">
                <a:latin typeface="Calibri"/>
                <a:cs typeface="Calibri"/>
              </a:rPr>
              <a:t>которой </a:t>
            </a:r>
            <a:r>
              <a:rPr sz="1800" spc="-5" dirty="0">
                <a:latin typeface="Calibri"/>
                <a:cs typeface="Calibri"/>
              </a:rPr>
              <a:t>она </a:t>
            </a:r>
            <a:r>
              <a:rPr sz="1800" spc="-10" dirty="0">
                <a:latin typeface="Calibri"/>
                <a:cs typeface="Calibri"/>
              </a:rPr>
              <a:t>отклоняется </a:t>
            </a:r>
            <a:r>
              <a:rPr sz="1800" dirty="0">
                <a:latin typeface="Calibri"/>
                <a:cs typeface="Calibri"/>
              </a:rPr>
              <a:t>внутрь </a:t>
            </a:r>
            <a:r>
              <a:rPr sz="1800" spc="-10" dirty="0">
                <a:latin typeface="Calibri"/>
                <a:cs typeface="Calibri"/>
              </a:rPr>
              <a:t>от  </a:t>
            </a:r>
            <a:r>
              <a:rPr sz="1800" spc="-15" dirty="0">
                <a:latin typeface="Calibri"/>
                <a:cs typeface="Calibri"/>
              </a:rPr>
              <a:t>продольной </a:t>
            </a:r>
            <a:r>
              <a:rPr sz="1800" spc="-5" dirty="0">
                <a:latin typeface="Calibri"/>
                <a:cs typeface="Calibri"/>
              </a:rPr>
              <a:t>оси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голени.</a:t>
            </a:r>
            <a:endParaRPr sz="1800">
              <a:latin typeface="Calibri"/>
              <a:cs typeface="Calibri"/>
            </a:endParaRPr>
          </a:p>
          <a:p>
            <a:pPr marL="241300" marR="5461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бывает эквиноварусной </a:t>
            </a:r>
            <a:r>
              <a:rPr sz="1800" spc="-10" dirty="0">
                <a:latin typeface="Calibri"/>
                <a:cs typeface="Calibri"/>
              </a:rPr>
              <a:t>(стопа больного </a:t>
            </a:r>
            <a:r>
              <a:rPr sz="1800" dirty="0">
                <a:latin typeface="Calibri"/>
                <a:cs typeface="Calibri"/>
              </a:rPr>
              <a:t>повернута вниз и </a:t>
            </a:r>
            <a:r>
              <a:rPr sz="1800" spc="-5" dirty="0">
                <a:latin typeface="Calibri"/>
                <a:cs typeface="Calibri"/>
              </a:rPr>
              <a:t>внутрь),  варусной, </a:t>
            </a:r>
            <a:r>
              <a:rPr sz="1800" spc="-10" dirty="0">
                <a:latin typeface="Calibri"/>
                <a:cs typeface="Calibri"/>
              </a:rPr>
              <a:t>(пятка </a:t>
            </a:r>
            <a:r>
              <a:rPr sz="1800" dirty="0">
                <a:latin typeface="Calibri"/>
                <a:cs typeface="Calibri"/>
              </a:rPr>
              <a:t>повернута </a:t>
            </a:r>
            <a:r>
              <a:rPr sz="1800" spc="-5" dirty="0">
                <a:latin typeface="Calibri"/>
                <a:cs typeface="Calibri"/>
              </a:rPr>
              <a:t>внутрь),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вальгусной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(пятка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510"/>
              </a:lnSpc>
            </a:pPr>
            <a:r>
              <a:rPr sz="1800" spc="-5" dirty="0">
                <a:latin typeface="Calibri"/>
                <a:cs typeface="Calibri"/>
              </a:rPr>
              <a:t>развернута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наружу).</a:t>
            </a:r>
            <a:endParaRPr sz="1800">
              <a:latin typeface="Calibri"/>
              <a:cs typeface="Calibri"/>
            </a:endParaRPr>
          </a:p>
          <a:p>
            <a:pPr marL="227965" indent="-227965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279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наиболее </a:t>
            </a:r>
            <a:r>
              <a:rPr sz="1800" spc="-5" dirty="0">
                <a:latin typeface="Calibri"/>
                <a:cs typeface="Calibri"/>
              </a:rPr>
              <a:t>распространенный врожденный порок, он имеет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частоту</a:t>
            </a:r>
            <a:endParaRPr sz="1800">
              <a:latin typeface="Calibri"/>
              <a:cs typeface="Calibri"/>
            </a:endParaRPr>
          </a:p>
          <a:p>
            <a:pPr marR="51435" algn="ctr">
              <a:lnSpc>
                <a:spcPts val="1835"/>
              </a:lnSpc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dirty="0">
                <a:latin typeface="Calibri"/>
                <a:cs typeface="Calibri"/>
              </a:rPr>
              <a:t>1: 250 </a:t>
            </a:r>
            <a:r>
              <a:rPr sz="1800" spc="-5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1:1000 </a:t>
            </a:r>
            <a:r>
              <a:rPr sz="1800" spc="-5" dirty="0">
                <a:latin typeface="Calibri"/>
                <a:cs typeface="Calibri"/>
              </a:rPr>
              <a:t>живорождений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зависимости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популяции.</a:t>
            </a:r>
            <a:endParaRPr sz="1800">
              <a:latin typeface="Calibri"/>
              <a:cs typeface="Calibri"/>
            </a:endParaRPr>
          </a:p>
          <a:p>
            <a:pPr marL="241300" marR="31242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является </a:t>
            </a:r>
            <a:r>
              <a:rPr sz="1800" spc="-15" dirty="0">
                <a:latin typeface="Calibri"/>
                <a:cs typeface="Calibri"/>
              </a:rPr>
              <a:t>одним </a:t>
            </a:r>
            <a:r>
              <a:rPr sz="1800" dirty="0">
                <a:latin typeface="Calibri"/>
                <a:cs typeface="Calibri"/>
              </a:rPr>
              <a:t>из </a:t>
            </a:r>
            <a:r>
              <a:rPr sz="1800" spc="-5" dirty="0">
                <a:latin typeface="Calibri"/>
                <a:cs typeface="Calibri"/>
              </a:rPr>
              <a:t>наиболее излечимых врожденных дефектов,  </a:t>
            </a:r>
            <a:r>
              <a:rPr sz="1800" spc="-10" dirty="0">
                <a:latin typeface="Calibri"/>
                <a:cs typeface="Calibri"/>
              </a:rPr>
              <a:t>часто приводящих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нормальной </a:t>
            </a:r>
            <a:r>
              <a:rPr sz="1800" dirty="0">
                <a:latin typeface="Calibri"/>
                <a:cs typeface="Calibri"/>
              </a:rPr>
              <a:t>или почти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нормальной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510"/>
              </a:lnSpc>
            </a:pPr>
            <a:r>
              <a:rPr sz="1800" spc="-5" dirty="0">
                <a:latin typeface="Calibri"/>
                <a:cs typeface="Calibri"/>
              </a:rPr>
              <a:t>спортивной деятельности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более позднем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возрасте.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35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многофакторная </a:t>
            </a:r>
            <a:r>
              <a:rPr sz="1800" dirty="0">
                <a:latin typeface="Times New Roman"/>
                <a:cs typeface="Times New Roman"/>
              </a:rPr>
              <a:t>генетическая наследственность, </a:t>
            </a:r>
            <a:r>
              <a:rPr sz="1800" spc="-5" dirty="0">
                <a:latin typeface="Times New Roman"/>
                <a:cs typeface="Times New Roman"/>
              </a:rPr>
              <a:t>наряду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плохо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5" dirty="0">
                <a:latin typeface="Times New Roman"/>
                <a:cs typeface="Times New Roman"/>
              </a:rPr>
              <a:t>изученными факторами окружающей среды, </a:t>
            </a:r>
            <a:r>
              <a:rPr sz="1800" spc="-15" dirty="0">
                <a:latin typeface="Times New Roman"/>
                <a:cs typeface="Times New Roman"/>
              </a:rPr>
              <a:t>может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объяснить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spc="5" dirty="0">
                <a:latin typeface="Times New Roman"/>
                <a:cs typeface="Times New Roman"/>
              </a:rPr>
              <a:t>основную </a:t>
            </a:r>
            <a:r>
              <a:rPr sz="1800" spc="-5" dirty="0">
                <a:latin typeface="Times New Roman"/>
                <a:cs typeface="Times New Roman"/>
              </a:rPr>
              <a:t>часть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этиологии.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0143" y="2612135"/>
            <a:ext cx="3765804" cy="277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33425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267315" cy="428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Нормы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15" dirty="0">
                <a:latin typeface="Calibri"/>
                <a:cs typeface="Calibri"/>
              </a:rPr>
              <a:t>скелетного </a:t>
            </a:r>
            <a:r>
              <a:rPr sz="2200" spc="-5" dirty="0">
                <a:latin typeface="Calibri"/>
                <a:cs typeface="Calibri"/>
              </a:rPr>
              <a:t>созревания кисти и </a:t>
            </a:r>
            <a:r>
              <a:rPr sz="2200" spc="-10" dirty="0">
                <a:latin typeface="Calibri"/>
                <a:cs typeface="Calibri"/>
              </a:rPr>
              <a:t>диаграммы </a:t>
            </a:r>
            <a:r>
              <a:rPr sz="2200" spc="-15" dirty="0">
                <a:latin typeface="Calibri"/>
                <a:cs typeface="Calibri"/>
              </a:rPr>
              <a:t>используются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для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прогнозирования </a:t>
            </a:r>
            <a:r>
              <a:rPr sz="2200" spc="-30" dirty="0">
                <a:latin typeface="Calibri"/>
                <a:cs typeface="Calibri"/>
              </a:rPr>
              <a:t>будущего </a:t>
            </a:r>
            <a:r>
              <a:rPr sz="2200" spc="-10" dirty="0">
                <a:latin typeface="Calibri"/>
                <a:cs typeface="Calibri"/>
              </a:rPr>
              <a:t>роста, </a:t>
            </a:r>
            <a:r>
              <a:rPr sz="2200" spc="-5" dirty="0">
                <a:latin typeface="Calibri"/>
                <a:cs typeface="Calibri"/>
              </a:rPr>
              <a:t>а сроки </a:t>
            </a:r>
            <a:r>
              <a:rPr sz="2200" spc="-10" dirty="0">
                <a:latin typeface="Calibri"/>
                <a:cs typeface="Calibri"/>
              </a:rPr>
              <a:t>хирургического вмешательства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сшивании </a:t>
            </a:r>
            <a:r>
              <a:rPr sz="2200" spc="-15" dirty="0">
                <a:latin typeface="Calibri"/>
                <a:cs typeface="Calibri"/>
              </a:rPr>
              <a:t>эпифизиодеза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5" dirty="0">
                <a:latin typeface="Calibri"/>
                <a:cs typeface="Calibri"/>
              </a:rPr>
              <a:t>более </a:t>
            </a:r>
            <a:r>
              <a:rPr sz="2200" spc="-5" dirty="0">
                <a:latin typeface="Calibri"/>
                <a:cs typeface="Calibri"/>
              </a:rPr>
              <a:t>длинной </a:t>
            </a:r>
            <a:r>
              <a:rPr sz="2200" spc="-10" dirty="0">
                <a:latin typeface="Calibri"/>
                <a:cs typeface="Calibri"/>
              </a:rPr>
              <a:t>стороне рассматриваются для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истинных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latin typeface="Calibri"/>
                <a:cs typeface="Calibri"/>
              </a:rPr>
              <a:t>расхождений </a:t>
            </a:r>
            <a:r>
              <a:rPr sz="2200" spc="-20" dirty="0">
                <a:latin typeface="Calibri"/>
                <a:cs typeface="Calibri"/>
              </a:rPr>
              <a:t>между </a:t>
            </a:r>
            <a:r>
              <a:rPr sz="2200" spc="-5" dirty="0">
                <a:latin typeface="Calibri"/>
                <a:cs typeface="Calibri"/>
              </a:rPr>
              <a:t>3 и 6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см.</a:t>
            </a:r>
            <a:endParaRPr sz="2200">
              <a:latin typeface="Calibri"/>
              <a:cs typeface="Calibri"/>
            </a:endParaRPr>
          </a:p>
          <a:p>
            <a:pPr marL="241300" marR="52514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Методы </a:t>
            </a:r>
            <a:r>
              <a:rPr sz="2200" spc="-5" dirty="0">
                <a:latin typeface="Calibri"/>
                <a:cs typeface="Calibri"/>
              </a:rPr>
              <a:t>сшивания по </a:t>
            </a:r>
            <a:r>
              <a:rPr sz="2200" spc="-10" dirty="0">
                <a:latin typeface="Calibri"/>
                <a:cs typeface="Calibri"/>
              </a:rPr>
              <a:t>всему физису </a:t>
            </a:r>
            <a:r>
              <a:rPr sz="2200" spc="-15" dirty="0">
                <a:latin typeface="Calibri"/>
                <a:cs typeface="Calibri"/>
              </a:rPr>
              <a:t>приводят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5" dirty="0">
                <a:latin typeface="Calibri"/>
                <a:cs typeface="Calibri"/>
              </a:rPr>
              <a:t>фиксирующему </a:t>
            </a:r>
            <a:r>
              <a:rPr sz="2200" spc="-5" dirty="0">
                <a:latin typeface="Calibri"/>
                <a:cs typeface="Calibri"/>
              </a:rPr>
              <a:t>эффекту и </a:t>
            </a:r>
            <a:r>
              <a:rPr sz="2200" spc="-10" dirty="0">
                <a:latin typeface="Calibri"/>
                <a:cs typeface="Calibri"/>
              </a:rPr>
              <a:t>могут  </a:t>
            </a:r>
            <a:r>
              <a:rPr sz="2200" spc="-5" dirty="0">
                <a:latin typeface="Calibri"/>
                <a:cs typeface="Calibri"/>
              </a:rPr>
              <a:t>быть </a:t>
            </a:r>
            <a:r>
              <a:rPr sz="2200" spc="-20" dirty="0">
                <a:latin typeface="Calibri"/>
                <a:cs typeface="Calibri"/>
              </a:rPr>
              <a:t>удалены </a:t>
            </a:r>
            <a:r>
              <a:rPr sz="2200" spc="-15" dirty="0">
                <a:latin typeface="Calibri"/>
                <a:cs typeface="Calibri"/>
              </a:rPr>
              <a:t>позже </a:t>
            </a:r>
            <a:r>
              <a:rPr sz="2200" spc="-5" dirty="0">
                <a:latin typeface="Calibri"/>
                <a:cs typeface="Calibri"/>
              </a:rPr>
              <a:t>после </a:t>
            </a:r>
            <a:r>
              <a:rPr sz="2200" spc="-10" dirty="0">
                <a:latin typeface="Calibri"/>
                <a:cs typeface="Calibri"/>
              </a:rPr>
              <a:t>достижения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выравнивания.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Хирургический </a:t>
            </a:r>
            <a:r>
              <a:rPr sz="2200" spc="-15" dirty="0">
                <a:latin typeface="Calibri"/>
                <a:cs typeface="Calibri"/>
              </a:rPr>
              <a:t>эпифизиодез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20" dirty="0">
                <a:latin typeface="Calibri"/>
                <a:cs typeface="Calibri"/>
              </a:rPr>
              <a:t>это </a:t>
            </a:r>
            <a:r>
              <a:rPr sz="2200" spc="-15" dirty="0">
                <a:latin typeface="Calibri"/>
                <a:cs typeface="Calibri"/>
              </a:rPr>
              <a:t>процедура </a:t>
            </a:r>
            <a:r>
              <a:rPr sz="2200" spc="-10" dirty="0">
                <a:latin typeface="Calibri"/>
                <a:cs typeface="Calibri"/>
              </a:rPr>
              <a:t>типа </a:t>
            </a:r>
            <a:r>
              <a:rPr sz="2200" spc="-5" dirty="0">
                <a:latin typeface="Calibri"/>
                <a:cs typeface="Calibri"/>
              </a:rPr>
              <a:t>«все или </a:t>
            </a:r>
            <a:r>
              <a:rPr sz="2200" spc="-10" dirty="0">
                <a:latin typeface="Calibri"/>
                <a:cs typeface="Calibri"/>
              </a:rPr>
              <a:t>ничего»,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которая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полностью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навсегда </a:t>
            </a:r>
            <a:r>
              <a:rPr sz="2200" spc="-10" dirty="0">
                <a:latin typeface="Calibri"/>
                <a:cs typeface="Calibri"/>
              </a:rPr>
              <a:t>останавливает </a:t>
            </a:r>
            <a:r>
              <a:rPr sz="2200" spc="-5" dirty="0">
                <a:latin typeface="Calibri"/>
                <a:cs typeface="Calibri"/>
              </a:rPr>
              <a:t>рост </a:t>
            </a:r>
            <a:r>
              <a:rPr sz="2200" spc="-15" dirty="0">
                <a:latin typeface="Calibri"/>
                <a:cs typeface="Calibri"/>
              </a:rPr>
              <a:t>физиологического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процесса.</a:t>
            </a:r>
            <a:endParaRPr sz="2200">
              <a:latin typeface="Calibri"/>
              <a:cs typeface="Calibri"/>
            </a:endParaRPr>
          </a:p>
          <a:p>
            <a:pPr marL="241300" marR="110236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Принцип </a:t>
            </a:r>
            <a:r>
              <a:rPr sz="2200" spc="-10" dirty="0">
                <a:latin typeface="Calibri"/>
                <a:cs typeface="Calibri"/>
              </a:rPr>
              <a:t>заключается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создании симметричного костного </a:t>
            </a:r>
            <a:r>
              <a:rPr sz="2200" spc="-5" dirty="0">
                <a:latin typeface="Calibri"/>
                <a:cs typeface="Calibri"/>
              </a:rPr>
              <a:t>моста, </a:t>
            </a:r>
            <a:r>
              <a:rPr sz="2200" spc="-15" dirty="0">
                <a:latin typeface="Calibri"/>
                <a:cs typeface="Calibri"/>
              </a:rPr>
              <a:t>который  фиксирует </a:t>
            </a:r>
            <a:r>
              <a:rPr sz="2200" spc="-10" dirty="0">
                <a:latin typeface="Calibri"/>
                <a:cs typeface="Calibri"/>
              </a:rPr>
              <a:t>физисы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предотвращает </a:t>
            </a:r>
            <a:r>
              <a:rPr sz="2200" spc="-10" dirty="0">
                <a:latin typeface="Calibri"/>
                <a:cs typeface="Calibri"/>
              </a:rPr>
              <a:t>рост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будущем.</a:t>
            </a:r>
            <a:endParaRPr sz="2200">
              <a:latin typeface="Calibri"/>
              <a:cs typeface="Calibri"/>
            </a:endParaRPr>
          </a:p>
          <a:p>
            <a:pPr marL="241300" marR="1003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Эпифизиодез </a:t>
            </a:r>
            <a:r>
              <a:rPr sz="2200" spc="-10" dirty="0">
                <a:latin typeface="Calibri"/>
                <a:cs typeface="Calibri"/>
              </a:rPr>
              <a:t>чаще всего </a:t>
            </a:r>
            <a:r>
              <a:rPr sz="2200" spc="-15" dirty="0">
                <a:latin typeface="Calibri"/>
                <a:cs typeface="Calibri"/>
              </a:rPr>
              <a:t>проводится </a:t>
            </a:r>
            <a:r>
              <a:rPr sz="2200" spc="-5" dirty="0">
                <a:latin typeface="Calibri"/>
                <a:cs typeface="Calibri"/>
              </a:rPr>
              <a:t>за 2-3 </a:t>
            </a:r>
            <a:r>
              <a:rPr sz="2200" spc="-25" dirty="0">
                <a:latin typeface="Calibri"/>
                <a:cs typeface="Calibri"/>
              </a:rPr>
              <a:t>года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наступления </a:t>
            </a:r>
            <a:r>
              <a:rPr sz="2200" spc="-10" dirty="0">
                <a:latin typeface="Calibri"/>
                <a:cs typeface="Calibri"/>
              </a:rPr>
              <a:t>зрелости (девочки 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возрасте </a:t>
            </a:r>
            <a:r>
              <a:rPr sz="2200" spc="-5" dirty="0">
                <a:latin typeface="Calibri"/>
                <a:cs typeface="Calibri"/>
              </a:rPr>
              <a:t>11-12 </a:t>
            </a:r>
            <a:r>
              <a:rPr sz="2200" spc="-10" dirty="0">
                <a:latin typeface="Calibri"/>
                <a:cs typeface="Calibri"/>
              </a:rPr>
              <a:t>лет; мальчики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возрасте </a:t>
            </a:r>
            <a:r>
              <a:rPr sz="2200" dirty="0">
                <a:latin typeface="Calibri"/>
                <a:cs typeface="Calibri"/>
              </a:rPr>
              <a:t>12-13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лет).</a:t>
            </a:r>
            <a:endParaRPr sz="2200">
              <a:latin typeface="Calibri"/>
              <a:cs typeface="Calibri"/>
            </a:endParaRPr>
          </a:p>
          <a:p>
            <a:pPr marL="241300" marR="4064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Процедуры </a:t>
            </a:r>
            <a:r>
              <a:rPr sz="2200" spc="-10" dirty="0">
                <a:latin typeface="Calibri"/>
                <a:cs typeface="Calibri"/>
              </a:rPr>
              <a:t>укорочения </a:t>
            </a:r>
            <a:r>
              <a:rPr sz="2200" spc="-5" dirty="0">
                <a:latin typeface="Calibri"/>
                <a:cs typeface="Calibri"/>
              </a:rPr>
              <a:t>могут </a:t>
            </a:r>
            <a:r>
              <a:rPr sz="2200" spc="-10" dirty="0">
                <a:latin typeface="Calibri"/>
                <a:cs typeface="Calibri"/>
              </a:rPr>
              <a:t>также </a:t>
            </a:r>
            <a:r>
              <a:rPr sz="2200" spc="-5" dirty="0">
                <a:latin typeface="Calibri"/>
                <a:cs typeface="Calibri"/>
              </a:rPr>
              <a:t>включать </a:t>
            </a:r>
            <a:r>
              <a:rPr sz="2200" spc="-20" dirty="0">
                <a:latin typeface="Calibri"/>
                <a:cs typeface="Calibri"/>
              </a:rPr>
              <a:t>удаление </a:t>
            </a:r>
            <a:r>
              <a:rPr sz="2200" spc="-10" dirty="0">
                <a:latin typeface="Calibri"/>
                <a:cs typeface="Calibri"/>
              </a:rPr>
              <a:t>участка кости для  </a:t>
            </a:r>
            <a:r>
              <a:rPr sz="2200" spc="-5" dirty="0">
                <a:latin typeface="Calibri"/>
                <a:cs typeface="Calibri"/>
              </a:rPr>
              <a:t>выравнивания </a:t>
            </a:r>
            <a:r>
              <a:rPr sz="2200" spc="-10" dirty="0">
                <a:latin typeface="Calibri"/>
                <a:cs typeface="Calibri"/>
              </a:rPr>
              <a:t>конечностей, выполняемого </a:t>
            </a:r>
            <a:r>
              <a:rPr sz="2200" spc="-5" dirty="0">
                <a:latin typeface="Calibri"/>
                <a:cs typeface="Calibri"/>
              </a:rPr>
              <a:t>у взрослых или </a:t>
            </a:r>
            <a:r>
              <a:rPr sz="2200" spc="-15" dirty="0">
                <a:latin typeface="Calibri"/>
                <a:cs typeface="Calibri"/>
              </a:rPr>
              <a:t>подростков, которые  больше </a:t>
            </a:r>
            <a:r>
              <a:rPr sz="2200" spc="-5" dirty="0">
                <a:latin typeface="Calibri"/>
                <a:cs typeface="Calibri"/>
              </a:rPr>
              <a:t>не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растут.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33425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44430" cy="4163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17208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Дополнительное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10" dirty="0">
                <a:latin typeface="Calibri"/>
                <a:cs typeface="Calibri"/>
              </a:rPr>
              <a:t>конкретное </a:t>
            </a:r>
            <a:r>
              <a:rPr sz="2800" spc="-15" dirty="0">
                <a:latin typeface="Calibri"/>
                <a:cs typeface="Calibri"/>
              </a:rPr>
              <a:t>определение </a:t>
            </a:r>
            <a:r>
              <a:rPr sz="2800" spc="-10" dirty="0">
                <a:latin typeface="Calibri"/>
                <a:cs typeface="Calibri"/>
              </a:rPr>
              <a:t>НДН можно  </a:t>
            </a:r>
            <a:r>
              <a:rPr sz="2800" spc="-15" dirty="0">
                <a:latin typeface="Calibri"/>
                <a:cs typeface="Calibri"/>
              </a:rPr>
              <a:t>получить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помощью </a:t>
            </a:r>
            <a:r>
              <a:rPr sz="2800" spc="-10" dirty="0">
                <a:latin typeface="Calibri"/>
                <a:cs typeface="Calibri"/>
              </a:rPr>
              <a:t>трех </a:t>
            </a:r>
            <a:r>
              <a:rPr sz="2800" spc="-15" dirty="0">
                <a:latin typeface="Calibri"/>
                <a:cs typeface="Calibri"/>
              </a:rPr>
              <a:t>дополнительных </a:t>
            </a:r>
            <a:r>
              <a:rPr sz="2800" spc="-25" dirty="0">
                <a:latin typeface="Calibri"/>
                <a:cs typeface="Calibri"/>
              </a:rPr>
              <a:t>методологий </a:t>
            </a:r>
            <a:r>
              <a:rPr sz="2800" spc="-5" dirty="0">
                <a:latin typeface="Calibri"/>
                <a:cs typeface="Calibri"/>
              </a:rPr>
              <a:t>-  арифметический </a:t>
            </a:r>
            <a:r>
              <a:rPr sz="2800" spc="-10" dirty="0">
                <a:latin typeface="Calibri"/>
                <a:cs typeface="Calibri"/>
              </a:rPr>
              <a:t>метод, </a:t>
            </a:r>
            <a:r>
              <a:rPr sz="2800" spc="-30" dirty="0">
                <a:latin typeface="Calibri"/>
                <a:cs typeface="Calibri"/>
              </a:rPr>
              <a:t>метод </a:t>
            </a:r>
            <a:r>
              <a:rPr sz="2800" spc="-15" dirty="0">
                <a:latin typeface="Calibri"/>
                <a:cs typeface="Calibri"/>
              </a:rPr>
              <a:t>остаточного </a:t>
            </a:r>
            <a:r>
              <a:rPr sz="2800" spc="-10" dirty="0">
                <a:latin typeface="Calibri"/>
                <a:cs typeface="Calibri"/>
              </a:rPr>
              <a:t>роста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метод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линейных</a:t>
            </a:r>
            <a:r>
              <a:rPr sz="2800" spc="-10" dirty="0">
                <a:latin typeface="Calibri"/>
                <a:cs typeface="Calibri"/>
              </a:rPr>
              <a:t> графиков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Расхождения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росте </a:t>
            </a:r>
            <a:r>
              <a:rPr sz="2800" spc="-5" dirty="0">
                <a:latin typeface="Calibri"/>
                <a:cs typeface="Calibri"/>
              </a:rPr>
              <a:t>свыше 6 см </a:t>
            </a:r>
            <a:r>
              <a:rPr sz="2800" spc="-10" dirty="0">
                <a:latin typeface="Calibri"/>
                <a:cs typeface="Calibri"/>
              </a:rPr>
              <a:t>лучше всего </a:t>
            </a:r>
            <a:r>
              <a:rPr sz="2800" spc="-5" dirty="0">
                <a:latin typeface="Calibri"/>
                <a:cs typeface="Calibri"/>
              </a:rPr>
              <a:t>лечить с помощью  </a:t>
            </a:r>
            <a:r>
              <a:rPr sz="2800" spc="-15" dirty="0">
                <a:latin typeface="Calibri"/>
                <a:cs typeface="Calibri"/>
              </a:rPr>
              <a:t>удлинения </a:t>
            </a:r>
            <a:r>
              <a:rPr sz="2800" spc="-10" dirty="0">
                <a:latin typeface="Calibri"/>
                <a:cs typeface="Calibri"/>
              </a:rPr>
              <a:t>конечностей </a:t>
            </a:r>
            <a:r>
              <a:rPr sz="2800" spc="-5" dirty="0">
                <a:latin typeface="Calibri"/>
                <a:cs typeface="Calibri"/>
              </a:rPr>
              <a:t>с помощью </a:t>
            </a:r>
            <a:r>
              <a:rPr sz="2800" spc="-30" dirty="0">
                <a:latin typeface="Calibri"/>
                <a:cs typeface="Calibri"/>
              </a:rPr>
              <a:t>методов </a:t>
            </a:r>
            <a:r>
              <a:rPr sz="2800" spc="-5" dirty="0">
                <a:latin typeface="Calibri"/>
                <a:cs typeface="Calibri"/>
              </a:rPr>
              <a:t>Вагнера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или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5" dirty="0">
                <a:latin typeface="Calibri"/>
                <a:cs typeface="Calibri"/>
              </a:rPr>
              <a:t>Илизарова.</a:t>
            </a:r>
            <a:endParaRPr sz="2800">
              <a:latin typeface="Calibri"/>
              <a:cs typeface="Calibri"/>
            </a:endParaRPr>
          </a:p>
          <a:p>
            <a:pPr marL="241300" marR="558165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5" dirty="0">
                <a:latin typeface="Calibri"/>
                <a:cs typeface="Calibri"/>
              </a:rPr>
              <a:t>отличие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эпифизиодеза, </a:t>
            </a:r>
            <a:r>
              <a:rPr sz="2800" spc="-20" dirty="0">
                <a:latin typeface="Calibri"/>
                <a:cs typeface="Calibri"/>
              </a:rPr>
              <a:t>процедуры удлинения </a:t>
            </a:r>
            <a:r>
              <a:rPr sz="2800" spc="-5" dirty="0">
                <a:latin typeface="Calibri"/>
                <a:cs typeface="Calibri"/>
              </a:rPr>
              <a:t>ног </a:t>
            </a:r>
            <a:r>
              <a:rPr sz="2800" spc="-10" dirty="0">
                <a:latin typeface="Calibri"/>
                <a:cs typeface="Calibri"/>
              </a:rPr>
              <a:t>могут  выполняться </a:t>
            </a:r>
            <a:r>
              <a:rPr sz="2800" spc="-5" dirty="0">
                <a:latin typeface="Calibri"/>
                <a:cs typeface="Calibri"/>
              </a:rPr>
              <a:t>практически в </a:t>
            </a:r>
            <a:r>
              <a:rPr sz="2800" spc="-10" dirty="0">
                <a:latin typeface="Calibri"/>
                <a:cs typeface="Calibri"/>
              </a:rPr>
              <a:t>любом </a:t>
            </a:r>
            <a:r>
              <a:rPr sz="2800" spc="-15" dirty="0">
                <a:latin typeface="Calibri"/>
                <a:cs typeface="Calibri"/>
              </a:rPr>
              <a:t>скелетном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или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10" dirty="0">
                <a:latin typeface="Calibri"/>
                <a:cs typeface="Calibri"/>
              </a:rPr>
              <a:t>хронологическом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возрасте.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33425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9992995" cy="413321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34925" indent="-228600" algn="just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Расхождение больше </a:t>
            </a:r>
            <a:r>
              <a:rPr sz="2600" dirty="0">
                <a:latin typeface="Calibri"/>
                <a:cs typeface="Calibri"/>
              </a:rPr>
              <a:t>15-20 см </a:t>
            </a:r>
            <a:r>
              <a:rPr sz="2600" spc="-15" dirty="0">
                <a:latin typeface="Calibri"/>
                <a:cs typeface="Calibri"/>
              </a:rPr>
              <a:t>должно </a:t>
            </a:r>
            <a:r>
              <a:rPr sz="2600" dirty="0">
                <a:latin typeface="Calibri"/>
                <a:cs typeface="Calibri"/>
              </a:rPr>
              <a:t>учитывать </a:t>
            </a:r>
            <a:r>
              <a:rPr sz="2600" spc="-5" dirty="0">
                <a:latin typeface="Calibri"/>
                <a:cs typeface="Calibri"/>
              </a:rPr>
              <a:t>комбинированные  </a:t>
            </a:r>
            <a:r>
              <a:rPr sz="2600" spc="-10" dirty="0">
                <a:latin typeface="Calibri"/>
                <a:cs typeface="Calibri"/>
              </a:rPr>
              <a:t>процедуры укорочения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удлинения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дополнение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ампутации.</a:t>
            </a:r>
            <a:endParaRPr sz="2600">
              <a:latin typeface="Calibri"/>
              <a:cs typeface="Calibri"/>
            </a:endParaRPr>
          </a:p>
          <a:p>
            <a:pPr marL="241300" marR="2667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Codivilla впервые сообщила о </a:t>
            </a:r>
            <a:r>
              <a:rPr sz="2600" spc="-10" dirty="0">
                <a:latin typeface="Calibri"/>
                <a:cs typeface="Calibri"/>
              </a:rPr>
              <a:t>механическом </a:t>
            </a:r>
            <a:r>
              <a:rPr sz="2600" spc="-15" dirty="0">
                <a:latin typeface="Calibri"/>
                <a:cs typeface="Calibri"/>
              </a:rPr>
              <a:t>удлинении </a:t>
            </a:r>
            <a:r>
              <a:rPr sz="2600" spc="-10" dirty="0">
                <a:latin typeface="Calibri"/>
                <a:cs typeface="Calibri"/>
              </a:rPr>
              <a:t>кости </a:t>
            </a:r>
            <a:r>
              <a:rPr sz="2600" dirty="0">
                <a:latin typeface="Calibri"/>
                <a:cs typeface="Calibri"/>
              </a:rPr>
              <a:t>в 1905  </a:t>
            </a:r>
            <a:r>
              <a:rPr sz="2600" spc="-40" dirty="0">
                <a:latin typeface="Calibri"/>
                <a:cs typeface="Calibri"/>
              </a:rPr>
              <a:t>году.</a:t>
            </a:r>
            <a:endParaRPr sz="26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Последующее продвижение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удлинении </a:t>
            </a:r>
            <a:r>
              <a:rPr sz="2600" spc="-10" dirty="0">
                <a:latin typeface="Calibri"/>
                <a:cs typeface="Calibri"/>
              </a:rPr>
              <a:t>конечностей </a:t>
            </a:r>
            <a:r>
              <a:rPr sz="2600" dirty="0">
                <a:latin typeface="Calibri"/>
                <a:cs typeface="Calibri"/>
              </a:rPr>
              <a:t>было </a:t>
            </a:r>
            <a:r>
              <a:rPr sz="2600" spc="-15" dirty="0">
                <a:latin typeface="Calibri"/>
                <a:cs typeface="Calibri"/>
              </a:rPr>
              <a:t>сделано 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25" dirty="0">
                <a:latin typeface="Calibri"/>
                <a:cs typeface="Calibri"/>
              </a:rPr>
              <a:t>методу </a:t>
            </a:r>
            <a:r>
              <a:rPr sz="2600" dirty="0">
                <a:latin typeface="Calibri"/>
                <a:cs typeface="Calibri"/>
              </a:rPr>
              <a:t>Илизарова, чей </a:t>
            </a:r>
            <a:r>
              <a:rPr sz="2600" spc="-10" dirty="0">
                <a:latin typeface="Calibri"/>
                <a:cs typeface="Calibri"/>
              </a:rPr>
              <a:t>биологический </a:t>
            </a:r>
            <a:r>
              <a:rPr sz="2600" dirty="0">
                <a:latin typeface="Calibri"/>
                <a:cs typeface="Calibri"/>
              </a:rPr>
              <a:t>принцип </a:t>
            </a:r>
            <a:r>
              <a:rPr sz="2600" spc="-5" dirty="0">
                <a:latin typeface="Calibri"/>
                <a:cs typeface="Calibri"/>
              </a:rPr>
              <a:t>дистракционного  остеогенеза произвел </a:t>
            </a:r>
            <a:r>
              <a:rPr sz="2600" spc="-10" dirty="0">
                <a:latin typeface="Calibri"/>
                <a:cs typeface="Calibri"/>
              </a:rPr>
              <a:t>революцию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хирургии.</a:t>
            </a:r>
            <a:endParaRPr sz="2600">
              <a:latin typeface="Calibri"/>
              <a:cs typeface="Calibri"/>
            </a:endParaRPr>
          </a:p>
          <a:p>
            <a:pPr marL="241300" indent="-228600" algn="just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Круговая </a:t>
            </a:r>
            <a:r>
              <a:rPr sz="2600" spc="-5" dirty="0">
                <a:latin typeface="Calibri"/>
                <a:cs typeface="Calibri"/>
              </a:rPr>
              <a:t>система </a:t>
            </a:r>
            <a:r>
              <a:rPr sz="2600" dirty="0">
                <a:latin typeface="Calibri"/>
                <a:cs typeface="Calibri"/>
              </a:rPr>
              <a:t>внешней </a:t>
            </a:r>
            <a:r>
              <a:rPr sz="2600" spc="-5" dirty="0">
                <a:latin typeface="Calibri"/>
                <a:cs typeface="Calibri"/>
              </a:rPr>
              <a:t>фиксации </a:t>
            </a:r>
            <a:r>
              <a:rPr sz="2600" dirty="0">
                <a:latin typeface="Calibri"/>
                <a:cs typeface="Calibri"/>
              </a:rPr>
              <a:t>Илизарова </a:t>
            </a:r>
            <a:r>
              <a:rPr sz="2600" spc="-5" dirty="0">
                <a:latin typeface="Calibri"/>
                <a:cs typeface="Calibri"/>
              </a:rPr>
              <a:t>сложна,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</a:t>
            </a:r>
            <a:endParaRPr sz="2600">
              <a:latin typeface="Calibri"/>
              <a:cs typeface="Calibri"/>
            </a:endParaRPr>
          </a:p>
          <a:p>
            <a:pPr marL="241300" marR="560070" algn="just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предусматривает многоуровневую </a:t>
            </a:r>
            <a:r>
              <a:rPr sz="2600" spc="-10" dirty="0">
                <a:latin typeface="Calibri"/>
                <a:cs typeface="Calibri"/>
              </a:rPr>
              <a:t>коррекцию, </a:t>
            </a:r>
            <a:r>
              <a:rPr sz="2600" dirty="0">
                <a:latin typeface="Calibri"/>
                <a:cs typeface="Calibri"/>
              </a:rPr>
              <a:t>включая </a:t>
            </a:r>
            <a:r>
              <a:rPr sz="2600" spc="-20" dirty="0">
                <a:latin typeface="Calibri"/>
                <a:cs typeface="Calibri"/>
              </a:rPr>
              <a:t>угловые  </a:t>
            </a:r>
            <a:r>
              <a:rPr sz="2600" dirty="0">
                <a:latin typeface="Calibri"/>
                <a:cs typeface="Calibri"/>
              </a:rPr>
              <a:t>деформации и </a:t>
            </a:r>
            <a:r>
              <a:rPr sz="2600" spc="-15" dirty="0">
                <a:latin typeface="Calibri"/>
                <a:cs typeface="Calibri"/>
              </a:rPr>
              <a:t>удлинение </a:t>
            </a:r>
            <a:r>
              <a:rPr sz="2600" spc="-10" dirty="0">
                <a:latin typeface="Calibri"/>
                <a:cs typeface="Calibri"/>
              </a:rPr>
              <a:t>одновременно. </a:t>
            </a:r>
            <a:r>
              <a:rPr sz="2600" spc="-45" dirty="0">
                <a:latin typeface="Calibri"/>
                <a:cs typeface="Calibri"/>
              </a:rPr>
              <a:t>Техника </a:t>
            </a:r>
            <a:r>
              <a:rPr sz="2600" spc="-15" dirty="0">
                <a:latin typeface="Calibri"/>
                <a:cs typeface="Calibri"/>
              </a:rPr>
              <a:t>кортикотомии  </a:t>
            </a:r>
            <a:r>
              <a:rPr sz="2600" spc="-10" dirty="0">
                <a:latin typeface="Calibri"/>
                <a:cs typeface="Calibri"/>
              </a:rPr>
              <a:t>используется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осторожностью, чтобы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нарушать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содержимое</a:t>
            </a:r>
            <a:endParaRPr sz="2600">
              <a:latin typeface="Calibri"/>
              <a:cs typeface="Calibri"/>
            </a:endParaRPr>
          </a:p>
          <a:p>
            <a:pPr marL="241300" marR="100965" algn="just">
              <a:lnSpc>
                <a:spcPct val="70000"/>
              </a:lnSpc>
              <a:spcBef>
                <a:spcPts val="5"/>
              </a:spcBef>
            </a:pPr>
            <a:r>
              <a:rPr sz="2600" spc="-15" dirty="0">
                <a:latin typeface="Calibri"/>
                <a:cs typeface="Calibri"/>
              </a:rPr>
              <a:t>медуллярной </a:t>
            </a:r>
            <a:r>
              <a:rPr sz="2600" spc="-10" dirty="0">
                <a:latin typeface="Calibri"/>
                <a:cs typeface="Calibri"/>
              </a:rPr>
              <a:t>полости, </a:t>
            </a:r>
            <a:r>
              <a:rPr sz="2600" spc="-5" dirty="0">
                <a:latin typeface="Calibri"/>
                <a:cs typeface="Calibri"/>
              </a:rPr>
              <a:t>чтобы они </a:t>
            </a:r>
            <a:r>
              <a:rPr sz="2600" spc="-25" dirty="0">
                <a:latin typeface="Calibri"/>
                <a:cs typeface="Calibri"/>
              </a:rPr>
              <a:t>могли </a:t>
            </a:r>
            <a:r>
              <a:rPr sz="2600" dirty="0">
                <a:latin typeface="Calibri"/>
                <a:cs typeface="Calibri"/>
              </a:rPr>
              <a:t>внести </a:t>
            </a:r>
            <a:r>
              <a:rPr sz="2600" spc="-5" dirty="0">
                <a:latin typeface="Calibri"/>
                <a:cs typeface="Calibri"/>
              </a:rPr>
              <a:t>наибольший </a:t>
            </a:r>
            <a:r>
              <a:rPr sz="2600" dirty="0">
                <a:latin typeface="Calibri"/>
                <a:cs typeface="Calibri"/>
              </a:rPr>
              <a:t>вклад в  </a:t>
            </a:r>
            <a:r>
              <a:rPr sz="2600" spc="-5" dirty="0">
                <a:latin typeface="Calibri"/>
                <a:cs typeface="Calibri"/>
              </a:rPr>
              <a:t>остеогенез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удлинении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33425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03815" cy="398208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3495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Удлинение </a:t>
            </a:r>
            <a:r>
              <a:rPr sz="2600" dirty="0">
                <a:latin typeface="Calibri"/>
                <a:cs typeface="Calibri"/>
              </a:rPr>
              <a:t>через </a:t>
            </a:r>
            <a:r>
              <a:rPr sz="2600" spc="-5" dirty="0">
                <a:latin typeface="Calibri"/>
                <a:cs typeface="Calibri"/>
              </a:rPr>
              <a:t>метафизы способствует </a:t>
            </a:r>
            <a:r>
              <a:rPr sz="2600" spc="-15" dirty="0">
                <a:latin typeface="Calibri"/>
                <a:cs typeface="Calibri"/>
              </a:rPr>
              <a:t>остеогенезу, потому </a:t>
            </a:r>
            <a:r>
              <a:rPr sz="2600" spc="-10" dirty="0">
                <a:latin typeface="Calibri"/>
                <a:cs typeface="Calibri"/>
              </a:rPr>
              <a:t>что  </a:t>
            </a:r>
            <a:r>
              <a:rPr sz="2600" spc="-5" dirty="0">
                <a:latin typeface="Calibri"/>
                <a:cs typeface="Calibri"/>
              </a:rPr>
              <a:t>метафизарная </a:t>
            </a:r>
            <a:r>
              <a:rPr sz="2600" spc="-10" dirty="0">
                <a:latin typeface="Calibri"/>
                <a:cs typeface="Calibri"/>
              </a:rPr>
              <a:t>кость </a:t>
            </a:r>
            <a:r>
              <a:rPr sz="2600" spc="-5" dirty="0">
                <a:latin typeface="Calibri"/>
                <a:cs typeface="Calibri"/>
              </a:rPr>
              <a:t>очень </a:t>
            </a:r>
            <a:r>
              <a:rPr sz="2600" dirty="0">
                <a:latin typeface="Calibri"/>
                <a:cs typeface="Calibri"/>
              </a:rPr>
              <a:t>активна и повышает прочность </a:t>
            </a:r>
            <a:r>
              <a:rPr sz="2600" spc="-20" dirty="0">
                <a:latin typeface="Calibri"/>
                <a:cs typeface="Calibri"/>
              </a:rPr>
              <a:t>благодаря  </a:t>
            </a:r>
            <a:r>
              <a:rPr sz="2600" spc="-10" dirty="0">
                <a:latin typeface="Calibri"/>
                <a:cs typeface="Calibri"/>
              </a:rPr>
              <a:t>большой </a:t>
            </a:r>
            <a:r>
              <a:rPr sz="2600" dirty="0">
                <a:latin typeface="Calibri"/>
                <a:cs typeface="Calibri"/>
              </a:rPr>
              <a:t>площади поперечного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сечения.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Процесс </a:t>
            </a:r>
            <a:r>
              <a:rPr sz="2600" spc="-20" dirty="0">
                <a:latin typeface="Calibri"/>
                <a:cs typeface="Calibri"/>
              </a:rPr>
              <a:t>удлинения </a:t>
            </a:r>
            <a:r>
              <a:rPr sz="2600" spc="-5" dirty="0">
                <a:latin typeface="Calibri"/>
                <a:cs typeface="Calibri"/>
              </a:rPr>
              <a:t>начинается </a:t>
            </a:r>
            <a:r>
              <a:rPr sz="2600" dirty="0">
                <a:latin typeface="Calibri"/>
                <a:cs typeface="Calibri"/>
              </a:rPr>
              <a:t>примерно через </a:t>
            </a:r>
            <a:r>
              <a:rPr sz="2600" spc="-10" dirty="0">
                <a:latin typeface="Calibri"/>
                <a:cs typeface="Calibri"/>
              </a:rPr>
              <a:t>5-10 </a:t>
            </a:r>
            <a:r>
              <a:rPr sz="2600" spc="-5" dirty="0">
                <a:latin typeface="Calibri"/>
                <a:cs typeface="Calibri"/>
              </a:rPr>
              <a:t>дней </a:t>
            </a:r>
            <a:r>
              <a:rPr sz="2600" dirty="0">
                <a:latin typeface="Calibri"/>
                <a:cs typeface="Calibri"/>
              </a:rPr>
              <a:t>после  операции. </a:t>
            </a:r>
            <a:r>
              <a:rPr sz="2600" spc="-15" dirty="0">
                <a:latin typeface="Calibri"/>
                <a:cs typeface="Calibri"/>
              </a:rPr>
              <a:t>Рекомендуется удлинение </a:t>
            </a:r>
            <a:r>
              <a:rPr sz="2600" dirty="0">
                <a:latin typeface="Calibri"/>
                <a:cs typeface="Calibri"/>
              </a:rPr>
              <a:t>на 1 мм в </a:t>
            </a:r>
            <a:r>
              <a:rPr sz="2600" spc="-5" dirty="0">
                <a:latin typeface="Calibri"/>
                <a:cs typeface="Calibri"/>
              </a:rPr>
              <a:t>день </a:t>
            </a:r>
            <a:r>
              <a:rPr sz="2600" dirty="0">
                <a:latin typeface="Calibri"/>
                <a:cs typeface="Calibri"/>
              </a:rPr>
              <a:t>или примерно на  2,5 см в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месяц.</a:t>
            </a:r>
            <a:endParaRPr sz="2600">
              <a:latin typeface="Calibri"/>
              <a:cs typeface="Calibri"/>
            </a:endParaRPr>
          </a:p>
          <a:p>
            <a:pPr marL="241300" marR="24130" indent="-228600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Внешние </a:t>
            </a:r>
            <a:r>
              <a:rPr sz="2600" spc="-10" dirty="0">
                <a:latin typeface="Calibri"/>
                <a:cs typeface="Calibri"/>
              </a:rPr>
              <a:t>фиксаторы </a:t>
            </a:r>
            <a:r>
              <a:rPr sz="2600" dirty="0">
                <a:latin typeface="Calibri"/>
                <a:cs typeface="Calibri"/>
              </a:rPr>
              <a:t>носят </a:t>
            </a:r>
            <a:r>
              <a:rPr sz="2600" spc="-15" dirty="0">
                <a:latin typeface="Calibri"/>
                <a:cs typeface="Calibri"/>
              </a:rPr>
              <a:t>до тех </a:t>
            </a:r>
            <a:r>
              <a:rPr sz="2600" dirty="0">
                <a:latin typeface="Calibri"/>
                <a:cs typeface="Calibri"/>
              </a:rPr>
              <a:t>пор, </a:t>
            </a:r>
            <a:r>
              <a:rPr sz="2600" spc="-10" dirty="0">
                <a:latin typeface="Calibri"/>
                <a:cs typeface="Calibri"/>
              </a:rPr>
              <a:t>пока кость </a:t>
            </a:r>
            <a:r>
              <a:rPr sz="2600" spc="-5" dirty="0">
                <a:latin typeface="Calibri"/>
                <a:cs typeface="Calibri"/>
              </a:rPr>
              <a:t>не станет </a:t>
            </a:r>
            <a:r>
              <a:rPr sz="2600" spc="-10" dirty="0">
                <a:latin typeface="Calibri"/>
                <a:cs typeface="Calibri"/>
              </a:rPr>
              <a:t>достаточно  </a:t>
            </a:r>
            <a:r>
              <a:rPr sz="2600" dirty="0">
                <a:latin typeface="Calibri"/>
                <a:cs typeface="Calibri"/>
              </a:rPr>
              <a:t>прочной, </a:t>
            </a:r>
            <a:r>
              <a:rPr sz="2600" spc="-5" dirty="0">
                <a:latin typeface="Calibri"/>
                <a:cs typeface="Calibri"/>
              </a:rPr>
              <a:t>чтобы безопасно поддерживать </a:t>
            </a:r>
            <a:r>
              <a:rPr sz="2600" dirty="0">
                <a:latin typeface="Calibri"/>
                <a:cs typeface="Calibri"/>
              </a:rPr>
              <a:t>пациента. </a:t>
            </a:r>
            <a:r>
              <a:rPr sz="2600" spc="-10" dirty="0">
                <a:latin typeface="Calibri"/>
                <a:cs typeface="Calibri"/>
              </a:rPr>
              <a:t>Это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обычно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занимает </a:t>
            </a:r>
            <a:r>
              <a:rPr sz="2600" spc="-20" dirty="0">
                <a:latin typeface="Calibri"/>
                <a:cs typeface="Calibri"/>
              </a:rPr>
              <a:t>около </a:t>
            </a:r>
            <a:r>
              <a:rPr sz="2600" dirty="0">
                <a:latin typeface="Calibri"/>
                <a:cs typeface="Calibri"/>
              </a:rPr>
              <a:t>3 </a:t>
            </a:r>
            <a:r>
              <a:rPr sz="2600" spc="-5" dirty="0">
                <a:latin typeface="Calibri"/>
                <a:cs typeface="Calibri"/>
              </a:rPr>
              <a:t>месяцев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каждые </a:t>
            </a:r>
            <a:r>
              <a:rPr sz="2600" dirty="0">
                <a:latin typeface="Calibri"/>
                <a:cs typeface="Calibri"/>
              </a:rPr>
              <a:t>2,5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см.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Нормальный </a:t>
            </a:r>
            <a:r>
              <a:rPr sz="2600" spc="-5" dirty="0">
                <a:latin typeface="Calibri"/>
                <a:cs typeface="Calibri"/>
              </a:rPr>
              <a:t>образ </a:t>
            </a:r>
            <a:r>
              <a:rPr sz="2600" dirty="0">
                <a:latin typeface="Calibri"/>
                <a:cs typeface="Calibri"/>
              </a:rPr>
              <a:t>жизни во </a:t>
            </a:r>
            <a:r>
              <a:rPr sz="2600" spc="-5" dirty="0">
                <a:latin typeface="Calibri"/>
                <a:cs typeface="Calibri"/>
              </a:rPr>
              <a:t>время лечения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приветствуется.</a:t>
            </a:r>
            <a:endParaRPr sz="2600">
              <a:latin typeface="Calibri"/>
              <a:cs typeface="Calibri"/>
            </a:endParaRPr>
          </a:p>
          <a:p>
            <a:pPr marL="241300" marR="966469" indent="-228600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Некоторые дети </a:t>
            </a:r>
            <a:r>
              <a:rPr sz="2600" spc="-15" dirty="0">
                <a:latin typeface="Calibri"/>
                <a:cs typeface="Calibri"/>
              </a:rPr>
              <a:t>даже </a:t>
            </a:r>
            <a:r>
              <a:rPr sz="2600" spc="-25" dirty="0">
                <a:latin typeface="Calibri"/>
                <a:cs typeface="Calibri"/>
              </a:rPr>
              <a:t>ходят </a:t>
            </a:r>
            <a:r>
              <a:rPr sz="2600" dirty="0">
                <a:latin typeface="Calibri"/>
                <a:cs typeface="Calibri"/>
              </a:rPr>
              <a:t>плавать с </a:t>
            </a:r>
            <a:r>
              <a:rPr sz="2600" spc="-5" dirty="0">
                <a:latin typeface="Calibri"/>
                <a:cs typeface="Calibri"/>
              </a:rPr>
              <a:t>установленным </a:t>
            </a:r>
            <a:r>
              <a:rPr sz="2600" dirty="0">
                <a:latin typeface="Calibri"/>
                <a:cs typeface="Calibri"/>
              </a:rPr>
              <a:t>внешним  </a:t>
            </a:r>
            <a:r>
              <a:rPr sz="2600" spc="-10" dirty="0">
                <a:latin typeface="Calibri"/>
                <a:cs typeface="Calibri"/>
              </a:rPr>
              <a:t>фиксатором.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7817" y="733425"/>
            <a:ext cx="4435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Неравенство </a:t>
            </a:r>
            <a:r>
              <a:rPr dirty="0"/>
              <a:t>длины</a:t>
            </a:r>
            <a:r>
              <a:rPr spc="-40" dirty="0"/>
              <a:t> </a:t>
            </a:r>
            <a:r>
              <a:rPr spc="-5" dirty="0"/>
              <a:t>ног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194925" cy="4259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Осложнения </a:t>
            </a:r>
            <a:r>
              <a:rPr sz="2600" dirty="0">
                <a:latin typeface="Calibri"/>
                <a:cs typeface="Calibri"/>
              </a:rPr>
              <a:t>включают инфекции </a:t>
            </a:r>
            <a:r>
              <a:rPr sz="2600" spc="-5" dirty="0">
                <a:latin typeface="Calibri"/>
                <a:cs typeface="Calibri"/>
              </a:rPr>
              <a:t>штыревого тракта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(наиболее</a:t>
            </a:r>
            <a:endParaRPr sz="2600">
              <a:latin typeface="Calibri"/>
              <a:cs typeface="Calibri"/>
            </a:endParaRPr>
          </a:p>
          <a:p>
            <a:pPr marL="241300" marR="17907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распространенные), </a:t>
            </a:r>
            <a:r>
              <a:rPr sz="2600" spc="-5" dirty="0">
                <a:latin typeface="Calibri"/>
                <a:cs typeface="Calibri"/>
              </a:rPr>
              <a:t>перелом, отклонение оси, </a:t>
            </a:r>
            <a:r>
              <a:rPr sz="2600" spc="-10" dirty="0">
                <a:latin typeface="Calibri"/>
                <a:cs typeface="Calibri"/>
              </a:rPr>
              <a:t>задержка </a:t>
            </a:r>
            <a:r>
              <a:rPr sz="2600" dirty="0">
                <a:latin typeface="Calibri"/>
                <a:cs typeface="Calibri"/>
              </a:rPr>
              <a:t>сращения</a:t>
            </a:r>
            <a:r>
              <a:rPr sz="2600" spc="-1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5" dirty="0">
                <a:latin typeface="Calibri"/>
                <a:cs typeface="Calibri"/>
              </a:rPr>
              <a:t>контрактуры </a:t>
            </a:r>
            <a:r>
              <a:rPr sz="2600" dirty="0">
                <a:latin typeface="Calibri"/>
                <a:cs typeface="Calibri"/>
              </a:rPr>
              <a:t>мягких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тканей.</a:t>
            </a:r>
            <a:endParaRPr sz="2600">
              <a:latin typeface="Calibri"/>
              <a:cs typeface="Calibri"/>
            </a:endParaRPr>
          </a:p>
          <a:p>
            <a:pPr marL="241300" marR="39179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Ребенок, </a:t>
            </a:r>
            <a:r>
              <a:rPr sz="2600" dirty="0">
                <a:latin typeface="Calibri"/>
                <a:cs typeface="Calibri"/>
              </a:rPr>
              <a:t>чья семья не способна на </a:t>
            </a:r>
            <a:r>
              <a:rPr sz="2600" spc="-10" dirty="0">
                <a:latin typeface="Calibri"/>
                <a:cs typeface="Calibri"/>
              </a:rPr>
              <a:t>длительное </a:t>
            </a:r>
            <a:r>
              <a:rPr sz="2600" spc="-15" dirty="0">
                <a:latin typeface="Calibri"/>
                <a:cs typeface="Calibri"/>
              </a:rPr>
              <a:t>наблюдение,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может 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плохим </a:t>
            </a:r>
            <a:r>
              <a:rPr sz="2600" spc="-5" dirty="0">
                <a:latin typeface="Calibri"/>
                <a:cs typeface="Calibri"/>
              </a:rPr>
              <a:t>кандидатом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15" dirty="0">
                <a:latin typeface="Calibri"/>
                <a:cs typeface="Calibri"/>
              </a:rPr>
              <a:t>удлинение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конечности.</a:t>
            </a:r>
            <a:endParaRPr sz="2600">
              <a:latin typeface="Calibri"/>
              <a:cs typeface="Calibri"/>
            </a:endParaRPr>
          </a:p>
          <a:p>
            <a:pPr marL="241300" marR="17843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Должно </a:t>
            </a:r>
            <a:r>
              <a:rPr sz="2600" spc="-15" dirty="0">
                <a:latin typeface="Calibri"/>
                <a:cs typeface="Calibri"/>
              </a:rPr>
              <a:t>происходить </a:t>
            </a:r>
            <a:r>
              <a:rPr sz="2600" spc="-10" dirty="0">
                <a:latin typeface="Calibri"/>
                <a:cs typeface="Calibri"/>
              </a:rPr>
              <a:t>значительное </a:t>
            </a:r>
            <a:r>
              <a:rPr sz="2600" spc="-5" dirty="0">
                <a:latin typeface="Calibri"/>
                <a:cs typeface="Calibri"/>
              </a:rPr>
              <a:t>обучение пациентов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их семей,  </a:t>
            </a:r>
            <a:r>
              <a:rPr sz="2600" dirty="0">
                <a:latin typeface="Calibri"/>
                <a:cs typeface="Calibri"/>
              </a:rPr>
              <a:t>включая </a:t>
            </a:r>
            <a:r>
              <a:rPr sz="2600" spc="-5" dirty="0">
                <a:latin typeface="Calibri"/>
                <a:cs typeface="Calibri"/>
              </a:rPr>
              <a:t>предоперационные </a:t>
            </a:r>
            <a:r>
              <a:rPr sz="2600" dirty="0">
                <a:latin typeface="Calibri"/>
                <a:cs typeface="Calibri"/>
              </a:rPr>
              <a:t>и послеоперационные </a:t>
            </a:r>
            <a:r>
              <a:rPr sz="2600" spc="-5" dirty="0">
                <a:latin typeface="Calibri"/>
                <a:cs typeface="Calibri"/>
              </a:rPr>
              <a:t>фазы, </a:t>
            </a:r>
            <a:r>
              <a:rPr sz="2600" spc="-10" dirty="0">
                <a:latin typeface="Calibri"/>
                <a:cs typeface="Calibri"/>
              </a:rPr>
              <a:t>готовящие  ребенка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семью </a:t>
            </a: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spc="-5" dirty="0">
                <a:latin typeface="Calibri"/>
                <a:cs typeface="Calibri"/>
              </a:rPr>
              <a:t>физически, так </a:t>
            </a:r>
            <a:r>
              <a:rPr sz="2600" dirty="0">
                <a:latin typeface="Calibri"/>
                <a:cs typeface="Calibri"/>
              </a:rPr>
              <a:t>и эмоционально к </a:t>
            </a:r>
            <a:r>
              <a:rPr sz="2600" spc="-10" dirty="0">
                <a:latin typeface="Calibri"/>
                <a:cs typeface="Calibri"/>
              </a:rPr>
              <a:t>длительному  </a:t>
            </a:r>
            <a:r>
              <a:rPr sz="2600" dirty="0">
                <a:latin typeface="Calibri"/>
                <a:cs typeface="Calibri"/>
              </a:rPr>
              <a:t>лечению.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Консультационные </a:t>
            </a:r>
            <a:r>
              <a:rPr sz="2600" spc="-5" dirty="0">
                <a:latin typeface="Calibri"/>
                <a:cs typeface="Calibri"/>
              </a:rPr>
              <a:t>услуги могут </a:t>
            </a:r>
            <a:r>
              <a:rPr sz="2600" spc="-10" dirty="0">
                <a:latin typeface="Calibri"/>
                <a:cs typeface="Calibri"/>
              </a:rPr>
              <a:t>оказаться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полезными.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Реабилитационные услуги </a:t>
            </a:r>
            <a:r>
              <a:rPr sz="2600" spc="-10" dirty="0">
                <a:latin typeface="Calibri"/>
                <a:cs typeface="Calibri"/>
              </a:rPr>
              <a:t>являются </a:t>
            </a:r>
            <a:r>
              <a:rPr sz="2600" dirty="0">
                <a:latin typeface="Calibri"/>
                <a:cs typeface="Calibri"/>
              </a:rPr>
              <a:t>весьма ценными, включая</a:t>
            </a:r>
            <a:r>
              <a:rPr sz="2600" spc="-1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частые  посещения </a:t>
            </a:r>
            <a:r>
              <a:rPr sz="2600" spc="-5" dirty="0">
                <a:latin typeface="Calibri"/>
                <a:cs typeface="Calibri"/>
              </a:rPr>
              <a:t>кинезотерапевтов для любого успешного </a:t>
            </a:r>
            <a:r>
              <a:rPr sz="2600" spc="-15" dirty="0">
                <a:latin typeface="Calibri"/>
                <a:cs typeface="Calibri"/>
              </a:rPr>
              <a:t>долгосрочного  </a:t>
            </a:r>
            <a:r>
              <a:rPr sz="2600" spc="-25" dirty="0">
                <a:latin typeface="Calibri"/>
                <a:cs typeface="Calibri"/>
              </a:rPr>
              <a:t>результата.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002" y="733425"/>
            <a:ext cx="53009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Нарушения </a:t>
            </a:r>
            <a:r>
              <a:rPr spc="-10" dirty="0"/>
              <a:t>состояния</a:t>
            </a:r>
            <a:r>
              <a:rPr spc="-75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817735" cy="390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Можно </a:t>
            </a:r>
            <a:r>
              <a:rPr sz="2800" spc="-20" dirty="0">
                <a:latin typeface="Calibri"/>
                <a:cs typeface="Calibri"/>
              </a:rPr>
              <a:t>разделить </a:t>
            </a:r>
            <a:r>
              <a:rPr sz="2800" spc="-5" dirty="0">
                <a:latin typeface="Calibri"/>
                <a:cs typeface="Calibri"/>
              </a:rPr>
              <a:t>на пять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категорий: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Дефекты </a:t>
            </a:r>
            <a:r>
              <a:rPr sz="2800" spc="-5" dirty="0">
                <a:latin typeface="Calibri"/>
                <a:cs typeface="Calibri"/>
              </a:rPr>
              <a:t>роста </a:t>
            </a:r>
            <a:r>
              <a:rPr sz="2800" spc="-15" dirty="0">
                <a:latin typeface="Calibri"/>
                <a:cs typeface="Calibri"/>
              </a:rPr>
              <a:t>трубчатой </a:t>
            </a:r>
            <a:r>
              <a:rPr sz="2800" spc="-10" dirty="0">
                <a:latin typeface="Calibri"/>
                <a:cs typeface="Calibri"/>
              </a:rPr>
              <a:t>кости </a:t>
            </a:r>
            <a:r>
              <a:rPr sz="2800" spc="-5" dirty="0">
                <a:latin typeface="Calibri"/>
                <a:cs typeface="Calibri"/>
              </a:rPr>
              <a:t>или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позвоночника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Неорганизованные </a:t>
            </a:r>
            <a:r>
              <a:rPr sz="2800" spc="-10" dirty="0">
                <a:latin typeface="Calibri"/>
                <a:cs typeface="Calibri"/>
              </a:rPr>
              <a:t>хрящевые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волокнистые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компоненты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Ненормальная плотность </a:t>
            </a:r>
            <a:r>
              <a:rPr sz="2800" spc="-10" dirty="0">
                <a:latin typeface="Calibri"/>
                <a:cs typeface="Calibri"/>
              </a:rPr>
              <a:t>кости </a:t>
            </a:r>
            <a:r>
              <a:rPr sz="2800" spc="-5" dirty="0">
                <a:latin typeface="Calibri"/>
                <a:cs typeface="Calibri"/>
              </a:rPr>
              <a:t>или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структура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Метаболические состояния, </a:t>
            </a:r>
            <a:r>
              <a:rPr sz="2800" spc="-5" dirty="0">
                <a:latin typeface="Calibri"/>
                <a:cs typeface="Calibri"/>
              </a:rPr>
              <a:t>обычно </a:t>
            </a:r>
            <a:r>
              <a:rPr sz="2800" spc="-10" dirty="0">
                <a:latin typeface="Calibri"/>
                <a:cs typeface="Calibri"/>
              </a:rPr>
              <a:t>влияющие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метаболизм  кальция </a:t>
            </a:r>
            <a:r>
              <a:rPr sz="2800" spc="-5" dirty="0">
                <a:latin typeface="Calibri"/>
                <a:cs typeface="Calibri"/>
              </a:rPr>
              <a:t>или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фосфора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Вне </a:t>
            </a:r>
            <a:r>
              <a:rPr sz="2800" spc="-15" dirty="0">
                <a:latin typeface="Calibri"/>
                <a:cs typeface="Calibri"/>
              </a:rPr>
              <a:t>скелетные</a:t>
            </a:r>
            <a:r>
              <a:rPr sz="2800" spc="-5" dirty="0">
                <a:latin typeface="Calibri"/>
                <a:cs typeface="Calibri"/>
              </a:rPr>
              <a:t> расстройства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513969"/>
            <a:ext cx="9427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95650" marR="5080" indent="-328358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Дефекты </a:t>
            </a:r>
            <a:r>
              <a:rPr spc="5" dirty="0"/>
              <a:t>роста </a:t>
            </a:r>
            <a:r>
              <a:rPr spc="-35" dirty="0"/>
              <a:t>трубчатой </a:t>
            </a:r>
            <a:r>
              <a:rPr spc="-5" dirty="0"/>
              <a:t>кости или </a:t>
            </a:r>
            <a:r>
              <a:rPr spc="-15" dirty="0"/>
              <a:t>позвоночника  </a:t>
            </a:r>
            <a:r>
              <a:rPr spc="-10" dirty="0"/>
              <a:t>Ахондроплазия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013950" cy="4164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81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аутосомно-доминантное генетическое </a:t>
            </a:r>
            <a:r>
              <a:rPr sz="2600" spc="-5" dirty="0">
                <a:latin typeface="Calibri"/>
                <a:cs typeface="Calibri"/>
              </a:rPr>
              <a:t>заболевание</a:t>
            </a:r>
            <a:r>
              <a:rPr sz="2600" spc="-15" dirty="0">
                <a:latin typeface="Calibri"/>
                <a:cs typeface="Calibri"/>
              </a:rPr>
              <a:t> скелета;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10"/>
              </a:spcBef>
            </a:pPr>
            <a:r>
              <a:rPr sz="2600" spc="-10" dirty="0">
                <a:latin typeface="Calibri"/>
                <a:cs typeface="Calibri"/>
              </a:rPr>
              <a:t>приблизительно </a:t>
            </a:r>
            <a:r>
              <a:rPr sz="2600" dirty="0">
                <a:latin typeface="Calibri"/>
                <a:cs typeface="Calibri"/>
              </a:rPr>
              <a:t>с 85% новых </a:t>
            </a:r>
            <a:r>
              <a:rPr sz="2600" spc="-5" dirty="0">
                <a:latin typeface="Calibri"/>
                <a:cs typeface="Calibri"/>
              </a:rPr>
              <a:t>мутаций, </a:t>
            </a:r>
            <a:r>
              <a:rPr sz="2600" spc="5" dirty="0">
                <a:latin typeface="Calibri"/>
                <a:cs typeface="Calibri"/>
              </a:rPr>
              <a:t>вызванных </a:t>
            </a:r>
            <a:r>
              <a:rPr sz="2600" spc="-5" dirty="0">
                <a:latin typeface="Calibri"/>
                <a:cs typeface="Calibri"/>
              </a:rPr>
              <a:t>мутацией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гене  рецептора-3 </a:t>
            </a:r>
            <a:r>
              <a:rPr sz="2600" spc="-10" dirty="0">
                <a:latin typeface="Calibri"/>
                <a:cs typeface="Calibri"/>
              </a:rPr>
              <a:t>фактора </a:t>
            </a:r>
            <a:r>
              <a:rPr sz="2600" spc="-5" dirty="0">
                <a:latin typeface="Calibri"/>
                <a:cs typeface="Calibri"/>
              </a:rPr>
              <a:t>роста </a:t>
            </a:r>
            <a:r>
              <a:rPr sz="2600" spc="-10" dirty="0">
                <a:latin typeface="Calibri"/>
                <a:cs typeface="Calibri"/>
              </a:rPr>
              <a:t>фибробластов </a:t>
            </a:r>
            <a:r>
              <a:rPr sz="2600" spc="-5" dirty="0">
                <a:latin typeface="Calibri"/>
                <a:cs typeface="Calibri"/>
              </a:rPr>
              <a:t>(FGFR3). </a:t>
            </a:r>
            <a:r>
              <a:rPr sz="2600" spc="-10" dirty="0">
                <a:latin typeface="Calibri"/>
                <a:cs typeface="Calibri"/>
              </a:rPr>
              <a:t>Это наиболее  </a:t>
            </a:r>
            <a:r>
              <a:rPr sz="2600" dirty="0">
                <a:latin typeface="Calibri"/>
                <a:cs typeface="Calibri"/>
              </a:rPr>
              <a:t>распространенная из </a:t>
            </a:r>
            <a:r>
              <a:rPr sz="2600" spc="-10" dirty="0">
                <a:latin typeface="Calibri"/>
                <a:cs typeface="Calibri"/>
              </a:rPr>
              <a:t>скелетных </a:t>
            </a:r>
            <a:r>
              <a:rPr sz="2600" spc="-5" dirty="0">
                <a:latin typeface="Calibri"/>
                <a:cs typeface="Calibri"/>
              </a:rPr>
              <a:t>дисплазий </a:t>
            </a:r>
            <a:r>
              <a:rPr sz="2600" i="1" dirty="0">
                <a:latin typeface="Calibri"/>
                <a:cs typeface="Calibri"/>
              </a:rPr>
              <a:t>Rimoin </a:t>
            </a:r>
            <a:r>
              <a:rPr sz="2600" i="1" spc="5" dirty="0">
                <a:latin typeface="Calibri"/>
                <a:cs typeface="Calibri"/>
              </a:rPr>
              <a:t>DL, </a:t>
            </a:r>
            <a:r>
              <a:rPr sz="2600" i="1" spc="-5" dirty="0">
                <a:latin typeface="Calibri"/>
                <a:cs typeface="Calibri"/>
              </a:rPr>
              <a:t>Cohn </a:t>
            </a:r>
            <a:r>
              <a:rPr sz="2600" i="1" spc="-40" dirty="0">
                <a:latin typeface="Calibri"/>
                <a:cs typeface="Calibri"/>
              </a:rPr>
              <a:t>D, </a:t>
            </a:r>
            <a:r>
              <a:rPr sz="2600" i="1" spc="-20" dirty="0">
                <a:latin typeface="Calibri"/>
                <a:cs typeface="Calibri"/>
              </a:rPr>
              <a:t>Krakew  </a:t>
            </a:r>
            <a:r>
              <a:rPr sz="2600" i="1" spc="-40" dirty="0">
                <a:latin typeface="Calibri"/>
                <a:cs typeface="Calibri"/>
              </a:rPr>
              <a:t>D, </a:t>
            </a:r>
            <a:r>
              <a:rPr sz="2600" i="1" spc="-5" dirty="0">
                <a:latin typeface="Calibri"/>
                <a:cs typeface="Calibri"/>
              </a:rPr>
              <a:t>et </a:t>
            </a:r>
            <a:r>
              <a:rPr sz="2600" i="1" dirty="0">
                <a:latin typeface="Calibri"/>
                <a:cs typeface="Calibri"/>
              </a:rPr>
              <a:t>al. </a:t>
            </a:r>
            <a:r>
              <a:rPr sz="2600" i="1" spc="-5" dirty="0">
                <a:latin typeface="Calibri"/>
                <a:cs typeface="Calibri"/>
              </a:rPr>
              <a:t>(2007); </a:t>
            </a:r>
            <a:r>
              <a:rPr sz="2600" i="1" dirty="0">
                <a:latin typeface="Calibri"/>
                <a:cs typeface="Calibri"/>
              </a:rPr>
              <a:t>Baujat G, </a:t>
            </a:r>
            <a:r>
              <a:rPr sz="2600" i="1" spc="-5" dirty="0">
                <a:latin typeface="Calibri"/>
                <a:cs typeface="Calibri"/>
              </a:rPr>
              <a:t>Legeai-Mallet </a:t>
            </a:r>
            <a:r>
              <a:rPr sz="2600" i="1" spc="5" dirty="0">
                <a:latin typeface="Calibri"/>
                <a:cs typeface="Calibri"/>
              </a:rPr>
              <a:t>L, </a:t>
            </a:r>
            <a:r>
              <a:rPr sz="2600" i="1" dirty="0">
                <a:latin typeface="Calibri"/>
                <a:cs typeface="Calibri"/>
              </a:rPr>
              <a:t>Finidori G, </a:t>
            </a:r>
            <a:r>
              <a:rPr sz="2600" i="1" spc="-5" dirty="0">
                <a:latin typeface="Calibri"/>
                <a:cs typeface="Calibri"/>
              </a:rPr>
              <a:t>et al </a:t>
            </a:r>
            <a:r>
              <a:rPr sz="2600" i="1" dirty="0">
                <a:latin typeface="Calibri"/>
                <a:cs typeface="Calibri"/>
              </a:rPr>
              <a:t>(2008)</a:t>
            </a:r>
            <a:r>
              <a:rPr sz="2600" i="1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marR="1134745" indent="-228600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диагноз ставится клинически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характерными признаками </a:t>
            </a:r>
            <a:r>
              <a:rPr sz="2600" dirty="0">
                <a:latin typeface="Calibri"/>
                <a:cs typeface="Calibri"/>
              </a:rPr>
              <a:t>на  </a:t>
            </a:r>
            <a:r>
              <a:rPr sz="2600" spc="-5" dirty="0">
                <a:latin typeface="Calibri"/>
                <a:cs typeface="Calibri"/>
              </a:rPr>
              <a:t>рентгенограмме.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4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часто </a:t>
            </a:r>
            <a:r>
              <a:rPr sz="2600" dirty="0">
                <a:latin typeface="Calibri"/>
                <a:cs typeface="Calibri"/>
              </a:rPr>
              <a:t>ассоциирована с </a:t>
            </a:r>
            <a:r>
              <a:rPr sz="2600" spc="-10" dirty="0">
                <a:latin typeface="Calibri"/>
                <a:cs typeface="Calibri"/>
              </a:rPr>
              <a:t>укороченным </a:t>
            </a:r>
            <a:r>
              <a:rPr sz="2600" spc="-15" dirty="0">
                <a:latin typeface="Calibri"/>
                <a:cs typeface="Calibri"/>
              </a:rPr>
              <a:t>туловищем, </a:t>
            </a:r>
            <a:r>
              <a:rPr sz="2600" spc="-10" dirty="0">
                <a:latin typeface="Calibri"/>
                <a:cs typeface="Calibri"/>
              </a:rPr>
              <a:t>узкой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грудной</a:t>
            </a:r>
            <a:endParaRPr sz="2600">
              <a:latin typeface="Calibri"/>
              <a:cs typeface="Calibri"/>
            </a:endParaRPr>
          </a:p>
          <a:p>
            <a:pPr marL="241300" marR="9525">
              <a:lnSpc>
                <a:spcPct val="80000"/>
              </a:lnSpc>
              <a:spcBef>
                <a:spcPts val="310"/>
              </a:spcBef>
            </a:pPr>
            <a:r>
              <a:rPr sz="2600" spc="-10" dirty="0">
                <a:latin typeface="Calibri"/>
                <a:cs typeface="Calibri"/>
              </a:rPr>
              <a:t>клеткой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различными </a:t>
            </a:r>
            <a:r>
              <a:rPr sz="2600" dirty="0">
                <a:latin typeface="Calibri"/>
                <a:cs typeface="Calibri"/>
              </a:rPr>
              <a:t>пропорциями </a:t>
            </a:r>
            <a:r>
              <a:rPr sz="2600" spc="-15" dirty="0">
                <a:latin typeface="Calibri"/>
                <a:cs typeface="Calibri"/>
              </a:rPr>
              <a:t>тела, </a:t>
            </a:r>
            <a:r>
              <a:rPr sz="2600" dirty="0">
                <a:latin typeface="Calibri"/>
                <a:cs typeface="Calibri"/>
              </a:rPr>
              <a:t>включая </a:t>
            </a:r>
            <a:r>
              <a:rPr sz="2600" spc="-5" dirty="0">
                <a:latin typeface="Calibri"/>
                <a:cs typeface="Calibri"/>
              </a:rPr>
              <a:t>увеличенный  </a:t>
            </a:r>
            <a:r>
              <a:rPr sz="2600" dirty="0">
                <a:latin typeface="Calibri"/>
                <a:cs typeface="Calibri"/>
              </a:rPr>
              <a:t>размер </a:t>
            </a:r>
            <a:r>
              <a:rPr sz="2600" spc="-15" dirty="0">
                <a:latin typeface="Calibri"/>
                <a:cs typeface="Calibri"/>
              </a:rPr>
              <a:t>головы </a:t>
            </a:r>
            <a:r>
              <a:rPr sz="2600" dirty="0">
                <a:latin typeface="Calibri"/>
                <a:cs typeface="Calibri"/>
              </a:rPr>
              <a:t>с лобными выпуклостями, гипоплазию </a:t>
            </a:r>
            <a:r>
              <a:rPr sz="2600" spc="-5" dirty="0">
                <a:latin typeface="Calibri"/>
                <a:cs typeface="Calibri"/>
              </a:rPr>
              <a:t>средней </a:t>
            </a:r>
            <a:r>
              <a:rPr sz="2600" dirty="0">
                <a:latin typeface="Calibri"/>
                <a:cs typeface="Calibri"/>
              </a:rPr>
              <a:t>части  лица, </a:t>
            </a:r>
            <a:r>
              <a:rPr sz="2600" spc="-10" dirty="0">
                <a:latin typeface="Calibri"/>
                <a:cs typeface="Calibri"/>
              </a:rPr>
              <a:t>короткие конечности </a:t>
            </a:r>
            <a:r>
              <a:rPr sz="2600" dirty="0">
                <a:latin typeface="Calibri"/>
                <a:cs typeface="Calibri"/>
              </a:rPr>
              <a:t>и пальцы, </a:t>
            </a:r>
            <a:r>
              <a:rPr sz="2600" spc="-15" dirty="0">
                <a:latin typeface="Calibri"/>
                <a:cs typeface="Calibri"/>
              </a:rPr>
              <a:t>лордотический </a:t>
            </a:r>
            <a:r>
              <a:rPr sz="2600" dirty="0">
                <a:latin typeface="Calibri"/>
                <a:cs typeface="Calibri"/>
              </a:rPr>
              <a:t>поясничный  </a:t>
            </a:r>
            <a:r>
              <a:rPr sz="2600" spc="-45" dirty="0">
                <a:latin typeface="Calibri"/>
                <a:cs typeface="Calibri"/>
              </a:rPr>
              <a:t>отдел </a:t>
            </a:r>
            <a:r>
              <a:rPr sz="2600" spc="-5" dirty="0">
                <a:latin typeface="Calibri"/>
                <a:cs typeface="Calibri"/>
              </a:rPr>
              <a:t>позвоночника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О-образные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ноги.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513969"/>
            <a:ext cx="9427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95650" marR="5080" indent="-328358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Дефекты </a:t>
            </a:r>
            <a:r>
              <a:rPr spc="5" dirty="0"/>
              <a:t>роста </a:t>
            </a:r>
            <a:r>
              <a:rPr spc="-35" dirty="0"/>
              <a:t>трубчатой </a:t>
            </a:r>
            <a:r>
              <a:rPr spc="-5" dirty="0"/>
              <a:t>кости или </a:t>
            </a:r>
            <a:r>
              <a:rPr spc="-15" dirty="0"/>
              <a:t>позвоночника  </a:t>
            </a:r>
            <a:r>
              <a:rPr spc="-10" dirty="0"/>
              <a:t>Ахондроплазия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40661"/>
            <a:ext cx="10326370" cy="357822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обычно </a:t>
            </a:r>
            <a:r>
              <a:rPr sz="2600" spc="-5" dirty="0">
                <a:latin typeface="Calibri"/>
                <a:cs typeface="Calibri"/>
              </a:rPr>
              <a:t>нормальны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15" dirty="0">
                <a:latin typeface="Calibri"/>
                <a:cs typeface="Calibri"/>
              </a:rPr>
              <a:t>интеллекту, </a:t>
            </a:r>
            <a:r>
              <a:rPr sz="2600" spc="-5" dirty="0">
                <a:latin typeface="Calibri"/>
                <a:cs typeface="Calibri"/>
              </a:rPr>
              <a:t>вторично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5" dirty="0">
                <a:latin typeface="Calibri"/>
                <a:cs typeface="Calibri"/>
              </a:rPr>
              <a:t>отношению </a:t>
            </a:r>
            <a:r>
              <a:rPr sz="2600" dirty="0">
                <a:latin typeface="Calibri"/>
                <a:cs typeface="Calibri"/>
              </a:rPr>
              <a:t>к их  размерам к </a:t>
            </a:r>
            <a:r>
              <a:rPr sz="2600" spc="-10" dirty="0">
                <a:latin typeface="Calibri"/>
                <a:cs typeface="Calibri"/>
              </a:rPr>
              <a:t>этим </a:t>
            </a:r>
            <a:r>
              <a:rPr sz="2600" spc="-15" dirty="0">
                <a:latin typeface="Calibri"/>
                <a:cs typeface="Calibri"/>
              </a:rPr>
              <a:t>людям </a:t>
            </a:r>
            <a:r>
              <a:rPr sz="2600" spc="-5" dirty="0">
                <a:latin typeface="Calibri"/>
                <a:cs typeface="Calibri"/>
              </a:rPr>
              <a:t>часто обращаются </a:t>
            </a:r>
            <a:r>
              <a:rPr sz="2600" spc="-15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15" dirty="0">
                <a:latin typeface="Calibri"/>
                <a:cs typeface="Calibri"/>
              </a:rPr>
              <a:t>людям </a:t>
            </a:r>
            <a:r>
              <a:rPr sz="2600" spc="-20" dirty="0">
                <a:latin typeface="Calibri"/>
                <a:cs typeface="Calibri"/>
              </a:rPr>
              <a:t>моложе </a:t>
            </a:r>
            <a:r>
              <a:rPr sz="2600" spc="-5" dirty="0">
                <a:latin typeface="Calibri"/>
                <a:cs typeface="Calibri"/>
              </a:rPr>
              <a:t>своего  заявленного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возраста.</a:t>
            </a:r>
            <a:endParaRPr sz="2600">
              <a:latin typeface="Calibri"/>
              <a:cs typeface="Calibri"/>
            </a:endParaRPr>
          </a:p>
          <a:p>
            <a:pPr marL="241300" marR="45339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вторичная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5" dirty="0">
                <a:latin typeface="Calibri"/>
                <a:cs typeface="Calibri"/>
              </a:rPr>
              <a:t>преходящая </a:t>
            </a:r>
            <a:r>
              <a:rPr sz="2600" dirty="0">
                <a:latin typeface="Calibri"/>
                <a:cs typeface="Calibri"/>
              </a:rPr>
              <a:t>мышечная </a:t>
            </a:r>
            <a:r>
              <a:rPr sz="2600" spc="-10" dirty="0">
                <a:latin typeface="Calibri"/>
                <a:cs typeface="Calibri"/>
              </a:rPr>
              <a:t>гипотония, </a:t>
            </a:r>
            <a:r>
              <a:rPr sz="2600" spc="-5" dirty="0">
                <a:latin typeface="Calibri"/>
                <a:cs typeface="Calibri"/>
              </a:rPr>
              <a:t>ранние </a:t>
            </a:r>
            <a:r>
              <a:rPr sz="2600" spc="-10" dirty="0">
                <a:latin typeface="Calibri"/>
                <a:cs typeface="Calibri"/>
              </a:rPr>
              <a:t>моторные  </a:t>
            </a:r>
            <a:r>
              <a:rPr sz="2600" dirty="0">
                <a:latin typeface="Calibri"/>
                <a:cs typeface="Calibri"/>
              </a:rPr>
              <a:t>навыки </a:t>
            </a:r>
            <a:r>
              <a:rPr sz="2600" spc="-5" dirty="0">
                <a:latin typeface="Calibri"/>
                <a:cs typeface="Calibri"/>
              </a:rPr>
              <a:t>часто задерживаются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младенчестве.</a:t>
            </a:r>
            <a:endParaRPr sz="2600">
              <a:latin typeface="Calibri"/>
              <a:cs typeface="Calibri"/>
            </a:endParaRPr>
          </a:p>
          <a:p>
            <a:pPr marL="241300" marR="131191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spc="-15" dirty="0">
                <a:latin typeface="Calibri"/>
                <a:cs typeface="Calibri"/>
              </a:rPr>
              <a:t>наблюдаться </a:t>
            </a:r>
            <a:r>
              <a:rPr sz="2600" spc="-10" dirty="0">
                <a:latin typeface="Calibri"/>
                <a:cs typeface="Calibri"/>
              </a:rPr>
              <a:t>проблемы </a:t>
            </a:r>
            <a:r>
              <a:rPr sz="2600" dirty="0">
                <a:latin typeface="Calibri"/>
                <a:cs typeface="Calibri"/>
              </a:rPr>
              <a:t>с визуально-пространственным  </a:t>
            </a:r>
            <a:r>
              <a:rPr sz="2600" spc="-5" dirty="0">
                <a:latin typeface="Calibri"/>
                <a:cs typeface="Calibri"/>
              </a:rPr>
              <a:t>обучением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0" dirty="0">
                <a:latin typeface="Calibri"/>
                <a:cs typeface="Calibri"/>
              </a:rPr>
              <a:t>недостатки, </a:t>
            </a:r>
            <a:r>
              <a:rPr sz="2600" spc="-15" dirty="0">
                <a:latin typeface="Calibri"/>
                <a:cs typeface="Calibri"/>
              </a:rPr>
              <a:t>сходные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другими </a:t>
            </a:r>
            <a:r>
              <a:rPr sz="2600" spc="-10" dirty="0">
                <a:latin typeface="Calibri"/>
                <a:cs typeface="Calibri"/>
              </a:rPr>
              <a:t>детьми </a:t>
            </a:r>
            <a:r>
              <a:rPr sz="2600" dirty="0">
                <a:latin typeface="Calibri"/>
                <a:cs typeface="Calibri"/>
              </a:rPr>
              <a:t>с  </a:t>
            </a:r>
            <a:r>
              <a:rPr sz="2600" spc="-5" dirty="0">
                <a:latin typeface="Calibri"/>
                <a:cs typeface="Calibri"/>
              </a:rPr>
              <a:t>компенсированной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гидроцефалией.</a:t>
            </a:r>
            <a:endParaRPr sz="2600">
              <a:latin typeface="Calibri"/>
              <a:cs typeface="Calibri"/>
            </a:endParaRPr>
          </a:p>
          <a:p>
            <a:pPr marL="241300" marR="230504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кинезотерапия, </a:t>
            </a:r>
            <a:r>
              <a:rPr sz="2600" spc="-15" dirty="0">
                <a:latin typeface="Calibri"/>
                <a:cs typeface="Calibri"/>
              </a:rPr>
              <a:t>которая </a:t>
            </a:r>
            <a:r>
              <a:rPr sz="2600" dirty="0">
                <a:latin typeface="Calibri"/>
                <a:cs typeface="Calibri"/>
              </a:rPr>
              <a:t>включает в себя упражнения с </a:t>
            </a:r>
            <a:r>
              <a:rPr sz="2600" spc="-10" dirty="0">
                <a:latin typeface="Calibri"/>
                <a:cs typeface="Calibri"/>
              </a:rPr>
              <a:t>этими детьми,  также </a:t>
            </a:r>
            <a:r>
              <a:rPr sz="2600" dirty="0">
                <a:latin typeface="Calibri"/>
                <a:cs typeface="Calibri"/>
              </a:rPr>
              <a:t>важна для </a:t>
            </a:r>
            <a:r>
              <a:rPr sz="2600" spc="-5" dirty="0">
                <a:latin typeface="Calibri"/>
                <a:cs typeface="Calibri"/>
              </a:rPr>
              <a:t>минимизации </a:t>
            </a:r>
            <a:r>
              <a:rPr sz="2600" spc="-15" dirty="0">
                <a:latin typeface="Calibri"/>
                <a:cs typeface="Calibri"/>
              </a:rPr>
              <a:t>грудопоясничного </a:t>
            </a:r>
            <a:r>
              <a:rPr sz="2600" spc="-10" dirty="0">
                <a:latin typeface="Calibri"/>
                <a:cs typeface="Calibri"/>
              </a:rPr>
              <a:t>горба,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15" dirty="0">
                <a:latin typeface="Calibri"/>
                <a:cs typeface="Calibri"/>
              </a:rPr>
              <a:t>которому  </a:t>
            </a:r>
            <a:r>
              <a:rPr sz="2600" spc="-5" dirty="0">
                <a:latin typeface="Calibri"/>
                <a:cs typeface="Calibri"/>
              </a:rPr>
              <a:t>они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склонны.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513969"/>
            <a:ext cx="9427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95650" marR="5080" indent="-328358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Дефекты </a:t>
            </a:r>
            <a:r>
              <a:rPr spc="5" dirty="0"/>
              <a:t>роста </a:t>
            </a:r>
            <a:r>
              <a:rPr spc="-35" dirty="0"/>
              <a:t>трубчатой </a:t>
            </a:r>
            <a:r>
              <a:rPr spc="-5" dirty="0"/>
              <a:t>кости или </a:t>
            </a:r>
            <a:r>
              <a:rPr spc="-15" dirty="0"/>
              <a:t>позвоночника  </a:t>
            </a:r>
            <a:r>
              <a:rPr spc="-10" dirty="0"/>
              <a:t>Ахондроплазия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354945" cy="3970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Риск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ожирения.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Существуют </a:t>
            </a:r>
            <a:r>
              <a:rPr sz="2400" dirty="0">
                <a:latin typeface="Calibri"/>
                <a:cs typeface="Calibri"/>
              </a:rPr>
              <a:t>графики </a:t>
            </a:r>
            <a:r>
              <a:rPr sz="2400" spc="-25" dirty="0">
                <a:latin typeface="Calibri"/>
                <a:cs typeface="Calibri"/>
              </a:rPr>
              <a:t>удельного </a:t>
            </a:r>
            <a:r>
              <a:rPr sz="2400" dirty="0">
                <a:latin typeface="Calibri"/>
                <a:cs typeface="Calibri"/>
              </a:rPr>
              <a:t>веса </a:t>
            </a:r>
            <a:r>
              <a:rPr sz="2400" spc="-5" dirty="0">
                <a:latin typeface="Calibri"/>
                <a:cs typeface="Calibri"/>
              </a:rPr>
              <a:t>для пациентов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ахондроплазией.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Ожирение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увеличением </a:t>
            </a:r>
            <a:r>
              <a:rPr sz="2400" dirty="0">
                <a:latin typeface="Calibri"/>
                <a:cs typeface="Calibri"/>
              </a:rPr>
              <a:t>смертности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15" dirty="0">
                <a:latin typeface="Calibri"/>
                <a:cs typeface="Calibri"/>
              </a:rPr>
              <a:t>сердечно-сосудистых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заболеваний.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Может </a:t>
            </a:r>
            <a:r>
              <a:rPr sz="2400" spc="-15" dirty="0">
                <a:latin typeface="Calibri"/>
                <a:cs typeface="Calibri"/>
              </a:rPr>
              <a:t>наблюдаться </a:t>
            </a:r>
            <a:r>
              <a:rPr sz="2400" spc="-10" dirty="0">
                <a:latin typeface="Calibri"/>
                <a:cs typeface="Calibri"/>
              </a:rPr>
              <a:t>симптоматический </a:t>
            </a:r>
            <a:r>
              <a:rPr sz="2400" spc="-5" dirty="0">
                <a:latin typeface="Calibri"/>
                <a:cs typeface="Calibri"/>
              </a:rPr>
              <a:t>стеноз позвоночника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поясничной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области </a:t>
            </a:r>
            <a:r>
              <a:rPr sz="2400" dirty="0">
                <a:latin typeface="Calibri"/>
                <a:cs typeface="Calibri"/>
              </a:rPr>
              <a:t>← </a:t>
            </a:r>
            <a:r>
              <a:rPr sz="2400" spc="-10" dirty="0">
                <a:latin typeface="Calibri"/>
                <a:cs typeface="Calibri"/>
              </a:rPr>
              <a:t>усугубляется </a:t>
            </a:r>
            <a:r>
              <a:rPr sz="2400" spc="-5" dirty="0">
                <a:latin typeface="Calibri"/>
                <a:cs typeface="Calibri"/>
              </a:rPr>
              <a:t>ожирением </a:t>
            </a:r>
            <a:r>
              <a:rPr sz="2400" spc="-15" dirty="0">
                <a:latin typeface="Calibri"/>
                <a:cs typeface="Calibri"/>
              </a:rPr>
              <a:t>(боль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пояснице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ногах) </a:t>
            </a:r>
            <a:r>
              <a:rPr sz="2400" spc="-15" dirty="0">
                <a:latin typeface="Calibri"/>
                <a:cs typeface="Calibri"/>
              </a:rPr>
              <a:t>до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50%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пациентов.</a:t>
            </a:r>
            <a:endParaRPr sz="2400">
              <a:latin typeface="Calibri"/>
              <a:cs typeface="Calibri"/>
            </a:endParaRPr>
          </a:p>
          <a:p>
            <a:pPr marL="241300" marR="115951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Могут быть слабость, измененные </a:t>
            </a:r>
            <a:r>
              <a:rPr sz="2400" spc="-15" dirty="0">
                <a:latin typeface="Calibri"/>
                <a:cs typeface="Calibri"/>
              </a:rPr>
              <a:t>глубокие </a:t>
            </a:r>
            <a:r>
              <a:rPr sz="2400" spc="-10" dirty="0">
                <a:latin typeface="Calibri"/>
                <a:cs typeface="Calibri"/>
              </a:rPr>
              <a:t>сухожильные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рефлексы,  </a:t>
            </a:r>
            <a:r>
              <a:rPr sz="2400" spc="-5" dirty="0">
                <a:latin typeface="Calibri"/>
                <a:cs typeface="Calibri"/>
              </a:rPr>
              <a:t>парестезия </a:t>
            </a:r>
            <a:r>
              <a:rPr sz="2400" dirty="0">
                <a:latin typeface="Calibri"/>
                <a:cs typeface="Calibri"/>
              </a:rPr>
              <a:t>и, </a:t>
            </a:r>
            <a:r>
              <a:rPr sz="2400" spc="-10" dirty="0">
                <a:latin typeface="Calibri"/>
                <a:cs typeface="Calibri"/>
              </a:rPr>
              <a:t>позже,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хромота.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Раннее </a:t>
            </a:r>
            <a:r>
              <a:rPr sz="2400" spc="-5" dirty="0">
                <a:latin typeface="Calibri"/>
                <a:cs typeface="Calibri"/>
              </a:rPr>
              <a:t>лечение </a:t>
            </a:r>
            <a:r>
              <a:rPr sz="2400" dirty="0">
                <a:latin typeface="Calibri"/>
                <a:cs typeface="Calibri"/>
              </a:rPr>
              <a:t>включает </a:t>
            </a:r>
            <a:r>
              <a:rPr sz="2400" spc="-10" dirty="0">
                <a:latin typeface="Calibri"/>
                <a:cs typeface="Calibri"/>
              </a:rPr>
              <a:t>противовоспалительные </a:t>
            </a:r>
            <a:r>
              <a:rPr sz="2400" spc="-5" dirty="0">
                <a:latin typeface="Calibri"/>
                <a:cs typeface="Calibri"/>
              </a:rPr>
              <a:t>препараты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инъекции</a:t>
            </a:r>
            <a:endParaRPr sz="2400">
              <a:latin typeface="Calibri"/>
              <a:cs typeface="Calibri"/>
            </a:endParaRPr>
          </a:p>
          <a:p>
            <a:pPr marL="241300" marR="534035">
              <a:lnSpc>
                <a:spcPct val="70000"/>
              </a:lnSpc>
              <a:spcBef>
                <a:spcPts val="434"/>
              </a:spcBef>
            </a:pPr>
            <a:r>
              <a:rPr sz="2400" spc="-15" dirty="0">
                <a:latin typeface="Calibri"/>
                <a:cs typeface="Calibri"/>
              </a:rPr>
              <a:t>кортикостероидов </a:t>
            </a:r>
            <a:r>
              <a:rPr sz="2400" spc="-5" dirty="0">
                <a:latin typeface="Calibri"/>
                <a:cs typeface="Calibri"/>
              </a:rPr>
              <a:t>для лечения </a:t>
            </a:r>
            <a:r>
              <a:rPr sz="2400" dirty="0">
                <a:latin typeface="Calibri"/>
                <a:cs typeface="Calibri"/>
              </a:rPr>
              <a:t>поясничной </a:t>
            </a:r>
            <a:r>
              <a:rPr sz="2400" spc="-10" dirty="0">
                <a:latin typeface="Calibri"/>
                <a:cs typeface="Calibri"/>
              </a:rPr>
              <a:t>радикулопатии, </a:t>
            </a:r>
            <a:r>
              <a:rPr sz="2400" spc="-5" dirty="0">
                <a:latin typeface="Calibri"/>
                <a:cs typeface="Calibri"/>
              </a:rPr>
              <a:t>причем </a:t>
            </a:r>
            <a:r>
              <a:rPr sz="2400" spc="-25" dirty="0">
                <a:latin typeface="Calibri"/>
                <a:cs typeface="Calibri"/>
              </a:rPr>
              <a:t>одна  </a:t>
            </a:r>
            <a:r>
              <a:rPr sz="2400" spc="-5" dirty="0">
                <a:latin typeface="Calibri"/>
                <a:cs typeface="Calibri"/>
              </a:rPr>
              <a:t>треть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конечном </a:t>
            </a:r>
            <a:r>
              <a:rPr sz="2400" spc="-15" dirty="0">
                <a:latin typeface="Calibri"/>
                <a:cs typeface="Calibri"/>
              </a:rPr>
              <a:t>итоге </a:t>
            </a:r>
            <a:r>
              <a:rPr sz="2400" spc="-5" dirty="0">
                <a:latin typeface="Calibri"/>
                <a:cs typeface="Calibri"/>
              </a:rPr>
              <a:t>нуждается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люмбальную</a:t>
            </a:r>
            <a:r>
              <a:rPr sz="2400" spc="-10" dirty="0">
                <a:latin typeface="Calibri"/>
                <a:cs typeface="Calibri"/>
              </a:rPr>
              <a:t> ламинэктомии.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Кифосколиоз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распространен.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513969"/>
            <a:ext cx="9427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95650" marR="5080" indent="-328358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Дефекты </a:t>
            </a:r>
            <a:r>
              <a:rPr spc="5" dirty="0"/>
              <a:t>роста </a:t>
            </a:r>
            <a:r>
              <a:rPr spc="-35" dirty="0"/>
              <a:t>трубчатой </a:t>
            </a:r>
            <a:r>
              <a:rPr spc="-5" dirty="0"/>
              <a:t>кости или </a:t>
            </a:r>
            <a:r>
              <a:rPr spc="-15" dirty="0"/>
              <a:t>позвоночника  </a:t>
            </a:r>
            <a:r>
              <a:rPr spc="-10" dirty="0"/>
              <a:t>Ахондроплазия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20655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14998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Тонзиллэктомия </a:t>
            </a:r>
            <a:r>
              <a:rPr sz="2800" spc="-5" dirty="0">
                <a:latin typeface="Calibri"/>
                <a:cs typeface="Calibri"/>
              </a:rPr>
              <a:t>и вентиляция ушных </a:t>
            </a:r>
            <a:r>
              <a:rPr sz="2800" spc="-15" dirty="0">
                <a:latin typeface="Calibri"/>
                <a:cs typeface="Calibri"/>
              </a:rPr>
              <a:t>трубок </a:t>
            </a:r>
            <a:r>
              <a:rPr sz="2800" spc="-5" dirty="0">
                <a:latin typeface="Calibri"/>
                <a:cs typeface="Calibri"/>
              </a:rPr>
              <a:t>могут помочь  </a:t>
            </a:r>
            <a:r>
              <a:rPr sz="2800" spc="-15" dirty="0">
                <a:latin typeface="Calibri"/>
                <a:cs typeface="Calibri"/>
              </a:rPr>
              <a:t>предотвратить кондуктивную потерю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слуха.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Средний </a:t>
            </a:r>
            <a:r>
              <a:rPr sz="2800" spc="-15" dirty="0">
                <a:latin typeface="Calibri"/>
                <a:cs typeface="Calibri"/>
              </a:rPr>
              <a:t>отит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вторичным </a:t>
            </a:r>
            <a:r>
              <a:rPr sz="2800" spc="-5" dirty="0">
                <a:latin typeface="Calibri"/>
                <a:cs typeface="Calibri"/>
              </a:rPr>
              <a:t>по сравнению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10" dirty="0">
                <a:latin typeface="Calibri"/>
                <a:cs typeface="Calibri"/>
              </a:rPr>
              <a:t>укороченными </a:t>
            </a:r>
            <a:r>
              <a:rPr sz="2800" spc="-5" dirty="0">
                <a:latin typeface="Calibri"/>
                <a:cs typeface="Calibri"/>
              </a:rPr>
              <a:t>евстахиевыми </a:t>
            </a:r>
            <a:r>
              <a:rPr sz="2800" spc="-10" dirty="0">
                <a:latin typeface="Calibri"/>
                <a:cs typeface="Calibri"/>
              </a:rPr>
              <a:t>трубами, вторичным </a:t>
            </a:r>
            <a:r>
              <a:rPr sz="2800" spc="-5" dirty="0">
                <a:latin typeface="Calibri"/>
                <a:cs typeface="Calibri"/>
              </a:rPr>
              <a:t>по отношению  к </a:t>
            </a:r>
            <a:r>
              <a:rPr sz="2800" dirty="0">
                <a:latin typeface="Calibri"/>
                <a:cs typeface="Calibri"/>
              </a:rPr>
              <a:t>гипоплазии </a:t>
            </a:r>
            <a:r>
              <a:rPr sz="2800" spc="-10" dirty="0">
                <a:latin typeface="Calibri"/>
                <a:cs typeface="Calibri"/>
              </a:rPr>
              <a:t>средней </a:t>
            </a:r>
            <a:r>
              <a:rPr sz="2800" dirty="0">
                <a:latin typeface="Calibri"/>
                <a:cs typeface="Calibri"/>
              </a:rPr>
              <a:t>зоны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лица.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Это </a:t>
            </a:r>
            <a:r>
              <a:rPr sz="2800" spc="-5" dirty="0">
                <a:latin typeface="Calibri"/>
                <a:cs typeface="Calibri"/>
              </a:rPr>
              <a:t>серьезная </a:t>
            </a:r>
            <a:r>
              <a:rPr sz="2800" spc="-15" dirty="0">
                <a:latin typeface="Calibri"/>
                <a:cs typeface="Calibri"/>
              </a:rPr>
              <a:t>проблема </a:t>
            </a:r>
            <a:r>
              <a:rPr sz="2800" spc="-10" dirty="0">
                <a:latin typeface="Calibri"/>
                <a:cs typeface="Calibri"/>
              </a:rPr>
              <a:t>примерно </a:t>
            </a:r>
            <a:r>
              <a:rPr sz="2800" spc="-5" dirty="0">
                <a:latin typeface="Calibri"/>
                <a:cs typeface="Calibri"/>
              </a:rPr>
              <a:t>у 40%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пациентов.</a:t>
            </a:r>
            <a:endParaRPr sz="2800">
              <a:latin typeface="Calibri"/>
              <a:cs typeface="Calibri"/>
            </a:endParaRPr>
          </a:p>
          <a:p>
            <a:pPr marL="241300" marR="252095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Часто </a:t>
            </a:r>
            <a:r>
              <a:rPr sz="2800" spc="-5" dirty="0">
                <a:latin typeface="Calibri"/>
                <a:cs typeface="Calibri"/>
              </a:rPr>
              <a:t>бывает </a:t>
            </a:r>
            <a:r>
              <a:rPr sz="2800" spc="-10" dirty="0">
                <a:latin typeface="Calibri"/>
                <a:cs typeface="Calibri"/>
              </a:rPr>
              <a:t>слишком </a:t>
            </a:r>
            <a:r>
              <a:rPr sz="2800" spc="-15" dirty="0">
                <a:latin typeface="Calibri"/>
                <a:cs typeface="Calibri"/>
              </a:rPr>
              <a:t>много </a:t>
            </a:r>
            <a:r>
              <a:rPr sz="2800" spc="-10" dirty="0">
                <a:latin typeface="Calibri"/>
                <a:cs typeface="Calibri"/>
              </a:rPr>
              <a:t>зубов, </a:t>
            </a:r>
            <a:r>
              <a:rPr sz="2800" spc="-20" dirty="0">
                <a:latin typeface="Calibri"/>
                <a:cs typeface="Calibri"/>
              </a:rPr>
              <a:t>которые </a:t>
            </a:r>
            <a:r>
              <a:rPr sz="2800" spc="-5" dirty="0">
                <a:latin typeface="Calibri"/>
                <a:cs typeface="Calibri"/>
              </a:rPr>
              <a:t>не могут быть  размещены, и зубы </a:t>
            </a:r>
            <a:r>
              <a:rPr sz="2800" spc="-15" dirty="0">
                <a:latin typeface="Calibri"/>
                <a:cs typeface="Calibri"/>
              </a:rPr>
              <a:t>должны </a:t>
            </a:r>
            <a:r>
              <a:rPr sz="2800" spc="-5" dirty="0">
                <a:latin typeface="Calibri"/>
                <a:cs typeface="Calibri"/>
              </a:rPr>
              <a:t>быть вытянуты или </a:t>
            </a:r>
            <a:r>
              <a:rPr sz="2800" spc="-15" dirty="0">
                <a:latin typeface="Calibri"/>
                <a:cs typeface="Calibri"/>
              </a:rPr>
              <a:t>челюсть должна 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расширена. </a:t>
            </a:r>
            <a:r>
              <a:rPr sz="2800" spc="-15" dirty="0">
                <a:latin typeface="Calibri"/>
                <a:cs typeface="Calibri"/>
              </a:rPr>
              <a:t>Это </a:t>
            </a:r>
            <a:r>
              <a:rPr sz="2800" spc="-20" dirty="0">
                <a:latin typeface="Calibri"/>
                <a:cs typeface="Calibri"/>
              </a:rPr>
              <a:t>необходимо </a:t>
            </a:r>
            <a:r>
              <a:rPr sz="2800" spc="-10" dirty="0">
                <a:latin typeface="Calibri"/>
                <a:cs typeface="Calibri"/>
              </a:rPr>
              <a:t>для </a:t>
            </a:r>
            <a:r>
              <a:rPr sz="2800" spc="-5" dirty="0">
                <a:latin typeface="Calibri"/>
                <a:cs typeface="Calibri"/>
              </a:rPr>
              <a:t>выравнивания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зубов.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0465" y="355472"/>
            <a:ext cx="32105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Косолапость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71345"/>
            <a:ext cx="6840220" cy="4594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некоторые </a:t>
            </a:r>
            <a:r>
              <a:rPr sz="2000" spc="-5" dirty="0">
                <a:latin typeface="Times New Roman"/>
                <a:cs typeface="Times New Roman"/>
              </a:rPr>
              <a:t>варианты косолапости </a:t>
            </a:r>
            <a:r>
              <a:rPr sz="2000" spc="5" dirty="0">
                <a:latin typeface="Times New Roman"/>
                <a:cs typeface="Times New Roman"/>
              </a:rPr>
              <a:t>носят </a:t>
            </a:r>
            <a:r>
              <a:rPr sz="2000" spc="-15" dirty="0">
                <a:latin typeface="Times New Roman"/>
                <a:cs typeface="Times New Roman"/>
              </a:rPr>
              <a:t>преходящий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явный </a:t>
            </a:r>
            <a:r>
              <a:rPr sz="2000" spc="-5" dirty="0">
                <a:latin typeface="Times New Roman"/>
                <a:cs typeface="Times New Roman"/>
              </a:rPr>
              <a:t>характер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являются </a:t>
            </a:r>
            <a:r>
              <a:rPr sz="2000" spc="-25" dirty="0">
                <a:latin typeface="Times New Roman"/>
                <a:cs typeface="Times New Roman"/>
              </a:rPr>
              <a:t>результатом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просто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Times New Roman"/>
                <a:cs typeface="Times New Roman"/>
              </a:rPr>
              <a:t>внутриутробной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скученности.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другие случаи могут произойти </a:t>
            </a:r>
            <a:r>
              <a:rPr sz="2000" dirty="0">
                <a:latin typeface="Times New Roman"/>
                <a:cs typeface="Times New Roman"/>
              </a:rPr>
              <a:t>в ассоциации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241300" marR="59690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Times New Roman"/>
                <a:cs typeface="Times New Roman"/>
              </a:rPr>
              <a:t>миелодисплазией, артрогрипозом, </a:t>
            </a:r>
            <a:r>
              <a:rPr sz="2000" dirty="0">
                <a:latin typeface="Times New Roman"/>
                <a:cs typeface="Times New Roman"/>
              </a:rPr>
              <a:t>и особенно </a:t>
            </a:r>
            <a:r>
              <a:rPr sz="2000" spc="-20" dirty="0">
                <a:latin typeface="Times New Roman"/>
                <a:cs typeface="Times New Roman"/>
              </a:rPr>
              <a:t>вывихом  </a:t>
            </a:r>
            <a:r>
              <a:rPr sz="2000" spc="-10" dirty="0">
                <a:latin typeface="Times New Roman"/>
                <a:cs typeface="Times New Roman"/>
              </a:rPr>
              <a:t>бедра.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пренатальное </a:t>
            </a:r>
            <a:r>
              <a:rPr sz="2000" spc="-25" dirty="0">
                <a:latin typeface="Times New Roman"/>
                <a:cs typeface="Times New Roman"/>
              </a:rPr>
              <a:t>ультразвуковое </a:t>
            </a:r>
            <a:r>
              <a:rPr sz="2000" spc="-10" dirty="0">
                <a:latin typeface="Times New Roman"/>
                <a:cs typeface="Times New Roman"/>
              </a:rPr>
              <a:t>исследование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эффективным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5" dirty="0">
                <a:latin typeface="Times New Roman"/>
                <a:cs typeface="Times New Roman"/>
              </a:rPr>
              <a:t>диагностике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внутриутробной</a:t>
            </a:r>
            <a:endParaRPr sz="2000">
              <a:latin typeface="Times New Roman"/>
              <a:cs typeface="Times New Roman"/>
            </a:endParaRPr>
          </a:p>
          <a:p>
            <a:pPr marL="241300" marR="57340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Times New Roman"/>
                <a:cs typeface="Times New Roman"/>
              </a:rPr>
              <a:t>косолапости, </a:t>
            </a:r>
            <a:r>
              <a:rPr sz="2000" dirty="0">
                <a:latin typeface="Times New Roman"/>
                <a:cs typeface="Times New Roman"/>
              </a:rPr>
              <a:t>без </a:t>
            </a:r>
            <a:r>
              <a:rPr sz="2000" spc="-10" dirty="0">
                <a:latin typeface="Times New Roman"/>
                <a:cs typeface="Times New Roman"/>
              </a:rPr>
              <a:t>ложноотрицательного </a:t>
            </a:r>
            <a:r>
              <a:rPr sz="2000" spc="-5" dirty="0">
                <a:latin typeface="Times New Roman"/>
                <a:cs typeface="Times New Roman"/>
              </a:rPr>
              <a:t>прогноза </a:t>
            </a:r>
            <a:r>
              <a:rPr sz="2000" dirty="0">
                <a:latin typeface="Times New Roman"/>
                <a:cs typeface="Times New Roman"/>
              </a:rPr>
              <a:t>и с  </a:t>
            </a:r>
            <a:r>
              <a:rPr sz="2000" spc="-10" dirty="0">
                <a:latin typeface="Times New Roman"/>
                <a:cs typeface="Times New Roman"/>
              </a:rPr>
              <a:t>истинно-положительным показателем предиктора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83%.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лечение </a:t>
            </a:r>
            <a:r>
              <a:rPr sz="2000" dirty="0">
                <a:latin typeface="Times New Roman"/>
                <a:cs typeface="Times New Roman"/>
              </a:rPr>
              <a:t>было </a:t>
            </a:r>
            <a:r>
              <a:rPr sz="2000" spc="-5" dirty="0">
                <a:latin typeface="Times New Roman"/>
                <a:cs typeface="Times New Roman"/>
              </a:rPr>
              <a:t>сосредоточено </a:t>
            </a:r>
            <a:r>
              <a:rPr sz="2000" dirty="0">
                <a:latin typeface="Times New Roman"/>
                <a:cs typeface="Times New Roman"/>
              </a:rPr>
              <a:t>в основном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5" dirty="0">
                <a:latin typeface="Times New Roman"/>
                <a:cs typeface="Times New Roman"/>
              </a:rPr>
              <a:t>методе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Понсети.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диапазон </a:t>
            </a:r>
            <a:r>
              <a:rPr sz="2000" spc="-5" dirty="0">
                <a:latin typeface="Times New Roman"/>
                <a:cs typeface="Times New Roman"/>
              </a:rPr>
              <a:t>движения </a:t>
            </a:r>
            <a:r>
              <a:rPr sz="2000" dirty="0">
                <a:latin typeface="Times New Roman"/>
                <a:cs typeface="Times New Roman"/>
              </a:rPr>
              <a:t>(ROM) </a:t>
            </a:r>
            <a:r>
              <a:rPr sz="2000" spc="-10" dirty="0">
                <a:latin typeface="Times New Roman"/>
                <a:cs typeface="Times New Roman"/>
              </a:rPr>
              <a:t>должен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поддерживаться</a:t>
            </a:r>
            <a:endParaRPr sz="2000">
              <a:latin typeface="Times New Roman"/>
              <a:cs typeface="Times New Roman"/>
            </a:endParaRPr>
          </a:p>
          <a:p>
            <a:pPr marL="241300" marR="748030">
              <a:lnSpc>
                <a:spcPct val="70100"/>
              </a:lnSpc>
              <a:spcBef>
                <a:spcPts val="355"/>
              </a:spcBef>
            </a:pPr>
            <a:r>
              <a:rPr sz="2000" spc="-5" dirty="0">
                <a:latin typeface="Times New Roman"/>
                <a:cs typeface="Times New Roman"/>
              </a:rPr>
              <a:t>пассивными упражнениями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терапевтической </a:t>
            </a:r>
            <a:r>
              <a:rPr sz="2000" spc="-5" dirty="0">
                <a:latin typeface="Times New Roman"/>
                <a:cs typeface="Times New Roman"/>
              </a:rPr>
              <a:t>игрой,  </a:t>
            </a:r>
            <a:r>
              <a:rPr sz="2000" dirty="0">
                <a:latin typeface="Times New Roman"/>
                <a:cs typeface="Times New Roman"/>
              </a:rPr>
              <a:t>особенно в </a:t>
            </a:r>
            <a:r>
              <a:rPr sz="2000" spc="-10" dirty="0">
                <a:latin typeface="Times New Roman"/>
                <a:cs typeface="Times New Roman"/>
              </a:rPr>
              <a:t>дорсифлексии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эверсии.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стойкая </a:t>
            </a:r>
            <a:r>
              <a:rPr sz="2000" spc="-5" dirty="0">
                <a:latin typeface="Times New Roman"/>
                <a:cs typeface="Times New Roman"/>
              </a:rPr>
              <a:t>деформация </a:t>
            </a:r>
            <a:r>
              <a:rPr sz="2000" spc="-10" dirty="0">
                <a:latin typeface="Times New Roman"/>
                <a:cs typeface="Times New Roman"/>
              </a:rPr>
              <a:t>во </a:t>
            </a:r>
            <a:r>
              <a:rPr sz="2000" dirty="0">
                <a:latin typeface="Times New Roman"/>
                <a:cs typeface="Times New Roman"/>
              </a:rPr>
              <a:t>взрослом </a:t>
            </a:r>
            <a:r>
              <a:rPr sz="2000" spc="-5" dirty="0">
                <a:latin typeface="Times New Roman"/>
                <a:cs typeface="Times New Roman"/>
              </a:rPr>
              <a:t>возрасте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привести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нестабильным </a:t>
            </a:r>
            <a:r>
              <a:rPr sz="2000" spc="-5" dirty="0">
                <a:latin typeface="Times New Roman"/>
                <a:cs typeface="Times New Roman"/>
              </a:rPr>
              <a:t>голеностопным суставам,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боковым</a:t>
            </a:r>
            <a:endParaRPr sz="2000">
              <a:latin typeface="Times New Roman"/>
              <a:cs typeface="Times New Roman"/>
            </a:endParaRPr>
          </a:p>
          <a:p>
            <a:pPr marL="241300" marR="561975">
              <a:lnSpc>
                <a:spcPct val="70000"/>
              </a:lnSpc>
              <a:spcBef>
                <a:spcPts val="359"/>
              </a:spcBef>
            </a:pPr>
            <a:r>
              <a:rPr sz="2000" spc="-5" dirty="0">
                <a:latin typeface="Times New Roman"/>
                <a:cs typeface="Times New Roman"/>
              </a:rPr>
              <a:t>растяжениям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трудностям </a:t>
            </a:r>
            <a:r>
              <a:rPr sz="2000" dirty="0">
                <a:latin typeface="Times New Roman"/>
                <a:cs typeface="Times New Roman"/>
              </a:rPr>
              <a:t>с переносом </a:t>
            </a:r>
            <a:r>
              <a:rPr sz="2000" spc="10" dirty="0">
                <a:latin typeface="Times New Roman"/>
                <a:cs typeface="Times New Roman"/>
              </a:rPr>
              <a:t>веса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другими  грубыми задачами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мобильности.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1752" y="1903476"/>
            <a:ext cx="3456432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513969"/>
            <a:ext cx="9427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95650" marR="5080" indent="-328358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Дефекты </a:t>
            </a:r>
            <a:r>
              <a:rPr spc="5" dirty="0"/>
              <a:t>роста </a:t>
            </a:r>
            <a:r>
              <a:rPr spc="-35" dirty="0"/>
              <a:t>трубчатой </a:t>
            </a:r>
            <a:r>
              <a:rPr spc="-5" dirty="0"/>
              <a:t>кости или </a:t>
            </a:r>
            <a:r>
              <a:rPr spc="-15" dirty="0"/>
              <a:t>позвоночника  </a:t>
            </a:r>
            <a:r>
              <a:rPr spc="-10" dirty="0"/>
              <a:t>Ахондроплазия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17801"/>
            <a:ext cx="10238740" cy="33439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marR="949960" indent="-228600">
              <a:lnSpc>
                <a:spcPct val="70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Эта </a:t>
            </a:r>
            <a:r>
              <a:rPr sz="2200" spc="-10" dirty="0">
                <a:latin typeface="Calibri"/>
                <a:cs typeface="Calibri"/>
              </a:rPr>
              <a:t>группа </a:t>
            </a:r>
            <a:r>
              <a:rPr sz="2200" spc="-15" dirty="0">
                <a:latin typeface="Calibri"/>
                <a:cs typeface="Calibri"/>
              </a:rPr>
              <a:t>требует </a:t>
            </a:r>
            <a:r>
              <a:rPr sz="2200" spc="-5" dirty="0">
                <a:latin typeface="Calibri"/>
                <a:cs typeface="Calibri"/>
              </a:rPr>
              <a:t>мер </a:t>
            </a:r>
            <a:r>
              <a:rPr sz="2200" spc="-10" dirty="0">
                <a:latin typeface="Calibri"/>
                <a:cs typeface="Calibri"/>
              </a:rPr>
              <a:t>предосторожности </a:t>
            </a:r>
            <a:r>
              <a:rPr sz="2200" spc="-5" dirty="0">
                <a:latin typeface="Calibri"/>
                <a:cs typeface="Calibri"/>
              </a:rPr>
              <a:t>в отношении </a:t>
            </a:r>
            <a:r>
              <a:rPr sz="2200" spc="-15" dirty="0">
                <a:latin typeface="Calibri"/>
                <a:cs typeface="Calibri"/>
              </a:rPr>
              <a:t>атлантоаксиальной  </a:t>
            </a:r>
            <a:r>
              <a:rPr sz="2200" spc="-5" dirty="0">
                <a:latin typeface="Calibri"/>
                <a:cs typeface="Calibri"/>
              </a:rPr>
              <a:t>нестабильности.</a:t>
            </a:r>
            <a:endParaRPr sz="2200">
              <a:latin typeface="Calibri"/>
              <a:cs typeface="Calibri"/>
            </a:endParaRPr>
          </a:p>
          <a:p>
            <a:pPr marL="241300" marR="80327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Нестабильность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быть </a:t>
            </a:r>
            <a:r>
              <a:rPr sz="2200" spc="-15" dirty="0">
                <a:latin typeface="Calibri"/>
                <a:cs typeface="Calibri"/>
              </a:rPr>
              <a:t>следствием </a:t>
            </a:r>
            <a:r>
              <a:rPr sz="2200" spc="-5" dirty="0">
                <a:latin typeface="Calibri"/>
                <a:cs typeface="Calibri"/>
              </a:rPr>
              <a:t>неправильного </a:t>
            </a:r>
            <a:r>
              <a:rPr sz="2200" spc="-10" dirty="0">
                <a:latin typeface="Calibri"/>
                <a:cs typeface="Calibri"/>
              </a:rPr>
              <a:t>развития </a:t>
            </a:r>
            <a:r>
              <a:rPr sz="2200" spc="-15" dirty="0">
                <a:latin typeface="Calibri"/>
                <a:cs typeface="Calibri"/>
              </a:rPr>
              <a:t>челюстных  костей, </a:t>
            </a:r>
            <a:r>
              <a:rPr sz="2200" spc="-5" dirty="0">
                <a:latin typeface="Calibri"/>
                <a:cs typeface="Calibri"/>
              </a:rPr>
              <a:t>поперечной слабости </a:t>
            </a:r>
            <a:r>
              <a:rPr sz="2200" spc="-10" dirty="0">
                <a:latin typeface="Calibri"/>
                <a:cs typeface="Calibri"/>
              </a:rPr>
              <a:t>связок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20" dirty="0">
                <a:latin typeface="Calibri"/>
                <a:cs typeface="Calibri"/>
              </a:rPr>
              <a:t>продольных </a:t>
            </a:r>
            <a:r>
              <a:rPr sz="2200" spc="-5" dirty="0">
                <a:latin typeface="Calibri"/>
                <a:cs typeface="Calibri"/>
              </a:rPr>
              <a:t>аномалий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связок.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МРТ </a:t>
            </a:r>
            <a:r>
              <a:rPr sz="2200" spc="-15" dirty="0">
                <a:latin typeface="Calibri"/>
                <a:cs typeface="Calibri"/>
              </a:rPr>
              <a:t>головного </a:t>
            </a:r>
            <a:r>
              <a:rPr sz="2200" spc="-10" dirty="0">
                <a:latin typeface="Calibri"/>
                <a:cs typeface="Calibri"/>
              </a:rPr>
              <a:t>мозга, </a:t>
            </a:r>
            <a:r>
              <a:rPr sz="2200" spc="-5" dirty="0">
                <a:latin typeface="Calibri"/>
                <a:cs typeface="Calibri"/>
              </a:rPr>
              <a:t>включая шейные сочленения и спинной </a:t>
            </a:r>
            <a:r>
              <a:rPr sz="2200" spc="-25" dirty="0">
                <a:latin typeface="Calibri"/>
                <a:cs typeface="Calibri"/>
              </a:rPr>
              <a:t>мозг,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рекомендуется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в возрасте от 6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12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месяцев.</a:t>
            </a:r>
            <a:endParaRPr sz="2200">
              <a:latin typeface="Calibri"/>
              <a:cs typeface="Calibri"/>
            </a:endParaRPr>
          </a:p>
          <a:p>
            <a:pPr marL="241300" marR="16256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Признаками </a:t>
            </a:r>
            <a:r>
              <a:rPr sz="2200" spc="-10" dirty="0">
                <a:latin typeface="Calibri"/>
                <a:cs typeface="Calibri"/>
              </a:rPr>
              <a:t>сдавления шейного </a:t>
            </a:r>
            <a:r>
              <a:rPr sz="2200" spc="-35" dirty="0">
                <a:latin typeface="Calibri"/>
                <a:cs typeface="Calibri"/>
              </a:rPr>
              <a:t>отдела </a:t>
            </a:r>
            <a:r>
              <a:rPr sz="2200" spc="-10" dirty="0">
                <a:latin typeface="Calibri"/>
                <a:cs typeface="Calibri"/>
              </a:rPr>
              <a:t>(миелопатия) </a:t>
            </a:r>
            <a:r>
              <a:rPr sz="2200" spc="-15" dirty="0">
                <a:latin typeface="Calibri"/>
                <a:cs typeface="Calibri"/>
              </a:rPr>
              <a:t>являются </a:t>
            </a:r>
            <a:r>
              <a:rPr sz="2200" spc="-5" dirty="0">
                <a:latin typeface="Calibri"/>
                <a:cs typeface="Calibri"/>
              </a:rPr>
              <a:t>повышенные  </a:t>
            </a:r>
            <a:r>
              <a:rPr sz="2200" spc="-15" dirty="0">
                <a:latin typeface="Calibri"/>
                <a:cs typeface="Calibri"/>
              </a:rPr>
              <a:t>рефлексы </a:t>
            </a:r>
            <a:r>
              <a:rPr sz="2200" spc="-5" dirty="0">
                <a:latin typeface="Calibri"/>
                <a:cs typeface="Calibri"/>
              </a:rPr>
              <a:t>нижних </a:t>
            </a:r>
            <a:r>
              <a:rPr sz="2200" spc="-10" dirty="0">
                <a:latin typeface="Calibri"/>
                <a:cs typeface="Calibri"/>
              </a:rPr>
              <a:t>конечностей, </a:t>
            </a:r>
            <a:r>
              <a:rPr sz="2200" spc="-5" dirty="0">
                <a:latin typeface="Calibri"/>
                <a:cs typeface="Calibri"/>
              </a:rPr>
              <a:t>клонус, </a:t>
            </a:r>
            <a:r>
              <a:rPr sz="2200" spc="-15" dirty="0">
                <a:latin typeface="Calibri"/>
                <a:cs typeface="Calibri"/>
              </a:rPr>
              <a:t>тяжелая </a:t>
            </a:r>
            <a:r>
              <a:rPr sz="2200" spc="-10" dirty="0">
                <a:latin typeface="Calibri"/>
                <a:cs typeface="Calibri"/>
              </a:rPr>
              <a:t>гипотония, </a:t>
            </a:r>
            <a:r>
              <a:rPr sz="2200" spc="-5" dirty="0">
                <a:latin typeface="Calibri"/>
                <a:cs typeface="Calibri"/>
              </a:rPr>
              <a:t>центральное апноэ во  сне и внезапная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смерть.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Полисомнография </a:t>
            </a:r>
            <a:r>
              <a:rPr sz="2200" spc="-15" dirty="0">
                <a:latin typeface="Calibri"/>
                <a:cs typeface="Calibri"/>
              </a:rPr>
              <a:t>используется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демонстрации </a:t>
            </a:r>
            <a:r>
              <a:rPr sz="2200" spc="-10" dirty="0">
                <a:latin typeface="Calibri"/>
                <a:cs typeface="Calibri"/>
              </a:rPr>
              <a:t>центрального </a:t>
            </a:r>
            <a:r>
              <a:rPr sz="2200" spc="-5" dirty="0">
                <a:latin typeface="Calibri"/>
                <a:cs typeface="Calibri"/>
              </a:rPr>
              <a:t>апноэ во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сне.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Для </a:t>
            </a:r>
            <a:r>
              <a:rPr sz="2200" spc="-10" dirty="0">
                <a:latin typeface="Calibri"/>
                <a:cs typeface="Calibri"/>
              </a:rPr>
              <a:t>оценки </a:t>
            </a:r>
            <a:r>
              <a:rPr sz="2200" spc="-5" dirty="0">
                <a:latin typeface="Calibri"/>
                <a:cs typeface="Calibri"/>
              </a:rPr>
              <a:t>и лечения </a:t>
            </a:r>
            <a:r>
              <a:rPr sz="2200" spc="-20" dirty="0">
                <a:latin typeface="Calibri"/>
                <a:cs typeface="Calibri"/>
              </a:rPr>
              <a:t>необходимо </a:t>
            </a:r>
            <a:r>
              <a:rPr sz="2200" spc="-5" dirty="0">
                <a:latin typeface="Calibri"/>
                <a:cs typeface="Calibri"/>
              </a:rPr>
              <a:t>направление к </a:t>
            </a:r>
            <a:r>
              <a:rPr sz="2200" spc="-10" dirty="0">
                <a:latin typeface="Calibri"/>
                <a:cs typeface="Calibri"/>
              </a:rPr>
              <a:t>соответствующему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специалисту.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359409"/>
            <a:ext cx="9427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95650" marR="5080" indent="-328358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Дефекты </a:t>
            </a:r>
            <a:r>
              <a:rPr spc="5" dirty="0"/>
              <a:t>роста </a:t>
            </a:r>
            <a:r>
              <a:rPr spc="-35" dirty="0"/>
              <a:t>трубчатой </a:t>
            </a:r>
            <a:r>
              <a:rPr spc="-5" dirty="0"/>
              <a:t>кости или </a:t>
            </a:r>
            <a:r>
              <a:rPr spc="-15" dirty="0"/>
              <a:t>позвоночника  </a:t>
            </a:r>
            <a:r>
              <a:rPr spc="-10" dirty="0"/>
              <a:t>Ахондроплазия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31416"/>
            <a:ext cx="10344785" cy="44843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34035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Гидроцефалия, </a:t>
            </a:r>
            <a:r>
              <a:rPr sz="2400" dirty="0">
                <a:latin typeface="Calibri"/>
                <a:cs typeface="Calibri"/>
              </a:rPr>
              <a:t>если </a:t>
            </a:r>
            <a:r>
              <a:rPr sz="2400" spc="-5" dirty="0">
                <a:latin typeface="Calibri"/>
                <a:cs typeface="Calibri"/>
              </a:rPr>
              <a:t>она </a:t>
            </a:r>
            <a:r>
              <a:rPr sz="2400" spc="-15" dirty="0">
                <a:latin typeface="Calibri"/>
                <a:cs typeface="Calibri"/>
              </a:rPr>
              <a:t>присутствует, должна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5" dirty="0">
                <a:latin typeface="Calibri"/>
                <a:cs typeface="Calibri"/>
              </a:rPr>
              <a:t>тщательно </a:t>
            </a:r>
            <a:r>
              <a:rPr sz="2400" spc="-5" dirty="0">
                <a:latin typeface="Calibri"/>
                <a:cs typeface="Calibri"/>
              </a:rPr>
              <a:t>оценена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10" dirty="0">
                <a:latin typeface="Calibri"/>
                <a:cs typeface="Calibri"/>
              </a:rPr>
              <a:t>потребовать хирургического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вмешательства.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Во </a:t>
            </a:r>
            <a:r>
              <a:rPr sz="2400" spc="-5" dirty="0">
                <a:latin typeface="Calibri"/>
                <a:cs typeface="Calibri"/>
              </a:rPr>
              <a:t>время роста </a:t>
            </a:r>
            <a:r>
              <a:rPr sz="2400" spc="-15" dirty="0">
                <a:latin typeface="Calibri"/>
                <a:cs typeface="Calibri"/>
              </a:rPr>
              <a:t>следует </a:t>
            </a:r>
            <a:r>
              <a:rPr sz="2400" spc="-5" dirty="0">
                <a:latin typeface="Calibri"/>
                <a:cs typeface="Calibri"/>
              </a:rPr>
              <a:t>проверять окружность </a:t>
            </a:r>
            <a:r>
              <a:rPr sz="2400" spc="-20" dirty="0">
                <a:latin typeface="Calibri"/>
                <a:cs typeface="Calibri"/>
              </a:rPr>
              <a:t>головы </a:t>
            </a:r>
            <a:r>
              <a:rPr sz="2400" spc="-10" dirty="0">
                <a:latin typeface="Calibri"/>
                <a:cs typeface="Calibri"/>
              </a:rPr>
              <a:t>каждые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месяцев</a:t>
            </a:r>
            <a:endParaRPr sz="2400">
              <a:latin typeface="Calibri"/>
              <a:cs typeface="Calibri"/>
            </a:endParaRPr>
          </a:p>
          <a:p>
            <a:pPr marL="241300" marR="70993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(особенно </a:t>
            </a:r>
            <a:r>
              <a:rPr sz="2400" dirty="0">
                <a:latin typeface="Calibri"/>
                <a:cs typeface="Calibri"/>
              </a:rPr>
              <a:t>в первые 2 </a:t>
            </a:r>
            <a:r>
              <a:rPr sz="2400" spc="-30" dirty="0">
                <a:latin typeface="Calibri"/>
                <a:cs typeface="Calibri"/>
              </a:rPr>
              <a:t>года </a:t>
            </a:r>
            <a:r>
              <a:rPr sz="2400" dirty="0">
                <a:latin typeface="Calibri"/>
                <a:cs typeface="Calibri"/>
              </a:rPr>
              <a:t>жизни) и </a:t>
            </a:r>
            <a:r>
              <a:rPr sz="2400" spc="-10" dirty="0">
                <a:latin typeface="Calibri"/>
                <a:cs typeface="Calibri"/>
              </a:rPr>
              <a:t>оценивать </a:t>
            </a:r>
            <a:r>
              <a:rPr sz="2400" spc="-5" dirty="0">
                <a:latin typeface="Calibri"/>
                <a:cs typeface="Calibri"/>
              </a:rPr>
              <a:t>симптомы повышенного  черепного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давления.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МРТ </a:t>
            </a:r>
            <a:r>
              <a:rPr sz="2400" spc="-15" dirty="0">
                <a:latin typeface="Calibri"/>
                <a:cs typeface="Calibri"/>
              </a:rPr>
              <a:t>шейно-медуллярного </a:t>
            </a:r>
            <a:r>
              <a:rPr sz="2400" spc="-5" dirty="0">
                <a:latin typeface="Calibri"/>
                <a:cs typeface="Calibri"/>
              </a:rPr>
              <a:t>соединения,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10" dirty="0">
                <a:latin typeface="Calibri"/>
                <a:cs typeface="Calibri"/>
              </a:rPr>
              <a:t>также исследования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потока</a:t>
            </a:r>
            <a:endParaRPr sz="2400">
              <a:latin typeface="Calibri"/>
              <a:cs typeface="Calibri"/>
            </a:endParaRPr>
          </a:p>
          <a:p>
            <a:pPr marL="241300" marR="115824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спинномозговой </a:t>
            </a:r>
            <a:r>
              <a:rPr sz="2400" spc="-10" dirty="0">
                <a:latin typeface="Calibri"/>
                <a:cs typeface="Calibri"/>
              </a:rPr>
              <a:t>жидкости </a:t>
            </a:r>
            <a:r>
              <a:rPr sz="2400" spc="-5" dirty="0">
                <a:latin typeface="Calibri"/>
                <a:cs typeface="Calibri"/>
              </a:rPr>
              <a:t>могут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5" dirty="0">
                <a:latin typeface="Calibri"/>
                <a:cs typeface="Calibri"/>
              </a:rPr>
              <a:t>нормальными </a:t>
            </a:r>
            <a:r>
              <a:rPr sz="2400" dirty="0">
                <a:latin typeface="Calibri"/>
                <a:cs typeface="Calibri"/>
              </a:rPr>
              <a:t>в нейтральном  </a:t>
            </a:r>
            <a:r>
              <a:rPr sz="2400" spc="-15" dirty="0">
                <a:latin typeface="Calibri"/>
                <a:cs typeface="Calibri"/>
              </a:rPr>
              <a:t>положении</a:t>
            </a:r>
            <a:r>
              <a:rPr sz="2400" dirty="0">
                <a:latin typeface="Calibri"/>
                <a:cs typeface="Calibri"/>
              </a:rPr>
              <a:t> шеи.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При сгибании и </a:t>
            </a:r>
            <a:r>
              <a:rPr sz="2400" spc="-5" dirty="0">
                <a:latin typeface="Calibri"/>
                <a:cs typeface="Calibri"/>
              </a:rPr>
              <a:t>разгибании ШОП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продемонстрирована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полная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блокировка потока </a:t>
            </a:r>
            <a:r>
              <a:rPr sz="2400" spc="-5" dirty="0">
                <a:latin typeface="Calibri"/>
                <a:cs typeface="Calibri"/>
              </a:rPr>
              <a:t>СМЖ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затылочном </a:t>
            </a:r>
            <a:r>
              <a:rPr sz="2400" spc="-10" dirty="0">
                <a:latin typeface="Calibri"/>
                <a:cs typeface="Calibri"/>
              </a:rPr>
              <a:t>отверстии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вторично заднего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шейно-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20" dirty="0">
                <a:latin typeface="Calibri"/>
                <a:cs typeface="Calibri"/>
              </a:rPr>
              <a:t>медуллярного </a:t>
            </a:r>
            <a:r>
              <a:rPr sz="2400" spc="-10" dirty="0">
                <a:latin typeface="Calibri"/>
                <a:cs typeface="Calibri"/>
              </a:rPr>
              <a:t>сжатия.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Рентгенограммы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положениях </a:t>
            </a:r>
            <a:r>
              <a:rPr sz="2400" dirty="0">
                <a:latin typeface="Calibri"/>
                <a:cs typeface="Calibri"/>
              </a:rPr>
              <a:t>сгибания и </a:t>
            </a:r>
            <a:r>
              <a:rPr sz="2400" spc="-5" dirty="0">
                <a:latin typeface="Calibri"/>
                <a:cs typeface="Calibri"/>
              </a:rPr>
              <a:t>разгибания </a:t>
            </a:r>
            <a:r>
              <a:rPr sz="2400" spc="-10" dirty="0">
                <a:latin typeface="Calibri"/>
                <a:cs typeface="Calibri"/>
              </a:rPr>
              <a:t>оправданы,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если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присутствуют симптомы </a:t>
            </a:r>
            <a:r>
              <a:rPr sz="2400" dirty="0">
                <a:latin typeface="Calibri"/>
                <a:cs typeface="Calibri"/>
              </a:rPr>
              <a:t>и признаки </a:t>
            </a:r>
            <a:r>
              <a:rPr sz="2400" spc="-10" dirty="0">
                <a:latin typeface="Calibri"/>
                <a:cs typeface="Calibri"/>
              </a:rPr>
              <a:t>от легкой </a:t>
            </a:r>
            <a:r>
              <a:rPr sz="2400" spc="-15" dirty="0">
                <a:latin typeface="Calibri"/>
                <a:cs typeface="Calibri"/>
              </a:rPr>
              <a:t>до тяжелой </a:t>
            </a:r>
            <a:r>
              <a:rPr sz="2400" spc="-5" dirty="0">
                <a:latin typeface="Calibri"/>
                <a:cs typeface="Calibri"/>
              </a:rPr>
              <a:t>степени, </a:t>
            </a:r>
            <a:r>
              <a:rPr sz="2400" spc="-15" dirty="0">
                <a:latin typeface="Calibri"/>
                <a:cs typeface="Calibri"/>
              </a:rPr>
              <a:t>поскольку</a:t>
            </a:r>
            <a:endParaRPr sz="2400">
              <a:latin typeface="Calibri"/>
              <a:cs typeface="Calibri"/>
            </a:endParaRPr>
          </a:p>
          <a:p>
            <a:pPr marL="241300" marR="574675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хирургические </a:t>
            </a:r>
            <a:r>
              <a:rPr sz="2400" dirty="0">
                <a:latin typeface="Calibri"/>
                <a:cs typeface="Calibri"/>
              </a:rPr>
              <a:t>варианты, </a:t>
            </a:r>
            <a:r>
              <a:rPr sz="2400" spc="-5" dirty="0">
                <a:latin typeface="Calibri"/>
                <a:cs typeface="Calibri"/>
              </a:rPr>
              <a:t>такие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dirty="0">
                <a:latin typeface="Calibri"/>
                <a:cs typeface="Calibri"/>
              </a:rPr>
              <a:t>ВПШ или </a:t>
            </a:r>
            <a:r>
              <a:rPr sz="2400" spc="-5" dirty="0">
                <a:latin typeface="Calibri"/>
                <a:cs typeface="Calibri"/>
              </a:rPr>
              <a:t>декомпрессивная хирургия,  могут </a:t>
            </a:r>
            <a:r>
              <a:rPr sz="2400" dirty="0">
                <a:latin typeface="Calibri"/>
                <a:cs typeface="Calibri"/>
              </a:rPr>
              <a:t>быть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корректирующими.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359409"/>
            <a:ext cx="9427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95650" marR="5080" indent="-328358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Дефекты </a:t>
            </a:r>
            <a:r>
              <a:rPr spc="5" dirty="0"/>
              <a:t>роста </a:t>
            </a:r>
            <a:r>
              <a:rPr spc="-35" dirty="0"/>
              <a:t>трубчатой </a:t>
            </a:r>
            <a:r>
              <a:rPr spc="-5" dirty="0"/>
              <a:t>кости или </a:t>
            </a:r>
            <a:r>
              <a:rPr spc="-15" dirty="0"/>
              <a:t>позвоночника  </a:t>
            </a:r>
            <a:r>
              <a:rPr spc="-10" dirty="0"/>
              <a:t>Ахондроплазия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6132"/>
            <a:ext cx="10188575" cy="42595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28016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Лечение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включать </a:t>
            </a:r>
            <a:r>
              <a:rPr sz="2600" spc="-5" dirty="0">
                <a:latin typeface="Calibri"/>
                <a:cs typeface="Calibri"/>
              </a:rPr>
              <a:t>терапию </a:t>
            </a:r>
            <a:r>
              <a:rPr sz="2600" spc="-10" dirty="0">
                <a:latin typeface="Calibri"/>
                <a:cs typeface="Calibri"/>
              </a:rPr>
              <a:t>гормоном </a:t>
            </a:r>
            <a:r>
              <a:rPr sz="2600" spc="-5" dirty="0">
                <a:latin typeface="Calibri"/>
                <a:cs typeface="Calibri"/>
              </a:rPr>
              <a:t>роста </a:t>
            </a:r>
            <a:r>
              <a:rPr sz="2600" spc="-10" dirty="0">
                <a:latin typeface="Calibri"/>
                <a:cs typeface="Calibri"/>
              </a:rPr>
              <a:t>человека.  Долгосрочные </a:t>
            </a:r>
            <a:r>
              <a:rPr sz="2600" spc="-5" dirty="0">
                <a:latin typeface="Calibri"/>
                <a:cs typeface="Calibri"/>
              </a:rPr>
              <a:t>последствия </a:t>
            </a:r>
            <a:r>
              <a:rPr sz="2600" spc="-20" dirty="0">
                <a:latin typeface="Calibri"/>
                <a:cs typeface="Calibri"/>
              </a:rPr>
              <a:t>этого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неизвестны.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Было </a:t>
            </a:r>
            <a:r>
              <a:rPr sz="2600" spc="-5" dirty="0">
                <a:latin typeface="Calibri"/>
                <a:cs typeface="Calibri"/>
              </a:rPr>
              <a:t>показано,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spc="-5" dirty="0">
                <a:latin typeface="Calibri"/>
                <a:cs typeface="Calibri"/>
              </a:rPr>
              <a:t>паратиреоидный </a:t>
            </a:r>
            <a:r>
              <a:rPr sz="2600" spc="-10" dirty="0">
                <a:latin typeface="Calibri"/>
                <a:cs typeface="Calibri"/>
              </a:rPr>
              <a:t>гормон </a:t>
            </a:r>
            <a:r>
              <a:rPr sz="2600" spc="-15" dirty="0">
                <a:latin typeface="Calibri"/>
                <a:cs typeface="Calibri"/>
              </a:rPr>
              <a:t>улучшает </a:t>
            </a:r>
            <a:r>
              <a:rPr sz="2600" spc="-5" dirty="0">
                <a:latin typeface="Calibri"/>
                <a:cs typeface="Calibri"/>
              </a:rPr>
              <a:t>рост </a:t>
            </a:r>
            <a:r>
              <a:rPr sz="2600" spc="-15" dirty="0">
                <a:latin typeface="Calibri"/>
                <a:cs typeface="Calibri"/>
              </a:rPr>
              <a:t>костей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dirty="0">
                <a:latin typeface="Calibri"/>
                <a:cs typeface="Calibri"/>
              </a:rPr>
              <a:t>смягчает </a:t>
            </a:r>
            <a:r>
              <a:rPr sz="2600" spc="-5" dirty="0">
                <a:latin typeface="Calibri"/>
                <a:cs typeface="Calibri"/>
              </a:rPr>
              <a:t>эффекты мутаций FGFR3, обнаруженных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ахондроплазии.</a:t>
            </a:r>
            <a:endParaRPr sz="2600">
              <a:latin typeface="Calibri"/>
              <a:cs typeface="Calibri"/>
            </a:endParaRPr>
          </a:p>
          <a:p>
            <a:pPr marL="241300" marR="5257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Удлинение </a:t>
            </a:r>
            <a:r>
              <a:rPr sz="2600" spc="-5" dirty="0">
                <a:latin typeface="Calibri"/>
                <a:cs typeface="Calibri"/>
              </a:rPr>
              <a:t>конечности возможно,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5" dirty="0">
                <a:latin typeface="Calibri"/>
                <a:cs typeface="Calibri"/>
              </a:rPr>
              <a:t>оно сопряжено </a:t>
            </a:r>
            <a:r>
              <a:rPr sz="2600" dirty="0">
                <a:latin typeface="Calibri"/>
                <a:cs typeface="Calibri"/>
              </a:rPr>
              <a:t>со </a:t>
            </a:r>
            <a:r>
              <a:rPr sz="2600" spc="-5" dirty="0">
                <a:latin typeface="Calibri"/>
                <a:cs typeface="Calibri"/>
              </a:rPr>
              <a:t>многими  рисками, </a:t>
            </a:r>
            <a:r>
              <a:rPr sz="2600" dirty="0">
                <a:latin typeface="Calibri"/>
                <a:cs typeface="Calibri"/>
              </a:rPr>
              <a:t>включая инфекции, а </a:t>
            </a:r>
            <a:r>
              <a:rPr sz="2600" spc="-5" dirty="0">
                <a:latin typeface="Calibri"/>
                <a:cs typeface="Calibri"/>
              </a:rPr>
              <a:t>также повреждение </a:t>
            </a:r>
            <a:r>
              <a:rPr sz="2600" dirty="0">
                <a:latin typeface="Calibri"/>
                <a:cs typeface="Calibri"/>
              </a:rPr>
              <a:t>мягких</a:t>
            </a:r>
            <a:r>
              <a:rPr sz="2600" spc="-1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тканей,  </a:t>
            </a:r>
            <a:r>
              <a:rPr sz="2600" dirty="0">
                <a:latin typeface="Calibri"/>
                <a:cs typeface="Calibri"/>
              </a:rPr>
              <a:t>нервов и </a:t>
            </a:r>
            <a:r>
              <a:rPr sz="2600" spc="-5" dirty="0">
                <a:latin typeface="Calibri"/>
                <a:cs typeface="Calibri"/>
              </a:rPr>
              <a:t>суставов. </a:t>
            </a:r>
            <a:r>
              <a:rPr sz="2600" spc="-10" dirty="0">
                <a:latin typeface="Calibri"/>
                <a:cs typeface="Calibri"/>
              </a:rPr>
              <a:t>Это остается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спорным.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5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По сравнению с остальным </a:t>
            </a:r>
            <a:r>
              <a:rPr sz="2600" spc="-10" dirty="0">
                <a:latin typeface="Calibri"/>
                <a:cs typeface="Calibri"/>
              </a:rPr>
              <a:t>населением </a:t>
            </a:r>
            <a:r>
              <a:rPr sz="2600" spc="-5" dirty="0">
                <a:latin typeface="Calibri"/>
                <a:cs typeface="Calibri"/>
              </a:rPr>
              <a:t>растет </a:t>
            </a:r>
            <a:r>
              <a:rPr sz="2600" dirty="0">
                <a:latin typeface="Calibri"/>
                <a:cs typeface="Calibri"/>
              </a:rPr>
              <a:t>число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внезапных</a:t>
            </a:r>
            <a:endParaRPr sz="2600">
              <a:latin typeface="Calibri"/>
              <a:cs typeface="Calibri"/>
            </a:endParaRPr>
          </a:p>
          <a:p>
            <a:pPr marL="241300" marR="88265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latin typeface="Calibri"/>
                <a:cs typeface="Calibri"/>
              </a:rPr>
              <a:t>смертей, вызванных </a:t>
            </a:r>
            <a:r>
              <a:rPr sz="2600" spc="-5" dirty="0">
                <a:latin typeface="Calibri"/>
                <a:cs typeface="Calibri"/>
              </a:rPr>
              <a:t>стенозом </a:t>
            </a:r>
            <a:r>
              <a:rPr sz="2600" spc="-10" dirty="0">
                <a:latin typeface="Calibri"/>
                <a:cs typeface="Calibri"/>
              </a:rPr>
              <a:t>большого </a:t>
            </a:r>
            <a:r>
              <a:rPr sz="2600" spc="-5" dirty="0">
                <a:latin typeface="Calibri"/>
                <a:cs typeface="Calibri"/>
              </a:rPr>
              <a:t>отверстия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0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в возрасте 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5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лет.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Существует также </a:t>
            </a:r>
            <a:r>
              <a:rPr sz="2600" spc="-5" dirty="0">
                <a:latin typeface="Calibri"/>
                <a:cs typeface="Calibri"/>
              </a:rPr>
              <a:t>увеличение </a:t>
            </a:r>
            <a:r>
              <a:rPr sz="2600" dirty="0">
                <a:latin typeface="Calibri"/>
                <a:cs typeface="Calibri"/>
              </a:rPr>
              <a:t>смертности </a:t>
            </a:r>
            <a:r>
              <a:rPr sz="2600" spc="-20" dirty="0">
                <a:latin typeface="Calibri"/>
                <a:cs typeface="Calibri"/>
              </a:rPr>
              <a:t>от </a:t>
            </a:r>
            <a:r>
              <a:rPr sz="2600" spc="-10" dirty="0">
                <a:latin typeface="Calibri"/>
                <a:cs typeface="Calibri"/>
              </a:rPr>
              <a:t>сердечных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213995">
              <a:lnSpc>
                <a:spcPct val="70100"/>
              </a:lnSpc>
              <a:spcBef>
                <a:spcPts val="464"/>
              </a:spcBef>
            </a:pPr>
            <a:r>
              <a:rPr sz="2600" spc="-5" dirty="0">
                <a:latin typeface="Calibri"/>
                <a:cs typeface="Calibri"/>
              </a:rPr>
              <a:t>неврологических заболеваний, </a:t>
            </a:r>
            <a:r>
              <a:rPr sz="2600" dirty="0">
                <a:latin typeface="Calibri"/>
                <a:cs typeface="Calibri"/>
              </a:rPr>
              <a:t>а </a:t>
            </a:r>
            <a:r>
              <a:rPr sz="2600" spc="-10" dirty="0">
                <a:latin typeface="Calibri"/>
                <a:cs typeface="Calibri"/>
              </a:rPr>
              <a:t>также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spc="-5" dirty="0">
                <a:latin typeface="Calibri"/>
                <a:cs typeface="Calibri"/>
              </a:rPr>
              <a:t>передозировки лекарств </a:t>
            </a:r>
            <a:r>
              <a:rPr sz="2600" dirty="0">
                <a:latin typeface="Calibri"/>
                <a:cs typeface="Calibri"/>
              </a:rPr>
              <a:t>и  самоубийств у пожилых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пациентов.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600" y="359409"/>
            <a:ext cx="9427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95650" marR="5080" indent="-3283585">
              <a:lnSpc>
                <a:spcPts val="3460"/>
              </a:lnSpc>
              <a:spcBef>
                <a:spcPts val="535"/>
              </a:spcBef>
            </a:pPr>
            <a:r>
              <a:rPr spc="10" dirty="0"/>
              <a:t>Дефекты </a:t>
            </a:r>
            <a:r>
              <a:rPr spc="5" dirty="0"/>
              <a:t>роста </a:t>
            </a:r>
            <a:r>
              <a:rPr spc="-35" dirty="0"/>
              <a:t>трубчатой </a:t>
            </a:r>
            <a:r>
              <a:rPr spc="-5" dirty="0"/>
              <a:t>кости или </a:t>
            </a:r>
            <a:r>
              <a:rPr spc="-15" dirty="0"/>
              <a:t>позвоночника  </a:t>
            </a:r>
            <a:r>
              <a:rPr spc="-10" dirty="0"/>
              <a:t>Ахондроплазия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500960"/>
            <a:ext cx="10273030" cy="28835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Сообщения о </a:t>
            </a:r>
            <a:r>
              <a:rPr sz="2800" spc="-10" dirty="0">
                <a:latin typeface="Calibri"/>
                <a:cs typeface="Calibri"/>
              </a:rPr>
              <a:t>депрессии, низкой самооценке, </a:t>
            </a:r>
            <a:r>
              <a:rPr sz="2800" spc="-20" dirty="0">
                <a:latin typeface="Calibri"/>
                <a:cs typeface="Calibri"/>
              </a:rPr>
              <a:t>плохом </a:t>
            </a:r>
            <a:r>
              <a:rPr sz="2800" spc="-5" dirty="0">
                <a:latin typeface="Calibri"/>
                <a:cs typeface="Calibri"/>
              </a:rPr>
              <a:t>образе </a:t>
            </a:r>
            <a:r>
              <a:rPr sz="2800" spc="-25" dirty="0">
                <a:latin typeface="Calibri"/>
                <a:cs typeface="Calibri"/>
              </a:rPr>
              <a:t>тела 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хронической </a:t>
            </a:r>
            <a:r>
              <a:rPr sz="2800" spc="-15" dirty="0">
                <a:latin typeface="Calibri"/>
                <a:cs typeface="Calibri"/>
              </a:rPr>
              <a:t>боли должны </a:t>
            </a:r>
            <a:r>
              <a:rPr sz="2800" spc="-5" dirty="0">
                <a:latin typeface="Calibri"/>
                <a:cs typeface="Calibri"/>
              </a:rPr>
              <a:t>быть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рассмотрены.</a:t>
            </a:r>
            <a:endParaRPr sz="2800">
              <a:latin typeface="Calibri"/>
              <a:cs typeface="Calibri"/>
            </a:endParaRPr>
          </a:p>
          <a:p>
            <a:pPr marL="241300" marR="770255" indent="-228600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Ключом к успешному лечению </a:t>
            </a:r>
            <a:r>
              <a:rPr sz="2800" spc="-25" dirty="0">
                <a:latin typeface="Calibri"/>
                <a:cs typeface="Calibri"/>
              </a:rPr>
              <a:t>этого </a:t>
            </a:r>
            <a:r>
              <a:rPr sz="2800" spc="-10" dirty="0">
                <a:latin typeface="Calibri"/>
                <a:cs typeface="Calibri"/>
              </a:rPr>
              <a:t>состояния </a:t>
            </a:r>
            <a:r>
              <a:rPr sz="2800" spc="-15" dirty="0">
                <a:latin typeface="Calibri"/>
                <a:cs typeface="Calibri"/>
              </a:rPr>
              <a:t>является  </a:t>
            </a:r>
            <a:r>
              <a:rPr sz="2800" spc="-5" dirty="0">
                <a:latin typeface="Calibri"/>
                <a:cs typeface="Calibri"/>
              </a:rPr>
              <a:t>междисциплинарная команда, в </a:t>
            </a:r>
            <a:r>
              <a:rPr sz="2800" spc="-25" dirty="0">
                <a:latin typeface="Calibri"/>
                <a:cs typeface="Calibri"/>
              </a:rPr>
              <a:t>которую входят </a:t>
            </a:r>
            <a:r>
              <a:rPr sz="2800" dirty="0">
                <a:latin typeface="Calibri"/>
                <a:cs typeface="Calibri"/>
              </a:rPr>
              <a:t>врачи </a:t>
            </a:r>
            <a:r>
              <a:rPr sz="2800" spc="-10" dirty="0">
                <a:latin typeface="Calibri"/>
                <a:cs typeface="Calibri"/>
              </a:rPr>
              <a:t>ФРМ,  </a:t>
            </a:r>
            <a:r>
              <a:rPr sz="2800" spc="-5" dirty="0">
                <a:latin typeface="Calibri"/>
                <a:cs typeface="Calibri"/>
              </a:rPr>
              <a:t>кинезотерапевт и социальный </a:t>
            </a:r>
            <a:r>
              <a:rPr sz="2800" spc="-10" dirty="0">
                <a:latin typeface="Calibri"/>
                <a:cs typeface="Calibri"/>
              </a:rPr>
              <a:t>работник </a:t>
            </a:r>
            <a:r>
              <a:rPr sz="2800" spc="-5" dirty="0">
                <a:latin typeface="Calibri"/>
                <a:cs typeface="Calibri"/>
              </a:rPr>
              <a:t>и / или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психолог,</a:t>
            </a:r>
            <a:endParaRPr sz="2800">
              <a:latin typeface="Calibri"/>
              <a:cs typeface="Calibri"/>
            </a:endParaRPr>
          </a:p>
          <a:p>
            <a:pPr marL="241300" marR="1170940">
              <a:lnSpc>
                <a:spcPts val="3020"/>
              </a:lnSpc>
              <a:spcBef>
                <a:spcPts val="10"/>
              </a:spcBef>
            </a:pPr>
            <a:r>
              <a:rPr sz="2800" spc="-20" dirty="0">
                <a:latin typeface="Calibri"/>
                <a:cs typeface="Calibri"/>
              </a:rPr>
              <a:t>нейрохирург, </a:t>
            </a:r>
            <a:r>
              <a:rPr sz="2800" spc="-35" dirty="0">
                <a:latin typeface="Calibri"/>
                <a:cs typeface="Calibri"/>
              </a:rPr>
              <a:t>кардиолог, </a:t>
            </a:r>
            <a:r>
              <a:rPr sz="2800" spc="-15" dirty="0">
                <a:latin typeface="Calibri"/>
                <a:cs typeface="Calibri"/>
              </a:rPr>
              <a:t>гастроэнтеролог, </a:t>
            </a:r>
            <a:r>
              <a:rPr sz="2800" spc="-10" dirty="0">
                <a:latin typeface="Calibri"/>
                <a:cs typeface="Calibri"/>
              </a:rPr>
              <a:t>эндокринолог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5" dirty="0">
                <a:latin typeface="Calibri"/>
                <a:cs typeface="Calibri"/>
              </a:rPr>
              <a:t>ортопед.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9753"/>
            <a:ext cx="10295890" cy="57340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189990" marR="1121410" algn="ctr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139065" algn="ctr">
              <a:lnSpc>
                <a:spcPts val="2555"/>
              </a:lnSpc>
            </a:pPr>
            <a:r>
              <a:rPr sz="2400" b="1" spc="-5" dirty="0">
                <a:latin typeface="Times New Roman"/>
                <a:cs typeface="Times New Roman"/>
              </a:rPr>
              <a:t>Фиброзная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дисплазия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представляет </a:t>
            </a:r>
            <a:r>
              <a:rPr sz="2400" dirty="0">
                <a:latin typeface="Calibri"/>
                <a:cs typeface="Calibri"/>
              </a:rPr>
              <a:t>собой </a:t>
            </a:r>
            <a:r>
              <a:rPr sz="2400" spc="-10" dirty="0">
                <a:latin typeface="Calibri"/>
                <a:cs typeface="Calibri"/>
              </a:rPr>
              <a:t>состояние, </a:t>
            </a:r>
            <a:r>
              <a:rPr sz="2400" spc="-5" dirty="0">
                <a:latin typeface="Calibri"/>
                <a:cs typeface="Calibri"/>
              </a:rPr>
              <a:t>характеризующееся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наличием</a:t>
            </a:r>
            <a:endParaRPr sz="2400">
              <a:latin typeface="Calibri"/>
              <a:cs typeface="Calibri"/>
            </a:endParaRPr>
          </a:p>
          <a:p>
            <a:pPr marL="241300" marR="343535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расширяющейся </a:t>
            </a:r>
            <a:r>
              <a:rPr sz="2400" spc="-10" dirty="0">
                <a:latin typeface="Calibri"/>
                <a:cs typeface="Calibri"/>
              </a:rPr>
              <a:t>фиброзно-костной ткани </a:t>
            </a:r>
            <a:r>
              <a:rPr sz="2400" dirty="0">
                <a:latin typeface="Calibri"/>
                <a:cs typeface="Calibri"/>
              </a:rPr>
              <a:t>внутри </a:t>
            </a:r>
            <a:r>
              <a:rPr sz="2400" spc="-5" dirty="0">
                <a:latin typeface="Calibri"/>
                <a:cs typeface="Calibri"/>
              </a:rPr>
              <a:t>пораженных </a:t>
            </a:r>
            <a:r>
              <a:rPr sz="2400" spc="-10" dirty="0">
                <a:latin typeface="Calibri"/>
                <a:cs typeface="Calibri"/>
              </a:rPr>
              <a:t>костей. </a:t>
            </a:r>
            <a:r>
              <a:rPr sz="2400" spc="-5" dirty="0">
                <a:latin typeface="Calibri"/>
                <a:cs typeface="Calibri"/>
              </a:rPr>
              <a:t>Она  </a:t>
            </a:r>
            <a:r>
              <a:rPr sz="2400" spc="-10" dirty="0">
                <a:latin typeface="Calibri"/>
                <a:cs typeface="Calibri"/>
              </a:rPr>
              <a:t>характеризуется тем, что </a:t>
            </a:r>
            <a:r>
              <a:rPr sz="2400" spc="-5" dirty="0">
                <a:latin typeface="Calibri"/>
                <a:cs typeface="Calibri"/>
              </a:rPr>
              <a:t>губчатая </a:t>
            </a:r>
            <a:r>
              <a:rPr sz="2400" spc="-10" dirty="0">
                <a:latin typeface="Calibri"/>
                <a:cs typeface="Calibri"/>
              </a:rPr>
              <a:t>кость </a:t>
            </a:r>
            <a:r>
              <a:rPr sz="2400" spc="-5" dirty="0">
                <a:latin typeface="Calibri"/>
                <a:cs typeface="Calibri"/>
              </a:rPr>
              <a:t>заменяется фиброзной</a:t>
            </a:r>
            <a:r>
              <a:rPr sz="2400" spc="-10" dirty="0">
                <a:latin typeface="Calibri"/>
                <a:cs typeface="Calibri"/>
              </a:rPr>
              <a:t> тканью.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первую </a:t>
            </a:r>
            <a:r>
              <a:rPr sz="2400" spc="-10" dirty="0">
                <a:latin typeface="Calibri"/>
                <a:cs typeface="Calibri"/>
              </a:rPr>
              <a:t>очередь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10" dirty="0">
                <a:latin typeface="Calibri"/>
                <a:cs typeface="Calibri"/>
              </a:rPr>
              <a:t>поражение растущего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скелета.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5" dirty="0">
                <a:latin typeface="Calibri"/>
                <a:cs typeface="Calibri"/>
              </a:rPr>
              <a:t>вызвать </a:t>
            </a:r>
            <a:r>
              <a:rPr sz="2400" spc="-15" dirty="0">
                <a:latin typeface="Calibri"/>
                <a:cs typeface="Calibri"/>
              </a:rPr>
              <a:t>боль </a:t>
            </a:r>
            <a:r>
              <a:rPr sz="2400" spc="-5" dirty="0">
                <a:latin typeface="Calibri"/>
                <a:cs typeface="Calibri"/>
              </a:rPr>
              <a:t>или </a:t>
            </a:r>
            <a:r>
              <a:rPr sz="2400" spc="-15" dirty="0">
                <a:latin typeface="Calibri"/>
                <a:cs typeface="Calibri"/>
              </a:rPr>
              <a:t>хромоту, </a:t>
            </a:r>
            <a:r>
              <a:rPr sz="2400" spc="-5" dirty="0">
                <a:latin typeface="Calibri"/>
                <a:cs typeface="Calibri"/>
              </a:rPr>
              <a:t>нарушение длины конечности,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О-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образную деформацию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перелом. Это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5" dirty="0">
                <a:latin typeface="Calibri"/>
                <a:cs typeface="Calibri"/>
              </a:rPr>
              <a:t>связано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эндокринными </a:t>
            </a:r>
            <a:r>
              <a:rPr sz="2400" dirty="0">
                <a:latin typeface="Calibri"/>
                <a:cs typeface="Calibri"/>
              </a:rPr>
              <a:t>нарушениями, </a:t>
            </a:r>
            <a:r>
              <a:rPr sz="2400" spc="-5" dirty="0">
                <a:latin typeface="Calibri"/>
                <a:cs typeface="Calibri"/>
              </a:rPr>
              <a:t>такими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dirty="0">
                <a:latin typeface="Calibri"/>
                <a:cs typeface="Calibri"/>
              </a:rPr>
              <a:t>синдром </a:t>
            </a:r>
            <a:r>
              <a:rPr sz="2400" spc="-10" dirty="0">
                <a:latin typeface="Calibri"/>
                <a:cs typeface="Calibri"/>
              </a:rPr>
              <a:t>Олбрайта,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который</a:t>
            </a:r>
            <a:endParaRPr sz="2400">
              <a:latin typeface="Calibri"/>
              <a:cs typeface="Calibri"/>
            </a:endParaRPr>
          </a:p>
          <a:p>
            <a:pPr marL="241300" marR="368300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Calibri"/>
                <a:cs typeface="Calibri"/>
              </a:rPr>
              <a:t>состоит </a:t>
            </a:r>
            <a:r>
              <a:rPr sz="2400" dirty="0">
                <a:latin typeface="Calibri"/>
                <a:cs typeface="Calibri"/>
              </a:rPr>
              <a:t>из </a:t>
            </a:r>
            <a:r>
              <a:rPr sz="2400" spc="-5" dirty="0">
                <a:latin typeface="Calibri"/>
                <a:cs typeface="Calibri"/>
              </a:rPr>
              <a:t>триады поражения </a:t>
            </a:r>
            <a:r>
              <a:rPr sz="2400" spc="-20" dirty="0">
                <a:latin typeface="Calibri"/>
                <a:cs typeface="Calibri"/>
              </a:rPr>
              <a:t>мультифокальной </a:t>
            </a:r>
            <a:r>
              <a:rPr sz="2400" spc="-10" dirty="0">
                <a:latin typeface="Calibri"/>
                <a:cs typeface="Calibri"/>
              </a:rPr>
              <a:t>костной </a:t>
            </a:r>
            <a:r>
              <a:rPr sz="2400" spc="-5" dirty="0">
                <a:latin typeface="Calibri"/>
                <a:cs typeface="Calibri"/>
              </a:rPr>
              <a:t>вовлеченностью,  </a:t>
            </a:r>
            <a:r>
              <a:rPr sz="2400" spc="-10" dirty="0">
                <a:latin typeface="Calibri"/>
                <a:cs typeface="Calibri"/>
              </a:rPr>
              <a:t>преждевременного </a:t>
            </a:r>
            <a:r>
              <a:rPr sz="2400" spc="-15" dirty="0">
                <a:latin typeface="Calibri"/>
                <a:cs typeface="Calibri"/>
              </a:rPr>
              <a:t>полового </a:t>
            </a:r>
            <a:r>
              <a:rPr sz="2400" dirty="0">
                <a:latin typeface="Calibri"/>
                <a:cs typeface="Calibri"/>
              </a:rPr>
              <a:t>созревания и </a:t>
            </a:r>
            <a:r>
              <a:rPr sz="2400" spc="-15" dirty="0">
                <a:latin typeface="Calibri"/>
                <a:cs typeface="Calibri"/>
              </a:rPr>
              <a:t>кожной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пигментации.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рентгенологические </a:t>
            </a:r>
            <a:r>
              <a:rPr sz="2400" spc="-5" dirty="0">
                <a:latin typeface="Calibri"/>
                <a:cs typeface="Calibri"/>
              </a:rPr>
              <a:t>поражения,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5" dirty="0">
                <a:latin typeface="Calibri"/>
                <a:cs typeface="Calibri"/>
              </a:rPr>
              <a:t>правило, </a:t>
            </a:r>
            <a:r>
              <a:rPr sz="2400" spc="-10" dirty="0">
                <a:latin typeface="Calibri"/>
                <a:cs typeface="Calibri"/>
              </a:rPr>
              <a:t>резко</a:t>
            </a:r>
            <a:r>
              <a:rPr sz="2400" spc="-5" dirty="0">
                <a:latin typeface="Calibri"/>
                <a:cs typeface="Calibri"/>
              </a:rPr>
              <a:t> очерчены</a:t>
            </a:r>
            <a:endParaRPr sz="2400">
              <a:latin typeface="Calibri"/>
              <a:cs typeface="Calibri"/>
            </a:endParaRPr>
          </a:p>
          <a:p>
            <a:pPr marL="241300" marR="1392555">
              <a:lnSpc>
                <a:spcPct val="70000"/>
              </a:lnSpc>
              <a:spcBef>
                <a:spcPts val="434"/>
              </a:spcBef>
            </a:pPr>
            <a:r>
              <a:rPr sz="2400" spc="-10" dirty="0">
                <a:latin typeface="Calibri"/>
                <a:cs typeface="Calibri"/>
              </a:rPr>
              <a:t>склеротической костью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проявляются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виде </a:t>
            </a:r>
            <a:r>
              <a:rPr sz="2400" spc="-15" dirty="0">
                <a:latin typeface="Calibri"/>
                <a:cs typeface="Calibri"/>
              </a:rPr>
              <a:t>матового </a:t>
            </a:r>
            <a:r>
              <a:rPr sz="2400" spc="-5" dirty="0">
                <a:latin typeface="Calibri"/>
                <a:cs typeface="Calibri"/>
              </a:rPr>
              <a:t>стекла </a:t>
            </a:r>
            <a:r>
              <a:rPr sz="2400" dirty="0">
                <a:latin typeface="Calibri"/>
                <a:cs typeface="Calibri"/>
              </a:rPr>
              <a:t>или  </a:t>
            </a:r>
            <a:r>
              <a:rPr sz="2400" spc="-5" dirty="0">
                <a:latin typeface="Calibri"/>
                <a:cs typeface="Calibri"/>
              </a:rPr>
              <a:t>литических </a:t>
            </a:r>
            <a:r>
              <a:rPr sz="2400" dirty="0">
                <a:latin typeface="Calibri"/>
                <a:cs typeface="Calibri"/>
              </a:rPr>
              <a:t>расширенных </a:t>
            </a:r>
            <a:r>
              <a:rPr sz="2400" spc="-10" dirty="0">
                <a:latin typeface="Calibri"/>
                <a:cs typeface="Calibri"/>
              </a:rPr>
              <a:t>очагов </a:t>
            </a:r>
            <a:r>
              <a:rPr sz="2400" dirty="0">
                <a:latin typeface="Calibri"/>
                <a:cs typeface="Calibri"/>
              </a:rPr>
              <a:t>диафиза или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метафиза.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лечение </a:t>
            </a:r>
            <a:r>
              <a:rPr sz="2400" spc="-5" dirty="0">
                <a:latin typeface="Calibri"/>
                <a:cs typeface="Calibri"/>
              </a:rPr>
              <a:t>обычно </a:t>
            </a:r>
            <a:r>
              <a:rPr sz="2400" dirty="0">
                <a:latin typeface="Calibri"/>
                <a:cs typeface="Calibri"/>
              </a:rPr>
              <a:t>включает</a:t>
            </a:r>
            <a:r>
              <a:rPr sz="2400" spc="-15" dirty="0">
                <a:latin typeface="Calibri"/>
                <a:cs typeface="Calibri"/>
              </a:rPr>
              <a:t> наблюдение.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Операция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5" dirty="0">
                <a:latin typeface="Calibri"/>
                <a:cs typeface="Calibri"/>
              </a:rPr>
              <a:t>необходима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5" dirty="0">
                <a:latin typeface="Calibri"/>
                <a:cs typeface="Calibri"/>
              </a:rPr>
              <a:t>тех </a:t>
            </a:r>
            <a:r>
              <a:rPr sz="2400" spc="-5" dirty="0">
                <a:latin typeface="Calibri"/>
                <a:cs typeface="Calibri"/>
              </a:rPr>
              <a:t>повреждений, </a:t>
            </a:r>
            <a:r>
              <a:rPr sz="2400" spc="-15" dirty="0">
                <a:latin typeface="Calibri"/>
                <a:cs typeface="Calibri"/>
              </a:rPr>
              <a:t>которые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вызывают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прогрессирующую деформацию, </a:t>
            </a:r>
            <a:r>
              <a:rPr sz="2400" spc="-15" dirty="0">
                <a:latin typeface="Calibri"/>
                <a:cs typeface="Calibri"/>
              </a:rPr>
              <a:t>боль, </a:t>
            </a:r>
            <a:r>
              <a:rPr sz="2400" spc="-10" dirty="0">
                <a:latin typeface="Calibri"/>
                <a:cs typeface="Calibri"/>
              </a:rPr>
              <a:t>перелом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угрозу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перелом.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2767"/>
            <a:ext cx="10130155" cy="5643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82085" marR="954405" indent="-2792730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373380" algn="ctr">
              <a:lnSpc>
                <a:spcPts val="2570"/>
              </a:lnSpc>
            </a:pPr>
            <a:r>
              <a:rPr sz="2400" b="1" spc="-10" dirty="0">
                <a:latin typeface="Times New Roman"/>
                <a:cs typeface="Times New Roman"/>
              </a:rPr>
              <a:t>Несовершенный </a:t>
            </a:r>
            <a:r>
              <a:rPr sz="2400" b="1" spc="-5" dirty="0">
                <a:latin typeface="Times New Roman"/>
                <a:cs typeface="Times New Roman"/>
              </a:rPr>
              <a:t>остеогенез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(НО)</a:t>
            </a:r>
            <a:endParaRPr sz="2400">
              <a:latin typeface="Times New Roman"/>
              <a:cs typeface="Times New Roman"/>
            </a:endParaRPr>
          </a:p>
          <a:p>
            <a:pPr marL="241300" marR="15240" indent="-228600" algn="just">
              <a:lnSpc>
                <a:spcPts val="2690"/>
              </a:lnSpc>
              <a:spcBef>
                <a:spcPts val="1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наследственное заболевание </a:t>
            </a:r>
            <a:r>
              <a:rPr sz="2800" spc="-15" dirty="0">
                <a:latin typeface="Calibri"/>
                <a:cs typeface="Calibri"/>
              </a:rPr>
              <a:t>костей </a:t>
            </a:r>
            <a:r>
              <a:rPr sz="2800" spc="-5" dirty="0">
                <a:latin typeface="Calibri"/>
                <a:cs typeface="Calibri"/>
              </a:rPr>
              <a:t>с ненормальным </a:t>
            </a:r>
            <a:r>
              <a:rPr sz="2800" spc="-10" dirty="0">
                <a:latin typeface="Calibri"/>
                <a:cs typeface="Calibri"/>
              </a:rPr>
              <a:t>качеством 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5" dirty="0">
                <a:latin typeface="Calibri"/>
                <a:cs typeface="Calibri"/>
              </a:rPr>
              <a:t>количеством костей.</a:t>
            </a:r>
            <a:endParaRPr sz="2800">
              <a:latin typeface="Calibri"/>
              <a:cs typeface="Calibri"/>
            </a:endParaRPr>
          </a:p>
          <a:p>
            <a:pPr marL="241300" marR="939800" indent="-228600" algn="just">
              <a:lnSpc>
                <a:spcPct val="8000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переломы </a:t>
            </a:r>
            <a:r>
              <a:rPr sz="2800" spc="-20" dirty="0">
                <a:latin typeface="Calibri"/>
                <a:cs typeface="Calibri"/>
              </a:rPr>
              <a:t>являются </a:t>
            </a:r>
            <a:r>
              <a:rPr sz="2800" spc="-25" dirty="0">
                <a:latin typeface="Calibri"/>
                <a:cs typeface="Calibri"/>
              </a:rPr>
              <a:t>отличительной </a:t>
            </a:r>
            <a:r>
              <a:rPr sz="2800" spc="-15" dirty="0">
                <a:latin typeface="Calibri"/>
                <a:cs typeface="Calibri"/>
              </a:rPr>
              <a:t>чертой </a:t>
            </a:r>
            <a:r>
              <a:rPr sz="2800" spc="-30" dirty="0">
                <a:latin typeface="Calibri"/>
                <a:cs typeface="Calibri"/>
              </a:rPr>
              <a:t>НО. </a:t>
            </a:r>
            <a:r>
              <a:rPr sz="2800" spc="-15" dirty="0">
                <a:latin typeface="Calibri"/>
                <a:cs typeface="Calibri"/>
              </a:rPr>
              <a:t>Количество  </a:t>
            </a:r>
            <a:r>
              <a:rPr sz="2800" spc="-10" dirty="0">
                <a:latin typeface="Calibri"/>
                <a:cs typeface="Calibri"/>
              </a:rPr>
              <a:t>переломов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течение </a:t>
            </a:r>
            <a:r>
              <a:rPr sz="2800" dirty="0">
                <a:latin typeface="Calibri"/>
                <a:cs typeface="Calibri"/>
              </a:rPr>
              <a:t>жизни </a:t>
            </a:r>
            <a:r>
              <a:rPr sz="2800" spc="-15" dirty="0">
                <a:latin typeface="Calibri"/>
                <a:cs typeface="Calibri"/>
              </a:rPr>
              <a:t>варьируется от нескольких до  нескольких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сотен.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фенотип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сильно </a:t>
            </a:r>
            <a:r>
              <a:rPr sz="2800" spc="-15" dirty="0">
                <a:latin typeface="Calibri"/>
                <a:cs typeface="Calibri"/>
              </a:rPr>
              <a:t>различаться даже </a:t>
            </a:r>
            <a:r>
              <a:rPr sz="2800" spc="-5" dirty="0">
                <a:latin typeface="Calibri"/>
                <a:cs typeface="Calibri"/>
              </a:rPr>
              <a:t>в семьях с </a:t>
            </a:r>
            <a:r>
              <a:rPr sz="2800" spc="-20" dirty="0">
                <a:latin typeface="Calibri"/>
                <a:cs typeface="Calibri"/>
              </a:rPr>
              <a:t>одним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тем  </a:t>
            </a:r>
            <a:r>
              <a:rPr sz="2800" spc="-20" dirty="0">
                <a:latin typeface="Calibri"/>
                <a:cs typeface="Calibri"/>
              </a:rPr>
              <a:t>же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генотипом.</a:t>
            </a:r>
            <a:endParaRPr sz="2800">
              <a:latin typeface="Calibri"/>
              <a:cs typeface="Calibri"/>
            </a:endParaRPr>
          </a:p>
          <a:p>
            <a:pPr marL="241300" marR="639445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распространены низкий </a:t>
            </a:r>
            <a:r>
              <a:rPr sz="2800" spc="-30" dirty="0">
                <a:latin typeface="Calibri"/>
                <a:cs typeface="Calibri"/>
              </a:rPr>
              <a:t>рост, </a:t>
            </a:r>
            <a:r>
              <a:rPr sz="2800" spc="-20" dirty="0">
                <a:latin typeface="Calibri"/>
                <a:cs typeface="Calibri"/>
              </a:rPr>
              <a:t>голубая </a:t>
            </a:r>
            <a:r>
              <a:rPr sz="2800" spc="-5" dirty="0">
                <a:latin typeface="Calibri"/>
                <a:cs typeface="Calibri"/>
              </a:rPr>
              <a:t>склера, </a:t>
            </a:r>
            <a:r>
              <a:rPr sz="2800" spc="-15" dirty="0">
                <a:latin typeface="Calibri"/>
                <a:cs typeface="Calibri"/>
              </a:rPr>
              <a:t>относительная  </a:t>
            </a:r>
            <a:r>
              <a:rPr sz="2800" spc="-5" dirty="0">
                <a:latin typeface="Calibri"/>
                <a:cs typeface="Calibri"/>
              </a:rPr>
              <a:t>макроцефалия.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познание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нормально.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люди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30" dirty="0">
                <a:latin typeface="Calibri"/>
                <a:cs typeface="Calibri"/>
              </a:rPr>
              <a:t>НО,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правило, </a:t>
            </a:r>
            <a:r>
              <a:rPr sz="2800" spc="-10" dirty="0">
                <a:latin typeface="Calibri"/>
                <a:cs typeface="Calibri"/>
              </a:rPr>
              <a:t>имеют </a:t>
            </a:r>
            <a:r>
              <a:rPr sz="2800" spc="-5" dirty="0">
                <a:latin typeface="Calibri"/>
                <a:cs typeface="Calibri"/>
              </a:rPr>
              <a:t>высокий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голос.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2767"/>
            <a:ext cx="10273665" cy="55937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82085" marR="1097915" indent="-2792730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230504" algn="ctr">
              <a:lnSpc>
                <a:spcPts val="2570"/>
              </a:lnSpc>
            </a:pPr>
            <a:r>
              <a:rPr sz="2400" b="1" spc="-10" dirty="0">
                <a:latin typeface="Times New Roman"/>
                <a:cs typeface="Times New Roman"/>
              </a:rPr>
              <a:t>Несовершенный </a:t>
            </a:r>
            <a:r>
              <a:rPr sz="2400" b="1" spc="-5" dirty="0">
                <a:latin typeface="Times New Roman"/>
                <a:cs typeface="Times New Roman"/>
              </a:rPr>
              <a:t>остеогенез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(НО)</a:t>
            </a:r>
            <a:endParaRPr sz="2400">
              <a:latin typeface="Times New Roman"/>
              <a:cs typeface="Times New Roman"/>
            </a:endParaRPr>
          </a:p>
          <a:p>
            <a:pPr marL="241300" marR="964565" indent="-228600">
              <a:lnSpc>
                <a:spcPts val="3020"/>
              </a:lnSpc>
              <a:spcBef>
                <a:spcPts val="15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Помимо </a:t>
            </a:r>
            <a:r>
              <a:rPr sz="2800" spc="-10" dirty="0">
                <a:latin typeface="Calibri"/>
                <a:cs typeface="Calibri"/>
              </a:rPr>
              <a:t>переломов, скелетно-мышечные </a:t>
            </a:r>
            <a:r>
              <a:rPr sz="2800" spc="-5" dirty="0">
                <a:latin typeface="Calibri"/>
                <a:cs typeface="Calibri"/>
              </a:rPr>
              <a:t>признаки могут  включать </a:t>
            </a:r>
            <a:r>
              <a:rPr sz="2800" spc="-15" dirty="0">
                <a:latin typeface="Calibri"/>
                <a:cs typeface="Calibri"/>
              </a:rPr>
              <a:t>сколиоз, </a:t>
            </a:r>
            <a:r>
              <a:rPr sz="2800" spc="-5" dirty="0">
                <a:latin typeface="Calibri"/>
                <a:cs typeface="Calibri"/>
              </a:rPr>
              <a:t>мышечные </a:t>
            </a:r>
            <a:r>
              <a:rPr sz="2800" dirty="0">
                <a:latin typeface="Calibri"/>
                <a:cs typeface="Calibri"/>
              </a:rPr>
              <a:t>спазмы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гипермобильность.</a:t>
            </a:r>
            <a:endParaRPr sz="2800">
              <a:latin typeface="Calibri"/>
              <a:cs typeface="Calibri"/>
            </a:endParaRPr>
          </a:p>
          <a:p>
            <a:pPr marL="241300" marR="189865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многочисленные </a:t>
            </a:r>
            <a:r>
              <a:rPr sz="2800" spc="-10" dirty="0">
                <a:latin typeface="Calibri"/>
                <a:cs typeface="Calibri"/>
              </a:rPr>
              <a:t>микротрещины </a:t>
            </a:r>
            <a:r>
              <a:rPr sz="2800" spc="-15" dirty="0">
                <a:latin typeface="Calibri"/>
                <a:cs typeface="Calibri"/>
              </a:rPr>
              <a:t>костей </a:t>
            </a:r>
            <a:r>
              <a:rPr sz="2800" spc="-5" dirty="0">
                <a:latin typeface="Calibri"/>
                <a:cs typeface="Calibri"/>
              </a:rPr>
              <a:t>могут привести к </a:t>
            </a:r>
            <a:r>
              <a:rPr sz="2800" spc="-10" dirty="0">
                <a:latin typeface="Calibri"/>
                <a:cs typeface="Calibri"/>
              </a:rPr>
              <a:t>изгибу 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увеличению </a:t>
            </a:r>
            <a:r>
              <a:rPr sz="2800" spc="-15" dirty="0">
                <a:latin typeface="Calibri"/>
                <a:cs typeface="Calibri"/>
              </a:rPr>
              <a:t>риска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переломов.</a:t>
            </a:r>
            <a:endParaRPr sz="2800">
              <a:latin typeface="Calibri"/>
              <a:cs typeface="Calibri"/>
            </a:endParaRPr>
          </a:p>
          <a:p>
            <a:pPr marL="241300" marR="97853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дыхательная недостаточность является </a:t>
            </a:r>
            <a:r>
              <a:rPr sz="2800" spc="-5" dirty="0">
                <a:latin typeface="Calibri"/>
                <a:cs typeface="Calibri"/>
              </a:rPr>
              <a:t>основной причиной  смерти при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НО.</a:t>
            </a:r>
            <a:endParaRPr sz="2800">
              <a:latin typeface="Calibri"/>
              <a:cs typeface="Calibri"/>
            </a:endParaRPr>
          </a:p>
          <a:p>
            <a:pPr marL="241300" marR="539115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нарушения основания черепа могут вызвать сдавление </a:t>
            </a:r>
            <a:r>
              <a:rPr sz="2800" spc="-10" dirty="0">
                <a:latin typeface="Calibri"/>
                <a:cs typeface="Calibri"/>
              </a:rPr>
              <a:t>ствола  </a:t>
            </a:r>
            <a:r>
              <a:rPr sz="2800" spc="-5" dirty="0">
                <a:latin typeface="Calibri"/>
                <a:cs typeface="Calibri"/>
              </a:rPr>
              <a:t>мозга и неврологический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компромисс.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кожа </a:t>
            </a:r>
            <a:r>
              <a:rPr sz="2800" spc="-5" dirty="0">
                <a:latin typeface="Calibri"/>
                <a:cs typeface="Calibri"/>
              </a:rPr>
              <a:t>имеет </a:t>
            </a:r>
            <a:r>
              <a:rPr sz="2800" spc="-10" dirty="0">
                <a:latin typeface="Calibri"/>
                <a:cs typeface="Calibri"/>
              </a:rPr>
              <a:t>тенденцию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5" dirty="0">
                <a:latin typeface="Calibri"/>
                <a:cs typeface="Calibri"/>
              </a:rPr>
              <a:t>хрупкой,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5" dirty="0">
                <a:latin typeface="Calibri"/>
                <a:cs typeface="Calibri"/>
              </a:rPr>
              <a:t>приводит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5" dirty="0">
                <a:latin typeface="Calibri"/>
                <a:cs typeface="Calibri"/>
              </a:rPr>
              <a:t>увеличению  </a:t>
            </a:r>
            <a:r>
              <a:rPr sz="2800" spc="-10" dirty="0">
                <a:latin typeface="Calibri"/>
                <a:cs typeface="Calibri"/>
              </a:rPr>
              <a:t>синяков.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2767"/>
            <a:ext cx="9792970" cy="5643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82085" marR="617220" indent="-2792730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2980690">
              <a:lnSpc>
                <a:spcPts val="2570"/>
              </a:lnSpc>
            </a:pPr>
            <a:r>
              <a:rPr sz="2400" b="1" spc="-10" dirty="0">
                <a:latin typeface="Times New Roman"/>
                <a:cs typeface="Times New Roman"/>
              </a:rPr>
              <a:t>Несовершенный </a:t>
            </a:r>
            <a:r>
              <a:rPr sz="2400" b="1" spc="-5" dirty="0">
                <a:latin typeface="Times New Roman"/>
                <a:cs typeface="Times New Roman"/>
              </a:rPr>
              <a:t>остеогенез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(НО)</a:t>
            </a:r>
            <a:endParaRPr sz="2400">
              <a:latin typeface="Times New Roman"/>
              <a:cs typeface="Times New Roman"/>
            </a:endParaRPr>
          </a:p>
          <a:p>
            <a:pPr marL="241300" marR="73025" indent="-228600">
              <a:lnSpc>
                <a:spcPts val="2690"/>
              </a:lnSpc>
              <a:spcBef>
                <a:spcPts val="1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10" dirty="0">
                <a:latin typeface="Calibri"/>
                <a:cs typeface="Calibri"/>
              </a:rPr>
              <a:t>переломах </a:t>
            </a:r>
            <a:r>
              <a:rPr sz="2800" spc="-5" dirty="0">
                <a:latin typeface="Calibri"/>
                <a:cs typeface="Calibri"/>
              </a:rPr>
              <a:t>и ушибах </a:t>
            </a:r>
            <a:r>
              <a:rPr sz="2800" spc="-15" dirty="0">
                <a:latin typeface="Calibri"/>
                <a:cs typeface="Calibri"/>
              </a:rPr>
              <a:t>некоторых </a:t>
            </a:r>
            <a:r>
              <a:rPr sz="2800" spc="-20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легким НО </a:t>
            </a:r>
            <a:r>
              <a:rPr sz="2800" spc="-35" dirty="0">
                <a:latin typeface="Calibri"/>
                <a:cs typeface="Calibri"/>
              </a:rPr>
              <a:t>трудно  </a:t>
            </a:r>
            <a:r>
              <a:rPr sz="2800" spc="-25" dirty="0">
                <a:latin typeface="Calibri"/>
                <a:cs typeface="Calibri"/>
              </a:rPr>
              <a:t>отличить </a:t>
            </a:r>
            <a:r>
              <a:rPr sz="2800" spc="-15" dirty="0">
                <a:latin typeface="Calibri"/>
                <a:cs typeface="Calibri"/>
              </a:rPr>
              <a:t>от детей, </a:t>
            </a:r>
            <a:r>
              <a:rPr sz="2800" spc="-5" dirty="0">
                <a:latin typeface="Calibri"/>
                <a:cs typeface="Calibri"/>
              </a:rPr>
              <a:t>перенесших не случайную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травму.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могут возникнуть </a:t>
            </a:r>
            <a:r>
              <a:rPr sz="2800" spc="-10" dirty="0">
                <a:latin typeface="Calibri"/>
                <a:cs typeface="Calibri"/>
              </a:rPr>
              <a:t>гиперкальциурия </a:t>
            </a:r>
            <a:r>
              <a:rPr sz="2800" spc="-5" dirty="0">
                <a:latin typeface="Calibri"/>
                <a:cs typeface="Calibri"/>
              </a:rPr>
              <a:t>и почечные </a:t>
            </a:r>
            <a:r>
              <a:rPr sz="2800" spc="-10" dirty="0">
                <a:latin typeface="Calibri"/>
                <a:cs typeface="Calibri"/>
              </a:rPr>
              <a:t>камни, </a:t>
            </a:r>
            <a:r>
              <a:rPr sz="2800" spc="-5" dirty="0">
                <a:latin typeface="Calibri"/>
                <a:cs typeface="Calibri"/>
              </a:rPr>
              <a:t>а </a:t>
            </a:r>
            <a:r>
              <a:rPr sz="2800" spc="-15" dirty="0">
                <a:latin typeface="Calibri"/>
                <a:cs typeface="Calibri"/>
              </a:rPr>
              <a:t>также  </a:t>
            </a:r>
            <a:r>
              <a:rPr sz="2800" spc="-5" dirty="0">
                <a:latin typeface="Calibri"/>
                <a:cs typeface="Calibri"/>
              </a:rPr>
              <a:t>расслоение аорты и </a:t>
            </a:r>
            <a:r>
              <a:rPr sz="2800" spc="-10" dirty="0">
                <a:latin typeface="Calibri"/>
                <a:cs typeface="Calibri"/>
              </a:rPr>
              <a:t>пролапс митрального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клапана.</a:t>
            </a:r>
            <a:endParaRPr sz="2800">
              <a:latin typeface="Calibri"/>
              <a:cs typeface="Calibri"/>
            </a:endParaRPr>
          </a:p>
          <a:p>
            <a:pPr marL="241300" marR="2286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потеря </a:t>
            </a:r>
            <a:r>
              <a:rPr sz="2800" spc="-5" dirty="0">
                <a:latin typeface="Calibri"/>
                <a:cs typeface="Calibri"/>
              </a:rPr>
              <a:t>слуха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10" dirty="0">
                <a:latin typeface="Calibri"/>
                <a:cs typeface="Calibri"/>
              </a:rPr>
              <a:t>потребовать </a:t>
            </a:r>
            <a:r>
              <a:rPr sz="2800" spc="-5" dirty="0">
                <a:latin typeface="Calibri"/>
                <a:cs typeface="Calibri"/>
              </a:rPr>
              <a:t>усиления или </a:t>
            </a:r>
            <a:r>
              <a:rPr sz="2800" spc="-15" dirty="0">
                <a:latin typeface="Calibri"/>
                <a:cs typeface="Calibri"/>
              </a:rPr>
              <a:t>хирургического  </a:t>
            </a:r>
            <a:r>
              <a:rPr sz="2800" spc="-10" dirty="0">
                <a:latin typeface="Calibri"/>
                <a:cs typeface="Calibri"/>
              </a:rPr>
              <a:t>вмешательства.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несовершенный дентиногенез </a:t>
            </a:r>
            <a:r>
              <a:rPr sz="2800" spc="-20" dirty="0">
                <a:latin typeface="Calibri"/>
                <a:cs typeface="Calibri"/>
              </a:rPr>
              <a:t>может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присутствовать.</a:t>
            </a:r>
            <a:endParaRPr sz="2800">
              <a:latin typeface="Calibri"/>
              <a:cs typeface="Calibri"/>
            </a:endParaRPr>
          </a:p>
          <a:p>
            <a:pPr marL="241300" marR="1068705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мобильность </a:t>
            </a:r>
            <a:r>
              <a:rPr sz="2800" spc="-15" dirty="0">
                <a:latin typeface="Calibri"/>
                <a:cs typeface="Calibri"/>
              </a:rPr>
              <a:t>варьируется от </a:t>
            </a:r>
            <a:r>
              <a:rPr sz="2800" spc="-5" dirty="0">
                <a:latin typeface="Calibri"/>
                <a:cs typeface="Calibri"/>
              </a:rPr>
              <a:t>неограниченных </a:t>
            </a:r>
            <a:r>
              <a:rPr sz="2800" spc="-25" dirty="0">
                <a:latin typeface="Calibri"/>
                <a:cs typeface="Calibri"/>
              </a:rPr>
              <a:t>людей </a:t>
            </a:r>
            <a:r>
              <a:rPr sz="2800" spc="-15" dirty="0">
                <a:latin typeface="Calibri"/>
                <a:cs typeface="Calibri"/>
              </a:rPr>
              <a:t>до  </a:t>
            </a:r>
            <a:r>
              <a:rPr sz="2800" spc="-5" dirty="0">
                <a:latin typeface="Calibri"/>
                <a:cs typeface="Calibri"/>
              </a:rPr>
              <a:t>неспособности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сидеть.</a:t>
            </a:r>
            <a:endParaRPr sz="2800">
              <a:latin typeface="Calibri"/>
              <a:cs typeface="Calibri"/>
            </a:endParaRPr>
          </a:p>
          <a:p>
            <a:pPr marL="241300" marR="77470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большинство </a:t>
            </a:r>
            <a:r>
              <a:rPr sz="2800" spc="-25" dirty="0">
                <a:latin typeface="Calibri"/>
                <a:cs typeface="Calibri"/>
              </a:rPr>
              <a:t>людей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даже </a:t>
            </a:r>
            <a:r>
              <a:rPr sz="2800" spc="-5" dirty="0">
                <a:latin typeface="Calibri"/>
                <a:cs typeface="Calibri"/>
              </a:rPr>
              <a:t>серьезным </a:t>
            </a:r>
            <a:r>
              <a:rPr sz="2800" spc="-10" dirty="0">
                <a:latin typeface="Calibri"/>
                <a:cs typeface="Calibri"/>
              </a:rPr>
              <a:t>НО </a:t>
            </a:r>
            <a:r>
              <a:rPr sz="2800" spc="-5" dirty="0">
                <a:latin typeface="Calibri"/>
                <a:cs typeface="Calibri"/>
              </a:rPr>
              <a:t>могут </a:t>
            </a:r>
            <a:r>
              <a:rPr sz="2800" spc="-10" dirty="0">
                <a:latin typeface="Calibri"/>
                <a:cs typeface="Calibri"/>
              </a:rPr>
              <a:t>сидеть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пользоваться </a:t>
            </a:r>
            <a:r>
              <a:rPr sz="2800" dirty="0">
                <a:latin typeface="Calibri"/>
                <a:cs typeface="Calibri"/>
              </a:rPr>
              <a:t>инвалидной </a:t>
            </a:r>
            <a:r>
              <a:rPr sz="2800" spc="-20" dirty="0">
                <a:latin typeface="Calibri"/>
                <a:cs typeface="Calibri"/>
              </a:rPr>
              <a:t>коляской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электроприводом.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357" y="302767"/>
            <a:ext cx="8002905" cy="1051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04795" marR="5080" indent="-2792730">
              <a:lnSpc>
                <a:spcPts val="2590"/>
              </a:lnSpc>
              <a:spcBef>
                <a:spcPts val="425"/>
              </a:spcBef>
            </a:pPr>
            <a:r>
              <a:rPr sz="2400" spc="-30" dirty="0"/>
              <a:t>ДЕЗОРГАНИЗОВАННЫЕ </a:t>
            </a:r>
            <a:r>
              <a:rPr sz="2400" spc="-20" dirty="0"/>
              <a:t>ХРЯЩЕВЫЕ </a:t>
            </a:r>
            <a:r>
              <a:rPr sz="2400" dirty="0"/>
              <a:t>И </a:t>
            </a:r>
            <a:r>
              <a:rPr sz="2400" spc="-5" dirty="0"/>
              <a:t>ФИБРОЗНЫЕ  </a:t>
            </a:r>
            <a:r>
              <a:rPr sz="2400" spc="-10" dirty="0"/>
              <a:t>КОМПОНЕНТЫ</a:t>
            </a:r>
            <a:endParaRPr sz="2400"/>
          </a:p>
          <a:p>
            <a:pPr marL="146050" algn="ctr">
              <a:lnSpc>
                <a:spcPts val="2570"/>
              </a:lnSpc>
            </a:pPr>
            <a:r>
              <a:rPr sz="2400" spc="-10" dirty="0"/>
              <a:t>Несовершенный </a:t>
            </a:r>
            <a:r>
              <a:rPr sz="2400" spc="-5" dirty="0"/>
              <a:t>остеогенез</a:t>
            </a:r>
            <a:r>
              <a:rPr sz="2400" spc="-15" dirty="0"/>
              <a:t> </a:t>
            </a:r>
            <a:r>
              <a:rPr sz="2400" dirty="0"/>
              <a:t>(НО)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16939" y="1442085"/>
            <a:ext cx="10255250" cy="464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5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  <a:tab pos="3647440" algn="l"/>
              </a:tabLst>
            </a:pPr>
            <a:r>
              <a:rPr sz="2200" spc="-10" dirty="0">
                <a:latin typeface="Calibri"/>
                <a:cs typeface="Calibri"/>
              </a:rPr>
              <a:t>Sillence </a:t>
            </a:r>
            <a:r>
              <a:rPr sz="2200" spc="-5" dirty="0">
                <a:latin typeface="Calibri"/>
                <a:cs typeface="Calibri"/>
              </a:rPr>
              <a:t>описал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четыре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типа	</a:t>
            </a:r>
            <a:r>
              <a:rPr sz="2200" spc="-25" dirty="0">
                <a:latin typeface="Calibri"/>
                <a:cs typeface="Calibri"/>
              </a:rPr>
              <a:t>НО.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09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50" dirty="0">
                <a:latin typeface="Calibri"/>
                <a:cs typeface="Calibri"/>
              </a:rPr>
              <a:t>Тип </a:t>
            </a:r>
            <a:r>
              <a:rPr sz="1900" spc="-5" dirty="0">
                <a:latin typeface="Calibri"/>
                <a:cs typeface="Calibri"/>
              </a:rPr>
              <a:t>I </a:t>
            </a:r>
            <a:r>
              <a:rPr sz="1900" spc="-15" dirty="0">
                <a:latin typeface="Calibri"/>
                <a:cs typeface="Calibri"/>
              </a:rPr>
              <a:t>относительно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мягкий.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1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50" dirty="0">
                <a:latin typeface="Calibri"/>
                <a:cs typeface="Calibri"/>
              </a:rPr>
              <a:t>Тип </a:t>
            </a:r>
            <a:r>
              <a:rPr sz="1900" spc="-5" dirty="0">
                <a:latin typeface="Calibri"/>
                <a:cs typeface="Calibri"/>
              </a:rPr>
              <a:t>II </a:t>
            </a:r>
            <a:r>
              <a:rPr sz="1900" spc="-10" dirty="0">
                <a:latin typeface="Calibri"/>
                <a:cs typeface="Calibri"/>
              </a:rPr>
              <a:t>смертелен </a:t>
            </a:r>
            <a:r>
              <a:rPr sz="1900" spc="-5" dirty="0">
                <a:latin typeface="Calibri"/>
                <a:cs typeface="Calibri"/>
              </a:rPr>
              <a:t>в </a:t>
            </a:r>
            <a:r>
              <a:rPr sz="1900" spc="-10" dirty="0">
                <a:latin typeface="Calibri"/>
                <a:cs typeface="Calibri"/>
              </a:rPr>
              <a:t>перинатальном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периоде.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09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50" dirty="0">
                <a:latin typeface="Calibri"/>
                <a:cs typeface="Calibri"/>
              </a:rPr>
              <a:t>Тип </a:t>
            </a:r>
            <a:r>
              <a:rPr sz="1900" spc="-5" dirty="0">
                <a:latin typeface="Calibri"/>
                <a:cs typeface="Calibri"/>
              </a:rPr>
              <a:t>III </a:t>
            </a:r>
            <a:r>
              <a:rPr sz="1900" spc="-15" dirty="0">
                <a:latin typeface="Calibri"/>
                <a:cs typeface="Calibri"/>
              </a:rPr>
              <a:t>тяжелый </a:t>
            </a:r>
            <a:r>
              <a:rPr sz="1900" spc="-5" dirty="0">
                <a:latin typeface="Calibri"/>
                <a:cs typeface="Calibri"/>
              </a:rPr>
              <a:t>с прогрессирующими </a:t>
            </a:r>
            <a:r>
              <a:rPr sz="1900" spc="-10" dirty="0">
                <a:latin typeface="Calibri"/>
                <a:cs typeface="Calibri"/>
              </a:rPr>
              <a:t>костными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деформациями.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18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900" spc="-50" dirty="0">
                <a:latin typeface="Calibri"/>
                <a:cs typeface="Calibri"/>
              </a:rPr>
              <a:t>Тип </a:t>
            </a:r>
            <a:r>
              <a:rPr sz="1900" spc="-5" dirty="0">
                <a:latin typeface="Calibri"/>
                <a:cs typeface="Calibri"/>
              </a:rPr>
              <a:t>IV </a:t>
            </a:r>
            <a:r>
              <a:rPr sz="1900" spc="-10" dirty="0">
                <a:latin typeface="Calibri"/>
                <a:cs typeface="Calibri"/>
              </a:rPr>
              <a:t>имеет тенденцию </a:t>
            </a:r>
            <a:r>
              <a:rPr sz="1900" spc="-5" dirty="0">
                <a:latin typeface="Calibri"/>
                <a:cs typeface="Calibri"/>
              </a:rPr>
              <a:t>быть</a:t>
            </a:r>
            <a:r>
              <a:rPr sz="1900" spc="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умеренным.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Клиническое проявление </a:t>
            </a:r>
            <a:r>
              <a:rPr sz="2200" spc="-5" dirty="0">
                <a:latin typeface="Calibri"/>
                <a:cs typeface="Calibri"/>
              </a:rPr>
              <a:t>частично </a:t>
            </a:r>
            <a:r>
              <a:rPr sz="2200" spc="-15" dirty="0">
                <a:latin typeface="Calibri"/>
                <a:cs typeface="Calibri"/>
              </a:rPr>
              <a:t>совпадает, </a:t>
            </a:r>
            <a:r>
              <a:rPr sz="2200" spc="-5" dirty="0">
                <a:latin typeface="Calibri"/>
                <a:cs typeface="Calibri"/>
              </a:rPr>
              <a:t>особенно в </a:t>
            </a:r>
            <a:r>
              <a:rPr sz="2200" spc="-10" dirty="0">
                <a:latin typeface="Calibri"/>
                <a:cs typeface="Calibri"/>
              </a:rPr>
              <a:t>Sillence типов </a:t>
            </a:r>
            <a:r>
              <a:rPr sz="2200" spc="-5" dirty="0">
                <a:latin typeface="Calibri"/>
                <a:cs typeface="Calibri"/>
              </a:rPr>
              <a:t>III и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75" dirty="0">
                <a:latin typeface="Calibri"/>
                <a:cs typeface="Calibri"/>
              </a:rPr>
              <a:t>IV.</a:t>
            </a:r>
            <a:endParaRPr sz="2200">
              <a:latin typeface="Calibri"/>
              <a:cs typeface="Calibri"/>
            </a:endParaRPr>
          </a:p>
          <a:p>
            <a:pPr marL="241300" marR="368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45" dirty="0">
                <a:latin typeface="Calibri"/>
                <a:cs typeface="Calibri"/>
              </a:rPr>
              <a:t>Типы </a:t>
            </a:r>
            <a:r>
              <a:rPr sz="2200" spc="-5" dirty="0">
                <a:latin typeface="Calibri"/>
                <a:cs typeface="Calibri"/>
              </a:rPr>
              <a:t>I и IV </a:t>
            </a:r>
            <a:r>
              <a:rPr sz="2200" spc="-10" dirty="0">
                <a:latin typeface="Calibri"/>
                <a:cs typeface="Calibri"/>
              </a:rPr>
              <a:t>связаны </a:t>
            </a:r>
            <a:r>
              <a:rPr sz="2200" spc="-5" dirty="0">
                <a:latin typeface="Calibri"/>
                <a:cs typeface="Calibri"/>
              </a:rPr>
              <a:t>с ненормальным </a:t>
            </a:r>
            <a:r>
              <a:rPr sz="2200" spc="-15" dirty="0">
                <a:latin typeface="Calibri"/>
                <a:cs typeface="Calibri"/>
              </a:rPr>
              <a:t>количеством </a:t>
            </a:r>
            <a:r>
              <a:rPr sz="2200" spc="-5" dirty="0">
                <a:latin typeface="Calibri"/>
                <a:cs typeface="Calibri"/>
              </a:rPr>
              <a:t>или качеством </a:t>
            </a:r>
            <a:r>
              <a:rPr sz="2200" spc="-15" dirty="0">
                <a:latin typeface="Calibri"/>
                <a:cs typeface="Calibri"/>
              </a:rPr>
              <a:t>коллагена </a:t>
            </a:r>
            <a:r>
              <a:rPr sz="2200" spc="-10" dirty="0">
                <a:latin typeface="Calibri"/>
                <a:cs typeface="Calibri"/>
              </a:rPr>
              <a:t>типа </a:t>
            </a:r>
            <a:r>
              <a:rPr sz="2200" spc="-5" dirty="0">
                <a:latin typeface="Calibri"/>
                <a:cs typeface="Calibri"/>
              </a:rPr>
              <a:t>I и  </a:t>
            </a:r>
            <a:r>
              <a:rPr sz="2200" spc="-15" dirty="0">
                <a:latin typeface="Calibri"/>
                <a:cs typeface="Calibri"/>
              </a:rPr>
              <a:t>наследуются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доминантно.</a:t>
            </a:r>
            <a:endParaRPr sz="22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последние </a:t>
            </a:r>
            <a:r>
              <a:rPr sz="2200" spc="-25" dirty="0">
                <a:latin typeface="Calibri"/>
                <a:cs typeface="Calibri"/>
              </a:rPr>
              <a:t>годы </a:t>
            </a:r>
            <a:r>
              <a:rPr sz="2200" spc="-5" dirty="0">
                <a:latin typeface="Calibri"/>
                <a:cs typeface="Calibri"/>
              </a:rPr>
              <a:t>было описано </a:t>
            </a:r>
            <a:r>
              <a:rPr sz="2200" spc="-15" dirty="0">
                <a:latin typeface="Calibri"/>
                <a:cs typeface="Calibri"/>
              </a:rPr>
              <a:t>много </a:t>
            </a:r>
            <a:r>
              <a:rPr sz="2200" spc="-5" dirty="0">
                <a:latin typeface="Calibri"/>
                <a:cs typeface="Calibri"/>
              </a:rPr>
              <a:t>новых, </a:t>
            </a:r>
            <a:r>
              <a:rPr sz="2200" spc="-15" dirty="0">
                <a:latin typeface="Calibri"/>
                <a:cs typeface="Calibri"/>
              </a:rPr>
              <a:t>более редких </a:t>
            </a:r>
            <a:r>
              <a:rPr sz="2200" spc="-5" dirty="0">
                <a:latin typeface="Calibri"/>
                <a:cs typeface="Calibri"/>
              </a:rPr>
              <a:t>типов </a:t>
            </a:r>
            <a:r>
              <a:rPr sz="2200" spc="-25" dirty="0">
                <a:latin typeface="Calibri"/>
                <a:cs typeface="Calibri"/>
              </a:rPr>
              <a:t>НО, </a:t>
            </a:r>
            <a:r>
              <a:rPr sz="2200" spc="-5" dirty="0">
                <a:latin typeface="Calibri"/>
                <a:cs typeface="Calibri"/>
              </a:rPr>
              <a:t>основанных  на уникальной структуре, </a:t>
            </a:r>
            <a:r>
              <a:rPr sz="2200" spc="-10" dirty="0">
                <a:latin typeface="Calibri"/>
                <a:cs typeface="Calibri"/>
              </a:rPr>
              <a:t>обнаруженной при </a:t>
            </a:r>
            <a:r>
              <a:rPr sz="2200" spc="-5" dirty="0">
                <a:latin typeface="Calibri"/>
                <a:cs typeface="Calibri"/>
              </a:rPr>
              <a:t>биопсии </a:t>
            </a:r>
            <a:r>
              <a:rPr sz="2200" spc="-10" dirty="0">
                <a:latin typeface="Calibri"/>
                <a:cs typeface="Calibri"/>
              </a:rPr>
              <a:t>кости, </a:t>
            </a:r>
            <a:r>
              <a:rPr sz="2200" spc="-5" dirty="0">
                <a:latin typeface="Calibri"/>
                <a:cs typeface="Calibri"/>
              </a:rPr>
              <a:t>а </a:t>
            </a:r>
            <a:r>
              <a:rPr sz="2200" spc="-10" dirty="0">
                <a:latin typeface="Calibri"/>
                <a:cs typeface="Calibri"/>
              </a:rPr>
              <a:t>также </a:t>
            </a:r>
            <a:r>
              <a:rPr sz="2200" spc="-5" dirty="0">
                <a:latin typeface="Calibri"/>
                <a:cs typeface="Calibri"/>
              </a:rPr>
              <a:t>на клинически  </a:t>
            </a:r>
            <a:r>
              <a:rPr sz="2200" spc="-20" dirty="0">
                <a:latin typeface="Calibri"/>
                <a:cs typeface="Calibri"/>
              </a:rPr>
              <a:t>отличительных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признаках.</a:t>
            </a:r>
            <a:endParaRPr sz="2200">
              <a:latin typeface="Calibri"/>
              <a:cs typeface="Calibri"/>
            </a:endParaRPr>
          </a:p>
          <a:p>
            <a:pPr marL="241300" marR="998219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Вновь </a:t>
            </a:r>
            <a:r>
              <a:rPr sz="2200" spc="-5" dirty="0">
                <a:latin typeface="Calibri"/>
                <a:cs typeface="Calibri"/>
              </a:rPr>
              <a:t>описанные </a:t>
            </a:r>
            <a:r>
              <a:rPr sz="2200" spc="-10" dirty="0">
                <a:latin typeface="Calibri"/>
                <a:cs typeface="Calibri"/>
              </a:rPr>
              <a:t>типы </a:t>
            </a:r>
            <a:r>
              <a:rPr sz="2200" spc="-5" dirty="0">
                <a:latin typeface="Calibri"/>
                <a:cs typeface="Calibri"/>
              </a:rPr>
              <a:t>обычно </a:t>
            </a:r>
            <a:r>
              <a:rPr sz="2200" spc="-15" dirty="0">
                <a:latin typeface="Calibri"/>
                <a:cs typeface="Calibri"/>
              </a:rPr>
              <a:t>наследуются </a:t>
            </a:r>
            <a:r>
              <a:rPr sz="2200" spc="-10" dirty="0">
                <a:latin typeface="Calibri"/>
                <a:cs typeface="Calibri"/>
              </a:rPr>
              <a:t>рецессивно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ассоциируются </a:t>
            </a:r>
            <a:r>
              <a:rPr sz="2200" spc="-5" dirty="0">
                <a:latin typeface="Calibri"/>
                <a:cs typeface="Calibri"/>
              </a:rPr>
              <a:t>с  нормальным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коллагеном.</a:t>
            </a:r>
            <a:endParaRPr sz="2200">
              <a:latin typeface="Calibri"/>
              <a:cs typeface="Calibri"/>
            </a:endParaRPr>
          </a:p>
          <a:p>
            <a:pPr marL="241300" marR="31877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Была </a:t>
            </a:r>
            <a:r>
              <a:rPr sz="2200" spc="-15" dirty="0">
                <a:latin typeface="Calibri"/>
                <a:cs typeface="Calibri"/>
              </a:rPr>
              <a:t>предложена </a:t>
            </a:r>
            <a:r>
              <a:rPr sz="2200" dirty="0">
                <a:latin typeface="Calibri"/>
                <a:cs typeface="Calibri"/>
              </a:rPr>
              <a:t>новая </a:t>
            </a:r>
            <a:r>
              <a:rPr sz="2200" spc="-10" dirty="0">
                <a:latin typeface="Calibri"/>
                <a:cs typeface="Calibri"/>
              </a:rPr>
              <a:t>классификация, сохраняющая типы Sillence </a:t>
            </a:r>
            <a:r>
              <a:rPr sz="2200" spc="-5" dirty="0">
                <a:latin typeface="Calibri"/>
                <a:cs typeface="Calibri"/>
              </a:rPr>
              <a:t>I – IV </a:t>
            </a:r>
            <a:r>
              <a:rPr sz="2200" spc="-10" dirty="0">
                <a:latin typeface="Calibri"/>
                <a:cs typeface="Calibri"/>
              </a:rPr>
              <a:t>легкой,  летальной, </a:t>
            </a:r>
            <a:r>
              <a:rPr sz="2200" spc="-15" dirty="0">
                <a:latin typeface="Calibri"/>
                <a:cs typeface="Calibri"/>
              </a:rPr>
              <a:t>тяжелой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средней степени, </a:t>
            </a:r>
            <a:r>
              <a:rPr sz="2200" spc="-5" dirty="0">
                <a:latin typeface="Calibri"/>
                <a:cs typeface="Calibri"/>
              </a:rPr>
              <a:t>но исключающая </a:t>
            </a:r>
            <a:r>
              <a:rPr sz="2200" spc="-15" dirty="0">
                <a:latin typeface="Calibri"/>
                <a:cs typeface="Calibri"/>
              </a:rPr>
              <a:t>молекулярные </a:t>
            </a:r>
            <a:r>
              <a:rPr sz="2200" spc="-5" dirty="0">
                <a:latin typeface="Calibri"/>
                <a:cs typeface="Calibri"/>
              </a:rPr>
              <a:t>аспекты  </a:t>
            </a:r>
            <a:r>
              <a:rPr sz="2200" spc="-10" dirty="0">
                <a:latin typeface="Calibri"/>
                <a:cs typeface="Calibri"/>
              </a:rPr>
              <a:t>классификации </a:t>
            </a:r>
            <a:r>
              <a:rPr sz="2200" i="1" spc="-20" dirty="0">
                <a:latin typeface="Calibri"/>
                <a:cs typeface="Calibri"/>
              </a:rPr>
              <a:t>Warman </a:t>
            </a:r>
            <a:r>
              <a:rPr sz="2200" i="1" spc="-5" dirty="0">
                <a:latin typeface="Calibri"/>
                <a:cs typeface="Calibri"/>
              </a:rPr>
              <a:t>M, Cormier-Daire </a:t>
            </a:r>
            <a:r>
              <a:rPr sz="2200" i="1" spc="-95" dirty="0">
                <a:latin typeface="Calibri"/>
                <a:cs typeface="Calibri"/>
              </a:rPr>
              <a:t>V, </a:t>
            </a:r>
            <a:r>
              <a:rPr sz="2200" i="1" spc="-10" dirty="0">
                <a:latin typeface="Calibri"/>
                <a:cs typeface="Calibri"/>
              </a:rPr>
              <a:t>Hall C, </a:t>
            </a:r>
            <a:r>
              <a:rPr sz="2200" i="1" spc="-15" dirty="0">
                <a:latin typeface="Calibri"/>
                <a:cs typeface="Calibri"/>
              </a:rPr>
              <a:t>et </a:t>
            </a:r>
            <a:r>
              <a:rPr sz="2200" i="1" spc="-5" dirty="0">
                <a:latin typeface="Calibri"/>
                <a:cs typeface="Calibri"/>
              </a:rPr>
              <a:t>al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(2011)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2767"/>
            <a:ext cx="10241280" cy="5677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82085" marR="1066800" indent="-2792730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262255" algn="ctr">
              <a:lnSpc>
                <a:spcPts val="2570"/>
              </a:lnSpc>
            </a:pPr>
            <a:r>
              <a:rPr sz="2400" b="1" spc="-10" dirty="0">
                <a:latin typeface="Times New Roman"/>
                <a:cs typeface="Times New Roman"/>
              </a:rPr>
              <a:t>Несовершенный </a:t>
            </a:r>
            <a:r>
              <a:rPr sz="2400" b="1" spc="-5" dirty="0">
                <a:latin typeface="Times New Roman"/>
                <a:cs typeface="Times New Roman"/>
              </a:rPr>
              <a:t>остеогенез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(НО)</a:t>
            </a:r>
            <a:endParaRPr sz="2400">
              <a:latin typeface="Times New Roman"/>
              <a:cs typeface="Times New Roman"/>
            </a:endParaRPr>
          </a:p>
          <a:p>
            <a:pPr marL="241300" marR="353060" indent="-228600">
              <a:lnSpc>
                <a:spcPts val="2810"/>
              </a:lnSpc>
              <a:spcBef>
                <a:spcPts val="15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Позиционирование - </a:t>
            </a:r>
            <a:r>
              <a:rPr sz="2600" spc="-5" dirty="0">
                <a:latin typeface="Calibri"/>
                <a:cs typeface="Calibri"/>
              </a:rPr>
              <a:t>младенцы могут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5" dirty="0">
                <a:latin typeface="Calibri"/>
                <a:cs typeface="Calibri"/>
              </a:rPr>
              <a:t>расположены </a:t>
            </a:r>
            <a:r>
              <a:rPr sz="2600" spc="-5" dirty="0">
                <a:latin typeface="Calibri"/>
                <a:cs typeface="Calibri"/>
              </a:rPr>
              <a:t>так, </a:t>
            </a:r>
            <a:r>
              <a:rPr sz="2600" spc="-10" dirty="0">
                <a:latin typeface="Calibri"/>
                <a:cs typeface="Calibri"/>
              </a:rPr>
              <a:t>чтобы  стимулировать </a:t>
            </a:r>
            <a:r>
              <a:rPr sz="2600" dirty="0">
                <a:latin typeface="Calibri"/>
                <a:cs typeface="Calibri"/>
              </a:rPr>
              <a:t>активное </a:t>
            </a:r>
            <a:r>
              <a:rPr sz="2600" spc="-5" dirty="0">
                <a:latin typeface="Calibri"/>
                <a:cs typeface="Calibri"/>
              </a:rPr>
              <a:t>движение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снижении </a:t>
            </a:r>
            <a:r>
              <a:rPr sz="2600" spc="-10" dirty="0">
                <a:latin typeface="Calibri"/>
                <a:cs typeface="Calibri"/>
              </a:rPr>
              <a:t>риска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перелома.</a:t>
            </a:r>
            <a:endParaRPr sz="2600">
              <a:latin typeface="Calibri"/>
              <a:cs typeface="Calibri"/>
            </a:endParaRPr>
          </a:p>
          <a:p>
            <a:pPr marL="241300" marR="283210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Улучшение </a:t>
            </a:r>
            <a:r>
              <a:rPr sz="2600" spc="-15" dirty="0">
                <a:latin typeface="Calibri"/>
                <a:cs typeface="Calibri"/>
              </a:rPr>
              <a:t>контроля положения головы может </a:t>
            </a:r>
            <a:r>
              <a:rPr sz="2600" dirty="0">
                <a:latin typeface="Calibri"/>
                <a:cs typeface="Calibri"/>
              </a:rPr>
              <a:t>быть поощрено </a:t>
            </a:r>
            <a:r>
              <a:rPr sz="2600" spc="-15" dirty="0">
                <a:latin typeface="Calibri"/>
                <a:cs typeface="Calibri"/>
              </a:rPr>
              <a:t>лежа 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5" dirty="0">
                <a:latin typeface="Calibri"/>
                <a:cs typeface="Calibri"/>
              </a:rPr>
              <a:t>лежа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25" dirty="0">
                <a:latin typeface="Calibri"/>
                <a:cs typeface="Calibri"/>
              </a:rPr>
              <a:t>груди </a:t>
            </a:r>
            <a:r>
              <a:rPr sz="2600" dirty="0">
                <a:latin typeface="Calibri"/>
                <a:cs typeface="Calibri"/>
              </a:rPr>
              <a:t>или на плече </a:t>
            </a:r>
            <a:r>
              <a:rPr sz="2600" spc="-15" dirty="0">
                <a:latin typeface="Calibri"/>
                <a:cs typeface="Calibri"/>
              </a:rPr>
              <a:t>лежащего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родителя.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Можно использовать </a:t>
            </a:r>
            <a:r>
              <a:rPr sz="2600" spc="-20" dirty="0">
                <a:latin typeface="Calibri"/>
                <a:cs typeface="Calibri"/>
              </a:rPr>
              <a:t>рулоны </a:t>
            </a:r>
            <a:r>
              <a:rPr sz="2600" dirty="0">
                <a:latin typeface="Calibri"/>
                <a:cs typeface="Calibri"/>
              </a:rPr>
              <a:t>из полотенец, </a:t>
            </a:r>
            <a:r>
              <a:rPr sz="2600" spc="-5" dirty="0">
                <a:latin typeface="Calibri"/>
                <a:cs typeface="Calibri"/>
              </a:rPr>
              <a:t>чтобы</a:t>
            </a:r>
            <a:r>
              <a:rPr sz="2600" spc="-10" dirty="0">
                <a:latin typeface="Calibri"/>
                <a:cs typeface="Calibri"/>
              </a:rPr>
              <a:t> избежать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ts val="2810"/>
              </a:lnSpc>
              <a:spcBef>
                <a:spcPts val="195"/>
              </a:spcBef>
            </a:pPr>
            <a:r>
              <a:rPr sz="2600" spc="-5" dirty="0">
                <a:latin typeface="Calibri"/>
                <a:cs typeface="Calibri"/>
              </a:rPr>
              <a:t>чрезмерного </a:t>
            </a:r>
            <a:r>
              <a:rPr sz="2600" spc="-10" dirty="0">
                <a:latin typeface="Calibri"/>
                <a:cs typeface="Calibri"/>
              </a:rPr>
              <a:t>отведения бедер, </a:t>
            </a:r>
            <a:r>
              <a:rPr sz="2600" spc="-15" dirty="0">
                <a:latin typeface="Calibri"/>
                <a:cs typeface="Calibri"/>
              </a:rPr>
              <a:t>лежа </a:t>
            </a:r>
            <a:r>
              <a:rPr sz="2600" dirty="0">
                <a:latin typeface="Calibri"/>
                <a:cs typeface="Calibri"/>
              </a:rPr>
              <a:t>на спине или </a:t>
            </a:r>
            <a:r>
              <a:rPr sz="2600" spc="-5" dirty="0">
                <a:latin typeface="Calibri"/>
                <a:cs typeface="Calibri"/>
              </a:rPr>
              <a:t>поддерживая </a:t>
            </a:r>
            <a:r>
              <a:rPr sz="2600" dirty="0">
                <a:latin typeface="Calibri"/>
                <a:cs typeface="Calibri"/>
              </a:rPr>
              <a:t>спину  </a:t>
            </a:r>
            <a:r>
              <a:rPr sz="2600" spc="-10" dirty="0">
                <a:latin typeface="Calibri"/>
                <a:cs typeface="Calibri"/>
              </a:rPr>
              <a:t>ребенка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положении </a:t>
            </a:r>
            <a:r>
              <a:rPr sz="2600" spc="-15" dirty="0">
                <a:latin typeface="Calibri"/>
                <a:cs typeface="Calibri"/>
              </a:rPr>
              <a:t>лежа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боку.</a:t>
            </a:r>
            <a:endParaRPr sz="2600">
              <a:latin typeface="Calibri"/>
              <a:cs typeface="Calibri"/>
            </a:endParaRPr>
          </a:p>
          <a:p>
            <a:pPr marL="241300" marR="1174750" indent="-228600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Смена </a:t>
            </a:r>
            <a:r>
              <a:rPr sz="2600" spc="-15" dirty="0">
                <a:latin typeface="Calibri"/>
                <a:cs typeface="Calibri"/>
              </a:rPr>
              <a:t>подгузника должна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сделана, катая </a:t>
            </a:r>
            <a:r>
              <a:rPr sz="2600" dirty="0">
                <a:latin typeface="Calibri"/>
                <a:cs typeface="Calibri"/>
              </a:rPr>
              <a:t>младенца, а не  </a:t>
            </a:r>
            <a:r>
              <a:rPr sz="2600" spc="-10" dirty="0">
                <a:latin typeface="Calibri"/>
                <a:cs typeface="Calibri"/>
              </a:rPr>
              <a:t>поднимая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ноги.</a:t>
            </a:r>
            <a:endParaRPr sz="2600">
              <a:latin typeface="Calibri"/>
              <a:cs typeface="Calibri"/>
            </a:endParaRPr>
          </a:p>
          <a:p>
            <a:pPr marL="241300" marR="933450" indent="-228600">
              <a:lnSpc>
                <a:spcPts val="281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Поднимать ребенка </a:t>
            </a:r>
            <a:r>
              <a:rPr sz="2600" spc="-15" dirty="0">
                <a:latin typeface="Calibri"/>
                <a:cs typeface="Calibri"/>
              </a:rPr>
              <a:t>следует </a:t>
            </a:r>
            <a:r>
              <a:rPr sz="2600" dirty="0">
                <a:latin typeface="Calibri"/>
                <a:cs typeface="Calibri"/>
              </a:rPr>
              <a:t>с широким </a:t>
            </a:r>
            <a:r>
              <a:rPr sz="2600" spc="-5" dirty="0">
                <a:latin typeface="Calibri"/>
                <a:cs typeface="Calibri"/>
              </a:rPr>
              <a:t>основанием (например,  расставив руки), </a:t>
            </a:r>
            <a:r>
              <a:rPr sz="2600" dirty="0">
                <a:latin typeface="Calibri"/>
                <a:cs typeface="Calibri"/>
              </a:rPr>
              <a:t>а не </a:t>
            </a:r>
            <a:r>
              <a:rPr sz="2600" spc="-25" dirty="0">
                <a:latin typeface="Calibri"/>
                <a:cs typeface="Calibri"/>
              </a:rPr>
              <a:t>под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мышками.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0465" y="325374"/>
            <a:ext cx="32105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Косолапость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240028"/>
            <a:ext cx="5440680" cy="47586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Внутриматочная </a:t>
            </a:r>
            <a:r>
              <a:rPr sz="1800" dirty="0">
                <a:latin typeface="Times New Roman"/>
                <a:cs typeface="Times New Roman"/>
              </a:rPr>
              <a:t>скученность </a:t>
            </a:r>
            <a:r>
              <a:rPr sz="1800" spc="-5" dirty="0">
                <a:latin typeface="Times New Roman"/>
                <a:cs typeface="Times New Roman"/>
              </a:rPr>
              <a:t>или позиционирование  </a:t>
            </a:r>
            <a:r>
              <a:rPr sz="1800" spc="5" dirty="0">
                <a:latin typeface="Times New Roman"/>
                <a:cs typeface="Times New Roman"/>
              </a:rPr>
              <a:t>могут </a:t>
            </a:r>
            <a:r>
              <a:rPr sz="1800" dirty="0">
                <a:latin typeface="Times New Roman"/>
                <a:cs typeface="Times New Roman"/>
              </a:rPr>
              <a:t>быть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причиной.</a:t>
            </a:r>
            <a:endParaRPr sz="1800">
              <a:latin typeface="Times New Roman"/>
              <a:cs typeface="Times New Roman"/>
            </a:endParaRPr>
          </a:p>
          <a:p>
            <a:pPr marL="241300" marR="297180" indent="-228600">
              <a:lnSpc>
                <a:spcPts val="1939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latin typeface="Times New Roman"/>
                <a:cs typeface="Times New Roman"/>
              </a:rPr>
              <a:t>Гибкость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определена </a:t>
            </a:r>
            <a:r>
              <a:rPr sz="1800" dirty="0">
                <a:latin typeface="Times New Roman"/>
                <a:cs typeface="Times New Roman"/>
              </a:rPr>
              <a:t>путем </a:t>
            </a:r>
            <a:r>
              <a:rPr sz="1800" spc="-5" dirty="0">
                <a:latin typeface="Times New Roman"/>
                <a:cs typeface="Times New Roman"/>
              </a:rPr>
              <a:t>фиксации  задней </a:t>
            </a:r>
            <a:r>
              <a:rPr sz="1800" dirty="0">
                <a:latin typeface="Times New Roman"/>
                <a:cs typeface="Times New Roman"/>
              </a:rPr>
              <a:t>части </a:t>
            </a:r>
            <a:r>
              <a:rPr sz="1800" spc="-5" dirty="0">
                <a:latin typeface="Times New Roman"/>
                <a:cs typeface="Times New Roman"/>
              </a:rPr>
              <a:t>стопы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нейтральном </a:t>
            </a:r>
            <a:r>
              <a:rPr sz="1800" spc="-15" dirty="0">
                <a:latin typeface="Times New Roman"/>
                <a:cs typeface="Times New Roman"/>
              </a:rPr>
              <a:t>положении 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5" dirty="0">
                <a:latin typeface="Times New Roman"/>
                <a:cs typeface="Times New Roman"/>
              </a:rPr>
              <a:t>нежной </a:t>
            </a:r>
            <a:r>
              <a:rPr sz="1800" spc="-10" dirty="0">
                <a:latin typeface="Times New Roman"/>
                <a:cs typeface="Times New Roman"/>
              </a:rPr>
              <a:t>манипуляцией </a:t>
            </a:r>
            <a:r>
              <a:rPr sz="1800" spc="-5" dirty="0">
                <a:latin typeface="Times New Roman"/>
                <a:cs typeface="Times New Roman"/>
              </a:rPr>
              <a:t>средней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задней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частью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925"/>
              </a:lnSpc>
            </a:pPr>
            <a:r>
              <a:rPr sz="1800" spc="-5" dirty="0">
                <a:latin typeface="Times New Roman"/>
                <a:cs typeface="Times New Roman"/>
              </a:rPr>
              <a:t>стопы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10" dirty="0">
                <a:latin typeface="Times New Roman"/>
                <a:cs typeface="Times New Roman"/>
              </a:rPr>
              <a:t>более </a:t>
            </a:r>
            <a:r>
              <a:rPr sz="1800" spc="-20" dirty="0">
                <a:latin typeface="Times New Roman"/>
                <a:cs typeface="Times New Roman"/>
              </a:rPr>
              <a:t>боковому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положению.</a:t>
            </a:r>
            <a:endParaRPr sz="1800">
              <a:latin typeface="Times New Roman"/>
              <a:cs typeface="Times New Roman"/>
            </a:endParaRPr>
          </a:p>
          <a:p>
            <a:pPr marL="241300" marR="216535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Внутренняя </a:t>
            </a:r>
            <a:r>
              <a:rPr sz="1800" spc="-5" dirty="0">
                <a:latin typeface="Times New Roman"/>
                <a:cs typeface="Times New Roman"/>
              </a:rPr>
              <a:t>торсия большеберцовой </a:t>
            </a:r>
            <a:r>
              <a:rPr sz="1800" spc="-10" dirty="0">
                <a:latin typeface="Times New Roman"/>
                <a:cs typeface="Times New Roman"/>
              </a:rPr>
              <a:t>кости </a:t>
            </a:r>
            <a:r>
              <a:rPr sz="1800" spc="-15" dirty="0">
                <a:latin typeface="Times New Roman"/>
                <a:cs typeface="Times New Roman"/>
              </a:rPr>
              <a:t>может 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ассоциирована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косолапостью,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-20" dirty="0">
                <a:latin typeface="Times New Roman"/>
                <a:cs typeface="Times New Roman"/>
              </a:rPr>
              <a:t>ухудшает  </a:t>
            </a:r>
            <a:r>
              <a:rPr sz="1800" spc="-15" dirty="0">
                <a:latin typeface="Times New Roman"/>
                <a:cs typeface="Times New Roman"/>
              </a:rPr>
              <a:t>угол </a:t>
            </a:r>
            <a:r>
              <a:rPr sz="1800" spc="-10" dirty="0">
                <a:latin typeface="Times New Roman"/>
                <a:cs typeface="Times New Roman"/>
              </a:rPr>
              <a:t>бедро (бедренная кость)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стопа. </a:t>
            </a:r>
            <a:r>
              <a:rPr sz="1800" dirty="0">
                <a:latin typeface="Times New Roman"/>
                <a:cs typeface="Times New Roman"/>
              </a:rPr>
              <a:t>Серийное  </a:t>
            </a:r>
            <a:r>
              <a:rPr sz="1800" spc="-5" dirty="0">
                <a:latin typeface="Times New Roman"/>
                <a:cs typeface="Times New Roman"/>
              </a:rPr>
              <a:t>шинирование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полезен детям </a:t>
            </a:r>
            <a:r>
              <a:rPr sz="1800" dirty="0">
                <a:latin typeface="Times New Roman"/>
                <a:cs typeface="Times New Roman"/>
              </a:rPr>
              <a:t>до 1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года.</a:t>
            </a:r>
            <a:endParaRPr sz="1800">
              <a:latin typeface="Times New Roman"/>
              <a:cs typeface="Times New Roman"/>
            </a:endParaRPr>
          </a:p>
          <a:p>
            <a:pPr marL="241300" marR="327025" indent="-22860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Пристальное </a:t>
            </a:r>
            <a:r>
              <a:rPr sz="1800" spc="-5" dirty="0">
                <a:latin typeface="Times New Roman"/>
                <a:cs typeface="Times New Roman"/>
              </a:rPr>
              <a:t>внимание следует </a:t>
            </a:r>
            <a:r>
              <a:rPr sz="1800" spc="-15" dirty="0">
                <a:latin typeface="Times New Roman"/>
                <a:cs typeface="Times New Roman"/>
              </a:rPr>
              <a:t>уделять </a:t>
            </a:r>
            <a:r>
              <a:rPr sz="1800" spc="-5" dirty="0">
                <a:latin typeface="Times New Roman"/>
                <a:cs typeface="Times New Roman"/>
              </a:rPr>
              <a:t>не  </a:t>
            </a:r>
            <a:r>
              <a:rPr sz="1800" spc="-15" dirty="0">
                <a:latin typeface="Times New Roman"/>
                <a:cs typeface="Times New Roman"/>
              </a:rPr>
              <a:t>положению </a:t>
            </a:r>
            <a:r>
              <a:rPr sz="1800" spc="-5" dirty="0">
                <a:latin typeface="Times New Roman"/>
                <a:cs typeface="Times New Roman"/>
              </a:rPr>
              <a:t>пятки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вальгусе,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5" dirty="0">
                <a:latin typeface="Times New Roman"/>
                <a:cs typeface="Times New Roman"/>
              </a:rPr>
              <a:t>формированию  </a:t>
            </a:r>
            <a:r>
              <a:rPr sz="1800" dirty="0">
                <a:latin typeface="Times New Roman"/>
                <a:cs typeface="Times New Roman"/>
              </a:rPr>
              <a:t>skewfoot </a:t>
            </a:r>
            <a:r>
              <a:rPr sz="1800" i="1" spc="-20" dirty="0">
                <a:latin typeface="Times New Roman"/>
                <a:cs typeface="Times New Roman"/>
              </a:rPr>
              <a:t>(деформация </a:t>
            </a:r>
            <a:r>
              <a:rPr sz="1800" i="1" dirty="0">
                <a:latin typeface="Times New Roman"/>
                <a:cs typeface="Times New Roman"/>
              </a:rPr>
              <a:t>стопы, </a:t>
            </a:r>
            <a:r>
              <a:rPr sz="1800" i="1" spc="5" dirty="0">
                <a:latin typeface="Times New Roman"/>
                <a:cs typeface="Times New Roman"/>
              </a:rPr>
              <a:t>где </a:t>
            </a:r>
            <a:r>
              <a:rPr sz="1800" i="1" spc="-5" dirty="0">
                <a:latin typeface="Times New Roman"/>
                <a:cs typeface="Times New Roman"/>
              </a:rPr>
              <a:t>передняя часть  </a:t>
            </a:r>
            <a:r>
              <a:rPr sz="1800" i="1" dirty="0">
                <a:latin typeface="Times New Roman"/>
                <a:cs typeface="Times New Roman"/>
              </a:rPr>
              <a:t>стопы </a:t>
            </a:r>
            <a:r>
              <a:rPr sz="1800" i="1" spc="-10" dirty="0">
                <a:latin typeface="Times New Roman"/>
                <a:cs typeface="Times New Roman"/>
              </a:rPr>
              <a:t>перекошена </a:t>
            </a:r>
            <a:r>
              <a:rPr sz="1800" i="1" dirty="0">
                <a:latin typeface="Times New Roman"/>
                <a:cs typeface="Times New Roman"/>
              </a:rPr>
              <a:t>или </a:t>
            </a:r>
            <a:r>
              <a:rPr sz="1800" i="1" spc="-5" dirty="0">
                <a:latin typeface="Times New Roman"/>
                <a:cs typeface="Times New Roman"/>
              </a:rPr>
              <a:t>согнута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вбок).</a:t>
            </a:r>
            <a:endParaRPr sz="1800">
              <a:latin typeface="Times New Roman"/>
              <a:cs typeface="Times New Roman"/>
            </a:endParaRPr>
          </a:p>
          <a:p>
            <a:pPr marL="241300" marR="303530" indent="-228600">
              <a:lnSpc>
                <a:spcPts val="1939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Хирургическое </a:t>
            </a:r>
            <a:r>
              <a:rPr sz="1800" spc="-10" dirty="0">
                <a:latin typeface="Times New Roman"/>
                <a:cs typeface="Times New Roman"/>
              </a:rPr>
              <a:t>вмешательство </a:t>
            </a:r>
            <a:r>
              <a:rPr sz="1800" spc="-25" dirty="0">
                <a:latin typeface="Times New Roman"/>
                <a:cs typeface="Times New Roman"/>
              </a:rPr>
              <a:t>редко </a:t>
            </a:r>
            <a:r>
              <a:rPr sz="1800" spc="-5" dirty="0">
                <a:latin typeface="Times New Roman"/>
                <a:cs typeface="Times New Roman"/>
              </a:rPr>
              <a:t>показано, но 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быть сделано </a:t>
            </a:r>
            <a:r>
              <a:rPr sz="1800" spc="-5" dirty="0">
                <a:latin typeface="Times New Roman"/>
                <a:cs typeface="Times New Roman"/>
              </a:rPr>
              <a:t>при более </a:t>
            </a:r>
            <a:r>
              <a:rPr sz="1800" dirty="0">
                <a:latin typeface="Times New Roman"/>
                <a:cs typeface="Times New Roman"/>
              </a:rPr>
              <a:t>жестких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стойких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920"/>
              </a:lnSpc>
            </a:pPr>
            <a:r>
              <a:rPr sz="1800" spc="-5" dirty="0">
                <a:latin typeface="Times New Roman"/>
                <a:cs typeface="Times New Roman"/>
              </a:rPr>
              <a:t>деформациях </a:t>
            </a:r>
            <a:r>
              <a:rPr sz="1800" spc="5" dirty="0">
                <a:latin typeface="Times New Roman"/>
                <a:cs typeface="Times New Roman"/>
              </a:rPr>
              <a:t>после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лет.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1047" y="2285966"/>
            <a:ext cx="4305300" cy="3199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2767"/>
            <a:ext cx="10140950" cy="5692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82085" marR="965200" indent="-2792730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363220" algn="ctr">
              <a:lnSpc>
                <a:spcPts val="2570"/>
              </a:lnSpc>
            </a:pPr>
            <a:r>
              <a:rPr sz="2400" b="1" spc="-10" dirty="0">
                <a:latin typeface="Times New Roman"/>
                <a:cs typeface="Times New Roman"/>
              </a:rPr>
              <a:t>Несовершенный </a:t>
            </a:r>
            <a:r>
              <a:rPr sz="2400" b="1" spc="-5" dirty="0">
                <a:latin typeface="Times New Roman"/>
                <a:cs typeface="Times New Roman"/>
              </a:rPr>
              <a:t>остеогенез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(НО)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ROM </a:t>
            </a:r>
            <a:r>
              <a:rPr sz="2800" spc="-10" dirty="0">
                <a:latin typeface="Calibri"/>
                <a:cs typeface="Calibri"/>
              </a:rPr>
              <a:t>упражнения </a:t>
            </a:r>
            <a:r>
              <a:rPr sz="2800" spc="-20" dirty="0">
                <a:latin typeface="Calibri"/>
                <a:cs typeface="Calibri"/>
              </a:rPr>
              <a:t>должны </a:t>
            </a:r>
            <a:r>
              <a:rPr sz="2800" spc="-5" dirty="0">
                <a:latin typeface="Calibri"/>
                <a:cs typeface="Calibri"/>
              </a:rPr>
              <a:t>быть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активными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70865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Водная </a:t>
            </a:r>
            <a:r>
              <a:rPr sz="2800" spc="-10" dirty="0">
                <a:latin typeface="Calibri"/>
                <a:cs typeface="Calibri"/>
              </a:rPr>
              <a:t>терапия </a:t>
            </a:r>
            <a:r>
              <a:rPr sz="2800" spc="-5" dirty="0">
                <a:latin typeface="Calibri"/>
                <a:cs typeface="Calibri"/>
              </a:rPr>
              <a:t>была </a:t>
            </a:r>
            <a:r>
              <a:rPr sz="2800" spc="-10" dirty="0">
                <a:latin typeface="Calibri"/>
                <a:cs typeface="Calibri"/>
              </a:rPr>
              <a:t>рекомендована для увеличения </a:t>
            </a:r>
            <a:r>
              <a:rPr sz="2800" spc="-5" dirty="0">
                <a:latin typeface="Calibri"/>
                <a:cs typeface="Calibri"/>
              </a:rPr>
              <a:t>силы и  </a:t>
            </a:r>
            <a:r>
              <a:rPr sz="2800" spc="-10" dirty="0">
                <a:latin typeface="Calibri"/>
                <a:cs typeface="Calibri"/>
              </a:rPr>
              <a:t>подвижности.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Весовая </a:t>
            </a:r>
            <a:r>
              <a:rPr sz="2800" spc="-10" dirty="0">
                <a:latin typeface="Calibri"/>
                <a:cs typeface="Calibri"/>
              </a:rPr>
              <a:t>нагрузка </a:t>
            </a:r>
            <a:r>
              <a:rPr sz="2800" spc="-20" dirty="0">
                <a:latin typeface="Calibri"/>
                <a:cs typeface="Calibri"/>
              </a:rPr>
              <a:t>может улучшить </a:t>
            </a:r>
            <a:r>
              <a:rPr sz="2800" spc="-10" dirty="0">
                <a:latin typeface="Calibri"/>
                <a:cs typeface="Calibri"/>
              </a:rPr>
              <a:t>прочность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костей.</a:t>
            </a:r>
            <a:endParaRPr sz="2800">
              <a:latin typeface="Calibri"/>
              <a:cs typeface="Calibri"/>
            </a:endParaRPr>
          </a:p>
          <a:p>
            <a:pPr marL="241300" marR="486409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Крепление </a:t>
            </a:r>
            <a:r>
              <a:rPr sz="2800" spc="-15" dirty="0">
                <a:latin typeface="Calibri"/>
                <a:cs typeface="Calibri"/>
              </a:rPr>
              <a:t>корсета может </a:t>
            </a:r>
            <a:r>
              <a:rPr sz="2800" spc="-5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использовано для поддержки  опоры.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Длинные </a:t>
            </a:r>
            <a:r>
              <a:rPr sz="2800" spc="-10" dirty="0">
                <a:latin typeface="Calibri"/>
                <a:cs typeface="Calibri"/>
              </a:rPr>
              <a:t>ортезы </a:t>
            </a:r>
            <a:r>
              <a:rPr sz="2800" spc="-5" dirty="0">
                <a:latin typeface="Calibri"/>
                <a:cs typeface="Calibri"/>
              </a:rPr>
              <a:t>ноги </a:t>
            </a:r>
            <a:r>
              <a:rPr sz="2800" spc="-10" dirty="0">
                <a:latin typeface="Calibri"/>
                <a:cs typeface="Calibri"/>
              </a:rPr>
              <a:t>можно использовать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позднее.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последнее время </a:t>
            </a:r>
            <a:r>
              <a:rPr sz="2800" spc="-20" dirty="0">
                <a:latin typeface="Calibri"/>
                <a:cs typeface="Calibri"/>
              </a:rPr>
              <a:t>наблюдается </a:t>
            </a:r>
            <a:r>
              <a:rPr sz="2800" spc="-10" dirty="0">
                <a:latin typeface="Calibri"/>
                <a:cs typeface="Calibri"/>
              </a:rPr>
              <a:t>тенденция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снижению  корсетирования, </a:t>
            </a:r>
            <a:r>
              <a:rPr sz="2800" spc="-15" dirty="0">
                <a:latin typeface="Calibri"/>
                <a:cs typeface="Calibri"/>
              </a:rPr>
              <a:t>поскольку </a:t>
            </a:r>
            <a:r>
              <a:rPr sz="2800" spc="-5" dirty="0">
                <a:latin typeface="Calibri"/>
                <a:cs typeface="Calibri"/>
              </a:rPr>
              <a:t>младенцы начинают программы  </a:t>
            </a:r>
            <a:r>
              <a:rPr sz="2800" spc="-10" dirty="0">
                <a:latin typeface="Calibri"/>
                <a:cs typeface="Calibri"/>
              </a:rPr>
              <a:t>раннего вмешательства </a:t>
            </a:r>
            <a:r>
              <a:rPr sz="2800" spc="-5" dirty="0">
                <a:latin typeface="Calibri"/>
                <a:cs typeface="Calibri"/>
              </a:rPr>
              <a:t>реабилитации и сидят на их первом </a:t>
            </a:r>
            <a:r>
              <a:rPr sz="2800" spc="-35" dirty="0">
                <a:latin typeface="Calibri"/>
                <a:cs typeface="Calibri"/>
              </a:rPr>
              <a:t>году  </a:t>
            </a:r>
            <a:r>
              <a:rPr sz="2800" dirty="0">
                <a:latin typeface="Calibri"/>
                <a:cs typeface="Calibri"/>
              </a:rPr>
              <a:t>жизни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357" y="302767"/>
            <a:ext cx="8002905" cy="1051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04795" marR="5080" indent="-2792730">
              <a:lnSpc>
                <a:spcPts val="2590"/>
              </a:lnSpc>
              <a:spcBef>
                <a:spcPts val="425"/>
              </a:spcBef>
            </a:pPr>
            <a:r>
              <a:rPr sz="2400" spc="-30" dirty="0"/>
              <a:t>ДЕЗОРГАНИЗОВАННЫЕ </a:t>
            </a:r>
            <a:r>
              <a:rPr sz="2400" spc="-20" dirty="0"/>
              <a:t>ХРЯЩЕВЫЕ </a:t>
            </a:r>
            <a:r>
              <a:rPr sz="2400" dirty="0"/>
              <a:t>И </a:t>
            </a:r>
            <a:r>
              <a:rPr sz="2400" spc="-5" dirty="0"/>
              <a:t>ФИБРОЗНЫЕ  </a:t>
            </a:r>
            <a:r>
              <a:rPr sz="2400" spc="-10" dirty="0"/>
              <a:t>КОМПОНЕНТЫ</a:t>
            </a:r>
            <a:endParaRPr sz="2400"/>
          </a:p>
          <a:p>
            <a:pPr marL="146050" algn="ctr">
              <a:lnSpc>
                <a:spcPts val="2570"/>
              </a:lnSpc>
            </a:pPr>
            <a:r>
              <a:rPr sz="2400" spc="-10" dirty="0"/>
              <a:t>Несовершенный </a:t>
            </a:r>
            <a:r>
              <a:rPr sz="2400" spc="-5" dirty="0"/>
              <a:t>остеогенез</a:t>
            </a:r>
            <a:r>
              <a:rPr sz="2400" spc="-15" dirty="0"/>
              <a:t> </a:t>
            </a:r>
            <a:r>
              <a:rPr sz="2400" dirty="0"/>
              <a:t>(НО)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16939" y="1442085"/>
            <a:ext cx="9960610" cy="44272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1397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Спортивные и </a:t>
            </a:r>
            <a:r>
              <a:rPr sz="2200" spc="-15" dirty="0">
                <a:latin typeface="Calibri"/>
                <a:cs typeface="Calibri"/>
              </a:rPr>
              <a:t>развлекательные </a:t>
            </a:r>
            <a:r>
              <a:rPr sz="2200" spc="-5" dirty="0">
                <a:latin typeface="Calibri"/>
                <a:cs typeface="Calibri"/>
              </a:rPr>
              <a:t>мероприятия могут быть </a:t>
            </a:r>
            <a:r>
              <a:rPr sz="2200" spc="-10" dirty="0">
                <a:latin typeface="Calibri"/>
                <a:cs typeface="Calibri"/>
              </a:rPr>
              <a:t>добавлены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школьном 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5" dirty="0">
                <a:latin typeface="Calibri"/>
                <a:cs typeface="Calibri"/>
              </a:rPr>
              <a:t>подростковом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возрасте.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5" dirty="0">
                <a:latin typeface="Calibri"/>
                <a:cs typeface="Calibri"/>
              </a:rPr>
              <a:t>Такие </a:t>
            </a:r>
            <a:r>
              <a:rPr sz="2200" spc="-5" dirty="0">
                <a:latin typeface="Calibri"/>
                <a:cs typeface="Calibri"/>
              </a:rPr>
              <a:t>активные виды </a:t>
            </a:r>
            <a:r>
              <a:rPr sz="2200" spc="-15" dirty="0">
                <a:latin typeface="Calibri"/>
                <a:cs typeface="Calibri"/>
              </a:rPr>
              <a:t>деятельности, как </a:t>
            </a:r>
            <a:r>
              <a:rPr sz="2200" spc="-5" dirty="0">
                <a:latin typeface="Calibri"/>
                <a:cs typeface="Calibri"/>
              </a:rPr>
              <a:t>гимнастика, </a:t>
            </a:r>
            <a:r>
              <a:rPr sz="2200" spc="-10" dirty="0">
                <a:latin typeface="Calibri"/>
                <a:cs typeface="Calibri"/>
              </a:rPr>
              <a:t>аэробика, </a:t>
            </a:r>
            <a:r>
              <a:rPr sz="2200" spc="-5" dirty="0">
                <a:latin typeface="Calibri"/>
                <a:cs typeface="Calibri"/>
              </a:rPr>
              <a:t>боевые </a:t>
            </a:r>
            <a:r>
              <a:rPr sz="2200" spc="-10" dirty="0">
                <a:latin typeface="Calibri"/>
                <a:cs typeface="Calibri"/>
              </a:rPr>
              <a:t>искусства,  </a:t>
            </a:r>
            <a:r>
              <a:rPr sz="2200" spc="-25" dirty="0">
                <a:latin typeface="Calibri"/>
                <a:cs typeface="Calibri"/>
              </a:rPr>
              <a:t>походы </a:t>
            </a:r>
            <a:r>
              <a:rPr sz="2200" spc="-5" dirty="0">
                <a:latin typeface="Calibri"/>
                <a:cs typeface="Calibri"/>
              </a:rPr>
              <a:t>и контактные виды спорта, не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рекомендуются.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Дети </a:t>
            </a:r>
            <a:r>
              <a:rPr sz="2200" spc="-15" dirty="0">
                <a:latin typeface="Calibri"/>
                <a:cs typeface="Calibri"/>
              </a:rPr>
              <a:t>должны </a:t>
            </a:r>
            <a:r>
              <a:rPr sz="2200" spc="-10" dirty="0">
                <a:latin typeface="Calibri"/>
                <a:cs typeface="Calibri"/>
              </a:rPr>
              <a:t>стоять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20" dirty="0">
                <a:latin typeface="Calibri"/>
                <a:cs typeface="Calibri"/>
              </a:rPr>
              <a:t>ходить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ежедневно.</a:t>
            </a:r>
            <a:endParaRPr sz="2200">
              <a:latin typeface="Calibri"/>
              <a:cs typeface="Calibri"/>
            </a:endParaRPr>
          </a:p>
          <a:p>
            <a:pPr marL="241300" marR="20955" indent="-228600">
              <a:lnSpc>
                <a:spcPct val="70000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помочь игра на </a:t>
            </a:r>
            <a:r>
              <a:rPr sz="2200" spc="-15" dirty="0">
                <a:latin typeface="Calibri"/>
                <a:cs typeface="Calibri"/>
              </a:rPr>
              <a:t>духовом </a:t>
            </a:r>
            <a:r>
              <a:rPr sz="2200" spc="-10" dirty="0">
                <a:latin typeface="Calibri"/>
                <a:cs typeface="Calibri"/>
              </a:rPr>
              <a:t>инструменте </a:t>
            </a:r>
            <a:r>
              <a:rPr sz="2200" spc="-5" dirty="0">
                <a:latin typeface="Calibri"/>
                <a:cs typeface="Calibri"/>
              </a:rPr>
              <a:t>или пение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15" dirty="0">
                <a:latin typeface="Calibri"/>
                <a:cs typeface="Calibri"/>
              </a:rPr>
              <a:t>улучшения здоровья  </a:t>
            </a:r>
            <a:r>
              <a:rPr sz="2200" spc="-5" dirty="0">
                <a:latin typeface="Calibri"/>
                <a:cs typeface="Calibri"/>
              </a:rPr>
              <a:t>легких.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Независимость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повседневной </a:t>
            </a:r>
            <a:r>
              <a:rPr sz="2200" spc="-5" dirty="0">
                <a:latin typeface="Calibri"/>
                <a:cs typeface="Calibri"/>
              </a:rPr>
              <a:t>активностью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быть </a:t>
            </a:r>
            <a:r>
              <a:rPr sz="2200" spc="-10" dirty="0">
                <a:latin typeface="Calibri"/>
                <a:cs typeface="Calibri"/>
              </a:rPr>
              <a:t>постепенно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увеличена.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Дети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15" dirty="0">
                <a:latin typeface="Calibri"/>
                <a:cs typeface="Calibri"/>
              </a:rPr>
              <a:t>должны </a:t>
            </a:r>
            <a:r>
              <a:rPr sz="2200" spc="-5" dirty="0">
                <a:latin typeface="Calibri"/>
                <a:cs typeface="Calibri"/>
              </a:rPr>
              <a:t>оставаться в инвалидных </a:t>
            </a:r>
            <a:r>
              <a:rPr sz="2200" spc="-20" dirty="0">
                <a:latin typeface="Calibri"/>
                <a:cs typeface="Calibri"/>
              </a:rPr>
              <a:t>колясках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течение всего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дня.</a:t>
            </a:r>
            <a:endParaRPr sz="2200">
              <a:latin typeface="Calibri"/>
              <a:cs typeface="Calibri"/>
            </a:endParaRPr>
          </a:p>
          <a:p>
            <a:pPr marL="241300" marR="43116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Подлокотники </a:t>
            </a:r>
            <a:r>
              <a:rPr sz="2200" spc="-10" dirty="0">
                <a:latin typeface="Calibri"/>
                <a:cs typeface="Calibri"/>
              </a:rPr>
              <a:t>можно </a:t>
            </a:r>
            <a:r>
              <a:rPr sz="2200" spc="-5" dirty="0">
                <a:latin typeface="Calibri"/>
                <a:cs typeface="Calibri"/>
              </a:rPr>
              <a:t>снять с ручных </a:t>
            </a:r>
            <a:r>
              <a:rPr sz="2200" spc="-15" dirty="0">
                <a:latin typeface="Calibri"/>
                <a:cs typeface="Calibri"/>
              </a:rPr>
              <a:t>кресел-колясок, </a:t>
            </a:r>
            <a:r>
              <a:rPr sz="2200" spc="-10" dirty="0">
                <a:latin typeface="Calibri"/>
                <a:cs typeface="Calibri"/>
              </a:rPr>
              <a:t>чтобы уменьшить </a:t>
            </a:r>
            <a:r>
              <a:rPr sz="2200" spc="-5" dirty="0">
                <a:latin typeface="Calibri"/>
                <a:cs typeface="Calibri"/>
              </a:rPr>
              <a:t>изгиб  </a:t>
            </a:r>
            <a:r>
              <a:rPr sz="2200" spc="-10" dirty="0">
                <a:latin typeface="Calibri"/>
                <a:cs typeface="Calibri"/>
              </a:rPr>
              <a:t>предплечья.</a:t>
            </a:r>
            <a:endParaRPr sz="2200">
              <a:latin typeface="Calibri"/>
              <a:cs typeface="Calibri"/>
            </a:endParaRPr>
          </a:p>
          <a:p>
            <a:pPr marL="241300" marR="6216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Подростки </a:t>
            </a:r>
            <a:r>
              <a:rPr sz="2200" spc="-5" dirty="0">
                <a:latin typeface="Calibri"/>
                <a:cs typeface="Calibri"/>
              </a:rPr>
              <a:t>могут научиться </a:t>
            </a:r>
            <a:r>
              <a:rPr sz="2200" spc="-10" dirty="0">
                <a:latin typeface="Calibri"/>
                <a:cs typeface="Calibri"/>
              </a:rPr>
              <a:t>управлять </a:t>
            </a:r>
            <a:r>
              <a:rPr sz="2200" spc="-5" dirty="0">
                <a:latin typeface="Calibri"/>
                <a:cs typeface="Calibri"/>
              </a:rPr>
              <a:t>своим </a:t>
            </a:r>
            <a:r>
              <a:rPr sz="2200" spc="-10" dirty="0">
                <a:latin typeface="Calibri"/>
                <a:cs typeface="Calibri"/>
              </a:rPr>
              <a:t>медицинским обслуживанием,  вождением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0" dirty="0">
                <a:latin typeface="Calibri"/>
                <a:cs typeface="Calibri"/>
              </a:rPr>
              <a:t>переходом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20" dirty="0">
                <a:latin typeface="Calibri"/>
                <a:cs typeface="Calibri"/>
              </a:rPr>
              <a:t>колледж </a:t>
            </a:r>
            <a:r>
              <a:rPr sz="2200" spc="-5" dirty="0">
                <a:latin typeface="Calibri"/>
                <a:cs typeface="Calibri"/>
              </a:rPr>
              <a:t>или на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работу.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200" i="1" spc="-5" dirty="0">
                <a:latin typeface="Calibri"/>
                <a:cs typeface="Calibri"/>
              </a:rPr>
              <a:t>Plotkin H. (2007), </a:t>
            </a:r>
            <a:r>
              <a:rPr sz="2200" i="1" spc="-15" dirty="0">
                <a:latin typeface="Calibri"/>
                <a:cs typeface="Calibri"/>
              </a:rPr>
              <a:t>Paul </a:t>
            </a:r>
            <a:r>
              <a:rPr sz="2200" i="1" spc="-5" dirty="0">
                <a:latin typeface="Calibri"/>
                <a:cs typeface="Calibri"/>
              </a:rPr>
              <a:t>SM.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(2005)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2767"/>
            <a:ext cx="10326370" cy="5466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82085" marR="1150620" indent="-2792730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177800" algn="ctr">
              <a:lnSpc>
                <a:spcPts val="2570"/>
              </a:lnSpc>
            </a:pPr>
            <a:r>
              <a:rPr sz="2400" b="1" spc="-10" dirty="0">
                <a:latin typeface="Times New Roman"/>
                <a:cs typeface="Times New Roman"/>
              </a:rPr>
              <a:t>Несовершенный </a:t>
            </a:r>
            <a:r>
              <a:rPr sz="2400" b="1" spc="-5" dirty="0">
                <a:latin typeface="Times New Roman"/>
                <a:cs typeface="Times New Roman"/>
              </a:rPr>
              <a:t>остеогенез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(НО)</a:t>
            </a:r>
            <a:endParaRPr sz="2400">
              <a:latin typeface="Times New Roman"/>
              <a:cs typeface="Times New Roman"/>
            </a:endParaRPr>
          </a:p>
          <a:p>
            <a:pPr marL="241300" marR="182245" indent="-228600">
              <a:lnSpc>
                <a:spcPct val="90000"/>
              </a:lnSpc>
              <a:spcBef>
                <a:spcPts val="15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Множество лекарств использовались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НО </a:t>
            </a:r>
            <a:r>
              <a:rPr sz="2800" spc="-5" dirty="0">
                <a:latin typeface="Calibri"/>
                <a:cs typeface="Calibri"/>
              </a:rPr>
              <a:t>безуспешно, </a:t>
            </a:r>
            <a:r>
              <a:rPr sz="2800" spc="-15" dirty="0">
                <a:latin typeface="Calibri"/>
                <a:cs typeface="Calibri"/>
              </a:rPr>
              <a:t>пока </a:t>
            </a:r>
            <a:r>
              <a:rPr sz="2800" spc="-5" dirty="0">
                <a:latin typeface="Calibri"/>
                <a:cs typeface="Calibri"/>
              </a:rPr>
              <a:t>не  было показано, </a:t>
            </a:r>
            <a:r>
              <a:rPr sz="2800" spc="-15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бисфосфонаты </a:t>
            </a:r>
            <a:r>
              <a:rPr sz="2800" spc="-15" dirty="0">
                <a:latin typeface="Calibri"/>
                <a:cs typeface="Calibri"/>
              </a:rPr>
              <a:t>увеличивают </a:t>
            </a:r>
            <a:r>
              <a:rPr sz="2800" spc="-10" dirty="0">
                <a:latin typeface="Calibri"/>
                <a:cs typeface="Calibri"/>
              </a:rPr>
              <a:t>плотность </a:t>
            </a:r>
            <a:r>
              <a:rPr sz="2800" spc="-15" dirty="0">
                <a:latin typeface="Calibri"/>
                <a:cs typeface="Calibri"/>
              </a:rPr>
              <a:t>кости,  </a:t>
            </a:r>
            <a:r>
              <a:rPr sz="2800" spc="-10" dirty="0">
                <a:latin typeface="Calibri"/>
                <a:cs typeface="Calibri"/>
              </a:rPr>
              <a:t>снижают риск переломов, </a:t>
            </a:r>
            <a:r>
              <a:rPr sz="2800" spc="-5" dirty="0">
                <a:latin typeface="Calibri"/>
                <a:cs typeface="Calibri"/>
              </a:rPr>
              <a:t>повышают </a:t>
            </a:r>
            <a:r>
              <a:rPr sz="2800" spc="-10" dirty="0">
                <a:latin typeface="Calibri"/>
                <a:cs typeface="Calibri"/>
              </a:rPr>
              <a:t>подвижность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некоторых  </a:t>
            </a:r>
            <a:r>
              <a:rPr sz="2800" spc="-10" dirty="0">
                <a:latin typeface="Calibri"/>
                <a:cs typeface="Calibri"/>
              </a:rPr>
              <a:t>пациентов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уменьшают </a:t>
            </a:r>
            <a:r>
              <a:rPr sz="2800" spc="-15" dirty="0">
                <a:latin typeface="Calibri"/>
                <a:cs typeface="Calibri"/>
              </a:rPr>
              <a:t>боль </a:t>
            </a:r>
            <a:r>
              <a:rPr sz="2800" i="1" spc="-10" dirty="0">
                <a:latin typeface="Calibri"/>
                <a:cs typeface="Calibri"/>
              </a:rPr>
              <a:t>Chlorieux </a:t>
            </a:r>
            <a:r>
              <a:rPr sz="2800" i="1" spc="-5" dirty="0">
                <a:latin typeface="Calibri"/>
                <a:cs typeface="Calibri"/>
              </a:rPr>
              <a:t>FH, </a:t>
            </a:r>
            <a:r>
              <a:rPr sz="2800" i="1" dirty="0">
                <a:latin typeface="Calibri"/>
                <a:cs typeface="Calibri"/>
              </a:rPr>
              <a:t>Bishop </a:t>
            </a:r>
            <a:r>
              <a:rPr sz="2800" i="1" spc="-15" dirty="0">
                <a:latin typeface="Calibri"/>
                <a:cs typeface="Calibri"/>
              </a:rPr>
              <a:t>NJ, </a:t>
            </a:r>
            <a:r>
              <a:rPr sz="2800" i="1" spc="-10" dirty="0">
                <a:latin typeface="Calibri"/>
                <a:cs typeface="Calibri"/>
              </a:rPr>
              <a:t>Plotkin </a:t>
            </a:r>
            <a:r>
              <a:rPr sz="2800" i="1" spc="-5" dirty="0">
                <a:latin typeface="Calibri"/>
                <a:cs typeface="Calibri"/>
              </a:rPr>
              <a:t>H, </a:t>
            </a:r>
            <a:r>
              <a:rPr sz="2800" i="1" spc="-15" dirty="0">
                <a:latin typeface="Calibri"/>
                <a:cs typeface="Calibri"/>
              </a:rPr>
              <a:t>et  </a:t>
            </a:r>
            <a:r>
              <a:rPr sz="2800" i="1" spc="-5" dirty="0">
                <a:latin typeface="Calibri"/>
                <a:cs typeface="Calibri"/>
              </a:rPr>
              <a:t>al.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(1998)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Побочные эффекты, </a:t>
            </a:r>
            <a:r>
              <a:rPr sz="2800" spc="-10" dirty="0">
                <a:latin typeface="Calibri"/>
                <a:cs typeface="Calibri"/>
              </a:rPr>
              <a:t>такие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20" dirty="0">
                <a:latin typeface="Calibri"/>
                <a:cs typeface="Calibri"/>
              </a:rPr>
              <a:t>преходящие </a:t>
            </a:r>
            <a:r>
              <a:rPr sz="2800" spc="-15" dirty="0">
                <a:latin typeface="Calibri"/>
                <a:cs typeface="Calibri"/>
              </a:rPr>
              <a:t>лихорадки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20" dirty="0">
                <a:latin typeface="Calibri"/>
                <a:cs typeface="Calibri"/>
              </a:rPr>
              <a:t>дискомфорт, </a:t>
            </a:r>
            <a:r>
              <a:rPr sz="2800" spc="-5" dirty="0">
                <a:latin typeface="Calibri"/>
                <a:cs typeface="Calibri"/>
              </a:rPr>
              <a:t>были </a:t>
            </a:r>
            <a:r>
              <a:rPr sz="2800" spc="-15" dirty="0">
                <a:latin typeface="Calibri"/>
                <a:cs typeface="Calibri"/>
              </a:rPr>
              <a:t>относительно </a:t>
            </a:r>
            <a:r>
              <a:rPr sz="2800" spc="-5" dirty="0">
                <a:latin typeface="Calibri"/>
                <a:cs typeface="Calibri"/>
              </a:rPr>
              <a:t>легкими для </a:t>
            </a:r>
            <a:r>
              <a:rPr sz="2800" spc="-10" dirty="0">
                <a:latin typeface="Calibri"/>
                <a:cs typeface="Calibri"/>
              </a:rPr>
              <a:t>большинства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детей.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Маркеры </a:t>
            </a:r>
            <a:r>
              <a:rPr sz="2800" spc="-15" dirty="0">
                <a:latin typeface="Calibri"/>
                <a:cs typeface="Calibri"/>
              </a:rPr>
              <a:t>костного </a:t>
            </a:r>
            <a:r>
              <a:rPr sz="2800" spc="-5" dirty="0">
                <a:latin typeface="Calibri"/>
                <a:cs typeface="Calibri"/>
              </a:rPr>
              <a:t>обмена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снизились.</a:t>
            </a:r>
            <a:endParaRPr sz="2800">
              <a:latin typeface="Calibri"/>
              <a:cs typeface="Calibri"/>
            </a:endParaRPr>
          </a:p>
          <a:p>
            <a:pPr marL="241300" marR="962025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Некоторые </a:t>
            </a:r>
            <a:r>
              <a:rPr sz="2800" spc="-10" dirty="0">
                <a:latin typeface="Calibri"/>
                <a:cs typeface="Calibri"/>
              </a:rPr>
              <a:t>исследования показали </a:t>
            </a:r>
            <a:r>
              <a:rPr sz="2800" spc="-20" dirty="0">
                <a:latin typeface="Calibri"/>
                <a:cs typeface="Calibri"/>
              </a:rPr>
              <a:t>пользу </a:t>
            </a:r>
            <a:r>
              <a:rPr sz="2800" spc="-10" dirty="0">
                <a:latin typeface="Calibri"/>
                <a:cs typeface="Calibri"/>
              </a:rPr>
              <a:t>для младенцев </a:t>
            </a:r>
            <a:r>
              <a:rPr sz="2800" spc="-5" dirty="0">
                <a:latin typeface="Calibri"/>
                <a:cs typeface="Calibri"/>
              </a:rPr>
              <a:t>и  малышей </a:t>
            </a:r>
            <a:r>
              <a:rPr sz="2800" i="1" spc="-15" dirty="0">
                <a:latin typeface="Calibri"/>
                <a:cs typeface="Calibri"/>
              </a:rPr>
              <a:t>Antoniazzi </a:t>
            </a:r>
            <a:r>
              <a:rPr sz="2800" i="1" spc="-145" dirty="0">
                <a:latin typeface="Calibri"/>
                <a:cs typeface="Calibri"/>
              </a:rPr>
              <a:t>F, </a:t>
            </a:r>
            <a:r>
              <a:rPr sz="2800" i="1" spc="-10" dirty="0">
                <a:latin typeface="Calibri"/>
                <a:cs typeface="Calibri"/>
              </a:rPr>
              <a:t>Zamboni </a:t>
            </a:r>
            <a:r>
              <a:rPr sz="2800" i="1" spc="-5" dirty="0">
                <a:latin typeface="Calibri"/>
                <a:cs typeface="Calibri"/>
              </a:rPr>
              <a:t>G, Lauriola S, </a:t>
            </a:r>
            <a:r>
              <a:rPr sz="2800" i="1" spc="-10" dirty="0">
                <a:latin typeface="Calibri"/>
                <a:cs typeface="Calibri"/>
              </a:rPr>
              <a:t>et </a:t>
            </a:r>
            <a:r>
              <a:rPr sz="2800" i="1" spc="-5" dirty="0">
                <a:latin typeface="Calibri"/>
                <a:cs typeface="Calibri"/>
              </a:rPr>
              <a:t>al.</a:t>
            </a:r>
            <a:r>
              <a:rPr sz="2800" i="1" spc="-29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(2006)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02767"/>
            <a:ext cx="10083165" cy="5643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82085" marR="907415" indent="-2792730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421005" algn="ctr">
              <a:lnSpc>
                <a:spcPts val="2570"/>
              </a:lnSpc>
            </a:pPr>
            <a:r>
              <a:rPr sz="2400" b="1" spc="-10" dirty="0">
                <a:latin typeface="Times New Roman"/>
                <a:cs typeface="Times New Roman"/>
              </a:rPr>
              <a:t>Несовершенный </a:t>
            </a:r>
            <a:r>
              <a:rPr sz="2400" b="1" spc="-5" dirty="0">
                <a:latin typeface="Times New Roman"/>
                <a:cs typeface="Times New Roman"/>
              </a:rPr>
              <a:t>остеогенез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(НО)</a:t>
            </a:r>
            <a:endParaRPr sz="2400">
              <a:latin typeface="Times New Roman"/>
              <a:cs typeface="Times New Roman"/>
            </a:endParaRPr>
          </a:p>
          <a:p>
            <a:pPr marL="241300" marR="45720" indent="-228600">
              <a:lnSpc>
                <a:spcPts val="2690"/>
              </a:lnSpc>
              <a:spcBef>
                <a:spcPts val="1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Есть </a:t>
            </a:r>
            <a:r>
              <a:rPr sz="2800" spc="-5" dirty="0">
                <a:latin typeface="Calibri"/>
                <a:cs typeface="Calibri"/>
              </a:rPr>
              <a:t>опасения,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5" dirty="0">
                <a:latin typeface="Calibri"/>
                <a:cs typeface="Calibri"/>
              </a:rPr>
              <a:t>длительное </a:t>
            </a:r>
            <a:r>
              <a:rPr sz="2800" spc="-10" dirty="0">
                <a:latin typeface="Calibri"/>
                <a:cs typeface="Calibri"/>
              </a:rPr>
              <a:t>использование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привести к  снижению заживления </a:t>
            </a:r>
            <a:r>
              <a:rPr sz="2800" spc="-15" dirty="0">
                <a:latin typeface="Calibri"/>
                <a:cs typeface="Calibri"/>
              </a:rPr>
              <a:t>костей </a:t>
            </a:r>
            <a:r>
              <a:rPr sz="2800" i="1" spc="-5" dirty="0">
                <a:latin typeface="Calibri"/>
                <a:cs typeface="Calibri"/>
              </a:rPr>
              <a:t>Munns C, Glorieux FH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(2004))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Долгосрочные </a:t>
            </a:r>
            <a:r>
              <a:rPr sz="2800" spc="-10" dirty="0">
                <a:latin typeface="Calibri"/>
                <a:cs typeface="Calibri"/>
              </a:rPr>
              <a:t>риски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неизвестны.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Некоторые </a:t>
            </a:r>
            <a:r>
              <a:rPr sz="2800" spc="-10" dirty="0">
                <a:latin typeface="Calibri"/>
                <a:cs typeface="Calibri"/>
              </a:rPr>
              <a:t>исследования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i="1" spc="-5" dirty="0">
                <a:latin typeface="Calibri"/>
                <a:cs typeface="Calibri"/>
              </a:rPr>
              <a:t>Land </a:t>
            </a:r>
            <a:r>
              <a:rPr sz="2800" i="1" spc="-10" dirty="0">
                <a:latin typeface="Calibri"/>
                <a:cs typeface="Calibri"/>
              </a:rPr>
              <a:t>C, </a:t>
            </a:r>
            <a:r>
              <a:rPr sz="2800" i="1" spc="-5" dirty="0">
                <a:latin typeface="Calibri"/>
                <a:cs typeface="Calibri"/>
              </a:rPr>
              <a:t>Rauch </a:t>
            </a:r>
            <a:r>
              <a:rPr sz="2800" i="1" spc="-145" dirty="0">
                <a:latin typeface="Calibri"/>
                <a:cs typeface="Calibri"/>
              </a:rPr>
              <a:t>F, </a:t>
            </a:r>
            <a:r>
              <a:rPr sz="2800" i="1" spc="-10" dirty="0">
                <a:latin typeface="Calibri"/>
                <a:cs typeface="Calibri"/>
              </a:rPr>
              <a:t>Montpetit </a:t>
            </a:r>
            <a:r>
              <a:rPr sz="2800" i="1" spc="-5" dirty="0">
                <a:latin typeface="Calibri"/>
                <a:cs typeface="Calibri"/>
              </a:rPr>
              <a:t>K, </a:t>
            </a:r>
            <a:r>
              <a:rPr sz="2800" i="1" spc="-15" dirty="0">
                <a:latin typeface="Calibri"/>
                <a:cs typeface="Calibri"/>
              </a:rPr>
              <a:t>et </a:t>
            </a:r>
            <a:r>
              <a:rPr sz="2800" i="1" spc="-10" dirty="0">
                <a:latin typeface="Calibri"/>
                <a:cs typeface="Calibri"/>
              </a:rPr>
              <a:t>al.  </a:t>
            </a:r>
            <a:r>
              <a:rPr sz="2800" i="1" spc="-5" dirty="0">
                <a:latin typeface="Calibri"/>
                <a:cs typeface="Calibri"/>
              </a:rPr>
              <a:t>(2006)</a:t>
            </a:r>
            <a:r>
              <a:rPr sz="2800" spc="-5" dirty="0">
                <a:latin typeface="Calibri"/>
                <a:cs typeface="Calibri"/>
              </a:rPr>
              <a:t>), но не все </a:t>
            </a:r>
            <a:r>
              <a:rPr sz="2800" i="1" spc="-15" dirty="0">
                <a:latin typeface="Calibri"/>
                <a:cs typeface="Calibri"/>
              </a:rPr>
              <a:t>(Letocha </a:t>
            </a:r>
            <a:r>
              <a:rPr sz="2800" i="1" spc="-35" dirty="0">
                <a:latin typeface="Calibri"/>
                <a:cs typeface="Calibri"/>
              </a:rPr>
              <a:t>AD, </a:t>
            </a:r>
            <a:r>
              <a:rPr sz="2800" i="1" spc="-15" dirty="0">
                <a:latin typeface="Calibri"/>
                <a:cs typeface="Calibri"/>
              </a:rPr>
              <a:t>Cintas </a:t>
            </a:r>
            <a:r>
              <a:rPr sz="2800" i="1" dirty="0">
                <a:latin typeface="Calibri"/>
                <a:cs typeface="Calibri"/>
              </a:rPr>
              <a:t>HL, </a:t>
            </a:r>
            <a:r>
              <a:rPr sz="2800" i="1" spc="-20" dirty="0">
                <a:latin typeface="Calibri"/>
                <a:cs typeface="Calibri"/>
              </a:rPr>
              <a:t>Troendle </a:t>
            </a:r>
            <a:r>
              <a:rPr sz="2800" i="1" spc="-5" dirty="0">
                <a:latin typeface="Calibri"/>
                <a:cs typeface="Calibri"/>
              </a:rPr>
              <a:t>JE, </a:t>
            </a:r>
            <a:r>
              <a:rPr sz="2800" i="1" spc="-10" dirty="0">
                <a:latin typeface="Calibri"/>
                <a:cs typeface="Calibri"/>
              </a:rPr>
              <a:t>et </a:t>
            </a:r>
            <a:r>
              <a:rPr sz="2800" i="1" spc="-5" dirty="0">
                <a:latin typeface="Calibri"/>
                <a:cs typeface="Calibri"/>
              </a:rPr>
              <a:t>al. (2005)),  </a:t>
            </a:r>
            <a:r>
              <a:rPr sz="2800" spc="-10" dirty="0">
                <a:latin typeface="Calibri"/>
                <a:cs typeface="Calibri"/>
              </a:rPr>
              <a:t>показали </a:t>
            </a:r>
            <a:r>
              <a:rPr sz="2800" spc="-20" dirty="0">
                <a:latin typeface="Calibri"/>
                <a:cs typeface="Calibri"/>
              </a:rPr>
              <a:t>улучшение </a:t>
            </a:r>
            <a:r>
              <a:rPr sz="2800" spc="-5" dirty="0">
                <a:latin typeface="Calibri"/>
                <a:cs typeface="Calibri"/>
              </a:rPr>
              <a:t>функции при лечении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бисфосфонатом.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Оптимальный препарат и </a:t>
            </a:r>
            <a:r>
              <a:rPr sz="2800" spc="-15" dirty="0">
                <a:latin typeface="Calibri"/>
                <a:cs typeface="Calibri"/>
              </a:rPr>
              <a:t>дозировка </a:t>
            </a:r>
            <a:r>
              <a:rPr sz="2800" dirty="0">
                <a:latin typeface="Calibri"/>
                <a:cs typeface="Calibri"/>
              </a:rPr>
              <a:t>не </a:t>
            </a:r>
            <a:r>
              <a:rPr sz="2800" spc="-5" dirty="0">
                <a:latin typeface="Calibri"/>
                <a:cs typeface="Calibri"/>
              </a:rPr>
              <a:t>были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определены.</a:t>
            </a:r>
            <a:endParaRPr sz="2800">
              <a:latin typeface="Calibri"/>
              <a:cs typeface="Calibri"/>
            </a:endParaRPr>
          </a:p>
          <a:p>
            <a:pPr marL="241300" marR="513715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Адекватное </a:t>
            </a:r>
            <a:r>
              <a:rPr sz="2800" spc="-15" dirty="0">
                <a:latin typeface="Calibri"/>
                <a:cs typeface="Calibri"/>
              </a:rPr>
              <a:t>потребление </a:t>
            </a:r>
            <a:r>
              <a:rPr sz="2800" spc="-10" dirty="0">
                <a:latin typeface="Calibri"/>
                <a:cs typeface="Calibri"/>
              </a:rPr>
              <a:t>кальция </a:t>
            </a:r>
            <a:r>
              <a:rPr sz="2800" spc="-5" dirty="0">
                <a:latin typeface="Calibri"/>
                <a:cs typeface="Calibri"/>
              </a:rPr>
              <a:t>и витамина D </a:t>
            </a:r>
            <a:r>
              <a:rPr sz="2800" spc="-20" dirty="0">
                <a:latin typeface="Calibri"/>
                <a:cs typeface="Calibri"/>
              </a:rPr>
              <a:t>должно </a:t>
            </a:r>
            <a:r>
              <a:rPr sz="2800" spc="-5" dirty="0">
                <a:latin typeface="Calibri"/>
                <a:cs typeface="Calibri"/>
              </a:rPr>
              <a:t>быть  обеспечено или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дополнено.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Изучаются </a:t>
            </a:r>
            <a:r>
              <a:rPr sz="2800" spc="-20" dirty="0">
                <a:latin typeface="Calibri"/>
                <a:cs typeface="Calibri"/>
              </a:rPr>
              <a:t>дополнительные </a:t>
            </a:r>
            <a:r>
              <a:rPr sz="2800" spc="-25" dirty="0">
                <a:latin typeface="Calibri"/>
                <a:cs typeface="Calibri"/>
              </a:rPr>
              <a:t>методы </a:t>
            </a:r>
            <a:r>
              <a:rPr sz="2800" spc="-10" dirty="0">
                <a:latin typeface="Calibri"/>
                <a:cs typeface="Calibri"/>
              </a:rPr>
              <a:t>лечения, такие </a:t>
            </a:r>
            <a:r>
              <a:rPr sz="2800" spc="-15" dirty="0">
                <a:latin typeface="Calibri"/>
                <a:cs typeface="Calibri"/>
              </a:rPr>
              <a:t>как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терапия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GH в </a:t>
            </a:r>
            <a:r>
              <a:rPr sz="2800" spc="-10" dirty="0">
                <a:latin typeface="Calibri"/>
                <a:cs typeface="Calibri"/>
              </a:rPr>
              <a:t>сочетании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бисфосфонатами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302767"/>
            <a:ext cx="10212070" cy="56330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69385" marR="1049020" indent="-2792730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Times New Roman"/>
                <a:cs typeface="Times New Roman"/>
              </a:rPr>
              <a:t>ДЕЗОРГАНИЗОВАННЫЕ </a:t>
            </a:r>
            <a:r>
              <a:rPr sz="2400" b="1" spc="-20" dirty="0">
                <a:latin typeface="Times New Roman"/>
                <a:cs typeface="Times New Roman"/>
              </a:rPr>
              <a:t>ХРЯЩЕВЫЕ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ФИБРОЗНЫЕ  </a:t>
            </a:r>
            <a:r>
              <a:rPr sz="2400" b="1" spc="-1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  <a:p>
            <a:pPr marL="266700" algn="ctr">
              <a:lnSpc>
                <a:spcPts val="2570"/>
              </a:lnSpc>
            </a:pPr>
            <a:r>
              <a:rPr sz="2400" b="1" spc="-10" dirty="0">
                <a:latin typeface="Times New Roman"/>
                <a:cs typeface="Times New Roman"/>
              </a:rPr>
              <a:t>Несовершенный </a:t>
            </a:r>
            <a:r>
              <a:rPr sz="2400" b="1" spc="-5" dirty="0">
                <a:latin typeface="Times New Roman"/>
                <a:cs typeface="Times New Roman"/>
              </a:rPr>
              <a:t>остеогенез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(НО)</a:t>
            </a:r>
            <a:endParaRPr sz="2400">
              <a:latin typeface="Times New Roman"/>
              <a:cs typeface="Times New Roman"/>
            </a:endParaRPr>
          </a:p>
          <a:p>
            <a:pPr marL="228600" marR="298450" indent="-228600">
              <a:lnSpc>
                <a:spcPct val="70000"/>
              </a:lnSpc>
              <a:spcBef>
                <a:spcPts val="1680"/>
              </a:spcBef>
              <a:buFont typeface="Arial"/>
              <a:buChar char="•"/>
              <a:tabLst>
                <a:tab pos="228600" algn="l"/>
              </a:tabLst>
            </a:pPr>
            <a:r>
              <a:rPr sz="2600" spc="-5" dirty="0">
                <a:latin typeface="Calibri"/>
                <a:cs typeface="Calibri"/>
              </a:rPr>
              <a:t>риск </a:t>
            </a:r>
            <a:r>
              <a:rPr sz="2600" spc="-10" dirty="0">
                <a:latin typeface="Calibri"/>
                <a:cs typeface="Calibri"/>
              </a:rPr>
              <a:t>перелома значительно возрастает, </a:t>
            </a:r>
            <a:r>
              <a:rPr sz="2600" spc="-40" dirty="0">
                <a:latin typeface="Calibri"/>
                <a:cs typeface="Calibri"/>
              </a:rPr>
              <a:t>когда </a:t>
            </a:r>
            <a:r>
              <a:rPr sz="2600" spc="-20" dirty="0">
                <a:latin typeface="Calibri"/>
                <a:cs typeface="Calibri"/>
              </a:rPr>
              <a:t>угол </a:t>
            </a:r>
            <a:r>
              <a:rPr sz="2600" dirty="0">
                <a:latin typeface="Calibri"/>
                <a:cs typeface="Calibri"/>
              </a:rPr>
              <a:t>наклона </a:t>
            </a:r>
            <a:r>
              <a:rPr sz="2600" spc="-5" dirty="0">
                <a:latin typeface="Calibri"/>
                <a:cs typeface="Calibri"/>
              </a:rPr>
              <a:t>длинной  </a:t>
            </a:r>
            <a:r>
              <a:rPr sz="2600" spc="-10" dirty="0">
                <a:latin typeface="Calibri"/>
                <a:cs typeface="Calibri"/>
              </a:rPr>
              <a:t>кости </a:t>
            </a:r>
            <a:r>
              <a:rPr sz="2600" spc="-5" dirty="0">
                <a:latin typeface="Calibri"/>
                <a:cs typeface="Calibri"/>
              </a:rPr>
              <a:t>составляет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40°.</a:t>
            </a:r>
            <a:endParaRPr sz="2600">
              <a:latin typeface="Calibri"/>
              <a:cs typeface="Calibri"/>
            </a:endParaRPr>
          </a:p>
          <a:p>
            <a:pPr marL="22860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28600" algn="l"/>
              </a:tabLst>
            </a:pPr>
            <a:r>
              <a:rPr sz="2600" spc="-10" dirty="0">
                <a:latin typeface="Calibri"/>
                <a:cs typeface="Calibri"/>
              </a:rPr>
              <a:t>интрамедуллярные </a:t>
            </a:r>
            <a:r>
              <a:rPr sz="2600" spc="-5" dirty="0">
                <a:latin typeface="Calibri"/>
                <a:cs typeface="Calibri"/>
              </a:rPr>
              <a:t>стержни могут </a:t>
            </a:r>
            <a:r>
              <a:rPr sz="2600" spc="-15" dirty="0">
                <a:latin typeface="Calibri"/>
                <a:cs typeface="Calibri"/>
              </a:rPr>
              <a:t>улучшить </a:t>
            </a:r>
            <a:r>
              <a:rPr sz="2600" spc="-5" dirty="0">
                <a:latin typeface="Calibri"/>
                <a:cs typeface="Calibri"/>
              </a:rPr>
              <a:t>риск </a:t>
            </a:r>
            <a:r>
              <a:rPr sz="2600" spc="-10" dirty="0">
                <a:latin typeface="Calibri"/>
                <a:cs typeface="Calibri"/>
              </a:rPr>
              <a:t>переломов,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5" dirty="0">
                <a:latin typeface="Calibri"/>
                <a:cs typeface="Calibri"/>
              </a:rPr>
              <a:t>могут  мигрировать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суставы.</a:t>
            </a:r>
            <a:endParaRPr sz="2600">
              <a:latin typeface="Calibri"/>
              <a:cs typeface="Calibri"/>
            </a:endParaRPr>
          </a:p>
          <a:p>
            <a:pPr marL="228600" marR="696595" indent="-228600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228600" algn="l"/>
              </a:tabLst>
            </a:pPr>
            <a:r>
              <a:rPr sz="2600" spc="-35" dirty="0">
                <a:latin typeface="Calibri"/>
                <a:cs typeface="Calibri"/>
              </a:rPr>
              <a:t>когда </a:t>
            </a:r>
            <a:r>
              <a:rPr sz="2600" spc="-5" dirty="0">
                <a:latin typeface="Calibri"/>
                <a:cs typeface="Calibri"/>
              </a:rPr>
              <a:t>ребенок </a:t>
            </a:r>
            <a:r>
              <a:rPr sz="2600" spc="-25" dirty="0">
                <a:latin typeface="Calibri"/>
                <a:cs typeface="Calibri"/>
              </a:rPr>
              <a:t>растет, </a:t>
            </a:r>
            <a:r>
              <a:rPr sz="2600" spc="-10" dirty="0">
                <a:latin typeface="Calibri"/>
                <a:cs typeface="Calibri"/>
              </a:rPr>
              <a:t>кость, </a:t>
            </a:r>
            <a:r>
              <a:rPr sz="2600" spc="-5" dirty="0">
                <a:latin typeface="Calibri"/>
                <a:cs typeface="Calibri"/>
              </a:rPr>
              <a:t>«незащищенная» слишком </a:t>
            </a:r>
            <a:r>
              <a:rPr sz="2600" spc="-10" dirty="0">
                <a:latin typeface="Calibri"/>
                <a:cs typeface="Calibri"/>
              </a:rPr>
              <a:t>коротким  </a:t>
            </a:r>
            <a:r>
              <a:rPr sz="2600" spc="-5" dirty="0">
                <a:latin typeface="Calibri"/>
                <a:cs typeface="Calibri"/>
              </a:rPr>
              <a:t>стержнем, </a:t>
            </a:r>
            <a:r>
              <a:rPr sz="2600" spc="-15" dirty="0">
                <a:latin typeface="Calibri"/>
                <a:cs typeface="Calibri"/>
              </a:rPr>
              <a:t>может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сломаться.</a:t>
            </a:r>
            <a:endParaRPr sz="26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28600" algn="l"/>
              </a:tabLst>
            </a:pPr>
            <a:r>
              <a:rPr sz="2600" spc="-10" dirty="0">
                <a:latin typeface="Calibri"/>
                <a:cs typeface="Calibri"/>
              </a:rPr>
              <a:t>телескопические </a:t>
            </a:r>
            <a:r>
              <a:rPr sz="2600" spc="-5" dirty="0">
                <a:latin typeface="Calibri"/>
                <a:cs typeface="Calibri"/>
              </a:rPr>
              <a:t>стержни </a:t>
            </a:r>
            <a:r>
              <a:rPr sz="2600" dirty="0">
                <a:latin typeface="Calibri"/>
                <a:cs typeface="Calibri"/>
              </a:rPr>
              <a:t>были </a:t>
            </a:r>
            <a:r>
              <a:rPr sz="2600" spc="-5" dirty="0">
                <a:latin typeface="Calibri"/>
                <a:cs typeface="Calibri"/>
              </a:rPr>
              <a:t>использованы, </a:t>
            </a:r>
            <a:r>
              <a:rPr sz="2600" dirty="0">
                <a:latin typeface="Calibri"/>
                <a:cs typeface="Calibri"/>
              </a:rPr>
              <a:t>но все </a:t>
            </a:r>
            <a:r>
              <a:rPr sz="2600" spc="-20" dirty="0">
                <a:latin typeface="Calibri"/>
                <a:cs typeface="Calibri"/>
              </a:rPr>
              <a:t>же </a:t>
            </a:r>
            <a:r>
              <a:rPr sz="2600" dirty="0">
                <a:latin typeface="Calibri"/>
                <a:cs typeface="Calibri"/>
              </a:rPr>
              <a:t>есть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риски.</a:t>
            </a:r>
            <a:endParaRPr sz="2600">
              <a:latin typeface="Calibri"/>
              <a:cs typeface="Calibri"/>
            </a:endParaRPr>
          </a:p>
          <a:p>
            <a:pPr marL="228600" marR="876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28600" algn="l"/>
              </a:tabLst>
            </a:pPr>
            <a:r>
              <a:rPr sz="2600" spc="-10" dirty="0">
                <a:latin typeface="Calibri"/>
                <a:cs typeface="Calibri"/>
              </a:rPr>
              <a:t>некоторые </a:t>
            </a:r>
            <a:r>
              <a:rPr sz="2600" spc="-5" dirty="0">
                <a:latin typeface="Calibri"/>
                <a:cs typeface="Calibri"/>
              </a:rPr>
              <a:t>хирурги обнаружили меньше хирургических осложнений</a:t>
            </a:r>
            <a:r>
              <a:rPr sz="2600" spc="-1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  </a:t>
            </a:r>
            <a:r>
              <a:rPr sz="2600" spc="-10" dirty="0">
                <a:latin typeface="Calibri"/>
                <a:cs typeface="Calibri"/>
              </a:rPr>
              <a:t>детей, получавших </a:t>
            </a:r>
            <a:r>
              <a:rPr sz="2600" spc="-5" dirty="0">
                <a:latin typeface="Calibri"/>
                <a:cs typeface="Calibri"/>
              </a:rPr>
              <a:t>бисфосфонаты </a:t>
            </a:r>
            <a:r>
              <a:rPr sz="2600" i="1" spc="-5" dirty="0">
                <a:latin typeface="Calibri"/>
                <a:cs typeface="Calibri"/>
              </a:rPr>
              <a:t>Zacharin </a:t>
            </a:r>
            <a:r>
              <a:rPr sz="2600" i="1" dirty="0">
                <a:latin typeface="Calibri"/>
                <a:cs typeface="Calibri"/>
              </a:rPr>
              <a:t>M, Bateman J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(2002)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228600" indent="-228600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28600" algn="l"/>
              </a:tabLst>
            </a:pPr>
            <a:r>
              <a:rPr sz="2600" spc="-15" dirty="0">
                <a:latin typeface="Calibri"/>
                <a:cs typeface="Calibri"/>
              </a:rPr>
              <a:t>ИСХОДЫ. </a:t>
            </a:r>
            <a:r>
              <a:rPr sz="2600" spc="-5" dirty="0">
                <a:latin typeface="Calibri"/>
                <a:cs typeface="Calibri"/>
              </a:rPr>
              <a:t>Несмотря </a:t>
            </a:r>
            <a:r>
              <a:rPr sz="2600" dirty="0">
                <a:latin typeface="Calibri"/>
                <a:cs typeface="Calibri"/>
              </a:rPr>
              <a:t>на частые </a:t>
            </a:r>
            <a:r>
              <a:rPr sz="2600" spc="-5" dirty="0">
                <a:latin typeface="Calibri"/>
                <a:cs typeface="Calibri"/>
              </a:rPr>
              <a:t>переломы,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хирургические</a:t>
            </a:r>
            <a:endParaRPr sz="2600">
              <a:latin typeface="Calibri"/>
              <a:cs typeface="Calibri"/>
            </a:endParaRPr>
          </a:p>
          <a:p>
            <a:pPr marL="228600" marR="1019810">
              <a:lnSpc>
                <a:spcPct val="70000"/>
              </a:lnSpc>
              <a:spcBef>
                <a:spcPts val="465"/>
              </a:spcBef>
            </a:pPr>
            <a:r>
              <a:rPr sz="2600" spc="-10" dirty="0">
                <a:latin typeface="Calibri"/>
                <a:cs typeface="Calibri"/>
              </a:rPr>
              <a:t>вмешательства </a:t>
            </a:r>
            <a:r>
              <a:rPr sz="2600" dirty="0">
                <a:latin typeface="Calibri"/>
                <a:cs typeface="Calibri"/>
              </a:rPr>
              <a:t>и нарушения </a:t>
            </a:r>
            <a:r>
              <a:rPr sz="2600" spc="-10" dirty="0">
                <a:latin typeface="Calibri"/>
                <a:cs typeface="Calibri"/>
              </a:rPr>
              <a:t>подвижности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20" dirty="0">
                <a:latin typeface="Calibri"/>
                <a:cs typeface="Calibri"/>
              </a:rPr>
              <a:t>НО,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5" dirty="0">
                <a:latin typeface="Calibri"/>
                <a:cs typeface="Calibri"/>
              </a:rPr>
              <a:t>пациентов  качество </a:t>
            </a:r>
            <a:r>
              <a:rPr sz="2600" dirty="0">
                <a:latin typeface="Calibri"/>
                <a:cs typeface="Calibri"/>
              </a:rPr>
              <a:t>жизни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хорошее.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7528"/>
            <a:ext cx="10253345" cy="54546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5275" marR="184785" algn="ctr">
              <a:lnSpc>
                <a:spcPts val="2700"/>
              </a:lnSpc>
              <a:spcBef>
                <a:spcPts val="434"/>
              </a:spcBef>
            </a:pPr>
            <a:r>
              <a:rPr sz="2500" b="1" spc="-25" dirty="0">
                <a:latin typeface="Times New Roman"/>
                <a:cs typeface="Times New Roman"/>
              </a:rPr>
              <a:t>МЕТАБОЛИЧЕСКИЕ </a:t>
            </a:r>
            <a:r>
              <a:rPr sz="2500" b="1" spc="-20" dirty="0">
                <a:latin typeface="Times New Roman"/>
                <a:cs typeface="Times New Roman"/>
              </a:rPr>
              <a:t>СОСТОЯНИЯ, </a:t>
            </a:r>
            <a:r>
              <a:rPr sz="2500" b="1" spc="-5" dirty="0">
                <a:latin typeface="Times New Roman"/>
                <a:cs typeface="Times New Roman"/>
              </a:rPr>
              <a:t>ОБЫЧНО </a:t>
            </a:r>
            <a:r>
              <a:rPr sz="2500" b="1" spc="-20" dirty="0">
                <a:latin typeface="Times New Roman"/>
                <a:cs typeface="Times New Roman"/>
              </a:rPr>
              <a:t>ВЛИЯЮЩИЕ </a:t>
            </a:r>
            <a:r>
              <a:rPr sz="2500" b="1" spc="-5" dirty="0">
                <a:latin typeface="Times New Roman"/>
                <a:cs typeface="Times New Roman"/>
              </a:rPr>
              <a:t>НА  </a:t>
            </a:r>
            <a:r>
              <a:rPr sz="2500" b="1" spc="-30" dirty="0">
                <a:latin typeface="Times New Roman"/>
                <a:cs typeface="Times New Roman"/>
              </a:rPr>
              <a:t>МЕТАБОЛИЗМ </a:t>
            </a:r>
            <a:r>
              <a:rPr sz="2500" b="1" spc="-10" dirty="0">
                <a:latin typeface="Times New Roman"/>
                <a:cs typeface="Times New Roman"/>
              </a:rPr>
              <a:t>КАЛЬЦИЯ </a:t>
            </a:r>
            <a:r>
              <a:rPr sz="2500" b="1" spc="-5" dirty="0">
                <a:latin typeface="Times New Roman"/>
                <a:cs typeface="Times New Roman"/>
              </a:rPr>
              <a:t>ИЛИ</a:t>
            </a:r>
            <a:r>
              <a:rPr sz="2500" b="1" spc="55" dirty="0">
                <a:latin typeface="Times New Roman"/>
                <a:cs typeface="Times New Roman"/>
              </a:rPr>
              <a:t> </a:t>
            </a:r>
            <a:r>
              <a:rPr sz="2500" b="1" spc="-40" dirty="0">
                <a:latin typeface="Times New Roman"/>
                <a:cs typeface="Times New Roman"/>
              </a:rPr>
              <a:t>ФОСФОРА</a:t>
            </a:r>
            <a:endParaRPr sz="2500">
              <a:latin typeface="Times New Roman"/>
              <a:cs typeface="Times New Roman"/>
            </a:endParaRPr>
          </a:p>
          <a:p>
            <a:pPr marL="185420" algn="ctr">
              <a:lnSpc>
                <a:spcPts val="2660"/>
              </a:lnSpc>
            </a:pPr>
            <a:r>
              <a:rPr sz="2500" b="1" spc="-5" dirty="0">
                <a:latin typeface="Times New Roman"/>
                <a:cs typeface="Times New Roman"/>
              </a:rPr>
              <a:t>Рахит</a:t>
            </a:r>
            <a:endParaRPr sz="2500">
              <a:latin typeface="Times New Roman"/>
              <a:cs typeface="Times New Roman"/>
            </a:endParaRPr>
          </a:p>
          <a:p>
            <a:pPr marL="241300" marR="437515" indent="-228600">
              <a:lnSpc>
                <a:spcPts val="2500"/>
              </a:lnSpc>
              <a:spcBef>
                <a:spcPts val="1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вызван </a:t>
            </a:r>
            <a:r>
              <a:rPr sz="2600" spc="-10" dirty="0">
                <a:latin typeface="Calibri"/>
                <a:cs typeface="Calibri"/>
              </a:rPr>
              <a:t>дефицитом </a:t>
            </a:r>
            <a:r>
              <a:rPr sz="2600" dirty="0">
                <a:latin typeface="Calibri"/>
                <a:cs typeface="Calibri"/>
              </a:rPr>
              <a:t>витамина </a:t>
            </a:r>
            <a:r>
              <a:rPr sz="2600" spc="-35" dirty="0">
                <a:latin typeface="Calibri"/>
                <a:cs typeface="Calibri"/>
              </a:rPr>
              <a:t>D, </a:t>
            </a:r>
            <a:r>
              <a:rPr sz="2600" spc="-15" dirty="0">
                <a:latin typeface="Calibri"/>
                <a:cs typeface="Calibri"/>
              </a:rPr>
              <a:t>который </a:t>
            </a:r>
            <a:r>
              <a:rPr sz="2600" spc="-10" dirty="0">
                <a:latin typeface="Calibri"/>
                <a:cs typeface="Calibri"/>
              </a:rPr>
              <a:t>приводит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" dirty="0">
                <a:latin typeface="Calibri"/>
                <a:cs typeface="Calibri"/>
              </a:rPr>
              <a:t>остеомаляции,  отсроченной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0" dirty="0">
                <a:latin typeface="Calibri"/>
                <a:cs typeface="Calibri"/>
              </a:rPr>
              <a:t>недостаточной </a:t>
            </a:r>
            <a:r>
              <a:rPr sz="2600" spc="-5" dirty="0">
                <a:latin typeface="Calibri"/>
                <a:cs typeface="Calibri"/>
              </a:rPr>
              <a:t>минерализации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зрелой  кортикальной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губчатой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кости.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обнаружен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dirty="0">
                <a:latin typeface="Calibri"/>
                <a:cs typeface="Calibri"/>
              </a:rPr>
              <a:t>высоких </a:t>
            </a:r>
            <a:r>
              <a:rPr sz="2600" spc="-15" dirty="0">
                <a:latin typeface="Calibri"/>
                <a:cs typeface="Calibri"/>
              </a:rPr>
              <a:t>количествах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детей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15"/>
              </a:spcBef>
            </a:pPr>
            <a:r>
              <a:rPr sz="2600" spc="-20" dirty="0">
                <a:latin typeface="Calibri"/>
                <a:cs typeface="Calibri"/>
              </a:rPr>
              <a:t>грудном </a:t>
            </a:r>
            <a:r>
              <a:rPr sz="2600" spc="-5" dirty="0">
                <a:latin typeface="Calibri"/>
                <a:cs typeface="Calibri"/>
              </a:rPr>
              <a:t>вскармливании, </a:t>
            </a:r>
            <a:r>
              <a:rPr sz="2600" spc="-15" dirty="0">
                <a:latin typeface="Calibri"/>
                <a:cs typeface="Calibri"/>
              </a:rPr>
              <a:t>которые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10" dirty="0">
                <a:latin typeface="Calibri"/>
                <a:cs typeface="Calibri"/>
              </a:rPr>
              <a:t>получают </a:t>
            </a:r>
            <a:r>
              <a:rPr sz="2600" spc="-5" dirty="0">
                <a:latin typeface="Calibri"/>
                <a:cs typeface="Calibri"/>
              </a:rPr>
              <a:t>добавки, </a:t>
            </a:r>
            <a:r>
              <a:rPr sz="2600" dirty="0">
                <a:latin typeface="Calibri"/>
                <a:cs typeface="Calibri"/>
              </a:rPr>
              <a:t>и у </a:t>
            </a:r>
            <a:r>
              <a:rPr sz="2600" spc="-5" dirty="0">
                <a:latin typeface="Calibri"/>
                <a:cs typeface="Calibri"/>
              </a:rPr>
              <a:t>всех </a:t>
            </a:r>
            <a:r>
              <a:rPr sz="2600" spc="-10" dirty="0">
                <a:latin typeface="Calibri"/>
                <a:cs typeface="Calibri"/>
              </a:rPr>
              <a:t>детей 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20" dirty="0">
                <a:latin typeface="Calibri"/>
                <a:cs typeface="Calibri"/>
              </a:rPr>
              <a:t>грудном </a:t>
            </a:r>
            <a:r>
              <a:rPr sz="2600" spc="-5" dirty="0">
                <a:latin typeface="Calibri"/>
                <a:cs typeface="Calibri"/>
              </a:rPr>
              <a:t>вскармливании, </a:t>
            </a:r>
            <a:r>
              <a:rPr sz="2600" spc="-15" dirty="0">
                <a:latin typeface="Calibri"/>
                <a:cs typeface="Calibri"/>
              </a:rPr>
              <a:t>которые </a:t>
            </a:r>
            <a:r>
              <a:rPr sz="2600" dirty="0">
                <a:latin typeface="Calibri"/>
                <a:cs typeface="Calibri"/>
              </a:rPr>
              <a:t>сами и / или их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матери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495"/>
              </a:lnSpc>
            </a:pPr>
            <a:r>
              <a:rPr sz="2600" dirty="0">
                <a:latin typeface="Calibri"/>
                <a:cs typeface="Calibri"/>
              </a:rPr>
              <a:t>практически не </a:t>
            </a:r>
            <a:r>
              <a:rPr sz="2600" spc="-15" dirty="0">
                <a:latin typeface="Calibri"/>
                <a:cs typeface="Calibri"/>
              </a:rPr>
              <a:t>подвергаются </a:t>
            </a:r>
            <a:r>
              <a:rPr sz="2600" spc="-5" dirty="0">
                <a:latin typeface="Calibri"/>
                <a:cs typeface="Calibri"/>
              </a:rPr>
              <a:t>воздействию </a:t>
            </a:r>
            <a:r>
              <a:rPr sz="2600" spc="-10" dirty="0">
                <a:latin typeface="Calibri"/>
                <a:cs typeface="Calibri"/>
              </a:rPr>
              <a:t>солнца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ежедневно.</a:t>
            </a:r>
            <a:endParaRPr sz="2600">
              <a:latin typeface="Calibri"/>
              <a:cs typeface="Calibri"/>
            </a:endParaRPr>
          </a:p>
          <a:p>
            <a:pPr marL="241300" marR="805180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правило, </a:t>
            </a: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становится проблематичным </a:t>
            </a:r>
            <a:r>
              <a:rPr sz="2600" dirty="0">
                <a:latin typeface="Calibri"/>
                <a:cs typeface="Calibri"/>
              </a:rPr>
              <a:t>после </a:t>
            </a:r>
            <a:r>
              <a:rPr sz="2600" spc="-10" dirty="0">
                <a:latin typeface="Calibri"/>
                <a:cs typeface="Calibri"/>
              </a:rPr>
              <a:t>6-месячного  </a:t>
            </a:r>
            <a:r>
              <a:rPr sz="2600" dirty="0">
                <a:latin typeface="Calibri"/>
                <a:cs typeface="Calibri"/>
              </a:rPr>
              <a:t>возраста.</a:t>
            </a:r>
            <a:endParaRPr sz="2600">
              <a:latin typeface="Calibri"/>
              <a:cs typeface="Calibri"/>
            </a:endParaRPr>
          </a:p>
          <a:p>
            <a:pPr marL="241300" marR="152400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клинические </a:t>
            </a:r>
            <a:r>
              <a:rPr sz="2600" spc="-5" dirty="0">
                <a:latin typeface="Calibri"/>
                <a:cs typeface="Calibri"/>
              </a:rPr>
              <a:t>особенности рахита </a:t>
            </a:r>
            <a:r>
              <a:rPr sz="2600" dirty="0">
                <a:latin typeface="Calibri"/>
                <a:cs typeface="Calibri"/>
              </a:rPr>
              <a:t>из-за </a:t>
            </a:r>
            <a:r>
              <a:rPr sz="2600" spc="-5" dirty="0">
                <a:latin typeface="Calibri"/>
                <a:cs typeface="Calibri"/>
              </a:rPr>
              <a:t>нарушений </a:t>
            </a:r>
            <a:r>
              <a:rPr sz="2600" dirty="0">
                <a:latin typeface="Calibri"/>
                <a:cs typeface="Calibri"/>
              </a:rPr>
              <a:t>питания включают  </a:t>
            </a:r>
            <a:r>
              <a:rPr sz="2600" spc="-5" dirty="0">
                <a:latin typeface="Calibri"/>
                <a:cs typeface="Calibri"/>
              </a:rPr>
              <a:t>раннее </a:t>
            </a:r>
            <a:r>
              <a:rPr sz="2600" dirty="0">
                <a:latin typeface="Calibri"/>
                <a:cs typeface="Calibri"/>
              </a:rPr>
              <a:t>размягчение </a:t>
            </a:r>
            <a:r>
              <a:rPr sz="2600" spc="-10" dirty="0">
                <a:latin typeface="Calibri"/>
                <a:cs typeface="Calibri"/>
              </a:rPr>
              <a:t>костей </a:t>
            </a:r>
            <a:r>
              <a:rPr sz="2600" dirty="0">
                <a:latin typeface="Calibri"/>
                <a:cs typeface="Calibri"/>
              </a:rPr>
              <a:t>черепа, </a:t>
            </a:r>
            <a:r>
              <a:rPr sz="2600" spc="-10" dirty="0">
                <a:latin typeface="Calibri"/>
                <a:cs typeface="Calibri"/>
              </a:rPr>
              <a:t>рахитовые </a:t>
            </a:r>
            <a:r>
              <a:rPr sz="2600" spc="-5" dirty="0">
                <a:latin typeface="Calibri"/>
                <a:cs typeface="Calibri"/>
              </a:rPr>
              <a:t>четки </a:t>
            </a:r>
            <a:r>
              <a:rPr sz="2600" spc="-10" dirty="0">
                <a:latin typeface="Calibri"/>
                <a:cs typeface="Calibri"/>
              </a:rPr>
              <a:t>(увеличение  костохондрального </a:t>
            </a:r>
            <a:r>
              <a:rPr sz="2600" spc="-15" dirty="0">
                <a:latin typeface="Calibri"/>
                <a:cs typeface="Calibri"/>
              </a:rPr>
              <a:t>перехода)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утолщение </a:t>
            </a:r>
            <a:r>
              <a:rPr sz="2600" dirty="0">
                <a:latin typeface="Calibri"/>
                <a:cs typeface="Calibri"/>
              </a:rPr>
              <a:t>запястий и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лодыжек.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794" y="287528"/>
            <a:ext cx="9790430" cy="1092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ts val="2700"/>
              </a:lnSpc>
              <a:spcBef>
                <a:spcPts val="434"/>
              </a:spcBef>
            </a:pPr>
            <a:r>
              <a:rPr sz="2500" spc="-25" dirty="0"/>
              <a:t>МЕТАБОЛИЧЕСКИЕ </a:t>
            </a:r>
            <a:r>
              <a:rPr sz="2500" spc="-20" dirty="0"/>
              <a:t>СОСТОЯНИЯ, </a:t>
            </a:r>
            <a:r>
              <a:rPr sz="2500" spc="-5" dirty="0"/>
              <a:t>ОБЫЧНО </a:t>
            </a:r>
            <a:r>
              <a:rPr sz="2500" spc="-20" dirty="0"/>
              <a:t>ВЛИЯЮЩИЕ </a:t>
            </a:r>
            <a:r>
              <a:rPr sz="2500" spc="-5" dirty="0"/>
              <a:t>НА  </a:t>
            </a:r>
            <a:r>
              <a:rPr sz="2500" spc="-30" dirty="0"/>
              <a:t>МЕТАБОЛИЗМ </a:t>
            </a:r>
            <a:r>
              <a:rPr sz="2500" spc="-10" dirty="0"/>
              <a:t>КАЛЬЦИЯ </a:t>
            </a:r>
            <a:r>
              <a:rPr sz="2500" spc="-5" dirty="0"/>
              <a:t>ИЛИ</a:t>
            </a:r>
            <a:r>
              <a:rPr sz="2500" spc="55" dirty="0"/>
              <a:t> </a:t>
            </a:r>
            <a:r>
              <a:rPr sz="2500" spc="-40" dirty="0"/>
              <a:t>ФОСФОРА</a:t>
            </a:r>
            <a:endParaRPr sz="2500"/>
          </a:p>
          <a:p>
            <a:pPr marL="82550" algn="ctr">
              <a:lnSpc>
                <a:spcPts val="2660"/>
              </a:lnSpc>
            </a:pPr>
            <a:r>
              <a:rPr sz="2500" spc="-5" dirty="0"/>
              <a:t>Рахит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16939" y="1431416"/>
            <a:ext cx="10180320" cy="461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по </a:t>
            </a:r>
            <a:r>
              <a:rPr sz="2400" spc="-5" dirty="0">
                <a:latin typeface="Calibri"/>
                <a:cs typeface="Calibri"/>
              </a:rPr>
              <a:t>мере </a:t>
            </a:r>
            <a:r>
              <a:rPr sz="2400" spc="-20" dirty="0">
                <a:latin typeface="Calibri"/>
                <a:cs typeface="Calibri"/>
              </a:rPr>
              <a:t>того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10" dirty="0">
                <a:latin typeface="Calibri"/>
                <a:cs typeface="Calibri"/>
              </a:rPr>
              <a:t>рахит </a:t>
            </a:r>
            <a:r>
              <a:rPr sz="2400" spc="-20" dirty="0">
                <a:latin typeface="Calibri"/>
                <a:cs typeface="Calibri"/>
              </a:rPr>
              <a:t>продолжается, </a:t>
            </a:r>
            <a:r>
              <a:rPr sz="2400" spc="-5" dirty="0">
                <a:latin typeface="Calibri"/>
                <a:cs typeface="Calibri"/>
              </a:rPr>
              <a:t>клинические </a:t>
            </a:r>
            <a:r>
              <a:rPr sz="2400" spc="-25" dirty="0">
                <a:latin typeface="Calibri"/>
                <a:cs typeface="Calibri"/>
              </a:rPr>
              <a:t>результаты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включают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прогрессирующее О-образный </a:t>
            </a:r>
            <a:r>
              <a:rPr sz="2400" dirty="0">
                <a:latin typeface="Calibri"/>
                <a:cs typeface="Calibri"/>
              </a:rPr>
              <a:t>изгиб ног; слабый </a:t>
            </a:r>
            <a:r>
              <a:rPr sz="2400" spc="-5" dirty="0">
                <a:latin typeface="Calibri"/>
                <a:cs typeface="Calibri"/>
              </a:rPr>
              <a:t>линейный рост;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Calibri"/>
                <a:cs typeface="Calibri"/>
              </a:rPr>
              <a:t>аномальный </a:t>
            </a:r>
            <a:r>
              <a:rPr sz="2400" spc="-5" dirty="0">
                <a:latin typeface="Calibri"/>
                <a:cs typeface="Calibri"/>
              </a:rPr>
              <a:t>уровень </a:t>
            </a:r>
            <a:r>
              <a:rPr sz="2400" spc="-10" dirty="0">
                <a:latin typeface="Calibri"/>
                <a:cs typeface="Calibri"/>
              </a:rPr>
              <a:t>кальция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сыворотке </a:t>
            </a:r>
            <a:r>
              <a:rPr sz="2400" spc="-5" dirty="0">
                <a:latin typeface="Calibri"/>
                <a:cs typeface="Calibri"/>
              </a:rPr>
              <a:t>(ионизированный кальций  </a:t>
            </a:r>
            <a:r>
              <a:rPr sz="2400" spc="-10" dirty="0">
                <a:latin typeface="Calibri"/>
                <a:cs typeface="Calibri"/>
              </a:rPr>
              <a:t>является наиболее точным тестом), </a:t>
            </a:r>
            <a:r>
              <a:rPr sz="2400" spc="-5" dirty="0">
                <a:latin typeface="Calibri"/>
                <a:cs typeface="Calibri"/>
              </a:rPr>
              <a:t>уровня фосфата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щелочной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фосфатазы.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тяжелых </a:t>
            </a:r>
            <a:r>
              <a:rPr sz="2400" dirty="0">
                <a:latin typeface="Calibri"/>
                <a:cs typeface="Calibri"/>
              </a:rPr>
              <a:t>случаях у </a:t>
            </a:r>
            <a:r>
              <a:rPr sz="2400" spc="-10" dirty="0">
                <a:latin typeface="Calibri"/>
                <a:cs typeface="Calibri"/>
              </a:rPr>
              <a:t>ребенка </a:t>
            </a:r>
            <a:r>
              <a:rPr sz="2400" spc="-5" dirty="0">
                <a:latin typeface="Calibri"/>
                <a:cs typeface="Calibri"/>
              </a:rPr>
              <a:t>могут </a:t>
            </a:r>
            <a:r>
              <a:rPr sz="2400" dirty="0">
                <a:latin typeface="Calibri"/>
                <a:cs typeface="Calibri"/>
              </a:rPr>
              <a:t>быть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судороги.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21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диагноз </a:t>
            </a:r>
            <a:r>
              <a:rPr sz="2400" spc="-15" dirty="0">
                <a:latin typeface="Calibri"/>
                <a:cs typeface="Calibri"/>
              </a:rPr>
              <a:t>подтверждается </a:t>
            </a:r>
            <a:r>
              <a:rPr sz="2400" spc="-5" dirty="0">
                <a:latin typeface="Calibri"/>
                <a:cs typeface="Calibri"/>
              </a:rPr>
              <a:t>рентгенографической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демонстрацией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метафизарного </a:t>
            </a:r>
            <a:r>
              <a:rPr sz="2400" spc="-5" dirty="0">
                <a:latin typeface="Calibri"/>
                <a:cs typeface="Calibri"/>
              </a:rPr>
              <a:t>расширения, купирования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уменьшения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минерализации</a:t>
            </a:r>
            <a:endParaRPr sz="2400">
              <a:latin typeface="Calibri"/>
              <a:cs typeface="Calibri"/>
            </a:endParaRPr>
          </a:p>
          <a:p>
            <a:pPr marL="241300" marR="208279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Calibri"/>
                <a:cs typeface="Calibri"/>
              </a:rPr>
              <a:t>дистальных </a:t>
            </a:r>
            <a:r>
              <a:rPr sz="2400" spc="-5" dirty="0">
                <a:latin typeface="Calibri"/>
                <a:cs typeface="Calibri"/>
              </a:rPr>
              <a:t>метафизов,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10" dirty="0">
                <a:latin typeface="Calibri"/>
                <a:cs typeface="Calibri"/>
              </a:rPr>
              <a:t>также лабораторных </a:t>
            </a:r>
            <a:r>
              <a:rPr sz="2400" spc="-15" dirty="0">
                <a:latin typeface="Calibri"/>
                <a:cs typeface="Calibri"/>
              </a:rPr>
              <a:t>доказательств </a:t>
            </a:r>
            <a:r>
              <a:rPr sz="2400" spc="-5" dirty="0">
                <a:latin typeface="Calibri"/>
                <a:cs typeface="Calibri"/>
              </a:rPr>
              <a:t>повышенной  </a:t>
            </a:r>
            <a:r>
              <a:rPr sz="2400" spc="-10" dirty="0">
                <a:latin typeface="Calibri"/>
                <a:cs typeface="Calibri"/>
              </a:rPr>
              <a:t>щелочной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фосфатазы.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лечение включает </a:t>
            </a:r>
            <a:r>
              <a:rPr sz="2400" spc="-10" dirty="0">
                <a:latin typeface="Calibri"/>
                <a:cs typeface="Calibri"/>
              </a:rPr>
              <a:t>добавление </a:t>
            </a:r>
            <a:r>
              <a:rPr sz="2400" spc="-5" dirty="0">
                <a:latin typeface="Calibri"/>
                <a:cs typeface="Calibri"/>
              </a:rPr>
              <a:t>витамина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если не </a:t>
            </a:r>
            <a:r>
              <a:rPr sz="2400" spc="-5" dirty="0">
                <a:latin typeface="Calibri"/>
                <a:cs typeface="Calibri"/>
              </a:rPr>
              <a:t>лечить, могут возникнуть </a:t>
            </a:r>
            <a:r>
              <a:rPr sz="2400" spc="-10" dirty="0">
                <a:latin typeface="Calibri"/>
                <a:cs typeface="Calibri"/>
              </a:rPr>
              <a:t>постоянные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аномалии.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реабилитация </a:t>
            </a:r>
            <a:r>
              <a:rPr sz="2400" spc="-10" dirty="0">
                <a:latin typeface="Calibri"/>
                <a:cs typeface="Calibri"/>
              </a:rPr>
              <a:t>симптоматическая, </a:t>
            </a:r>
            <a:r>
              <a:rPr sz="2400" spc="-25" dirty="0">
                <a:latin typeface="Calibri"/>
                <a:cs typeface="Calibri"/>
              </a:rPr>
              <a:t>только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фоне основной терапии,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когда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потеря </a:t>
            </a:r>
            <a:r>
              <a:rPr sz="2400" spc="-5" dirty="0">
                <a:latin typeface="Calibri"/>
                <a:cs typeface="Calibri"/>
              </a:rPr>
              <a:t>кальция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фосфора </a:t>
            </a:r>
            <a:r>
              <a:rPr sz="2400" dirty="0">
                <a:latin typeface="Calibri"/>
                <a:cs typeface="Calibri"/>
              </a:rPr>
              <a:t>купирована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794" y="287528"/>
            <a:ext cx="9790430" cy="1092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ts val="2700"/>
              </a:lnSpc>
              <a:spcBef>
                <a:spcPts val="434"/>
              </a:spcBef>
            </a:pPr>
            <a:r>
              <a:rPr sz="2500" spc="-25" dirty="0"/>
              <a:t>МЕТАБОЛИЧЕСКИЕ </a:t>
            </a:r>
            <a:r>
              <a:rPr sz="2500" spc="-20" dirty="0"/>
              <a:t>СОСТОЯНИЯ, </a:t>
            </a:r>
            <a:r>
              <a:rPr sz="2500" spc="-5" dirty="0"/>
              <a:t>ОБЫЧНО </a:t>
            </a:r>
            <a:r>
              <a:rPr sz="2500" spc="-20" dirty="0"/>
              <a:t>ВЛИЯЮЩИЕ </a:t>
            </a:r>
            <a:r>
              <a:rPr sz="2500" spc="-5" dirty="0"/>
              <a:t>НА  </a:t>
            </a:r>
            <a:r>
              <a:rPr sz="2500" spc="-30" dirty="0"/>
              <a:t>МЕТАБОЛИЗМ </a:t>
            </a:r>
            <a:r>
              <a:rPr sz="2500" spc="-10" dirty="0"/>
              <a:t>КАЛЬЦИЯ </a:t>
            </a:r>
            <a:r>
              <a:rPr sz="2500" spc="-5" dirty="0"/>
              <a:t>ИЛИ</a:t>
            </a:r>
            <a:r>
              <a:rPr sz="2500" spc="55" dirty="0"/>
              <a:t> </a:t>
            </a:r>
            <a:r>
              <a:rPr sz="2500" spc="-40" dirty="0"/>
              <a:t>ФОСФОРА</a:t>
            </a:r>
            <a:endParaRPr sz="2500"/>
          </a:p>
          <a:p>
            <a:pPr marL="82550" algn="ctr">
              <a:lnSpc>
                <a:spcPts val="2660"/>
              </a:lnSpc>
            </a:pPr>
            <a:r>
              <a:rPr sz="2500" spc="-10" dirty="0"/>
              <a:t>Мукополисахаридоз</a:t>
            </a:r>
            <a:r>
              <a:rPr sz="2500" spc="10" dirty="0"/>
              <a:t> </a:t>
            </a:r>
            <a:r>
              <a:rPr sz="2500" spc="-5" dirty="0"/>
              <a:t>(МПС)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16939" y="1442085"/>
            <a:ext cx="10238740" cy="4535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являются </a:t>
            </a:r>
            <a:r>
              <a:rPr sz="2200" spc="-10" dirty="0">
                <a:latin typeface="Calibri"/>
                <a:cs typeface="Calibri"/>
              </a:rPr>
              <a:t>наследственными </a:t>
            </a:r>
            <a:r>
              <a:rPr sz="2200" spc="-5" dirty="0">
                <a:latin typeface="Calibri"/>
                <a:cs typeface="Calibri"/>
              </a:rPr>
              <a:t>прогрессирующими </a:t>
            </a:r>
            <a:r>
              <a:rPr sz="2200" spc="-10" dirty="0">
                <a:latin typeface="Calibri"/>
                <a:cs typeface="Calibri"/>
              </a:rPr>
              <a:t>состояниями, вторичными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отношению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0" dirty="0">
                <a:latin typeface="Calibri"/>
                <a:cs typeface="Calibri"/>
              </a:rPr>
              <a:t>мутациям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генах, </a:t>
            </a:r>
            <a:r>
              <a:rPr sz="2200" spc="-15" dirty="0">
                <a:latin typeface="Calibri"/>
                <a:cs typeface="Calibri"/>
              </a:rPr>
              <a:t>которые </a:t>
            </a:r>
            <a:r>
              <a:rPr sz="2200" spc="-20" dirty="0">
                <a:latin typeface="Calibri"/>
                <a:cs typeface="Calibri"/>
              </a:rPr>
              <a:t>кодируют </a:t>
            </a:r>
            <a:r>
              <a:rPr sz="2200" spc="-10" dirty="0">
                <a:latin typeface="Calibri"/>
                <a:cs typeface="Calibri"/>
              </a:rPr>
              <a:t>ферменты, ответственные</a:t>
            </a:r>
            <a:r>
              <a:rPr sz="2200" spc="2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</a:t>
            </a:r>
            <a:endParaRPr sz="2200">
              <a:latin typeface="Calibri"/>
              <a:cs typeface="Calibri"/>
            </a:endParaRPr>
          </a:p>
          <a:p>
            <a:pPr marL="241300" marR="651510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лизосомальную </a:t>
            </a:r>
            <a:r>
              <a:rPr sz="2200" spc="-10" dirty="0">
                <a:latin typeface="Calibri"/>
                <a:cs typeface="Calibri"/>
              </a:rPr>
              <a:t>деградацию </a:t>
            </a:r>
            <a:r>
              <a:rPr sz="2200" spc="-20" dirty="0">
                <a:latin typeface="Calibri"/>
                <a:cs typeface="Calibri"/>
              </a:rPr>
              <a:t>гликозаминогликанов </a:t>
            </a:r>
            <a:r>
              <a:rPr sz="2200" spc="-40" dirty="0">
                <a:latin typeface="Calibri"/>
                <a:cs typeface="Calibri"/>
              </a:rPr>
              <a:t>(ГАГ) </a:t>
            </a:r>
            <a:r>
              <a:rPr sz="2200" spc="-10" dirty="0">
                <a:latin typeface="Calibri"/>
                <a:cs typeface="Calibri"/>
              </a:rPr>
              <a:t>(ранее </a:t>
            </a:r>
            <a:r>
              <a:rPr sz="2200" spc="-5" dirty="0">
                <a:latin typeface="Calibri"/>
                <a:cs typeface="Calibri"/>
              </a:rPr>
              <a:t>называвшихся  </a:t>
            </a:r>
            <a:r>
              <a:rPr sz="2200" spc="-10" dirty="0">
                <a:latin typeface="Calibri"/>
                <a:cs typeface="Calibri"/>
              </a:rPr>
              <a:t>мукополисахаридами).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Основной </a:t>
            </a:r>
            <a:r>
              <a:rPr sz="2200" spc="-10" dirty="0">
                <a:latin typeface="Calibri"/>
                <a:cs typeface="Calibri"/>
              </a:rPr>
              <a:t>проблемой </a:t>
            </a:r>
            <a:r>
              <a:rPr sz="2200" spc="-15" dirty="0">
                <a:latin typeface="Calibri"/>
                <a:cs typeface="Calibri"/>
              </a:rPr>
              <a:t>является </a:t>
            </a:r>
            <a:r>
              <a:rPr sz="2200" spc="-10" dirty="0">
                <a:latin typeface="Calibri"/>
                <a:cs typeface="Calibri"/>
              </a:rPr>
              <a:t>дефект </a:t>
            </a:r>
            <a:r>
              <a:rPr sz="2200" spc="-5" dirty="0">
                <a:latin typeface="Calibri"/>
                <a:cs typeface="Calibri"/>
              </a:rPr>
              <a:t>деградации </a:t>
            </a:r>
            <a:r>
              <a:rPr sz="2200" spc="-85" dirty="0">
                <a:latin typeface="Calibri"/>
                <a:cs typeface="Calibri"/>
              </a:rPr>
              <a:t>ГАГ, </a:t>
            </a:r>
            <a:r>
              <a:rPr sz="2200" spc="-10" dirty="0">
                <a:latin typeface="Calibri"/>
                <a:cs typeface="Calibri"/>
              </a:rPr>
              <a:t>приводящий 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накоплению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лизосом (вакуолей, обнаруживаемых </a:t>
            </a:r>
            <a:r>
              <a:rPr sz="2200" spc="-5" dirty="0">
                <a:latin typeface="Calibri"/>
                <a:cs typeface="Calibri"/>
              </a:rPr>
              <a:t>почти во </a:t>
            </a:r>
            <a:r>
              <a:rPr sz="2200" spc="-10" dirty="0">
                <a:latin typeface="Calibri"/>
                <a:cs typeface="Calibri"/>
              </a:rPr>
              <a:t>всех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клетках).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Все </a:t>
            </a:r>
            <a:r>
              <a:rPr sz="2200" spc="-10" dirty="0">
                <a:latin typeface="Calibri"/>
                <a:cs typeface="Calibri"/>
              </a:rPr>
              <a:t>семь типов </a:t>
            </a:r>
            <a:r>
              <a:rPr sz="2200" spc="-5" dirty="0">
                <a:latin typeface="Calibri"/>
                <a:cs typeface="Calibri"/>
              </a:rPr>
              <a:t>МПС </a:t>
            </a:r>
            <a:r>
              <a:rPr sz="2200" spc="-15" dirty="0">
                <a:latin typeface="Calibri"/>
                <a:cs typeface="Calibri"/>
              </a:rPr>
              <a:t>являются </a:t>
            </a:r>
            <a:r>
              <a:rPr sz="2200" spc="-5" dirty="0">
                <a:latin typeface="Calibri"/>
                <a:cs typeface="Calibri"/>
              </a:rPr>
              <a:t>формой лизосомальной </a:t>
            </a:r>
            <a:r>
              <a:rPr sz="2200" spc="-15" dirty="0">
                <a:latin typeface="Calibri"/>
                <a:cs typeface="Calibri"/>
              </a:rPr>
              <a:t>болезни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накопления.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Накопление </a:t>
            </a:r>
            <a:r>
              <a:rPr sz="2200" spc="-60" dirty="0">
                <a:latin typeface="Calibri"/>
                <a:cs typeface="Calibri"/>
              </a:rPr>
              <a:t>ГАК </a:t>
            </a:r>
            <a:r>
              <a:rPr sz="2200" spc="-15" dirty="0">
                <a:latin typeface="Calibri"/>
                <a:cs typeface="Calibri"/>
              </a:rPr>
              <a:t>приводит </a:t>
            </a:r>
            <a:r>
              <a:rPr sz="2200" spc="-5" dirty="0">
                <a:latin typeface="Calibri"/>
                <a:cs typeface="Calibri"/>
              </a:rPr>
              <a:t>к клиническим </a:t>
            </a:r>
            <a:r>
              <a:rPr sz="2200" spc="-10" dirty="0">
                <a:latin typeface="Calibri"/>
                <a:cs typeface="Calibri"/>
              </a:rPr>
              <a:t>последствиям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дыхательной, </a:t>
            </a:r>
            <a:r>
              <a:rPr sz="2200" spc="-10" dirty="0">
                <a:latin typeface="Calibri"/>
                <a:cs typeface="Calibri"/>
              </a:rPr>
              <a:t>сердечной,  </a:t>
            </a:r>
            <a:r>
              <a:rPr sz="2200" spc="-15" dirty="0">
                <a:latin typeface="Calibri"/>
                <a:cs typeface="Calibri"/>
              </a:rPr>
              <a:t>желудочно-кишечной, </a:t>
            </a:r>
            <a:r>
              <a:rPr sz="2200" spc="-5" dirty="0">
                <a:latin typeface="Calibri"/>
                <a:cs typeface="Calibri"/>
              </a:rPr>
              <a:t>нервной и костно-мышечной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системах.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Для МПС I, II, </a:t>
            </a:r>
            <a:r>
              <a:rPr sz="2200" spc="-40" dirty="0">
                <a:latin typeface="Calibri"/>
                <a:cs typeface="Calibri"/>
              </a:rPr>
              <a:t>IVA </a:t>
            </a:r>
            <a:r>
              <a:rPr sz="2200" spc="-5" dirty="0">
                <a:latin typeface="Calibri"/>
                <a:cs typeface="Calibri"/>
              </a:rPr>
              <a:t>и VI типов </a:t>
            </a:r>
            <a:r>
              <a:rPr sz="2200" spc="-15" dirty="0">
                <a:latin typeface="Calibri"/>
                <a:cs typeface="Calibri"/>
              </a:rPr>
              <a:t>существует </a:t>
            </a:r>
            <a:r>
              <a:rPr sz="2200" spc="-10" dirty="0">
                <a:latin typeface="Calibri"/>
                <a:cs typeface="Calibri"/>
              </a:rPr>
              <a:t>рекомбинантная </a:t>
            </a:r>
            <a:r>
              <a:rPr sz="2200" spc="-15" dirty="0">
                <a:latin typeface="Calibri"/>
                <a:cs typeface="Calibri"/>
              </a:rPr>
              <a:t>человеческая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фермент-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заместительная терапия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(ERT).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ERT </a:t>
            </a:r>
            <a:r>
              <a:rPr sz="2200" spc="-5" dirty="0">
                <a:latin typeface="Calibri"/>
                <a:cs typeface="Calibri"/>
              </a:rPr>
              <a:t>была впервые </a:t>
            </a:r>
            <a:r>
              <a:rPr sz="2200" spc="-10" dirty="0">
                <a:latin typeface="Calibri"/>
                <a:cs typeface="Calibri"/>
              </a:rPr>
              <a:t>доступна </a:t>
            </a:r>
            <a:r>
              <a:rPr sz="2200" spc="-5" dirty="0">
                <a:latin typeface="Calibri"/>
                <a:cs typeface="Calibri"/>
              </a:rPr>
              <a:t>в 2001 </a:t>
            </a:r>
            <a:r>
              <a:rPr sz="2200" spc="-35" dirty="0">
                <a:latin typeface="Calibri"/>
                <a:cs typeface="Calibri"/>
              </a:rPr>
              <a:t>году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одобрена </a:t>
            </a:r>
            <a:r>
              <a:rPr sz="2200" spc="-5" dirty="0">
                <a:latin typeface="Calibri"/>
                <a:cs typeface="Calibri"/>
              </a:rPr>
              <a:t>в 2003 </a:t>
            </a:r>
            <a:r>
              <a:rPr sz="2200" spc="-35" dirty="0">
                <a:latin typeface="Calibri"/>
                <a:cs typeface="Calibri"/>
              </a:rPr>
              <a:t>году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МПС </a:t>
            </a:r>
            <a:r>
              <a:rPr sz="2200" spc="-10" dirty="0">
                <a:latin typeface="Calibri"/>
                <a:cs typeface="Calibri"/>
              </a:rPr>
              <a:t>типа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I.</a:t>
            </a:r>
            <a:endParaRPr sz="2200">
              <a:latin typeface="Calibri"/>
              <a:cs typeface="Calibri"/>
            </a:endParaRPr>
          </a:p>
          <a:p>
            <a:pPr marL="241300" marR="492759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Трансплантация </a:t>
            </a:r>
            <a:r>
              <a:rPr sz="2200" spc="-10" dirty="0">
                <a:latin typeface="Calibri"/>
                <a:cs typeface="Calibri"/>
              </a:rPr>
              <a:t>гемопоэтических стволовых клеток показала </a:t>
            </a:r>
            <a:r>
              <a:rPr sz="2200" spc="-15" dirty="0">
                <a:latin typeface="Calibri"/>
                <a:cs typeface="Calibri"/>
              </a:rPr>
              <a:t>улучшение </a:t>
            </a:r>
            <a:r>
              <a:rPr sz="2200" spc="-5" dirty="0">
                <a:latin typeface="Calibri"/>
                <a:cs typeface="Calibri"/>
              </a:rPr>
              <a:t>МПС I,  особенно в </a:t>
            </a:r>
            <a:r>
              <a:rPr sz="2200" spc="-10" dirty="0">
                <a:latin typeface="Calibri"/>
                <a:cs typeface="Calibri"/>
              </a:rPr>
              <a:t>отношении </a:t>
            </a:r>
            <a:r>
              <a:rPr sz="2200" spc="-15" dirty="0">
                <a:latin typeface="Calibri"/>
                <a:cs typeface="Calibri"/>
              </a:rPr>
              <a:t>неврологического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ухудшения.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40" dirty="0">
                <a:latin typeface="Calibri"/>
                <a:cs typeface="Calibri"/>
              </a:rPr>
              <a:t>Генная </a:t>
            </a:r>
            <a:r>
              <a:rPr sz="2200" spc="-10" dirty="0">
                <a:latin typeface="Calibri"/>
                <a:cs typeface="Calibri"/>
              </a:rPr>
              <a:t>терапия несет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себе </a:t>
            </a:r>
            <a:r>
              <a:rPr sz="2200" spc="-5" dirty="0">
                <a:latin typeface="Calibri"/>
                <a:cs typeface="Calibri"/>
              </a:rPr>
              <a:t>перспективы и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риск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794" y="287528"/>
            <a:ext cx="9790430" cy="1092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ts val="2700"/>
              </a:lnSpc>
              <a:spcBef>
                <a:spcPts val="434"/>
              </a:spcBef>
            </a:pPr>
            <a:r>
              <a:rPr sz="2500" spc="-25" dirty="0"/>
              <a:t>МЕТАБОЛИЧЕСКИЕ </a:t>
            </a:r>
            <a:r>
              <a:rPr sz="2500" spc="-20" dirty="0"/>
              <a:t>СОСТОЯНИЯ, </a:t>
            </a:r>
            <a:r>
              <a:rPr sz="2500" spc="-5" dirty="0"/>
              <a:t>ОБЫЧНО </a:t>
            </a:r>
            <a:r>
              <a:rPr sz="2500" spc="-20" dirty="0"/>
              <a:t>ВЛИЯЮЩИЕ </a:t>
            </a:r>
            <a:r>
              <a:rPr sz="2500" spc="-5" dirty="0"/>
              <a:t>НА  </a:t>
            </a:r>
            <a:r>
              <a:rPr sz="2500" spc="-30" dirty="0"/>
              <a:t>МЕТАБОЛИЗМ </a:t>
            </a:r>
            <a:r>
              <a:rPr sz="2500" spc="-10" dirty="0"/>
              <a:t>КАЛЬЦИЯ </a:t>
            </a:r>
            <a:r>
              <a:rPr sz="2500" spc="-5" dirty="0"/>
              <a:t>ИЛИ</a:t>
            </a:r>
            <a:r>
              <a:rPr sz="2500" spc="55" dirty="0"/>
              <a:t> </a:t>
            </a:r>
            <a:r>
              <a:rPr sz="2500" spc="-40" dirty="0"/>
              <a:t>ФОСФОРА</a:t>
            </a:r>
            <a:endParaRPr sz="2500"/>
          </a:p>
          <a:p>
            <a:pPr marL="82550" algn="ctr">
              <a:lnSpc>
                <a:spcPts val="2660"/>
              </a:lnSpc>
            </a:pPr>
            <a:r>
              <a:rPr sz="2500" spc="-10" dirty="0"/>
              <a:t>Мукополисахаридоз</a:t>
            </a:r>
            <a:r>
              <a:rPr sz="2500" spc="10" dirty="0"/>
              <a:t> </a:t>
            </a:r>
            <a:r>
              <a:rPr sz="2500" spc="-5" dirty="0"/>
              <a:t>(МПС)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16939" y="1442085"/>
            <a:ext cx="10327640" cy="45351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94996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Различные </a:t>
            </a:r>
            <a:r>
              <a:rPr sz="2200" spc="-5" dirty="0">
                <a:latin typeface="Calibri"/>
                <a:cs typeface="Calibri"/>
              </a:rPr>
              <a:t>параметры </a:t>
            </a:r>
            <a:r>
              <a:rPr sz="2200" spc="-10" dirty="0">
                <a:latin typeface="Calibri"/>
                <a:cs typeface="Calibri"/>
              </a:rPr>
              <a:t>для оценки </a:t>
            </a:r>
            <a:r>
              <a:rPr sz="2200" spc="-25" dirty="0">
                <a:latin typeface="Calibri"/>
                <a:cs typeface="Calibri"/>
              </a:rPr>
              <a:t>ходьбы </a:t>
            </a:r>
            <a:r>
              <a:rPr sz="2200" spc="-5" dirty="0">
                <a:latin typeface="Calibri"/>
                <a:cs typeface="Calibri"/>
              </a:rPr>
              <a:t>и выносливости (6-минутный </a:t>
            </a:r>
            <a:r>
              <a:rPr sz="2200" spc="-10" dirty="0">
                <a:latin typeface="Calibri"/>
                <a:cs typeface="Calibri"/>
              </a:rPr>
              <a:t>тест  </a:t>
            </a:r>
            <a:r>
              <a:rPr sz="2200" spc="-20" dirty="0">
                <a:latin typeface="Calibri"/>
                <a:cs typeface="Calibri"/>
              </a:rPr>
              <a:t>ходьбы), </a:t>
            </a:r>
            <a:r>
              <a:rPr sz="2200" spc="-10" dirty="0">
                <a:latin typeface="Calibri"/>
                <a:cs typeface="Calibri"/>
              </a:rPr>
              <a:t>использовались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исследованиях.</a:t>
            </a:r>
            <a:endParaRPr sz="2200">
              <a:latin typeface="Calibri"/>
              <a:cs typeface="Calibri"/>
            </a:endParaRPr>
          </a:p>
          <a:p>
            <a:pPr marL="241300" marR="151193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ERT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популяции </a:t>
            </a:r>
            <a:r>
              <a:rPr sz="2200" spc="-5" dirty="0">
                <a:latin typeface="Calibri"/>
                <a:cs typeface="Calibri"/>
              </a:rPr>
              <a:t>МПС VI </a:t>
            </a:r>
            <a:r>
              <a:rPr sz="2200" spc="-10" dirty="0">
                <a:latin typeface="Calibri"/>
                <a:cs typeface="Calibri"/>
              </a:rPr>
              <a:t>продемонстрировал </a:t>
            </a:r>
            <a:r>
              <a:rPr sz="2200" spc="-15" dirty="0">
                <a:latin typeface="Calibri"/>
                <a:cs typeface="Calibri"/>
              </a:rPr>
              <a:t>улучшение </a:t>
            </a:r>
            <a:r>
              <a:rPr sz="2200" spc="-5" dirty="0">
                <a:latin typeface="Calibri"/>
                <a:cs typeface="Calibri"/>
              </a:rPr>
              <a:t>выносливости,  </a:t>
            </a:r>
            <a:r>
              <a:rPr sz="2200" spc="-10" dirty="0">
                <a:latin typeface="Calibri"/>
                <a:cs typeface="Calibri"/>
              </a:rPr>
              <a:t>передвижения, легочной </a:t>
            </a:r>
            <a:r>
              <a:rPr sz="2200" spc="-5" dirty="0">
                <a:latin typeface="Calibri"/>
                <a:cs typeface="Calibri"/>
              </a:rPr>
              <a:t>функции и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выживаемости.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Аналогичные </a:t>
            </a:r>
            <a:r>
              <a:rPr sz="2200" spc="-10" dirty="0">
                <a:latin typeface="Calibri"/>
                <a:cs typeface="Calibri"/>
              </a:rPr>
              <a:t>преимущества </a:t>
            </a:r>
            <a:r>
              <a:rPr sz="2200" spc="-5" dirty="0">
                <a:latin typeface="Calibri"/>
                <a:cs typeface="Calibri"/>
              </a:rPr>
              <a:t>от </a:t>
            </a:r>
            <a:r>
              <a:rPr sz="2200" spc="-20" dirty="0">
                <a:latin typeface="Calibri"/>
                <a:cs typeface="Calibri"/>
              </a:rPr>
              <a:t>ERT </a:t>
            </a:r>
            <a:r>
              <a:rPr sz="2200" spc="-10" dirty="0">
                <a:latin typeface="Calibri"/>
                <a:cs typeface="Calibri"/>
              </a:rPr>
              <a:t>показаны </a:t>
            </a:r>
            <a:r>
              <a:rPr sz="2200" spc="-5" dirty="0">
                <a:latin typeface="Calibri"/>
                <a:cs typeface="Calibri"/>
              </a:rPr>
              <a:t>в МПС I, МПС II и МПС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IVA.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ERT </a:t>
            </a:r>
            <a:r>
              <a:rPr sz="2200" spc="-5" dirty="0">
                <a:latin typeface="Calibri"/>
                <a:cs typeface="Calibri"/>
              </a:rPr>
              <a:t>имеет </a:t>
            </a:r>
            <a:r>
              <a:rPr sz="2200" spc="-15" dirty="0">
                <a:latin typeface="Calibri"/>
                <a:cs typeface="Calibri"/>
              </a:rPr>
              <a:t>различные </a:t>
            </a:r>
            <a:r>
              <a:rPr sz="2200" spc="-5" dirty="0">
                <a:latin typeface="Calibri"/>
                <a:cs typeface="Calibri"/>
              </a:rPr>
              <a:t>клинические </a:t>
            </a:r>
            <a:r>
              <a:rPr sz="2200" spc="-25" dirty="0">
                <a:latin typeface="Calibri"/>
                <a:cs typeface="Calibri"/>
              </a:rPr>
              <a:t>результаты </a:t>
            </a:r>
            <a:r>
              <a:rPr sz="2200" spc="-5" dirty="0">
                <a:latin typeface="Calibri"/>
                <a:cs typeface="Calibri"/>
              </a:rPr>
              <a:t>в зависимости от возраста, в </a:t>
            </a:r>
            <a:r>
              <a:rPr sz="2200" spc="-15" dirty="0">
                <a:latin typeface="Calibri"/>
                <a:cs typeface="Calibri"/>
              </a:rPr>
              <a:t>котором  </a:t>
            </a:r>
            <a:r>
              <a:rPr sz="2200" spc="-5" dirty="0">
                <a:latin typeface="Calibri"/>
                <a:cs typeface="Calibri"/>
              </a:rPr>
              <a:t>он </a:t>
            </a:r>
            <a:r>
              <a:rPr sz="2200" spc="-10" dirty="0">
                <a:latin typeface="Calibri"/>
                <a:cs typeface="Calibri"/>
              </a:rPr>
              <a:t>был </a:t>
            </a:r>
            <a:r>
              <a:rPr sz="2200" spc="-5" dirty="0">
                <a:latin typeface="Calibri"/>
                <a:cs typeface="Calibri"/>
              </a:rPr>
              <a:t>инициирован и изученной </a:t>
            </a:r>
            <a:r>
              <a:rPr sz="2200" spc="-10" dirty="0">
                <a:latin typeface="Calibri"/>
                <a:cs typeface="Calibri"/>
              </a:rPr>
              <a:t>системы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органов.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После </a:t>
            </a:r>
            <a:r>
              <a:rPr sz="2200" spc="-20" dirty="0">
                <a:latin typeface="Calibri"/>
                <a:cs typeface="Calibri"/>
              </a:rPr>
              <a:t>ERT </a:t>
            </a:r>
            <a:r>
              <a:rPr sz="2200" spc="-10" dirty="0">
                <a:latin typeface="Calibri"/>
                <a:cs typeface="Calibri"/>
              </a:rPr>
              <a:t>по-прежнему </a:t>
            </a:r>
            <a:r>
              <a:rPr sz="2200" spc="-20" dirty="0">
                <a:latin typeface="Calibri"/>
                <a:cs typeface="Calibri"/>
              </a:rPr>
              <a:t>наблюдается </a:t>
            </a:r>
            <a:r>
              <a:rPr sz="2200" spc="-10" dirty="0">
                <a:latin typeface="Calibri"/>
                <a:cs typeface="Calibri"/>
              </a:rPr>
              <a:t>значительная заболеваемость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spc="20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отношении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заболеваний </a:t>
            </a:r>
            <a:r>
              <a:rPr sz="2200" spc="-5" dirty="0">
                <a:latin typeface="Calibri"/>
                <a:cs typeface="Calibri"/>
              </a:rPr>
              <a:t>клапанов </a:t>
            </a:r>
            <a:r>
              <a:rPr sz="2200" spc="-15" dirty="0">
                <a:latin typeface="Calibri"/>
                <a:cs typeface="Calibri"/>
              </a:rPr>
              <a:t>сердца, </a:t>
            </a:r>
            <a:r>
              <a:rPr sz="2200" spc="-20" dirty="0">
                <a:latin typeface="Calibri"/>
                <a:cs typeface="Calibri"/>
              </a:rPr>
              <a:t>скелета </a:t>
            </a:r>
            <a:r>
              <a:rPr sz="2200" spc="-5" dirty="0">
                <a:latin typeface="Calibri"/>
                <a:cs typeface="Calibri"/>
              </a:rPr>
              <a:t>и суставов → есть смысл начинать </a:t>
            </a:r>
            <a:r>
              <a:rPr sz="2200" spc="-20" dirty="0">
                <a:latin typeface="Calibri"/>
                <a:cs typeface="Calibri"/>
              </a:rPr>
              <a:t>ERT</a:t>
            </a:r>
            <a:r>
              <a:rPr sz="2200" spc="2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ранних стадиях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15" dirty="0">
                <a:latin typeface="Calibri"/>
                <a:cs typeface="Calibri"/>
              </a:rPr>
              <a:t>того, </a:t>
            </a:r>
            <a:r>
              <a:rPr sz="2200" spc="-20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прогрессирует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болезнь.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Отмеченная гетерогенность </a:t>
            </a:r>
            <a:r>
              <a:rPr sz="2200" spc="-15" dirty="0">
                <a:latin typeface="Calibri"/>
                <a:cs typeface="Calibri"/>
              </a:rPr>
              <a:t>существует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каждой </a:t>
            </a:r>
            <a:r>
              <a:rPr sz="2200" spc="-5" dirty="0">
                <a:latin typeface="Calibri"/>
                <a:cs typeface="Calibri"/>
              </a:rPr>
              <a:t>из </a:t>
            </a:r>
            <a:r>
              <a:rPr sz="2200" spc="-10" dirty="0">
                <a:latin typeface="Calibri"/>
                <a:cs typeface="Calibri"/>
              </a:rPr>
              <a:t>семи групп,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ожидаемая</a:t>
            </a:r>
            <a:endParaRPr sz="2200">
              <a:latin typeface="Calibri"/>
              <a:cs typeface="Calibri"/>
            </a:endParaRPr>
          </a:p>
          <a:p>
            <a:pPr marL="241300" marR="448945">
              <a:lnSpc>
                <a:spcPct val="70000"/>
              </a:lnSpc>
              <a:spcBef>
                <a:spcPts val="400"/>
              </a:spcBef>
            </a:pPr>
            <a:r>
              <a:rPr sz="2200" spc="-20" dirty="0">
                <a:latin typeface="Calibri"/>
                <a:cs typeface="Calibri"/>
              </a:rPr>
              <a:t>продолжительность </a:t>
            </a:r>
            <a:r>
              <a:rPr sz="2200" spc="-5" dirty="0">
                <a:latin typeface="Calibri"/>
                <a:cs typeface="Calibri"/>
              </a:rPr>
              <a:t>жизни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15" dirty="0">
                <a:latin typeface="Calibri"/>
                <a:cs typeface="Calibri"/>
              </a:rPr>
              <a:t>некоторых может </a:t>
            </a:r>
            <a:r>
              <a:rPr sz="2200" spc="-5" dirty="0">
                <a:latin typeface="Calibri"/>
                <a:cs typeface="Calibri"/>
              </a:rPr>
              <a:t>быть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10" dirty="0">
                <a:latin typeface="Calibri"/>
                <a:cs typeface="Calibri"/>
              </a:rPr>
              <a:t>первого десятилетия </a:t>
            </a:r>
            <a:r>
              <a:rPr sz="2200" spc="-5" dirty="0">
                <a:latin typeface="Calibri"/>
                <a:cs typeface="Calibri"/>
              </a:rPr>
              <a:t>и 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10" dirty="0">
                <a:latin typeface="Calibri"/>
                <a:cs typeface="Calibri"/>
              </a:rPr>
              <a:t>достигать </a:t>
            </a:r>
            <a:r>
              <a:rPr sz="2200" spc="-15" dirty="0">
                <a:latin typeface="Calibri"/>
                <a:cs typeface="Calibri"/>
              </a:rPr>
              <a:t>пятого </a:t>
            </a:r>
            <a:r>
              <a:rPr sz="2200" spc="-10" dirty="0">
                <a:latin typeface="Calibri"/>
                <a:cs typeface="Calibri"/>
              </a:rPr>
              <a:t>десятилетия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5" dirty="0">
                <a:latin typeface="Calibri"/>
                <a:cs typeface="Calibri"/>
              </a:rPr>
              <a:t>даже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больше.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Многие из </a:t>
            </a:r>
            <a:r>
              <a:rPr sz="2200" spc="-10" dirty="0">
                <a:latin typeface="Calibri"/>
                <a:cs typeface="Calibri"/>
              </a:rPr>
              <a:t>этих </a:t>
            </a:r>
            <a:r>
              <a:rPr sz="2200" spc="-25" dirty="0">
                <a:latin typeface="Calibri"/>
                <a:cs typeface="Calibri"/>
              </a:rPr>
              <a:t>людей </a:t>
            </a:r>
            <a:r>
              <a:rPr sz="2200" spc="-15" dirty="0">
                <a:latin typeface="Calibri"/>
                <a:cs typeface="Calibri"/>
              </a:rPr>
              <a:t>кажутся </a:t>
            </a:r>
            <a:r>
              <a:rPr sz="2200" spc="-5" dirty="0">
                <a:latin typeface="Calibri"/>
                <a:cs typeface="Calibri"/>
              </a:rPr>
              <a:t>нормальными при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рождении.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целом, </a:t>
            </a:r>
            <a:r>
              <a:rPr sz="2200" spc="-10" dirty="0">
                <a:latin typeface="Calibri"/>
                <a:cs typeface="Calibri"/>
              </a:rPr>
              <a:t>чем </a:t>
            </a:r>
            <a:r>
              <a:rPr sz="2200" spc="-15" dirty="0">
                <a:latin typeface="Calibri"/>
                <a:cs typeface="Calibri"/>
              </a:rPr>
              <a:t>позже </a:t>
            </a:r>
            <a:r>
              <a:rPr sz="2200" spc="-10" dirty="0">
                <a:latin typeface="Calibri"/>
                <a:cs typeface="Calibri"/>
              </a:rPr>
              <a:t>клиническое </a:t>
            </a:r>
            <a:r>
              <a:rPr sz="2200" spc="-5" dirty="0">
                <a:latin typeface="Calibri"/>
                <a:cs typeface="Calibri"/>
              </a:rPr>
              <a:t>начало, </a:t>
            </a:r>
            <a:r>
              <a:rPr sz="2200" spc="-15" dirty="0">
                <a:latin typeface="Calibri"/>
                <a:cs typeface="Calibri"/>
              </a:rPr>
              <a:t>тем </a:t>
            </a:r>
            <a:r>
              <a:rPr sz="2200" spc="-10" dirty="0">
                <a:latin typeface="Calibri"/>
                <a:cs typeface="Calibri"/>
              </a:rPr>
              <a:t>медленнее клиническая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картина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794" y="451815"/>
            <a:ext cx="9791700" cy="1092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ts val="2700"/>
              </a:lnSpc>
              <a:spcBef>
                <a:spcPts val="434"/>
              </a:spcBef>
            </a:pPr>
            <a:r>
              <a:rPr sz="2500" spc="-25" dirty="0"/>
              <a:t>МЕТАБОЛИЧЕСКИЕ </a:t>
            </a:r>
            <a:r>
              <a:rPr sz="2500" spc="-20" dirty="0"/>
              <a:t>СОСТОЯНИЯ, </a:t>
            </a:r>
            <a:r>
              <a:rPr sz="2500" spc="-5" dirty="0"/>
              <a:t>ОБЫЧНО </a:t>
            </a:r>
            <a:r>
              <a:rPr sz="2500" spc="-20" dirty="0"/>
              <a:t>ВЛИЯЮЩИЕ </a:t>
            </a:r>
            <a:r>
              <a:rPr sz="2500" spc="-5" dirty="0"/>
              <a:t>НА  </a:t>
            </a:r>
            <a:r>
              <a:rPr sz="2500" spc="-30" dirty="0"/>
              <a:t>МЕТАБОЛИЗМ </a:t>
            </a:r>
            <a:r>
              <a:rPr sz="2500" spc="-10" dirty="0"/>
              <a:t>КАЛЬЦИЯ </a:t>
            </a:r>
            <a:r>
              <a:rPr sz="2500" spc="-5" dirty="0"/>
              <a:t>ИЛИ</a:t>
            </a:r>
            <a:r>
              <a:rPr sz="2500" spc="55" dirty="0"/>
              <a:t> </a:t>
            </a:r>
            <a:r>
              <a:rPr sz="2500" spc="-40" dirty="0"/>
              <a:t>ФОСФОРА</a:t>
            </a:r>
            <a:endParaRPr sz="2500"/>
          </a:p>
          <a:p>
            <a:pPr marL="81280" algn="ctr">
              <a:lnSpc>
                <a:spcPts val="2660"/>
              </a:lnSpc>
            </a:pPr>
            <a:r>
              <a:rPr sz="2500" spc="-10" dirty="0"/>
              <a:t>Мукополисахаридоз</a:t>
            </a:r>
            <a:r>
              <a:rPr sz="2500" spc="10" dirty="0"/>
              <a:t> </a:t>
            </a:r>
            <a:r>
              <a:rPr sz="2500" spc="-5" dirty="0"/>
              <a:t>(МПС)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7334250" cy="435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Череп,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dirty="0">
                <a:latin typeface="Calibri"/>
                <a:cs typeface="Calibri"/>
              </a:rPr>
              <a:t>правило, непропорционально </a:t>
            </a:r>
            <a:r>
              <a:rPr sz="2400" spc="-10" dirty="0">
                <a:latin typeface="Calibri"/>
                <a:cs typeface="Calibri"/>
              </a:rPr>
              <a:t>большой,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черты лица грубые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могут включать </a:t>
            </a:r>
            <a:r>
              <a:rPr sz="2400" dirty="0">
                <a:latin typeface="Calibri"/>
                <a:cs typeface="Calibri"/>
              </a:rPr>
              <a:t>в себя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густые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20"/>
              </a:lnSpc>
            </a:pPr>
            <a:r>
              <a:rPr sz="2400" dirty="0">
                <a:latin typeface="Calibri"/>
                <a:cs typeface="Calibri"/>
              </a:rPr>
              <a:t>брови, </a:t>
            </a:r>
            <a:r>
              <a:rPr sz="2400" spc="-5" dirty="0">
                <a:latin typeface="Calibri"/>
                <a:cs typeface="Calibri"/>
              </a:rPr>
              <a:t>помутнение </a:t>
            </a:r>
            <a:r>
              <a:rPr sz="2400" spc="-10" dirty="0">
                <a:latin typeface="Calibri"/>
                <a:cs typeface="Calibri"/>
              </a:rPr>
              <a:t>роговицы, </a:t>
            </a:r>
            <a:r>
              <a:rPr sz="2400" dirty="0">
                <a:latin typeface="Calibri"/>
                <a:cs typeface="Calibri"/>
              </a:rPr>
              <a:t>выпуклый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лоб,</a:t>
            </a:r>
            <a:endParaRPr sz="2400">
              <a:latin typeface="Calibri"/>
              <a:cs typeface="Calibri"/>
            </a:endParaRPr>
          </a:p>
          <a:p>
            <a:pPr marL="241300" marR="1574165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Calibri"/>
                <a:cs typeface="Calibri"/>
              </a:rPr>
              <a:t>вдавленный </a:t>
            </a:r>
            <a:r>
              <a:rPr sz="2400" dirty="0">
                <a:latin typeface="Calibri"/>
                <a:cs typeface="Calibri"/>
              </a:rPr>
              <a:t>носовой </a:t>
            </a:r>
            <a:r>
              <a:rPr sz="2400" spc="-25" dirty="0">
                <a:latin typeface="Calibri"/>
                <a:cs typeface="Calibri"/>
              </a:rPr>
              <a:t>мост, </a:t>
            </a:r>
            <a:r>
              <a:rPr sz="2400" spc="-15" dirty="0">
                <a:latin typeface="Calibri"/>
                <a:cs typeface="Calibri"/>
              </a:rPr>
              <a:t>толстые </a:t>
            </a:r>
            <a:r>
              <a:rPr sz="2400" dirty="0">
                <a:latin typeface="Calibri"/>
                <a:cs typeface="Calibri"/>
              </a:rPr>
              <a:t>губы и  </a:t>
            </a:r>
            <a:r>
              <a:rPr sz="2400" spc="-5" dirty="0">
                <a:latin typeface="Calibri"/>
                <a:cs typeface="Calibri"/>
              </a:rPr>
              <a:t>увеличенный язык.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Низкий </a:t>
            </a:r>
            <a:r>
              <a:rPr sz="2400" spc="-5" dirty="0">
                <a:latin typeface="Calibri"/>
                <a:cs typeface="Calibri"/>
              </a:rPr>
              <a:t>рост присутствует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некоторой </a:t>
            </a:r>
            <a:r>
              <a:rPr sz="2400" spc="-5" dirty="0">
                <a:latin typeface="Calibri"/>
                <a:cs typeface="Calibri"/>
              </a:rPr>
              <a:t>степени </a:t>
            </a:r>
            <a:r>
              <a:rPr sz="2400" dirty="0">
                <a:latin typeface="Calibri"/>
                <a:cs typeface="Calibri"/>
              </a:rPr>
              <a:t>во всех  семи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типах.</a:t>
            </a:r>
            <a:endParaRPr sz="2400">
              <a:latin typeface="Calibri"/>
              <a:cs typeface="Calibri"/>
            </a:endParaRPr>
          </a:p>
          <a:p>
            <a:pPr marL="241300" marR="42989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Контрактуры </a:t>
            </a:r>
            <a:r>
              <a:rPr sz="2400" spc="-5" dirty="0">
                <a:latin typeface="Calibri"/>
                <a:cs typeface="Calibri"/>
              </a:rPr>
              <a:t>могут присутствовать </a:t>
            </a:r>
            <a:r>
              <a:rPr sz="2400" dirty="0">
                <a:latin typeface="Calibri"/>
                <a:cs typeface="Calibri"/>
              </a:rPr>
              <a:t>во всех </a:t>
            </a:r>
            <a:r>
              <a:rPr sz="2400" spc="-5" dirty="0">
                <a:latin typeface="Calibri"/>
                <a:cs typeface="Calibri"/>
              </a:rPr>
              <a:t>суставах  </a:t>
            </a:r>
            <a:r>
              <a:rPr sz="2400" spc="-10" dirty="0">
                <a:latin typeface="Calibri"/>
                <a:cs typeface="Calibri"/>
              </a:rPr>
              <a:t>конечностей.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Пальцы </a:t>
            </a:r>
            <a:r>
              <a:rPr sz="2400" spc="-10" dirty="0">
                <a:latin typeface="Calibri"/>
                <a:cs typeface="Calibri"/>
              </a:rPr>
              <a:t>короткие,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5" dirty="0">
                <a:latin typeface="Calibri"/>
                <a:cs typeface="Calibri"/>
              </a:rPr>
              <a:t>руки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широкие.</a:t>
            </a:r>
            <a:endParaRPr sz="2400">
              <a:latin typeface="Calibri"/>
              <a:cs typeface="Calibri"/>
            </a:endParaRPr>
          </a:p>
          <a:p>
            <a:pPr marL="241300" marR="5289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Пальцы </a:t>
            </a:r>
            <a:r>
              <a:rPr sz="2400" spc="-5" dirty="0">
                <a:latin typeface="Calibri"/>
                <a:cs typeface="Calibri"/>
              </a:rPr>
              <a:t>обычно имеют </a:t>
            </a:r>
            <a:r>
              <a:rPr sz="2400" spc="-10" dirty="0">
                <a:latin typeface="Calibri"/>
                <a:cs typeface="Calibri"/>
              </a:rPr>
              <a:t>сгибательные контрактуры  </a:t>
            </a:r>
            <a:r>
              <a:rPr sz="2400" spc="-25" dirty="0">
                <a:latin typeface="Calibri"/>
                <a:cs typeface="Calibri"/>
              </a:rPr>
              <a:t>вдоль </a:t>
            </a:r>
            <a:r>
              <a:rPr sz="2400" spc="-5" dirty="0">
                <a:latin typeface="Calibri"/>
                <a:cs typeface="Calibri"/>
              </a:rPr>
              <a:t>дистальных </a:t>
            </a:r>
            <a:r>
              <a:rPr sz="2400" spc="-10" dirty="0">
                <a:latin typeface="Calibri"/>
                <a:cs typeface="Calibri"/>
              </a:rPr>
              <a:t>межфаланговых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суставов.</a:t>
            </a:r>
            <a:endParaRPr sz="2400">
              <a:latin typeface="Calibri"/>
              <a:cs typeface="Calibri"/>
            </a:endParaRPr>
          </a:p>
          <a:p>
            <a:pPr marL="241300" marR="1913889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Туннельный </a:t>
            </a:r>
            <a:r>
              <a:rPr sz="2400" dirty="0">
                <a:latin typeface="Calibri"/>
                <a:cs typeface="Calibri"/>
              </a:rPr>
              <a:t>синдром запястья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является  </a:t>
            </a:r>
            <a:r>
              <a:rPr sz="2400" dirty="0">
                <a:latin typeface="Calibri"/>
                <a:cs typeface="Calibri"/>
              </a:rPr>
              <a:t>распространенным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явлением.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47759" y="1690116"/>
            <a:ext cx="3078479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4538" y="421639"/>
            <a:ext cx="35852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Плос</a:t>
            </a:r>
            <a:r>
              <a:rPr sz="4400" spc="-65" dirty="0"/>
              <a:t>к</a:t>
            </a:r>
            <a:r>
              <a:rPr sz="4400" dirty="0"/>
              <a:t>ос</a:t>
            </a:r>
            <a:r>
              <a:rPr sz="4400" spc="-60" dirty="0"/>
              <a:t>т</a:t>
            </a:r>
            <a:r>
              <a:rPr sz="4400" dirty="0"/>
              <a:t>опие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82649"/>
            <a:ext cx="5014595" cy="44665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581660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Плоскостопие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5" dirty="0">
                <a:latin typeface="Times New Roman"/>
                <a:cs typeface="Times New Roman"/>
              </a:rPr>
              <a:t>гибким или  </a:t>
            </a:r>
            <a:r>
              <a:rPr sz="2000" dirty="0">
                <a:latin typeface="Times New Roman"/>
                <a:cs typeface="Times New Roman"/>
              </a:rPr>
              <a:t>жестким.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Гибкий </a:t>
            </a:r>
            <a:r>
              <a:rPr sz="2000" spc="-5" dirty="0">
                <a:latin typeface="Times New Roman"/>
                <a:cs typeface="Times New Roman"/>
              </a:rPr>
              <a:t>вариант плоскостопия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обычно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бессимптомен, по </a:t>
            </a:r>
            <a:r>
              <a:rPr sz="2000" dirty="0">
                <a:latin typeface="Times New Roman"/>
                <a:cs typeface="Times New Roman"/>
              </a:rPr>
              <a:t>крайней мере, 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раннем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возрасте </a:t>
            </a:r>
            <a:r>
              <a:rPr sz="2000" dirty="0">
                <a:latin typeface="Times New Roman"/>
                <a:cs typeface="Times New Roman"/>
              </a:rPr>
              <a:t>и является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наиболее</a:t>
            </a:r>
            <a:endParaRPr sz="2000">
              <a:latin typeface="Times New Roman"/>
              <a:cs typeface="Times New Roman"/>
            </a:endParaRPr>
          </a:p>
          <a:p>
            <a:pPr marL="241300" marR="930275">
              <a:lnSpc>
                <a:spcPct val="70000"/>
              </a:lnSpc>
              <a:spcBef>
                <a:spcPts val="360"/>
              </a:spcBef>
            </a:pPr>
            <a:r>
              <a:rPr sz="2000" spc="5" dirty="0">
                <a:latin typeface="Times New Roman"/>
                <a:cs typeface="Times New Roman"/>
              </a:rPr>
              <a:t>распространенным </a:t>
            </a:r>
            <a:r>
              <a:rPr sz="2000" spc="-10" dirty="0">
                <a:latin typeface="Times New Roman"/>
                <a:cs typeface="Times New Roman"/>
              </a:rPr>
              <a:t>типом,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который  </a:t>
            </a:r>
            <a:r>
              <a:rPr sz="2000" spc="-5" dirty="0">
                <a:latin typeface="Times New Roman"/>
                <a:cs typeface="Times New Roman"/>
              </a:rPr>
              <a:t>встречается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детей.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Недорогие ладьевидные </a:t>
            </a:r>
            <a:r>
              <a:rPr sz="2000" spc="-5" dirty="0">
                <a:latin typeface="Times New Roman"/>
                <a:cs typeface="Times New Roman"/>
              </a:rPr>
              <a:t>накладки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медиальные </a:t>
            </a:r>
            <a:r>
              <a:rPr sz="2000" dirty="0">
                <a:latin typeface="Times New Roman"/>
                <a:cs typeface="Times New Roman"/>
              </a:rPr>
              <a:t>вставки могут </a:t>
            </a:r>
            <a:r>
              <a:rPr sz="2000" spc="-15" dirty="0">
                <a:latin typeface="Times New Roman"/>
                <a:cs typeface="Times New Roman"/>
              </a:rPr>
              <a:t>помочь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создать</a:t>
            </a:r>
            <a:endParaRPr sz="2000">
              <a:latin typeface="Times New Roman"/>
              <a:cs typeface="Times New Roman"/>
            </a:endParaRPr>
          </a:p>
          <a:p>
            <a:pPr marL="241300" marR="34925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spc="-5" dirty="0">
                <a:latin typeface="Times New Roman"/>
                <a:cs typeface="Times New Roman"/>
              </a:rPr>
              <a:t>больше плантоградной </a:t>
            </a:r>
            <a:r>
              <a:rPr sz="2000" dirty="0">
                <a:latin typeface="Times New Roman"/>
                <a:cs typeface="Times New Roman"/>
              </a:rPr>
              <a:t>опоры, </a:t>
            </a:r>
            <a:r>
              <a:rPr sz="2000" spc="-5" dirty="0">
                <a:latin typeface="Times New Roman"/>
                <a:cs typeface="Times New Roman"/>
              </a:rPr>
              <a:t>но  </a:t>
            </a:r>
            <a:r>
              <a:rPr sz="2000" dirty="0">
                <a:latin typeface="Times New Roman"/>
                <a:cs typeface="Times New Roman"/>
              </a:rPr>
              <a:t>они </a:t>
            </a:r>
            <a:r>
              <a:rPr sz="2000" spc="-5" dirty="0">
                <a:latin typeface="Times New Roman"/>
                <a:cs typeface="Times New Roman"/>
              </a:rPr>
              <a:t>не исправляют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деформацию.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 крайних </a:t>
            </a:r>
            <a:r>
              <a:rPr sz="2000" spc="-5" dirty="0">
                <a:latin typeface="Times New Roman"/>
                <a:cs typeface="Times New Roman"/>
              </a:rPr>
              <a:t>случаях, </a:t>
            </a:r>
            <a:r>
              <a:rPr sz="2000" spc="-10" dirty="0">
                <a:latin typeface="Times New Roman"/>
                <a:cs typeface="Times New Roman"/>
              </a:rPr>
              <a:t>например,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5" dirty="0">
                <a:latin typeface="Times New Roman"/>
                <a:cs typeface="Times New Roman"/>
              </a:rPr>
              <a:t>детей</a:t>
            </a:r>
            <a:r>
              <a:rPr sz="2000" dirty="0">
                <a:latin typeface="Times New Roman"/>
                <a:cs typeface="Times New Roman"/>
              </a:rPr>
              <a:t> с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гипотонией,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-5" dirty="0">
                <a:latin typeface="Times New Roman"/>
                <a:cs typeface="Times New Roman"/>
              </a:rPr>
              <a:t> потребоваться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хирургическое </a:t>
            </a:r>
            <a:r>
              <a:rPr sz="2000" spc="-10" dirty="0">
                <a:latin typeface="Times New Roman"/>
                <a:cs typeface="Times New Roman"/>
              </a:rPr>
              <a:t>вмешательство </a:t>
            </a:r>
            <a:r>
              <a:rPr sz="2000" spc="5" dirty="0">
                <a:latin typeface="Times New Roman"/>
                <a:cs typeface="Times New Roman"/>
              </a:rPr>
              <a:t>после </a:t>
            </a:r>
            <a:r>
              <a:rPr sz="2000" dirty="0">
                <a:latin typeface="Times New Roman"/>
                <a:cs typeface="Times New Roman"/>
              </a:rPr>
              <a:t>5 </a:t>
            </a:r>
            <a:r>
              <a:rPr sz="2000" spc="-5" dirty="0">
                <a:latin typeface="Times New Roman"/>
                <a:cs typeface="Times New Roman"/>
              </a:rPr>
              <a:t>лет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виде </a:t>
            </a:r>
            <a:r>
              <a:rPr sz="2000" spc="-20" dirty="0">
                <a:latin typeface="Times New Roman"/>
                <a:cs typeface="Times New Roman"/>
              </a:rPr>
              <a:t>удлинения </a:t>
            </a:r>
            <a:r>
              <a:rPr sz="2000" spc="-10" dirty="0">
                <a:latin typeface="Times New Roman"/>
                <a:cs typeface="Times New Roman"/>
              </a:rPr>
              <a:t>пяточной кости </a:t>
            </a:r>
            <a:r>
              <a:rPr sz="2000" spc="5" dirty="0">
                <a:latin typeface="Times New Roman"/>
                <a:cs typeface="Times New Roman"/>
              </a:rPr>
              <a:t>после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того,</a:t>
            </a:r>
            <a:endParaRPr sz="2000">
              <a:latin typeface="Times New Roman"/>
              <a:cs typeface="Times New Roman"/>
            </a:endParaRPr>
          </a:p>
          <a:p>
            <a:pPr marL="241300" marR="940435">
              <a:lnSpc>
                <a:spcPct val="70000"/>
              </a:lnSpc>
              <a:spcBef>
                <a:spcPts val="360"/>
              </a:spcBef>
            </a:pPr>
            <a:r>
              <a:rPr sz="2000" spc="-15" dirty="0">
                <a:latin typeface="Times New Roman"/>
                <a:cs typeface="Times New Roman"/>
              </a:rPr>
              <a:t>как </a:t>
            </a:r>
            <a:r>
              <a:rPr sz="2000" spc="-10" dirty="0">
                <a:latin typeface="Times New Roman"/>
                <a:cs typeface="Times New Roman"/>
              </a:rPr>
              <a:t>костная </a:t>
            </a:r>
            <a:r>
              <a:rPr sz="2000" spc="-5" dirty="0">
                <a:latin typeface="Times New Roman"/>
                <a:cs typeface="Times New Roman"/>
              </a:rPr>
              <a:t>структура </a:t>
            </a:r>
            <a:r>
              <a:rPr sz="2000" dirty="0">
                <a:latin typeface="Times New Roman"/>
                <a:cs typeface="Times New Roman"/>
              </a:rPr>
              <a:t>станет </a:t>
            </a:r>
            <a:r>
              <a:rPr sz="2000" spc="-5" dirty="0">
                <a:latin typeface="Times New Roman"/>
                <a:cs typeface="Times New Roman"/>
              </a:rPr>
              <a:t>более  твердой.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КТ – </a:t>
            </a:r>
            <a:r>
              <a:rPr sz="2000" spc="5" dirty="0">
                <a:latin typeface="Times New Roman"/>
                <a:cs typeface="Times New Roman"/>
              </a:rPr>
              <a:t>диагностический </a:t>
            </a:r>
            <a:r>
              <a:rPr sz="2000" spc="-15" dirty="0">
                <a:latin typeface="Times New Roman"/>
                <a:cs typeface="Times New Roman"/>
              </a:rPr>
              <a:t>метод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5267" y="2316479"/>
            <a:ext cx="5181599" cy="320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7528"/>
            <a:ext cx="10283825" cy="50971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5275" marR="215265" algn="ctr">
              <a:lnSpc>
                <a:spcPts val="2700"/>
              </a:lnSpc>
              <a:spcBef>
                <a:spcPts val="434"/>
              </a:spcBef>
            </a:pPr>
            <a:r>
              <a:rPr sz="2500" b="1" spc="-25" dirty="0">
                <a:latin typeface="Times New Roman"/>
                <a:cs typeface="Times New Roman"/>
              </a:rPr>
              <a:t>МЕТАБОЛИЧЕСКИЕ </a:t>
            </a:r>
            <a:r>
              <a:rPr sz="2500" b="1" spc="-20" dirty="0">
                <a:latin typeface="Times New Roman"/>
                <a:cs typeface="Times New Roman"/>
              </a:rPr>
              <a:t>СОСТОЯНИЯ, </a:t>
            </a:r>
            <a:r>
              <a:rPr sz="2500" b="1" spc="-5" dirty="0">
                <a:latin typeface="Times New Roman"/>
                <a:cs typeface="Times New Roman"/>
              </a:rPr>
              <a:t>ОБЫЧНО </a:t>
            </a:r>
            <a:r>
              <a:rPr sz="2500" b="1" spc="-20" dirty="0">
                <a:latin typeface="Times New Roman"/>
                <a:cs typeface="Times New Roman"/>
              </a:rPr>
              <a:t>ВЛИЯЮЩИЕ </a:t>
            </a:r>
            <a:r>
              <a:rPr sz="2500" b="1" spc="-5" dirty="0">
                <a:latin typeface="Times New Roman"/>
                <a:cs typeface="Times New Roman"/>
              </a:rPr>
              <a:t>НА  </a:t>
            </a:r>
            <a:r>
              <a:rPr sz="2500" b="1" spc="-30" dirty="0">
                <a:latin typeface="Times New Roman"/>
                <a:cs typeface="Times New Roman"/>
              </a:rPr>
              <a:t>МЕТАБОЛИЗМ </a:t>
            </a:r>
            <a:r>
              <a:rPr sz="2500" b="1" spc="-10" dirty="0">
                <a:latin typeface="Times New Roman"/>
                <a:cs typeface="Times New Roman"/>
              </a:rPr>
              <a:t>КАЛЬЦИЯ </a:t>
            </a:r>
            <a:r>
              <a:rPr sz="2500" b="1" spc="-5" dirty="0">
                <a:latin typeface="Times New Roman"/>
                <a:cs typeface="Times New Roman"/>
              </a:rPr>
              <a:t>ИЛИ</a:t>
            </a:r>
            <a:r>
              <a:rPr sz="2500" b="1" spc="55" dirty="0">
                <a:latin typeface="Times New Roman"/>
                <a:cs typeface="Times New Roman"/>
              </a:rPr>
              <a:t> </a:t>
            </a:r>
            <a:r>
              <a:rPr sz="2500" b="1" spc="-40" dirty="0">
                <a:latin typeface="Times New Roman"/>
                <a:cs typeface="Times New Roman"/>
              </a:rPr>
              <a:t>ФОСФОРА</a:t>
            </a:r>
            <a:endParaRPr sz="2500">
              <a:latin typeface="Times New Roman"/>
              <a:cs typeface="Times New Roman"/>
            </a:endParaRPr>
          </a:p>
          <a:p>
            <a:pPr marL="154940" algn="ctr">
              <a:lnSpc>
                <a:spcPts val="2660"/>
              </a:lnSpc>
            </a:pPr>
            <a:r>
              <a:rPr sz="2500" b="1" spc="-10" dirty="0">
                <a:latin typeface="Times New Roman"/>
                <a:cs typeface="Times New Roman"/>
              </a:rPr>
              <a:t>Мукополисахаридоз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(МПС)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3190"/>
              </a:lnSpc>
              <a:spcBef>
                <a:spcPts val="1905"/>
              </a:spcBef>
            </a:pPr>
            <a:r>
              <a:rPr sz="2800" spc="-20" dirty="0">
                <a:latin typeface="Calibri"/>
                <a:cs typeface="Calibri"/>
              </a:rPr>
              <a:t>Одонтоидная </a:t>
            </a:r>
            <a:r>
              <a:rPr sz="2800" spc="-5" dirty="0">
                <a:latin typeface="Calibri"/>
                <a:cs typeface="Calibri"/>
              </a:rPr>
              <a:t>гипоплазия и возникающая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атлантоаксиальная</a:t>
            </a:r>
            <a:endParaRPr sz="2800">
              <a:latin typeface="Calibri"/>
              <a:cs typeface="Calibri"/>
            </a:endParaRPr>
          </a:p>
          <a:p>
            <a:pPr marL="12700" marR="27940">
              <a:lnSpc>
                <a:spcPct val="90000"/>
              </a:lnSpc>
              <a:spcBef>
                <a:spcPts val="165"/>
              </a:spcBef>
            </a:pPr>
            <a:r>
              <a:rPr sz="2800" spc="-10" dirty="0">
                <a:latin typeface="Calibri"/>
                <a:cs typeface="Calibri"/>
              </a:rPr>
              <a:t>нестабильность наряду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накоплением </a:t>
            </a:r>
            <a:r>
              <a:rPr sz="2800" spc="-80" dirty="0">
                <a:latin typeface="Calibri"/>
                <a:cs typeface="Calibri"/>
              </a:rPr>
              <a:t>ГАГ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атлантоаксиальной  области, </a:t>
            </a:r>
            <a:r>
              <a:rPr sz="2800" spc="-5" dirty="0">
                <a:latin typeface="Calibri"/>
                <a:cs typeface="Calibri"/>
              </a:rPr>
              <a:t>сжимающей спинной </a:t>
            </a:r>
            <a:r>
              <a:rPr sz="2800" spc="-30" dirty="0">
                <a:latin typeface="Calibri"/>
                <a:cs typeface="Calibri"/>
              </a:rPr>
              <a:t>мозг, </a:t>
            </a:r>
            <a:r>
              <a:rPr sz="2800" spc="-10" dirty="0">
                <a:latin typeface="Calibri"/>
                <a:cs typeface="Calibri"/>
              </a:rPr>
              <a:t>часто </a:t>
            </a:r>
            <a:r>
              <a:rPr sz="2800" spc="-15" dirty="0">
                <a:latin typeface="Calibri"/>
                <a:cs typeface="Calibri"/>
              </a:rPr>
              <a:t>требуют </a:t>
            </a:r>
            <a:r>
              <a:rPr sz="2800" spc="-10" dirty="0">
                <a:latin typeface="Calibri"/>
                <a:cs typeface="Calibri"/>
              </a:rPr>
              <a:t>декомпрессии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0" dirty="0">
                <a:latin typeface="Calibri"/>
                <a:cs typeface="Calibri"/>
              </a:rPr>
              <a:t>фиксации.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45"/>
              </a:spcBef>
            </a:pPr>
            <a:r>
              <a:rPr sz="2800" spc="-15" dirty="0">
                <a:latin typeface="Calibri"/>
                <a:cs typeface="Calibri"/>
              </a:rPr>
              <a:t>Это является </a:t>
            </a:r>
            <a:r>
              <a:rPr sz="2800" spc="-5" dirty="0">
                <a:latin typeface="Calibri"/>
                <a:cs typeface="Calibri"/>
              </a:rPr>
              <a:t>основным </a:t>
            </a:r>
            <a:r>
              <a:rPr sz="2800" spc="-10" dirty="0">
                <a:latin typeface="Calibri"/>
                <a:cs typeface="Calibri"/>
              </a:rPr>
              <a:t>осложнением </a:t>
            </a:r>
            <a:r>
              <a:rPr sz="2800" spc="-5" dirty="0">
                <a:latin typeface="Calibri"/>
                <a:cs typeface="Calibri"/>
              </a:rPr>
              <a:t>МПС, </a:t>
            </a:r>
            <a:r>
              <a:rPr sz="2800" spc="-20" dirty="0">
                <a:latin typeface="Calibri"/>
                <a:cs typeface="Calibri"/>
              </a:rPr>
              <a:t>которое может </a:t>
            </a:r>
            <a:r>
              <a:rPr sz="2800" spc="-5" dirty="0">
                <a:latin typeface="Calibri"/>
                <a:cs typeface="Calibri"/>
              </a:rPr>
              <a:t>вызвать  </a:t>
            </a:r>
            <a:r>
              <a:rPr sz="2800" spc="-10" dirty="0">
                <a:latin typeface="Calibri"/>
                <a:cs typeface="Calibri"/>
              </a:rPr>
              <a:t>компрессию </a:t>
            </a:r>
            <a:r>
              <a:rPr sz="2800" spc="-5" dirty="0">
                <a:latin typeface="Calibri"/>
                <a:cs typeface="Calibri"/>
              </a:rPr>
              <a:t>спинного мозга с </a:t>
            </a:r>
            <a:r>
              <a:rPr sz="2800" spc="-10" dirty="0">
                <a:latin typeface="Calibri"/>
                <a:cs typeface="Calibri"/>
              </a:rPr>
              <a:t>последующим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респираторным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985"/>
              </a:lnSpc>
            </a:pPr>
            <a:r>
              <a:rPr sz="2800" spc="-10" dirty="0">
                <a:latin typeface="Calibri"/>
                <a:cs typeface="Calibri"/>
              </a:rPr>
              <a:t>компромиссом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тетраплегией.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10" dirty="0">
                <a:latin typeface="Calibri"/>
                <a:cs typeface="Calibri"/>
              </a:rPr>
              <a:t>Время </a:t>
            </a:r>
            <a:r>
              <a:rPr sz="2800" spc="-15" dirty="0">
                <a:latin typeface="Calibri"/>
                <a:cs typeface="Calibri"/>
              </a:rPr>
              <a:t>хирургического </a:t>
            </a:r>
            <a:r>
              <a:rPr sz="2800" spc="-10" dirty="0">
                <a:latin typeface="Calibri"/>
                <a:cs typeface="Calibri"/>
              </a:rPr>
              <a:t>вмешательства </a:t>
            </a:r>
            <a:r>
              <a:rPr sz="2800" spc="-5" dirty="0">
                <a:latin typeface="Calibri"/>
                <a:cs typeface="Calibri"/>
              </a:rPr>
              <a:t>имеет </a:t>
            </a:r>
            <a:r>
              <a:rPr sz="2800" spc="-10" dirty="0">
                <a:latin typeface="Calibri"/>
                <a:cs typeface="Calibri"/>
              </a:rPr>
              <a:t>решающее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значение.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7528"/>
            <a:ext cx="10291445" cy="54813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5275" marR="222885" algn="ctr">
              <a:lnSpc>
                <a:spcPts val="2700"/>
              </a:lnSpc>
              <a:spcBef>
                <a:spcPts val="434"/>
              </a:spcBef>
            </a:pPr>
            <a:r>
              <a:rPr sz="2500" b="1" spc="-25" dirty="0">
                <a:latin typeface="Times New Roman"/>
                <a:cs typeface="Times New Roman"/>
              </a:rPr>
              <a:t>МЕТАБОЛИЧЕСКИЕ </a:t>
            </a:r>
            <a:r>
              <a:rPr sz="2500" b="1" spc="-20" dirty="0">
                <a:latin typeface="Times New Roman"/>
                <a:cs typeface="Times New Roman"/>
              </a:rPr>
              <a:t>СОСТОЯНИЯ, </a:t>
            </a:r>
            <a:r>
              <a:rPr sz="2500" b="1" spc="-5" dirty="0">
                <a:latin typeface="Times New Roman"/>
                <a:cs typeface="Times New Roman"/>
              </a:rPr>
              <a:t>ОБЫЧНО </a:t>
            </a:r>
            <a:r>
              <a:rPr sz="2500" b="1" spc="-20" dirty="0">
                <a:latin typeface="Times New Roman"/>
                <a:cs typeface="Times New Roman"/>
              </a:rPr>
              <a:t>ВЛИЯЮЩИЕ </a:t>
            </a:r>
            <a:r>
              <a:rPr sz="2500" b="1" spc="-5" dirty="0">
                <a:latin typeface="Times New Roman"/>
                <a:cs typeface="Times New Roman"/>
              </a:rPr>
              <a:t>НА  </a:t>
            </a:r>
            <a:r>
              <a:rPr sz="2500" b="1" spc="-30" dirty="0">
                <a:latin typeface="Times New Roman"/>
                <a:cs typeface="Times New Roman"/>
              </a:rPr>
              <a:t>МЕТАБОЛИЗМ </a:t>
            </a:r>
            <a:r>
              <a:rPr sz="2500" b="1" spc="-10" dirty="0">
                <a:latin typeface="Times New Roman"/>
                <a:cs typeface="Times New Roman"/>
              </a:rPr>
              <a:t>КАЛЬЦИЯ </a:t>
            </a:r>
            <a:r>
              <a:rPr sz="2500" b="1" spc="-5" dirty="0">
                <a:latin typeface="Times New Roman"/>
                <a:cs typeface="Times New Roman"/>
              </a:rPr>
              <a:t>ИЛИ</a:t>
            </a:r>
            <a:r>
              <a:rPr sz="2500" b="1" spc="55" dirty="0">
                <a:latin typeface="Times New Roman"/>
                <a:cs typeface="Times New Roman"/>
              </a:rPr>
              <a:t> </a:t>
            </a:r>
            <a:r>
              <a:rPr sz="2500" b="1" spc="-40" dirty="0">
                <a:latin typeface="Times New Roman"/>
                <a:cs typeface="Times New Roman"/>
              </a:rPr>
              <a:t>ФОСФОРА</a:t>
            </a:r>
            <a:endParaRPr sz="2500">
              <a:latin typeface="Times New Roman"/>
              <a:cs typeface="Times New Roman"/>
            </a:endParaRPr>
          </a:p>
          <a:p>
            <a:pPr marL="147320" algn="ctr">
              <a:lnSpc>
                <a:spcPts val="2660"/>
              </a:lnSpc>
            </a:pPr>
            <a:r>
              <a:rPr sz="2500" b="1" spc="-10" dirty="0">
                <a:latin typeface="Times New Roman"/>
                <a:cs typeface="Times New Roman"/>
              </a:rPr>
              <a:t>Мукополисахаридоз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(МПС)</a:t>
            </a:r>
            <a:endParaRPr sz="25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3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жалоба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имеющийся кистевой туннельный </a:t>
            </a:r>
            <a:r>
              <a:rPr sz="2800" spc="-5" dirty="0">
                <a:latin typeface="Calibri"/>
                <a:cs typeface="Calibri"/>
              </a:rPr>
              <a:t>синдром - </a:t>
            </a:r>
            <a:r>
              <a:rPr sz="2800" spc="-25" dirty="0">
                <a:latin typeface="Calibri"/>
                <a:cs typeface="Calibri"/>
              </a:rPr>
              <a:t>трудность  </a:t>
            </a:r>
            <a:r>
              <a:rPr sz="2800" spc="-5" dirty="0">
                <a:latin typeface="Calibri"/>
                <a:cs typeface="Calibri"/>
              </a:rPr>
              <a:t>с задачами </a:t>
            </a:r>
            <a:r>
              <a:rPr sz="2800" spc="-20" dirty="0">
                <a:latin typeface="Calibri"/>
                <a:cs typeface="Calibri"/>
              </a:rPr>
              <a:t>мелкой </a:t>
            </a:r>
            <a:r>
              <a:rPr sz="2800" spc="-15" dirty="0">
                <a:latin typeface="Calibri"/>
                <a:cs typeface="Calibri"/>
              </a:rPr>
              <a:t>моторики </a:t>
            </a:r>
            <a:r>
              <a:rPr sz="2800" spc="-5" dirty="0">
                <a:latin typeface="Calibri"/>
                <a:cs typeface="Calibri"/>
              </a:rPr>
              <a:t>(не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боль).</a:t>
            </a:r>
            <a:endParaRPr sz="2800">
              <a:latin typeface="Calibri"/>
              <a:cs typeface="Calibri"/>
            </a:endParaRPr>
          </a:p>
          <a:p>
            <a:pPr marL="241300" marR="250825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релиз </a:t>
            </a:r>
            <a:r>
              <a:rPr sz="2800" spc="-10" dirty="0">
                <a:latin typeface="Calibri"/>
                <a:cs typeface="Calibri"/>
              </a:rPr>
              <a:t>кистевого </a:t>
            </a:r>
            <a:r>
              <a:rPr sz="2800" spc="-20" dirty="0">
                <a:latin typeface="Calibri"/>
                <a:cs typeface="Calibri"/>
              </a:rPr>
              <a:t>тоннеля улучшает </a:t>
            </a:r>
            <a:r>
              <a:rPr sz="2800" spc="-15" dirty="0">
                <a:latin typeface="Calibri"/>
                <a:cs typeface="Calibri"/>
              </a:rPr>
              <a:t>контрактуры </a:t>
            </a:r>
            <a:r>
              <a:rPr sz="2800" spc="-5" dirty="0">
                <a:latin typeface="Calibri"/>
                <a:cs typeface="Calibri"/>
              </a:rPr>
              <a:t>в дистальных  </a:t>
            </a:r>
            <a:r>
              <a:rPr sz="2800" spc="-10" dirty="0">
                <a:latin typeface="Calibri"/>
                <a:cs typeface="Calibri"/>
              </a:rPr>
              <a:t>межфаланговых </a:t>
            </a:r>
            <a:r>
              <a:rPr sz="2800" spc="-5" dirty="0">
                <a:latin typeface="Calibri"/>
                <a:cs typeface="Calibri"/>
              </a:rPr>
              <a:t>суставах, </a:t>
            </a:r>
            <a:r>
              <a:rPr sz="2800" spc="-10" dirty="0">
                <a:latin typeface="Calibri"/>
                <a:cs typeface="Calibri"/>
              </a:rPr>
              <a:t>по-видимому, </a:t>
            </a:r>
            <a:r>
              <a:rPr sz="2800" spc="-15" dirty="0">
                <a:latin typeface="Calibri"/>
                <a:cs typeface="Calibri"/>
              </a:rPr>
              <a:t>потому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есть </a:t>
            </a:r>
            <a:r>
              <a:rPr sz="2800" spc="-15" dirty="0">
                <a:latin typeface="Calibri"/>
                <a:cs typeface="Calibri"/>
              </a:rPr>
              <a:t>больше  </a:t>
            </a:r>
            <a:r>
              <a:rPr sz="2800" spc="-5" dirty="0">
                <a:latin typeface="Calibri"/>
                <a:cs typeface="Calibri"/>
              </a:rPr>
              <a:t>места </a:t>
            </a:r>
            <a:r>
              <a:rPr sz="2800" spc="-10" dirty="0">
                <a:latin typeface="Calibri"/>
                <a:cs typeface="Calibri"/>
              </a:rPr>
              <a:t>для сухожилий, </a:t>
            </a:r>
            <a:r>
              <a:rPr sz="2800" spc="-15" dirty="0">
                <a:latin typeface="Calibri"/>
                <a:cs typeface="Calibri"/>
              </a:rPr>
              <a:t>чтобы скользить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10" dirty="0">
                <a:latin typeface="Calibri"/>
                <a:cs typeface="Calibri"/>
              </a:rPr>
              <a:t>оно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выпущенное.</a:t>
            </a:r>
            <a:endParaRPr sz="2800">
              <a:latin typeface="Calibri"/>
              <a:cs typeface="Calibri"/>
            </a:endParaRPr>
          </a:p>
          <a:p>
            <a:pPr marL="241300" marR="106108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снижение </a:t>
            </a:r>
            <a:r>
              <a:rPr sz="2800" spc="-10" dirty="0">
                <a:latin typeface="Calibri"/>
                <a:cs typeface="Calibri"/>
              </a:rPr>
              <a:t>когнитивных </a:t>
            </a:r>
            <a:r>
              <a:rPr sz="2800" spc="-5" dirty="0">
                <a:latin typeface="Calibri"/>
                <a:cs typeface="Calibri"/>
              </a:rPr>
              <a:t>способностей </a:t>
            </a:r>
            <a:r>
              <a:rPr sz="2800" spc="-30" dirty="0">
                <a:latin typeface="Calibri"/>
                <a:cs typeface="Calibri"/>
              </a:rPr>
              <a:t>трудно </a:t>
            </a:r>
            <a:r>
              <a:rPr sz="2800" spc="-15" dirty="0">
                <a:latin typeface="Calibri"/>
                <a:cs typeface="Calibri"/>
              </a:rPr>
              <a:t>предсказать </a:t>
            </a:r>
            <a:r>
              <a:rPr sz="2800" spc="-5" dirty="0">
                <a:latin typeface="Calibri"/>
                <a:cs typeface="Calibri"/>
              </a:rPr>
              <a:t>у  </a:t>
            </a:r>
            <a:r>
              <a:rPr sz="2800" spc="-20" dirty="0">
                <a:latin typeface="Calibri"/>
                <a:cs typeface="Calibri"/>
              </a:rPr>
              <a:t>молодых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пациентов.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умственное </a:t>
            </a:r>
            <a:r>
              <a:rPr sz="2800" spc="-20" dirty="0">
                <a:latin typeface="Calibri"/>
                <a:cs typeface="Calibri"/>
              </a:rPr>
              <a:t>ухудшение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конечном </a:t>
            </a:r>
            <a:r>
              <a:rPr sz="2800" spc="-15" dirty="0">
                <a:latin typeface="Calibri"/>
                <a:cs typeface="Calibri"/>
              </a:rPr>
              <a:t>счете происходит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0" dirty="0">
                <a:latin typeface="Calibri"/>
                <a:cs typeface="Calibri"/>
              </a:rPr>
              <a:t>большинства пациентов </a:t>
            </a:r>
            <a:r>
              <a:rPr sz="2800" spc="-5" dirty="0">
                <a:latin typeface="Calibri"/>
                <a:cs typeface="Calibri"/>
              </a:rPr>
              <a:t>с МПС </a:t>
            </a:r>
            <a:r>
              <a:rPr sz="2800" spc="-10" dirty="0">
                <a:latin typeface="Calibri"/>
                <a:cs typeface="Calibri"/>
              </a:rPr>
              <a:t>типа </a:t>
            </a:r>
            <a:r>
              <a:rPr sz="2800" spc="-5" dirty="0">
                <a:latin typeface="Calibri"/>
                <a:cs typeface="Calibri"/>
              </a:rPr>
              <a:t>III и с серьезными </a:t>
            </a:r>
            <a:r>
              <a:rPr sz="2800" spc="-10" dirty="0">
                <a:latin typeface="Calibri"/>
                <a:cs typeface="Calibri"/>
              </a:rPr>
              <a:t>типами </a:t>
            </a:r>
            <a:r>
              <a:rPr sz="2800" spc="-5" dirty="0">
                <a:latin typeface="Calibri"/>
                <a:cs typeface="Calibri"/>
              </a:rPr>
              <a:t>I,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II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и VII.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7528"/>
            <a:ext cx="10294620" cy="56089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5275" marR="226060" algn="ctr">
              <a:lnSpc>
                <a:spcPts val="2700"/>
              </a:lnSpc>
              <a:spcBef>
                <a:spcPts val="434"/>
              </a:spcBef>
            </a:pPr>
            <a:r>
              <a:rPr sz="2500" b="1" spc="-25" dirty="0">
                <a:latin typeface="Times New Roman"/>
                <a:cs typeface="Times New Roman"/>
              </a:rPr>
              <a:t>МЕТАБОЛИЧЕСКИЕ </a:t>
            </a:r>
            <a:r>
              <a:rPr sz="2500" b="1" spc="-20" dirty="0">
                <a:latin typeface="Times New Roman"/>
                <a:cs typeface="Times New Roman"/>
              </a:rPr>
              <a:t>СОСТОЯНИЯ, </a:t>
            </a:r>
            <a:r>
              <a:rPr sz="2500" b="1" spc="-5" dirty="0">
                <a:latin typeface="Times New Roman"/>
                <a:cs typeface="Times New Roman"/>
              </a:rPr>
              <a:t>ОБЫЧНО </a:t>
            </a:r>
            <a:r>
              <a:rPr sz="2500" b="1" spc="-20" dirty="0">
                <a:latin typeface="Times New Roman"/>
                <a:cs typeface="Times New Roman"/>
              </a:rPr>
              <a:t>ВЛИЯЮЩИЕ </a:t>
            </a:r>
            <a:r>
              <a:rPr sz="2500" b="1" spc="-5" dirty="0">
                <a:latin typeface="Times New Roman"/>
                <a:cs typeface="Times New Roman"/>
              </a:rPr>
              <a:t>НА  </a:t>
            </a:r>
            <a:r>
              <a:rPr sz="2500" b="1" spc="-30" dirty="0">
                <a:latin typeface="Times New Roman"/>
                <a:cs typeface="Times New Roman"/>
              </a:rPr>
              <a:t>МЕТАБОЛИЗМ </a:t>
            </a:r>
            <a:r>
              <a:rPr sz="2500" b="1" spc="-10" dirty="0">
                <a:latin typeface="Times New Roman"/>
                <a:cs typeface="Times New Roman"/>
              </a:rPr>
              <a:t>КАЛЬЦИЯ </a:t>
            </a:r>
            <a:r>
              <a:rPr sz="2500" b="1" spc="-5" dirty="0">
                <a:latin typeface="Times New Roman"/>
                <a:cs typeface="Times New Roman"/>
              </a:rPr>
              <a:t>ИЛИ</a:t>
            </a:r>
            <a:r>
              <a:rPr sz="2500" b="1" spc="55" dirty="0">
                <a:latin typeface="Times New Roman"/>
                <a:cs typeface="Times New Roman"/>
              </a:rPr>
              <a:t> </a:t>
            </a:r>
            <a:r>
              <a:rPr sz="2500" b="1" spc="-40" dirty="0">
                <a:latin typeface="Times New Roman"/>
                <a:cs typeface="Times New Roman"/>
              </a:rPr>
              <a:t>ФОСФОРА</a:t>
            </a:r>
            <a:endParaRPr sz="2500">
              <a:latin typeface="Times New Roman"/>
              <a:cs typeface="Times New Roman"/>
            </a:endParaRPr>
          </a:p>
          <a:p>
            <a:pPr marL="144145" algn="ctr">
              <a:lnSpc>
                <a:spcPts val="2660"/>
              </a:lnSpc>
            </a:pPr>
            <a:r>
              <a:rPr sz="2500" b="1" spc="-10" dirty="0">
                <a:latin typeface="Times New Roman"/>
                <a:cs typeface="Times New Roman"/>
              </a:rPr>
              <a:t>Мукополисахаридоз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(МПС)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кифоз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10" dirty="0">
                <a:latin typeface="Calibri"/>
                <a:cs typeface="Calibri"/>
              </a:rPr>
              <a:t>проявиться </a:t>
            </a:r>
            <a:r>
              <a:rPr sz="2800" spc="-5" dirty="0">
                <a:latin typeface="Calibri"/>
                <a:cs typeface="Calibri"/>
              </a:rPr>
              <a:t>на ранней стадии и </a:t>
            </a:r>
            <a:r>
              <a:rPr sz="2800" spc="-10" dirty="0">
                <a:latin typeface="Calibri"/>
                <a:cs typeface="Calibri"/>
              </a:rPr>
              <a:t>обычно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отмечается.</a:t>
            </a:r>
            <a:endParaRPr sz="2800">
              <a:latin typeface="Calibri"/>
              <a:cs typeface="Calibri"/>
            </a:endParaRPr>
          </a:p>
          <a:p>
            <a:pPr marL="241300" marR="150749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слепота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15" dirty="0">
                <a:latin typeface="Calibri"/>
                <a:cs typeface="Calibri"/>
              </a:rPr>
              <a:t>следовать </a:t>
            </a:r>
            <a:r>
              <a:rPr sz="2800" dirty="0">
                <a:latin typeface="Calibri"/>
                <a:cs typeface="Calibri"/>
              </a:rPr>
              <a:t>из-за </a:t>
            </a:r>
            <a:r>
              <a:rPr sz="2800" spc="-10" dirty="0">
                <a:latin typeface="Calibri"/>
                <a:cs typeface="Calibri"/>
              </a:rPr>
              <a:t>оптической атрофии </a:t>
            </a:r>
            <a:r>
              <a:rPr sz="2800" spc="-5" dirty="0">
                <a:latin typeface="Calibri"/>
                <a:cs typeface="Calibri"/>
              </a:rPr>
              <a:t>или  помутнения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роговицы.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появиться </a:t>
            </a:r>
            <a:r>
              <a:rPr sz="2800" spc="-10" dirty="0">
                <a:latin typeface="Calibri"/>
                <a:cs typeface="Calibri"/>
              </a:rPr>
              <a:t>также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глухота.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Мультиплекс </a:t>
            </a:r>
            <a:r>
              <a:rPr sz="2800" spc="-20" dirty="0">
                <a:latin typeface="Calibri"/>
                <a:cs typeface="Calibri"/>
              </a:rPr>
              <a:t>Dysostosis </a:t>
            </a:r>
            <a:r>
              <a:rPr sz="2800" spc="-5" dirty="0">
                <a:latin typeface="Calibri"/>
                <a:cs typeface="Calibri"/>
              </a:rPr>
              <a:t>- созвездие </a:t>
            </a:r>
            <a:r>
              <a:rPr sz="2800" spc="-10" dirty="0">
                <a:latin typeface="Calibri"/>
                <a:cs typeface="Calibri"/>
              </a:rPr>
              <a:t>радиологических </a:t>
            </a:r>
            <a:r>
              <a:rPr sz="2800" spc="-30" dirty="0">
                <a:latin typeface="Calibri"/>
                <a:cs typeface="Calibri"/>
              </a:rPr>
              <a:t>результатов:  </a:t>
            </a:r>
            <a:r>
              <a:rPr sz="2800" spc="-15" dirty="0">
                <a:latin typeface="Calibri"/>
                <a:cs typeface="Calibri"/>
              </a:rPr>
              <a:t>утолщенные </a:t>
            </a:r>
            <a:r>
              <a:rPr sz="2800" spc="-5" dirty="0">
                <a:latin typeface="Calibri"/>
                <a:cs typeface="Calibri"/>
              </a:rPr>
              <a:t>диафизы, пястные </a:t>
            </a:r>
            <a:r>
              <a:rPr sz="2800" spc="-10" dirty="0">
                <a:latin typeface="Calibri"/>
                <a:cs typeface="Calibri"/>
              </a:rPr>
              <a:t>кости, </a:t>
            </a:r>
            <a:r>
              <a:rPr sz="2800" spc="-5" dirty="0">
                <a:latin typeface="Calibri"/>
                <a:cs typeface="Calibri"/>
              </a:rPr>
              <a:t>имеющие форму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пули,</a:t>
            </a:r>
            <a:endParaRPr sz="2800">
              <a:latin typeface="Calibri"/>
              <a:cs typeface="Calibri"/>
            </a:endParaRPr>
          </a:p>
          <a:p>
            <a:pPr marL="241300" marR="597535">
              <a:lnSpc>
                <a:spcPts val="3030"/>
              </a:lnSpc>
            </a:pPr>
            <a:r>
              <a:rPr sz="2800" spc="-5" dirty="0">
                <a:latin typeface="Calibri"/>
                <a:cs typeface="Calibri"/>
              </a:rPr>
              <a:t>гипопластический эпифиз, </a:t>
            </a:r>
            <a:r>
              <a:rPr sz="2800" spc="-10" dirty="0">
                <a:latin typeface="Calibri"/>
                <a:cs typeface="Calibri"/>
              </a:rPr>
              <a:t>лопатовидные </a:t>
            </a:r>
            <a:r>
              <a:rPr sz="2800" spc="-5" dirty="0">
                <a:latin typeface="Calibri"/>
                <a:cs typeface="Calibri"/>
              </a:rPr>
              <a:t>ребра, позвоночник  неправильной формы и </a:t>
            </a:r>
            <a:r>
              <a:rPr sz="2800" spc="-10" dirty="0">
                <a:latin typeface="Calibri"/>
                <a:cs typeface="Calibri"/>
              </a:rPr>
              <a:t>увеличенный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череп.</a:t>
            </a:r>
            <a:endParaRPr sz="2800">
              <a:latin typeface="Calibri"/>
              <a:cs typeface="Calibri"/>
            </a:endParaRPr>
          </a:p>
          <a:p>
            <a:pPr marL="241300" marR="75628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требуют </a:t>
            </a:r>
            <a:r>
              <a:rPr sz="2800" spc="-20" dirty="0">
                <a:latin typeface="Calibri"/>
                <a:cs typeface="Calibri"/>
              </a:rPr>
              <a:t>регулярного контроля </a:t>
            </a:r>
            <a:r>
              <a:rPr sz="2800" spc="-10" dirty="0">
                <a:latin typeface="Calibri"/>
                <a:cs typeface="Calibri"/>
              </a:rPr>
              <a:t>изображений позвоночника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5" dirty="0">
                <a:latin typeface="Calibri"/>
                <a:cs typeface="Calibri"/>
              </a:rPr>
              <a:t>бедер, </a:t>
            </a:r>
            <a:r>
              <a:rPr sz="2800" spc="-5" dirty="0">
                <a:latin typeface="Calibri"/>
                <a:cs typeface="Calibri"/>
              </a:rPr>
              <a:t>по крайней мере, </a:t>
            </a:r>
            <a:r>
              <a:rPr sz="2800" spc="-15" dirty="0">
                <a:latin typeface="Calibri"/>
                <a:cs typeface="Calibri"/>
              </a:rPr>
              <a:t>до скелетной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зрелости.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7528"/>
            <a:ext cx="10312400" cy="42024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5275" marR="243840" algn="ctr">
              <a:lnSpc>
                <a:spcPts val="2700"/>
              </a:lnSpc>
              <a:spcBef>
                <a:spcPts val="434"/>
              </a:spcBef>
            </a:pPr>
            <a:r>
              <a:rPr sz="2500" b="1" spc="-25" dirty="0">
                <a:latin typeface="Times New Roman"/>
                <a:cs typeface="Times New Roman"/>
              </a:rPr>
              <a:t>МЕТАБОЛИЧЕСКИЕ </a:t>
            </a:r>
            <a:r>
              <a:rPr sz="2500" b="1" spc="-20" dirty="0">
                <a:latin typeface="Times New Roman"/>
                <a:cs typeface="Times New Roman"/>
              </a:rPr>
              <a:t>СОСТОЯНИЯ, </a:t>
            </a:r>
            <a:r>
              <a:rPr sz="2500" b="1" spc="-5" dirty="0">
                <a:latin typeface="Times New Roman"/>
                <a:cs typeface="Times New Roman"/>
              </a:rPr>
              <a:t>ОБЫЧНО </a:t>
            </a:r>
            <a:r>
              <a:rPr sz="2500" b="1" spc="-20" dirty="0">
                <a:latin typeface="Times New Roman"/>
                <a:cs typeface="Times New Roman"/>
              </a:rPr>
              <a:t>ВЛИЯЮЩИЕ </a:t>
            </a:r>
            <a:r>
              <a:rPr sz="2500" b="1" spc="-5" dirty="0">
                <a:latin typeface="Times New Roman"/>
                <a:cs typeface="Times New Roman"/>
              </a:rPr>
              <a:t>НА  </a:t>
            </a:r>
            <a:r>
              <a:rPr sz="2500" b="1" spc="-30" dirty="0">
                <a:latin typeface="Times New Roman"/>
                <a:cs typeface="Times New Roman"/>
              </a:rPr>
              <a:t>МЕТАБОЛИЗМ </a:t>
            </a:r>
            <a:r>
              <a:rPr sz="2500" b="1" spc="-10" dirty="0">
                <a:latin typeface="Times New Roman"/>
                <a:cs typeface="Times New Roman"/>
              </a:rPr>
              <a:t>КАЛЬЦИЯ </a:t>
            </a:r>
            <a:r>
              <a:rPr sz="2500" b="1" spc="-5" dirty="0">
                <a:latin typeface="Times New Roman"/>
                <a:cs typeface="Times New Roman"/>
              </a:rPr>
              <a:t>ИЛИ</a:t>
            </a:r>
            <a:r>
              <a:rPr sz="2500" b="1" spc="55" dirty="0">
                <a:latin typeface="Times New Roman"/>
                <a:cs typeface="Times New Roman"/>
              </a:rPr>
              <a:t> </a:t>
            </a:r>
            <a:r>
              <a:rPr sz="2500" b="1" spc="-40" dirty="0">
                <a:latin typeface="Times New Roman"/>
                <a:cs typeface="Times New Roman"/>
              </a:rPr>
              <a:t>ФОСФОРА</a:t>
            </a:r>
            <a:endParaRPr sz="2500">
              <a:latin typeface="Times New Roman"/>
              <a:cs typeface="Times New Roman"/>
            </a:endParaRPr>
          </a:p>
          <a:p>
            <a:pPr marL="125730" algn="ctr">
              <a:lnSpc>
                <a:spcPts val="2660"/>
              </a:lnSpc>
            </a:pPr>
            <a:r>
              <a:rPr sz="2500" b="1" spc="-10" dirty="0">
                <a:latin typeface="Times New Roman"/>
                <a:cs typeface="Times New Roman"/>
              </a:rPr>
              <a:t>Мукополисахаридоз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(МПС)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241300" marR="59690" indent="-228600">
              <a:lnSpc>
                <a:spcPts val="3020"/>
              </a:lnSpc>
              <a:spcBef>
                <a:spcPts val="22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0" dirty="0">
                <a:latin typeface="Calibri"/>
                <a:cs typeface="Calibri"/>
              </a:rPr>
              <a:t>Тип </a:t>
            </a:r>
            <a:r>
              <a:rPr sz="2800" spc="-5" dirty="0">
                <a:latin typeface="Calibri"/>
                <a:cs typeface="Calibri"/>
              </a:rPr>
              <a:t>III - </a:t>
            </a:r>
            <a:r>
              <a:rPr sz="2800" spc="-30" dirty="0">
                <a:latin typeface="Calibri"/>
                <a:cs typeface="Calibri"/>
              </a:rPr>
              <a:t>это </a:t>
            </a:r>
            <a:r>
              <a:rPr sz="2800" spc="-10" dirty="0">
                <a:latin typeface="Calibri"/>
                <a:cs typeface="Calibri"/>
              </a:rPr>
              <a:t>Sanfilippo </a:t>
            </a:r>
            <a:r>
              <a:rPr sz="2800" spc="5" dirty="0">
                <a:latin typeface="Calibri"/>
                <a:cs typeface="Calibri"/>
              </a:rPr>
              <a:t>A, </a:t>
            </a:r>
            <a:r>
              <a:rPr sz="2800" spc="-20" dirty="0">
                <a:latin typeface="Calibri"/>
                <a:cs typeface="Calibri"/>
              </a:rPr>
              <a:t>B, </a:t>
            </a:r>
            <a:r>
              <a:rPr sz="2800" spc="-10" dirty="0">
                <a:latin typeface="Calibri"/>
                <a:cs typeface="Calibri"/>
              </a:rPr>
              <a:t>C, </a:t>
            </a:r>
            <a:r>
              <a:rPr sz="2800" spc="-35" dirty="0">
                <a:latin typeface="Calibri"/>
                <a:cs typeface="Calibri"/>
              </a:rPr>
              <a:t>D. </a:t>
            </a:r>
            <a:r>
              <a:rPr sz="2800" spc="-70" dirty="0">
                <a:latin typeface="Calibri"/>
                <a:cs typeface="Calibri"/>
              </a:rPr>
              <a:t>Тип </a:t>
            </a:r>
            <a:r>
              <a:rPr sz="2800" spc="-5" dirty="0">
                <a:latin typeface="Calibri"/>
                <a:cs typeface="Calibri"/>
              </a:rPr>
              <a:t>III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10" dirty="0">
                <a:latin typeface="Calibri"/>
                <a:cs typeface="Calibri"/>
              </a:rPr>
              <a:t>наиболее сложным  для </a:t>
            </a:r>
            <a:r>
              <a:rPr sz="2800" spc="-5" dirty="0">
                <a:latin typeface="Calibri"/>
                <a:cs typeface="Calibri"/>
              </a:rPr>
              <a:t>диагностики, </a:t>
            </a:r>
            <a:r>
              <a:rPr sz="2800" spc="-15" dirty="0">
                <a:latin typeface="Calibri"/>
                <a:cs typeface="Calibri"/>
              </a:rPr>
              <a:t>поскольку </a:t>
            </a:r>
            <a:r>
              <a:rPr sz="2800" spc="-5" dirty="0">
                <a:latin typeface="Calibri"/>
                <a:cs typeface="Calibri"/>
              </a:rPr>
              <a:t>он </a:t>
            </a:r>
            <a:r>
              <a:rPr sz="2800" dirty="0">
                <a:latin typeface="Calibri"/>
                <a:cs typeface="Calibri"/>
              </a:rPr>
              <a:t>не имеет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клинических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30"/>
              </a:lnSpc>
            </a:pPr>
            <a:r>
              <a:rPr sz="2800" spc="-5" dirty="0">
                <a:latin typeface="Calibri"/>
                <a:cs typeface="Calibri"/>
              </a:rPr>
              <a:t>особенностей, характерных для </a:t>
            </a:r>
            <a:r>
              <a:rPr sz="2800" spc="-10" dirty="0">
                <a:latin typeface="Calibri"/>
                <a:cs typeface="Calibri"/>
              </a:rPr>
              <a:t>других </a:t>
            </a:r>
            <a:r>
              <a:rPr sz="2800" spc="-5" dirty="0">
                <a:latin typeface="Calibri"/>
                <a:cs typeface="Calibri"/>
              </a:rPr>
              <a:t>типов, и в первую </a:t>
            </a:r>
            <a:r>
              <a:rPr sz="2800" spc="-15" dirty="0">
                <a:latin typeface="Calibri"/>
                <a:cs typeface="Calibri"/>
              </a:rPr>
              <a:t>очередь  является </a:t>
            </a:r>
            <a:r>
              <a:rPr sz="2800" spc="-5" dirty="0">
                <a:latin typeface="Calibri"/>
                <a:cs typeface="Calibri"/>
              </a:rPr>
              <a:t>синдромом, связанным с нервной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системой.</a:t>
            </a:r>
            <a:endParaRPr sz="2800">
              <a:latin typeface="Calibri"/>
              <a:cs typeface="Calibri"/>
            </a:endParaRPr>
          </a:p>
          <a:p>
            <a:pPr marL="241300" marR="254000" indent="-228600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Падения, </a:t>
            </a:r>
            <a:r>
              <a:rPr sz="2800" spc="-5" dirty="0">
                <a:latin typeface="Calibri"/>
                <a:cs typeface="Calibri"/>
              </a:rPr>
              <a:t>гиперактивность, </a:t>
            </a:r>
            <a:r>
              <a:rPr sz="2800" spc="-10" dirty="0">
                <a:latin typeface="Calibri"/>
                <a:cs typeface="Calibri"/>
              </a:rPr>
              <a:t>дефицит </a:t>
            </a:r>
            <a:r>
              <a:rPr sz="2800" spc="-5" dirty="0">
                <a:latin typeface="Calibri"/>
                <a:cs typeface="Calibri"/>
              </a:rPr>
              <a:t>внимания или </a:t>
            </a:r>
            <a:r>
              <a:rPr sz="2800" spc="-15" dirty="0">
                <a:latin typeface="Calibri"/>
                <a:cs typeface="Calibri"/>
              </a:rPr>
              <a:t>проблемы </a:t>
            </a:r>
            <a:r>
              <a:rPr sz="2800" dirty="0">
                <a:latin typeface="Calibri"/>
                <a:cs typeface="Calibri"/>
              </a:rPr>
              <a:t>со  </a:t>
            </a:r>
            <a:r>
              <a:rPr sz="2800" spc="-5" dirty="0">
                <a:latin typeface="Calibri"/>
                <a:cs typeface="Calibri"/>
              </a:rPr>
              <a:t>сном и речью могут быть первыми признаками </a:t>
            </a:r>
            <a:r>
              <a:rPr sz="2800" spc="-25" dirty="0">
                <a:latin typeface="Calibri"/>
                <a:cs typeface="Calibri"/>
              </a:rPr>
              <a:t>этого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состояния.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7528"/>
            <a:ext cx="10227310" cy="53924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5275" marR="158750" algn="ctr">
              <a:lnSpc>
                <a:spcPts val="2700"/>
              </a:lnSpc>
              <a:spcBef>
                <a:spcPts val="434"/>
              </a:spcBef>
            </a:pPr>
            <a:r>
              <a:rPr sz="2500" b="1" spc="-25" dirty="0">
                <a:latin typeface="Times New Roman"/>
                <a:cs typeface="Times New Roman"/>
              </a:rPr>
              <a:t>МЕТАБОЛИЧЕСКИЕ </a:t>
            </a:r>
            <a:r>
              <a:rPr sz="2500" b="1" spc="-20" dirty="0">
                <a:latin typeface="Times New Roman"/>
                <a:cs typeface="Times New Roman"/>
              </a:rPr>
              <a:t>СОСТОЯНИЯ, </a:t>
            </a:r>
            <a:r>
              <a:rPr sz="2500" b="1" spc="-5" dirty="0">
                <a:latin typeface="Times New Roman"/>
                <a:cs typeface="Times New Roman"/>
              </a:rPr>
              <a:t>ОБЫЧНО </a:t>
            </a:r>
            <a:r>
              <a:rPr sz="2500" b="1" spc="-20" dirty="0">
                <a:latin typeface="Times New Roman"/>
                <a:cs typeface="Times New Roman"/>
              </a:rPr>
              <a:t>ВЛИЯЮЩИЕ </a:t>
            </a:r>
            <a:r>
              <a:rPr sz="2500" b="1" spc="-5" dirty="0">
                <a:latin typeface="Times New Roman"/>
                <a:cs typeface="Times New Roman"/>
              </a:rPr>
              <a:t>НА  </a:t>
            </a:r>
            <a:r>
              <a:rPr sz="2500" b="1" spc="-30" dirty="0">
                <a:latin typeface="Times New Roman"/>
                <a:cs typeface="Times New Roman"/>
              </a:rPr>
              <a:t>МЕТАБОЛИЗМ </a:t>
            </a:r>
            <a:r>
              <a:rPr sz="2500" b="1" spc="-10" dirty="0">
                <a:latin typeface="Times New Roman"/>
                <a:cs typeface="Times New Roman"/>
              </a:rPr>
              <a:t>КАЛЬЦИЯ </a:t>
            </a:r>
            <a:r>
              <a:rPr sz="2500" b="1" spc="-5" dirty="0">
                <a:latin typeface="Times New Roman"/>
                <a:cs typeface="Times New Roman"/>
              </a:rPr>
              <a:t>ИЛИ</a:t>
            </a:r>
            <a:r>
              <a:rPr sz="2500" b="1" spc="55" dirty="0">
                <a:latin typeface="Times New Roman"/>
                <a:cs typeface="Times New Roman"/>
              </a:rPr>
              <a:t> </a:t>
            </a:r>
            <a:r>
              <a:rPr sz="2500" b="1" spc="-40" dirty="0">
                <a:latin typeface="Times New Roman"/>
                <a:cs typeface="Times New Roman"/>
              </a:rPr>
              <a:t>ФОСФОРА</a:t>
            </a:r>
            <a:endParaRPr sz="2500">
              <a:latin typeface="Times New Roman"/>
              <a:cs typeface="Times New Roman"/>
            </a:endParaRPr>
          </a:p>
          <a:p>
            <a:pPr marL="210820" algn="ctr">
              <a:lnSpc>
                <a:spcPts val="2660"/>
              </a:lnSpc>
            </a:pPr>
            <a:r>
              <a:rPr sz="2500" b="1" spc="-10" dirty="0">
                <a:latin typeface="Times New Roman"/>
                <a:cs typeface="Times New Roman"/>
              </a:rPr>
              <a:t>Мукополисахаридоз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(МПС)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65" dirty="0">
                <a:latin typeface="Calibri"/>
                <a:cs typeface="Calibri"/>
              </a:rPr>
              <a:t>Тип </a:t>
            </a:r>
            <a:r>
              <a:rPr sz="2600" spc="-40" dirty="0">
                <a:latin typeface="Calibri"/>
                <a:cs typeface="Calibri"/>
              </a:rPr>
              <a:t>IVA </a:t>
            </a:r>
            <a:r>
              <a:rPr sz="2600" dirty="0">
                <a:latin typeface="Calibri"/>
                <a:cs typeface="Calibri"/>
              </a:rPr>
              <a:t>и IVB </a:t>
            </a:r>
            <a:r>
              <a:rPr sz="2600" spc="-5" dirty="0">
                <a:latin typeface="Calibri"/>
                <a:cs typeface="Calibri"/>
              </a:rPr>
              <a:t>Синдром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Моркио:</a:t>
            </a:r>
            <a:endParaRPr sz="2600">
              <a:latin typeface="Calibri"/>
              <a:cs typeface="Calibri"/>
            </a:endParaRPr>
          </a:p>
          <a:p>
            <a:pPr marL="241300" marR="8699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65" dirty="0">
                <a:latin typeface="Calibri"/>
                <a:cs typeface="Calibri"/>
              </a:rPr>
              <a:t>Тип </a:t>
            </a:r>
            <a:r>
              <a:rPr sz="2600" spc="-25" dirty="0">
                <a:latin typeface="Calibri"/>
                <a:cs typeface="Calibri"/>
              </a:rPr>
              <a:t>IVA, </a:t>
            </a:r>
            <a:r>
              <a:rPr sz="2600" spc="-10" dirty="0">
                <a:latin typeface="Calibri"/>
                <a:cs typeface="Calibri"/>
              </a:rPr>
              <a:t>наиболее </a:t>
            </a:r>
            <a:r>
              <a:rPr sz="2600" spc="-5" dirty="0">
                <a:latin typeface="Calibri"/>
                <a:cs typeface="Calibri"/>
              </a:rPr>
              <a:t>распространенный </a:t>
            </a:r>
            <a:r>
              <a:rPr sz="2600" dirty="0">
                <a:latin typeface="Calibri"/>
                <a:cs typeface="Calibri"/>
              </a:rPr>
              <a:t>из </a:t>
            </a:r>
            <a:r>
              <a:rPr sz="2600" spc="-5" dirty="0">
                <a:latin typeface="Calibri"/>
                <a:cs typeface="Calibri"/>
              </a:rPr>
              <a:t>двух типов, </a:t>
            </a:r>
            <a:r>
              <a:rPr sz="2600" spc="-10" dirty="0">
                <a:latin typeface="Calibri"/>
                <a:cs typeface="Calibri"/>
              </a:rPr>
              <a:t>характеризуется  </a:t>
            </a:r>
            <a:r>
              <a:rPr sz="2600" dirty="0">
                <a:latin typeface="Calibri"/>
                <a:cs typeface="Calibri"/>
              </a:rPr>
              <a:t>нормальным </a:t>
            </a:r>
            <a:r>
              <a:rPr sz="2600" spc="-10" dirty="0">
                <a:latin typeface="Calibri"/>
                <a:cs typeface="Calibri"/>
              </a:rPr>
              <a:t>интеллектом </a:t>
            </a:r>
            <a:r>
              <a:rPr sz="2600" dirty="0">
                <a:latin typeface="Calibri"/>
                <a:cs typeface="Calibri"/>
              </a:rPr>
              <a:t>и грубыми </a:t>
            </a:r>
            <a:r>
              <a:rPr sz="2600" spc="-5" dirty="0">
                <a:latin typeface="Calibri"/>
                <a:cs typeface="Calibri"/>
              </a:rPr>
              <a:t>задержками </a:t>
            </a:r>
            <a:r>
              <a:rPr sz="2600" spc="-10" dirty="0">
                <a:latin typeface="Calibri"/>
                <a:cs typeface="Calibri"/>
              </a:rPr>
              <a:t>моторных </a:t>
            </a:r>
            <a:r>
              <a:rPr sz="2600" spc="-5" dirty="0">
                <a:latin typeface="Calibri"/>
                <a:cs typeface="Calibri"/>
              </a:rPr>
              <a:t>навыков 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раннем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возрасте.</a:t>
            </a:r>
            <a:endParaRPr sz="2600">
              <a:latin typeface="Calibri"/>
              <a:cs typeface="Calibri"/>
            </a:endParaRPr>
          </a:p>
          <a:p>
            <a:pPr marL="241300" marR="52069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Со временем </a:t>
            </a:r>
            <a:r>
              <a:rPr sz="2600" spc="-30" dirty="0">
                <a:latin typeface="Calibri"/>
                <a:cs typeface="Calibri"/>
              </a:rPr>
              <a:t>походка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прогрессивно </a:t>
            </a:r>
            <a:r>
              <a:rPr sz="2600" spc="-15" dirty="0">
                <a:latin typeface="Calibri"/>
                <a:cs typeface="Calibri"/>
              </a:rPr>
              <a:t>ухудшаться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выраженным  </a:t>
            </a:r>
            <a:r>
              <a:rPr sz="2600" dirty="0">
                <a:latin typeface="Calibri"/>
                <a:cs typeface="Calibri"/>
              </a:rPr>
              <a:t>вальгусом </a:t>
            </a:r>
            <a:r>
              <a:rPr sz="2600" spc="-15" dirty="0">
                <a:latin typeface="Calibri"/>
                <a:cs typeface="Calibri"/>
              </a:rPr>
              <a:t>колена, </a:t>
            </a:r>
            <a:r>
              <a:rPr sz="2600" dirty="0">
                <a:latin typeface="Calibri"/>
                <a:cs typeface="Calibri"/>
              </a:rPr>
              <a:t>слабостью </a:t>
            </a:r>
            <a:r>
              <a:rPr sz="2600" spc="-5" dirty="0">
                <a:latin typeface="Calibri"/>
                <a:cs typeface="Calibri"/>
              </a:rPr>
              <a:t>связок, </a:t>
            </a:r>
            <a:r>
              <a:rPr sz="2600" spc="-10" dirty="0">
                <a:latin typeface="Calibri"/>
                <a:cs typeface="Calibri"/>
              </a:rPr>
              <a:t>плоскостопием, </a:t>
            </a:r>
            <a:r>
              <a:rPr sz="2600" spc="-5" dirty="0">
                <a:latin typeface="Calibri"/>
                <a:cs typeface="Calibri"/>
              </a:rPr>
              <a:t>дисплазией  </a:t>
            </a:r>
            <a:r>
              <a:rPr sz="2600" spc="-10" dirty="0">
                <a:latin typeface="Calibri"/>
                <a:cs typeface="Calibri"/>
              </a:rPr>
              <a:t>тазобедренного </a:t>
            </a:r>
            <a:r>
              <a:rPr sz="2600" dirty="0">
                <a:latin typeface="Calibri"/>
                <a:cs typeface="Calibri"/>
              </a:rPr>
              <a:t>сустава и усилением выпячивания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грудины.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Деформация </a:t>
            </a:r>
            <a:r>
              <a:rPr sz="2600" spc="-20" dirty="0">
                <a:latin typeface="Calibri"/>
                <a:cs typeface="Calibri"/>
              </a:rPr>
              <a:t>грудной </a:t>
            </a:r>
            <a:r>
              <a:rPr sz="2600" dirty="0">
                <a:latin typeface="Calibri"/>
                <a:cs typeface="Calibri"/>
              </a:rPr>
              <a:t>клетки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ограничительной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вызывать  </a:t>
            </a:r>
            <a:r>
              <a:rPr sz="2600" spc="-10" dirty="0">
                <a:latin typeface="Calibri"/>
                <a:cs typeface="Calibri"/>
              </a:rPr>
              <a:t>кардиореспираторные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симптомы.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Многие из </a:t>
            </a:r>
            <a:r>
              <a:rPr sz="2600" spc="-10" dirty="0">
                <a:latin typeface="Calibri"/>
                <a:cs typeface="Calibri"/>
              </a:rPr>
              <a:t>этих </a:t>
            </a:r>
            <a:r>
              <a:rPr sz="2600" spc="-20" dirty="0">
                <a:latin typeface="Calibri"/>
                <a:cs typeface="Calibri"/>
              </a:rPr>
              <a:t>людей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10" dirty="0">
                <a:latin typeface="Calibri"/>
                <a:cs typeface="Calibri"/>
              </a:rPr>
              <a:t>достигают </a:t>
            </a:r>
            <a:r>
              <a:rPr sz="2600" dirty="0">
                <a:latin typeface="Calibri"/>
                <a:cs typeface="Calibri"/>
              </a:rPr>
              <a:t>нормальной </a:t>
            </a:r>
            <a:r>
              <a:rPr sz="2600" spc="-5" dirty="0">
                <a:latin typeface="Calibri"/>
                <a:cs typeface="Calibri"/>
              </a:rPr>
              <a:t>длины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тела.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794" y="287528"/>
            <a:ext cx="9790430" cy="1092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ts val="2700"/>
              </a:lnSpc>
              <a:spcBef>
                <a:spcPts val="434"/>
              </a:spcBef>
            </a:pPr>
            <a:r>
              <a:rPr sz="2500" spc="-25" dirty="0"/>
              <a:t>МЕТАБОЛИЧЕСКИЕ </a:t>
            </a:r>
            <a:r>
              <a:rPr sz="2500" spc="-20" dirty="0"/>
              <a:t>СОСТОЯНИЯ, </a:t>
            </a:r>
            <a:r>
              <a:rPr sz="2500" spc="-5" dirty="0"/>
              <a:t>ОБЫЧНО </a:t>
            </a:r>
            <a:r>
              <a:rPr sz="2500" spc="-20" dirty="0"/>
              <a:t>ВЛИЯЮЩИЕ </a:t>
            </a:r>
            <a:r>
              <a:rPr sz="2500" spc="-5" dirty="0"/>
              <a:t>НА  </a:t>
            </a:r>
            <a:r>
              <a:rPr sz="2500" spc="-30" dirty="0"/>
              <a:t>МЕТАБОЛИЗМ </a:t>
            </a:r>
            <a:r>
              <a:rPr sz="2500" spc="-10" dirty="0"/>
              <a:t>КАЛЬЦИЯ </a:t>
            </a:r>
            <a:r>
              <a:rPr sz="2500" spc="-5" dirty="0"/>
              <a:t>ИЛИ</a:t>
            </a:r>
            <a:r>
              <a:rPr sz="2500" spc="55" dirty="0"/>
              <a:t> </a:t>
            </a:r>
            <a:r>
              <a:rPr sz="2500" spc="-40" dirty="0"/>
              <a:t>ФОСФОРА</a:t>
            </a:r>
            <a:endParaRPr sz="2500"/>
          </a:p>
          <a:p>
            <a:pPr marL="82550" algn="ctr">
              <a:lnSpc>
                <a:spcPts val="2660"/>
              </a:lnSpc>
            </a:pPr>
            <a:r>
              <a:rPr sz="2500" spc="-10" dirty="0"/>
              <a:t>Мукополисахаридоз</a:t>
            </a:r>
            <a:r>
              <a:rPr sz="2500" spc="10" dirty="0"/>
              <a:t> </a:t>
            </a:r>
            <a:r>
              <a:rPr sz="2500" spc="-5" dirty="0"/>
              <a:t>(МПС)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16939" y="1803273"/>
            <a:ext cx="10263505" cy="393954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36576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Междисциплинарный </a:t>
            </a:r>
            <a:r>
              <a:rPr sz="2200" spc="-30" dirty="0">
                <a:latin typeface="Calibri"/>
                <a:cs typeface="Calibri"/>
              </a:rPr>
              <a:t>подход </a:t>
            </a:r>
            <a:r>
              <a:rPr sz="2200" spc="-5" dirty="0">
                <a:latin typeface="Calibri"/>
                <a:cs typeface="Calibri"/>
              </a:rPr>
              <a:t>имеет важное значение </a:t>
            </a:r>
            <a:r>
              <a:rPr sz="2200" spc="-10" dirty="0">
                <a:latin typeface="Calibri"/>
                <a:cs typeface="Calibri"/>
              </a:rPr>
              <a:t>для управления </a:t>
            </a:r>
            <a:r>
              <a:rPr sz="2200" spc="-20" dirty="0">
                <a:latin typeface="Calibri"/>
                <a:cs typeface="Calibri"/>
              </a:rPr>
              <a:t>людьми </a:t>
            </a:r>
            <a:r>
              <a:rPr sz="2200" spc="-5" dirty="0">
                <a:latin typeface="Calibri"/>
                <a:cs typeface="Calibri"/>
              </a:rPr>
              <a:t>с  МПС.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Конкретные </a:t>
            </a:r>
            <a:r>
              <a:rPr sz="2200" spc="-15" dirty="0">
                <a:latin typeface="Calibri"/>
                <a:cs typeface="Calibri"/>
              </a:rPr>
              <a:t>проблемы </a:t>
            </a:r>
            <a:r>
              <a:rPr sz="2200" spc="-5" dirty="0">
                <a:latin typeface="Calibri"/>
                <a:cs typeface="Calibri"/>
              </a:rPr>
              <a:t>реабилитации могут включать в </a:t>
            </a:r>
            <a:r>
              <a:rPr sz="2200" spc="-10" dirty="0">
                <a:latin typeface="Calibri"/>
                <a:cs typeface="Calibri"/>
              </a:rPr>
              <a:t>себя: фиксацию </a:t>
            </a:r>
            <a:r>
              <a:rPr sz="2200" spc="-5" dirty="0">
                <a:latin typeface="Calibri"/>
                <a:cs typeface="Calibri"/>
              </a:rPr>
              <a:t>кисти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запястья, </a:t>
            </a:r>
            <a:r>
              <a:rPr sz="2200" spc="-10" dirty="0">
                <a:latin typeface="Calibri"/>
                <a:cs typeface="Calibri"/>
              </a:rPr>
              <a:t>чтобы </a:t>
            </a:r>
            <a:r>
              <a:rPr sz="2200" dirty="0">
                <a:latin typeface="Calibri"/>
                <a:cs typeface="Calibri"/>
              </a:rPr>
              <a:t>помочь </a:t>
            </a:r>
            <a:r>
              <a:rPr sz="2200" spc="-20" dirty="0">
                <a:latin typeface="Calibri"/>
                <a:cs typeface="Calibri"/>
              </a:rPr>
              <a:t>избежать </a:t>
            </a:r>
            <a:r>
              <a:rPr sz="2200" spc="-10" dirty="0">
                <a:latin typeface="Calibri"/>
                <a:cs typeface="Calibri"/>
              </a:rPr>
              <a:t>прогрессирования </a:t>
            </a:r>
            <a:r>
              <a:rPr sz="2200" spc="-5" dirty="0">
                <a:latin typeface="Calibri"/>
                <a:cs typeface="Calibri"/>
              </a:rPr>
              <a:t>или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формирования</a:t>
            </a:r>
            <a:endParaRPr sz="2200">
              <a:latin typeface="Calibri"/>
              <a:cs typeface="Calibri"/>
            </a:endParaRPr>
          </a:p>
          <a:p>
            <a:pPr marL="241300" marR="421005">
              <a:lnSpc>
                <a:spcPct val="70000"/>
              </a:lnSpc>
              <a:spcBef>
                <a:spcPts val="400"/>
              </a:spcBef>
            </a:pPr>
            <a:r>
              <a:rPr sz="2200" spc="-10" dirty="0">
                <a:latin typeface="Calibri"/>
                <a:cs typeface="Calibri"/>
              </a:rPr>
              <a:t>контрактуры </a:t>
            </a:r>
            <a:r>
              <a:rPr sz="2200" spc="-5" dirty="0">
                <a:latin typeface="Calibri"/>
                <a:cs typeface="Calibri"/>
              </a:rPr>
              <a:t>запястья и </a:t>
            </a:r>
            <a:r>
              <a:rPr sz="2200" spc="-10" dirty="0">
                <a:latin typeface="Calibri"/>
                <a:cs typeface="Calibri"/>
              </a:rPr>
              <a:t>пальцев </a:t>
            </a:r>
            <a:r>
              <a:rPr sz="2200" spc="-5" dirty="0">
                <a:latin typeface="Calibri"/>
                <a:cs typeface="Calibri"/>
              </a:rPr>
              <a:t>и помочь с </a:t>
            </a:r>
            <a:r>
              <a:rPr sz="2200" spc="-10" dirty="0">
                <a:latin typeface="Calibri"/>
                <a:cs typeface="Calibri"/>
              </a:rPr>
              <a:t>управлением кистевым </a:t>
            </a:r>
            <a:r>
              <a:rPr sz="2200" spc="-15" dirty="0">
                <a:latin typeface="Calibri"/>
                <a:cs typeface="Calibri"/>
              </a:rPr>
              <a:t>туннельным  </a:t>
            </a:r>
            <a:r>
              <a:rPr sz="2200" spc="-5" dirty="0">
                <a:latin typeface="Calibri"/>
                <a:cs typeface="Calibri"/>
              </a:rPr>
              <a:t>синдромом.</a:t>
            </a:r>
            <a:endParaRPr sz="2200">
              <a:latin typeface="Calibri"/>
              <a:cs typeface="Calibri"/>
            </a:endParaRPr>
          </a:p>
          <a:p>
            <a:pPr marL="241300" marR="1079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длинные ортезы для </a:t>
            </a:r>
            <a:r>
              <a:rPr sz="2200" spc="-5" dirty="0">
                <a:latin typeface="Calibri"/>
                <a:cs typeface="Calibri"/>
              </a:rPr>
              <a:t>нижних </a:t>
            </a:r>
            <a:r>
              <a:rPr sz="2200" spc="-10" dirty="0">
                <a:latin typeface="Calibri"/>
                <a:cs typeface="Calibri"/>
              </a:rPr>
              <a:t>конечностей, </a:t>
            </a:r>
            <a:r>
              <a:rPr sz="2200" spc="-20" dirty="0">
                <a:latin typeface="Calibri"/>
                <a:cs typeface="Calibri"/>
              </a:rPr>
              <a:t>ходунки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тренажеры для </a:t>
            </a:r>
            <a:r>
              <a:rPr sz="2200" spc="-20" dirty="0">
                <a:latin typeface="Calibri"/>
                <a:cs typeface="Calibri"/>
              </a:rPr>
              <a:t>походки </a:t>
            </a:r>
            <a:r>
              <a:rPr sz="2200" spc="-5" dirty="0">
                <a:latin typeface="Calibri"/>
                <a:cs typeface="Calibri"/>
              </a:rPr>
              <a:t>могут  помочь с </a:t>
            </a:r>
            <a:r>
              <a:rPr sz="2200" spc="-10" dirty="0">
                <a:latin typeface="Calibri"/>
                <a:cs typeface="Calibri"/>
              </a:rPr>
              <a:t>передвижением </a:t>
            </a:r>
            <a:r>
              <a:rPr sz="2200" spc="-5" dirty="0">
                <a:latin typeface="Calibri"/>
                <a:cs typeface="Calibri"/>
              </a:rPr>
              <a:t>и выравниванием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позы.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ортез </a:t>
            </a:r>
            <a:r>
              <a:rPr sz="2200" spc="-5" dirty="0">
                <a:latin typeface="Calibri"/>
                <a:cs typeface="Calibri"/>
              </a:rPr>
              <a:t>TLSO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спины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dirty="0">
                <a:latin typeface="Calibri"/>
                <a:cs typeface="Calibri"/>
              </a:rPr>
              <a:t>помочь </a:t>
            </a:r>
            <a:r>
              <a:rPr sz="2200" spc="-10" dirty="0">
                <a:latin typeface="Calibri"/>
                <a:cs typeface="Calibri"/>
              </a:rPr>
              <a:t>предотвратить прогрессирование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сколиоза.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необходимы </a:t>
            </a:r>
            <a:r>
              <a:rPr sz="2200" spc="-10" dirty="0">
                <a:latin typeface="Calibri"/>
                <a:cs typeface="Calibri"/>
              </a:rPr>
              <a:t>средства для </a:t>
            </a:r>
            <a:r>
              <a:rPr sz="2200" spc="-5" dirty="0">
                <a:latin typeface="Calibri"/>
                <a:cs typeface="Calibri"/>
              </a:rPr>
              <a:t>функциональной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независимости.</a:t>
            </a:r>
            <a:endParaRPr sz="2200">
              <a:latin typeface="Calibri"/>
              <a:cs typeface="Calibri"/>
            </a:endParaRPr>
          </a:p>
          <a:p>
            <a:pPr marL="241300" marR="89852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качество </a:t>
            </a:r>
            <a:r>
              <a:rPr sz="2200" spc="-5" dirty="0">
                <a:latin typeface="Calibri"/>
                <a:cs typeface="Calibri"/>
              </a:rPr>
              <a:t>жизни повышалось с </a:t>
            </a:r>
            <a:r>
              <a:rPr sz="2200" spc="-10" dirty="0">
                <a:latin typeface="Calibri"/>
                <a:cs typeface="Calibri"/>
              </a:rPr>
              <a:t>уменьшением </a:t>
            </a:r>
            <a:r>
              <a:rPr sz="2200" spc="-5" dirty="0">
                <a:latin typeface="Calibri"/>
                <a:cs typeface="Calibri"/>
              </a:rPr>
              <a:t>зависимости от </a:t>
            </a:r>
            <a:r>
              <a:rPr sz="2200" spc="-10" dirty="0">
                <a:latin typeface="Calibri"/>
                <a:cs typeface="Calibri"/>
              </a:rPr>
              <a:t>использования  </a:t>
            </a:r>
            <a:r>
              <a:rPr sz="2200" spc="-5" dirty="0">
                <a:latin typeface="Calibri"/>
                <a:cs typeface="Calibri"/>
              </a:rPr>
              <a:t>инвалидных </a:t>
            </a:r>
            <a:r>
              <a:rPr sz="2200" spc="-15" dirty="0">
                <a:latin typeface="Calibri"/>
                <a:cs typeface="Calibri"/>
              </a:rPr>
              <a:t>колясок </a:t>
            </a:r>
            <a:r>
              <a:rPr sz="2200" spc="-5" dirty="0">
                <a:latin typeface="Calibri"/>
                <a:cs typeface="Calibri"/>
              </a:rPr>
              <a:t>у пациентов с синдромом Моркио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IVA.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мобильность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независимости в сообществе важна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многих пациентов с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МПК.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794" y="287528"/>
            <a:ext cx="9790430" cy="10922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ts val="2700"/>
              </a:lnSpc>
              <a:spcBef>
                <a:spcPts val="434"/>
              </a:spcBef>
            </a:pPr>
            <a:r>
              <a:rPr sz="2500" spc="-25" dirty="0"/>
              <a:t>МЕТАБОЛИЧЕСКИЕ </a:t>
            </a:r>
            <a:r>
              <a:rPr sz="2500" spc="-20" dirty="0"/>
              <a:t>СОСТОЯНИЯ, </a:t>
            </a:r>
            <a:r>
              <a:rPr sz="2500" spc="-5" dirty="0"/>
              <a:t>ОБЫЧНО </a:t>
            </a:r>
            <a:r>
              <a:rPr sz="2500" spc="-20" dirty="0"/>
              <a:t>ВЛИЯЮЩИЕ </a:t>
            </a:r>
            <a:r>
              <a:rPr sz="2500" spc="-5" dirty="0"/>
              <a:t>НА  </a:t>
            </a:r>
            <a:r>
              <a:rPr sz="2500" spc="-30" dirty="0"/>
              <a:t>МЕТАБОЛИЗМ </a:t>
            </a:r>
            <a:r>
              <a:rPr sz="2500" spc="-10" dirty="0"/>
              <a:t>КАЛЬЦИЯ </a:t>
            </a:r>
            <a:r>
              <a:rPr sz="2500" spc="-5" dirty="0"/>
              <a:t>ИЛИ</a:t>
            </a:r>
            <a:r>
              <a:rPr sz="2500" spc="55" dirty="0"/>
              <a:t> </a:t>
            </a:r>
            <a:r>
              <a:rPr sz="2500" spc="-40" dirty="0"/>
              <a:t>ФОСФОРА</a:t>
            </a:r>
            <a:endParaRPr sz="2500"/>
          </a:p>
          <a:p>
            <a:pPr marL="82550" algn="ctr">
              <a:lnSpc>
                <a:spcPts val="2660"/>
              </a:lnSpc>
            </a:pPr>
            <a:r>
              <a:rPr sz="2500" spc="-10" dirty="0"/>
              <a:t>Мукополисахаридоз</a:t>
            </a:r>
            <a:r>
              <a:rPr sz="2500" spc="10" dirty="0"/>
              <a:t> </a:t>
            </a:r>
            <a:r>
              <a:rPr sz="2500" spc="-5" dirty="0"/>
              <a:t>(МПС)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16939" y="1803273"/>
            <a:ext cx="10312400" cy="357822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147066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SEPs </a:t>
            </a:r>
            <a:r>
              <a:rPr sz="2200" spc="-5" dirty="0">
                <a:latin typeface="Calibri"/>
                <a:cs typeface="Calibri"/>
              </a:rPr>
              <a:t>могут быть </a:t>
            </a:r>
            <a:r>
              <a:rPr sz="2200" spc="-10" dirty="0">
                <a:latin typeface="Calibri"/>
                <a:cs typeface="Calibri"/>
              </a:rPr>
              <a:t>полезны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определении компрессии </a:t>
            </a:r>
            <a:r>
              <a:rPr sz="2200" spc="-10" dirty="0">
                <a:latin typeface="Calibri"/>
                <a:cs typeface="Calibri"/>
              </a:rPr>
              <a:t>шейного </a:t>
            </a:r>
            <a:r>
              <a:rPr sz="2200" spc="-40" dirty="0">
                <a:latin typeface="Calibri"/>
                <a:cs typeface="Calibri"/>
              </a:rPr>
              <a:t>отдела  </a:t>
            </a:r>
            <a:r>
              <a:rPr sz="2200" spc="-5" dirty="0">
                <a:latin typeface="Calibri"/>
                <a:cs typeface="Calibri"/>
              </a:rPr>
              <a:t>позвоночника.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SEP можно </a:t>
            </a:r>
            <a:r>
              <a:rPr sz="2200" spc="-20" dirty="0">
                <a:latin typeface="Calibri"/>
                <a:cs typeface="Calibri"/>
              </a:rPr>
              <a:t>делать </a:t>
            </a:r>
            <a:r>
              <a:rPr sz="2200" spc="-5" dirty="0">
                <a:latin typeface="Calibri"/>
                <a:cs typeface="Calibri"/>
              </a:rPr>
              <a:t>с интервалами от 6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12 </a:t>
            </a:r>
            <a:r>
              <a:rPr sz="2200" spc="-10" dirty="0">
                <a:latin typeface="Calibri"/>
                <a:cs typeface="Calibri"/>
              </a:rPr>
              <a:t>месяцев, чтобы </a:t>
            </a:r>
            <a:r>
              <a:rPr sz="2200" spc="-5" dirty="0">
                <a:latin typeface="Calibri"/>
                <a:cs typeface="Calibri"/>
              </a:rPr>
              <a:t>посмотреть</a:t>
            </a:r>
            <a:r>
              <a:rPr sz="2200" spc="2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изменения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задержке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сигналов.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Ежегодные </a:t>
            </a:r>
            <a:r>
              <a:rPr sz="2200" spc="-10" dirty="0">
                <a:latin typeface="Calibri"/>
                <a:cs typeface="Calibri"/>
              </a:rPr>
              <a:t>МРТ для мониторинга </a:t>
            </a:r>
            <a:r>
              <a:rPr sz="2200" spc="-15" dirty="0">
                <a:latin typeface="Calibri"/>
                <a:cs typeface="Calibri"/>
              </a:rPr>
              <a:t>компрессии </a:t>
            </a:r>
            <a:r>
              <a:rPr sz="2200" spc="-25" dirty="0">
                <a:latin typeface="Calibri"/>
                <a:cs typeface="Calibri"/>
              </a:rPr>
              <a:t>хорды </a:t>
            </a:r>
            <a:r>
              <a:rPr sz="2200" spc="-5" dirty="0">
                <a:latin typeface="Calibri"/>
                <a:cs typeface="Calibri"/>
              </a:rPr>
              <a:t>и возможных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операций.</a:t>
            </a:r>
            <a:endParaRPr sz="2200">
              <a:latin typeface="Calibri"/>
              <a:cs typeface="Calibri"/>
            </a:endParaRPr>
          </a:p>
          <a:p>
            <a:pPr marL="241300" marR="3987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Существует </a:t>
            </a:r>
            <a:r>
              <a:rPr sz="2200" spc="-5" dirty="0">
                <a:latin typeface="Calibri"/>
                <a:cs typeface="Calibri"/>
              </a:rPr>
              <a:t>повышенный </a:t>
            </a:r>
            <a:r>
              <a:rPr sz="2200" spc="-10" dirty="0">
                <a:latin typeface="Calibri"/>
                <a:cs typeface="Calibri"/>
              </a:rPr>
              <a:t>риск анестезии,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рекомендуется </a:t>
            </a:r>
            <a:r>
              <a:rPr sz="2200" spc="-10" dirty="0">
                <a:latin typeface="Calibri"/>
                <a:cs typeface="Calibri"/>
              </a:rPr>
              <a:t>медицинский центр </a:t>
            </a:r>
            <a:r>
              <a:rPr sz="2200" spc="-5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командой анестезиологов, </a:t>
            </a:r>
            <a:r>
              <a:rPr sz="2200" spc="-15" dirty="0">
                <a:latin typeface="Calibri"/>
                <a:cs typeface="Calibri"/>
              </a:rPr>
              <a:t>которая </a:t>
            </a:r>
            <a:r>
              <a:rPr sz="2200" spc="-10" dirty="0">
                <a:latin typeface="Calibri"/>
                <a:cs typeface="Calibri"/>
              </a:rPr>
              <a:t>специализируется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5" dirty="0">
                <a:latin typeface="Calibri"/>
                <a:cs typeface="Calibri"/>
              </a:rPr>
              <a:t>этом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заболевании.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Интраоперационный </a:t>
            </a:r>
            <a:r>
              <a:rPr sz="2200" spc="-15" dirty="0">
                <a:latin typeface="Calibri"/>
                <a:cs typeface="Calibri"/>
              </a:rPr>
              <a:t>контроль </a:t>
            </a:r>
            <a:r>
              <a:rPr sz="2200" spc="-5" dirty="0">
                <a:latin typeface="Calibri"/>
                <a:cs typeface="Calibri"/>
              </a:rPr>
              <a:t>за хирургическими </a:t>
            </a:r>
            <a:r>
              <a:rPr sz="2200" spc="-10" dirty="0">
                <a:latin typeface="Calibri"/>
                <a:cs typeface="Calibri"/>
              </a:rPr>
              <a:t>процедурами важен, чтобы  </a:t>
            </a:r>
            <a:r>
              <a:rPr sz="2200" spc="-15" dirty="0">
                <a:latin typeface="Calibri"/>
                <a:cs typeface="Calibri"/>
              </a:rPr>
              <a:t>удостовериться, </a:t>
            </a:r>
            <a:r>
              <a:rPr sz="2200" spc="-10" dirty="0">
                <a:latin typeface="Calibri"/>
                <a:cs typeface="Calibri"/>
              </a:rPr>
              <a:t>что </a:t>
            </a:r>
            <a:r>
              <a:rPr sz="2200" spc="-5" dirty="0">
                <a:latin typeface="Calibri"/>
                <a:cs typeface="Calibri"/>
              </a:rPr>
              <a:t>спинной мозг стабилен, и шея </a:t>
            </a:r>
            <a:r>
              <a:rPr sz="2200" spc="-20" dirty="0">
                <a:latin typeface="Calibri"/>
                <a:cs typeface="Calibri"/>
              </a:rPr>
              <a:t>находится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хорошем положении  </a:t>
            </a:r>
            <a:r>
              <a:rPr sz="2200" spc="-5" dirty="0">
                <a:latin typeface="Calibri"/>
                <a:cs typeface="Calibri"/>
              </a:rPr>
              <a:t>во </a:t>
            </a:r>
            <a:r>
              <a:rPr sz="2200" spc="-10" dirty="0">
                <a:latin typeface="Calibri"/>
                <a:cs typeface="Calibri"/>
              </a:rPr>
              <a:t>время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анестезии.</a:t>
            </a:r>
            <a:endParaRPr sz="2200">
              <a:latin typeface="Calibri"/>
              <a:cs typeface="Calibri"/>
            </a:endParaRPr>
          </a:p>
          <a:p>
            <a:pPr marL="241300" marR="113347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Использование </a:t>
            </a:r>
            <a:r>
              <a:rPr sz="2200" spc="-25" dirty="0">
                <a:latin typeface="Calibri"/>
                <a:cs typeface="Calibri"/>
              </a:rPr>
              <a:t>ультратонкого </a:t>
            </a:r>
            <a:r>
              <a:rPr sz="2200" spc="-10" dirty="0">
                <a:latin typeface="Calibri"/>
                <a:cs typeface="Calibri"/>
              </a:rPr>
              <a:t>фиброоптического </a:t>
            </a:r>
            <a:r>
              <a:rPr sz="2200" spc="-15" dirty="0">
                <a:latin typeface="Calibri"/>
                <a:cs typeface="Calibri"/>
              </a:rPr>
              <a:t>бронхоскопа может </a:t>
            </a:r>
            <a:r>
              <a:rPr sz="2200" spc="-5" dirty="0">
                <a:latin typeface="Calibri"/>
                <a:cs typeface="Calibri"/>
              </a:rPr>
              <a:t>быть  </a:t>
            </a:r>
            <a:r>
              <a:rPr sz="2200" spc="-20" dirty="0">
                <a:latin typeface="Calibri"/>
                <a:cs typeface="Calibri"/>
              </a:rPr>
              <a:t>необходимо </a:t>
            </a:r>
            <a:r>
              <a:rPr sz="2200" spc="-5" dirty="0">
                <a:latin typeface="Calibri"/>
                <a:cs typeface="Calibri"/>
              </a:rPr>
              <a:t>во </a:t>
            </a:r>
            <a:r>
              <a:rPr sz="2200" spc="-10" dirty="0">
                <a:latin typeface="Calibri"/>
                <a:cs typeface="Calibri"/>
              </a:rPr>
              <a:t>время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интубации.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7528"/>
            <a:ext cx="10295890" cy="56483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5275" marR="227329" algn="ctr">
              <a:lnSpc>
                <a:spcPts val="2700"/>
              </a:lnSpc>
              <a:spcBef>
                <a:spcPts val="434"/>
              </a:spcBef>
            </a:pPr>
            <a:r>
              <a:rPr sz="2500" b="1" spc="-25" dirty="0">
                <a:latin typeface="Times New Roman"/>
                <a:cs typeface="Times New Roman"/>
              </a:rPr>
              <a:t>МЕТАБОЛИЧЕСКИЕ </a:t>
            </a:r>
            <a:r>
              <a:rPr sz="2500" b="1" spc="-20" dirty="0">
                <a:latin typeface="Times New Roman"/>
                <a:cs typeface="Times New Roman"/>
              </a:rPr>
              <a:t>СОСТОЯНИЯ, </a:t>
            </a:r>
            <a:r>
              <a:rPr sz="2500" b="1" spc="-5" dirty="0">
                <a:latin typeface="Times New Roman"/>
                <a:cs typeface="Times New Roman"/>
              </a:rPr>
              <a:t>ОБЫЧНО </a:t>
            </a:r>
            <a:r>
              <a:rPr sz="2500" b="1" spc="-20" dirty="0">
                <a:latin typeface="Times New Roman"/>
                <a:cs typeface="Times New Roman"/>
              </a:rPr>
              <a:t>ВЛИЯЮЩИЕ </a:t>
            </a:r>
            <a:r>
              <a:rPr sz="2500" b="1" spc="-5" dirty="0">
                <a:latin typeface="Times New Roman"/>
                <a:cs typeface="Times New Roman"/>
              </a:rPr>
              <a:t>НА  </a:t>
            </a:r>
            <a:r>
              <a:rPr sz="2500" b="1" spc="-30" dirty="0">
                <a:latin typeface="Times New Roman"/>
                <a:cs typeface="Times New Roman"/>
              </a:rPr>
              <a:t>МЕТАБОЛИЗМ </a:t>
            </a:r>
            <a:r>
              <a:rPr sz="2500" b="1" spc="-10" dirty="0">
                <a:latin typeface="Times New Roman"/>
                <a:cs typeface="Times New Roman"/>
              </a:rPr>
              <a:t>КАЛЬЦИЯ </a:t>
            </a:r>
            <a:r>
              <a:rPr sz="2500" b="1" spc="-5" dirty="0">
                <a:latin typeface="Times New Roman"/>
                <a:cs typeface="Times New Roman"/>
              </a:rPr>
              <a:t>ИЛИ</a:t>
            </a:r>
            <a:r>
              <a:rPr sz="2500" b="1" spc="55" dirty="0">
                <a:latin typeface="Times New Roman"/>
                <a:cs typeface="Times New Roman"/>
              </a:rPr>
              <a:t> </a:t>
            </a:r>
            <a:r>
              <a:rPr sz="2500" b="1" spc="-40" dirty="0">
                <a:latin typeface="Times New Roman"/>
                <a:cs typeface="Times New Roman"/>
              </a:rPr>
              <a:t>ФОСФОРА</a:t>
            </a:r>
            <a:endParaRPr sz="2500">
              <a:latin typeface="Times New Roman"/>
              <a:cs typeface="Times New Roman"/>
            </a:endParaRPr>
          </a:p>
          <a:p>
            <a:pPr marL="142875" algn="ctr">
              <a:lnSpc>
                <a:spcPts val="2660"/>
              </a:lnSpc>
            </a:pPr>
            <a:r>
              <a:rPr sz="2500" b="1" spc="-10" dirty="0">
                <a:latin typeface="Times New Roman"/>
                <a:cs typeface="Times New Roman"/>
              </a:rPr>
              <a:t>Мукополисахаридоз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(МПС)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ts val="2650"/>
              </a:lnSpc>
              <a:spcBef>
                <a:spcPts val="5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Освобождение запястного канала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привести к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улучшению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latin typeface="Calibri"/>
                <a:cs typeface="Calibri"/>
              </a:rPr>
              <a:t>функции и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5" dirty="0">
                <a:latin typeface="Calibri"/>
                <a:cs typeface="Calibri"/>
              </a:rPr>
              <a:t>уменьшить контрактуры дистальных </a:t>
            </a:r>
            <a:r>
              <a:rPr sz="2600" spc="-10" dirty="0">
                <a:latin typeface="Calibri"/>
                <a:cs typeface="Calibri"/>
              </a:rPr>
              <a:t>межфаланговых  </a:t>
            </a:r>
            <a:r>
              <a:rPr sz="2600" spc="-5" dirty="0">
                <a:latin typeface="Calibri"/>
                <a:cs typeface="Calibri"/>
              </a:rPr>
              <a:t>суставов.</a:t>
            </a:r>
            <a:endParaRPr sz="2600">
              <a:latin typeface="Calibri"/>
              <a:cs typeface="Calibri"/>
            </a:endParaRPr>
          </a:p>
          <a:p>
            <a:pPr marL="241300" marR="34290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Декомпрессия </a:t>
            </a:r>
            <a:r>
              <a:rPr sz="2600" dirty="0">
                <a:latin typeface="Calibri"/>
                <a:cs typeface="Calibri"/>
              </a:rPr>
              <a:t>и стабилизация </a:t>
            </a:r>
            <a:r>
              <a:rPr sz="2600" spc="-5" dirty="0">
                <a:latin typeface="Calibri"/>
                <a:cs typeface="Calibri"/>
              </a:rPr>
              <a:t>шейного </a:t>
            </a:r>
            <a:r>
              <a:rPr sz="2600" spc="-40" dirty="0">
                <a:latin typeface="Calibri"/>
                <a:cs typeface="Calibri"/>
              </a:rPr>
              <a:t>отдела </a:t>
            </a:r>
            <a:r>
              <a:rPr sz="2600" spc="-5" dirty="0">
                <a:latin typeface="Calibri"/>
                <a:cs typeface="Calibri"/>
              </a:rPr>
              <a:t>позвоночника важны 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10" dirty="0">
                <a:latin typeface="Calibri"/>
                <a:cs typeface="Calibri"/>
              </a:rPr>
              <a:t>предотвращения тетраплегии </a:t>
            </a:r>
            <a:r>
              <a:rPr sz="2600" dirty="0">
                <a:latin typeface="Calibri"/>
                <a:cs typeface="Calibri"/>
              </a:rPr>
              <a:t>и зависимости </a:t>
            </a:r>
            <a:r>
              <a:rPr sz="2600" spc="-15" dirty="0">
                <a:latin typeface="Calibri"/>
                <a:cs typeface="Calibri"/>
              </a:rPr>
              <a:t>от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ИВЛ.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Операция на </a:t>
            </a:r>
            <a:r>
              <a:rPr sz="2600" spc="-10" dirty="0">
                <a:latin typeface="Calibri"/>
                <a:cs typeface="Calibri"/>
              </a:rPr>
              <a:t>бедре также </a:t>
            </a:r>
            <a:r>
              <a:rPr sz="2600" spc="-5" dirty="0">
                <a:latin typeface="Calibri"/>
                <a:cs typeface="Calibri"/>
              </a:rPr>
              <a:t>важна для </a:t>
            </a:r>
            <a:r>
              <a:rPr sz="2600" dirty="0">
                <a:latin typeface="Calibri"/>
                <a:cs typeface="Calibri"/>
              </a:rPr>
              <a:t>переносов и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передвижения.</a:t>
            </a:r>
            <a:endParaRPr sz="2600">
              <a:latin typeface="Calibri"/>
              <a:cs typeface="Calibri"/>
            </a:endParaRPr>
          </a:p>
          <a:p>
            <a:pPr marL="241300" marR="34734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ERT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проникает </a:t>
            </a:r>
            <a:r>
              <a:rPr sz="2600" dirty="0">
                <a:latin typeface="Calibri"/>
                <a:cs typeface="Calibri"/>
              </a:rPr>
              <a:t>через </a:t>
            </a:r>
            <a:r>
              <a:rPr sz="2600" spc="-10" dirty="0">
                <a:latin typeface="Calibri"/>
                <a:cs typeface="Calibri"/>
              </a:rPr>
              <a:t>гематоэнцефалический </a:t>
            </a:r>
            <a:r>
              <a:rPr sz="2600" dirty="0">
                <a:latin typeface="Calibri"/>
                <a:cs typeface="Calibri"/>
              </a:rPr>
              <a:t>барьер и не </a:t>
            </a:r>
            <a:r>
              <a:rPr sz="2600" spc="-25" dirty="0">
                <a:latin typeface="Calibri"/>
                <a:cs typeface="Calibri"/>
              </a:rPr>
              <a:t>входит </a:t>
            </a:r>
            <a:r>
              <a:rPr sz="2600" dirty="0">
                <a:latin typeface="Calibri"/>
                <a:cs typeface="Calibri"/>
              </a:rPr>
              <a:t>в  суставное пространство / хрящ или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роговицу.</a:t>
            </a:r>
            <a:endParaRPr sz="2600">
              <a:latin typeface="Calibri"/>
              <a:cs typeface="Calibri"/>
            </a:endParaRPr>
          </a:p>
          <a:p>
            <a:pPr marL="241300" marR="335915" indent="-228600">
              <a:lnSpc>
                <a:spcPct val="701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Проводились исследования, </a:t>
            </a:r>
            <a:r>
              <a:rPr sz="2600" spc="-5" dirty="0">
                <a:latin typeface="Calibri"/>
                <a:cs typeface="Calibri"/>
              </a:rPr>
              <a:t>посвященные интратекальному </a:t>
            </a:r>
            <a:r>
              <a:rPr sz="2600" spc="-10" dirty="0">
                <a:latin typeface="Calibri"/>
                <a:cs typeface="Calibri"/>
              </a:rPr>
              <a:t>ERT </a:t>
            </a:r>
            <a:r>
              <a:rPr sz="2600" spc="-5" dirty="0">
                <a:latin typeface="Calibri"/>
                <a:cs typeface="Calibri"/>
              </a:rPr>
              <a:t>для  </a:t>
            </a:r>
            <a:r>
              <a:rPr sz="2600" dirty="0">
                <a:latin typeface="Calibri"/>
                <a:cs typeface="Calibri"/>
              </a:rPr>
              <a:t>МПС I и МПС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II.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ВПШ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помочь </a:t>
            </a:r>
            <a:r>
              <a:rPr sz="2600" spc="-5" dirty="0">
                <a:latin typeface="Calibri"/>
                <a:cs typeface="Calibri"/>
              </a:rPr>
              <a:t>управлять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гидроцефалией.</a:t>
            </a:r>
            <a:endParaRPr sz="2600">
              <a:latin typeface="Calibri"/>
              <a:cs typeface="Calibri"/>
            </a:endParaRPr>
          </a:p>
          <a:p>
            <a:pPr marL="241300" marR="152844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Генетическая консультация </a:t>
            </a:r>
            <a:r>
              <a:rPr sz="2600" spc="-5" dirty="0">
                <a:latin typeface="Calibri"/>
                <a:cs typeface="Calibri"/>
              </a:rPr>
              <a:t>важна вторично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5" dirty="0">
                <a:latin typeface="Calibri"/>
                <a:cs typeface="Calibri"/>
              </a:rPr>
              <a:t>отношению </a:t>
            </a:r>
            <a:r>
              <a:rPr sz="2600" dirty="0">
                <a:latin typeface="Calibri"/>
                <a:cs typeface="Calibri"/>
              </a:rPr>
              <a:t>к  </a:t>
            </a:r>
            <a:r>
              <a:rPr sz="2600" spc="-5" dirty="0">
                <a:latin typeface="Calibri"/>
                <a:cs typeface="Calibri"/>
              </a:rPr>
              <a:t>увеличению </a:t>
            </a:r>
            <a:r>
              <a:rPr sz="2600" spc="-15" dirty="0">
                <a:latin typeface="Calibri"/>
                <a:cs typeface="Calibri"/>
              </a:rPr>
              <a:t>продолжительности </a:t>
            </a:r>
            <a:r>
              <a:rPr sz="2600" dirty="0">
                <a:latin typeface="Calibri"/>
                <a:cs typeface="Calibri"/>
              </a:rPr>
              <a:t>жизни с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70" dirty="0">
                <a:latin typeface="Calibri"/>
                <a:cs typeface="Calibri"/>
              </a:rPr>
              <a:t>ERT.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5350" y="733425"/>
            <a:ext cx="2780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Опухоли</a:t>
            </a:r>
            <a:r>
              <a:rPr spc="-90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185400" cy="41744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остеосаркома </a:t>
            </a:r>
            <a:r>
              <a:rPr sz="2200" spc="-15" dirty="0">
                <a:latin typeface="Calibri"/>
                <a:cs typeface="Calibri"/>
              </a:rPr>
              <a:t>является </a:t>
            </a:r>
            <a:r>
              <a:rPr sz="2200" spc="-10" dirty="0">
                <a:latin typeface="Calibri"/>
                <a:cs typeface="Calibri"/>
              </a:rPr>
              <a:t>наиболее </a:t>
            </a:r>
            <a:r>
              <a:rPr sz="2200" spc="-5" dirty="0">
                <a:latin typeface="Calibri"/>
                <a:cs typeface="Calibri"/>
              </a:rPr>
              <a:t>распространенной первичной </a:t>
            </a:r>
            <a:r>
              <a:rPr sz="2200" spc="-10" dirty="0">
                <a:latin typeface="Calibri"/>
                <a:cs typeface="Calibri"/>
              </a:rPr>
              <a:t>злокачественной  </a:t>
            </a:r>
            <a:r>
              <a:rPr sz="2200" spc="-15" dirty="0">
                <a:latin typeface="Calibri"/>
                <a:cs typeface="Calibri"/>
              </a:rPr>
              <a:t>опухолью </a:t>
            </a:r>
            <a:r>
              <a:rPr sz="2200" spc="-10" dirty="0">
                <a:latin typeface="Calibri"/>
                <a:cs typeface="Calibri"/>
              </a:rPr>
              <a:t>кости </a:t>
            </a:r>
            <a:r>
              <a:rPr sz="2200" dirty="0">
                <a:latin typeface="Calibri"/>
                <a:cs typeface="Calibri"/>
              </a:rPr>
              <a:t>во </a:t>
            </a:r>
            <a:r>
              <a:rPr sz="2200" spc="-10" dirty="0">
                <a:latin typeface="Calibri"/>
                <a:cs typeface="Calibri"/>
              </a:rPr>
              <a:t>время </a:t>
            </a:r>
            <a:r>
              <a:rPr sz="2200" spc="-15" dirty="0">
                <a:latin typeface="Calibri"/>
                <a:cs typeface="Calibri"/>
              </a:rPr>
              <a:t>скачка </a:t>
            </a:r>
            <a:r>
              <a:rPr sz="2200" spc="-10" dirty="0">
                <a:latin typeface="Calibri"/>
                <a:cs typeface="Calibri"/>
              </a:rPr>
              <a:t>роста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15" dirty="0">
                <a:latin typeface="Calibri"/>
                <a:cs typeface="Calibri"/>
              </a:rPr>
              <a:t>подростков (небольшое </a:t>
            </a:r>
            <a:r>
              <a:rPr sz="2200" spc="-10" dirty="0">
                <a:latin typeface="Calibri"/>
                <a:cs typeface="Calibri"/>
              </a:rPr>
              <a:t>предпочтение для  мальчиков).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за </a:t>
            </a:r>
            <a:r>
              <a:rPr sz="2200" spc="-10" dirty="0">
                <a:latin typeface="Calibri"/>
                <a:cs typeface="Calibri"/>
              </a:rPr>
              <a:t>этим </a:t>
            </a:r>
            <a:r>
              <a:rPr sz="2200" spc="-20" dirty="0">
                <a:latin typeface="Calibri"/>
                <a:cs typeface="Calibri"/>
              </a:rPr>
              <a:t>следует </a:t>
            </a:r>
            <a:r>
              <a:rPr sz="2200" spc="-10" dirty="0">
                <a:latin typeface="Calibri"/>
                <a:cs typeface="Calibri"/>
              </a:rPr>
              <a:t>саркома Юинга (чаще </a:t>
            </a:r>
            <a:r>
              <a:rPr sz="2200" spc="-5" dirty="0">
                <a:latin typeface="Calibri"/>
                <a:cs typeface="Calibri"/>
              </a:rPr>
              <a:t>встречается у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10" dirty="0">
                <a:latin typeface="Calibri"/>
                <a:cs typeface="Calibri"/>
              </a:rPr>
              <a:t>младше </a:t>
            </a:r>
            <a:r>
              <a:rPr sz="2200" spc="-5" dirty="0">
                <a:latin typeface="Calibri"/>
                <a:cs typeface="Calibri"/>
              </a:rPr>
              <a:t>10</a:t>
            </a:r>
            <a:r>
              <a:rPr sz="2200" spc="2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лет).</a:t>
            </a:r>
            <a:endParaRPr sz="2200">
              <a:latin typeface="Calibri"/>
              <a:cs typeface="Calibri"/>
            </a:endParaRPr>
          </a:p>
          <a:p>
            <a:pPr marL="241300" marR="78232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остеосаркома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10" dirty="0">
                <a:latin typeface="Calibri"/>
                <a:cs typeface="Calibri"/>
              </a:rPr>
              <a:t>развиваться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облучении </a:t>
            </a:r>
            <a:r>
              <a:rPr sz="2200" spc="-10" dirty="0">
                <a:latin typeface="Calibri"/>
                <a:cs typeface="Calibri"/>
              </a:rPr>
              <a:t>саркомы Юинга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0" dirty="0">
                <a:latin typeface="Calibri"/>
                <a:cs typeface="Calibri"/>
              </a:rPr>
              <a:t>других  злокачественных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новообразований.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опухоли </a:t>
            </a:r>
            <a:r>
              <a:rPr sz="2200" spc="-5" dirty="0">
                <a:latin typeface="Calibri"/>
                <a:cs typeface="Calibri"/>
              </a:rPr>
              <a:t>могут имитировать </a:t>
            </a:r>
            <a:r>
              <a:rPr sz="2200" spc="-10" dirty="0">
                <a:latin typeface="Calibri"/>
                <a:cs typeface="Calibri"/>
              </a:rPr>
              <a:t>различные болевые </a:t>
            </a:r>
            <a:r>
              <a:rPr sz="2200" spc="-5" dirty="0">
                <a:latin typeface="Calibri"/>
                <a:cs typeface="Calibri"/>
              </a:rPr>
              <a:t>синдромы </a:t>
            </a:r>
            <a:r>
              <a:rPr sz="2200" spc="-10" dirty="0">
                <a:latin typeface="Calibri"/>
                <a:cs typeface="Calibri"/>
              </a:rPr>
              <a:t>по всему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телу.</a:t>
            </a:r>
            <a:endParaRPr sz="2200">
              <a:latin typeface="Calibri"/>
              <a:cs typeface="Calibri"/>
            </a:endParaRPr>
          </a:p>
          <a:p>
            <a:pPr marL="241300" marR="35179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первичные </a:t>
            </a:r>
            <a:r>
              <a:rPr sz="2200" spc="-15" dirty="0">
                <a:latin typeface="Calibri"/>
                <a:cs typeface="Calibri"/>
              </a:rPr>
              <a:t>опухоли костей, </a:t>
            </a:r>
            <a:r>
              <a:rPr sz="2200" spc="-5" dirty="0">
                <a:latin typeface="Calibri"/>
                <a:cs typeface="Calibri"/>
              </a:rPr>
              <a:t>общие </a:t>
            </a:r>
            <a:r>
              <a:rPr sz="2200" spc="-10" dirty="0">
                <a:latin typeface="Calibri"/>
                <a:cs typeface="Calibri"/>
              </a:rPr>
              <a:t>для верхних конечностей, </a:t>
            </a:r>
            <a:r>
              <a:rPr sz="2200" spc="-5" dirty="0">
                <a:latin typeface="Calibri"/>
                <a:cs typeface="Calibri"/>
              </a:rPr>
              <a:t>включают </a:t>
            </a:r>
            <a:r>
              <a:rPr sz="2200" spc="-10" dirty="0">
                <a:latin typeface="Calibri"/>
                <a:cs typeface="Calibri"/>
              </a:rPr>
              <a:t>саркому  Юинга лопатки, остеогенную саркому проксимального </a:t>
            </a:r>
            <a:r>
              <a:rPr sz="2200" spc="-35" dirty="0">
                <a:latin typeface="Calibri"/>
                <a:cs typeface="Calibri"/>
              </a:rPr>
              <a:t>отдела </a:t>
            </a:r>
            <a:r>
              <a:rPr sz="2200" spc="-5" dirty="0">
                <a:latin typeface="Calibri"/>
                <a:cs typeface="Calibri"/>
              </a:rPr>
              <a:t>плечевой </a:t>
            </a:r>
            <a:r>
              <a:rPr sz="2200" spc="-10" dirty="0">
                <a:latin typeface="Calibri"/>
                <a:cs typeface="Calibri"/>
              </a:rPr>
              <a:t>кости </a:t>
            </a:r>
            <a:r>
              <a:rPr sz="2200" spc="-5" dirty="0">
                <a:latin typeface="Calibri"/>
                <a:cs typeface="Calibri"/>
              </a:rPr>
              <a:t>и  </a:t>
            </a:r>
            <a:r>
              <a:rPr sz="2200" spc="-15" dirty="0">
                <a:latin typeface="Calibri"/>
                <a:cs typeface="Calibri"/>
              </a:rPr>
              <a:t>остеобластомы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хондробластомы, </a:t>
            </a:r>
            <a:r>
              <a:rPr sz="2200" spc="-5" dirty="0">
                <a:latin typeface="Calibri"/>
                <a:cs typeface="Calibri"/>
              </a:rPr>
              <a:t>общие </a:t>
            </a:r>
            <a:r>
              <a:rPr sz="2200" spc="-10" dirty="0">
                <a:latin typeface="Calibri"/>
                <a:cs typeface="Calibri"/>
              </a:rPr>
              <a:t>для диафизов </a:t>
            </a:r>
            <a:r>
              <a:rPr sz="2200" spc="-5" dirty="0">
                <a:latin typeface="Calibri"/>
                <a:cs typeface="Calibri"/>
              </a:rPr>
              <a:t>и эпифизов </a:t>
            </a:r>
            <a:r>
              <a:rPr sz="2200" spc="-10" dirty="0">
                <a:latin typeface="Calibri"/>
                <a:cs typeface="Calibri"/>
              </a:rPr>
              <a:t>длинных  </a:t>
            </a:r>
            <a:r>
              <a:rPr sz="2200" spc="-15" dirty="0">
                <a:latin typeface="Calibri"/>
                <a:cs typeface="Calibri"/>
              </a:rPr>
              <a:t>костей.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новообразования позвоночника</a:t>
            </a:r>
            <a:r>
              <a:rPr sz="2200" spc="-10" dirty="0">
                <a:latin typeface="Calibri"/>
                <a:cs typeface="Calibri"/>
              </a:rPr>
              <a:t> редки.</a:t>
            </a:r>
            <a:endParaRPr sz="2200">
              <a:latin typeface="Calibri"/>
              <a:cs typeface="Calibri"/>
            </a:endParaRPr>
          </a:p>
          <a:p>
            <a:pPr marL="241300" marR="83121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наиболее </a:t>
            </a:r>
            <a:r>
              <a:rPr sz="2200" spc="-5" dirty="0">
                <a:latin typeface="Calibri"/>
                <a:cs typeface="Calibri"/>
              </a:rPr>
              <a:t>распространенными </a:t>
            </a:r>
            <a:r>
              <a:rPr sz="2200" spc="-10" dirty="0">
                <a:latin typeface="Calibri"/>
                <a:cs typeface="Calibri"/>
              </a:rPr>
              <a:t>проявлениями остеосаркомы </a:t>
            </a:r>
            <a:r>
              <a:rPr sz="2200" spc="-15" dirty="0">
                <a:latin typeface="Calibri"/>
                <a:cs typeface="Calibri"/>
              </a:rPr>
              <a:t>являются боль,  </a:t>
            </a:r>
            <a:r>
              <a:rPr sz="2200" spc="-5" dirty="0">
                <a:latin typeface="Calibri"/>
                <a:cs typeface="Calibri"/>
              </a:rPr>
              <a:t>хромота и припухлость, а </a:t>
            </a:r>
            <a:r>
              <a:rPr sz="2200" spc="-10" dirty="0">
                <a:latin typeface="Calibri"/>
                <a:cs typeface="Calibri"/>
              </a:rPr>
              <a:t>также потеря </a:t>
            </a:r>
            <a:r>
              <a:rPr sz="2200" spc="-5" dirty="0">
                <a:latin typeface="Calibri"/>
                <a:cs typeface="Calibri"/>
              </a:rPr>
              <a:t>веса и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лихорадка.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5350" y="733425"/>
            <a:ext cx="2780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Опухоли</a:t>
            </a:r>
            <a:r>
              <a:rPr spc="-90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1010"/>
            <a:ext cx="10316210" cy="39217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сроки дебюта заболевания </a:t>
            </a:r>
            <a:r>
              <a:rPr sz="1800" spc="-10" dirty="0">
                <a:latin typeface="Calibri"/>
                <a:cs typeface="Calibri"/>
              </a:rPr>
              <a:t>усложняют </a:t>
            </a:r>
            <a:r>
              <a:rPr sz="1800" spc="-5" dirty="0">
                <a:latin typeface="Calibri"/>
                <a:cs typeface="Calibri"/>
              </a:rPr>
              <a:t>дифференциальный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диагноз.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симптомы </a:t>
            </a:r>
            <a:r>
              <a:rPr sz="1800" spc="-5" dirty="0">
                <a:latin typeface="Calibri"/>
                <a:cs typeface="Calibri"/>
              </a:rPr>
              <a:t>могут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10" dirty="0">
                <a:latin typeface="Calibri"/>
                <a:cs typeface="Calibri"/>
              </a:rPr>
              <a:t>связаны </a:t>
            </a:r>
            <a:r>
              <a:rPr sz="1800" spc="-5" dirty="0">
                <a:latin typeface="Calibri"/>
                <a:cs typeface="Calibri"/>
              </a:rPr>
              <a:t>со </a:t>
            </a:r>
            <a:r>
              <a:rPr sz="1800" spc="-10" dirty="0">
                <a:latin typeface="Calibri"/>
                <a:cs typeface="Calibri"/>
              </a:rPr>
              <a:t>скачком </a:t>
            </a:r>
            <a:r>
              <a:rPr sz="1800" spc="-5" dirty="0">
                <a:latin typeface="Calibri"/>
                <a:cs typeface="Calibri"/>
              </a:rPr>
              <a:t>роста, </a:t>
            </a:r>
            <a:r>
              <a:rPr sz="1800" spc="-10" dirty="0">
                <a:latin typeface="Calibri"/>
                <a:cs typeface="Calibri"/>
              </a:rPr>
              <a:t>растяжением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5" dirty="0">
                <a:latin typeface="Calibri"/>
                <a:cs typeface="Calibri"/>
              </a:rPr>
              <a:t>спортивной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травмой.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35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жалоба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боль, </a:t>
            </a:r>
            <a:r>
              <a:rPr sz="1800" spc="-15" dirty="0">
                <a:latin typeface="Calibri"/>
                <a:cs typeface="Calibri"/>
              </a:rPr>
              <a:t>которая </a:t>
            </a:r>
            <a:r>
              <a:rPr sz="1800" spc="-5" dirty="0">
                <a:latin typeface="Calibri"/>
                <a:cs typeface="Calibri"/>
              </a:rPr>
              <a:t>пробуждает ребенка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15" dirty="0">
                <a:latin typeface="Calibri"/>
                <a:cs typeface="Calibri"/>
              </a:rPr>
              <a:t>подростка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5" dirty="0">
                <a:latin typeface="Calibri"/>
                <a:cs typeface="Calibri"/>
              </a:rPr>
              <a:t>сна, </a:t>
            </a:r>
            <a:r>
              <a:rPr sz="1800" spc="-10" dirty="0">
                <a:latin typeface="Calibri"/>
                <a:cs typeface="Calibri"/>
              </a:rPr>
              <a:t>наводит </a:t>
            </a:r>
            <a:r>
              <a:rPr sz="1800" spc="-5" dirty="0">
                <a:latin typeface="Calibri"/>
                <a:cs typeface="Calibri"/>
              </a:rPr>
              <a:t>на мысль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spc="-10" dirty="0">
                <a:latin typeface="Calibri"/>
                <a:cs typeface="Calibri"/>
              </a:rPr>
              <a:t>злокачественности.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наиболее распространенным </a:t>
            </a:r>
            <a:r>
              <a:rPr sz="1800" spc="-15" dirty="0">
                <a:latin typeface="Calibri"/>
                <a:cs typeface="Calibri"/>
              </a:rPr>
              <a:t>местоположением </a:t>
            </a:r>
            <a:r>
              <a:rPr sz="1800" spc="-10" dirty="0">
                <a:latin typeface="Calibri"/>
                <a:cs typeface="Calibri"/>
              </a:rPr>
              <a:t>остеосаркомы является </a:t>
            </a:r>
            <a:r>
              <a:rPr sz="1800" spc="-5" dirty="0">
                <a:latin typeface="Calibri"/>
                <a:cs typeface="Calibri"/>
              </a:rPr>
              <a:t>дистальный </a:t>
            </a:r>
            <a:r>
              <a:rPr sz="1800" spc="-30" dirty="0">
                <a:latin typeface="Calibri"/>
                <a:cs typeface="Calibri"/>
              </a:rPr>
              <a:t>отдел </a:t>
            </a:r>
            <a:r>
              <a:rPr sz="1800" spc="-5" dirty="0">
                <a:latin typeface="Calibri"/>
                <a:cs typeface="Calibri"/>
              </a:rPr>
              <a:t>бедренной  </a:t>
            </a:r>
            <a:r>
              <a:rPr sz="1800" spc="-10" dirty="0">
                <a:latin typeface="Calibri"/>
                <a:cs typeface="Calibri"/>
              </a:rPr>
              <a:t>кости, </a:t>
            </a:r>
            <a:r>
              <a:rPr sz="1800" spc="-5" dirty="0">
                <a:latin typeface="Calibri"/>
                <a:cs typeface="Calibri"/>
              </a:rPr>
              <a:t>за </a:t>
            </a:r>
            <a:r>
              <a:rPr sz="1800" spc="-15" dirty="0">
                <a:latin typeface="Calibri"/>
                <a:cs typeface="Calibri"/>
              </a:rPr>
              <a:t>которым </a:t>
            </a:r>
            <a:r>
              <a:rPr sz="1800" spc="-10" dirty="0">
                <a:latin typeface="Calibri"/>
                <a:cs typeface="Calibri"/>
              </a:rPr>
              <a:t>следуют </a:t>
            </a:r>
            <a:r>
              <a:rPr sz="1800" spc="-5" dirty="0">
                <a:latin typeface="Calibri"/>
                <a:cs typeface="Calibri"/>
              </a:rPr>
              <a:t>проксимальный </a:t>
            </a:r>
            <a:r>
              <a:rPr sz="1800" spc="-30" dirty="0">
                <a:latin typeface="Calibri"/>
                <a:cs typeface="Calibri"/>
              </a:rPr>
              <a:t>отдел </a:t>
            </a:r>
            <a:r>
              <a:rPr sz="1800" spc="-15" dirty="0">
                <a:latin typeface="Calibri"/>
                <a:cs typeface="Calibri"/>
              </a:rPr>
              <a:t>голени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проксимальная часть </a:t>
            </a:r>
            <a:r>
              <a:rPr sz="1800" dirty="0">
                <a:latin typeface="Calibri"/>
                <a:cs typeface="Calibri"/>
              </a:rPr>
              <a:t>плечевой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кости.</a:t>
            </a:r>
            <a:endParaRPr sz="1800">
              <a:latin typeface="Calibri"/>
              <a:cs typeface="Calibri"/>
            </a:endParaRPr>
          </a:p>
          <a:p>
            <a:pPr marL="241300" marR="25146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симптомы, </a:t>
            </a:r>
            <a:r>
              <a:rPr sz="1800" dirty="0">
                <a:latin typeface="Calibri"/>
                <a:cs typeface="Calibri"/>
              </a:rPr>
              <a:t>не </a:t>
            </a:r>
            <a:r>
              <a:rPr sz="1800" spc="-10" dirty="0">
                <a:latin typeface="Calibri"/>
                <a:cs typeface="Calibri"/>
              </a:rPr>
              <a:t>отвечающие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консервативное </a:t>
            </a:r>
            <a:r>
              <a:rPr sz="1800" dirty="0">
                <a:latin typeface="Calibri"/>
                <a:cs typeface="Calibri"/>
              </a:rPr>
              <a:t>лечение, </a:t>
            </a:r>
            <a:r>
              <a:rPr sz="1800" spc="-10" dirty="0">
                <a:latin typeface="Calibri"/>
                <a:cs typeface="Calibri"/>
              </a:rPr>
              <a:t>требуют </a:t>
            </a:r>
            <a:r>
              <a:rPr sz="1800" spc="-5" dirty="0">
                <a:latin typeface="Calibri"/>
                <a:cs typeface="Calibri"/>
              </a:rPr>
              <a:t>дальнейшего изучения, особенно </a:t>
            </a:r>
            <a:r>
              <a:rPr sz="1800" dirty="0">
                <a:latin typeface="Calibri"/>
                <a:cs typeface="Calibri"/>
              </a:rPr>
              <a:t>с  </a:t>
            </a:r>
            <a:r>
              <a:rPr sz="1800" spc="-5" dirty="0">
                <a:latin typeface="Calibri"/>
                <a:cs typeface="Calibri"/>
              </a:rPr>
              <a:t>помощью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рентгенограммы.</a:t>
            </a:r>
            <a:endParaRPr sz="1800">
              <a:latin typeface="Calibri"/>
              <a:cs typeface="Calibri"/>
            </a:endParaRPr>
          </a:p>
          <a:p>
            <a:pPr marL="241300" indent="-228600" algn="just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модель </a:t>
            </a:r>
            <a:r>
              <a:rPr sz="1800" spc="-10" dirty="0">
                <a:latin typeface="Calibri"/>
                <a:cs typeface="Calibri"/>
              </a:rPr>
              <a:t>солнечных </a:t>
            </a:r>
            <a:r>
              <a:rPr sz="1800" dirty="0">
                <a:latin typeface="Calibri"/>
                <a:cs typeface="Calibri"/>
              </a:rPr>
              <a:t>лучей или </a:t>
            </a:r>
            <a:r>
              <a:rPr sz="1800" spc="-10" dirty="0">
                <a:latin typeface="Calibri"/>
                <a:cs typeface="Calibri"/>
              </a:rPr>
              <a:t>треугольник </a:t>
            </a:r>
            <a:r>
              <a:rPr sz="1800" spc="-15" dirty="0">
                <a:latin typeface="Calibri"/>
                <a:cs typeface="Calibri"/>
              </a:rPr>
              <a:t>Кодмана (подъем </a:t>
            </a:r>
            <a:r>
              <a:rPr sz="1800" spc="-10" dirty="0">
                <a:latin typeface="Calibri"/>
                <a:cs typeface="Calibri"/>
              </a:rPr>
              <a:t>коры </a:t>
            </a:r>
            <a:r>
              <a:rPr sz="1800" dirty="0">
                <a:latin typeface="Calibri"/>
                <a:cs typeface="Calibri"/>
              </a:rPr>
              <a:t>за </a:t>
            </a:r>
            <a:r>
              <a:rPr sz="1800" spc="-10" dirty="0">
                <a:latin typeface="Calibri"/>
                <a:cs typeface="Calibri"/>
              </a:rPr>
              <a:t>счет </a:t>
            </a:r>
            <a:r>
              <a:rPr sz="1800" spc="-5" dirty="0">
                <a:latin typeface="Calibri"/>
                <a:cs typeface="Calibri"/>
              </a:rPr>
              <a:t>образования </a:t>
            </a:r>
            <a:r>
              <a:rPr sz="1800" dirty="0">
                <a:latin typeface="Calibri"/>
                <a:cs typeface="Calibri"/>
              </a:rPr>
              <a:t>новой </a:t>
            </a:r>
            <a:r>
              <a:rPr sz="1800" spc="-10" dirty="0">
                <a:latin typeface="Calibri"/>
                <a:cs typeface="Calibri"/>
              </a:rPr>
              <a:t>кости)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41300" marR="1353820" algn="just">
              <a:lnSpc>
                <a:spcPct val="70000"/>
              </a:lnSpc>
              <a:spcBef>
                <a:spcPts val="325"/>
              </a:spcBef>
            </a:pPr>
            <a:r>
              <a:rPr sz="1800" spc="-20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классические </a:t>
            </a:r>
            <a:r>
              <a:rPr sz="1800" spc="-10" dirty="0">
                <a:latin typeface="Calibri"/>
                <a:cs typeface="Calibri"/>
              </a:rPr>
              <a:t>рентгенологические находки, обнаруженные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5" dirty="0">
                <a:latin typeface="Calibri"/>
                <a:cs typeface="Calibri"/>
              </a:rPr>
              <a:t>двух </a:t>
            </a:r>
            <a:r>
              <a:rPr sz="1800" spc="-10" dirty="0">
                <a:latin typeface="Calibri"/>
                <a:cs typeface="Calibri"/>
              </a:rPr>
              <a:t>третей </a:t>
            </a:r>
            <a:r>
              <a:rPr sz="1800" spc="-5" dirty="0">
                <a:latin typeface="Calibri"/>
                <a:cs typeface="Calibri"/>
              </a:rPr>
              <a:t>пациентов </a:t>
            </a:r>
            <a:r>
              <a:rPr sz="1800" dirty="0">
                <a:latin typeface="Calibri"/>
                <a:cs typeface="Calibri"/>
              </a:rPr>
              <a:t>с  </a:t>
            </a:r>
            <a:r>
              <a:rPr sz="1800" spc="-10" dirty="0">
                <a:latin typeface="Calibri"/>
                <a:cs typeface="Calibri"/>
              </a:rPr>
              <a:t>остеосаркомой.</a:t>
            </a:r>
            <a:endParaRPr sz="1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Юингом </a:t>
            </a:r>
            <a:r>
              <a:rPr sz="1800" dirty="0">
                <a:latin typeface="Calibri"/>
                <a:cs typeface="Calibri"/>
              </a:rPr>
              <a:t>вид </a:t>
            </a:r>
            <a:r>
              <a:rPr sz="1800" spc="-5" dirty="0">
                <a:latin typeface="Calibri"/>
                <a:cs typeface="Calibri"/>
              </a:rPr>
              <a:t>пронизывающий «съеденный </a:t>
            </a:r>
            <a:r>
              <a:rPr sz="1800" spc="-10" dirty="0">
                <a:latin typeface="Calibri"/>
                <a:cs typeface="Calibri"/>
              </a:rPr>
              <a:t>моли» демонстрируется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рентгеновском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снимке.</a:t>
            </a:r>
            <a:endParaRPr sz="1800">
              <a:latin typeface="Calibri"/>
              <a:cs typeface="Calibri"/>
            </a:endParaRPr>
          </a:p>
          <a:p>
            <a:pPr marL="241300" marR="1240155" indent="-228600" algn="just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если </a:t>
            </a:r>
            <a:r>
              <a:rPr sz="1800" spc="-10" dirty="0">
                <a:latin typeface="Calibri"/>
                <a:cs typeface="Calibri"/>
              </a:rPr>
              <a:t>подозрение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5" dirty="0">
                <a:latin typeface="Calibri"/>
                <a:cs typeface="Calibri"/>
              </a:rPr>
              <a:t>опухоль </a:t>
            </a:r>
            <a:r>
              <a:rPr sz="1800" spc="-5" dirty="0">
                <a:latin typeface="Calibri"/>
                <a:cs typeface="Calibri"/>
              </a:rPr>
              <a:t>высокое, </a:t>
            </a:r>
            <a:r>
              <a:rPr sz="1800" dirty="0">
                <a:latin typeface="Calibri"/>
                <a:cs typeface="Calibri"/>
              </a:rPr>
              <a:t>а </a:t>
            </a:r>
            <a:r>
              <a:rPr sz="1800" spc="-5" dirty="0">
                <a:latin typeface="Calibri"/>
                <a:cs typeface="Calibri"/>
              </a:rPr>
              <a:t>рентгенограмма </a:t>
            </a:r>
            <a:r>
              <a:rPr sz="1800" spc="-10" dirty="0">
                <a:latin typeface="Calibri"/>
                <a:cs typeface="Calibri"/>
              </a:rPr>
              <a:t>отрицательная, </a:t>
            </a:r>
            <a:r>
              <a:rPr sz="1800" spc="-15" dirty="0">
                <a:latin typeface="Calibri"/>
                <a:cs typeface="Calibri"/>
              </a:rPr>
              <a:t>наблюдается </a:t>
            </a:r>
            <a:r>
              <a:rPr sz="1800" dirty="0">
                <a:latin typeface="Calibri"/>
                <a:cs typeface="Calibri"/>
              </a:rPr>
              <a:t>при  </a:t>
            </a:r>
            <a:r>
              <a:rPr sz="1800" spc="-15" dirty="0">
                <a:latin typeface="Calibri"/>
                <a:cs typeface="Calibri"/>
              </a:rPr>
              <a:t>медуллярной </a:t>
            </a:r>
            <a:r>
              <a:rPr sz="1800" spc="-5" dirty="0">
                <a:latin typeface="Calibri"/>
                <a:cs typeface="Calibri"/>
              </a:rPr>
              <a:t>остеогенной саркоме, </a:t>
            </a:r>
            <a:r>
              <a:rPr sz="1800" spc="-15" dirty="0">
                <a:latin typeface="Calibri"/>
                <a:cs typeface="Calibri"/>
              </a:rPr>
              <a:t>следует </a:t>
            </a:r>
            <a:r>
              <a:rPr sz="1800" spc="-5" dirty="0">
                <a:latin typeface="Calibri"/>
                <a:cs typeface="Calibri"/>
              </a:rPr>
              <a:t>провести </a:t>
            </a:r>
            <a:r>
              <a:rPr sz="1800" spc="-10" dirty="0">
                <a:latin typeface="Calibri"/>
                <a:cs typeface="Calibri"/>
              </a:rPr>
              <a:t>МРТ </a:t>
            </a:r>
            <a:r>
              <a:rPr sz="1800" spc="-5" dirty="0">
                <a:latin typeface="Calibri"/>
                <a:cs typeface="Calibri"/>
              </a:rPr>
              <a:t>всей длинной </a:t>
            </a:r>
            <a:r>
              <a:rPr sz="1800" spc="-10" dirty="0">
                <a:latin typeface="Calibri"/>
                <a:cs typeface="Calibri"/>
              </a:rPr>
              <a:t>кости, поскольку  </a:t>
            </a:r>
            <a:r>
              <a:rPr sz="1800" spc="-5" dirty="0">
                <a:latin typeface="Calibri"/>
                <a:cs typeface="Calibri"/>
              </a:rPr>
              <a:t>рентгенограмма </a:t>
            </a:r>
            <a:r>
              <a:rPr sz="1800" dirty="0">
                <a:latin typeface="Calibri"/>
                <a:cs typeface="Calibri"/>
              </a:rPr>
              <a:t>не </a:t>
            </a:r>
            <a:r>
              <a:rPr sz="1800" spc="-10" dirty="0">
                <a:latin typeface="Calibri"/>
                <a:cs typeface="Calibri"/>
              </a:rPr>
              <a:t>является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патогномоничной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4538" y="626440"/>
            <a:ext cx="3585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Плоскостопие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49882"/>
            <a:ext cx="4880610" cy="380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2768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«нелеченном </a:t>
            </a:r>
            <a:r>
              <a:rPr sz="2000" dirty="0">
                <a:latin typeface="Times New Roman"/>
                <a:cs typeface="Times New Roman"/>
              </a:rPr>
              <a:t>прогрессировании»  </a:t>
            </a:r>
            <a:r>
              <a:rPr sz="2000" spc="-15" dirty="0">
                <a:latin typeface="Times New Roman"/>
                <a:cs typeface="Times New Roman"/>
              </a:rPr>
              <a:t>может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происходить:</a:t>
            </a:r>
            <a:endParaRPr sz="20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699135" algn="l"/>
              </a:tabLst>
            </a:pPr>
            <a:r>
              <a:rPr sz="1700" spc="-15" dirty="0">
                <a:latin typeface="Times New Roman"/>
                <a:cs typeface="Times New Roman"/>
              </a:rPr>
              <a:t>компенсаторная </a:t>
            </a:r>
            <a:r>
              <a:rPr sz="1700" dirty="0">
                <a:latin typeface="Times New Roman"/>
                <a:cs typeface="Times New Roman"/>
              </a:rPr>
              <a:t>деформация </a:t>
            </a:r>
            <a:r>
              <a:rPr sz="1700" spc="-5" dirty="0">
                <a:latin typeface="Times New Roman"/>
                <a:cs typeface="Times New Roman"/>
              </a:rPr>
              <a:t>hallus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valgus,</a:t>
            </a:r>
            <a:endParaRPr sz="17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buFont typeface="Wingdings"/>
              <a:buChar char=""/>
              <a:tabLst>
                <a:tab pos="699135" algn="l"/>
              </a:tabLst>
            </a:pPr>
            <a:r>
              <a:rPr sz="1700" spc="-5" dirty="0">
                <a:latin typeface="Times New Roman"/>
                <a:cs typeface="Times New Roman"/>
              </a:rPr>
              <a:t>плоско-вальгусная,</a:t>
            </a:r>
            <a:endParaRPr sz="17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buFont typeface="Wingdings"/>
              <a:buChar char=""/>
              <a:tabLst>
                <a:tab pos="699135" algn="l"/>
              </a:tabLst>
            </a:pPr>
            <a:r>
              <a:rPr sz="1700" spc="-10" dirty="0">
                <a:latin typeface="Times New Roman"/>
                <a:cs typeface="Times New Roman"/>
              </a:rPr>
              <a:t>вторичный бурсит большого </a:t>
            </a:r>
            <a:r>
              <a:rPr sz="1700" dirty="0">
                <a:latin typeface="Times New Roman"/>
                <a:cs typeface="Times New Roman"/>
              </a:rPr>
              <a:t>пальца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стопы,</a:t>
            </a:r>
            <a:endParaRPr sz="17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buFont typeface="Wingdings"/>
              <a:buChar char=""/>
              <a:tabLst>
                <a:tab pos="699135" algn="l"/>
              </a:tabLst>
            </a:pPr>
            <a:r>
              <a:rPr sz="1700" dirty="0">
                <a:latin typeface="Times New Roman"/>
                <a:cs typeface="Times New Roman"/>
              </a:rPr>
              <a:t>деформации </a:t>
            </a:r>
            <a:r>
              <a:rPr sz="1700" spc="-5" dirty="0">
                <a:latin typeface="Times New Roman"/>
                <a:cs typeface="Times New Roman"/>
              </a:rPr>
              <a:t>пальцев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ног.</a:t>
            </a:r>
            <a:endParaRPr sz="17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241300" marR="18415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Плоско-вальгусная стопа связана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более  активным или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укорочеными</a:t>
            </a:r>
            <a:endParaRPr sz="2000"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малоберцовыми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мышцами,</a:t>
            </a:r>
            <a:endParaRPr sz="2000">
              <a:latin typeface="Times New Roman"/>
              <a:cs typeface="Times New Roman"/>
            </a:endParaRPr>
          </a:p>
          <a:p>
            <a:pPr marL="2413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прогрессирующими с </a:t>
            </a:r>
            <a:r>
              <a:rPr sz="2000" spc="-10" dirty="0">
                <a:latin typeface="Times New Roman"/>
                <a:cs typeface="Times New Roman"/>
              </a:rPr>
              <a:t>течением </a:t>
            </a:r>
            <a:r>
              <a:rPr sz="2000" spc="-5" dirty="0">
                <a:latin typeface="Times New Roman"/>
                <a:cs typeface="Times New Roman"/>
              </a:rPr>
              <a:t>времени, </a:t>
            </a:r>
            <a:r>
              <a:rPr sz="2000" dirty="0">
                <a:latin typeface="Times New Roman"/>
                <a:cs typeface="Times New Roman"/>
              </a:rPr>
              <a:t>с  </a:t>
            </a:r>
            <a:r>
              <a:rPr sz="2000" spc="-5" dirty="0">
                <a:latin typeface="Times New Roman"/>
                <a:cs typeface="Times New Roman"/>
              </a:rPr>
              <a:t>развитием </a:t>
            </a:r>
            <a:r>
              <a:rPr sz="2000" spc="-10" dirty="0">
                <a:latin typeface="Times New Roman"/>
                <a:cs typeface="Times New Roman"/>
              </a:rPr>
              <a:t>боли, </a:t>
            </a:r>
            <a:r>
              <a:rPr sz="2000" dirty="0">
                <a:latin typeface="Times New Roman"/>
                <a:cs typeface="Times New Roman"/>
              </a:rPr>
              <a:t>особенно в </a:t>
            </a:r>
            <a:r>
              <a:rPr sz="2000" spc="-5" dirty="0">
                <a:latin typeface="Times New Roman"/>
                <a:cs typeface="Times New Roman"/>
              </a:rPr>
              <a:t>более </a:t>
            </a:r>
            <a:r>
              <a:rPr sz="2000" spc="-10" dirty="0">
                <a:latin typeface="Times New Roman"/>
                <a:cs typeface="Times New Roman"/>
              </a:rPr>
              <a:t>поздние  </a:t>
            </a:r>
            <a:r>
              <a:rPr sz="2000" spc="-25" dirty="0">
                <a:latin typeface="Times New Roman"/>
                <a:cs typeface="Times New Roman"/>
              </a:rPr>
              <a:t>годы.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0511" y="2045207"/>
            <a:ext cx="4498478" cy="267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5350" y="733425"/>
            <a:ext cx="2780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Опухоли</a:t>
            </a:r>
            <a:r>
              <a:rPr spc="-90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327640" cy="41001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038225" indent="-228600" algn="just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Лабораторные </a:t>
            </a:r>
            <a:r>
              <a:rPr sz="2400" dirty="0">
                <a:latin typeface="Calibri"/>
                <a:cs typeface="Calibri"/>
              </a:rPr>
              <a:t>анализы, включая </a:t>
            </a:r>
            <a:r>
              <a:rPr sz="2400" spc="-5" dirty="0">
                <a:latin typeface="Calibri"/>
                <a:cs typeface="Calibri"/>
              </a:rPr>
              <a:t>общий </a:t>
            </a:r>
            <a:r>
              <a:rPr sz="2400" dirty="0">
                <a:latin typeface="Calibri"/>
                <a:cs typeface="Calibri"/>
              </a:rPr>
              <a:t>анализ крови, </a:t>
            </a:r>
            <a:r>
              <a:rPr sz="2400" spc="-5" dirty="0">
                <a:latin typeface="Calibri"/>
                <a:cs typeface="Calibri"/>
              </a:rPr>
              <a:t>обычно </a:t>
            </a:r>
            <a:r>
              <a:rPr sz="2400" spc="-25" dirty="0">
                <a:latin typeface="Calibri"/>
                <a:cs typeface="Calibri"/>
              </a:rPr>
              <a:t>будут  </a:t>
            </a:r>
            <a:r>
              <a:rPr sz="2400" spc="-5" dirty="0">
                <a:latin typeface="Calibri"/>
                <a:cs typeface="Calibri"/>
              </a:rPr>
              <a:t>нормальными. </a:t>
            </a:r>
            <a:r>
              <a:rPr sz="2400" spc="-10" dirty="0">
                <a:latin typeface="Calibri"/>
                <a:cs typeface="Calibri"/>
              </a:rPr>
              <a:t>Может </a:t>
            </a:r>
            <a:r>
              <a:rPr sz="2400" spc="-5" dirty="0">
                <a:latin typeface="Calibri"/>
                <a:cs typeface="Calibri"/>
              </a:rPr>
              <a:t>быть повышенная </a:t>
            </a:r>
            <a:r>
              <a:rPr sz="2400" spc="-10" dirty="0">
                <a:latin typeface="Calibri"/>
                <a:cs typeface="Calibri"/>
              </a:rPr>
              <a:t>скорость оседания, </a:t>
            </a:r>
            <a:r>
              <a:rPr sz="2400" dirty="0">
                <a:latin typeface="Calibri"/>
                <a:cs typeface="Calibri"/>
              </a:rPr>
              <a:t>уровень  </a:t>
            </a:r>
            <a:r>
              <a:rPr sz="2400" spc="-10" dirty="0">
                <a:latin typeface="Calibri"/>
                <a:cs typeface="Calibri"/>
              </a:rPr>
              <a:t>щелочной </a:t>
            </a:r>
            <a:r>
              <a:rPr sz="2400" spc="-5" dirty="0">
                <a:latin typeface="Calibri"/>
                <a:cs typeface="Calibri"/>
              </a:rPr>
              <a:t>фосфатазы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5" dirty="0">
                <a:latin typeface="Calibri"/>
                <a:cs typeface="Calibri"/>
              </a:rPr>
              <a:t>молочной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дегидрогеназы.</a:t>
            </a:r>
            <a:endParaRPr sz="2400">
              <a:latin typeface="Calibri"/>
              <a:cs typeface="Calibri"/>
            </a:endParaRPr>
          </a:p>
          <a:p>
            <a:pPr marL="241300" marR="23431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Ранняя </a:t>
            </a:r>
            <a:r>
              <a:rPr sz="2400" spc="-10" dirty="0">
                <a:latin typeface="Calibri"/>
                <a:cs typeface="Calibri"/>
              </a:rPr>
              <a:t>диагностика </a:t>
            </a:r>
            <a:r>
              <a:rPr sz="2400" spc="-5" dirty="0">
                <a:latin typeface="Calibri"/>
                <a:cs typeface="Calibri"/>
              </a:rPr>
              <a:t>имеет ключевое </a:t>
            </a:r>
            <a:r>
              <a:rPr sz="2400" dirty="0">
                <a:latin typeface="Calibri"/>
                <a:cs typeface="Calibri"/>
              </a:rPr>
              <a:t>значение, </a:t>
            </a:r>
            <a:r>
              <a:rPr sz="2400" spc="-5" dirty="0">
                <a:latin typeface="Calibri"/>
                <a:cs typeface="Calibri"/>
              </a:rPr>
              <a:t>так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5" dirty="0">
                <a:latin typeface="Calibri"/>
                <a:cs typeface="Calibri"/>
              </a:rPr>
              <a:t>прогноз </a:t>
            </a:r>
            <a:r>
              <a:rPr sz="2400" dirty="0">
                <a:latin typeface="Calibri"/>
                <a:cs typeface="Calibri"/>
              </a:rPr>
              <a:t>лучше, </a:t>
            </a:r>
            <a:r>
              <a:rPr sz="2400" spc="-5" dirty="0">
                <a:latin typeface="Calibri"/>
                <a:cs typeface="Calibri"/>
              </a:rPr>
              <a:t>если  </a:t>
            </a:r>
            <a:r>
              <a:rPr sz="2400" dirty="0">
                <a:latin typeface="Calibri"/>
                <a:cs typeface="Calibri"/>
              </a:rPr>
              <a:t>распространенность </a:t>
            </a:r>
            <a:r>
              <a:rPr sz="2400" spc="-10" dirty="0">
                <a:latin typeface="Calibri"/>
                <a:cs typeface="Calibri"/>
              </a:rPr>
              <a:t>болезни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меньше.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Метастазирование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легкие </a:t>
            </a:r>
            <a:r>
              <a:rPr sz="2400" spc="-10" dirty="0">
                <a:latin typeface="Calibri"/>
                <a:cs typeface="Calibri"/>
              </a:rPr>
              <a:t>остается наиболее </a:t>
            </a:r>
            <a:r>
              <a:rPr sz="2400" spc="-5" dirty="0">
                <a:latin typeface="Calibri"/>
                <a:cs typeface="Calibri"/>
              </a:rPr>
              <a:t>вероятной причиной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смерти.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Дополнительные </a:t>
            </a:r>
            <a:r>
              <a:rPr sz="2400" dirty="0">
                <a:latin typeface="Calibri"/>
                <a:cs typeface="Calibri"/>
              </a:rPr>
              <a:t>первичные </a:t>
            </a:r>
            <a:r>
              <a:rPr sz="2400" spc="-20" dirty="0">
                <a:latin typeface="Calibri"/>
                <a:cs typeface="Calibri"/>
              </a:rPr>
              <a:t>опухоли </a:t>
            </a:r>
            <a:r>
              <a:rPr sz="2400" spc="-15" dirty="0">
                <a:latin typeface="Calibri"/>
                <a:cs typeface="Calibri"/>
              </a:rPr>
              <a:t>костей </a:t>
            </a:r>
            <a:r>
              <a:rPr sz="2400" spc="-5" dirty="0">
                <a:latin typeface="Calibri"/>
                <a:cs typeface="Calibri"/>
              </a:rPr>
              <a:t>нижних </a:t>
            </a:r>
            <a:r>
              <a:rPr sz="2400" spc="-10" dirty="0">
                <a:latin typeface="Calibri"/>
                <a:cs typeface="Calibri"/>
              </a:rPr>
              <a:t>конечностей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включают</a:t>
            </a:r>
            <a:endParaRPr sz="2400">
              <a:latin typeface="Calibri"/>
              <a:cs typeface="Calibri"/>
            </a:endParaRPr>
          </a:p>
          <a:p>
            <a:pPr marL="241300" marR="1193800">
              <a:lnSpc>
                <a:spcPct val="70000"/>
              </a:lnSpc>
              <a:spcBef>
                <a:spcPts val="434"/>
              </a:spcBef>
            </a:pPr>
            <a:r>
              <a:rPr sz="2400" spc="-15" dirty="0">
                <a:latin typeface="Calibri"/>
                <a:cs typeface="Calibri"/>
              </a:rPr>
              <a:t>опухоли </a:t>
            </a:r>
            <a:r>
              <a:rPr sz="2400" spc="-5" dirty="0">
                <a:latin typeface="Calibri"/>
                <a:cs typeface="Calibri"/>
              </a:rPr>
              <a:t>длинных </a:t>
            </a:r>
            <a:r>
              <a:rPr sz="2400" spc="-15" dirty="0">
                <a:latin typeface="Calibri"/>
                <a:cs typeface="Calibri"/>
              </a:rPr>
              <a:t>костей: </a:t>
            </a:r>
            <a:r>
              <a:rPr sz="2400" spc="-10" dirty="0">
                <a:latin typeface="Calibri"/>
                <a:cs typeface="Calibri"/>
              </a:rPr>
              <a:t>гистиоцитоз </a:t>
            </a:r>
            <a:r>
              <a:rPr sz="2400" dirty="0">
                <a:latin typeface="Calibri"/>
                <a:cs typeface="Calibri"/>
              </a:rPr>
              <a:t>X в диафизе и эозинофильная  </a:t>
            </a:r>
            <a:r>
              <a:rPr sz="2400" spc="-10" dirty="0">
                <a:latin typeface="Calibri"/>
                <a:cs typeface="Calibri"/>
              </a:rPr>
              <a:t>гранулема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эпифизе.</a:t>
            </a:r>
            <a:endParaRPr sz="2400">
              <a:latin typeface="Calibri"/>
              <a:cs typeface="Calibri"/>
            </a:endParaRPr>
          </a:p>
          <a:p>
            <a:pPr marL="241300" marR="11112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Опухоли, более </a:t>
            </a:r>
            <a:r>
              <a:rPr sz="2400" spc="-5" dirty="0">
                <a:latin typeface="Calibri"/>
                <a:cs typeface="Calibri"/>
              </a:rPr>
              <a:t>распространенные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области </a:t>
            </a:r>
            <a:r>
              <a:rPr sz="2400" spc="-5" dirty="0">
                <a:latin typeface="Calibri"/>
                <a:cs typeface="Calibri"/>
              </a:rPr>
              <a:t>таза, включают </a:t>
            </a:r>
            <a:r>
              <a:rPr sz="2400" spc="-15" dirty="0">
                <a:latin typeface="Calibri"/>
                <a:cs typeface="Calibri"/>
              </a:rPr>
              <a:t>остеобластому,  </a:t>
            </a:r>
            <a:r>
              <a:rPr sz="2400" spc="-5" dirty="0">
                <a:latin typeface="Calibri"/>
                <a:cs typeface="Calibri"/>
              </a:rPr>
              <a:t>аневризматическую </a:t>
            </a:r>
            <a:r>
              <a:rPr sz="2400" spc="-10" dirty="0">
                <a:latin typeface="Calibri"/>
                <a:cs typeface="Calibri"/>
              </a:rPr>
              <a:t>костную </a:t>
            </a:r>
            <a:r>
              <a:rPr sz="2400" dirty="0">
                <a:latin typeface="Calibri"/>
                <a:cs typeface="Calibri"/>
              </a:rPr>
              <a:t>кисту и </a:t>
            </a:r>
            <a:r>
              <a:rPr sz="2400" spc="-5" dirty="0">
                <a:latin typeface="Calibri"/>
                <a:cs typeface="Calibri"/>
              </a:rPr>
              <a:t>фиброзную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дисплазию.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Дополнительные </a:t>
            </a:r>
            <a:r>
              <a:rPr sz="2400" spc="-10" dirty="0">
                <a:latin typeface="Calibri"/>
                <a:cs typeface="Calibri"/>
              </a:rPr>
              <a:t>метастатические </a:t>
            </a:r>
            <a:r>
              <a:rPr sz="2400" spc="-15" dirty="0">
                <a:latin typeface="Calibri"/>
                <a:cs typeface="Calibri"/>
              </a:rPr>
              <a:t>опухоли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нижних </a:t>
            </a:r>
            <a:r>
              <a:rPr sz="2400" spc="-10" dirty="0">
                <a:latin typeface="Calibri"/>
                <a:cs typeface="Calibri"/>
              </a:rPr>
              <a:t>конечностях </a:t>
            </a:r>
            <a:r>
              <a:rPr sz="2400" spc="-5" dirty="0">
                <a:latin typeface="Calibri"/>
                <a:cs typeface="Calibri"/>
              </a:rPr>
              <a:t>включают  </a:t>
            </a:r>
            <a:r>
              <a:rPr sz="2400" spc="-10" dirty="0">
                <a:latin typeface="Calibri"/>
                <a:cs typeface="Calibri"/>
              </a:rPr>
              <a:t>нейробластому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лимфомы </a:t>
            </a:r>
            <a:r>
              <a:rPr sz="2400" spc="-10" dirty="0">
                <a:latin typeface="Calibri"/>
                <a:cs typeface="Calibri"/>
              </a:rPr>
              <a:t>различных</a:t>
            </a:r>
            <a:r>
              <a:rPr sz="2400" spc="-5" dirty="0">
                <a:latin typeface="Calibri"/>
                <a:cs typeface="Calibri"/>
              </a:rPr>
              <a:t> типов.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5350" y="733425"/>
            <a:ext cx="2780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Опухоли</a:t>
            </a:r>
            <a:r>
              <a:rPr spc="-90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364470" cy="42913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694814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Это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10" dirty="0">
                <a:latin typeface="Calibri"/>
                <a:cs typeface="Calibri"/>
              </a:rPr>
              <a:t>потребовать </a:t>
            </a:r>
            <a:r>
              <a:rPr sz="2600" dirty="0">
                <a:latin typeface="Calibri"/>
                <a:cs typeface="Calibri"/>
              </a:rPr>
              <a:t>широких </a:t>
            </a:r>
            <a:r>
              <a:rPr sz="2600" spc="-5" dirty="0">
                <a:latin typeface="Calibri"/>
                <a:cs typeface="Calibri"/>
              </a:rPr>
              <a:t>резекций длинной </a:t>
            </a:r>
            <a:r>
              <a:rPr sz="2600" spc="-10" dirty="0">
                <a:latin typeface="Calibri"/>
                <a:cs typeface="Calibri"/>
              </a:rPr>
              <a:t>кости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5" dirty="0">
                <a:latin typeface="Calibri"/>
                <a:cs typeface="Calibri"/>
              </a:rPr>
              <a:t>адъювантной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химиотерапии.</a:t>
            </a:r>
            <a:endParaRPr sz="2600">
              <a:latin typeface="Calibri"/>
              <a:cs typeface="Calibri"/>
            </a:endParaRPr>
          </a:p>
          <a:p>
            <a:pPr marL="241300" marR="69469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После постановки </a:t>
            </a:r>
            <a:r>
              <a:rPr sz="2600" spc="-5" dirty="0">
                <a:latin typeface="Calibri"/>
                <a:cs typeface="Calibri"/>
              </a:rPr>
              <a:t>диагноза </a:t>
            </a:r>
            <a:r>
              <a:rPr sz="2600" spc="-20" dirty="0">
                <a:latin typeface="Calibri"/>
                <a:cs typeface="Calibri"/>
              </a:rPr>
              <a:t>необходима </a:t>
            </a:r>
            <a:r>
              <a:rPr sz="2600" spc="-5" dirty="0">
                <a:latin typeface="Calibri"/>
                <a:cs typeface="Calibri"/>
              </a:rPr>
              <a:t>дальнейшая </a:t>
            </a:r>
            <a:r>
              <a:rPr sz="2600" spc="-10" dirty="0">
                <a:latin typeface="Calibri"/>
                <a:cs typeface="Calibri"/>
              </a:rPr>
              <a:t>обработка </a:t>
            </a:r>
            <a:r>
              <a:rPr sz="2600" dirty="0">
                <a:latin typeface="Calibri"/>
                <a:cs typeface="Calibri"/>
              </a:rPr>
              <a:t>и  лечение в центре, </a:t>
            </a:r>
            <a:r>
              <a:rPr sz="2600" spc="-5" dirty="0">
                <a:latin typeface="Calibri"/>
                <a:cs typeface="Calibri"/>
              </a:rPr>
              <a:t>имеющем опыт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управлении </a:t>
            </a:r>
            <a:r>
              <a:rPr sz="2600" spc="-10" dirty="0">
                <a:latin typeface="Calibri"/>
                <a:cs typeface="Calibri"/>
              </a:rPr>
              <a:t>этими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опухолями.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Возраст </a:t>
            </a:r>
            <a:r>
              <a:rPr sz="2600" spc="-5" dirty="0">
                <a:latin typeface="Calibri"/>
                <a:cs typeface="Calibri"/>
              </a:rPr>
              <a:t>проявления саркомы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остеосаркомы Юинга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комплексная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ts val="2500"/>
              </a:lnSpc>
              <a:spcBef>
                <a:spcPts val="290"/>
              </a:spcBef>
            </a:pPr>
            <a:r>
              <a:rPr sz="2600" dirty="0">
                <a:latin typeface="Calibri"/>
                <a:cs typeface="Calibri"/>
              </a:rPr>
              <a:t>помощь, </a:t>
            </a:r>
            <a:r>
              <a:rPr sz="2600" spc="-15" dirty="0">
                <a:latin typeface="Calibri"/>
                <a:cs typeface="Calibri"/>
              </a:rPr>
              <a:t>необходимая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5" dirty="0">
                <a:latin typeface="Calibri"/>
                <a:cs typeface="Calibri"/>
              </a:rPr>
              <a:t>лечения </a:t>
            </a:r>
            <a:r>
              <a:rPr sz="2600" spc="-10" dirty="0">
                <a:latin typeface="Calibri"/>
                <a:cs typeface="Calibri"/>
              </a:rPr>
              <a:t>этих костных </a:t>
            </a:r>
            <a:r>
              <a:rPr sz="2600" spc="-5" dirty="0">
                <a:latin typeface="Calibri"/>
                <a:cs typeface="Calibri"/>
              </a:rPr>
              <a:t>сарком, </a:t>
            </a:r>
            <a:r>
              <a:rPr sz="2600" spc="-10" dirty="0">
                <a:latin typeface="Calibri"/>
                <a:cs typeface="Calibri"/>
              </a:rPr>
              <a:t>представляют  </a:t>
            </a:r>
            <a:r>
              <a:rPr sz="2600" dirty="0">
                <a:latin typeface="Calibri"/>
                <a:cs typeface="Calibri"/>
              </a:rPr>
              <a:t>собой </a:t>
            </a:r>
            <a:r>
              <a:rPr sz="2600" spc="-15" dirty="0">
                <a:latin typeface="Calibri"/>
                <a:cs typeface="Calibri"/>
              </a:rPr>
              <a:t>проблему, </a:t>
            </a:r>
            <a:r>
              <a:rPr sz="2600" spc="-5" dirty="0">
                <a:latin typeface="Calibri"/>
                <a:cs typeface="Calibri"/>
              </a:rPr>
              <a:t>так </a:t>
            </a:r>
            <a:r>
              <a:rPr sz="2600" spc="-15" dirty="0">
                <a:latin typeface="Calibri"/>
                <a:cs typeface="Calibri"/>
              </a:rPr>
              <a:t>как </a:t>
            </a:r>
            <a:r>
              <a:rPr sz="2600" spc="-10" dirty="0">
                <a:latin typeface="Calibri"/>
                <a:cs typeface="Calibri"/>
              </a:rPr>
              <a:t>эти </a:t>
            </a:r>
            <a:r>
              <a:rPr sz="2600" spc="-20" dirty="0">
                <a:latin typeface="Calibri"/>
                <a:cs typeface="Calibri"/>
              </a:rPr>
              <a:t>люди </a:t>
            </a:r>
            <a:r>
              <a:rPr sz="2600" spc="-15" dirty="0">
                <a:latin typeface="Calibri"/>
                <a:cs typeface="Calibri"/>
              </a:rPr>
              <a:t>переходят от </a:t>
            </a:r>
            <a:r>
              <a:rPr sz="2600" spc="-10" dirty="0">
                <a:latin typeface="Calibri"/>
                <a:cs typeface="Calibri"/>
              </a:rPr>
              <a:t>педиатрической </a:t>
            </a:r>
            <a:r>
              <a:rPr sz="2600" dirty="0">
                <a:latin typeface="Calibri"/>
                <a:cs typeface="Calibri"/>
              </a:rPr>
              <a:t>к  взрослой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помощи.</a:t>
            </a:r>
            <a:endParaRPr sz="2600">
              <a:latin typeface="Calibri"/>
              <a:cs typeface="Calibri"/>
            </a:endParaRPr>
          </a:p>
          <a:p>
            <a:pPr marL="241300" marR="11874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Снижение </a:t>
            </a:r>
            <a:r>
              <a:rPr sz="2600" dirty="0">
                <a:latin typeface="Calibri"/>
                <a:cs typeface="Calibri"/>
              </a:rPr>
              <a:t>выживаемости у </a:t>
            </a:r>
            <a:r>
              <a:rPr sz="2600" spc="-15" dirty="0">
                <a:latin typeface="Calibri"/>
                <a:cs typeface="Calibri"/>
              </a:rPr>
              <a:t>подростков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20" dirty="0">
                <a:latin typeface="Calibri"/>
                <a:cs typeface="Calibri"/>
              </a:rPr>
              <a:t>молодых людей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саркомами  </a:t>
            </a:r>
            <a:r>
              <a:rPr sz="2600" spc="-10" dirty="0">
                <a:latin typeface="Calibri"/>
                <a:cs typeface="Calibri"/>
              </a:rPr>
              <a:t>костей </a:t>
            </a:r>
            <a:r>
              <a:rPr sz="2600" dirty="0">
                <a:latin typeface="Calibri"/>
                <a:cs typeface="Calibri"/>
              </a:rPr>
              <a:t>было </a:t>
            </a:r>
            <a:r>
              <a:rPr sz="2600" spc="-5" dirty="0">
                <a:latin typeface="Calibri"/>
                <a:cs typeface="Calibri"/>
              </a:rPr>
              <a:t>связано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отсутствием комплексных </a:t>
            </a:r>
            <a:r>
              <a:rPr sz="2600" spc="-15" dirty="0">
                <a:latin typeface="Calibri"/>
                <a:cs typeface="Calibri"/>
              </a:rPr>
              <a:t>переходных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услуг,</a:t>
            </a:r>
            <a:endParaRPr sz="2600">
              <a:latin typeface="Calibri"/>
              <a:cs typeface="Calibri"/>
            </a:endParaRPr>
          </a:p>
          <a:p>
            <a:pPr marL="241300" marR="2388235">
              <a:lnSpc>
                <a:spcPct val="80000"/>
              </a:lnSpc>
            </a:pPr>
            <a:r>
              <a:rPr sz="2600" spc="-10" dirty="0">
                <a:latin typeface="Calibri"/>
                <a:cs typeface="Calibri"/>
              </a:rPr>
              <a:t>поскольку эти </a:t>
            </a:r>
            <a:r>
              <a:rPr sz="2600" spc="-20" dirty="0">
                <a:latin typeface="Calibri"/>
                <a:cs typeface="Calibri"/>
              </a:rPr>
              <a:t>молодые </a:t>
            </a:r>
            <a:r>
              <a:rPr sz="2600" dirty="0">
                <a:latin typeface="Calibri"/>
                <a:cs typeface="Calibri"/>
              </a:rPr>
              <a:t>пациенты </a:t>
            </a:r>
            <a:r>
              <a:rPr sz="2600" spc="-15" dirty="0">
                <a:latin typeface="Calibri"/>
                <a:cs typeface="Calibri"/>
              </a:rPr>
              <a:t>переходят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систему  здравоохранения для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взрослых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5350" y="733425"/>
            <a:ext cx="2780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Опухоли</a:t>
            </a:r>
            <a:r>
              <a:rPr spc="-90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0118090" cy="41211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81025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Физическая </a:t>
            </a:r>
            <a:r>
              <a:rPr sz="2800" spc="-5" dirty="0">
                <a:latin typeface="Calibri"/>
                <a:cs typeface="Calibri"/>
              </a:rPr>
              <a:t>активность и управление </a:t>
            </a:r>
            <a:r>
              <a:rPr sz="2800" spc="-10" dirty="0">
                <a:latin typeface="Calibri"/>
                <a:cs typeface="Calibri"/>
              </a:rPr>
              <a:t>контрактурой </a:t>
            </a:r>
            <a:r>
              <a:rPr sz="2800" spc="-15" dirty="0">
                <a:latin typeface="Calibri"/>
                <a:cs typeface="Calibri"/>
              </a:rPr>
              <a:t>являются  </a:t>
            </a:r>
            <a:r>
              <a:rPr sz="2800" spc="-5" dirty="0">
                <a:latin typeface="Calibri"/>
                <a:cs typeface="Calibri"/>
              </a:rPr>
              <a:t>важными </a:t>
            </a:r>
            <a:r>
              <a:rPr sz="2800" dirty="0">
                <a:latin typeface="Calibri"/>
                <a:cs typeface="Calibri"/>
              </a:rPr>
              <a:t>вопросами </a:t>
            </a:r>
            <a:r>
              <a:rPr sz="2800" spc="-5" dirty="0">
                <a:latin typeface="Calibri"/>
                <a:cs typeface="Calibri"/>
              </a:rPr>
              <a:t>реабилитации </a:t>
            </a:r>
            <a:r>
              <a:rPr sz="2800" dirty="0">
                <a:latin typeface="Calibri"/>
                <a:cs typeface="Calibri"/>
              </a:rPr>
              <a:t>во </a:t>
            </a:r>
            <a:r>
              <a:rPr sz="2800" spc="-5" dirty="0">
                <a:latin typeface="Calibri"/>
                <a:cs typeface="Calibri"/>
              </a:rPr>
              <a:t>время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неотложной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71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терапии.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хронической фазе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целостность </a:t>
            </a:r>
            <a:r>
              <a:rPr sz="2800" spc="-20" dirty="0">
                <a:latin typeface="Calibri"/>
                <a:cs typeface="Calibri"/>
              </a:rPr>
              <a:t>кожи </a:t>
            </a:r>
            <a:r>
              <a:rPr sz="2800" spc="-15" dirty="0">
                <a:latin typeface="Calibri"/>
                <a:cs typeface="Calibri"/>
              </a:rPr>
              <a:t>остаточной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части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340"/>
              </a:spcBef>
            </a:pPr>
            <a:r>
              <a:rPr sz="2800" spc="-10" dirty="0">
                <a:latin typeface="Calibri"/>
                <a:cs typeface="Calibri"/>
              </a:rPr>
              <a:t>конечностей, </a:t>
            </a:r>
            <a:r>
              <a:rPr sz="2800" spc="-5" dirty="0">
                <a:latin typeface="Calibri"/>
                <a:cs typeface="Calibri"/>
              </a:rPr>
              <a:t>управление </a:t>
            </a:r>
            <a:r>
              <a:rPr sz="2800" spc="-10" dirty="0">
                <a:latin typeface="Calibri"/>
                <a:cs typeface="Calibri"/>
              </a:rPr>
              <a:t>протезами </a:t>
            </a:r>
            <a:r>
              <a:rPr sz="2800" spc="-5" dirty="0">
                <a:latin typeface="Calibri"/>
                <a:cs typeface="Calibri"/>
              </a:rPr>
              <a:t>и управление </a:t>
            </a:r>
            <a:r>
              <a:rPr sz="2800" spc="-10" dirty="0">
                <a:latin typeface="Calibri"/>
                <a:cs typeface="Calibri"/>
              </a:rPr>
              <a:t>контрактурой  </a:t>
            </a:r>
            <a:r>
              <a:rPr sz="2800" spc="-15" dirty="0">
                <a:latin typeface="Calibri"/>
                <a:cs typeface="Calibri"/>
              </a:rPr>
              <a:t>являются </a:t>
            </a:r>
            <a:r>
              <a:rPr sz="2800" spc="-5" dirty="0">
                <a:latin typeface="Calibri"/>
                <a:cs typeface="Calibri"/>
              </a:rPr>
              <a:t>важными </a:t>
            </a:r>
            <a:r>
              <a:rPr sz="2800" dirty="0">
                <a:latin typeface="Calibri"/>
                <a:cs typeface="Calibri"/>
              </a:rPr>
              <a:t>вопросами </a:t>
            </a: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10" dirty="0">
                <a:latin typeface="Calibri"/>
                <a:cs typeface="Calibri"/>
              </a:rPr>
              <a:t>управлении </a:t>
            </a:r>
            <a:r>
              <a:rPr sz="2800" spc="-20" dirty="0">
                <a:latin typeface="Calibri"/>
                <a:cs typeface="Calibri"/>
              </a:rPr>
              <a:t>этой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группой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spc="-5" dirty="0">
                <a:latin typeface="Calibri"/>
                <a:cs typeface="Calibri"/>
              </a:rPr>
              <a:t>пациентов.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Управление командой </a:t>
            </a:r>
            <a:r>
              <a:rPr sz="2800" spc="-5" dirty="0">
                <a:latin typeface="Calibri"/>
                <a:cs typeface="Calibri"/>
              </a:rPr>
              <a:t>имеет </a:t>
            </a:r>
            <a:r>
              <a:rPr sz="2800" spc="-10" dirty="0">
                <a:latin typeface="Calibri"/>
                <a:cs typeface="Calibri"/>
              </a:rPr>
              <a:t>решающее </a:t>
            </a:r>
            <a:r>
              <a:rPr sz="2800" spc="-5" dirty="0">
                <a:latin typeface="Calibri"/>
                <a:cs typeface="Calibri"/>
              </a:rPr>
              <a:t>значение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под</a:t>
            </a:r>
            <a:endParaRPr sz="2800">
              <a:latin typeface="Calibri"/>
              <a:cs typeface="Calibri"/>
            </a:endParaRPr>
          </a:p>
          <a:p>
            <a:pPr marL="241300" marR="1021715">
              <a:lnSpc>
                <a:spcPct val="80000"/>
              </a:lnSpc>
              <a:spcBef>
                <a:spcPts val="335"/>
              </a:spcBef>
            </a:pPr>
            <a:r>
              <a:rPr sz="2800" spc="-20" dirty="0">
                <a:latin typeface="Calibri"/>
                <a:cs typeface="Calibri"/>
              </a:rPr>
              <a:t>руководством </a:t>
            </a:r>
            <a:r>
              <a:rPr sz="2800" spc="-5" dirty="0">
                <a:latin typeface="Calibri"/>
                <a:cs typeface="Calibri"/>
              </a:rPr>
              <a:t>специалиста по </a:t>
            </a:r>
            <a:r>
              <a:rPr sz="2800" spc="-20" dirty="0">
                <a:latin typeface="Calibri"/>
                <a:cs typeface="Calibri"/>
              </a:rPr>
              <a:t>детской </a:t>
            </a:r>
            <a:r>
              <a:rPr sz="2800" spc="-5" dirty="0">
                <a:latin typeface="Calibri"/>
                <a:cs typeface="Calibri"/>
              </a:rPr>
              <a:t>реабилитационной  </a:t>
            </a:r>
            <a:r>
              <a:rPr sz="2800" spc="-10" dirty="0">
                <a:latin typeface="Calibri"/>
                <a:cs typeface="Calibri"/>
              </a:rPr>
              <a:t>медицине, </a:t>
            </a:r>
            <a:r>
              <a:rPr sz="2800" spc="-20" dirty="0">
                <a:latin typeface="Calibri"/>
                <a:cs typeface="Calibri"/>
              </a:rPr>
              <a:t>который </a:t>
            </a:r>
            <a:r>
              <a:rPr sz="2800" spc="-5" dirty="0">
                <a:latin typeface="Calibri"/>
                <a:cs typeface="Calibri"/>
              </a:rPr>
              <a:t>занимается </a:t>
            </a:r>
            <a:r>
              <a:rPr sz="2800" spc="-10" dirty="0">
                <a:latin typeface="Calibri"/>
                <a:cs typeface="Calibri"/>
              </a:rPr>
              <a:t>комплексным </a:t>
            </a:r>
            <a:r>
              <a:rPr sz="2800" spc="-30" dirty="0">
                <a:latin typeface="Calibri"/>
                <a:cs typeface="Calibri"/>
              </a:rPr>
              <a:t>уходом </a:t>
            </a:r>
            <a:r>
              <a:rPr sz="2800" spc="-5" dirty="0">
                <a:latin typeface="Calibri"/>
                <a:cs typeface="Calibri"/>
              </a:rPr>
              <a:t>за  пациентом, семьей 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близкими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33425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4919980" cy="399287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80645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Аномалии </a:t>
            </a:r>
            <a:r>
              <a:rPr sz="2800" spc="-25" dirty="0">
                <a:latin typeface="Calibri"/>
                <a:cs typeface="Calibri"/>
              </a:rPr>
              <a:t>походки, хотя </a:t>
            </a:r>
            <a:r>
              <a:rPr sz="2800" spc="-10" dirty="0">
                <a:latin typeface="Calibri"/>
                <a:cs typeface="Calibri"/>
              </a:rPr>
              <a:t>часто 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доброкачественные,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могут</a:t>
            </a:r>
            <a:endParaRPr sz="2800">
              <a:latin typeface="Calibri"/>
              <a:cs typeface="Calibri"/>
            </a:endParaRPr>
          </a:p>
          <a:p>
            <a:pPr marL="241300" marR="226695">
              <a:lnSpc>
                <a:spcPct val="80000"/>
              </a:lnSpc>
              <a:spcBef>
                <a:spcPts val="25"/>
              </a:spcBef>
            </a:pPr>
            <a:r>
              <a:rPr sz="2800" spc="-5" dirty="0">
                <a:latin typeface="Calibri"/>
                <a:cs typeface="Calibri"/>
              </a:rPr>
              <a:t>стать </a:t>
            </a:r>
            <a:r>
              <a:rPr sz="2800" spc="-10" dirty="0">
                <a:latin typeface="Calibri"/>
                <a:cs typeface="Calibri"/>
              </a:rPr>
              <a:t>источником  </a:t>
            </a:r>
            <a:r>
              <a:rPr sz="2800" spc="-25" dirty="0">
                <a:latin typeface="Calibri"/>
                <a:cs typeface="Calibri"/>
              </a:rPr>
              <a:t>родительского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беспокойства.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Необходимо</a:t>
            </a:r>
            <a:r>
              <a:rPr sz="2800" spc="-15" dirty="0">
                <a:latin typeface="Calibri"/>
                <a:cs typeface="Calibri"/>
              </a:rPr>
              <a:t> внимательно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2690"/>
              </a:lnSpc>
              <a:spcBef>
                <a:spcPts val="310"/>
              </a:spcBef>
            </a:pPr>
            <a:r>
              <a:rPr sz="2800" spc="-10" dirty="0">
                <a:latin typeface="Calibri"/>
                <a:cs typeface="Calibri"/>
              </a:rPr>
              <a:t>смотреть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dirty="0">
                <a:latin typeface="Calibri"/>
                <a:cs typeface="Calibri"/>
              </a:rPr>
              <a:t>всю </a:t>
            </a:r>
            <a:r>
              <a:rPr sz="2800" spc="-5" dirty="0">
                <a:latin typeface="Calibri"/>
                <a:cs typeface="Calibri"/>
              </a:rPr>
              <a:t>позу </a:t>
            </a:r>
            <a:r>
              <a:rPr sz="2800" spc="-10" dirty="0">
                <a:latin typeface="Calibri"/>
                <a:cs typeface="Calibri"/>
              </a:rPr>
              <a:t>ребенка,  </a:t>
            </a:r>
            <a:r>
              <a:rPr sz="2800" spc="-5" dirty="0">
                <a:latin typeface="Calibri"/>
                <a:cs typeface="Calibri"/>
              </a:rPr>
              <a:t>особенно </a:t>
            </a:r>
            <a:r>
              <a:rPr sz="2800" spc="-20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поясницы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вниз,</a:t>
            </a:r>
            <a:endParaRPr sz="2800">
              <a:latin typeface="Calibri"/>
              <a:cs typeface="Calibri"/>
            </a:endParaRPr>
          </a:p>
          <a:p>
            <a:pPr marL="241300" marR="569595">
              <a:lnSpc>
                <a:spcPct val="80000"/>
              </a:lnSpc>
              <a:spcBef>
                <a:spcPts val="25"/>
              </a:spcBef>
            </a:pPr>
            <a:r>
              <a:rPr sz="2800" spc="-15" dirty="0">
                <a:latin typeface="Calibri"/>
                <a:cs typeface="Calibri"/>
              </a:rPr>
              <a:t>потому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неправильное  </a:t>
            </a:r>
            <a:r>
              <a:rPr sz="2800" spc="-15" dirty="0">
                <a:latin typeface="Calibri"/>
                <a:cs typeface="Calibri"/>
              </a:rPr>
              <a:t>положение любого </a:t>
            </a:r>
            <a:r>
              <a:rPr sz="2800" spc="-5" dirty="0">
                <a:latin typeface="Calibri"/>
                <a:cs typeface="Calibri"/>
              </a:rPr>
              <a:t>сустава  нижней </a:t>
            </a:r>
            <a:r>
              <a:rPr sz="2800" spc="-10" dirty="0">
                <a:latin typeface="Calibri"/>
                <a:cs typeface="Calibri"/>
              </a:rPr>
              <a:t>конечности </a:t>
            </a:r>
            <a:r>
              <a:rPr sz="2800" spc="-15" dirty="0">
                <a:latin typeface="Calibri"/>
                <a:cs typeface="Calibri"/>
              </a:rPr>
              <a:t>может  </a:t>
            </a:r>
            <a:r>
              <a:rPr sz="2800" spc="-5" dirty="0">
                <a:latin typeface="Calibri"/>
                <a:cs typeface="Calibri"/>
              </a:rPr>
              <a:t>быть связано с другим.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0628" y="1825751"/>
            <a:ext cx="2904744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626109"/>
            <a:ext cx="6602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latin typeface="Calibri Light"/>
                <a:cs typeface="Calibri Light"/>
              </a:rPr>
              <a:t>Угол шейки </a:t>
            </a:r>
            <a:r>
              <a:rPr sz="2400" b="0" spc="-20" dirty="0">
                <a:latin typeface="Calibri Light"/>
                <a:cs typeface="Calibri Light"/>
              </a:rPr>
              <a:t>стержня </a:t>
            </a:r>
            <a:r>
              <a:rPr sz="2400" b="0" dirty="0">
                <a:latin typeface="Calibri Light"/>
                <a:cs typeface="Calibri Light"/>
              </a:rPr>
              <a:t>и </a:t>
            </a:r>
            <a:r>
              <a:rPr sz="2400" b="0" spc="-20" dirty="0">
                <a:latin typeface="Calibri Light"/>
                <a:cs typeface="Calibri Light"/>
              </a:rPr>
              <a:t>антеверсия бедренной</a:t>
            </a:r>
            <a:r>
              <a:rPr sz="2400" b="0" spc="-275" dirty="0">
                <a:latin typeface="Calibri Light"/>
                <a:cs typeface="Calibri Light"/>
              </a:rPr>
              <a:t> </a:t>
            </a:r>
            <a:r>
              <a:rPr sz="2400" b="0" spc="-15" dirty="0">
                <a:latin typeface="Calibri Light"/>
                <a:cs typeface="Calibri Light"/>
              </a:rPr>
              <a:t>кости</a:t>
            </a:r>
            <a:r>
              <a:rPr sz="1800" b="0" spc="-15" dirty="0">
                <a:latin typeface="Calibri Light"/>
                <a:cs typeface="Calibri Light"/>
              </a:rPr>
              <a:t>: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43188" y="995172"/>
            <a:ext cx="3054096" cy="487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768" y="969009"/>
            <a:ext cx="6949440" cy="48050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05435" algn="just">
              <a:lnSpc>
                <a:spcPts val="1939"/>
              </a:lnSpc>
              <a:spcBef>
                <a:spcPts val="345"/>
              </a:spcBef>
            </a:pPr>
            <a:r>
              <a:rPr sz="1800" b="0" spc="-5" dirty="0">
                <a:latin typeface="Calibri Light"/>
                <a:cs typeface="Calibri Light"/>
              </a:rPr>
              <a:t>(A) </a:t>
            </a:r>
            <a:r>
              <a:rPr sz="1800" b="0" spc="-15" dirty="0">
                <a:latin typeface="Calibri Light"/>
                <a:cs typeface="Calibri Light"/>
              </a:rPr>
              <a:t>увеличение </a:t>
            </a:r>
            <a:r>
              <a:rPr sz="1800" b="0" spc="-30" dirty="0">
                <a:latin typeface="Calibri Light"/>
                <a:cs typeface="Calibri Light"/>
              </a:rPr>
              <a:t>coxa </a:t>
            </a:r>
            <a:r>
              <a:rPr sz="1800" b="0" spc="-20" dirty="0">
                <a:latin typeface="Calibri Light"/>
                <a:cs typeface="Calibri Light"/>
              </a:rPr>
              <a:t>valga, </a:t>
            </a:r>
            <a:r>
              <a:rPr sz="1800" b="0" dirty="0">
                <a:latin typeface="Calibri Light"/>
                <a:cs typeface="Calibri Light"/>
              </a:rPr>
              <a:t>(B) </a:t>
            </a:r>
            <a:r>
              <a:rPr sz="1800" b="0" spc="-15" dirty="0">
                <a:latin typeface="Calibri Light"/>
                <a:cs typeface="Calibri Light"/>
              </a:rPr>
              <a:t>нормальное состояние, </a:t>
            </a:r>
            <a:r>
              <a:rPr sz="1800" b="0" dirty="0">
                <a:latin typeface="Calibri Light"/>
                <a:cs typeface="Calibri Light"/>
              </a:rPr>
              <a:t>(C) </a:t>
            </a:r>
            <a:r>
              <a:rPr sz="1800" b="0" spc="-20" dirty="0">
                <a:latin typeface="Calibri Light"/>
                <a:cs typeface="Calibri Light"/>
              </a:rPr>
              <a:t>уменьшение  </a:t>
            </a:r>
            <a:r>
              <a:rPr sz="1800" b="0" spc="-25" dirty="0">
                <a:latin typeface="Calibri Light"/>
                <a:cs typeface="Calibri Light"/>
              </a:rPr>
              <a:t>coxa </a:t>
            </a:r>
            <a:r>
              <a:rPr sz="1800" b="0" spc="-20" dirty="0">
                <a:latin typeface="Calibri Light"/>
                <a:cs typeface="Calibri Light"/>
              </a:rPr>
              <a:t>vara. </a:t>
            </a:r>
            <a:r>
              <a:rPr sz="1800" b="0" spc="-5" dirty="0">
                <a:latin typeface="Calibri Light"/>
                <a:cs typeface="Calibri Light"/>
              </a:rPr>
              <a:t>На </a:t>
            </a:r>
            <a:r>
              <a:rPr sz="1800" b="0" spc="-15" dirty="0">
                <a:latin typeface="Calibri Light"/>
                <a:cs typeface="Calibri Light"/>
              </a:rPr>
              <a:t>меньшей диаграмме показан </a:t>
            </a:r>
            <a:r>
              <a:rPr sz="1800" b="0" dirty="0">
                <a:latin typeface="Calibri Light"/>
                <a:cs typeface="Calibri Light"/>
              </a:rPr>
              <a:t>вид </a:t>
            </a:r>
            <a:r>
              <a:rPr sz="1800" b="0" spc="-15" dirty="0">
                <a:latin typeface="Calibri Light"/>
                <a:cs typeface="Calibri Light"/>
              </a:rPr>
              <a:t>сверху, относящийся </a:t>
            </a:r>
            <a:r>
              <a:rPr sz="1800" b="0" dirty="0">
                <a:latin typeface="Calibri Light"/>
                <a:cs typeface="Calibri Light"/>
              </a:rPr>
              <a:t>к  </a:t>
            </a:r>
            <a:r>
              <a:rPr sz="1800" b="0" spc="-15" dirty="0">
                <a:latin typeface="Calibri Light"/>
                <a:cs typeface="Calibri Light"/>
              </a:rPr>
              <a:t>плоскости</a:t>
            </a:r>
            <a:r>
              <a:rPr sz="1800" b="0" spc="-7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слева</a:t>
            </a:r>
            <a:r>
              <a:rPr sz="1800" b="0" spc="-6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направо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через</a:t>
            </a:r>
            <a:r>
              <a:rPr sz="1800" b="0" spc="-7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больший</a:t>
            </a:r>
            <a:r>
              <a:rPr sz="1800" b="0" spc="-6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вертел</a:t>
            </a:r>
            <a:r>
              <a:rPr sz="1800" b="0" spc="-7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и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головку</a:t>
            </a:r>
            <a:r>
              <a:rPr sz="1800" b="0" spc="-70" dirty="0">
                <a:latin typeface="Calibri Light"/>
                <a:cs typeface="Calibri Light"/>
              </a:rPr>
              <a:t> </a:t>
            </a:r>
            <a:r>
              <a:rPr sz="1800" b="0" spc="-15" dirty="0">
                <a:latin typeface="Calibri Light"/>
                <a:cs typeface="Calibri Light"/>
              </a:rPr>
              <a:t>бедренной  </a:t>
            </a:r>
            <a:r>
              <a:rPr sz="1800" b="0" spc="-10" dirty="0">
                <a:latin typeface="Calibri Light"/>
                <a:cs typeface="Calibri Light"/>
              </a:rPr>
              <a:t>кости, </a:t>
            </a:r>
            <a:r>
              <a:rPr sz="1800" b="0" spc="-15" dirty="0">
                <a:latin typeface="Calibri Light"/>
                <a:cs typeface="Calibri Light"/>
              </a:rPr>
              <a:t>дистально </a:t>
            </a:r>
            <a:r>
              <a:rPr sz="1800" b="0" spc="-20" dirty="0">
                <a:latin typeface="Calibri Light"/>
                <a:cs typeface="Calibri Light"/>
              </a:rPr>
              <a:t>примыкающую </a:t>
            </a:r>
            <a:r>
              <a:rPr sz="1800" b="0" dirty="0">
                <a:latin typeface="Calibri Light"/>
                <a:cs typeface="Calibri Light"/>
              </a:rPr>
              <a:t>к </a:t>
            </a:r>
            <a:r>
              <a:rPr sz="1800" b="0" spc="-20" dirty="0">
                <a:latin typeface="Calibri Light"/>
                <a:cs typeface="Calibri Light"/>
              </a:rPr>
              <a:t>транскондилярной </a:t>
            </a:r>
            <a:r>
              <a:rPr sz="1800" b="0" spc="-15" dirty="0">
                <a:latin typeface="Calibri Light"/>
                <a:cs typeface="Calibri Light"/>
              </a:rPr>
              <a:t>бедренной</a:t>
            </a:r>
            <a:r>
              <a:rPr sz="1800" b="0" spc="-160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оси.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На рисунке показан </a:t>
            </a:r>
            <a:r>
              <a:rPr sz="2000" dirty="0">
                <a:latin typeface="Calibri"/>
                <a:cs typeface="Calibri"/>
              </a:rPr>
              <a:t>поворот </a:t>
            </a:r>
            <a:r>
              <a:rPr sz="2000" spc="-15" dirty="0">
                <a:latin typeface="Calibri"/>
                <a:cs typeface="Calibri"/>
              </a:rPr>
              <a:t>головки </a:t>
            </a:r>
            <a:r>
              <a:rPr sz="2000" dirty="0">
                <a:latin typeface="Calibri"/>
                <a:cs typeface="Calibri"/>
              </a:rPr>
              <a:t>и шейки </a:t>
            </a:r>
            <a:r>
              <a:rPr sz="2000" spc="-10" dirty="0">
                <a:latin typeface="Calibri"/>
                <a:cs typeface="Calibri"/>
              </a:rPr>
              <a:t>бедра от </a:t>
            </a:r>
            <a:r>
              <a:rPr sz="2000" spc="-5" dirty="0">
                <a:latin typeface="Calibri"/>
                <a:cs typeface="Calibri"/>
              </a:rPr>
              <a:t>диафиза  </a:t>
            </a:r>
            <a:r>
              <a:rPr sz="2000" spc="-10" dirty="0">
                <a:latin typeface="Calibri"/>
                <a:cs typeface="Calibri"/>
              </a:rPr>
              <a:t>бедренной кости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дополнение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25" dirty="0">
                <a:latin typeface="Calibri"/>
                <a:cs typeface="Calibri"/>
              </a:rPr>
              <a:t>coxa </a:t>
            </a:r>
            <a:r>
              <a:rPr sz="2000" spc="-15" dirty="0">
                <a:latin typeface="Calibri"/>
                <a:cs typeface="Calibri"/>
              </a:rPr>
              <a:t>valga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5" dirty="0">
                <a:latin typeface="Calibri"/>
                <a:cs typeface="Calibri"/>
              </a:rPr>
              <a:t>coxa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vara.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35"/>
              </a:spcBef>
            </a:pPr>
            <a:r>
              <a:rPr sz="2000" spc="-5" dirty="0">
                <a:latin typeface="Calibri"/>
                <a:cs typeface="Calibri"/>
              </a:rPr>
              <a:t>Нормальный </a:t>
            </a:r>
            <a:r>
              <a:rPr sz="2000" spc="-15" dirty="0">
                <a:latin typeface="Calibri"/>
                <a:cs typeface="Calibri"/>
              </a:rPr>
              <a:t>угол </a:t>
            </a:r>
            <a:r>
              <a:rPr sz="2000" spc="-5" dirty="0">
                <a:latin typeface="Calibri"/>
                <a:cs typeface="Calibri"/>
              </a:rPr>
              <a:t>шейки бедра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диафиза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рождении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составляет </a:t>
            </a:r>
            <a:r>
              <a:rPr sz="2000" spc="-10" dirty="0">
                <a:latin typeface="Calibri"/>
                <a:cs typeface="Calibri"/>
              </a:rPr>
              <a:t>приблизительно </a:t>
            </a:r>
            <a:r>
              <a:rPr sz="2000" dirty="0">
                <a:latin typeface="Calibri"/>
                <a:cs typeface="Calibri"/>
              </a:rPr>
              <a:t>160° 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уменьшается</a:t>
            </a:r>
            <a:endParaRPr sz="2000">
              <a:latin typeface="Calibri"/>
              <a:cs typeface="Calibri"/>
            </a:endParaRPr>
          </a:p>
          <a:p>
            <a:pPr marL="12700" marR="745490">
              <a:lnSpc>
                <a:spcPts val="2160"/>
              </a:lnSpc>
              <a:spcBef>
                <a:spcPts val="155"/>
              </a:spcBef>
            </a:pPr>
            <a:r>
              <a:rPr sz="2000" spc="-10" dirty="0">
                <a:latin typeface="Calibri"/>
                <a:cs typeface="Calibri"/>
              </a:rPr>
              <a:t>приблизительно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140° в возрасте 5 </a:t>
            </a:r>
            <a:r>
              <a:rPr sz="2000" spc="-10" dirty="0">
                <a:latin typeface="Calibri"/>
                <a:cs typeface="Calibri"/>
              </a:rPr>
              <a:t>лет </a:t>
            </a:r>
            <a:r>
              <a:rPr sz="2000" dirty="0">
                <a:latin typeface="Calibri"/>
                <a:cs typeface="Calibri"/>
              </a:rPr>
              <a:t>и 120° в </a:t>
            </a:r>
            <a:r>
              <a:rPr sz="2000" spc="-10" dirty="0">
                <a:latin typeface="Calibri"/>
                <a:cs typeface="Calibri"/>
              </a:rPr>
              <a:t>зрелом  </a:t>
            </a:r>
            <a:r>
              <a:rPr sz="2000" dirty="0">
                <a:latin typeface="Calibri"/>
                <a:cs typeface="Calibri"/>
              </a:rPr>
              <a:t>возрасте.</a:t>
            </a:r>
            <a:endParaRPr sz="2000">
              <a:latin typeface="Calibri"/>
              <a:cs typeface="Calibri"/>
            </a:endParaRPr>
          </a:p>
          <a:p>
            <a:pPr marL="12700" marR="489584">
              <a:lnSpc>
                <a:spcPct val="90100"/>
              </a:lnSpc>
              <a:spcBef>
                <a:spcPts val="960"/>
              </a:spcBef>
            </a:pP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рождении </a:t>
            </a:r>
            <a:r>
              <a:rPr sz="2000" dirty="0">
                <a:latin typeface="Calibri"/>
                <a:cs typeface="Calibri"/>
              </a:rPr>
              <a:t>нормальный </a:t>
            </a:r>
            <a:r>
              <a:rPr sz="2000" spc="-5" dirty="0">
                <a:latin typeface="Calibri"/>
                <a:cs typeface="Calibri"/>
              </a:rPr>
              <a:t>передний </a:t>
            </a:r>
            <a:r>
              <a:rPr sz="2000" spc="-15" dirty="0">
                <a:latin typeface="Calibri"/>
                <a:cs typeface="Calibri"/>
              </a:rPr>
              <a:t>угол </a:t>
            </a:r>
            <a:r>
              <a:rPr sz="2000" dirty="0">
                <a:latin typeface="Calibri"/>
                <a:cs typeface="Calibri"/>
              </a:rPr>
              <a:t>шейки </a:t>
            </a:r>
            <a:r>
              <a:rPr sz="2000" spc="-10" dirty="0">
                <a:latin typeface="Calibri"/>
                <a:cs typeface="Calibri"/>
              </a:rPr>
              <a:t>бедра  относительно </a:t>
            </a:r>
            <a:r>
              <a:rPr sz="2000" spc="-5" dirty="0">
                <a:latin typeface="Calibri"/>
                <a:cs typeface="Calibri"/>
              </a:rPr>
              <a:t>транскондилярной линии дистального </a:t>
            </a:r>
            <a:r>
              <a:rPr sz="2000" spc="-10" dirty="0">
                <a:latin typeface="Calibri"/>
                <a:cs typeface="Calibri"/>
              </a:rPr>
              <a:t>бедра  </a:t>
            </a:r>
            <a:r>
              <a:rPr sz="2000" spc="-5" dirty="0">
                <a:latin typeface="Calibri"/>
                <a:cs typeface="Calibri"/>
              </a:rPr>
              <a:t>составляет </a:t>
            </a:r>
            <a:r>
              <a:rPr sz="2000" spc="-10" dirty="0">
                <a:latin typeface="Calibri"/>
                <a:cs typeface="Calibri"/>
              </a:rPr>
              <a:t>приблизительно </a:t>
            </a:r>
            <a:r>
              <a:rPr sz="2000" dirty="0">
                <a:latin typeface="Calibri"/>
                <a:cs typeface="Calibri"/>
              </a:rPr>
              <a:t>40° </a:t>
            </a:r>
            <a:r>
              <a:rPr sz="2000" spc="-5" dirty="0">
                <a:latin typeface="Calibri"/>
                <a:cs typeface="Calibri"/>
              </a:rPr>
              <a:t>градусов. </a:t>
            </a:r>
            <a:r>
              <a:rPr sz="2000" spc="-15" dirty="0">
                <a:latin typeface="Calibri"/>
                <a:cs typeface="Calibri"/>
              </a:rPr>
              <a:t>Этот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угол</a:t>
            </a:r>
            <a:endParaRPr sz="2000">
              <a:latin typeface="Calibri"/>
              <a:cs typeface="Calibri"/>
            </a:endParaRPr>
          </a:p>
          <a:p>
            <a:pPr marL="12700" marR="198755">
              <a:lnSpc>
                <a:spcPts val="2160"/>
              </a:lnSpc>
              <a:spcBef>
                <a:spcPts val="35"/>
              </a:spcBef>
            </a:pPr>
            <a:r>
              <a:rPr sz="2000" spc="-5" dirty="0">
                <a:latin typeface="Calibri"/>
                <a:cs typeface="Calibri"/>
              </a:rPr>
              <a:t>уменьшается </a:t>
            </a:r>
            <a:r>
              <a:rPr sz="2000" dirty="0">
                <a:latin typeface="Calibri"/>
                <a:cs typeface="Calibri"/>
              </a:rPr>
              <a:t>примерно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25° в возрасте 5 </a:t>
            </a:r>
            <a:r>
              <a:rPr sz="2000" spc="-10" dirty="0">
                <a:latin typeface="Calibri"/>
                <a:cs typeface="Calibri"/>
              </a:rPr>
              <a:t>лет </a:t>
            </a:r>
            <a:r>
              <a:rPr sz="2000" dirty="0">
                <a:latin typeface="Calibri"/>
                <a:cs typeface="Calibri"/>
              </a:rPr>
              <a:t>и 15° в </a:t>
            </a:r>
            <a:r>
              <a:rPr sz="2000" spc="-10" dirty="0">
                <a:latin typeface="Calibri"/>
                <a:cs typeface="Calibri"/>
              </a:rPr>
              <a:t>зрелом  </a:t>
            </a:r>
            <a:r>
              <a:rPr sz="2000" dirty="0">
                <a:latin typeface="Calibri"/>
                <a:cs typeface="Calibri"/>
              </a:rPr>
              <a:t>возрасте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556640"/>
            <a:ext cx="974344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0" spc="-5" dirty="0">
                <a:latin typeface="Calibri Light"/>
                <a:cs typeface="Calibri Light"/>
              </a:rPr>
              <a:t>На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рисунках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показаны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нормальные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степени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внутренней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и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внешней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ротации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в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течение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всего  срока</a:t>
            </a:r>
            <a:r>
              <a:rPr sz="2000" b="0" spc="-6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жизни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в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пределах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двух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стандартных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отклонений.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Обычно</a:t>
            </a:r>
            <a:r>
              <a:rPr sz="2000" b="0" spc="-6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считается,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что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степень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130"/>
              </a:lnSpc>
            </a:pPr>
            <a:r>
              <a:rPr sz="2000" b="0" spc="-15" dirty="0">
                <a:latin typeface="Calibri Light"/>
                <a:cs typeface="Calibri Light"/>
              </a:rPr>
              <a:t>антеверсии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шейки</a:t>
            </a:r>
            <a:r>
              <a:rPr sz="2000" b="0" spc="-6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бедра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примерно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на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20°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меньше,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чем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полная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внутренняя</a:t>
            </a:r>
            <a:r>
              <a:rPr sz="2000" b="0" spc="-70" dirty="0">
                <a:latin typeface="Calibri Light"/>
                <a:cs typeface="Calibri Light"/>
              </a:rPr>
              <a:t> </a:t>
            </a:r>
            <a:r>
              <a:rPr sz="2000" b="0" spc="-15" dirty="0">
                <a:latin typeface="Calibri Light"/>
                <a:cs typeface="Calibri Light"/>
              </a:rPr>
              <a:t>ротация</a:t>
            </a:r>
            <a:r>
              <a:rPr sz="2000" b="0" spc="-55" dirty="0">
                <a:latin typeface="Calibri Light"/>
                <a:cs typeface="Calibri Light"/>
              </a:rPr>
              <a:t> </a:t>
            </a:r>
            <a:r>
              <a:rPr sz="2000" b="0" spc="-10" dirty="0">
                <a:latin typeface="Calibri Light"/>
                <a:cs typeface="Calibri Light"/>
              </a:rPr>
              <a:t>бедра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625854"/>
            <a:ext cx="4283710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Внутреннее </a:t>
            </a:r>
            <a:r>
              <a:rPr sz="2200" b="1" spc="-10" dirty="0">
                <a:latin typeface="Calibri"/>
                <a:cs typeface="Calibri"/>
              </a:rPr>
              <a:t>вращение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бедра,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395"/>
              </a:spcBef>
            </a:pPr>
            <a:r>
              <a:rPr sz="2200" b="1" spc="-10" dirty="0">
                <a:latin typeface="Calibri"/>
                <a:cs typeface="Calibri"/>
              </a:rPr>
              <a:t>оцененное </a:t>
            </a:r>
            <a:r>
              <a:rPr sz="2200" b="1" spc="-5" dirty="0">
                <a:latin typeface="Calibri"/>
                <a:cs typeface="Calibri"/>
              </a:rPr>
              <a:t>у </a:t>
            </a:r>
            <a:r>
              <a:rPr sz="2200" b="1" spc="-10" dirty="0">
                <a:latin typeface="Calibri"/>
                <a:cs typeface="Calibri"/>
              </a:rPr>
              <a:t>ребенка </a:t>
            </a:r>
            <a:r>
              <a:rPr sz="2200" b="1" spc="-5" dirty="0">
                <a:latin typeface="Calibri"/>
                <a:cs typeface="Calibri"/>
              </a:rPr>
              <a:t>в </a:t>
            </a:r>
            <a:r>
              <a:rPr sz="2200" b="1" spc="-20" dirty="0">
                <a:latin typeface="Calibri"/>
                <a:cs typeface="Calibri"/>
              </a:rPr>
              <a:t>положении  </a:t>
            </a:r>
            <a:r>
              <a:rPr sz="2200" b="1" spc="-15" dirty="0">
                <a:latin typeface="Calibri"/>
                <a:cs typeface="Calibri"/>
              </a:rPr>
              <a:t>лежа.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724" y="2572511"/>
            <a:ext cx="5020056" cy="3616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1828" y="1732279"/>
            <a:ext cx="358965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Calibri"/>
                <a:cs typeface="Calibri"/>
              </a:rPr>
              <a:t>Внешнее вращение </a:t>
            </a:r>
            <a:r>
              <a:rPr sz="2400" b="1" spc="-10" dirty="0">
                <a:latin typeface="Calibri"/>
                <a:cs typeface="Calibri"/>
              </a:rPr>
              <a:t>бедра,  оцененное 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ребенка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96940" y="2753867"/>
            <a:ext cx="5161788" cy="3435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0173" y="733425"/>
            <a:ext cx="3312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Антеверсия</a:t>
            </a:r>
            <a:r>
              <a:rPr spc="-35" dirty="0"/>
              <a:t> </a:t>
            </a:r>
            <a:r>
              <a:rPr spc="-15" dirty="0"/>
              <a:t>бедра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292080" cy="38874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Увеличение </a:t>
            </a:r>
            <a:r>
              <a:rPr sz="2600" spc="-30" dirty="0">
                <a:latin typeface="Calibri"/>
                <a:cs typeface="Calibri"/>
              </a:rPr>
              <a:t>угла </a:t>
            </a:r>
            <a:r>
              <a:rPr sz="2600" dirty="0">
                <a:latin typeface="Calibri"/>
                <a:cs typeface="Calibri"/>
              </a:rPr>
              <a:t>антеверсии </a:t>
            </a:r>
            <a:r>
              <a:rPr sz="2600" spc="-5" dirty="0">
                <a:latin typeface="Calibri"/>
                <a:cs typeface="Calibri"/>
              </a:rPr>
              <a:t>часто </a:t>
            </a:r>
            <a:r>
              <a:rPr sz="2600" dirty="0">
                <a:latin typeface="Calibri"/>
                <a:cs typeface="Calibri"/>
              </a:rPr>
              <a:t>ассоциировано с </a:t>
            </a:r>
            <a:r>
              <a:rPr sz="2600" spc="-5" dirty="0">
                <a:latin typeface="Calibri"/>
                <a:cs typeface="Calibri"/>
              </a:rPr>
              <a:t>легким касанием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I-  х пальцев ног </a:t>
            </a:r>
            <a:r>
              <a:rPr sz="2600" spc="-5" dirty="0">
                <a:latin typeface="Calibri"/>
                <a:cs typeface="Calibri"/>
              </a:rPr>
              <a:t>вследствие увеличенной </a:t>
            </a:r>
            <a:r>
              <a:rPr sz="2600" dirty="0">
                <a:latin typeface="Calibri"/>
                <a:cs typeface="Calibri"/>
              </a:rPr>
              <a:t>внутренней </a:t>
            </a:r>
            <a:r>
              <a:rPr sz="2600" spc="-5" dirty="0">
                <a:latin typeface="Calibri"/>
                <a:cs typeface="Calibri"/>
              </a:rPr>
              <a:t>ротации </a:t>
            </a:r>
            <a:r>
              <a:rPr sz="2600" spc="-10" dirty="0">
                <a:latin typeface="Calibri"/>
                <a:cs typeface="Calibri"/>
              </a:rPr>
              <a:t>бедра,  </a:t>
            </a:r>
            <a:r>
              <a:rPr sz="2600" spc="-15" dirty="0">
                <a:latin typeface="Calibri"/>
                <a:cs typeface="Calibri"/>
              </a:rPr>
              <a:t>которое </a:t>
            </a:r>
            <a:r>
              <a:rPr sz="2600" spc="-5" dirty="0">
                <a:latin typeface="Calibri"/>
                <a:cs typeface="Calibri"/>
              </a:rPr>
              <a:t>лучше всего оценить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0" dirty="0">
                <a:latin typeface="Calibri"/>
                <a:cs typeface="Calibri"/>
              </a:rPr>
              <a:t>ребенка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положении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лежа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Оценка </a:t>
            </a:r>
            <a:r>
              <a:rPr sz="2600" spc="-5" dirty="0">
                <a:latin typeface="Calibri"/>
                <a:cs typeface="Calibri"/>
              </a:rPr>
              <a:t>антеверсии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измерена </a:t>
            </a:r>
            <a:r>
              <a:rPr sz="2600" spc="-10" dirty="0">
                <a:latin typeface="Calibri"/>
                <a:cs typeface="Calibri"/>
              </a:rPr>
              <a:t>путем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вертельной</a:t>
            </a:r>
            <a:endParaRPr sz="2600">
              <a:latin typeface="Calibri"/>
              <a:cs typeface="Calibri"/>
            </a:endParaRPr>
          </a:p>
          <a:p>
            <a:pPr marL="241300" marR="603250">
              <a:lnSpc>
                <a:spcPct val="90000"/>
              </a:lnSpc>
              <a:spcBef>
                <a:spcPts val="155"/>
              </a:spcBef>
            </a:pPr>
            <a:r>
              <a:rPr sz="2600" dirty="0">
                <a:latin typeface="Calibri"/>
                <a:cs typeface="Calibri"/>
              </a:rPr>
              <a:t>пальпации, </a:t>
            </a:r>
            <a:r>
              <a:rPr sz="2600" spc="-40" dirty="0">
                <a:latin typeface="Calibri"/>
                <a:cs typeface="Calibri"/>
              </a:rPr>
              <a:t>когда </a:t>
            </a:r>
            <a:r>
              <a:rPr sz="2600" dirty="0">
                <a:latin typeface="Calibri"/>
                <a:cs typeface="Calibri"/>
              </a:rPr>
              <a:t>ребенок </a:t>
            </a:r>
            <a:r>
              <a:rPr sz="2600" spc="-20" dirty="0">
                <a:latin typeface="Calibri"/>
                <a:cs typeface="Calibri"/>
              </a:rPr>
              <a:t>находится </a:t>
            </a:r>
            <a:r>
              <a:rPr sz="2600" dirty="0">
                <a:latin typeface="Calibri"/>
                <a:cs typeface="Calibri"/>
              </a:rPr>
              <a:t>на экзаменационном </a:t>
            </a:r>
            <a:r>
              <a:rPr sz="2600" spc="-15" dirty="0">
                <a:latin typeface="Calibri"/>
                <a:cs typeface="Calibri"/>
              </a:rPr>
              <a:t>столе.  </a:t>
            </a:r>
            <a:r>
              <a:rPr sz="2600" spc="-5" dirty="0">
                <a:latin typeface="Calibri"/>
                <a:cs typeface="Calibri"/>
              </a:rPr>
              <a:t>Степень </a:t>
            </a:r>
            <a:r>
              <a:rPr sz="2600" dirty="0">
                <a:latin typeface="Calibri"/>
                <a:cs typeface="Calibri"/>
              </a:rPr>
              <a:t>внутреннего вращения, измеренная в </a:t>
            </a:r>
            <a:r>
              <a:rPr sz="2600" spc="-10" dirty="0">
                <a:latin typeface="Calibri"/>
                <a:cs typeface="Calibri"/>
              </a:rPr>
              <a:t>точке, </a:t>
            </a:r>
            <a:r>
              <a:rPr sz="2600" spc="-55" dirty="0">
                <a:latin typeface="Calibri"/>
                <a:cs typeface="Calibri"/>
              </a:rPr>
              <a:t>где </a:t>
            </a:r>
            <a:r>
              <a:rPr sz="2600" spc="-10" dirty="0">
                <a:latin typeface="Calibri"/>
                <a:cs typeface="Calibri"/>
              </a:rPr>
              <a:t>большой  вертел </a:t>
            </a:r>
            <a:r>
              <a:rPr sz="2600" spc="-5" dirty="0">
                <a:latin typeface="Calibri"/>
                <a:cs typeface="Calibri"/>
              </a:rPr>
              <a:t>наиболее заметен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5" dirty="0">
                <a:latin typeface="Calibri"/>
                <a:cs typeface="Calibri"/>
              </a:rPr>
              <a:t>боковой поверхности </a:t>
            </a:r>
            <a:r>
              <a:rPr sz="2600" spc="-10" dirty="0">
                <a:latin typeface="Calibri"/>
                <a:cs typeface="Calibri"/>
              </a:rPr>
              <a:t>бедра, является  оценкой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антеверсии.</a:t>
            </a:r>
            <a:endParaRPr sz="2600">
              <a:latin typeface="Calibri"/>
              <a:cs typeface="Calibri"/>
            </a:endParaRPr>
          </a:p>
          <a:p>
            <a:pPr marL="241300" marR="26034" indent="-228600">
              <a:lnSpc>
                <a:spcPts val="281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Касание </a:t>
            </a:r>
            <a:r>
              <a:rPr sz="2600" spc="-5" dirty="0">
                <a:latin typeface="Calibri"/>
                <a:cs typeface="Calibri"/>
              </a:rPr>
              <a:t>I-х пальцев могут оставаться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зрелом </a:t>
            </a:r>
            <a:r>
              <a:rPr sz="2600" spc="-5" dirty="0">
                <a:latin typeface="Calibri"/>
                <a:cs typeface="Calibri"/>
              </a:rPr>
              <a:t>возрасте,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5" dirty="0">
                <a:latin typeface="Calibri"/>
                <a:cs typeface="Calibri"/>
              </a:rPr>
              <a:t>часто  </a:t>
            </a:r>
            <a:r>
              <a:rPr sz="2600" spc="-15" dirty="0">
                <a:latin typeface="Calibri"/>
                <a:cs typeface="Calibri"/>
              </a:rPr>
              <a:t>улучшаются </a:t>
            </a:r>
            <a:r>
              <a:rPr sz="2600" dirty="0">
                <a:latin typeface="Calibri"/>
                <a:cs typeface="Calibri"/>
              </a:rPr>
              <a:t>со </a:t>
            </a:r>
            <a:r>
              <a:rPr sz="2600" spc="-5" dirty="0">
                <a:latin typeface="Calibri"/>
                <a:cs typeface="Calibri"/>
              </a:rPr>
              <a:t>временем </a:t>
            </a:r>
            <a:r>
              <a:rPr sz="2600" dirty="0">
                <a:latin typeface="Calibri"/>
                <a:cs typeface="Calibri"/>
              </a:rPr>
              <a:t>у физически нормального </a:t>
            </a:r>
            <a:r>
              <a:rPr sz="2600" spc="-10" dirty="0">
                <a:latin typeface="Calibri"/>
                <a:cs typeface="Calibri"/>
              </a:rPr>
              <a:t>ребенка </a:t>
            </a:r>
            <a:r>
              <a:rPr sz="2600" dirty="0">
                <a:latin typeface="Calibri"/>
                <a:cs typeface="Calibri"/>
              </a:rPr>
              <a:t>к 8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годам.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9050" y="614248"/>
            <a:ext cx="4533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Антеверсия</a:t>
            </a:r>
            <a:r>
              <a:rPr sz="4400" spc="-65" dirty="0"/>
              <a:t> </a:t>
            </a:r>
            <a:r>
              <a:rPr sz="4400" spc="-25" dirty="0"/>
              <a:t>бедра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228580" cy="4154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Упражнения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укрепления наружных </a:t>
            </a:r>
            <a:r>
              <a:rPr sz="2200" spc="-10" dirty="0">
                <a:latin typeface="Calibri"/>
                <a:cs typeface="Calibri"/>
              </a:rPr>
              <a:t>ротаторов </a:t>
            </a:r>
            <a:r>
              <a:rPr sz="2200" spc="-15" dirty="0">
                <a:latin typeface="Calibri"/>
                <a:cs typeface="Calibri"/>
              </a:rPr>
              <a:t>бедра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физическими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словесными сигналами, </a:t>
            </a:r>
            <a:r>
              <a:rPr sz="2200" spc="-10" dirty="0">
                <a:latin typeface="Calibri"/>
                <a:cs typeface="Calibri"/>
              </a:rPr>
              <a:t>чтобы развести </a:t>
            </a:r>
            <a:r>
              <a:rPr sz="2200" spc="-5" dirty="0">
                <a:latin typeface="Calibri"/>
                <a:cs typeface="Calibri"/>
              </a:rPr>
              <a:t>I-е пальцы и </a:t>
            </a:r>
            <a:r>
              <a:rPr sz="2200" spc="-10" dirty="0">
                <a:latin typeface="Calibri"/>
                <a:cs typeface="Calibri"/>
              </a:rPr>
              <a:t>компенсировать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положение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20" dirty="0">
                <a:latin typeface="Calibri"/>
                <a:cs typeface="Calibri"/>
              </a:rPr>
              <a:t>иногда </a:t>
            </a:r>
            <a:r>
              <a:rPr sz="2200" spc="-5" dirty="0">
                <a:latin typeface="Calibri"/>
                <a:cs typeface="Calibri"/>
              </a:rPr>
              <a:t>могут принести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пользу.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Это </a:t>
            </a:r>
            <a:r>
              <a:rPr sz="2200" spc="-10" dirty="0">
                <a:latin typeface="Calibri"/>
                <a:cs typeface="Calibri"/>
              </a:rPr>
              <a:t>преимущество достигается </a:t>
            </a:r>
            <a:r>
              <a:rPr sz="2200" spc="-5" dirty="0">
                <a:latin typeface="Calibri"/>
                <a:cs typeface="Calibri"/>
              </a:rPr>
              <a:t>за </a:t>
            </a:r>
            <a:r>
              <a:rPr sz="2200" spc="-10" dirty="0">
                <a:latin typeface="Calibri"/>
                <a:cs typeface="Calibri"/>
              </a:rPr>
              <a:t>счет облегчения моторной </a:t>
            </a:r>
            <a:r>
              <a:rPr sz="2200" spc="-5" dirty="0">
                <a:latin typeface="Calibri"/>
                <a:cs typeface="Calibri"/>
              </a:rPr>
              <a:t>памяти и</a:t>
            </a:r>
            <a:r>
              <a:rPr sz="2200" spc="2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улучшенной</a:t>
            </a:r>
            <a:endParaRPr sz="22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компенсаторной стратегии для увеличения </a:t>
            </a:r>
            <a:r>
              <a:rPr sz="2200" spc="-5" dirty="0">
                <a:latin typeface="Calibri"/>
                <a:cs typeface="Calibri"/>
              </a:rPr>
              <a:t>выносливости, а не в </a:t>
            </a:r>
            <a:r>
              <a:rPr sz="2200" spc="-30" dirty="0">
                <a:latin typeface="Calibri"/>
                <a:cs typeface="Calibri"/>
              </a:rPr>
              <a:t>результате </a:t>
            </a:r>
            <a:r>
              <a:rPr sz="2200" spc="-10" dirty="0">
                <a:latin typeface="Calibri"/>
                <a:cs typeface="Calibri"/>
              </a:rPr>
              <a:t>какого-  либо </a:t>
            </a:r>
            <a:r>
              <a:rPr sz="2200" spc="-5" dirty="0">
                <a:latin typeface="Calibri"/>
                <a:cs typeface="Calibri"/>
              </a:rPr>
              <a:t>изменения </a:t>
            </a:r>
            <a:r>
              <a:rPr sz="2200" spc="-25" dirty="0">
                <a:latin typeface="Calibri"/>
                <a:cs typeface="Calibri"/>
              </a:rPr>
              <a:t>угла </a:t>
            </a:r>
            <a:r>
              <a:rPr sz="2200" spc="-10" dirty="0">
                <a:latin typeface="Calibri"/>
                <a:cs typeface="Calibri"/>
              </a:rPr>
              <a:t>костной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антеверсии.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40" dirty="0">
                <a:latin typeface="Calibri"/>
                <a:cs typeface="Calibri"/>
              </a:rPr>
              <a:t>Тяжелые </a:t>
            </a:r>
            <a:r>
              <a:rPr sz="2200" spc="-15" dirty="0">
                <a:latin typeface="Calibri"/>
                <a:cs typeface="Calibri"/>
              </a:rPr>
              <a:t>боли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ногах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15" dirty="0">
                <a:latin typeface="Calibri"/>
                <a:cs typeface="Calibri"/>
              </a:rPr>
              <a:t>трудоспособного </a:t>
            </a:r>
            <a:r>
              <a:rPr sz="2200" spc="-10" dirty="0">
                <a:latin typeface="Calibri"/>
                <a:cs typeface="Calibri"/>
              </a:rPr>
              <a:t>ребенка,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10" dirty="0">
                <a:latin typeface="Calibri"/>
                <a:cs typeface="Calibri"/>
              </a:rPr>
              <a:t>корректирующиеся</a:t>
            </a:r>
            <a:r>
              <a:rPr sz="2200" spc="2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временем, связанные </a:t>
            </a:r>
            <a:r>
              <a:rPr sz="2200" spc="-5" dirty="0">
                <a:latin typeface="Calibri"/>
                <a:cs typeface="Calibri"/>
              </a:rPr>
              <a:t>с падениями и </a:t>
            </a:r>
            <a:r>
              <a:rPr sz="2200" spc="-10" dirty="0">
                <a:latin typeface="Calibri"/>
                <a:cs typeface="Calibri"/>
              </a:rPr>
              <a:t>значительно ограниченным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внешним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вращением, можно </a:t>
            </a:r>
            <a:r>
              <a:rPr sz="2200" spc="-5" dirty="0">
                <a:latin typeface="Calibri"/>
                <a:cs typeface="Calibri"/>
              </a:rPr>
              <a:t>исправить </a:t>
            </a:r>
            <a:r>
              <a:rPr sz="2200" spc="-10" dirty="0">
                <a:latin typeface="Calibri"/>
                <a:cs typeface="Calibri"/>
              </a:rPr>
              <a:t>хирургическим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путем.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Хирургическое </a:t>
            </a:r>
            <a:r>
              <a:rPr sz="2200" spc="-15" dirty="0">
                <a:latin typeface="Calibri"/>
                <a:cs typeface="Calibri"/>
              </a:rPr>
              <a:t>вмешательство </a:t>
            </a:r>
            <a:r>
              <a:rPr sz="2200" spc="-5" dirty="0">
                <a:latin typeface="Calibri"/>
                <a:cs typeface="Calibri"/>
              </a:rPr>
              <a:t>встречается </a:t>
            </a:r>
            <a:r>
              <a:rPr sz="2200" spc="-15" dirty="0">
                <a:latin typeface="Calibri"/>
                <a:cs typeface="Calibri"/>
              </a:rPr>
              <a:t>редко, его откладывают,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крайней</a:t>
            </a:r>
            <a:endParaRPr sz="2200">
              <a:latin typeface="Calibri"/>
              <a:cs typeface="Calibri"/>
            </a:endParaRPr>
          </a:p>
          <a:p>
            <a:pPr marL="241300" marR="1975485">
              <a:lnSpc>
                <a:spcPct val="70000"/>
              </a:lnSpc>
              <a:spcBef>
                <a:spcPts val="400"/>
              </a:spcBef>
            </a:pPr>
            <a:r>
              <a:rPr sz="2200" spc="-10" dirty="0">
                <a:latin typeface="Calibri"/>
                <a:cs typeface="Calibri"/>
              </a:rPr>
              <a:t>мере,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возраста 6 </a:t>
            </a:r>
            <a:r>
              <a:rPr sz="2200" spc="-15" dirty="0">
                <a:latin typeface="Calibri"/>
                <a:cs typeface="Calibri"/>
              </a:rPr>
              <a:t>лет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часто после </a:t>
            </a:r>
            <a:r>
              <a:rPr sz="2200" spc="-5" dirty="0">
                <a:latin typeface="Calibri"/>
                <a:cs typeface="Calibri"/>
              </a:rPr>
              <a:t>10 </a:t>
            </a:r>
            <a:r>
              <a:rPr sz="2200" spc="-35" dirty="0">
                <a:latin typeface="Calibri"/>
                <a:cs typeface="Calibri"/>
              </a:rPr>
              <a:t>лет, когда </a:t>
            </a:r>
            <a:r>
              <a:rPr sz="2200" spc="-10" dirty="0">
                <a:latin typeface="Calibri"/>
                <a:cs typeface="Calibri"/>
              </a:rPr>
              <a:t>меньше </a:t>
            </a:r>
            <a:r>
              <a:rPr sz="2200" spc="-5" dirty="0">
                <a:latin typeface="Calibri"/>
                <a:cs typeface="Calibri"/>
              </a:rPr>
              <a:t>шансов  послеоперационной </a:t>
            </a:r>
            <a:r>
              <a:rPr sz="2200" spc="-10" dirty="0">
                <a:latin typeface="Calibri"/>
                <a:cs typeface="Calibri"/>
              </a:rPr>
              <a:t>деротации исправленной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торсии.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Хирургию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20" dirty="0">
                <a:latin typeface="Calibri"/>
                <a:cs typeface="Calibri"/>
              </a:rPr>
              <a:t>следует </a:t>
            </a:r>
            <a:r>
              <a:rPr sz="2200" spc="-10" dirty="0">
                <a:latin typeface="Calibri"/>
                <a:cs typeface="Calibri"/>
              </a:rPr>
              <a:t>воспринимать легкомысленно,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обоснования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риска</a:t>
            </a:r>
            <a:endParaRPr sz="2200">
              <a:latin typeface="Calibri"/>
              <a:cs typeface="Calibri"/>
            </a:endParaRPr>
          </a:p>
          <a:p>
            <a:pPr marL="241300" marR="680085">
              <a:lnSpc>
                <a:spcPct val="70000"/>
              </a:lnSpc>
              <a:spcBef>
                <a:spcPts val="400"/>
              </a:spcBef>
            </a:pPr>
            <a:r>
              <a:rPr sz="2200" spc="-15" dirty="0">
                <a:latin typeface="Calibri"/>
                <a:cs typeface="Calibri"/>
              </a:rPr>
              <a:t>должны </a:t>
            </a:r>
            <a:r>
              <a:rPr sz="2200" spc="-5" dirty="0">
                <a:latin typeface="Calibri"/>
                <a:cs typeface="Calibri"/>
              </a:rPr>
              <a:t>присутствовать </a:t>
            </a:r>
            <a:r>
              <a:rPr sz="2200" spc="-10" dirty="0">
                <a:latin typeface="Calibri"/>
                <a:cs typeface="Calibri"/>
              </a:rPr>
              <a:t>хорошие показания наряду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5" dirty="0">
                <a:latin typeface="Calibri"/>
                <a:cs typeface="Calibri"/>
              </a:rPr>
              <a:t>хорошо </a:t>
            </a:r>
            <a:r>
              <a:rPr sz="2200" spc="-5" dirty="0">
                <a:latin typeface="Calibri"/>
                <a:cs typeface="Calibri"/>
              </a:rPr>
              <a:t>образованными  </a:t>
            </a:r>
            <a:r>
              <a:rPr sz="2200" spc="-20" dirty="0">
                <a:latin typeface="Calibri"/>
                <a:cs typeface="Calibri"/>
              </a:rPr>
              <a:t>родителями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ребенком.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594" y="733425"/>
            <a:ext cx="3449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Ретроверсия</a:t>
            </a:r>
            <a:r>
              <a:rPr spc="-65" dirty="0"/>
              <a:t> </a:t>
            </a:r>
            <a:r>
              <a:rPr spc="-15" dirty="0"/>
              <a:t>бедра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113645" cy="42595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7048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Чрезмерное наружное вращение </a:t>
            </a:r>
            <a:r>
              <a:rPr sz="2600" spc="-10" dirty="0">
                <a:latin typeface="Calibri"/>
                <a:cs typeface="Calibri"/>
              </a:rPr>
              <a:t>бедра </a:t>
            </a:r>
            <a:r>
              <a:rPr sz="2600" dirty="0">
                <a:latin typeface="Calibri"/>
                <a:cs typeface="Calibri"/>
              </a:rPr>
              <a:t>с минимальным внутренним  </a:t>
            </a:r>
            <a:r>
              <a:rPr sz="2600" spc="-5" dirty="0">
                <a:latin typeface="Calibri"/>
                <a:cs typeface="Calibri"/>
              </a:rPr>
              <a:t>вращением, часто </a:t>
            </a:r>
            <a:r>
              <a:rPr sz="2600" dirty="0">
                <a:latin typeface="Calibri"/>
                <a:cs typeface="Calibri"/>
              </a:rPr>
              <a:t>испытываемое </a:t>
            </a:r>
            <a:r>
              <a:rPr sz="2600" spc="-5" dirty="0">
                <a:latin typeface="Calibri"/>
                <a:cs typeface="Calibri"/>
              </a:rPr>
              <a:t>ребенком, </a:t>
            </a:r>
            <a:r>
              <a:rPr sz="2600" spc="-10" dirty="0">
                <a:latin typeface="Calibri"/>
                <a:cs typeface="Calibri"/>
              </a:rPr>
              <a:t>лежащим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животе </a:t>
            </a:r>
            <a:r>
              <a:rPr sz="2600" dirty="0">
                <a:latin typeface="Calibri"/>
                <a:cs typeface="Calibri"/>
              </a:rPr>
              <a:t>с  вытянутыми </a:t>
            </a:r>
            <a:r>
              <a:rPr sz="2600" spc="-5" dirty="0">
                <a:latin typeface="Calibri"/>
                <a:cs typeface="Calibri"/>
              </a:rPr>
              <a:t>бедрами, связано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ретроверсией </a:t>
            </a:r>
            <a:r>
              <a:rPr sz="2600" spc="-10" dirty="0">
                <a:latin typeface="Calibri"/>
                <a:cs typeface="Calibri"/>
              </a:rPr>
              <a:t>бедра  (противоположность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антеверсии).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состояние чаще встречается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с низким </a:t>
            </a:r>
            <a:r>
              <a:rPr sz="2600" spc="-10" dirty="0">
                <a:latin typeface="Calibri"/>
                <a:cs typeface="Calibri"/>
              </a:rPr>
              <a:t>тонусом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452755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повышенной </a:t>
            </a:r>
            <a:r>
              <a:rPr sz="2600" spc="-5" dirty="0">
                <a:latin typeface="Calibri"/>
                <a:cs typeface="Calibri"/>
              </a:rPr>
              <a:t>подвижностью суставов, таких </a:t>
            </a:r>
            <a:r>
              <a:rPr sz="2600" spc="-15" dirty="0">
                <a:latin typeface="Calibri"/>
                <a:cs typeface="Calibri"/>
              </a:rPr>
              <a:t>как </a:t>
            </a:r>
            <a:r>
              <a:rPr sz="2600" spc="-10" dirty="0">
                <a:latin typeface="Calibri"/>
                <a:cs typeface="Calibri"/>
              </a:rPr>
              <a:t>дети </a:t>
            </a:r>
            <a:r>
              <a:rPr sz="2600" dirty="0">
                <a:latin typeface="Calibri"/>
                <a:cs typeface="Calibri"/>
              </a:rPr>
              <a:t>с синдромом  </a:t>
            </a:r>
            <a:r>
              <a:rPr sz="2600" spc="-5" dirty="0">
                <a:latin typeface="Calibri"/>
                <a:cs typeface="Calibri"/>
              </a:rPr>
              <a:t>Дауна </a:t>
            </a:r>
            <a:r>
              <a:rPr sz="2600" dirty="0">
                <a:latin typeface="Calibri"/>
                <a:cs typeface="Calibri"/>
              </a:rPr>
              <a:t>и синдромом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Элерса-Данлоса.</a:t>
            </a:r>
            <a:endParaRPr sz="2600">
              <a:latin typeface="Calibri"/>
              <a:cs typeface="Calibri"/>
            </a:endParaRPr>
          </a:p>
          <a:p>
            <a:pPr marL="241300" marR="7035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Походка </a:t>
            </a:r>
            <a:r>
              <a:rPr sz="2600" dirty="0">
                <a:latin typeface="Calibri"/>
                <a:cs typeface="Calibri"/>
              </a:rPr>
              <a:t>с чрезмерным </a:t>
            </a:r>
            <a:r>
              <a:rPr sz="2600" spc="-5" dirty="0">
                <a:latin typeface="Calibri"/>
                <a:cs typeface="Calibri"/>
              </a:rPr>
              <a:t>выворотностью,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семейные </a:t>
            </a:r>
            <a:r>
              <a:rPr sz="2600" dirty="0">
                <a:latin typeface="Calibri"/>
                <a:cs typeface="Calibri"/>
              </a:rPr>
              <a:t>черты </a:t>
            </a:r>
            <a:r>
              <a:rPr sz="2600" spc="-5" dirty="0">
                <a:latin typeface="Calibri"/>
                <a:cs typeface="Calibri"/>
              </a:rPr>
              <a:t>могут  </a:t>
            </a:r>
            <a:r>
              <a:rPr sz="2600" dirty="0">
                <a:latin typeface="Calibri"/>
                <a:cs typeface="Calibri"/>
              </a:rPr>
              <a:t>присутствовать.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Большинство </a:t>
            </a:r>
            <a:r>
              <a:rPr sz="2600" spc="-5" dirty="0">
                <a:latin typeface="Calibri"/>
                <a:cs typeface="Calibri"/>
              </a:rPr>
              <a:t>ротационных </a:t>
            </a:r>
            <a:r>
              <a:rPr sz="2600" dirty="0">
                <a:latin typeface="Calibri"/>
                <a:cs typeface="Calibri"/>
              </a:rPr>
              <a:t>вариаций у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spc="-10" dirty="0">
                <a:latin typeface="Calibri"/>
                <a:cs typeface="Calibri"/>
              </a:rPr>
              <a:t>разрешаются </a:t>
            </a:r>
            <a:r>
              <a:rPr sz="2600" dirty="0">
                <a:latin typeface="Calibri"/>
                <a:cs typeface="Calibri"/>
              </a:rPr>
              <a:t>спонтанно  со </a:t>
            </a:r>
            <a:r>
              <a:rPr sz="2600" spc="-5" dirty="0">
                <a:latin typeface="Calibri"/>
                <a:cs typeface="Calibri"/>
              </a:rPr>
              <a:t>временем </a:t>
            </a:r>
            <a:r>
              <a:rPr sz="2600" dirty="0">
                <a:latin typeface="Calibri"/>
                <a:cs typeface="Calibri"/>
              </a:rPr>
              <a:t>и минимальным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вмешательством.</a:t>
            </a:r>
            <a:endParaRPr sz="2600">
              <a:latin typeface="Calibri"/>
              <a:cs typeface="Calibri"/>
            </a:endParaRPr>
          </a:p>
          <a:p>
            <a:pPr marL="241300" marR="11798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Требуется </a:t>
            </a:r>
            <a:r>
              <a:rPr sz="2600" spc="-10" dirty="0">
                <a:latin typeface="Calibri"/>
                <a:cs typeface="Calibri"/>
              </a:rPr>
              <a:t>тщательное обследование, </a:t>
            </a:r>
            <a:r>
              <a:rPr sz="2600" spc="-5" dirty="0">
                <a:latin typeface="Calibri"/>
                <a:cs typeface="Calibri"/>
              </a:rPr>
              <a:t>чтобы </a:t>
            </a:r>
            <a:r>
              <a:rPr sz="2600" dirty="0">
                <a:latin typeface="Calibri"/>
                <a:cs typeface="Calibri"/>
              </a:rPr>
              <a:t>исключить </a:t>
            </a:r>
            <a:r>
              <a:rPr sz="2600" spc="-15" dirty="0">
                <a:latin typeface="Calibri"/>
                <a:cs typeface="Calibri"/>
              </a:rPr>
              <a:t>более  </a:t>
            </a:r>
            <a:r>
              <a:rPr sz="2600" dirty="0">
                <a:latin typeface="Calibri"/>
                <a:cs typeface="Calibri"/>
              </a:rPr>
              <a:t>серьезные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расстройства.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409" y="733425"/>
            <a:ext cx="5646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Торсия </a:t>
            </a:r>
            <a:r>
              <a:rPr spc="-20" dirty="0"/>
              <a:t>большеберцовой</a:t>
            </a:r>
            <a:r>
              <a:rPr spc="-15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213975" cy="42443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25463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внутренняя, </a:t>
            </a:r>
            <a:r>
              <a:rPr sz="2600" spc="-5" dirty="0">
                <a:latin typeface="Calibri"/>
                <a:cs typeface="Calibri"/>
              </a:rPr>
              <a:t>так </a:t>
            </a:r>
            <a:r>
              <a:rPr sz="2600" dirty="0">
                <a:latin typeface="Calibri"/>
                <a:cs typeface="Calibri"/>
              </a:rPr>
              <a:t>и внешняя, </a:t>
            </a:r>
            <a:r>
              <a:rPr sz="2600" spc="-15" dirty="0">
                <a:latin typeface="Calibri"/>
                <a:cs typeface="Calibri"/>
              </a:rPr>
              <a:t>может происходить </a:t>
            </a:r>
            <a:r>
              <a:rPr sz="2600" spc="-10" dirty="0">
                <a:latin typeface="Calibri"/>
                <a:cs typeface="Calibri"/>
              </a:rPr>
              <a:t>как компенсация  </a:t>
            </a:r>
            <a:r>
              <a:rPr sz="2600" spc="-5" dirty="0">
                <a:latin typeface="Calibri"/>
                <a:cs typeface="Calibri"/>
              </a:rPr>
              <a:t>бедренной </a:t>
            </a:r>
            <a:r>
              <a:rPr sz="2600" dirty="0">
                <a:latin typeface="Calibri"/>
                <a:cs typeface="Calibri"/>
              </a:rPr>
              <a:t>версии или быть </a:t>
            </a:r>
            <a:r>
              <a:rPr sz="2600" spc="-10" dirty="0">
                <a:latin typeface="Calibri"/>
                <a:cs typeface="Calibri"/>
              </a:rPr>
              <a:t>самостоятельной,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вызывая,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765"/>
              </a:lnSpc>
            </a:pPr>
            <a:r>
              <a:rPr sz="2600" spc="-5" dirty="0">
                <a:latin typeface="Calibri"/>
                <a:cs typeface="Calibri"/>
              </a:rPr>
              <a:t>соответственно, </a:t>
            </a:r>
            <a:r>
              <a:rPr sz="2600" spc="-10" dirty="0">
                <a:latin typeface="Calibri"/>
                <a:cs typeface="Calibri"/>
              </a:rPr>
              <a:t>схождение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0" dirty="0">
                <a:latin typeface="Calibri"/>
                <a:cs typeface="Calibri"/>
              </a:rPr>
              <a:t>расхождение </a:t>
            </a:r>
            <a:r>
              <a:rPr sz="2600" spc="-5" dirty="0">
                <a:latin typeface="Calibri"/>
                <a:cs typeface="Calibri"/>
              </a:rPr>
              <a:t>I-х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пальцев.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трансмаллеолярная ось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5" dirty="0">
                <a:latin typeface="Calibri"/>
                <a:cs typeface="Calibri"/>
              </a:rPr>
              <a:t>пальпироваться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положении </a:t>
            </a:r>
            <a:r>
              <a:rPr sz="2600" spc="-20" dirty="0">
                <a:latin typeface="Calibri"/>
                <a:cs typeface="Calibri"/>
              </a:rPr>
              <a:t>лежа </a:t>
            </a:r>
            <a:r>
              <a:rPr sz="2600" dirty="0">
                <a:latin typeface="Calibri"/>
                <a:cs typeface="Calibri"/>
              </a:rPr>
              <a:t>при  </a:t>
            </a:r>
            <a:r>
              <a:rPr sz="2600" spc="-5" dirty="0">
                <a:latin typeface="Calibri"/>
                <a:cs typeface="Calibri"/>
              </a:rPr>
              <a:t>согнутом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колене.</a:t>
            </a:r>
            <a:endParaRPr sz="2600">
              <a:latin typeface="Calibri"/>
              <a:cs typeface="Calibri"/>
            </a:endParaRPr>
          </a:p>
          <a:p>
            <a:pPr marL="241300" marR="1016635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измерении </a:t>
            </a:r>
            <a:r>
              <a:rPr sz="2600" spc="-30" dirty="0">
                <a:latin typeface="Calibri"/>
                <a:cs typeface="Calibri"/>
              </a:rPr>
              <a:t>угла </a:t>
            </a:r>
            <a:r>
              <a:rPr sz="2600" dirty="0">
                <a:latin typeface="Calibri"/>
                <a:cs typeface="Calibri"/>
              </a:rPr>
              <a:t>наклона </a:t>
            </a:r>
            <a:r>
              <a:rPr sz="2600" spc="-10" dirty="0">
                <a:latin typeface="Calibri"/>
                <a:cs typeface="Calibri"/>
              </a:rPr>
              <a:t>голень-стопа стопу </a:t>
            </a:r>
            <a:r>
              <a:rPr sz="2600" dirty="0">
                <a:latin typeface="Calibri"/>
                <a:cs typeface="Calibri"/>
              </a:rPr>
              <a:t>помещают в  </a:t>
            </a:r>
            <a:r>
              <a:rPr sz="2600" spc="-10" dirty="0">
                <a:latin typeface="Calibri"/>
                <a:cs typeface="Calibri"/>
              </a:rPr>
              <a:t>plantigrade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hindfoot </a:t>
            </a:r>
            <a:r>
              <a:rPr sz="2600" dirty="0">
                <a:latin typeface="Calibri"/>
                <a:cs typeface="Calibri"/>
              </a:rPr>
              <a:t>нейтральное </a:t>
            </a:r>
            <a:r>
              <a:rPr sz="2600" spc="-10" dirty="0">
                <a:latin typeface="Calibri"/>
                <a:cs typeface="Calibri"/>
              </a:rPr>
              <a:t>топическое </a:t>
            </a:r>
            <a:r>
              <a:rPr sz="2600" spc="-15" dirty="0">
                <a:latin typeface="Calibri"/>
                <a:cs typeface="Calibri"/>
              </a:rPr>
              <a:t>положение  </a:t>
            </a:r>
            <a:r>
              <a:rPr sz="2600" spc="-10" dirty="0">
                <a:latin typeface="Calibri"/>
                <a:cs typeface="Calibri"/>
              </a:rPr>
              <a:t>голеностопного </a:t>
            </a:r>
            <a:r>
              <a:rPr sz="2600" dirty="0">
                <a:latin typeface="Calibri"/>
                <a:cs typeface="Calibri"/>
              </a:rPr>
              <a:t>сустава. </a:t>
            </a:r>
            <a:r>
              <a:rPr sz="2600" spc="-10" dirty="0">
                <a:latin typeface="Calibri"/>
                <a:cs typeface="Calibri"/>
              </a:rPr>
              <a:t>Это </a:t>
            </a:r>
            <a:r>
              <a:rPr sz="2600" dirty="0">
                <a:latin typeface="Calibri"/>
                <a:cs typeface="Calibri"/>
              </a:rPr>
              <a:t>помогает исключить </a:t>
            </a:r>
            <a:r>
              <a:rPr sz="2600" spc="-5" dirty="0">
                <a:latin typeface="Calibri"/>
                <a:cs typeface="Calibri"/>
              </a:rPr>
              <a:t>другие, </a:t>
            </a:r>
            <a:r>
              <a:rPr sz="2600" spc="-10" dirty="0">
                <a:latin typeface="Calibri"/>
                <a:cs typeface="Calibri"/>
              </a:rPr>
              <a:t>более  </a:t>
            </a:r>
            <a:r>
              <a:rPr sz="2600" dirty="0">
                <a:latin typeface="Calibri"/>
                <a:cs typeface="Calibri"/>
              </a:rPr>
              <a:t>внутренние </a:t>
            </a:r>
            <a:r>
              <a:rPr sz="2600" spc="-5" dirty="0">
                <a:latin typeface="Calibri"/>
                <a:cs typeface="Calibri"/>
              </a:rPr>
              <a:t>состояния стопы, такие </a:t>
            </a:r>
            <a:r>
              <a:rPr sz="2600" spc="-10" dirty="0">
                <a:latin typeface="Calibri"/>
                <a:cs typeface="Calibri"/>
              </a:rPr>
              <a:t>как варус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0" dirty="0">
                <a:latin typeface="Calibri"/>
                <a:cs typeface="Calibri"/>
              </a:rPr>
              <a:t>приведение  </a:t>
            </a:r>
            <a:r>
              <a:rPr sz="2600" dirty="0">
                <a:latin typeface="Calibri"/>
                <a:cs typeface="Calibri"/>
              </a:rPr>
              <a:t>плюсневой </a:t>
            </a:r>
            <a:r>
              <a:rPr sz="2600" spc="-10" dirty="0">
                <a:latin typeface="Calibri"/>
                <a:cs typeface="Calibri"/>
              </a:rPr>
              <a:t>кости, </a:t>
            </a:r>
            <a:r>
              <a:rPr sz="2600" spc="-15" dirty="0">
                <a:latin typeface="Calibri"/>
                <a:cs typeface="Calibri"/>
              </a:rPr>
              <a:t>которые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противном </a:t>
            </a:r>
            <a:r>
              <a:rPr sz="2600" dirty="0">
                <a:latin typeface="Calibri"/>
                <a:cs typeface="Calibri"/>
              </a:rPr>
              <a:t>случае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dirty="0">
                <a:latin typeface="Calibri"/>
                <a:cs typeface="Calibri"/>
              </a:rPr>
              <a:t>запутать  измерение </a:t>
            </a:r>
            <a:r>
              <a:rPr sz="2600" spc="-30" dirty="0">
                <a:latin typeface="Calibri"/>
                <a:cs typeface="Calibri"/>
              </a:rPr>
              <a:t>угла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бедра.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4769" y="339293"/>
            <a:ext cx="59842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Ригидное</a:t>
            </a:r>
            <a:r>
              <a:rPr sz="4400" spc="-85" dirty="0"/>
              <a:t> </a:t>
            </a:r>
            <a:r>
              <a:rPr sz="4400" spc="-10" dirty="0"/>
              <a:t>плоскостопие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89989"/>
            <a:ext cx="4980305" cy="4679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врожденная деформация, связанная </a:t>
            </a:r>
            <a:r>
              <a:rPr sz="2000" dirty="0"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другими аномалиями </a:t>
            </a:r>
            <a:r>
              <a:rPr sz="2000" dirty="0">
                <a:latin typeface="Calibri"/>
                <a:cs typeface="Calibri"/>
              </a:rPr>
              <a:t>в 50%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случаев.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неспособность предплюсневых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костей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разделиться, </a:t>
            </a:r>
            <a:r>
              <a:rPr sz="2000" spc="-5" dirty="0">
                <a:latin typeface="Calibri"/>
                <a:cs typeface="Calibri"/>
              </a:rPr>
              <a:t>оставляя костный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хрящевой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или волокнистый </a:t>
            </a:r>
            <a:r>
              <a:rPr sz="2000" dirty="0">
                <a:latin typeface="Calibri"/>
                <a:cs typeface="Calibri"/>
              </a:rPr>
              <a:t>мост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коалицию</a:t>
            </a:r>
            <a:endParaRPr sz="2000">
              <a:latin typeface="Calibri"/>
              <a:cs typeface="Calibri"/>
            </a:endParaRPr>
          </a:p>
          <a:p>
            <a:pPr marL="241300" marR="110489">
              <a:lnSpc>
                <a:spcPct val="700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между </a:t>
            </a:r>
            <a:r>
              <a:rPr sz="2000" spc="-5" dirty="0">
                <a:latin typeface="Calibri"/>
                <a:cs typeface="Calibri"/>
              </a:rPr>
              <a:t>двумя или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spc="-5" dirty="0">
                <a:latin typeface="Calibri"/>
                <a:cs typeface="Calibri"/>
              </a:rPr>
              <a:t>предплюсневыми  костями.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таранно-пяточная </a:t>
            </a:r>
            <a:r>
              <a:rPr sz="2000" spc="-10" dirty="0">
                <a:latin typeface="Calibri"/>
                <a:cs typeface="Calibri"/>
              </a:rPr>
              <a:t>коалиция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симптоматически проявляется </a:t>
            </a:r>
            <a:r>
              <a:rPr sz="2000" dirty="0">
                <a:latin typeface="Calibri"/>
                <a:cs typeface="Calibri"/>
              </a:rPr>
              <a:t>рано 8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-12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30" dirty="0">
                <a:latin typeface="Calibri"/>
                <a:cs typeface="Calibri"/>
              </a:rPr>
              <a:t>лет,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пяточно-ладьевидной</a:t>
            </a:r>
            <a:r>
              <a:rPr sz="2000" spc="-10" dirty="0">
                <a:latin typeface="Calibri"/>
                <a:cs typeface="Calibri"/>
              </a:rPr>
              <a:t> коалиции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больше </a:t>
            </a:r>
            <a:r>
              <a:rPr sz="2000" dirty="0">
                <a:latin typeface="Calibri"/>
                <a:cs typeface="Calibri"/>
              </a:rPr>
              <a:t>шансов </a:t>
            </a:r>
            <a:r>
              <a:rPr sz="2000" spc="-5" dirty="0">
                <a:latin typeface="Calibri"/>
                <a:cs typeface="Calibri"/>
              </a:rPr>
              <a:t>для проявления </a:t>
            </a:r>
            <a:r>
              <a:rPr sz="2000" dirty="0">
                <a:latin typeface="Calibri"/>
                <a:cs typeface="Calibri"/>
              </a:rPr>
              <a:t>в 12-16 </a:t>
            </a:r>
            <a:r>
              <a:rPr sz="2000" spc="-10" dirty="0">
                <a:latin typeface="Calibri"/>
                <a:cs typeface="Calibri"/>
              </a:rPr>
              <a:t>лет  </a:t>
            </a:r>
            <a:r>
              <a:rPr sz="2000" spc="-15" dirty="0">
                <a:latin typeface="Calibri"/>
                <a:cs typeface="Calibri"/>
              </a:rPr>
              <a:t>годами.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симптомы </a:t>
            </a:r>
            <a:r>
              <a:rPr sz="2000" spc="-10" dirty="0">
                <a:latin typeface="Calibri"/>
                <a:cs typeface="Calibri"/>
              </a:rPr>
              <a:t>коварны </a:t>
            </a:r>
            <a:r>
              <a:rPr sz="2000" dirty="0">
                <a:latin typeface="Calibri"/>
                <a:cs typeface="Calibri"/>
              </a:rPr>
              <a:t>- случайные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острые</a:t>
            </a:r>
            <a:endParaRPr sz="2000">
              <a:latin typeface="Calibri"/>
              <a:cs typeface="Calibri"/>
            </a:endParaRPr>
          </a:p>
          <a:p>
            <a:pPr marL="241300" marR="717550">
              <a:lnSpc>
                <a:spcPct val="70000"/>
              </a:lnSpc>
              <a:spcBef>
                <a:spcPts val="365"/>
              </a:spcBef>
            </a:pPr>
            <a:r>
              <a:rPr sz="2000" spc="-10" dirty="0">
                <a:latin typeface="Calibri"/>
                <a:cs typeface="Calibri"/>
              </a:rPr>
              <a:t>боли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области </a:t>
            </a:r>
            <a:r>
              <a:rPr sz="2000" spc="-5" dirty="0">
                <a:latin typeface="Calibri"/>
                <a:cs typeface="Calibri"/>
              </a:rPr>
              <a:t>арки, </a:t>
            </a:r>
            <a:r>
              <a:rPr sz="2000" spc="-15" dirty="0">
                <a:latin typeface="Calibri"/>
                <a:cs typeface="Calibri"/>
              </a:rPr>
              <a:t>голеностопного  </a:t>
            </a:r>
            <a:r>
              <a:rPr sz="2000" dirty="0">
                <a:latin typeface="Calibri"/>
                <a:cs typeface="Calibri"/>
              </a:rPr>
              <a:t>сустава и </a:t>
            </a:r>
            <a:r>
              <a:rPr sz="2000" spc="-5" dirty="0">
                <a:latin typeface="Calibri"/>
                <a:cs typeface="Calibri"/>
              </a:rPr>
              <a:t>середины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стопы.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задняя часть ноги </a:t>
            </a:r>
            <a:r>
              <a:rPr sz="2000" spc="-5" dirty="0">
                <a:latin typeface="Calibri"/>
                <a:cs typeface="Calibri"/>
              </a:rPr>
              <a:t>часто </a:t>
            </a:r>
            <a:r>
              <a:rPr sz="2000" dirty="0">
                <a:latin typeface="Calibri"/>
                <a:cs typeface="Calibri"/>
              </a:rPr>
              <a:t>не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выравнивается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5" dirty="0">
                <a:latin typeface="Calibri"/>
                <a:cs typeface="Calibri"/>
              </a:rPr>
              <a:t>своего </a:t>
            </a:r>
            <a:r>
              <a:rPr sz="2000" spc="-10" dirty="0">
                <a:latin typeface="Calibri"/>
                <a:cs typeface="Calibri"/>
              </a:rPr>
              <a:t>обычного </a:t>
            </a:r>
            <a:r>
              <a:rPr sz="2000" spc="-5" dirty="0">
                <a:latin typeface="Calibri"/>
                <a:cs typeface="Calibri"/>
              </a:rPr>
              <a:t>варусного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положения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функциональной </a:t>
            </a:r>
            <a:r>
              <a:rPr sz="2000" dirty="0">
                <a:latin typeface="Calibri"/>
                <a:cs typeface="Calibri"/>
              </a:rPr>
              <a:t>пробе вставания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цыпочки.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2511" y="1891283"/>
            <a:ext cx="4762499" cy="4219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409" y="722757"/>
            <a:ext cx="5646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Торсия </a:t>
            </a:r>
            <a:r>
              <a:rPr spc="-20" dirty="0"/>
              <a:t>большеберцовой</a:t>
            </a:r>
            <a:r>
              <a:rPr spc="-15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4785360" cy="3992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 algn="just">
              <a:lnSpc>
                <a:spcPts val="302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латеральная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лодыжка</a:t>
            </a:r>
            <a:endParaRPr sz="2800">
              <a:latin typeface="Calibri"/>
              <a:cs typeface="Calibri"/>
            </a:endParaRPr>
          </a:p>
          <a:p>
            <a:pPr marL="241300" marR="5080" algn="just">
              <a:lnSpc>
                <a:spcPct val="80000"/>
              </a:lnSpc>
              <a:spcBef>
                <a:spcPts val="335"/>
              </a:spcBef>
            </a:pPr>
            <a:r>
              <a:rPr sz="2800" spc="-20" dirty="0">
                <a:latin typeface="Calibri"/>
                <a:cs typeface="Calibri"/>
              </a:rPr>
              <a:t>находится </a:t>
            </a:r>
            <a:r>
              <a:rPr sz="2800" spc="-5" dirty="0">
                <a:latin typeface="Calibri"/>
                <a:cs typeface="Calibri"/>
              </a:rPr>
              <a:t>примерно на </a:t>
            </a:r>
            <a:r>
              <a:rPr sz="2800" spc="-15" dirty="0">
                <a:latin typeface="Calibri"/>
                <a:cs typeface="Calibri"/>
              </a:rPr>
              <a:t>5-10°  </a:t>
            </a:r>
            <a:r>
              <a:rPr sz="2800" spc="-5" dirty="0">
                <a:latin typeface="Calibri"/>
                <a:cs typeface="Calibri"/>
              </a:rPr>
              <a:t>позади </a:t>
            </a:r>
            <a:r>
              <a:rPr sz="2800" spc="-10" dirty="0">
                <a:latin typeface="Calibri"/>
                <a:cs typeface="Calibri"/>
              </a:rPr>
              <a:t>медиальной </a:t>
            </a:r>
            <a:r>
              <a:rPr sz="2800" spc="-20" dirty="0">
                <a:latin typeface="Calibri"/>
                <a:cs typeface="Calibri"/>
              </a:rPr>
              <a:t>лодыжки  </a:t>
            </a:r>
            <a:r>
              <a:rPr sz="2800" spc="-5" dirty="0">
                <a:latin typeface="Calibri"/>
                <a:cs typeface="Calibri"/>
              </a:rPr>
              <a:t>у малыша и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увеличивается</a:t>
            </a:r>
            <a:endParaRPr sz="2800">
              <a:latin typeface="Calibri"/>
              <a:cs typeface="Calibri"/>
            </a:endParaRPr>
          </a:p>
          <a:p>
            <a:pPr marL="241300" algn="just">
              <a:lnSpc>
                <a:spcPts val="2350"/>
              </a:lnSpc>
            </a:pPr>
            <a:r>
              <a:rPr sz="2800" spc="-5" dirty="0">
                <a:latin typeface="Calibri"/>
                <a:cs typeface="Calibri"/>
              </a:rPr>
              <a:t>примерно </a:t>
            </a:r>
            <a:r>
              <a:rPr sz="2800" spc="-15" dirty="0">
                <a:latin typeface="Calibri"/>
                <a:cs typeface="Calibri"/>
              </a:rPr>
              <a:t>до 15°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241300" algn="just">
              <a:lnSpc>
                <a:spcPts val="3025"/>
              </a:lnSpc>
            </a:pPr>
            <a:r>
              <a:rPr sz="2800" spc="-15" dirty="0">
                <a:latin typeface="Calibri"/>
                <a:cs typeface="Calibri"/>
              </a:rPr>
              <a:t>подростковому</a:t>
            </a:r>
            <a:r>
              <a:rPr sz="2800" spc="-10" dirty="0">
                <a:latin typeface="Calibri"/>
                <a:cs typeface="Calibri"/>
              </a:rPr>
              <a:t> возрасту.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15" dirty="0">
                <a:latin typeface="Calibri"/>
                <a:cs typeface="Calibri"/>
              </a:rPr>
              <a:t>рисунке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показана</a:t>
            </a:r>
            <a:endParaRPr sz="2800">
              <a:latin typeface="Calibri"/>
              <a:cs typeface="Calibri"/>
            </a:endParaRPr>
          </a:p>
          <a:p>
            <a:pPr marL="241300" marR="104139">
              <a:lnSpc>
                <a:spcPct val="80000"/>
              </a:lnSpc>
              <a:spcBef>
                <a:spcPts val="340"/>
              </a:spcBef>
            </a:pPr>
            <a:r>
              <a:rPr sz="2800" spc="-5" dirty="0">
                <a:latin typeface="Calibri"/>
                <a:cs typeface="Calibri"/>
              </a:rPr>
              <a:t>нормальная степень </a:t>
            </a:r>
            <a:r>
              <a:rPr sz="2800" spc="-35" dirty="0">
                <a:latin typeface="Calibri"/>
                <a:cs typeface="Calibri"/>
              </a:rPr>
              <a:t>угла  </a:t>
            </a:r>
            <a:r>
              <a:rPr sz="2800" spc="-15" dirty="0">
                <a:latin typeface="Calibri"/>
                <a:cs typeface="Calibri"/>
              </a:rPr>
              <a:t>голень-стопа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течение срока  </a:t>
            </a:r>
            <a:r>
              <a:rPr sz="2800" dirty="0">
                <a:latin typeface="Calibri"/>
                <a:cs typeface="Calibri"/>
              </a:rPr>
              <a:t>жизни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0" dirty="0">
                <a:latin typeface="Calibri"/>
                <a:cs typeface="Calibri"/>
              </a:rPr>
              <a:t>пределах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двух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690"/>
              </a:lnSpc>
            </a:pPr>
            <a:r>
              <a:rPr sz="2800" spc="-5" dirty="0">
                <a:latin typeface="Calibri"/>
                <a:cs typeface="Calibri"/>
              </a:rPr>
              <a:t>стандартных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отклонений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5352" y="2116835"/>
            <a:ext cx="4985004" cy="350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409" y="722757"/>
            <a:ext cx="5646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Торсия </a:t>
            </a:r>
            <a:r>
              <a:rPr spc="-20" dirty="0"/>
              <a:t>большеберцовой</a:t>
            </a:r>
            <a:r>
              <a:rPr spc="-15" dirty="0"/>
              <a:t> </a:t>
            </a:r>
            <a:r>
              <a:rPr spc="-10" dirty="0"/>
              <a:t>кости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05938"/>
            <a:ext cx="4990465" cy="2372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29591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Было </a:t>
            </a:r>
            <a:r>
              <a:rPr sz="2800" spc="-10" dirty="0">
                <a:latin typeface="Calibri"/>
                <a:cs typeface="Calibri"/>
              </a:rPr>
              <a:t>обнаружено, </a:t>
            </a:r>
            <a:r>
              <a:rPr sz="2800" spc="-15" dirty="0">
                <a:latin typeface="Calibri"/>
                <a:cs typeface="Calibri"/>
              </a:rPr>
              <a:t>что бруски  </a:t>
            </a:r>
            <a:r>
              <a:rPr sz="2800" spc="-10" dirty="0">
                <a:latin typeface="Calibri"/>
                <a:cs typeface="Calibri"/>
              </a:rPr>
              <a:t>Дениса Брауна </a:t>
            </a:r>
            <a:r>
              <a:rPr sz="2800" spc="-5" dirty="0">
                <a:latin typeface="Calibri"/>
                <a:cs typeface="Calibri"/>
              </a:rPr>
              <a:t>практически не  </a:t>
            </a:r>
            <a:r>
              <a:rPr sz="2800" spc="-15" dirty="0">
                <a:latin typeface="Calibri"/>
                <a:cs typeface="Calibri"/>
              </a:rPr>
              <a:t>влияют </a:t>
            </a:r>
            <a:r>
              <a:rPr sz="2800" spc="-5" dirty="0">
                <a:latin typeface="Calibri"/>
                <a:cs typeface="Calibri"/>
              </a:rPr>
              <a:t>на изменение </a:t>
            </a:r>
            <a:r>
              <a:rPr sz="2800" spc="-15" dirty="0">
                <a:latin typeface="Calibri"/>
                <a:cs typeface="Calibri"/>
              </a:rPr>
              <a:t>торсии  большеберцовой кости </a:t>
            </a:r>
            <a:r>
              <a:rPr sz="2800" spc="-5" dirty="0">
                <a:latin typeface="Calibri"/>
                <a:cs typeface="Calibri"/>
              </a:rPr>
              <a:t>и, </a:t>
            </a:r>
            <a:r>
              <a:rPr sz="2800" spc="-15" dirty="0">
                <a:latin typeface="Calibri"/>
                <a:cs typeface="Calibri"/>
              </a:rPr>
              <a:t>как  </a:t>
            </a:r>
            <a:r>
              <a:rPr sz="2800" spc="-5" dirty="0">
                <a:latin typeface="Calibri"/>
                <a:cs typeface="Calibri"/>
              </a:rPr>
              <a:t>правило, не </a:t>
            </a:r>
            <a:r>
              <a:rPr sz="2800" spc="-15" dirty="0">
                <a:latin typeface="Calibri"/>
                <a:cs typeface="Calibri"/>
              </a:rPr>
              <a:t>используются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для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25" dirty="0">
                <a:latin typeface="Calibri"/>
                <a:cs typeface="Calibri"/>
              </a:rPr>
              <a:t>этого </a:t>
            </a:r>
            <a:r>
              <a:rPr sz="2800" spc="-10" dirty="0">
                <a:latin typeface="Calibri"/>
                <a:cs typeface="Calibri"/>
              </a:rPr>
              <a:t>состояния </a:t>
            </a:r>
            <a:r>
              <a:rPr sz="2800" i="1" spc="-10" dirty="0">
                <a:latin typeface="Calibri"/>
                <a:cs typeface="Calibri"/>
              </a:rPr>
              <a:t>Herring </a:t>
            </a:r>
            <a:r>
              <a:rPr sz="2800" i="1" spc="-30" dirty="0">
                <a:latin typeface="Calibri"/>
                <a:cs typeface="Calibri"/>
              </a:rPr>
              <a:t>JA</a:t>
            </a:r>
            <a:r>
              <a:rPr sz="2800" i="1" spc="9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(2014)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51157" y="3102051"/>
            <a:ext cx="4052702" cy="1740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2850" y="733425"/>
            <a:ext cx="4686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Прогрессирование</a:t>
            </a:r>
            <a:r>
              <a:rPr spc="-90" dirty="0"/>
              <a:t> </a:t>
            </a:r>
            <a:r>
              <a:rPr spc="-5" dirty="0"/>
              <a:t>стопы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4636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8422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Все нарушения </a:t>
            </a:r>
            <a:r>
              <a:rPr sz="2800" spc="-10" dirty="0">
                <a:latin typeface="Calibri"/>
                <a:cs typeface="Calibri"/>
              </a:rPr>
              <a:t>ротации </a:t>
            </a:r>
            <a:r>
              <a:rPr sz="2800" spc="-5" dirty="0">
                <a:latin typeface="Calibri"/>
                <a:cs typeface="Calibri"/>
              </a:rPr>
              <a:t>нижних </a:t>
            </a:r>
            <a:r>
              <a:rPr sz="2800" spc="-10" dirty="0">
                <a:latin typeface="Calibri"/>
                <a:cs typeface="Calibri"/>
              </a:rPr>
              <a:t>конечностей </a:t>
            </a:r>
            <a:r>
              <a:rPr sz="2800" spc="-15" dirty="0">
                <a:latin typeface="Calibri"/>
                <a:cs typeface="Calibri"/>
              </a:rPr>
              <a:t>влияют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25" dirty="0">
                <a:latin typeface="Calibri"/>
                <a:cs typeface="Calibri"/>
              </a:rPr>
              <a:t>угол  </a:t>
            </a:r>
            <a:r>
              <a:rPr sz="2800" spc="-5" dirty="0">
                <a:latin typeface="Calibri"/>
                <a:cs typeface="Calibri"/>
              </a:rPr>
              <a:t>прогрессирования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стопы.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Плоскостопие,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5" dirty="0">
                <a:latin typeface="Calibri"/>
                <a:cs typeface="Calibri"/>
              </a:rPr>
              <a:t>является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исключением.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latin typeface="Calibri"/>
                <a:cs typeface="Calibri"/>
              </a:rPr>
              <a:t>Гибкое </a:t>
            </a:r>
            <a:r>
              <a:rPr sz="2800" spc="-10" dirty="0">
                <a:latin typeface="Calibri"/>
                <a:cs typeface="Calibri"/>
              </a:rPr>
              <a:t>плоскостопие обычно </a:t>
            </a:r>
            <a:r>
              <a:rPr sz="2800" spc="-15" dirty="0">
                <a:latin typeface="Calibri"/>
                <a:cs typeface="Calibri"/>
              </a:rPr>
              <a:t>протекает </a:t>
            </a:r>
            <a:r>
              <a:rPr sz="2800" spc="-10" dirty="0">
                <a:latin typeface="Calibri"/>
                <a:cs typeface="Calibri"/>
              </a:rPr>
              <a:t>бессимптомно,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30"/>
              </a:lnSpc>
              <a:spcBef>
                <a:spcPts val="204"/>
              </a:spcBef>
            </a:pPr>
            <a:r>
              <a:rPr sz="2800" spc="-5" dirty="0">
                <a:latin typeface="Calibri"/>
                <a:cs typeface="Calibri"/>
              </a:rPr>
              <a:t>крайней мере в </a:t>
            </a:r>
            <a:r>
              <a:rPr sz="2800" dirty="0">
                <a:latin typeface="Calibri"/>
                <a:cs typeface="Calibri"/>
              </a:rPr>
              <a:t>ранние </a:t>
            </a:r>
            <a:r>
              <a:rPr sz="2800" spc="-25" dirty="0">
                <a:latin typeface="Calibri"/>
                <a:cs typeface="Calibri"/>
              </a:rPr>
              <a:t>годы, </a:t>
            </a:r>
            <a:r>
              <a:rPr sz="2800" spc="-5" dirty="0">
                <a:latin typeface="Calibri"/>
                <a:cs typeface="Calibri"/>
              </a:rPr>
              <a:t>и чаще встречается у </a:t>
            </a:r>
            <a:r>
              <a:rPr sz="2800" spc="-15" dirty="0">
                <a:latin typeface="Calibri"/>
                <a:cs typeface="Calibri"/>
              </a:rPr>
              <a:t>детей, </a:t>
            </a:r>
            <a:r>
              <a:rPr sz="2800" spc="-10" dirty="0">
                <a:latin typeface="Calibri"/>
                <a:cs typeface="Calibri"/>
              </a:rPr>
              <a:t>чем </a:t>
            </a:r>
            <a:r>
              <a:rPr sz="2800" spc="-15" dirty="0">
                <a:latin typeface="Calibri"/>
                <a:cs typeface="Calibri"/>
              </a:rPr>
              <a:t>его  </a:t>
            </a:r>
            <a:r>
              <a:rPr sz="2800" spc="-10" dirty="0">
                <a:latin typeface="Calibri"/>
                <a:cs typeface="Calibri"/>
              </a:rPr>
              <a:t>жесткий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аналог.</a:t>
            </a:r>
            <a:endParaRPr sz="2800">
              <a:latin typeface="Calibri"/>
              <a:cs typeface="Calibri"/>
            </a:endParaRPr>
          </a:p>
          <a:p>
            <a:pPr marL="241300" marR="246379" indent="-228600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Flexible подушечки </a:t>
            </a:r>
            <a:r>
              <a:rPr sz="2800" spc="-10" dirty="0">
                <a:latin typeface="Calibri"/>
                <a:cs typeface="Calibri"/>
              </a:rPr>
              <a:t>ладьевидной </a:t>
            </a:r>
            <a:r>
              <a:rPr sz="2800" spc="-15" dirty="0">
                <a:latin typeface="Calibri"/>
                <a:cs typeface="Calibri"/>
              </a:rPr>
              <a:t>кости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медиальные </a:t>
            </a:r>
            <a:r>
              <a:rPr sz="2800" spc="-5" dirty="0">
                <a:latin typeface="Calibri"/>
                <a:cs typeface="Calibri"/>
              </a:rPr>
              <a:t>вставки  могут </a:t>
            </a:r>
            <a:r>
              <a:rPr sz="2800" dirty="0">
                <a:latin typeface="Calibri"/>
                <a:cs typeface="Calibri"/>
              </a:rPr>
              <a:t>помочь </a:t>
            </a:r>
            <a:r>
              <a:rPr sz="2800" spc="-5" dirty="0">
                <a:latin typeface="Calibri"/>
                <a:cs typeface="Calibri"/>
              </a:rPr>
              <a:t>создать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10" dirty="0">
                <a:latin typeface="Calibri"/>
                <a:cs typeface="Calibri"/>
              </a:rPr>
              <a:t>плантоградную </a:t>
            </a:r>
            <a:r>
              <a:rPr sz="2800" spc="-5" dirty="0">
                <a:latin typeface="Calibri"/>
                <a:cs typeface="Calibri"/>
              </a:rPr>
              <a:t>весовую нагрузку и  </a:t>
            </a:r>
            <a:r>
              <a:rPr sz="2800" spc="-20" dirty="0">
                <a:latin typeface="Calibri"/>
                <a:cs typeface="Calibri"/>
              </a:rPr>
              <a:t>улучшить </a:t>
            </a:r>
            <a:r>
              <a:rPr sz="2800" spc="-25" dirty="0">
                <a:latin typeface="Calibri"/>
                <a:cs typeface="Calibri"/>
              </a:rPr>
              <a:t>угол </a:t>
            </a:r>
            <a:r>
              <a:rPr sz="2800" spc="-5" dirty="0">
                <a:latin typeface="Calibri"/>
                <a:cs typeface="Calibri"/>
              </a:rPr>
              <a:t>прогрессирования </a:t>
            </a:r>
            <a:r>
              <a:rPr sz="2800" spc="-15" dirty="0">
                <a:latin typeface="Calibri"/>
                <a:cs typeface="Calibri"/>
              </a:rPr>
              <a:t>стопы, </a:t>
            </a:r>
            <a:r>
              <a:rPr sz="2800" spc="-5" dirty="0">
                <a:latin typeface="Calibri"/>
                <a:cs typeface="Calibri"/>
              </a:rPr>
              <a:t>но они не </a:t>
            </a:r>
            <a:r>
              <a:rPr sz="2800" spc="-10" dirty="0">
                <a:latin typeface="Calibri"/>
                <a:cs typeface="Calibri"/>
              </a:rPr>
              <a:t>исправляют  </a:t>
            </a:r>
            <a:r>
              <a:rPr sz="2800" spc="-5" dirty="0">
                <a:latin typeface="Calibri"/>
                <a:cs typeface="Calibri"/>
              </a:rPr>
              <a:t>деформацию.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2850" y="733425"/>
            <a:ext cx="4686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Прогрессирование</a:t>
            </a:r>
            <a:r>
              <a:rPr spc="-90" dirty="0"/>
              <a:t> </a:t>
            </a:r>
            <a:r>
              <a:rPr spc="-5" dirty="0"/>
              <a:t>стопы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292715" cy="429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81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 крайних случаях, </a:t>
            </a:r>
            <a:r>
              <a:rPr sz="2600" spc="-5" dirty="0">
                <a:latin typeface="Calibri"/>
                <a:cs typeface="Calibri"/>
              </a:rPr>
              <a:t>таких </a:t>
            </a: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гипотонией,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может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ts val="2500"/>
              </a:lnSpc>
              <a:spcBef>
                <a:spcPts val="285"/>
              </a:spcBef>
            </a:pPr>
            <a:r>
              <a:rPr sz="2600" spc="-5" dirty="0">
                <a:latin typeface="Calibri"/>
                <a:cs typeface="Calibri"/>
              </a:rPr>
              <a:t>потребоваться хирургическое вмешательство </a:t>
            </a:r>
            <a:r>
              <a:rPr sz="2600" dirty="0">
                <a:latin typeface="Calibri"/>
                <a:cs typeface="Calibri"/>
              </a:rPr>
              <a:t>после </a:t>
            </a:r>
            <a:r>
              <a:rPr sz="2600" spc="-15" dirty="0">
                <a:latin typeface="Calibri"/>
                <a:cs typeface="Calibri"/>
              </a:rPr>
              <a:t>5-летнего </a:t>
            </a:r>
            <a:r>
              <a:rPr sz="2600" dirty="0">
                <a:latin typeface="Calibri"/>
                <a:cs typeface="Calibri"/>
              </a:rPr>
              <a:t>возраста  в </a:t>
            </a:r>
            <a:r>
              <a:rPr sz="2600" spc="-5" dirty="0">
                <a:latin typeface="Calibri"/>
                <a:cs typeface="Calibri"/>
              </a:rPr>
              <a:t>виде </a:t>
            </a:r>
            <a:r>
              <a:rPr sz="2600" spc="-15" dirty="0">
                <a:latin typeface="Calibri"/>
                <a:cs typeface="Calibri"/>
              </a:rPr>
              <a:t>удлинения </a:t>
            </a:r>
            <a:r>
              <a:rPr sz="2600" spc="-5" dirty="0">
                <a:latin typeface="Calibri"/>
                <a:cs typeface="Calibri"/>
              </a:rPr>
              <a:t>пяточной </a:t>
            </a:r>
            <a:r>
              <a:rPr sz="2600" spc="-10" dirty="0">
                <a:latin typeface="Calibri"/>
                <a:cs typeface="Calibri"/>
              </a:rPr>
              <a:t>кости, </a:t>
            </a:r>
            <a:r>
              <a:rPr sz="2600" spc="-40" dirty="0">
                <a:latin typeface="Calibri"/>
                <a:cs typeface="Calibri"/>
              </a:rPr>
              <a:t>когда </a:t>
            </a:r>
            <a:r>
              <a:rPr sz="2600" spc="-5" dirty="0">
                <a:latin typeface="Calibri"/>
                <a:cs typeface="Calibri"/>
              </a:rPr>
              <a:t>костные кортикальные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слои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15"/>
              </a:lnSpc>
            </a:pPr>
            <a:r>
              <a:rPr sz="2600" spc="-5" dirty="0">
                <a:latin typeface="Calibri"/>
                <a:cs typeface="Calibri"/>
              </a:rPr>
              <a:t>становятся </a:t>
            </a:r>
            <a:r>
              <a:rPr sz="2600" spc="-10" dirty="0">
                <a:latin typeface="Calibri"/>
                <a:cs typeface="Calibri"/>
              </a:rPr>
              <a:t>более твердыми.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Нелеченная </a:t>
            </a:r>
            <a:r>
              <a:rPr sz="2600" dirty="0">
                <a:latin typeface="Calibri"/>
                <a:cs typeface="Calibri"/>
              </a:rPr>
              <a:t>прогрессия с </a:t>
            </a:r>
            <a:r>
              <a:rPr sz="2600" spc="-10" dirty="0">
                <a:latin typeface="Calibri"/>
                <a:cs typeface="Calibri"/>
              </a:rPr>
              <a:t>увеличенным </a:t>
            </a:r>
            <a:r>
              <a:rPr sz="2600" spc="-25" dirty="0">
                <a:latin typeface="Calibri"/>
                <a:cs typeface="Calibri"/>
              </a:rPr>
              <a:t>углом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прогрессирования</a:t>
            </a:r>
            <a:endParaRPr sz="2600">
              <a:latin typeface="Calibri"/>
              <a:cs typeface="Calibri"/>
            </a:endParaRPr>
          </a:p>
          <a:p>
            <a:pPr marL="241300" marR="17780">
              <a:lnSpc>
                <a:spcPts val="2500"/>
              </a:lnSpc>
              <a:spcBef>
                <a:spcPts val="290"/>
              </a:spcBef>
            </a:pPr>
            <a:r>
              <a:rPr sz="2600" dirty="0">
                <a:latin typeface="Calibri"/>
                <a:cs typeface="Calibri"/>
              </a:rPr>
              <a:t>наружной </a:t>
            </a:r>
            <a:r>
              <a:rPr sz="2600" spc="-5" dirty="0">
                <a:latin typeface="Calibri"/>
                <a:cs typeface="Calibri"/>
              </a:rPr>
              <a:t>стопы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10" dirty="0">
                <a:latin typeface="Calibri"/>
                <a:cs typeface="Calibri"/>
              </a:rPr>
              <a:t>происходить </a:t>
            </a:r>
            <a:r>
              <a:rPr sz="2600" spc="-5" dirty="0">
                <a:latin typeface="Calibri"/>
                <a:cs typeface="Calibri"/>
              </a:rPr>
              <a:t>наряду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компенсаторным </a:t>
            </a:r>
            <a:r>
              <a:rPr sz="2600" spc="-5" dirty="0">
                <a:latin typeface="Calibri"/>
                <a:cs typeface="Calibri"/>
              </a:rPr>
              <a:t>hallux  valgus, плосковальгусом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вторичными деформациями пальцев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стоп.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4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Плосковальгусная </a:t>
            </a:r>
            <a:r>
              <a:rPr sz="2600" spc="-10" dirty="0">
                <a:latin typeface="Calibri"/>
                <a:cs typeface="Calibri"/>
              </a:rPr>
              <a:t>стопа ассоциируется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dirty="0">
                <a:latin typeface="Calibri"/>
                <a:cs typeface="Calibri"/>
              </a:rPr>
              <a:t>активной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endParaRPr sz="2600">
              <a:latin typeface="Calibri"/>
              <a:cs typeface="Calibri"/>
            </a:endParaRPr>
          </a:p>
          <a:p>
            <a:pPr marL="241300" marR="896619">
              <a:lnSpc>
                <a:spcPts val="2500"/>
              </a:lnSpc>
              <a:spcBef>
                <a:spcPts val="290"/>
              </a:spcBef>
            </a:pPr>
            <a:r>
              <a:rPr sz="2600" spc="-10" dirty="0">
                <a:latin typeface="Calibri"/>
                <a:cs typeface="Calibri"/>
              </a:rPr>
              <a:t>укороченной </a:t>
            </a:r>
            <a:r>
              <a:rPr sz="2600" spc="-5" dirty="0">
                <a:latin typeface="Calibri"/>
                <a:cs typeface="Calibri"/>
              </a:rPr>
              <a:t>малоберцовой </a:t>
            </a:r>
            <a:r>
              <a:rPr sz="2600" spc="-10" dirty="0">
                <a:latin typeface="Calibri"/>
                <a:cs typeface="Calibri"/>
              </a:rPr>
              <a:t>мускулатурой, </a:t>
            </a:r>
            <a:r>
              <a:rPr sz="2600" spc="-5" dirty="0">
                <a:latin typeface="Calibri"/>
                <a:cs typeface="Calibri"/>
              </a:rPr>
              <a:t>прогрессирующей </a:t>
            </a:r>
            <a:r>
              <a:rPr sz="2600" dirty="0">
                <a:latin typeface="Calibri"/>
                <a:cs typeface="Calibri"/>
              </a:rPr>
              <a:t>со  временем, с </a:t>
            </a:r>
            <a:r>
              <a:rPr sz="2600" spc="-5" dirty="0">
                <a:latin typeface="Calibri"/>
                <a:cs typeface="Calibri"/>
              </a:rPr>
              <a:t>развитием </a:t>
            </a:r>
            <a:r>
              <a:rPr sz="2600" spc="-10" dirty="0">
                <a:latin typeface="Calibri"/>
                <a:cs typeface="Calibri"/>
              </a:rPr>
              <a:t>боли, </a:t>
            </a:r>
            <a:r>
              <a:rPr sz="2600" dirty="0">
                <a:latin typeface="Calibri"/>
                <a:cs typeface="Calibri"/>
              </a:rPr>
              <a:t>особенно в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spc="-5" dirty="0">
                <a:latin typeface="Calibri"/>
                <a:cs typeface="Calibri"/>
              </a:rPr>
              <a:t>поздние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годы.</a:t>
            </a:r>
            <a:endParaRPr sz="2600">
              <a:latin typeface="Calibri"/>
              <a:cs typeface="Calibri"/>
            </a:endParaRPr>
          </a:p>
          <a:p>
            <a:pPr marL="241300" marR="527685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Ригидное </a:t>
            </a:r>
            <a:r>
              <a:rPr sz="2600" spc="-10" dirty="0">
                <a:latin typeface="Calibri"/>
                <a:cs typeface="Calibri"/>
              </a:rPr>
              <a:t>плоскостопие 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врожденная деформация, связанная </a:t>
            </a:r>
            <a:r>
              <a:rPr sz="2600" dirty="0">
                <a:latin typeface="Calibri"/>
                <a:cs typeface="Calibri"/>
              </a:rPr>
              <a:t>с  </a:t>
            </a:r>
            <a:r>
              <a:rPr sz="2600" spc="-5" dirty="0">
                <a:latin typeface="Calibri"/>
                <a:cs typeface="Calibri"/>
              </a:rPr>
              <a:t>другими </a:t>
            </a:r>
            <a:r>
              <a:rPr sz="2600" dirty="0">
                <a:latin typeface="Calibri"/>
                <a:cs typeface="Calibri"/>
              </a:rPr>
              <a:t>аномалиями в 50%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случаев.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178" y="733425"/>
            <a:ext cx="40087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Варус/вальгус</a:t>
            </a:r>
            <a:r>
              <a:rPr spc="-80" dirty="0"/>
              <a:t> </a:t>
            </a:r>
            <a:r>
              <a:rPr spc="-10" dirty="0"/>
              <a:t>колена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29850" cy="398208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393065" indent="-228600" algn="just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Измерения </a:t>
            </a:r>
            <a:r>
              <a:rPr sz="2600" spc="-10" dirty="0">
                <a:latin typeface="Calibri"/>
                <a:cs typeface="Calibri"/>
              </a:rPr>
              <a:t>между </a:t>
            </a:r>
            <a:r>
              <a:rPr sz="2600" spc="-5" dirty="0">
                <a:latin typeface="Calibri"/>
                <a:cs typeface="Calibri"/>
              </a:rPr>
              <a:t>медиальными </a:t>
            </a:r>
            <a:r>
              <a:rPr sz="2600" spc="-10" dirty="0">
                <a:latin typeface="Calibri"/>
                <a:cs typeface="Calibri"/>
              </a:rPr>
              <a:t>мыщелками </a:t>
            </a:r>
            <a:r>
              <a:rPr sz="2600" spc="-5" dirty="0">
                <a:latin typeface="Calibri"/>
                <a:cs typeface="Calibri"/>
              </a:rPr>
              <a:t>бедренной </a:t>
            </a:r>
            <a:r>
              <a:rPr sz="2600" spc="-10" dirty="0">
                <a:latin typeface="Calibri"/>
                <a:cs typeface="Calibri"/>
              </a:rPr>
              <a:t>кости </a:t>
            </a:r>
            <a:r>
              <a:rPr sz="2600" dirty="0">
                <a:latin typeface="Calibri"/>
                <a:cs typeface="Calibri"/>
              </a:rPr>
              <a:t>или  </a:t>
            </a:r>
            <a:r>
              <a:rPr sz="2600" spc="-10" dirty="0">
                <a:latin typeface="Calibri"/>
                <a:cs typeface="Calibri"/>
              </a:rPr>
              <a:t>межмаллеолярным расстоянием </a:t>
            </a:r>
            <a:r>
              <a:rPr sz="2600" spc="-5" dirty="0">
                <a:latin typeface="Calibri"/>
                <a:cs typeface="Calibri"/>
              </a:rPr>
              <a:t>помогают </a:t>
            </a:r>
            <a:r>
              <a:rPr sz="2600" spc="-10" dirty="0">
                <a:latin typeface="Calibri"/>
                <a:cs typeface="Calibri"/>
              </a:rPr>
              <a:t>количественно </a:t>
            </a:r>
            <a:r>
              <a:rPr sz="2600" spc="-5" dirty="0">
                <a:latin typeface="Calibri"/>
                <a:cs typeface="Calibri"/>
              </a:rPr>
              <a:t>оценить  </a:t>
            </a:r>
            <a:r>
              <a:rPr sz="2600" dirty="0">
                <a:latin typeface="Calibri"/>
                <a:cs typeface="Calibri"/>
              </a:rPr>
              <a:t>деформацию.</a:t>
            </a:r>
            <a:endParaRPr sz="2600">
              <a:latin typeface="Calibri"/>
              <a:cs typeface="Calibri"/>
            </a:endParaRPr>
          </a:p>
          <a:p>
            <a:pPr marL="241300" marR="175069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Самая </a:t>
            </a:r>
            <a:r>
              <a:rPr sz="2600" spc="-5" dirty="0">
                <a:latin typeface="Calibri"/>
                <a:cs typeface="Calibri"/>
              </a:rPr>
              <a:t>распространенная </a:t>
            </a:r>
            <a:r>
              <a:rPr sz="2600" dirty="0">
                <a:latin typeface="Calibri"/>
                <a:cs typeface="Calibri"/>
              </a:rPr>
              <a:t>причина </a:t>
            </a:r>
            <a:r>
              <a:rPr sz="2600" spc="-5" dirty="0">
                <a:latin typeface="Calibri"/>
                <a:cs typeface="Calibri"/>
              </a:rPr>
              <a:t>варуса </a:t>
            </a:r>
            <a:r>
              <a:rPr sz="2600" spc="-20" dirty="0">
                <a:latin typeface="Calibri"/>
                <a:cs typeface="Calibri"/>
              </a:rPr>
              <a:t>колена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–  </a:t>
            </a:r>
            <a:r>
              <a:rPr sz="2600" spc="-10" dirty="0">
                <a:latin typeface="Calibri"/>
                <a:cs typeface="Calibri"/>
              </a:rPr>
              <a:t>физиологическая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О-образность.</a:t>
            </a:r>
            <a:endParaRPr sz="2600">
              <a:latin typeface="Calibri"/>
              <a:cs typeface="Calibri"/>
            </a:endParaRPr>
          </a:p>
          <a:p>
            <a:pPr marL="241300" marR="14732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Дети </a:t>
            </a:r>
            <a:r>
              <a:rPr sz="2600" spc="-5" dirty="0">
                <a:latin typeface="Calibri"/>
                <a:cs typeface="Calibri"/>
              </a:rPr>
              <a:t>имеют </a:t>
            </a:r>
            <a:r>
              <a:rPr sz="2600" spc="-10" dirty="0">
                <a:latin typeface="Calibri"/>
                <a:cs typeface="Calibri"/>
              </a:rPr>
              <a:t>варус </a:t>
            </a:r>
            <a:r>
              <a:rPr sz="2600" spc="-15" dirty="0">
                <a:latin typeface="Calibri"/>
                <a:cs typeface="Calibri"/>
              </a:rPr>
              <a:t>колена, которое </a:t>
            </a:r>
            <a:r>
              <a:rPr sz="2600" spc="-10" dirty="0">
                <a:latin typeface="Calibri"/>
                <a:cs typeface="Calibri"/>
              </a:rPr>
              <a:t>сохраняется </a:t>
            </a:r>
            <a:r>
              <a:rPr sz="2600" dirty="0">
                <a:latin typeface="Calibri"/>
                <a:cs typeface="Calibri"/>
              </a:rPr>
              <a:t>после 18 </a:t>
            </a:r>
            <a:r>
              <a:rPr sz="2600" spc="-5" dirty="0">
                <a:latin typeface="Calibri"/>
                <a:cs typeface="Calibri"/>
              </a:rPr>
              <a:t>месяцев, </a:t>
            </a:r>
            <a:r>
              <a:rPr sz="2600" spc="-10" dirty="0">
                <a:latin typeface="Calibri"/>
                <a:cs typeface="Calibri"/>
              </a:rPr>
              <a:t>как  </a:t>
            </a:r>
            <a:r>
              <a:rPr sz="2600" dirty="0">
                <a:latin typeface="Calibri"/>
                <a:cs typeface="Calibri"/>
              </a:rPr>
              <a:t>правило, </a:t>
            </a:r>
            <a:r>
              <a:rPr sz="2600" spc="-20" dirty="0">
                <a:latin typeface="Calibri"/>
                <a:cs typeface="Calibri"/>
              </a:rPr>
              <a:t>проходит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3 </a:t>
            </a:r>
            <a:r>
              <a:rPr sz="2600" spc="-30" dirty="0">
                <a:latin typeface="Calibri"/>
                <a:cs typeface="Calibri"/>
              </a:rPr>
              <a:t>лет.</a:t>
            </a:r>
            <a:endParaRPr sz="2600">
              <a:latin typeface="Calibri"/>
              <a:cs typeface="Calibri"/>
            </a:endParaRPr>
          </a:p>
          <a:p>
            <a:pPr marL="241300" marR="18923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Рентген </a:t>
            </a:r>
            <a:r>
              <a:rPr sz="2600" spc="-5" dirty="0">
                <a:latin typeface="Calibri"/>
                <a:cs typeface="Calibri"/>
              </a:rPr>
              <a:t>показывает </a:t>
            </a:r>
            <a:r>
              <a:rPr sz="2600" dirty="0">
                <a:latin typeface="Calibri"/>
                <a:cs typeface="Calibri"/>
              </a:rPr>
              <a:t>симметричную </a:t>
            </a:r>
            <a:r>
              <a:rPr sz="2600" spc="-5" dirty="0">
                <a:latin typeface="Calibri"/>
                <a:cs typeface="Calibri"/>
              </a:rPr>
              <a:t>анатомию </a:t>
            </a:r>
            <a:r>
              <a:rPr sz="2600" dirty="0">
                <a:latin typeface="Calibri"/>
                <a:cs typeface="Calibri"/>
              </a:rPr>
              <a:t>пластинки </a:t>
            </a:r>
            <a:r>
              <a:rPr sz="2600" spc="-5" dirty="0">
                <a:latin typeface="Calibri"/>
                <a:cs typeface="Calibri"/>
              </a:rPr>
              <a:t>роста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5" dirty="0">
                <a:latin typeface="Calibri"/>
                <a:cs typeface="Calibri"/>
              </a:rPr>
              <a:t>медиальное </a:t>
            </a:r>
            <a:r>
              <a:rPr sz="2600" dirty="0">
                <a:latin typeface="Calibri"/>
                <a:cs typeface="Calibri"/>
              </a:rPr>
              <a:t>изгибание, </a:t>
            </a:r>
            <a:r>
              <a:rPr sz="2600" spc="-15" dirty="0">
                <a:latin typeface="Calibri"/>
                <a:cs typeface="Calibri"/>
              </a:rPr>
              <a:t>которое </a:t>
            </a:r>
            <a:r>
              <a:rPr sz="2600" dirty="0">
                <a:latin typeface="Calibri"/>
                <a:cs typeface="Calibri"/>
              </a:rPr>
              <a:t>включает </a:t>
            </a:r>
            <a:r>
              <a:rPr sz="2600" spc="-5" dirty="0">
                <a:latin typeface="Calibri"/>
                <a:cs typeface="Calibri"/>
              </a:rPr>
              <a:t>проксимальную берцовую  </a:t>
            </a:r>
            <a:r>
              <a:rPr sz="2600" spc="-10" dirty="0">
                <a:latin typeface="Calibri"/>
                <a:cs typeface="Calibri"/>
              </a:rPr>
              <a:t>кость, </a:t>
            </a:r>
            <a:r>
              <a:rPr sz="2600" dirty="0">
                <a:latin typeface="Calibri"/>
                <a:cs typeface="Calibri"/>
              </a:rPr>
              <a:t>а </a:t>
            </a:r>
            <a:r>
              <a:rPr sz="2600" spc="-10" dirty="0">
                <a:latin typeface="Calibri"/>
                <a:cs typeface="Calibri"/>
              </a:rPr>
              <a:t>также </a:t>
            </a:r>
            <a:r>
              <a:rPr sz="2600" dirty="0">
                <a:latin typeface="Calibri"/>
                <a:cs typeface="Calibri"/>
              </a:rPr>
              <a:t>дистальную часть </a:t>
            </a:r>
            <a:r>
              <a:rPr sz="2600" spc="-5" dirty="0">
                <a:latin typeface="Calibri"/>
                <a:cs typeface="Calibri"/>
              </a:rPr>
              <a:t>бедренной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кости.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5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Измерение </a:t>
            </a:r>
            <a:r>
              <a:rPr sz="2600" spc="-5" dirty="0">
                <a:latin typeface="Calibri"/>
                <a:cs typeface="Calibri"/>
              </a:rPr>
              <a:t>метафизально-диафизарного </a:t>
            </a:r>
            <a:r>
              <a:rPr sz="2600" spc="-30" dirty="0">
                <a:latin typeface="Calibri"/>
                <a:cs typeface="Calibri"/>
              </a:rPr>
              <a:t>угла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дополнение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5"/>
              </a:lnSpc>
            </a:pPr>
            <a:r>
              <a:rPr sz="2600" spc="-5" dirty="0">
                <a:latin typeface="Calibri"/>
                <a:cs typeface="Calibri"/>
              </a:rPr>
              <a:t>большеберцовым </a:t>
            </a:r>
            <a:r>
              <a:rPr sz="2600" spc="-25" dirty="0">
                <a:latin typeface="Calibri"/>
                <a:cs typeface="Calibri"/>
              </a:rPr>
              <a:t>углам </a:t>
            </a:r>
            <a:r>
              <a:rPr sz="2600" spc="-10" dirty="0">
                <a:latin typeface="Calibri"/>
                <a:cs typeface="Calibri"/>
              </a:rPr>
              <a:t>полезно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дифференциальной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диагностике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6420" y="1409700"/>
            <a:ext cx="5562418" cy="3698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8768" y="2025523"/>
            <a:ext cx="3641090" cy="31407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Измерения </a:t>
            </a:r>
            <a:r>
              <a:rPr sz="2800" spc="-15" dirty="0">
                <a:latin typeface="Calibri"/>
                <a:cs typeface="Calibri"/>
              </a:rPr>
              <a:t>между  </a:t>
            </a:r>
            <a:r>
              <a:rPr sz="2800" spc="-10" dirty="0">
                <a:latin typeface="Calibri"/>
                <a:cs typeface="Calibri"/>
              </a:rPr>
              <a:t>медиальными  </a:t>
            </a:r>
            <a:r>
              <a:rPr sz="2800" spc="-20" dirty="0">
                <a:latin typeface="Calibri"/>
                <a:cs typeface="Calibri"/>
              </a:rPr>
              <a:t>мыщелками </a:t>
            </a:r>
            <a:r>
              <a:rPr sz="2800" spc="-10" dirty="0">
                <a:latin typeface="Calibri"/>
                <a:cs typeface="Calibri"/>
              </a:rPr>
              <a:t>бедренной  </a:t>
            </a:r>
            <a:r>
              <a:rPr sz="2800" spc="-15" dirty="0">
                <a:latin typeface="Calibri"/>
                <a:cs typeface="Calibri"/>
              </a:rPr>
              <a:t>кости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или</a:t>
            </a:r>
            <a:endParaRPr sz="2800">
              <a:latin typeface="Calibri"/>
              <a:cs typeface="Calibri"/>
            </a:endParaRPr>
          </a:p>
          <a:p>
            <a:pPr marL="12700" marR="41910">
              <a:lnSpc>
                <a:spcPct val="90000"/>
              </a:lnSpc>
            </a:pPr>
            <a:r>
              <a:rPr sz="2800" spc="-15" dirty="0">
                <a:latin typeface="Calibri"/>
                <a:cs typeface="Calibri"/>
              </a:rPr>
              <a:t>межмаллеолярным  расстоянием </a:t>
            </a:r>
            <a:r>
              <a:rPr sz="2800" spc="-10" dirty="0">
                <a:latin typeface="Calibri"/>
                <a:cs typeface="Calibri"/>
              </a:rPr>
              <a:t>помогают  </a:t>
            </a:r>
            <a:r>
              <a:rPr sz="2800" spc="-15" dirty="0">
                <a:latin typeface="Calibri"/>
                <a:cs typeface="Calibri"/>
              </a:rPr>
              <a:t>количественно </a:t>
            </a:r>
            <a:r>
              <a:rPr sz="2800" spc="-10" dirty="0">
                <a:latin typeface="Calibri"/>
                <a:cs typeface="Calibri"/>
              </a:rPr>
              <a:t>оценить  </a:t>
            </a:r>
            <a:r>
              <a:rPr sz="2800" spc="-5" dirty="0">
                <a:latin typeface="Calibri"/>
                <a:cs typeface="Calibri"/>
              </a:rPr>
              <a:t>деформацию.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178" y="487171"/>
            <a:ext cx="40087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Варус/вальгус</a:t>
            </a:r>
            <a:r>
              <a:rPr spc="-80" dirty="0"/>
              <a:t> </a:t>
            </a:r>
            <a:r>
              <a:rPr spc="-10" dirty="0"/>
              <a:t>колена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50366"/>
            <a:ext cx="6837045" cy="4622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5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Дифференциальный диагноз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включает: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1839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инфантильную </a:t>
            </a:r>
            <a:r>
              <a:rPr sz="1900" spc="-15" dirty="0">
                <a:latin typeface="Calibri"/>
                <a:cs typeface="Calibri"/>
              </a:rPr>
              <a:t>большеберцовую кость </a:t>
            </a:r>
            <a:r>
              <a:rPr sz="1900" spc="-5" dirty="0">
                <a:latin typeface="Calibri"/>
                <a:cs typeface="Calibri"/>
              </a:rPr>
              <a:t>или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болезнь</a:t>
            </a:r>
            <a:endParaRPr sz="1900">
              <a:latin typeface="Calibri"/>
              <a:cs typeface="Calibri"/>
            </a:endParaRPr>
          </a:p>
          <a:p>
            <a:pPr marL="698500">
              <a:lnSpc>
                <a:spcPts val="1850"/>
              </a:lnSpc>
            </a:pPr>
            <a:r>
              <a:rPr sz="1900" spc="-5" dirty="0">
                <a:latin typeface="Calibri"/>
                <a:cs typeface="Calibri"/>
              </a:rPr>
              <a:t>Блаунта,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100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гипофосфатемический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рахит,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095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метафизарную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хондродисплазию,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095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очаговую </a:t>
            </a:r>
            <a:r>
              <a:rPr sz="1900" spc="-5" dirty="0">
                <a:latin typeface="Calibri"/>
                <a:cs typeface="Calibri"/>
              </a:rPr>
              <a:t>фиброкартилагиновую</a:t>
            </a:r>
            <a:r>
              <a:rPr sz="1900" spc="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дисплазию,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190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10" dirty="0">
                <a:latin typeface="Calibri"/>
                <a:cs typeface="Calibri"/>
              </a:rPr>
              <a:t>травму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эпифиза.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Болезнь Блаунта встречается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15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без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явных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отклонений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рождении,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типичным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анамнезом,</a:t>
            </a:r>
            <a:endParaRPr sz="2200">
              <a:latin typeface="Calibri"/>
              <a:cs typeface="Calibri"/>
            </a:endParaRPr>
          </a:p>
          <a:p>
            <a:pPr marL="241300" marR="354965">
              <a:lnSpc>
                <a:spcPct val="70000"/>
              </a:lnSpc>
              <a:spcBef>
                <a:spcPts val="395"/>
              </a:spcBef>
            </a:pPr>
            <a:r>
              <a:rPr sz="2200" spc="-35" dirty="0">
                <a:latin typeface="Calibri"/>
                <a:cs typeface="Calibri"/>
              </a:rPr>
              <a:t>когда </a:t>
            </a:r>
            <a:r>
              <a:rPr sz="2200" spc="-15" dirty="0">
                <a:latin typeface="Calibri"/>
                <a:cs typeface="Calibri"/>
              </a:rPr>
              <a:t>ухудшение </a:t>
            </a:r>
            <a:r>
              <a:rPr sz="2200" spc="-10" dirty="0">
                <a:latin typeface="Calibri"/>
                <a:cs typeface="Calibri"/>
              </a:rPr>
              <a:t>состояния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25" dirty="0">
                <a:latin typeface="Calibri"/>
                <a:cs typeface="Calibri"/>
              </a:rPr>
              <a:t>походке </a:t>
            </a:r>
            <a:r>
              <a:rPr sz="2200" spc="-5" dirty="0">
                <a:latin typeface="Calibri"/>
                <a:cs typeface="Calibri"/>
              </a:rPr>
              <a:t>наступает в  </a:t>
            </a:r>
            <a:r>
              <a:rPr sz="2200" spc="-10" dirty="0">
                <a:latin typeface="Calibri"/>
                <a:cs typeface="Calibri"/>
              </a:rPr>
              <a:t>возрасте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2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лет.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Менее частые ювенильные </a:t>
            </a:r>
            <a:r>
              <a:rPr sz="2200" spc="-10" dirty="0">
                <a:latin typeface="Calibri"/>
                <a:cs typeface="Calibri"/>
              </a:rPr>
              <a:t>проявления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могут</a:t>
            </a:r>
            <a:endParaRPr sz="2200">
              <a:latin typeface="Calibri"/>
              <a:cs typeface="Calibri"/>
            </a:endParaRPr>
          </a:p>
          <a:p>
            <a:pPr marL="241300" marR="563245">
              <a:lnSpc>
                <a:spcPct val="70000"/>
              </a:lnSpc>
              <a:spcBef>
                <a:spcPts val="395"/>
              </a:spcBef>
            </a:pPr>
            <a:r>
              <a:rPr sz="2200" spc="-15" dirty="0">
                <a:latin typeface="Calibri"/>
                <a:cs typeface="Calibri"/>
              </a:rPr>
              <a:t>происходить </a:t>
            </a:r>
            <a:r>
              <a:rPr sz="2200" spc="-20" dirty="0">
                <a:latin typeface="Calibri"/>
                <a:cs typeface="Calibri"/>
              </a:rPr>
              <a:t>между </a:t>
            </a:r>
            <a:r>
              <a:rPr sz="2200" spc="-5" dirty="0">
                <a:latin typeface="Calibri"/>
                <a:cs typeface="Calibri"/>
              </a:rPr>
              <a:t>4 и 10 </a:t>
            </a:r>
            <a:r>
              <a:rPr sz="2200" spc="-20" dirty="0">
                <a:latin typeface="Calibri"/>
                <a:cs typeface="Calibri"/>
              </a:rPr>
              <a:t>годами, </a:t>
            </a:r>
            <a:r>
              <a:rPr sz="2200" spc="-5" dirty="0">
                <a:latin typeface="Calibri"/>
                <a:cs typeface="Calibri"/>
              </a:rPr>
              <a:t>а </a:t>
            </a:r>
            <a:r>
              <a:rPr sz="2200" spc="-15" dirty="0">
                <a:latin typeface="Calibri"/>
                <a:cs typeface="Calibri"/>
              </a:rPr>
              <a:t>подростковая  </a:t>
            </a:r>
            <a:r>
              <a:rPr sz="2200" spc="-5" dirty="0">
                <a:latin typeface="Calibri"/>
                <a:cs typeface="Calibri"/>
              </a:rPr>
              <a:t>форма - старше 11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лет.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Это </a:t>
            </a:r>
            <a:r>
              <a:rPr sz="2200" spc="-10" dirty="0">
                <a:latin typeface="Calibri"/>
                <a:cs typeface="Calibri"/>
              </a:rPr>
              <a:t>заболевание чаще </a:t>
            </a:r>
            <a:r>
              <a:rPr sz="2200" spc="-5" dirty="0">
                <a:latin typeface="Calibri"/>
                <a:cs typeface="Calibri"/>
              </a:rPr>
              <a:t>встречается у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афроамериканцев</a:t>
            </a:r>
            <a:endParaRPr sz="2200">
              <a:latin typeface="Calibri"/>
              <a:cs typeface="Calibri"/>
            </a:endParaRPr>
          </a:p>
          <a:p>
            <a:pPr marL="241300" marR="70294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и девочек, </a:t>
            </a:r>
            <a:r>
              <a:rPr sz="2200" spc="-20" dirty="0">
                <a:latin typeface="Calibri"/>
                <a:cs typeface="Calibri"/>
              </a:rPr>
              <a:t>наблюдается </a:t>
            </a:r>
            <a:r>
              <a:rPr sz="2200" spc="-5" dirty="0">
                <a:latin typeface="Calibri"/>
                <a:cs typeface="Calibri"/>
              </a:rPr>
              <a:t>при ожирении и у </a:t>
            </a:r>
            <a:r>
              <a:rPr sz="2200" spc="-15" dirty="0">
                <a:latin typeface="Calibri"/>
                <a:cs typeface="Calibri"/>
              </a:rPr>
              <a:t>детей,  </a:t>
            </a:r>
            <a:r>
              <a:rPr sz="2200" spc="-5" dirty="0">
                <a:latin typeface="Calibri"/>
                <a:cs typeface="Calibri"/>
              </a:rPr>
              <a:t>начинающих </a:t>
            </a:r>
            <a:r>
              <a:rPr sz="2200" spc="-25" dirty="0">
                <a:latin typeface="Calibri"/>
                <a:cs typeface="Calibri"/>
              </a:rPr>
              <a:t>ходить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раннем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возрасте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16468" y="1825751"/>
            <a:ext cx="3334512" cy="387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178" y="722757"/>
            <a:ext cx="40087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Варус/вальгус</a:t>
            </a:r>
            <a:r>
              <a:rPr spc="-80" dirty="0"/>
              <a:t> </a:t>
            </a:r>
            <a:r>
              <a:rPr spc="-10" dirty="0"/>
              <a:t>колена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60660" cy="413321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9748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Классические </a:t>
            </a:r>
            <a:r>
              <a:rPr sz="2600" spc="-10" dirty="0">
                <a:latin typeface="Calibri"/>
                <a:cs typeface="Calibri"/>
              </a:rPr>
              <a:t>рентгенологические </a:t>
            </a:r>
            <a:r>
              <a:rPr sz="2600" dirty="0">
                <a:latin typeface="Calibri"/>
                <a:cs typeface="Calibri"/>
              </a:rPr>
              <a:t>изменения </a:t>
            </a:r>
            <a:r>
              <a:rPr sz="2600" spc="-5" dirty="0">
                <a:latin typeface="Calibri"/>
                <a:cs typeface="Calibri"/>
              </a:rPr>
              <a:t>(VI </a:t>
            </a:r>
            <a:r>
              <a:rPr sz="2600" dirty="0">
                <a:latin typeface="Calibri"/>
                <a:cs typeface="Calibri"/>
              </a:rPr>
              <a:t>стадий), </a:t>
            </a:r>
            <a:r>
              <a:rPr sz="2600" spc="-5" dirty="0">
                <a:latin typeface="Calibri"/>
                <a:cs typeface="Calibri"/>
              </a:rPr>
              <a:t>связанные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  </a:t>
            </a:r>
            <a:r>
              <a:rPr sz="2600" spc="-5" dirty="0">
                <a:latin typeface="Calibri"/>
                <a:cs typeface="Calibri"/>
              </a:rPr>
              <a:t>болезнью </a:t>
            </a:r>
            <a:r>
              <a:rPr sz="2600" dirty="0">
                <a:latin typeface="Calibri"/>
                <a:cs typeface="Calibri"/>
              </a:rPr>
              <a:t>Блаунта и </a:t>
            </a:r>
            <a:r>
              <a:rPr sz="2600" spc="-10" dirty="0">
                <a:latin typeface="Calibri"/>
                <a:cs typeface="Calibri"/>
              </a:rPr>
              <a:t>большеберцовой костью, отмечены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классификации </a:t>
            </a:r>
            <a:r>
              <a:rPr sz="2600" i="1" dirty="0">
                <a:latin typeface="Calibri"/>
                <a:cs typeface="Calibri"/>
              </a:rPr>
              <a:t>Langenskiold A</a:t>
            </a:r>
            <a:r>
              <a:rPr sz="2600" i="1" spc="-9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(1989)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marR="31496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Считается, </a:t>
            </a:r>
            <a:r>
              <a:rPr sz="2600" spc="-10" dirty="0">
                <a:latin typeface="Calibri"/>
                <a:cs typeface="Calibri"/>
              </a:rPr>
              <a:t>что болезнь </a:t>
            </a:r>
            <a:r>
              <a:rPr sz="2600" dirty="0">
                <a:latin typeface="Calibri"/>
                <a:cs typeface="Calibri"/>
              </a:rPr>
              <a:t>Блаунта </a:t>
            </a:r>
            <a:r>
              <a:rPr sz="2600" spc="-10" dirty="0">
                <a:latin typeface="Calibri"/>
                <a:cs typeface="Calibri"/>
              </a:rPr>
              <a:t>является </a:t>
            </a:r>
            <a:r>
              <a:rPr sz="2600" spc="-25" dirty="0">
                <a:latin typeface="Calibri"/>
                <a:cs typeface="Calibri"/>
              </a:rPr>
              <a:t>результатом </a:t>
            </a:r>
            <a:r>
              <a:rPr sz="2600" spc="-5" dirty="0">
                <a:latin typeface="Calibri"/>
                <a:cs typeface="Calibri"/>
              </a:rPr>
              <a:t>ненормального  сдавления </a:t>
            </a:r>
            <a:r>
              <a:rPr sz="2600" spc="-10" dirty="0">
                <a:latin typeface="Calibri"/>
                <a:cs typeface="Calibri"/>
              </a:rPr>
              <a:t>медиального </a:t>
            </a:r>
            <a:r>
              <a:rPr sz="2600" dirty="0">
                <a:latin typeface="Calibri"/>
                <a:cs typeface="Calibri"/>
              </a:rPr>
              <a:t>аспекта </a:t>
            </a:r>
            <a:r>
              <a:rPr sz="2600" spc="-5" dirty="0">
                <a:latin typeface="Calibri"/>
                <a:cs typeface="Calibri"/>
              </a:rPr>
              <a:t>проксимального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отдела</a:t>
            </a:r>
            <a:endParaRPr sz="2600">
              <a:latin typeface="Calibri"/>
              <a:cs typeface="Calibri"/>
            </a:endParaRPr>
          </a:p>
          <a:p>
            <a:pPr marL="241300" marR="660400">
              <a:lnSpc>
                <a:spcPct val="70000"/>
              </a:lnSpc>
            </a:pPr>
            <a:r>
              <a:rPr sz="2600" spc="-5" dirty="0">
                <a:latin typeface="Calibri"/>
                <a:cs typeface="Calibri"/>
              </a:rPr>
              <a:t>большеберцовой </a:t>
            </a:r>
            <a:r>
              <a:rPr sz="2600" spc="-10" dirty="0">
                <a:latin typeface="Calibri"/>
                <a:cs typeface="Calibri"/>
              </a:rPr>
              <a:t>кости, что приводит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" dirty="0">
                <a:latin typeface="Calibri"/>
                <a:cs typeface="Calibri"/>
              </a:rPr>
              <a:t>замедлению роста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этой  </a:t>
            </a:r>
            <a:r>
              <a:rPr sz="2600" spc="-10" dirty="0">
                <a:latin typeface="Calibri"/>
                <a:cs typeface="Calibri"/>
              </a:rPr>
              <a:t>области </a:t>
            </a:r>
            <a:r>
              <a:rPr sz="2600" dirty="0">
                <a:latin typeface="Calibri"/>
                <a:cs typeface="Calibri"/>
              </a:rPr>
              <a:t>или усилению </a:t>
            </a:r>
            <a:r>
              <a:rPr sz="2600" spc="-5" dirty="0">
                <a:latin typeface="Calibri"/>
                <a:cs typeface="Calibri"/>
              </a:rPr>
              <a:t>латерального роста проксимального </a:t>
            </a:r>
            <a:r>
              <a:rPr sz="2600" spc="-40" dirty="0">
                <a:latin typeface="Calibri"/>
                <a:cs typeface="Calibri"/>
              </a:rPr>
              <a:t>отдела  </a:t>
            </a:r>
            <a:r>
              <a:rPr sz="2600" spc="-5" dirty="0">
                <a:latin typeface="Calibri"/>
                <a:cs typeface="Calibri"/>
              </a:rPr>
              <a:t>большеберцовой </a:t>
            </a:r>
            <a:r>
              <a:rPr sz="2600" spc="-10" dirty="0">
                <a:latin typeface="Calibri"/>
                <a:cs typeface="Calibri"/>
              </a:rPr>
              <a:t>кости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5" dirty="0">
                <a:latin typeface="Calibri"/>
                <a:cs typeface="Calibri"/>
              </a:rPr>
              <a:t>малоберцовой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кости.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При ювенильной </a:t>
            </a:r>
            <a:r>
              <a:rPr sz="2600" spc="-10" dirty="0">
                <a:latin typeface="Calibri"/>
                <a:cs typeface="Calibri"/>
              </a:rPr>
              <a:t>болезни </a:t>
            </a:r>
            <a:r>
              <a:rPr sz="2600" dirty="0">
                <a:latin typeface="Calibri"/>
                <a:cs typeface="Calibri"/>
              </a:rPr>
              <a:t>Блаунта </a:t>
            </a:r>
            <a:r>
              <a:rPr sz="2600" spc="-15" dirty="0">
                <a:latin typeface="Calibri"/>
                <a:cs typeface="Calibri"/>
              </a:rPr>
              <a:t>этиология </a:t>
            </a:r>
            <a:r>
              <a:rPr sz="2600" dirty="0">
                <a:latin typeface="Calibri"/>
                <a:cs typeface="Calibri"/>
              </a:rPr>
              <a:t>менее </a:t>
            </a:r>
            <a:r>
              <a:rPr sz="2600" spc="-5" dirty="0">
                <a:latin typeface="Calibri"/>
                <a:cs typeface="Calibri"/>
              </a:rPr>
              <a:t>ясна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может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sz="2600" spc="-10" dirty="0">
                <a:latin typeface="Calibri"/>
                <a:cs typeface="Calibri"/>
              </a:rPr>
              <a:t>большей </a:t>
            </a:r>
            <a:r>
              <a:rPr sz="2600" spc="-5" dirty="0">
                <a:latin typeface="Calibri"/>
                <a:cs typeface="Calibri"/>
              </a:rPr>
              <a:t>степени </a:t>
            </a:r>
            <a:r>
              <a:rPr sz="2600" spc="-10" dirty="0">
                <a:latin typeface="Calibri"/>
                <a:cs typeface="Calibri"/>
              </a:rPr>
              <a:t>относиться </a:t>
            </a:r>
            <a:r>
              <a:rPr sz="2600" dirty="0">
                <a:latin typeface="Calibri"/>
                <a:cs typeface="Calibri"/>
              </a:rPr>
              <a:t>к смещению, </a:t>
            </a:r>
            <a:r>
              <a:rPr sz="2600" spc="-10" dirty="0">
                <a:latin typeface="Calibri"/>
                <a:cs typeface="Calibri"/>
              </a:rPr>
              <a:t>что приводит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" dirty="0">
                <a:latin typeface="Calibri"/>
                <a:cs typeface="Calibri"/>
              </a:rPr>
              <a:t>характерным  </a:t>
            </a:r>
            <a:r>
              <a:rPr sz="2600" dirty="0">
                <a:latin typeface="Calibri"/>
                <a:cs typeface="Calibri"/>
              </a:rPr>
              <a:t>изменениям, видимым на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рентгенограммах.</a:t>
            </a:r>
            <a:endParaRPr sz="2600">
              <a:latin typeface="Calibri"/>
              <a:cs typeface="Calibri"/>
            </a:endParaRPr>
          </a:p>
          <a:p>
            <a:pPr marL="241300" marR="38417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Сообщалось,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5" dirty="0">
                <a:latin typeface="Calibri"/>
                <a:cs typeface="Calibri"/>
              </a:rPr>
              <a:t>пациентов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метафизарно-диафизарными </a:t>
            </a:r>
            <a:r>
              <a:rPr sz="2600" spc="-20" dirty="0">
                <a:latin typeface="Calibri"/>
                <a:cs typeface="Calibri"/>
              </a:rPr>
              <a:t>углами,  </a:t>
            </a:r>
            <a:r>
              <a:rPr sz="2600" dirty="0">
                <a:latin typeface="Calibri"/>
                <a:cs typeface="Calibri"/>
              </a:rPr>
              <a:t>превышающими 16°, </a:t>
            </a:r>
            <a:r>
              <a:rPr sz="2600" spc="-10" dirty="0">
                <a:latin typeface="Calibri"/>
                <a:cs typeface="Calibri"/>
              </a:rPr>
              <a:t>прогрессирует </a:t>
            </a:r>
            <a:r>
              <a:rPr sz="2600" spc="-20" dirty="0">
                <a:latin typeface="Calibri"/>
                <a:cs typeface="Calibri"/>
              </a:rPr>
              <a:t>угловая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деформация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178" y="318262"/>
            <a:ext cx="40087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Варус/вальгус</a:t>
            </a:r>
            <a:r>
              <a:rPr spc="-80" dirty="0"/>
              <a:t> </a:t>
            </a:r>
            <a:r>
              <a:rPr spc="-10" dirty="0"/>
              <a:t>колена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76376"/>
            <a:ext cx="6148705" cy="486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Ранние и </a:t>
            </a:r>
            <a:r>
              <a:rPr sz="2400" spc="-5" dirty="0">
                <a:latin typeface="Calibri"/>
                <a:cs typeface="Calibri"/>
              </a:rPr>
              <a:t>непрерывные </a:t>
            </a:r>
            <a:r>
              <a:rPr sz="2400" dirty="0">
                <a:latin typeface="Calibri"/>
                <a:cs typeface="Calibri"/>
              </a:rPr>
              <a:t>брейсы при I 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II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  <a:tabLst>
                <a:tab pos="4490720" algn="l"/>
              </a:tabLst>
            </a:pPr>
            <a:r>
              <a:rPr sz="2400" dirty="0">
                <a:latin typeface="Calibri"/>
                <a:cs typeface="Calibri"/>
              </a:rPr>
              <a:t>стадии </a:t>
            </a:r>
            <a:r>
              <a:rPr sz="2400" spc="-10" dirty="0">
                <a:latin typeface="Calibri"/>
                <a:cs typeface="Calibri"/>
              </a:rPr>
              <a:t>болезни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Langenskiold	</a:t>
            </a:r>
            <a:r>
              <a:rPr sz="2400" spc="-5" dirty="0">
                <a:latin typeface="Calibri"/>
                <a:cs typeface="Calibri"/>
              </a:rPr>
              <a:t>могут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привести к </a:t>
            </a:r>
            <a:r>
              <a:rPr sz="2400" spc="-10" dirty="0">
                <a:latin typeface="Calibri"/>
                <a:cs typeface="Calibri"/>
              </a:rPr>
              <a:t>хорошим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результатам.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Брейсы не </a:t>
            </a:r>
            <a:r>
              <a:rPr sz="2400" spc="-15" dirty="0">
                <a:latin typeface="Calibri"/>
                <a:cs typeface="Calibri"/>
              </a:rPr>
              <a:t>следует </a:t>
            </a:r>
            <a:r>
              <a:rPr sz="2400" spc="-5" dirty="0">
                <a:latin typeface="Calibri"/>
                <a:cs typeface="Calibri"/>
              </a:rPr>
              <a:t>начинать после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3-летнего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dirty="0">
                <a:latin typeface="Calibri"/>
                <a:cs typeface="Calibri"/>
              </a:rPr>
              <a:t>возраста, а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0" dirty="0">
                <a:latin typeface="Calibri"/>
                <a:cs typeface="Calibri"/>
              </a:rPr>
              <a:t>следует </a:t>
            </a:r>
            <a:r>
              <a:rPr sz="2400" spc="-25" dirty="0">
                <a:latin typeface="Calibri"/>
                <a:cs typeface="Calibri"/>
              </a:rPr>
              <a:t>продолжать  </a:t>
            </a:r>
            <a:r>
              <a:rPr sz="2400" spc="-5" dirty="0">
                <a:latin typeface="Calibri"/>
                <a:cs typeface="Calibri"/>
              </a:rPr>
              <a:t>лечение </a:t>
            </a:r>
            <a:r>
              <a:rPr sz="2400" dirty="0">
                <a:latin typeface="Calibri"/>
                <a:cs typeface="Calibri"/>
              </a:rPr>
              <a:t>брейсами при изменениях </a:t>
            </a:r>
            <a:r>
              <a:rPr sz="2400" spc="-5" dirty="0">
                <a:latin typeface="Calibri"/>
                <a:cs typeface="Calibri"/>
              </a:rPr>
              <a:t>III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стадии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Предпочтителен </a:t>
            </a:r>
            <a:r>
              <a:rPr sz="2400" spc="-5" dirty="0">
                <a:latin typeface="Calibri"/>
                <a:cs typeface="Calibri"/>
              </a:rPr>
              <a:t>медиальный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вертикальный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ортез </a:t>
            </a:r>
            <a:r>
              <a:rPr sz="2400" spc="-25" dirty="0">
                <a:latin typeface="Calibri"/>
                <a:cs typeface="Calibri"/>
              </a:rPr>
              <a:t>угла </a:t>
            </a:r>
            <a:r>
              <a:rPr sz="2400" spc="-15" dirty="0">
                <a:latin typeface="Calibri"/>
                <a:cs typeface="Calibri"/>
              </a:rPr>
              <a:t>колена-голеностопного</a:t>
            </a:r>
            <a:r>
              <a:rPr sz="2400" dirty="0">
                <a:latin typeface="Calibri"/>
                <a:cs typeface="Calibri"/>
              </a:rPr>
              <a:t> сустава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(KAFO) </a:t>
            </a:r>
            <a:r>
              <a:rPr sz="2400" dirty="0">
                <a:latin typeface="Calibri"/>
                <a:cs typeface="Calibri"/>
              </a:rPr>
              <a:t>с вальгусной </a:t>
            </a:r>
            <a:r>
              <a:rPr sz="2400" spc="-5" dirty="0">
                <a:latin typeface="Calibri"/>
                <a:cs typeface="Calibri"/>
              </a:rPr>
              <a:t>набивкой, </a:t>
            </a:r>
            <a:r>
              <a:rPr sz="2400" spc="-10" dirty="0">
                <a:latin typeface="Calibri"/>
                <a:cs typeface="Calibri"/>
              </a:rPr>
              <a:t>тянущей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латерально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медиальному </a:t>
            </a:r>
            <a:r>
              <a:rPr sz="2400" spc="-5" dirty="0">
                <a:latin typeface="Calibri"/>
                <a:cs typeface="Calibri"/>
              </a:rPr>
              <a:t>через </a:t>
            </a:r>
            <a:r>
              <a:rPr sz="2400" spc="-10" dirty="0">
                <a:latin typeface="Calibri"/>
                <a:cs typeface="Calibri"/>
              </a:rPr>
              <a:t>центр </a:t>
            </a:r>
            <a:r>
              <a:rPr sz="2400" spc="-5" dirty="0">
                <a:latin typeface="Calibri"/>
                <a:cs typeface="Calibri"/>
              </a:rPr>
              <a:t>оси</a:t>
            </a:r>
            <a:endParaRPr sz="2400">
              <a:latin typeface="Calibri"/>
              <a:cs typeface="Calibri"/>
            </a:endParaRPr>
          </a:p>
          <a:p>
            <a:pPr marL="241300" marR="154305">
              <a:lnSpc>
                <a:spcPct val="70000"/>
              </a:lnSpc>
              <a:spcBef>
                <a:spcPts val="430"/>
              </a:spcBef>
            </a:pPr>
            <a:r>
              <a:rPr sz="2400" spc="-20" dirty="0">
                <a:latin typeface="Calibri"/>
                <a:cs typeface="Calibri"/>
              </a:rPr>
              <a:t>колена </a:t>
            </a:r>
            <a:r>
              <a:rPr sz="2400" dirty="0">
                <a:latin typeface="Calibri"/>
                <a:cs typeface="Calibri"/>
              </a:rPr>
              <a:t>со </a:t>
            </a:r>
            <a:r>
              <a:rPr sz="2400" spc="-10" dirty="0">
                <a:latin typeface="Calibri"/>
                <a:cs typeface="Calibri"/>
              </a:rPr>
              <a:t>свободно </a:t>
            </a:r>
            <a:r>
              <a:rPr sz="2400" spc="-5" dirty="0">
                <a:latin typeface="Calibri"/>
                <a:cs typeface="Calibri"/>
              </a:rPr>
              <a:t>качающимся </a:t>
            </a:r>
            <a:r>
              <a:rPr sz="2400" spc="-15" dirty="0">
                <a:latin typeface="Calibri"/>
                <a:cs typeface="Calibri"/>
              </a:rPr>
              <a:t>коленом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15" dirty="0">
                <a:latin typeface="Calibri"/>
                <a:cs typeface="Calibri"/>
              </a:rPr>
              <a:t>голеностопным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суставом.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Проксимальная </a:t>
            </a:r>
            <a:r>
              <a:rPr sz="2400" dirty="0">
                <a:latin typeface="Calibri"/>
                <a:cs typeface="Calibri"/>
              </a:rPr>
              <a:t>вальгусная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остеотомия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10" dirty="0">
                <a:latin typeface="Calibri"/>
                <a:cs typeface="Calibri"/>
              </a:rPr>
              <a:t>потребоваться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тяжелой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персистирующей </a:t>
            </a:r>
            <a:r>
              <a:rPr sz="2400" spc="-20" dirty="0">
                <a:latin typeface="Calibri"/>
                <a:cs typeface="Calibri"/>
              </a:rPr>
              <a:t>угловой </a:t>
            </a:r>
            <a:r>
              <a:rPr sz="2400" spc="-5" dirty="0">
                <a:latin typeface="Calibri"/>
                <a:cs typeface="Calibri"/>
              </a:rPr>
              <a:t>деформации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после</a:t>
            </a:r>
            <a:endParaRPr sz="2400">
              <a:latin typeface="Calibri"/>
              <a:cs typeface="Calibri"/>
            </a:endParaRPr>
          </a:p>
          <a:p>
            <a:pPr marL="241300" marR="154940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Calibri"/>
                <a:cs typeface="Calibri"/>
              </a:rPr>
              <a:t>3-летнего </a:t>
            </a:r>
            <a:r>
              <a:rPr sz="2400" spc="-5" dirty="0">
                <a:latin typeface="Calibri"/>
                <a:cs typeface="Calibri"/>
              </a:rPr>
              <a:t>возраста наряду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рассмотрением  </a:t>
            </a:r>
            <a:r>
              <a:rPr sz="2400" spc="-25" dirty="0">
                <a:latin typeface="Calibri"/>
                <a:cs typeface="Calibri"/>
              </a:rPr>
              <a:t>методов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Илизарова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4864" y="1825751"/>
            <a:ext cx="3264408" cy="3264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178" y="722757"/>
            <a:ext cx="40087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Варус/вальгус</a:t>
            </a:r>
            <a:r>
              <a:rPr spc="-80" dirty="0"/>
              <a:t> </a:t>
            </a:r>
            <a:r>
              <a:rPr spc="-10" dirty="0"/>
              <a:t>колена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344150" cy="3974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50825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Сшивание </a:t>
            </a:r>
            <a:r>
              <a:rPr sz="2600" spc="-5" dirty="0">
                <a:latin typeface="Calibri"/>
                <a:cs typeface="Calibri"/>
              </a:rPr>
              <a:t>латерального физа (часто </a:t>
            </a:r>
            <a:r>
              <a:rPr sz="2600" spc="-15" dirty="0">
                <a:latin typeface="Calibri"/>
                <a:cs typeface="Calibri"/>
              </a:rPr>
              <a:t>как </a:t>
            </a:r>
            <a:r>
              <a:rPr sz="2600" spc="-10" dirty="0">
                <a:latin typeface="Calibri"/>
                <a:cs typeface="Calibri"/>
              </a:rPr>
              <a:t>большеберцовой кости, </a:t>
            </a:r>
            <a:r>
              <a:rPr sz="2600" spc="-5" dirty="0">
                <a:latin typeface="Calibri"/>
                <a:cs typeface="Calibri"/>
              </a:rPr>
              <a:t>так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5" dirty="0">
                <a:latin typeface="Calibri"/>
                <a:cs typeface="Calibri"/>
              </a:rPr>
              <a:t>бедренной </a:t>
            </a:r>
            <a:r>
              <a:rPr sz="2600" spc="-10" dirty="0">
                <a:latin typeface="Calibri"/>
                <a:cs typeface="Calibri"/>
              </a:rPr>
              <a:t>кости) также является </a:t>
            </a:r>
            <a:r>
              <a:rPr sz="2600" dirty="0">
                <a:latin typeface="Calibri"/>
                <a:cs typeface="Calibri"/>
              </a:rPr>
              <a:t>важным </a:t>
            </a:r>
            <a:r>
              <a:rPr sz="2600" spc="-5" dirty="0">
                <a:latin typeface="Calibri"/>
                <a:cs typeface="Calibri"/>
              </a:rPr>
              <a:t>фактором, </a:t>
            </a:r>
            <a:r>
              <a:rPr sz="2600" dirty="0">
                <a:latin typeface="Calibri"/>
                <a:cs typeface="Calibri"/>
              </a:rPr>
              <a:t>особенно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00"/>
              </a:lnSpc>
            </a:pPr>
            <a:r>
              <a:rPr sz="2600" spc="-15" dirty="0">
                <a:latin typeface="Calibri"/>
                <a:cs typeface="Calibri"/>
              </a:rPr>
              <a:t>подростков до </a:t>
            </a:r>
            <a:r>
              <a:rPr sz="2600" spc="-5" dirty="0">
                <a:latin typeface="Calibri"/>
                <a:cs typeface="Calibri"/>
              </a:rPr>
              <a:t>прекращения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роста.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Повышенная </a:t>
            </a:r>
            <a:r>
              <a:rPr sz="2600" spc="-5" dirty="0">
                <a:latin typeface="Calibri"/>
                <a:cs typeface="Calibri"/>
              </a:rPr>
              <a:t>фрагментация, деклинация </a:t>
            </a:r>
            <a:r>
              <a:rPr sz="2600" dirty="0">
                <a:latin typeface="Calibri"/>
                <a:cs typeface="Calibri"/>
              </a:rPr>
              <a:t>и выпячивание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медиально-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ts val="2500"/>
              </a:lnSpc>
              <a:spcBef>
                <a:spcPts val="285"/>
              </a:spcBef>
            </a:pPr>
            <a:r>
              <a:rPr sz="2600" spc="-5" dirty="0">
                <a:latin typeface="Calibri"/>
                <a:cs typeface="Calibri"/>
              </a:rPr>
              <a:t>проксимального </a:t>
            </a:r>
            <a:r>
              <a:rPr sz="2600" dirty="0">
                <a:latin typeface="Calibri"/>
                <a:cs typeface="Calibri"/>
              </a:rPr>
              <a:t>эпифиза </a:t>
            </a:r>
            <a:r>
              <a:rPr sz="2600" spc="-5" dirty="0">
                <a:latin typeface="Calibri"/>
                <a:cs typeface="Calibri"/>
              </a:rPr>
              <a:t>большеберцовой </a:t>
            </a:r>
            <a:r>
              <a:rPr sz="2600" spc="-10" dirty="0">
                <a:latin typeface="Calibri"/>
                <a:cs typeface="Calibri"/>
              </a:rPr>
              <a:t>кости </a:t>
            </a:r>
            <a:r>
              <a:rPr sz="2600" dirty="0">
                <a:latin typeface="Calibri"/>
                <a:cs typeface="Calibri"/>
              </a:rPr>
              <a:t>обычно </a:t>
            </a:r>
            <a:r>
              <a:rPr sz="2600" spc="-5" dirty="0">
                <a:latin typeface="Calibri"/>
                <a:cs typeface="Calibri"/>
              </a:rPr>
              <a:t>указывают </a:t>
            </a:r>
            <a:r>
              <a:rPr sz="2600" dirty="0">
                <a:latin typeface="Calibri"/>
                <a:cs typeface="Calibri"/>
              </a:rPr>
              <a:t>на  </a:t>
            </a:r>
            <a:r>
              <a:rPr sz="2600" spc="-15" dirty="0">
                <a:latin typeface="Calibri"/>
                <a:cs typeface="Calibri"/>
              </a:rPr>
              <a:t>необходимость </a:t>
            </a:r>
            <a:r>
              <a:rPr sz="2600" spc="-10" dirty="0">
                <a:latin typeface="Calibri"/>
                <a:cs typeface="Calibri"/>
              </a:rPr>
              <a:t>хирургического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вмешательства.</a:t>
            </a:r>
            <a:endParaRPr sz="2600">
              <a:latin typeface="Calibri"/>
              <a:cs typeface="Calibri"/>
            </a:endParaRPr>
          </a:p>
          <a:p>
            <a:pPr marL="241300" marR="305435" indent="-228600">
              <a:lnSpc>
                <a:spcPts val="25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Хирургические осложнения могут </a:t>
            </a:r>
            <a:r>
              <a:rPr sz="2600" dirty="0">
                <a:latin typeface="Calibri"/>
                <a:cs typeface="Calibri"/>
              </a:rPr>
              <a:t>включать синдром </a:t>
            </a:r>
            <a:r>
              <a:rPr sz="2600" spc="-10" dirty="0">
                <a:latin typeface="Calibri"/>
                <a:cs typeface="Calibri"/>
              </a:rPr>
              <a:t>компартмента </a:t>
            </a:r>
            <a:r>
              <a:rPr sz="2600" dirty="0">
                <a:latin typeface="Calibri"/>
                <a:cs typeface="Calibri"/>
              </a:rPr>
              <a:t>с  персистирующим </a:t>
            </a:r>
            <a:r>
              <a:rPr sz="2600" spc="-10" dirty="0">
                <a:latin typeface="Calibri"/>
                <a:cs typeface="Calibri"/>
              </a:rPr>
              <a:t>сосудисто-нервным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компромиссом.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Тщательное </a:t>
            </a:r>
            <a:r>
              <a:rPr sz="2600" dirty="0">
                <a:latin typeface="Calibri"/>
                <a:cs typeface="Calibri"/>
              </a:rPr>
              <a:t>послеоперационное </a:t>
            </a:r>
            <a:r>
              <a:rPr sz="2600" spc="-15" dirty="0">
                <a:latin typeface="Calibri"/>
                <a:cs typeface="Calibri"/>
              </a:rPr>
              <a:t>наблюдение </a:t>
            </a:r>
            <a:r>
              <a:rPr sz="2600" dirty="0">
                <a:latin typeface="Calibri"/>
                <a:cs typeface="Calibri"/>
              </a:rPr>
              <a:t>за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ребенком</a:t>
            </a:r>
            <a:endParaRPr sz="2600">
              <a:latin typeface="Calibri"/>
              <a:cs typeface="Calibri"/>
            </a:endParaRPr>
          </a:p>
          <a:p>
            <a:pPr marL="241300" marR="705485">
              <a:lnSpc>
                <a:spcPts val="2500"/>
              </a:lnSpc>
              <a:spcBef>
                <a:spcPts val="290"/>
              </a:spcBef>
            </a:pPr>
            <a:r>
              <a:rPr sz="2600" spc="-15" dirty="0">
                <a:latin typeface="Calibri"/>
                <a:cs typeface="Calibri"/>
              </a:rPr>
              <a:t>необходимо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10" dirty="0">
                <a:latin typeface="Calibri"/>
                <a:cs typeface="Calibri"/>
              </a:rPr>
              <a:t>предотвращения </a:t>
            </a:r>
            <a:r>
              <a:rPr sz="2600" dirty="0">
                <a:latin typeface="Calibri"/>
                <a:cs typeface="Calibri"/>
              </a:rPr>
              <a:t>чрезмерной или </a:t>
            </a:r>
            <a:r>
              <a:rPr sz="2600" spc="-10" dirty="0">
                <a:latin typeface="Calibri"/>
                <a:cs typeface="Calibri"/>
              </a:rPr>
              <a:t>недостаточной  </a:t>
            </a:r>
            <a:r>
              <a:rPr sz="2600" spc="-5" dirty="0">
                <a:latin typeface="Calibri"/>
                <a:cs typeface="Calibri"/>
              </a:rPr>
              <a:t>коррекции.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4850" y="320420"/>
            <a:ext cx="31623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Полая</a:t>
            </a:r>
            <a:r>
              <a:rPr sz="4400" spc="-90" dirty="0"/>
              <a:t> </a:t>
            </a:r>
            <a:r>
              <a:rPr sz="4400" spc="-15" dirty="0"/>
              <a:t>стопа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26641"/>
            <a:ext cx="5480685" cy="451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Полая </a:t>
            </a:r>
            <a:r>
              <a:rPr sz="1800" dirty="0">
                <a:latin typeface="Times New Roman"/>
                <a:cs typeface="Times New Roman"/>
              </a:rPr>
              <a:t>(cavus) </a:t>
            </a:r>
            <a:r>
              <a:rPr sz="1800" spc="-5" dirty="0">
                <a:latin typeface="Times New Roman"/>
                <a:cs typeface="Times New Roman"/>
              </a:rPr>
              <a:t>стопа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25" dirty="0">
                <a:latin typeface="Times New Roman"/>
                <a:cs typeface="Times New Roman"/>
              </a:rPr>
              <a:t>результатом</a:t>
            </a:r>
            <a:endParaRPr sz="1800">
              <a:latin typeface="Times New Roman"/>
              <a:cs typeface="Times New Roman"/>
            </a:endParaRPr>
          </a:p>
          <a:p>
            <a:pPr marL="241300" marR="5080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latin typeface="Times New Roman"/>
                <a:cs typeface="Times New Roman"/>
              </a:rPr>
              <a:t>основного </a:t>
            </a:r>
            <a:r>
              <a:rPr sz="1800" spc="-10" dirty="0">
                <a:latin typeface="Times New Roman"/>
                <a:cs typeface="Times New Roman"/>
              </a:rPr>
              <a:t>неврологического </a:t>
            </a:r>
            <a:r>
              <a:rPr sz="1800" spc="-5" dirty="0">
                <a:latin typeface="Times New Roman"/>
                <a:cs typeface="Times New Roman"/>
              </a:rPr>
              <a:t>заболевания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болезнь  </a:t>
            </a:r>
            <a:r>
              <a:rPr sz="1800" spc="-10" dirty="0">
                <a:latin typeface="Times New Roman"/>
                <a:cs typeface="Times New Roman"/>
              </a:rPr>
              <a:t>Шарко-Мари-Тута, дисрафизм позвоночника, атаксия  </a:t>
            </a:r>
            <a:r>
              <a:rPr sz="1800" spc="-5" dirty="0">
                <a:latin typeface="Times New Roman"/>
                <a:cs typeface="Times New Roman"/>
              </a:rPr>
              <a:t>Фридрейха или </a:t>
            </a:r>
            <a:r>
              <a:rPr sz="1800" spc="-15" dirty="0">
                <a:latin typeface="Times New Roman"/>
                <a:cs typeface="Times New Roman"/>
              </a:rPr>
              <a:t>опухоль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позвоночника.</a:t>
            </a:r>
            <a:endParaRPr sz="1800">
              <a:latin typeface="Times New Roman"/>
              <a:cs typeface="Times New Roman"/>
            </a:endParaRPr>
          </a:p>
          <a:p>
            <a:pPr marL="241300" marR="259715" indent="-228600">
              <a:lnSpc>
                <a:spcPct val="90000"/>
              </a:lnSpc>
              <a:spcBef>
                <a:spcPts val="9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Отлитые </a:t>
            </a:r>
            <a:r>
              <a:rPr sz="1800" spc="-5" dirty="0">
                <a:latin typeface="Times New Roman"/>
                <a:cs typeface="Times New Roman"/>
              </a:rPr>
              <a:t>по индивидуальной </a:t>
            </a:r>
            <a:r>
              <a:rPr sz="1800" spc="-10" dirty="0">
                <a:latin typeface="Times New Roman"/>
                <a:cs typeface="Times New Roman"/>
              </a:rPr>
              <a:t>форме </a:t>
            </a:r>
            <a:r>
              <a:rPr sz="1800" dirty="0">
                <a:latin typeface="Times New Roman"/>
                <a:cs typeface="Times New Roman"/>
              </a:rPr>
              <a:t>вставки </a:t>
            </a:r>
            <a:r>
              <a:rPr sz="1800" spc="-5" dirty="0">
                <a:latin typeface="Times New Roman"/>
                <a:cs typeface="Times New Roman"/>
              </a:rPr>
              <a:t>или  </a:t>
            </a:r>
            <a:r>
              <a:rPr sz="1800" dirty="0">
                <a:latin typeface="Times New Roman"/>
                <a:cs typeface="Times New Roman"/>
              </a:rPr>
              <a:t>ортезы </a:t>
            </a:r>
            <a:r>
              <a:rPr sz="1800" spc="5" dirty="0">
                <a:latin typeface="Times New Roman"/>
                <a:cs typeface="Times New Roman"/>
              </a:rPr>
              <a:t>могут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полезны, </a:t>
            </a:r>
            <a:r>
              <a:rPr sz="1800" spc="-10" dirty="0">
                <a:latin typeface="Times New Roman"/>
                <a:cs typeface="Times New Roman"/>
              </a:rPr>
              <a:t>чтобы обеспечивать  поддержку </a:t>
            </a:r>
            <a:r>
              <a:rPr sz="1800" spc="-15" dirty="0">
                <a:latin typeface="Times New Roman"/>
                <a:cs typeface="Times New Roman"/>
              </a:rPr>
              <a:t>свода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уменьшение </a:t>
            </a:r>
            <a:r>
              <a:rPr sz="1800" spc="-10" dirty="0">
                <a:latin typeface="Times New Roman"/>
                <a:cs typeface="Times New Roman"/>
              </a:rPr>
              <a:t>боли </a:t>
            </a:r>
            <a:r>
              <a:rPr sz="1800" dirty="0">
                <a:latin typeface="Times New Roman"/>
                <a:cs typeface="Times New Roman"/>
              </a:rPr>
              <a:t>путем </a:t>
            </a:r>
            <a:r>
              <a:rPr sz="1800" spc="15" dirty="0">
                <a:latin typeface="Times New Roman"/>
                <a:cs typeface="Times New Roman"/>
              </a:rPr>
              <a:t>сброса  </a:t>
            </a:r>
            <a:r>
              <a:rPr sz="1800" spc="-5" dirty="0">
                <a:latin typeface="Times New Roman"/>
                <a:cs typeface="Times New Roman"/>
              </a:rPr>
              <a:t>давления на </a:t>
            </a:r>
            <a:r>
              <a:rPr sz="1800" spc="-10" dirty="0">
                <a:latin typeface="Times New Roman"/>
                <a:cs typeface="Times New Roman"/>
              </a:rPr>
              <a:t>костные </a:t>
            </a:r>
            <a:r>
              <a:rPr sz="1800" spc="-5" dirty="0">
                <a:latin typeface="Times New Roman"/>
                <a:cs typeface="Times New Roman"/>
              </a:rPr>
              <a:t>выступы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обеспечения  </a:t>
            </a:r>
            <a:r>
              <a:rPr sz="1800" dirty="0">
                <a:latin typeface="Times New Roman"/>
                <a:cs typeface="Times New Roman"/>
              </a:rPr>
              <a:t>взаимосвязи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удар-амортизатор.</a:t>
            </a:r>
            <a:endParaRPr sz="1800">
              <a:latin typeface="Times New Roman"/>
              <a:cs typeface="Times New Roman"/>
            </a:endParaRPr>
          </a:p>
          <a:p>
            <a:pPr marL="241300" marR="188595" indent="-228600" algn="just">
              <a:lnSpc>
                <a:spcPts val="1939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Cavus </a:t>
            </a:r>
            <a:r>
              <a:rPr sz="1800" spc="-5" dirty="0">
                <a:latin typeface="Times New Roman"/>
                <a:cs typeface="Times New Roman"/>
              </a:rPr>
              <a:t>стопа часто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spc="-20" dirty="0">
                <a:latin typeface="Times New Roman"/>
                <a:cs typeface="Times New Roman"/>
              </a:rPr>
              <a:t>наблюдаться </a:t>
            </a:r>
            <a:r>
              <a:rPr sz="1800" dirty="0">
                <a:latin typeface="Times New Roman"/>
                <a:cs typeface="Times New Roman"/>
              </a:rPr>
              <a:t>в семьях, </a:t>
            </a:r>
            <a:r>
              <a:rPr sz="1800" spc="-10" dirty="0">
                <a:latin typeface="Times New Roman"/>
                <a:cs typeface="Times New Roman"/>
              </a:rPr>
              <a:t>что  </a:t>
            </a:r>
            <a:r>
              <a:rPr sz="1800" dirty="0">
                <a:latin typeface="Times New Roman"/>
                <a:cs typeface="Times New Roman"/>
              </a:rPr>
              <a:t>делает семейный анамнез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необходимым.</a:t>
            </a:r>
            <a:endParaRPr sz="1800">
              <a:latin typeface="Times New Roman"/>
              <a:cs typeface="Times New Roman"/>
            </a:endParaRPr>
          </a:p>
          <a:p>
            <a:pPr marL="241300" marR="419734" indent="-228600" algn="just">
              <a:lnSpc>
                <a:spcPct val="90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Клинический </a:t>
            </a:r>
            <a:r>
              <a:rPr sz="1800" spc="5" dirty="0">
                <a:latin typeface="Times New Roman"/>
                <a:cs typeface="Times New Roman"/>
              </a:rPr>
              <a:t>осмотр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гибкость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локализацией  деформации </a:t>
            </a:r>
            <a:r>
              <a:rPr sz="1800" spc="-10" dirty="0">
                <a:latin typeface="Times New Roman"/>
                <a:cs typeface="Times New Roman"/>
              </a:rPr>
              <a:t>передних </a:t>
            </a:r>
            <a:r>
              <a:rPr sz="1800" spc="-5" dirty="0">
                <a:latin typeface="Times New Roman"/>
                <a:cs typeface="Times New Roman"/>
              </a:rPr>
              <a:t>или задних </a:t>
            </a:r>
            <a:r>
              <a:rPr sz="1800" spc="-10" dirty="0">
                <a:latin typeface="Times New Roman"/>
                <a:cs typeface="Times New Roman"/>
              </a:rPr>
              <a:t>отделах </a:t>
            </a:r>
            <a:r>
              <a:rPr sz="1800" spc="-5" dirty="0">
                <a:latin typeface="Times New Roman"/>
                <a:cs typeface="Times New Roman"/>
              </a:rPr>
              <a:t>стопы  </a:t>
            </a:r>
            <a:r>
              <a:rPr sz="1800" spc="-10" dirty="0">
                <a:latin typeface="Times New Roman"/>
                <a:cs typeface="Times New Roman"/>
              </a:rPr>
              <a:t>должен </a:t>
            </a:r>
            <a:r>
              <a:rPr sz="1800" spc="-5" dirty="0">
                <a:latin typeface="Times New Roman"/>
                <a:cs typeface="Times New Roman"/>
              </a:rPr>
              <a:t>быть </a:t>
            </a:r>
            <a:r>
              <a:rPr sz="1800" spc="-10" dirty="0">
                <a:latin typeface="Times New Roman"/>
                <a:cs typeface="Times New Roman"/>
              </a:rPr>
              <a:t>выполнен </a:t>
            </a:r>
            <a:r>
              <a:rPr sz="1800" spc="10" dirty="0">
                <a:latin typeface="Times New Roman"/>
                <a:cs typeface="Times New Roman"/>
              </a:rPr>
              <a:t>(тест </a:t>
            </a:r>
            <a:r>
              <a:rPr sz="1800" spc="-15" dirty="0">
                <a:latin typeface="Times New Roman"/>
                <a:cs typeface="Times New Roman"/>
              </a:rPr>
              <a:t>Колмана).</a:t>
            </a:r>
            <a:endParaRPr sz="1800">
              <a:latin typeface="Times New Roman"/>
              <a:cs typeface="Times New Roman"/>
            </a:endParaRPr>
          </a:p>
          <a:p>
            <a:pPr marL="241300" marR="287655" indent="-228600" algn="just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Релиз подошвенной </a:t>
            </a:r>
            <a:r>
              <a:rPr sz="1800" spc="-5" dirty="0">
                <a:latin typeface="Times New Roman"/>
                <a:cs typeface="Times New Roman"/>
              </a:rPr>
              <a:t>фасции </a:t>
            </a:r>
            <a:r>
              <a:rPr sz="1800" dirty="0">
                <a:latin typeface="Times New Roman"/>
                <a:cs typeface="Times New Roman"/>
              </a:rPr>
              <a:t>является стандартным  для </a:t>
            </a:r>
            <a:r>
              <a:rPr sz="1800" spc="-5" dirty="0">
                <a:latin typeface="Times New Roman"/>
                <a:cs typeface="Times New Roman"/>
              </a:rPr>
              <a:t>всех процедур при </a:t>
            </a:r>
            <a:r>
              <a:rPr sz="1800" dirty="0">
                <a:latin typeface="Times New Roman"/>
                <a:cs typeface="Times New Roman"/>
              </a:rPr>
              <a:t>cavus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стопе.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5556" y="1825752"/>
            <a:ext cx="4158996" cy="3602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178" y="722757"/>
            <a:ext cx="40087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Варус/вальгус</a:t>
            </a:r>
            <a:r>
              <a:rPr spc="-80" dirty="0"/>
              <a:t> </a:t>
            </a:r>
            <a:r>
              <a:rPr spc="-10" dirty="0"/>
              <a:t>колена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43820" cy="39058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Genu </a:t>
            </a:r>
            <a:r>
              <a:rPr sz="2800" spc="-10" dirty="0">
                <a:latin typeface="Calibri"/>
                <a:cs typeface="Calibri"/>
              </a:rPr>
              <a:t>valgum,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5" dirty="0">
                <a:latin typeface="Calibri"/>
                <a:cs typeface="Calibri"/>
              </a:rPr>
              <a:t>«стук-колен», </a:t>
            </a:r>
            <a:r>
              <a:rPr sz="2800" spc="-5" dirty="0">
                <a:latin typeface="Calibri"/>
                <a:cs typeface="Calibri"/>
              </a:rPr>
              <a:t>вызывает </a:t>
            </a:r>
            <a:r>
              <a:rPr sz="2800" spc="-10" dirty="0">
                <a:latin typeface="Calibri"/>
                <a:cs typeface="Calibri"/>
              </a:rPr>
              <a:t>беспокойство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детей, </a:t>
            </a:r>
            <a:r>
              <a:rPr sz="2800" spc="-5" dirty="0">
                <a:latin typeface="Calibri"/>
                <a:cs typeface="Calibri"/>
              </a:rPr>
              <a:t>у  </a:t>
            </a:r>
            <a:r>
              <a:rPr sz="2800" spc="-20" dirty="0">
                <a:latin typeface="Calibri"/>
                <a:cs typeface="Calibri"/>
              </a:rPr>
              <a:t>которых </a:t>
            </a:r>
            <a:r>
              <a:rPr sz="2800" spc="-5" dirty="0">
                <a:latin typeface="Calibri"/>
                <a:cs typeface="Calibri"/>
              </a:rPr>
              <a:t>развивается </a:t>
            </a:r>
            <a:r>
              <a:rPr sz="2800" spc="-10" dirty="0">
                <a:latin typeface="Calibri"/>
                <a:cs typeface="Calibri"/>
              </a:rPr>
              <a:t>пиковое </a:t>
            </a:r>
            <a:r>
              <a:rPr sz="2800" dirty="0">
                <a:latin typeface="Calibri"/>
                <a:cs typeface="Calibri"/>
              </a:rPr>
              <a:t>выравнивание </a:t>
            </a:r>
            <a:r>
              <a:rPr sz="2800" spc="-5" dirty="0">
                <a:latin typeface="Calibri"/>
                <a:cs typeface="Calibri"/>
              </a:rPr>
              <a:t>вальгуса в </a:t>
            </a:r>
            <a:r>
              <a:rPr sz="2800" spc="-10" dirty="0">
                <a:latin typeface="Calibri"/>
                <a:cs typeface="Calibri"/>
              </a:rPr>
              <a:t>возрасте 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15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4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лет.</a:t>
            </a:r>
            <a:endParaRPr sz="2800">
              <a:latin typeface="Calibri"/>
              <a:cs typeface="Calibri"/>
            </a:endParaRPr>
          </a:p>
          <a:p>
            <a:pPr marL="241300" marR="1219835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Почти в 99% случаев </a:t>
            </a:r>
            <a:r>
              <a:rPr sz="2800" spc="-30" dirty="0">
                <a:latin typeface="Calibri"/>
                <a:cs typeface="Calibri"/>
              </a:rPr>
              <a:t>этот </a:t>
            </a:r>
            <a:r>
              <a:rPr sz="2800" spc="-10" dirty="0">
                <a:latin typeface="Calibri"/>
                <a:cs typeface="Calibri"/>
              </a:rPr>
              <a:t>вальгус </a:t>
            </a:r>
            <a:r>
              <a:rPr sz="2800" spc="-5" dirty="0">
                <a:latin typeface="Calibri"/>
                <a:cs typeface="Calibri"/>
              </a:rPr>
              <a:t>по своей </a:t>
            </a:r>
            <a:r>
              <a:rPr sz="2800" spc="-25" dirty="0">
                <a:latin typeface="Calibri"/>
                <a:cs typeface="Calibri"/>
              </a:rPr>
              <a:t>природе  </a:t>
            </a:r>
            <a:r>
              <a:rPr sz="2800" spc="-10" dirty="0">
                <a:latin typeface="Calibri"/>
                <a:cs typeface="Calibri"/>
              </a:rPr>
              <a:t>доброкачественный, </a:t>
            </a:r>
            <a:r>
              <a:rPr sz="2800" spc="-15" dirty="0">
                <a:latin typeface="Calibri"/>
                <a:cs typeface="Calibri"/>
              </a:rPr>
              <a:t>скорректируется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сторону </a:t>
            </a:r>
            <a:r>
              <a:rPr sz="2800" spc="-5" dirty="0">
                <a:latin typeface="Calibri"/>
                <a:cs typeface="Calibri"/>
              </a:rPr>
              <a:t>взрослых  значений в раннем </a:t>
            </a:r>
            <a:r>
              <a:rPr sz="2800" spc="-15" dirty="0">
                <a:latin typeface="Calibri"/>
                <a:cs typeface="Calibri"/>
              </a:rPr>
              <a:t>подростковом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возрасте.</a:t>
            </a:r>
            <a:endParaRPr sz="2800">
              <a:latin typeface="Calibri"/>
              <a:cs typeface="Calibri"/>
            </a:endParaRPr>
          </a:p>
          <a:p>
            <a:pPr marL="241300" marR="79819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Рентгеновские </a:t>
            </a:r>
            <a:r>
              <a:rPr sz="2800" spc="-5" dirty="0">
                <a:latin typeface="Calibri"/>
                <a:cs typeface="Calibri"/>
              </a:rPr>
              <a:t>снимки </a:t>
            </a:r>
            <a:r>
              <a:rPr sz="2800" spc="-10" dirty="0">
                <a:latin typeface="Calibri"/>
                <a:cs typeface="Calibri"/>
              </a:rPr>
              <a:t>показывают симметричные </a:t>
            </a:r>
            <a:r>
              <a:rPr sz="2800" spc="-15" dirty="0">
                <a:latin typeface="Calibri"/>
                <a:cs typeface="Calibri"/>
              </a:rPr>
              <a:t>ростовые  </a:t>
            </a:r>
            <a:r>
              <a:rPr sz="2800" spc="-5" dirty="0">
                <a:latin typeface="Calibri"/>
                <a:cs typeface="Calibri"/>
              </a:rPr>
              <a:t>пластинки без особых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отклонений.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Наблюдение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30" dirty="0">
                <a:latin typeface="Calibri"/>
                <a:cs typeface="Calibri"/>
              </a:rPr>
              <a:t>это </a:t>
            </a:r>
            <a:r>
              <a:rPr sz="2800" spc="-10" dirty="0">
                <a:latin typeface="Calibri"/>
                <a:cs typeface="Calibri"/>
              </a:rPr>
              <a:t>лечение </a:t>
            </a:r>
            <a:r>
              <a:rPr sz="2800" spc="-5" dirty="0">
                <a:latin typeface="Calibri"/>
                <a:cs typeface="Calibri"/>
              </a:rPr>
              <a:t>выбора у </a:t>
            </a:r>
            <a:r>
              <a:rPr sz="2800" spc="-15" dirty="0">
                <a:latin typeface="Calibri"/>
                <a:cs typeface="Calibri"/>
              </a:rPr>
              <a:t>этих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детей.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178" y="722757"/>
            <a:ext cx="40087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Варус/вальгус</a:t>
            </a:r>
            <a:r>
              <a:rPr spc="-80" dirty="0"/>
              <a:t> </a:t>
            </a:r>
            <a:r>
              <a:rPr spc="-10" dirty="0"/>
              <a:t>колена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328275" cy="3974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80340" indent="-228600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Детям,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которых </a:t>
            </a:r>
            <a:r>
              <a:rPr sz="2600" spc="-5" dirty="0">
                <a:latin typeface="Calibri"/>
                <a:cs typeface="Calibri"/>
              </a:rPr>
              <a:t>имеется </a:t>
            </a:r>
            <a:r>
              <a:rPr sz="2600" spc="-10" dirty="0">
                <a:latin typeface="Calibri"/>
                <a:cs typeface="Calibri"/>
              </a:rPr>
              <a:t>genu </a:t>
            </a:r>
            <a:r>
              <a:rPr sz="2600" spc="-5" dirty="0">
                <a:latin typeface="Calibri"/>
                <a:cs typeface="Calibri"/>
              </a:rPr>
              <a:t>valgum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25" dirty="0">
                <a:latin typeface="Calibri"/>
                <a:cs typeface="Calibri"/>
              </a:rPr>
              <a:t>углом </a:t>
            </a:r>
            <a:r>
              <a:rPr sz="2600" spc="-10" dirty="0">
                <a:latin typeface="Calibri"/>
                <a:cs typeface="Calibri"/>
              </a:rPr>
              <a:t>большеберцовой кости  более </a:t>
            </a:r>
            <a:r>
              <a:rPr sz="2600" spc="-5" dirty="0">
                <a:latin typeface="Calibri"/>
                <a:cs typeface="Calibri"/>
              </a:rPr>
              <a:t>20° </a:t>
            </a:r>
            <a:r>
              <a:rPr sz="2600" spc="-10" dirty="0">
                <a:latin typeface="Calibri"/>
                <a:cs typeface="Calibri"/>
              </a:rPr>
              <a:t>требуется последующее </a:t>
            </a:r>
            <a:r>
              <a:rPr sz="2600" spc="-15" dirty="0">
                <a:latin typeface="Calibri"/>
                <a:cs typeface="Calibri"/>
              </a:rPr>
              <a:t>наблюдение,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5" dirty="0">
                <a:latin typeface="Calibri"/>
                <a:cs typeface="Calibri"/>
              </a:rPr>
              <a:t>обычно </a:t>
            </a:r>
            <a:r>
              <a:rPr sz="2600" spc="-10" dirty="0">
                <a:latin typeface="Calibri"/>
                <a:cs typeface="Calibri"/>
              </a:rPr>
              <a:t>проблема  </a:t>
            </a:r>
            <a:r>
              <a:rPr sz="2600" spc="-5" dirty="0">
                <a:latin typeface="Calibri"/>
                <a:cs typeface="Calibri"/>
              </a:rPr>
              <a:t>решается </a:t>
            </a:r>
            <a:r>
              <a:rPr sz="2600" dirty="0">
                <a:latin typeface="Calibri"/>
                <a:cs typeface="Calibri"/>
              </a:rPr>
              <a:t>спонтанно.</a:t>
            </a:r>
            <a:endParaRPr sz="2600">
              <a:latin typeface="Calibri"/>
              <a:cs typeface="Calibri"/>
            </a:endParaRPr>
          </a:p>
          <a:p>
            <a:pPr marL="241300" marR="273685" indent="-228600" algn="just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Если </a:t>
            </a:r>
            <a:r>
              <a:rPr sz="2600" dirty="0">
                <a:latin typeface="Calibri"/>
                <a:cs typeface="Calibri"/>
              </a:rPr>
              <a:t>аномальный </a:t>
            </a:r>
            <a:r>
              <a:rPr sz="2600" spc="-10" dirty="0">
                <a:latin typeface="Calibri"/>
                <a:cs typeface="Calibri"/>
              </a:rPr>
              <a:t>genu </a:t>
            </a:r>
            <a:r>
              <a:rPr sz="2600" spc="-5" dirty="0">
                <a:latin typeface="Calibri"/>
                <a:cs typeface="Calibri"/>
              </a:rPr>
              <a:t>valgum </a:t>
            </a:r>
            <a:r>
              <a:rPr sz="2600" spc="-10" dirty="0">
                <a:latin typeface="Calibri"/>
                <a:cs typeface="Calibri"/>
              </a:rPr>
              <a:t>сохраняется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подростков, может </a:t>
            </a:r>
            <a:r>
              <a:rPr sz="2600" dirty="0">
                <a:latin typeface="Calibri"/>
                <a:cs typeface="Calibri"/>
              </a:rPr>
              <a:t>быть  эффективна </a:t>
            </a:r>
            <a:r>
              <a:rPr sz="2600" spc="-5" dirty="0">
                <a:latin typeface="Calibri"/>
                <a:cs typeface="Calibri"/>
              </a:rPr>
              <a:t>коррекция </a:t>
            </a:r>
            <a:r>
              <a:rPr sz="2600" dirty="0">
                <a:latin typeface="Calibri"/>
                <a:cs typeface="Calibri"/>
              </a:rPr>
              <a:t>с помощью </a:t>
            </a:r>
            <a:r>
              <a:rPr sz="2600" spc="-15" dirty="0">
                <a:latin typeface="Calibri"/>
                <a:cs typeface="Calibri"/>
              </a:rPr>
              <a:t>гемиэпифизиодеза </a:t>
            </a:r>
            <a:r>
              <a:rPr sz="2600" dirty="0">
                <a:latin typeface="Calibri"/>
                <a:cs typeface="Calibri"/>
              </a:rPr>
              <a:t>или сшивания  </a:t>
            </a:r>
            <a:r>
              <a:rPr sz="2600" spc="-10" dirty="0">
                <a:latin typeface="Calibri"/>
                <a:cs typeface="Calibri"/>
              </a:rPr>
              <a:t>медиального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физа.</a:t>
            </a:r>
            <a:endParaRPr sz="26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Скобки, </a:t>
            </a:r>
            <a:r>
              <a:rPr sz="2600" spc="-15" dirty="0">
                <a:latin typeface="Calibri"/>
                <a:cs typeface="Calibri"/>
              </a:rPr>
              <a:t>которые </a:t>
            </a:r>
            <a:r>
              <a:rPr sz="2600" spc="-5" dirty="0">
                <a:latin typeface="Calibri"/>
                <a:cs typeface="Calibri"/>
              </a:rPr>
              <a:t>помещены экстрапериостально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варусной </a:t>
            </a:r>
            <a:r>
              <a:rPr sz="2600" dirty="0">
                <a:latin typeface="Calibri"/>
                <a:cs typeface="Calibri"/>
              </a:rPr>
              <a:t>или  вальгусной деформации, </a:t>
            </a:r>
            <a:r>
              <a:rPr sz="2600" spc="-10" dirty="0">
                <a:latin typeface="Calibri"/>
                <a:cs typeface="Calibri"/>
              </a:rPr>
              <a:t>позволяют </a:t>
            </a:r>
            <a:r>
              <a:rPr sz="2600" dirty="0">
                <a:latin typeface="Calibri"/>
                <a:cs typeface="Calibri"/>
              </a:rPr>
              <a:t>возобновить </a:t>
            </a:r>
            <a:r>
              <a:rPr sz="2600" spc="-5" dirty="0">
                <a:latin typeface="Calibri"/>
                <a:cs typeface="Calibri"/>
              </a:rPr>
              <a:t>рост </a:t>
            </a:r>
            <a:r>
              <a:rPr sz="2600" dirty="0">
                <a:latin typeface="Calibri"/>
                <a:cs typeface="Calibri"/>
              </a:rPr>
              <a:t>после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удаления.</a:t>
            </a:r>
            <a:endParaRPr sz="2600">
              <a:latin typeface="Calibri"/>
              <a:cs typeface="Calibri"/>
            </a:endParaRPr>
          </a:p>
          <a:p>
            <a:pPr marL="241300" marR="15240" indent="-228600" algn="just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Явления восстановления могут ожидаться, исправляя </a:t>
            </a:r>
            <a:r>
              <a:rPr sz="2600" spc="-10" dirty="0">
                <a:latin typeface="Calibri"/>
                <a:cs typeface="Calibri"/>
              </a:rPr>
              <a:t>некоторые </a:t>
            </a:r>
            <a:r>
              <a:rPr sz="2600" spc="-5" dirty="0">
                <a:latin typeface="Calibri"/>
                <a:cs typeface="Calibri"/>
              </a:rPr>
              <a:t>valgus 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5" dirty="0">
                <a:latin typeface="Calibri"/>
                <a:cs typeface="Calibri"/>
              </a:rPr>
              <a:t>varus. </a:t>
            </a:r>
            <a:r>
              <a:rPr sz="2600" spc="-20" dirty="0">
                <a:latin typeface="Calibri"/>
                <a:cs typeface="Calibri"/>
              </a:rPr>
              <a:t>Необходимо </a:t>
            </a:r>
            <a:r>
              <a:rPr sz="2600" spc="-5" dirty="0">
                <a:latin typeface="Calibri"/>
                <a:cs typeface="Calibri"/>
              </a:rPr>
              <a:t>учитывать </a:t>
            </a:r>
            <a:r>
              <a:rPr sz="2600" dirty="0">
                <a:latin typeface="Calibri"/>
                <a:cs typeface="Calibri"/>
              </a:rPr>
              <a:t>чрезмерную </a:t>
            </a:r>
            <a:r>
              <a:rPr sz="2600" spc="-5" dirty="0">
                <a:latin typeface="Calibri"/>
                <a:cs typeface="Calibri"/>
              </a:rPr>
              <a:t>коррекцию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ожидании  решения </a:t>
            </a:r>
            <a:r>
              <a:rPr sz="2600" spc="-15" dirty="0">
                <a:latin typeface="Calibri"/>
                <a:cs typeface="Calibri"/>
              </a:rPr>
              <a:t>этой </a:t>
            </a:r>
            <a:r>
              <a:rPr sz="2600" spc="-5" dirty="0">
                <a:latin typeface="Calibri"/>
                <a:cs typeface="Calibri"/>
              </a:rPr>
              <a:t>проблемы, особенно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в возрасте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12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лет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22757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5015865" cy="435800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7653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Идиопатическая </a:t>
            </a:r>
            <a:r>
              <a:rPr sz="2400" spc="-20" dirty="0">
                <a:latin typeface="Calibri"/>
                <a:cs typeface="Calibri"/>
              </a:rPr>
              <a:t>ходьба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пальцах  </a:t>
            </a:r>
            <a:r>
              <a:rPr sz="2400" dirty="0">
                <a:latin typeface="Calibri"/>
                <a:cs typeface="Calibri"/>
              </a:rPr>
              <a:t>ног </a:t>
            </a:r>
            <a:r>
              <a:rPr sz="2400" spc="-10" dirty="0">
                <a:latin typeface="Calibri"/>
                <a:cs typeface="Calibri"/>
              </a:rPr>
              <a:t>является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распространенным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10" dirty="0">
                <a:latin typeface="Calibri"/>
                <a:cs typeface="Calibri"/>
              </a:rPr>
              <a:t>состоянием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возрасте </a:t>
            </a:r>
            <a:r>
              <a:rPr sz="2400" spc="-10" dirty="0">
                <a:latin typeface="Calibri"/>
                <a:cs typeface="Calibri"/>
              </a:rPr>
              <a:t>до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30" dirty="0">
                <a:latin typeface="Calibri"/>
                <a:cs typeface="Calibri"/>
              </a:rPr>
              <a:t>лет.</a:t>
            </a:r>
            <a:endParaRPr sz="2400">
              <a:latin typeface="Calibri"/>
              <a:cs typeface="Calibri"/>
            </a:endParaRPr>
          </a:p>
          <a:p>
            <a:pPr marL="241300" marR="60579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К 3 </a:t>
            </a:r>
            <a:r>
              <a:rPr sz="2400" spc="-25" dirty="0">
                <a:latin typeface="Calibri"/>
                <a:cs typeface="Calibri"/>
              </a:rPr>
              <a:t>годам </a:t>
            </a:r>
            <a:r>
              <a:rPr sz="2400" spc="-10" dirty="0">
                <a:latin typeface="Calibri"/>
                <a:cs typeface="Calibri"/>
              </a:rPr>
              <a:t>дети </a:t>
            </a:r>
            <a:r>
              <a:rPr sz="2400" spc="-20" dirty="0">
                <a:latin typeface="Calibri"/>
                <a:cs typeface="Calibri"/>
              </a:rPr>
              <a:t>должны </a:t>
            </a:r>
            <a:r>
              <a:rPr sz="2400" spc="-25" dirty="0">
                <a:latin typeface="Calibri"/>
                <a:cs typeface="Calibri"/>
              </a:rPr>
              <a:t>ходить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5" dirty="0">
                <a:latin typeface="Calibri"/>
                <a:cs typeface="Calibri"/>
              </a:rPr>
              <a:t>опорой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пятку.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Персистирующая </a:t>
            </a:r>
            <a:r>
              <a:rPr sz="2400" spc="-25" dirty="0">
                <a:latin typeface="Calibri"/>
                <a:cs typeface="Calibri"/>
              </a:rPr>
              <a:t>ходьба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пальцах</a:t>
            </a:r>
            <a:endParaRPr sz="2400">
              <a:latin typeface="Calibri"/>
              <a:cs typeface="Calibri"/>
            </a:endParaRPr>
          </a:p>
          <a:p>
            <a:pPr marL="241300" marR="873760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после </a:t>
            </a:r>
            <a:r>
              <a:rPr sz="2400" spc="-15" dirty="0">
                <a:latin typeface="Calibri"/>
                <a:cs typeface="Calibri"/>
              </a:rPr>
              <a:t>этого </a:t>
            </a:r>
            <a:r>
              <a:rPr sz="2400" dirty="0">
                <a:latin typeface="Calibri"/>
                <a:cs typeface="Calibri"/>
              </a:rPr>
              <a:t>возраста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является  </a:t>
            </a:r>
            <a:r>
              <a:rPr sz="2400" spc="-5" dirty="0">
                <a:latin typeface="Calibri"/>
                <a:cs typeface="Calibri"/>
              </a:rPr>
              <a:t>ненормальной.</a:t>
            </a:r>
            <a:endParaRPr sz="2400">
              <a:latin typeface="Calibri"/>
              <a:cs typeface="Calibri"/>
            </a:endParaRPr>
          </a:p>
          <a:p>
            <a:pPr marL="241300" marR="241935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Мало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dirty="0">
                <a:latin typeface="Calibri"/>
                <a:cs typeface="Calibri"/>
              </a:rPr>
              <a:t>известно о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естественном  анамнезе идиопатической </a:t>
            </a:r>
            <a:r>
              <a:rPr sz="2400" spc="-20" dirty="0">
                <a:latin typeface="Calibri"/>
                <a:cs typeface="Calibri"/>
              </a:rPr>
              <a:t>ходьбы 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пальцах,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5" dirty="0">
                <a:latin typeface="Calibri"/>
                <a:cs typeface="Calibri"/>
              </a:rPr>
              <a:t>этом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большинство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детей улучшают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демонстрируют  </a:t>
            </a:r>
            <a:r>
              <a:rPr sz="2400" spc="-5" dirty="0">
                <a:latin typeface="Calibri"/>
                <a:cs typeface="Calibri"/>
              </a:rPr>
              <a:t>разрешение </a:t>
            </a:r>
            <a:r>
              <a:rPr sz="2400" spc="-10" dirty="0">
                <a:latin typeface="Calibri"/>
                <a:cs typeface="Calibri"/>
              </a:rPr>
              <a:t>до достижения 6-  летнего </a:t>
            </a:r>
            <a:r>
              <a:rPr sz="2400" spc="-5" dirty="0">
                <a:latin typeface="Calibri"/>
                <a:cs typeface="Calibri"/>
              </a:rPr>
              <a:t>возраста.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8796" y="2010155"/>
            <a:ext cx="5181600" cy="369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22757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318115" cy="41021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Постоянная </a:t>
            </a:r>
            <a:r>
              <a:rPr sz="2400" spc="-20" dirty="0">
                <a:latin typeface="Calibri"/>
                <a:cs typeface="Calibri"/>
              </a:rPr>
              <a:t>ходьба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пальцах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5" dirty="0">
                <a:latin typeface="Calibri"/>
                <a:cs typeface="Calibri"/>
              </a:rPr>
              <a:t>старшего ребенка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30" dirty="0">
                <a:latin typeface="Calibri"/>
                <a:cs typeface="Calibri"/>
              </a:rPr>
              <a:t>молодого </a:t>
            </a:r>
            <a:r>
              <a:rPr sz="2400" spc="-5" dirty="0">
                <a:latin typeface="Calibri"/>
                <a:cs typeface="Calibri"/>
              </a:rPr>
              <a:t>взрослого 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привести к </a:t>
            </a:r>
            <a:r>
              <a:rPr sz="2400" spc="-15" dirty="0">
                <a:latin typeface="Calibri"/>
                <a:cs typeface="Calibri"/>
              </a:rPr>
              <a:t>болям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ноге, </a:t>
            </a:r>
            <a:r>
              <a:rPr sz="2400" spc="-5" dirty="0">
                <a:latin typeface="Calibri"/>
                <a:cs typeface="Calibri"/>
              </a:rPr>
              <a:t>связанным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большей </a:t>
            </a:r>
            <a:r>
              <a:rPr sz="2400" dirty="0">
                <a:latin typeface="Calibri"/>
                <a:cs typeface="Calibri"/>
              </a:rPr>
              <a:t>активностью, и </a:t>
            </a:r>
            <a:r>
              <a:rPr sz="2400" spc="-10" dirty="0">
                <a:latin typeface="Calibri"/>
                <a:cs typeface="Calibri"/>
              </a:rPr>
              <a:t>часто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10" dirty="0">
                <a:latin typeface="Calibri"/>
                <a:cs typeface="Calibri"/>
              </a:rPr>
              <a:t>области </a:t>
            </a:r>
            <a:r>
              <a:rPr sz="2400" spc="-5" dirty="0">
                <a:latin typeface="Calibri"/>
                <a:cs typeface="Calibri"/>
              </a:rPr>
              <a:t>передней поверхности </a:t>
            </a:r>
            <a:r>
              <a:rPr sz="2400" spc="-10" dirty="0">
                <a:latin typeface="Calibri"/>
                <a:cs typeface="Calibri"/>
              </a:rPr>
              <a:t>большеберцовой кости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5" dirty="0">
                <a:latin typeface="Calibri"/>
                <a:cs typeface="Calibri"/>
              </a:rPr>
              <a:t>коленной  </a:t>
            </a:r>
            <a:r>
              <a:rPr sz="2400" spc="-10" dirty="0">
                <a:latin typeface="Calibri"/>
                <a:cs typeface="Calibri"/>
              </a:rPr>
              <a:t>области.</a:t>
            </a:r>
            <a:endParaRPr sz="2400">
              <a:latin typeface="Calibri"/>
              <a:cs typeface="Calibri"/>
            </a:endParaRPr>
          </a:p>
          <a:p>
            <a:pPr marL="241300" marR="28575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Ходьба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пальцах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5" dirty="0">
                <a:latin typeface="Calibri"/>
                <a:cs typeface="Calibri"/>
              </a:rPr>
              <a:t>уменьшиться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прекратиться </a:t>
            </a:r>
            <a:r>
              <a:rPr sz="2400" dirty="0">
                <a:latin typeface="Calibri"/>
                <a:cs typeface="Calibri"/>
              </a:rPr>
              <a:t>со </a:t>
            </a:r>
            <a:r>
              <a:rPr sz="2400" spc="-5" dirty="0">
                <a:latin typeface="Calibri"/>
                <a:cs typeface="Calibri"/>
              </a:rPr>
              <a:t>временем, так 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5" dirty="0">
                <a:latin typeface="Calibri"/>
                <a:cs typeface="Calibri"/>
              </a:rPr>
              <a:t>масса </a:t>
            </a:r>
            <a:r>
              <a:rPr sz="2400" spc="-20" dirty="0">
                <a:latin typeface="Calibri"/>
                <a:cs typeface="Calibri"/>
              </a:rPr>
              <a:t>тела </a:t>
            </a:r>
            <a:r>
              <a:rPr sz="2400" spc="-5" dirty="0">
                <a:latin typeface="Calibri"/>
                <a:cs typeface="Calibri"/>
              </a:rPr>
              <a:t>становится </a:t>
            </a:r>
            <a:r>
              <a:rPr sz="2400" spc="-10" dirty="0">
                <a:latin typeface="Calibri"/>
                <a:cs typeface="Calibri"/>
              </a:rPr>
              <a:t>слишком большой, чтобы </a:t>
            </a:r>
            <a:r>
              <a:rPr sz="2400" dirty="0">
                <a:latin typeface="Calibri"/>
                <a:cs typeface="Calibri"/>
              </a:rPr>
              <a:t>ее </a:t>
            </a:r>
            <a:r>
              <a:rPr sz="2400" spc="-10" dirty="0">
                <a:latin typeface="Calibri"/>
                <a:cs typeface="Calibri"/>
              </a:rPr>
              <a:t>можно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было</a:t>
            </a:r>
            <a:endParaRPr sz="2400">
              <a:latin typeface="Calibri"/>
              <a:cs typeface="Calibri"/>
            </a:endParaRPr>
          </a:p>
          <a:p>
            <a:pPr marL="241300" marR="180340">
              <a:lnSpc>
                <a:spcPct val="70000"/>
              </a:lnSpc>
            </a:pPr>
            <a:r>
              <a:rPr sz="2400" spc="-5" dirty="0">
                <a:latin typeface="Calibri"/>
                <a:cs typeface="Calibri"/>
              </a:rPr>
              <a:t>поддерживать </a:t>
            </a:r>
            <a:r>
              <a:rPr sz="2400" dirty="0">
                <a:latin typeface="Calibri"/>
                <a:cs typeface="Calibri"/>
              </a:rPr>
              <a:t>с помощью </a:t>
            </a:r>
            <a:r>
              <a:rPr sz="2400" spc="-5" dirty="0">
                <a:latin typeface="Calibri"/>
                <a:cs typeface="Calibri"/>
              </a:rPr>
              <a:t>икроножных </a:t>
            </a:r>
            <a:r>
              <a:rPr sz="2400" spc="15" dirty="0">
                <a:latin typeface="Calibri"/>
                <a:cs typeface="Calibri"/>
              </a:rPr>
              <a:t>мышц, </a:t>
            </a:r>
            <a:r>
              <a:rPr sz="2400" dirty="0">
                <a:latin typeface="Calibri"/>
                <a:cs typeface="Calibri"/>
              </a:rPr>
              <a:t>или в </a:t>
            </a:r>
            <a:r>
              <a:rPr sz="2400" spc="-25" dirty="0">
                <a:latin typeface="Calibri"/>
                <a:cs typeface="Calibri"/>
              </a:rPr>
              <a:t>результате </a:t>
            </a:r>
            <a:r>
              <a:rPr sz="2400" spc="-10" dirty="0">
                <a:latin typeface="Calibri"/>
                <a:cs typeface="Calibri"/>
              </a:rPr>
              <a:t>вторичного  </a:t>
            </a:r>
            <a:r>
              <a:rPr sz="2400" spc="-5" dirty="0">
                <a:latin typeface="Calibri"/>
                <a:cs typeface="Calibri"/>
              </a:rPr>
              <a:t>развития </a:t>
            </a:r>
            <a:r>
              <a:rPr sz="2400" dirty="0">
                <a:latin typeface="Calibri"/>
                <a:cs typeface="Calibri"/>
              </a:rPr>
              <a:t>внешней </a:t>
            </a:r>
            <a:r>
              <a:rPr sz="2400" spc="-10" dirty="0">
                <a:latin typeface="Calibri"/>
                <a:cs typeface="Calibri"/>
              </a:rPr>
              <a:t>торсии большеберцовой кости.</a:t>
            </a:r>
            <a:endParaRPr sz="2400">
              <a:latin typeface="Calibri"/>
              <a:cs typeface="Calibri"/>
            </a:endParaRPr>
          </a:p>
          <a:p>
            <a:pPr marL="241300" marR="61594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Ходьба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пальцах, развивающаяся через </a:t>
            </a:r>
            <a:r>
              <a:rPr sz="2400" spc="-15" dirty="0">
                <a:latin typeface="Calibri"/>
                <a:cs typeface="Calibri"/>
              </a:rPr>
              <a:t>некоторое </a:t>
            </a:r>
            <a:r>
              <a:rPr sz="2400" spc="-5" dirty="0">
                <a:latin typeface="Calibri"/>
                <a:cs typeface="Calibri"/>
              </a:rPr>
              <a:t>время после </a:t>
            </a:r>
            <a:r>
              <a:rPr sz="2400" spc="-10" dirty="0">
                <a:latin typeface="Calibri"/>
                <a:cs typeface="Calibri"/>
              </a:rPr>
              <a:t>рождения, 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5" dirty="0">
                <a:latin typeface="Calibri"/>
                <a:cs typeface="Calibri"/>
              </a:rPr>
              <a:t>больше </a:t>
            </a:r>
            <a:r>
              <a:rPr sz="2400" spc="-5" dirty="0">
                <a:latin typeface="Calibri"/>
                <a:cs typeface="Calibri"/>
              </a:rPr>
              <a:t>связана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такими </a:t>
            </a:r>
            <a:r>
              <a:rPr sz="2400" spc="-10" dirty="0">
                <a:latin typeface="Calibri"/>
                <a:cs typeface="Calibri"/>
              </a:rPr>
              <a:t>проблемными </a:t>
            </a:r>
            <a:r>
              <a:rPr sz="2400" spc="-5" dirty="0">
                <a:latin typeface="Calibri"/>
                <a:cs typeface="Calibri"/>
              </a:rPr>
              <a:t>состояниями, </a:t>
            </a:r>
            <a:r>
              <a:rPr sz="2400" spc="-15" dirty="0">
                <a:latin typeface="Calibri"/>
                <a:cs typeface="Calibri"/>
              </a:rPr>
              <a:t>как  </a:t>
            </a:r>
            <a:r>
              <a:rPr sz="2400" spc="-5" dirty="0">
                <a:latin typeface="Calibri"/>
                <a:cs typeface="Calibri"/>
              </a:rPr>
              <a:t>мышечная </a:t>
            </a:r>
            <a:r>
              <a:rPr sz="2400" dirty="0">
                <a:latin typeface="Calibri"/>
                <a:cs typeface="Calibri"/>
              </a:rPr>
              <a:t>дистрофия, </a:t>
            </a:r>
            <a:r>
              <a:rPr sz="2400" spc="-5" dirty="0">
                <a:latin typeface="Calibri"/>
                <a:cs typeface="Calibri"/>
              </a:rPr>
              <a:t>дистония, </a:t>
            </a:r>
            <a:r>
              <a:rPr sz="2400" dirty="0">
                <a:latin typeface="Calibri"/>
                <a:cs typeface="Calibri"/>
              </a:rPr>
              <a:t>синдром </a:t>
            </a:r>
            <a:r>
              <a:rPr sz="2400" spc="-10" dirty="0">
                <a:latin typeface="Calibri"/>
                <a:cs typeface="Calibri"/>
              </a:rPr>
              <a:t>фиксированного </a:t>
            </a:r>
            <a:r>
              <a:rPr sz="2400" spc="-5" dirty="0">
                <a:latin typeface="Calibri"/>
                <a:cs typeface="Calibri"/>
              </a:rPr>
              <a:t>спинного мозга,  </a:t>
            </a:r>
            <a:r>
              <a:rPr sz="2400" spc="-15" dirty="0">
                <a:latin typeface="Calibri"/>
                <a:cs typeface="Calibri"/>
              </a:rPr>
              <a:t>опухолевые </a:t>
            </a:r>
            <a:r>
              <a:rPr sz="2400" spc="-5" dirty="0">
                <a:latin typeface="Calibri"/>
                <a:cs typeface="Calibri"/>
              </a:rPr>
              <a:t>процессы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центральной </a:t>
            </a:r>
            <a:r>
              <a:rPr sz="2400" spc="-5" dirty="0">
                <a:latin typeface="Calibri"/>
                <a:cs typeface="Calibri"/>
              </a:rPr>
              <a:t>нервной системе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аутизм.</a:t>
            </a:r>
            <a:endParaRPr sz="2400">
              <a:latin typeface="Calibri"/>
              <a:cs typeface="Calibri"/>
            </a:endParaRPr>
          </a:p>
          <a:p>
            <a:pPr marL="241300" marR="230886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Семейный </a:t>
            </a:r>
            <a:r>
              <a:rPr sz="2400" dirty="0">
                <a:latin typeface="Calibri"/>
                <a:cs typeface="Calibri"/>
              </a:rPr>
              <a:t>анамнез </a:t>
            </a:r>
            <a:r>
              <a:rPr sz="2400" spc="-5" dirty="0">
                <a:latin typeface="Calibri"/>
                <a:cs typeface="Calibri"/>
              </a:rPr>
              <a:t>часто </a:t>
            </a:r>
            <a:r>
              <a:rPr sz="2400" dirty="0">
                <a:latin typeface="Calibri"/>
                <a:cs typeface="Calibri"/>
              </a:rPr>
              <a:t>бывает </a:t>
            </a:r>
            <a:r>
              <a:rPr sz="2400" spc="-15" dirty="0">
                <a:latin typeface="Calibri"/>
                <a:cs typeface="Calibri"/>
              </a:rPr>
              <a:t>положительным, </a:t>
            </a:r>
            <a:r>
              <a:rPr sz="2400" spc="-5" dirty="0">
                <a:latin typeface="Calibri"/>
                <a:cs typeface="Calibri"/>
              </a:rPr>
              <a:t>наряду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5" dirty="0">
                <a:latin typeface="Calibri"/>
                <a:cs typeface="Calibri"/>
              </a:rPr>
              <a:t>недоношенностью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небольшим </a:t>
            </a:r>
            <a:r>
              <a:rPr sz="2400" spc="-5" dirty="0">
                <a:latin typeface="Calibri"/>
                <a:cs typeface="Calibri"/>
              </a:rPr>
              <a:t>преобладанием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мужчин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22757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35895" cy="398208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Боли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ногах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0" dirty="0">
                <a:latin typeface="Calibri"/>
                <a:cs typeface="Calibri"/>
              </a:rPr>
              <a:t>детей, как </a:t>
            </a:r>
            <a:r>
              <a:rPr sz="2600" dirty="0">
                <a:latin typeface="Calibri"/>
                <a:cs typeface="Calibri"/>
              </a:rPr>
              <a:t>правило, </a:t>
            </a:r>
            <a:r>
              <a:rPr sz="2600" spc="-5" dirty="0">
                <a:latin typeface="Calibri"/>
                <a:cs typeface="Calibri"/>
              </a:rPr>
              <a:t>доброкачественные,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15" dirty="0">
                <a:latin typeface="Calibri"/>
                <a:cs typeface="Calibri"/>
              </a:rPr>
              <a:t>необходимо  </a:t>
            </a:r>
            <a:r>
              <a:rPr sz="2600" spc="-10" dirty="0">
                <a:latin typeface="Calibri"/>
                <a:cs typeface="Calibri"/>
              </a:rPr>
              <a:t>тщательно </a:t>
            </a:r>
            <a:r>
              <a:rPr sz="2600" spc="-5" dirty="0">
                <a:latin typeface="Calibri"/>
                <a:cs typeface="Calibri"/>
              </a:rPr>
              <a:t>следить </a:t>
            </a:r>
            <a:r>
              <a:rPr sz="2600" dirty="0">
                <a:latin typeface="Calibri"/>
                <a:cs typeface="Calibri"/>
              </a:rPr>
              <a:t>за </a:t>
            </a:r>
            <a:r>
              <a:rPr sz="2600" spc="-5" dirty="0">
                <a:latin typeface="Calibri"/>
                <a:cs typeface="Calibri"/>
              </a:rPr>
              <a:t>признаками </a:t>
            </a:r>
            <a:r>
              <a:rPr sz="2600" dirty="0">
                <a:latin typeface="Calibri"/>
                <a:cs typeface="Calibri"/>
              </a:rPr>
              <a:t>прогрессирования или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стойкости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latin typeface="Calibri"/>
                <a:cs typeface="Calibri"/>
              </a:rPr>
              <a:t>Теплые </a:t>
            </a:r>
            <a:r>
              <a:rPr sz="2600" dirty="0">
                <a:latin typeface="Calibri"/>
                <a:cs typeface="Calibri"/>
              </a:rPr>
              <a:t>ванны и </a:t>
            </a:r>
            <a:r>
              <a:rPr sz="2600" spc="-5" dirty="0">
                <a:latin typeface="Calibri"/>
                <a:cs typeface="Calibri"/>
              </a:rPr>
              <a:t>массаж часто снимают </a:t>
            </a:r>
            <a:r>
              <a:rPr sz="2600" spc="-10" dirty="0">
                <a:latin typeface="Calibri"/>
                <a:cs typeface="Calibri"/>
              </a:rPr>
              <a:t>большую </a:t>
            </a:r>
            <a:r>
              <a:rPr sz="2600" dirty="0">
                <a:latin typeface="Calibri"/>
                <a:cs typeface="Calibri"/>
              </a:rPr>
              <a:t>часть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дискомфорта.</a:t>
            </a:r>
            <a:endParaRPr sz="2600">
              <a:latin typeface="Calibri"/>
              <a:cs typeface="Calibri"/>
            </a:endParaRPr>
          </a:p>
          <a:p>
            <a:pPr marL="241300" marR="11557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Распространена </a:t>
            </a:r>
            <a:r>
              <a:rPr sz="2600" spc="-5" dirty="0">
                <a:latin typeface="Calibri"/>
                <a:cs typeface="Calibri"/>
              </a:rPr>
              <a:t>тенденция </a:t>
            </a:r>
            <a:r>
              <a:rPr sz="2600" dirty="0">
                <a:latin typeface="Calibri"/>
                <a:cs typeface="Calibri"/>
              </a:rPr>
              <a:t>усиления </a:t>
            </a:r>
            <a:r>
              <a:rPr sz="2600" spc="-15" dirty="0">
                <a:latin typeface="Calibri"/>
                <a:cs typeface="Calibri"/>
              </a:rPr>
              <a:t>боли </a:t>
            </a:r>
            <a:r>
              <a:rPr sz="2600" dirty="0">
                <a:latin typeface="Calibri"/>
                <a:cs typeface="Calibri"/>
              </a:rPr>
              <a:t>при занятиях активным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  </a:t>
            </a:r>
            <a:r>
              <a:rPr sz="2600" spc="-10" dirty="0">
                <a:latin typeface="Calibri"/>
                <a:cs typeface="Calibri"/>
              </a:rPr>
              <a:t>развлекательным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занятием.</a:t>
            </a:r>
            <a:endParaRPr sz="2600">
              <a:latin typeface="Calibri"/>
              <a:cs typeface="Calibri"/>
            </a:endParaRPr>
          </a:p>
          <a:p>
            <a:pPr marL="241300" marR="62547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Если улучшения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10" dirty="0">
                <a:latin typeface="Calibri"/>
                <a:cs typeface="Calibri"/>
              </a:rPr>
              <a:t>отмечаются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течение </a:t>
            </a:r>
            <a:r>
              <a:rPr sz="2600" spc="-10" dirty="0">
                <a:latin typeface="Calibri"/>
                <a:cs typeface="Calibri"/>
              </a:rPr>
              <a:t>нескольких </a:t>
            </a:r>
            <a:r>
              <a:rPr sz="2600" spc="-20" dirty="0">
                <a:latin typeface="Calibri"/>
                <a:cs typeface="Calibri"/>
              </a:rPr>
              <a:t>недель </a:t>
            </a:r>
            <a:r>
              <a:rPr sz="2600" dirty="0">
                <a:latin typeface="Calibri"/>
                <a:cs typeface="Calibri"/>
              </a:rPr>
              <a:t>после  </a:t>
            </a:r>
            <a:r>
              <a:rPr sz="2600" spc="-10" dirty="0">
                <a:latin typeface="Calibri"/>
                <a:cs typeface="Calibri"/>
              </a:rPr>
              <a:t>консервативного </a:t>
            </a:r>
            <a:r>
              <a:rPr sz="2600" dirty="0">
                <a:latin typeface="Calibri"/>
                <a:cs typeface="Calibri"/>
              </a:rPr>
              <a:t>лечения, </a:t>
            </a:r>
            <a:r>
              <a:rPr sz="2600" spc="-10" dirty="0">
                <a:latin typeface="Calibri"/>
                <a:cs typeface="Calibri"/>
              </a:rPr>
              <a:t>требуется </a:t>
            </a:r>
            <a:r>
              <a:rPr sz="2600" spc="-15" dirty="0">
                <a:latin typeface="Calibri"/>
                <a:cs typeface="Calibri"/>
              </a:rPr>
              <a:t>дополнительная </a:t>
            </a:r>
            <a:r>
              <a:rPr sz="2600" spc="-5" dirty="0">
                <a:latin typeface="Calibri"/>
                <a:cs typeface="Calibri"/>
              </a:rPr>
              <a:t>проработка,  чтобы </a:t>
            </a:r>
            <a:r>
              <a:rPr sz="2600" dirty="0">
                <a:latin typeface="Calibri"/>
                <a:cs typeface="Calibri"/>
              </a:rPr>
              <a:t>исключить </a:t>
            </a:r>
            <a:r>
              <a:rPr sz="2600" spc="-5" dirty="0">
                <a:latin typeface="Calibri"/>
                <a:cs typeface="Calibri"/>
              </a:rPr>
              <a:t>другие,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dirty="0">
                <a:latin typeface="Calibri"/>
                <a:cs typeface="Calibri"/>
              </a:rPr>
              <a:t>серьезные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случаи.</a:t>
            </a:r>
            <a:endParaRPr sz="2600">
              <a:latin typeface="Calibri"/>
              <a:cs typeface="Calibri"/>
            </a:endParaRPr>
          </a:p>
          <a:p>
            <a:pPr marL="241300" marR="7112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Обследование </a:t>
            </a:r>
            <a:r>
              <a:rPr sz="2600" spc="-15" dirty="0">
                <a:latin typeface="Calibri"/>
                <a:cs typeface="Calibri"/>
              </a:rPr>
              <a:t>должно </a:t>
            </a:r>
            <a:r>
              <a:rPr sz="2600" dirty="0">
                <a:latin typeface="Calibri"/>
                <a:cs typeface="Calibri"/>
              </a:rPr>
              <a:t>включать </a:t>
            </a:r>
            <a:r>
              <a:rPr sz="2600" spc="-5" dirty="0">
                <a:latin typeface="Calibri"/>
                <a:cs typeface="Calibri"/>
              </a:rPr>
              <a:t>рентгенограммы, </a:t>
            </a:r>
            <a:r>
              <a:rPr sz="2600" spc="-10" dirty="0">
                <a:latin typeface="Calibri"/>
                <a:cs typeface="Calibri"/>
              </a:rPr>
              <a:t>гематологические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5" dirty="0">
                <a:latin typeface="Calibri"/>
                <a:cs typeface="Calibri"/>
              </a:rPr>
              <a:t>метаболические </a:t>
            </a:r>
            <a:r>
              <a:rPr sz="2600" dirty="0">
                <a:latin typeface="Calibri"/>
                <a:cs typeface="Calibri"/>
              </a:rPr>
              <a:t>параметры, </a:t>
            </a:r>
            <a:r>
              <a:rPr sz="2600" spc="-15" dirty="0">
                <a:latin typeface="Calibri"/>
                <a:cs typeface="Calibri"/>
              </a:rPr>
              <a:t>СОЭ, </a:t>
            </a:r>
            <a:r>
              <a:rPr sz="2600" spc="-5" dirty="0">
                <a:latin typeface="Calibri"/>
                <a:cs typeface="Calibri"/>
              </a:rPr>
              <a:t>возможное </a:t>
            </a:r>
            <a:r>
              <a:rPr sz="2600" spc="-10" dirty="0">
                <a:latin typeface="Calibri"/>
                <a:cs typeface="Calibri"/>
              </a:rPr>
              <a:t>МРТ </a:t>
            </a:r>
            <a:r>
              <a:rPr sz="2600" spc="-5" dirty="0">
                <a:latin typeface="Calibri"/>
                <a:cs typeface="Calibri"/>
              </a:rPr>
              <a:t>сканирование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5" dirty="0">
                <a:latin typeface="Calibri"/>
                <a:cs typeface="Calibri"/>
              </a:rPr>
              <a:t>титр </a:t>
            </a:r>
            <a:r>
              <a:rPr sz="2600" spc="-10" dirty="0">
                <a:latin typeface="Calibri"/>
                <a:cs typeface="Calibri"/>
              </a:rPr>
              <a:t>болезни </a:t>
            </a:r>
            <a:r>
              <a:rPr sz="2600" dirty="0">
                <a:latin typeface="Calibri"/>
                <a:cs typeface="Calibri"/>
              </a:rPr>
              <a:t>Лайма, а </a:t>
            </a:r>
            <a:r>
              <a:rPr sz="2600" spc="-5" dirty="0">
                <a:latin typeface="Calibri"/>
                <a:cs typeface="Calibri"/>
              </a:rPr>
              <a:t>также другие воспалительные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ревматологические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маркеры.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22757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12705" cy="413321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2923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У </a:t>
            </a:r>
            <a:r>
              <a:rPr sz="2600" spc="-10" dirty="0">
                <a:latin typeface="Calibri"/>
                <a:cs typeface="Calibri"/>
              </a:rPr>
              <a:t>детей, </a:t>
            </a:r>
            <a:r>
              <a:rPr sz="2600" spc="-15" dirty="0">
                <a:latin typeface="Calibri"/>
                <a:cs typeface="Calibri"/>
              </a:rPr>
              <a:t>которые </a:t>
            </a:r>
            <a:r>
              <a:rPr sz="2600" spc="-25" dirty="0">
                <a:latin typeface="Calibri"/>
                <a:cs typeface="Calibri"/>
              </a:rPr>
              <a:t>ходят </a:t>
            </a:r>
            <a:r>
              <a:rPr sz="2600" dirty="0">
                <a:latin typeface="Calibri"/>
                <a:cs typeface="Calibri"/>
              </a:rPr>
              <a:t>на пальцах, </a:t>
            </a:r>
            <a:r>
              <a:rPr sz="2600" spc="-20" dirty="0">
                <a:latin typeface="Calibri"/>
                <a:cs typeface="Calibri"/>
              </a:rPr>
              <a:t>ходьба </a:t>
            </a:r>
            <a:r>
              <a:rPr sz="2600" dirty="0">
                <a:latin typeface="Calibri"/>
                <a:cs typeface="Calibri"/>
              </a:rPr>
              <a:t>обычно не </a:t>
            </a:r>
            <a:r>
              <a:rPr sz="2600" spc="-5" dirty="0">
                <a:latin typeface="Calibri"/>
                <a:cs typeface="Calibri"/>
              </a:rPr>
              <a:t>откладывается  </a:t>
            </a:r>
            <a:r>
              <a:rPr sz="2600" spc="-10" dirty="0">
                <a:latin typeface="Calibri"/>
                <a:cs typeface="Calibri"/>
              </a:rPr>
              <a:t>как этап </a:t>
            </a:r>
            <a:r>
              <a:rPr sz="2600" dirty="0">
                <a:latin typeface="Calibri"/>
                <a:cs typeface="Calibri"/>
              </a:rPr>
              <a:t>развития, и </a:t>
            </a:r>
            <a:r>
              <a:rPr sz="2600" spc="-40" dirty="0">
                <a:latin typeface="Calibri"/>
                <a:cs typeface="Calibri"/>
              </a:rPr>
              <a:t>когда </a:t>
            </a:r>
            <a:r>
              <a:rPr sz="2600" spc="-15" dirty="0">
                <a:latin typeface="Calibri"/>
                <a:cs typeface="Calibri"/>
              </a:rPr>
              <a:t>это </a:t>
            </a:r>
            <a:r>
              <a:rPr sz="2600" spc="-20" dirty="0">
                <a:latin typeface="Calibri"/>
                <a:cs typeface="Calibri"/>
              </a:rPr>
              <a:t>происходит, </a:t>
            </a:r>
            <a:r>
              <a:rPr sz="2600" spc="-15" dirty="0">
                <a:latin typeface="Calibri"/>
                <a:cs typeface="Calibri"/>
              </a:rPr>
              <a:t>следует </a:t>
            </a:r>
            <a:r>
              <a:rPr sz="2600" dirty="0">
                <a:latin typeface="Calibri"/>
                <a:cs typeface="Calibri"/>
              </a:rPr>
              <a:t>учитывать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такие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состояния, </a:t>
            </a:r>
            <a:r>
              <a:rPr sz="2600" spc="-15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спастическая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диплегия.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Несколько </a:t>
            </a:r>
            <a:r>
              <a:rPr sz="2600" spc="-20" dirty="0">
                <a:latin typeface="Calibri"/>
                <a:cs typeface="Calibri"/>
              </a:rPr>
              <a:t>ударов </a:t>
            </a:r>
            <a:r>
              <a:rPr sz="2600" spc="-5" dirty="0">
                <a:latin typeface="Calibri"/>
                <a:cs typeface="Calibri"/>
              </a:rPr>
              <a:t>клонуса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лодыжке </a:t>
            </a:r>
            <a:r>
              <a:rPr sz="2600" spc="-5" dirty="0">
                <a:latin typeface="Calibri"/>
                <a:cs typeface="Calibri"/>
              </a:rPr>
              <a:t>могут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помочь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spc="-5" dirty="0">
                <a:latin typeface="Calibri"/>
                <a:cs typeface="Calibri"/>
              </a:rPr>
              <a:t>дифференцировать </a:t>
            </a:r>
            <a:r>
              <a:rPr sz="2600" dirty="0">
                <a:latin typeface="Calibri"/>
                <a:cs typeface="Calibri"/>
              </a:rPr>
              <a:t>легкую </a:t>
            </a:r>
            <a:r>
              <a:rPr sz="2600" spc="-5" dirty="0">
                <a:latin typeface="Calibri"/>
                <a:cs typeface="Calibri"/>
              </a:rPr>
              <a:t>диплегию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spc="-10" dirty="0">
                <a:latin typeface="Calibri"/>
                <a:cs typeface="Calibri"/>
              </a:rPr>
              <a:t>идиопатической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ходьбы.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Неоперативное лечение, </a:t>
            </a:r>
            <a:r>
              <a:rPr sz="2600" dirty="0">
                <a:latin typeface="Calibri"/>
                <a:cs typeface="Calibri"/>
              </a:rPr>
              <a:t>включая </a:t>
            </a:r>
            <a:r>
              <a:rPr sz="2600" spc="-10" dirty="0">
                <a:latin typeface="Calibri"/>
                <a:cs typeface="Calibri"/>
              </a:rPr>
              <a:t>процедуры </a:t>
            </a:r>
            <a:r>
              <a:rPr sz="2600" spc="-5" dirty="0">
                <a:latin typeface="Calibri"/>
                <a:cs typeface="Calibri"/>
              </a:rPr>
              <a:t>растяжения </a:t>
            </a:r>
            <a:r>
              <a:rPr sz="2600" dirty="0">
                <a:latin typeface="Calibri"/>
                <a:cs typeface="Calibri"/>
              </a:rPr>
              <a:t>за </a:t>
            </a:r>
            <a:r>
              <a:rPr sz="2600" spc="-5" dirty="0">
                <a:latin typeface="Calibri"/>
                <a:cs typeface="Calibri"/>
              </a:rPr>
              <a:t>пяточную  </a:t>
            </a:r>
            <a:r>
              <a:rPr sz="2600" spc="-10" dirty="0">
                <a:latin typeface="Calibri"/>
                <a:cs typeface="Calibri"/>
              </a:rPr>
              <a:t>кость </a:t>
            </a:r>
            <a:r>
              <a:rPr sz="2600" dirty="0">
                <a:latin typeface="Calibri"/>
                <a:cs typeface="Calibri"/>
              </a:rPr>
              <a:t>по </a:t>
            </a:r>
            <a:r>
              <a:rPr sz="2600" spc="-5" dirty="0">
                <a:latin typeface="Calibri"/>
                <a:cs typeface="Calibri"/>
              </a:rPr>
              <a:t>средней линии пяточной </a:t>
            </a:r>
            <a:r>
              <a:rPr sz="2600" spc="-10" dirty="0">
                <a:latin typeface="Calibri"/>
                <a:cs typeface="Calibri"/>
              </a:rPr>
              <a:t>кости </a:t>
            </a:r>
            <a:r>
              <a:rPr sz="2600" dirty="0">
                <a:latin typeface="Calibri"/>
                <a:cs typeface="Calibri"/>
              </a:rPr>
              <a:t>или инверсии, </a:t>
            </a:r>
            <a:r>
              <a:rPr sz="2600" spc="-15" dirty="0">
                <a:latin typeface="Calibri"/>
                <a:cs typeface="Calibri"/>
              </a:rPr>
              <a:t>может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быть</a:t>
            </a:r>
            <a:endParaRPr sz="2600">
              <a:latin typeface="Calibri"/>
              <a:cs typeface="Calibri"/>
            </a:endParaRPr>
          </a:p>
          <a:p>
            <a:pPr marL="241300" marR="854075">
              <a:lnSpc>
                <a:spcPct val="70000"/>
              </a:lnSpc>
              <a:spcBef>
                <a:spcPts val="5"/>
              </a:spcBef>
            </a:pPr>
            <a:r>
              <a:rPr sz="2600" spc="-5" dirty="0">
                <a:latin typeface="Calibri"/>
                <a:cs typeface="Calibri"/>
              </a:rPr>
              <a:t>полезным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10" dirty="0">
                <a:latin typeface="Calibri"/>
                <a:cs typeface="Calibri"/>
              </a:rPr>
              <a:t>регулярном </a:t>
            </a:r>
            <a:r>
              <a:rPr sz="2600" spc="-5" dirty="0">
                <a:latin typeface="Calibri"/>
                <a:cs typeface="Calibri"/>
              </a:rPr>
              <a:t>выполнении наряду </a:t>
            </a:r>
            <a:r>
              <a:rPr sz="2600" dirty="0">
                <a:latin typeface="Calibri"/>
                <a:cs typeface="Calibri"/>
              </a:rPr>
              <a:t>с упражнениями  </a:t>
            </a:r>
            <a:r>
              <a:rPr sz="2600" spc="-10" dirty="0">
                <a:latin typeface="Calibri"/>
                <a:cs typeface="Calibri"/>
              </a:rPr>
              <a:t>дорсифлексии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растяжением.</a:t>
            </a:r>
            <a:endParaRPr sz="2600">
              <a:latin typeface="Calibri"/>
              <a:cs typeface="Calibri"/>
            </a:endParaRPr>
          </a:p>
          <a:p>
            <a:pPr marL="241300" marR="29209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Растяжение </a:t>
            </a:r>
            <a:r>
              <a:rPr sz="2600" spc="-15" dirty="0">
                <a:latin typeface="Calibri"/>
                <a:cs typeface="Calibri"/>
              </a:rPr>
              <a:t>тугого </a:t>
            </a:r>
            <a:r>
              <a:rPr sz="2600" spc="-10" dirty="0">
                <a:latin typeface="Calibri"/>
                <a:cs typeface="Calibri"/>
              </a:rPr>
              <a:t>пяточного сухожилия </a:t>
            </a:r>
            <a:r>
              <a:rPr sz="2600" dirty="0">
                <a:latin typeface="Calibri"/>
                <a:cs typeface="Calibri"/>
              </a:rPr>
              <a:t>с задней частью </a:t>
            </a:r>
            <a:r>
              <a:rPr sz="2600" spc="-5" dirty="0">
                <a:latin typeface="Calibri"/>
                <a:cs typeface="Calibri"/>
              </a:rPr>
              <a:t>стопы </a:t>
            </a:r>
            <a:r>
              <a:rPr sz="2600" dirty="0">
                <a:latin typeface="Calibri"/>
                <a:cs typeface="Calibri"/>
              </a:rPr>
              <a:t>при  вальгусе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привести к </a:t>
            </a:r>
            <a:r>
              <a:rPr sz="2600" spc="-10" dirty="0">
                <a:latin typeface="Calibri"/>
                <a:cs typeface="Calibri"/>
              </a:rPr>
              <a:t>повреждению </a:t>
            </a:r>
            <a:r>
              <a:rPr sz="2600" spc="-5" dirty="0">
                <a:latin typeface="Calibri"/>
                <a:cs typeface="Calibri"/>
              </a:rPr>
              <a:t>середины стопы, </a:t>
            </a:r>
            <a:r>
              <a:rPr sz="2600" spc="-10" dirty="0">
                <a:latin typeface="Calibri"/>
                <a:cs typeface="Calibri"/>
              </a:rPr>
              <a:t>потому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что  оно </a:t>
            </a:r>
            <a:r>
              <a:rPr sz="2600" dirty="0">
                <a:latin typeface="Calibri"/>
                <a:cs typeface="Calibri"/>
              </a:rPr>
              <a:t>неэффективно </a:t>
            </a:r>
            <a:r>
              <a:rPr sz="2600" spc="-5" dirty="0">
                <a:latin typeface="Calibri"/>
                <a:cs typeface="Calibri"/>
              </a:rPr>
              <a:t>для </a:t>
            </a:r>
            <a:r>
              <a:rPr sz="2600" spc="-15" dirty="0">
                <a:latin typeface="Calibri"/>
                <a:cs typeface="Calibri"/>
              </a:rPr>
              <a:t>удлинения </a:t>
            </a:r>
            <a:r>
              <a:rPr sz="2600" dirty="0">
                <a:latin typeface="Calibri"/>
                <a:cs typeface="Calibri"/>
              </a:rPr>
              <a:t>сокращенных </a:t>
            </a:r>
            <a:r>
              <a:rPr sz="2600" spc="-10" dirty="0">
                <a:latin typeface="Calibri"/>
                <a:cs typeface="Calibri"/>
              </a:rPr>
              <a:t>подошвенных </a:t>
            </a:r>
            <a:r>
              <a:rPr sz="2600" spc="-5" dirty="0">
                <a:latin typeface="Calibri"/>
                <a:cs typeface="Calibri"/>
              </a:rPr>
              <a:t>мягких  тканей.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459435"/>
            <a:ext cx="3514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7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84910"/>
            <a:ext cx="5017135" cy="474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Ортез AFO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плантарно-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флексионными </a:t>
            </a:r>
            <a:r>
              <a:rPr sz="2400" spc="-15" dirty="0">
                <a:latin typeface="Calibri"/>
                <a:cs typeface="Calibri"/>
              </a:rPr>
              <a:t>блоками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241300" marR="635635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задними </a:t>
            </a:r>
            <a:r>
              <a:rPr sz="2400" spc="-10" dirty="0">
                <a:latin typeface="Calibri"/>
                <a:cs typeface="Calibri"/>
              </a:rPr>
              <a:t>листовыми </a:t>
            </a:r>
            <a:r>
              <a:rPr sz="2400" spc="-5" dirty="0">
                <a:latin typeface="Calibri"/>
                <a:cs typeface="Calibri"/>
              </a:rPr>
              <a:t>рессорами 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полезным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241300" marR="118745">
              <a:lnSpc>
                <a:spcPct val="70000"/>
              </a:lnSpc>
            </a:pPr>
            <a:r>
              <a:rPr sz="2400" spc="-10" dirty="0">
                <a:latin typeface="Calibri"/>
                <a:cs typeface="Calibri"/>
              </a:rPr>
              <a:t>поддержания </a:t>
            </a:r>
            <a:r>
              <a:rPr sz="2400" spc="-15" dirty="0">
                <a:latin typeface="Calibri"/>
                <a:cs typeface="Calibri"/>
              </a:rPr>
              <a:t>положения как </a:t>
            </a:r>
            <a:r>
              <a:rPr sz="2400" dirty="0">
                <a:latin typeface="Calibri"/>
                <a:cs typeface="Calibri"/>
              </a:rPr>
              <a:t>днем,  </a:t>
            </a:r>
            <a:r>
              <a:rPr sz="2400" spc="-5" dirty="0">
                <a:latin typeface="Calibri"/>
                <a:cs typeface="Calibri"/>
              </a:rPr>
              <a:t>так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ночью.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Серийное </a:t>
            </a:r>
            <a:r>
              <a:rPr sz="2400" spc="-5" dirty="0">
                <a:latin typeface="Calibri"/>
                <a:cs typeface="Calibri"/>
              </a:rPr>
              <a:t>шинирование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 </a:t>
            </a:r>
            <a:r>
              <a:rPr sz="2400" spc="-5" dirty="0">
                <a:latin typeface="Calibri"/>
                <a:cs typeface="Calibri"/>
              </a:rPr>
              <a:t>вариантом </a:t>
            </a:r>
            <a:r>
              <a:rPr sz="2400" dirty="0">
                <a:latin typeface="Calibri"/>
                <a:cs typeface="Calibri"/>
              </a:rPr>
              <a:t>для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устойчивой</a:t>
            </a:r>
            <a:endParaRPr sz="2400">
              <a:latin typeface="Calibri"/>
              <a:cs typeface="Calibri"/>
            </a:endParaRPr>
          </a:p>
          <a:p>
            <a:pPr marL="241300" marR="1056005">
              <a:lnSpc>
                <a:spcPct val="70000"/>
              </a:lnSpc>
            </a:pPr>
            <a:r>
              <a:rPr sz="2400" dirty="0">
                <a:latin typeface="Calibri"/>
                <a:cs typeface="Calibri"/>
              </a:rPr>
              <a:t>эквинусной </a:t>
            </a:r>
            <a:r>
              <a:rPr sz="2400" spc="-5" dirty="0">
                <a:latin typeface="Calibri"/>
                <a:cs typeface="Calibri"/>
              </a:rPr>
              <a:t>деформации,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  </a:t>
            </a:r>
            <a:r>
              <a:rPr sz="2400" spc="-5" dirty="0">
                <a:latin typeface="Calibri"/>
                <a:cs typeface="Calibri"/>
              </a:rPr>
              <a:t>считающейся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dirty="0">
                <a:latin typeface="Calibri"/>
                <a:cs typeface="Calibri"/>
              </a:rPr>
              <a:t>время  </a:t>
            </a:r>
            <a:r>
              <a:rPr sz="2400" spc="-5" dirty="0">
                <a:latin typeface="Calibri"/>
                <a:cs typeface="Calibri"/>
              </a:rPr>
              <a:t>хирургической.</a:t>
            </a:r>
            <a:endParaRPr sz="2400">
              <a:latin typeface="Calibri"/>
              <a:cs typeface="Calibri"/>
            </a:endParaRPr>
          </a:p>
          <a:p>
            <a:pPr marL="241300" marR="12192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Шинирование </a:t>
            </a:r>
            <a:r>
              <a:rPr sz="2400" spc="-15" dirty="0">
                <a:latin typeface="Calibri"/>
                <a:cs typeface="Calibri"/>
              </a:rPr>
              <a:t>должно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происходить 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использованием</a:t>
            </a:r>
            <a:endParaRPr sz="2400">
              <a:latin typeface="Calibri"/>
              <a:cs typeface="Calibri"/>
            </a:endParaRPr>
          </a:p>
          <a:p>
            <a:pPr marL="241300" marR="73025">
              <a:lnSpc>
                <a:spcPct val="70000"/>
              </a:lnSpc>
            </a:pPr>
            <a:r>
              <a:rPr sz="2400" spc="-5" dirty="0">
                <a:latin typeface="Calibri"/>
                <a:cs typeface="Calibri"/>
              </a:rPr>
              <a:t>прогрессирующей </a:t>
            </a:r>
            <a:r>
              <a:rPr sz="2400" spc="-10" dirty="0">
                <a:latin typeface="Calibri"/>
                <a:cs typeface="Calibri"/>
              </a:rPr>
              <a:t>дорсифлексии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  </a:t>
            </a:r>
            <a:r>
              <a:rPr sz="2400" spc="-5" dirty="0">
                <a:latin typeface="Calibri"/>
                <a:cs typeface="Calibri"/>
              </a:rPr>
              <a:t>уровне терпимости, опять </a:t>
            </a:r>
            <a:r>
              <a:rPr sz="2400" spc="-10" dirty="0">
                <a:latin typeface="Calibri"/>
                <a:cs typeface="Calibri"/>
              </a:rPr>
              <a:t>же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10" dirty="0">
                <a:latin typeface="Calibri"/>
                <a:cs typeface="Calibri"/>
              </a:rPr>
              <a:t>пяткой </a:t>
            </a:r>
            <a:r>
              <a:rPr sz="2400" dirty="0">
                <a:latin typeface="Calibri"/>
                <a:cs typeface="Calibri"/>
              </a:rPr>
              <a:t>в нейтральном или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слегка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инвертном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положении.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016252"/>
            <a:ext cx="5181600" cy="3555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22757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151110" cy="423989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971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Два или </a:t>
            </a:r>
            <a:r>
              <a:rPr sz="2600" spc="-5" dirty="0">
                <a:latin typeface="Calibri"/>
                <a:cs typeface="Calibri"/>
              </a:rPr>
              <a:t>три </a:t>
            </a:r>
            <a:r>
              <a:rPr sz="2600" dirty="0">
                <a:latin typeface="Calibri"/>
                <a:cs typeface="Calibri"/>
              </a:rPr>
              <a:t>набора </a:t>
            </a:r>
            <a:r>
              <a:rPr sz="2600" spc="-5" dirty="0">
                <a:latin typeface="Calibri"/>
                <a:cs typeface="Calibri"/>
              </a:rPr>
              <a:t>слепков </a:t>
            </a:r>
            <a:r>
              <a:rPr sz="2600" spc="-10" dirty="0">
                <a:latin typeface="Calibri"/>
                <a:cs typeface="Calibri"/>
              </a:rPr>
              <a:t>(фиксаторов)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укороченными (за </a:t>
            </a:r>
            <a:r>
              <a:rPr sz="2600" dirty="0">
                <a:latin typeface="Calibri"/>
                <a:cs typeface="Calibri"/>
              </a:rPr>
              <a:t>счет  </a:t>
            </a:r>
            <a:r>
              <a:rPr sz="2600" spc="-5" dirty="0">
                <a:latin typeface="Calibri"/>
                <a:cs typeface="Calibri"/>
              </a:rPr>
              <a:t>выведения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дорсифлексию) </a:t>
            </a:r>
            <a:r>
              <a:rPr sz="2600" spc="-5" dirty="0">
                <a:latin typeface="Calibri"/>
                <a:cs typeface="Calibri"/>
              </a:rPr>
              <a:t>ногами </a:t>
            </a:r>
            <a:r>
              <a:rPr sz="2600" dirty="0">
                <a:latin typeface="Calibri"/>
                <a:cs typeface="Calibri"/>
              </a:rPr>
              <a:t>во </a:t>
            </a:r>
            <a:r>
              <a:rPr sz="2600" spc="-5" dirty="0">
                <a:latin typeface="Calibri"/>
                <a:cs typeface="Calibri"/>
              </a:rPr>
              <a:t>время </a:t>
            </a:r>
            <a:r>
              <a:rPr sz="2600" spc="-20" dirty="0">
                <a:latin typeface="Calibri"/>
                <a:cs typeface="Calibri"/>
              </a:rPr>
              <a:t>ходьбы, </a:t>
            </a:r>
            <a:r>
              <a:rPr sz="2600" spc="-15" dirty="0">
                <a:latin typeface="Calibri"/>
                <a:cs typeface="Calibri"/>
              </a:rPr>
              <a:t>удлиняющие  </a:t>
            </a:r>
            <a:r>
              <a:rPr sz="2600" dirty="0">
                <a:latin typeface="Calibri"/>
                <a:cs typeface="Calibri"/>
              </a:rPr>
              <a:t>Ахиллово </a:t>
            </a:r>
            <a:r>
              <a:rPr sz="2600" spc="-5" dirty="0">
                <a:latin typeface="Calibri"/>
                <a:cs typeface="Calibri"/>
              </a:rPr>
              <a:t>сухожилие, могут </a:t>
            </a:r>
            <a:r>
              <a:rPr sz="2600" dirty="0">
                <a:latin typeface="Calibri"/>
                <a:cs typeface="Calibri"/>
              </a:rPr>
              <a:t>привести к </a:t>
            </a:r>
            <a:r>
              <a:rPr sz="2600" spc="-10" dirty="0">
                <a:latin typeface="Calibri"/>
                <a:cs typeface="Calibri"/>
              </a:rPr>
              <a:t>большей </a:t>
            </a:r>
            <a:r>
              <a:rPr sz="2600" dirty="0">
                <a:latin typeface="Calibri"/>
                <a:cs typeface="Calibri"/>
              </a:rPr>
              <a:t>пассивной  </a:t>
            </a:r>
            <a:r>
              <a:rPr sz="2600" spc="-10" dirty="0">
                <a:latin typeface="Calibri"/>
                <a:cs typeface="Calibri"/>
              </a:rPr>
              <a:t>дорсифлексии.</a:t>
            </a:r>
            <a:endParaRPr sz="2600">
              <a:latin typeface="Calibri"/>
              <a:cs typeface="Calibri"/>
            </a:endParaRPr>
          </a:p>
          <a:p>
            <a:pPr marL="241300" marR="6978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Кратковременная </a:t>
            </a:r>
            <a:r>
              <a:rPr sz="2600" dirty="0">
                <a:latin typeface="Calibri"/>
                <a:cs typeface="Calibri"/>
              </a:rPr>
              <a:t>слабость </a:t>
            </a:r>
            <a:r>
              <a:rPr sz="2600" spc="-10" dirty="0">
                <a:latin typeface="Calibri"/>
                <a:cs typeface="Calibri"/>
              </a:rPr>
              <a:t>передней большеберцовой </a:t>
            </a:r>
            <a:r>
              <a:rPr sz="2600" dirty="0">
                <a:latin typeface="Calibri"/>
                <a:cs typeface="Calibri"/>
              </a:rPr>
              <a:t>мышцы и  </a:t>
            </a:r>
            <a:r>
              <a:rPr sz="2600" spc="-10" dirty="0">
                <a:latin typeface="Calibri"/>
                <a:cs typeface="Calibri"/>
              </a:rPr>
              <a:t>дорсифлексоров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вызвать </a:t>
            </a:r>
            <a:r>
              <a:rPr sz="2600" spc="-5" dirty="0">
                <a:latin typeface="Calibri"/>
                <a:cs typeface="Calibri"/>
              </a:rPr>
              <a:t>ожидаемый </a:t>
            </a:r>
            <a:r>
              <a:rPr sz="2600" dirty="0">
                <a:latin typeface="Calibri"/>
                <a:cs typeface="Calibri"/>
              </a:rPr>
              <a:t>эффект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после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Calibri"/>
                <a:cs typeface="Calibri"/>
              </a:rPr>
              <a:t>шинирования,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10" dirty="0">
                <a:latin typeface="Calibri"/>
                <a:cs typeface="Calibri"/>
              </a:rPr>
              <a:t>требует </a:t>
            </a:r>
            <a:r>
              <a:rPr sz="2600" spc="-15" dirty="0">
                <a:latin typeface="Calibri"/>
                <a:cs typeface="Calibri"/>
              </a:rPr>
              <a:t>дополнительного </a:t>
            </a:r>
            <a:r>
              <a:rPr sz="2600" spc="-5" dirty="0">
                <a:latin typeface="Calibri"/>
                <a:cs typeface="Calibri"/>
              </a:rPr>
              <a:t>усиления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вмешательства.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Инъекции </a:t>
            </a:r>
            <a:r>
              <a:rPr sz="2600" spc="-5" dirty="0">
                <a:latin typeface="Calibri"/>
                <a:cs typeface="Calibri"/>
              </a:rPr>
              <a:t>Clostridium botulinum </a:t>
            </a:r>
            <a:r>
              <a:rPr sz="2600" spc="-20" dirty="0">
                <a:latin typeface="Calibri"/>
                <a:cs typeface="Calibri"/>
              </a:rPr>
              <a:t>toxin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полезны также </a:t>
            </a:r>
            <a:r>
              <a:rPr sz="2600" spc="-5" dirty="0">
                <a:latin typeface="Calibri"/>
                <a:cs typeface="Calibri"/>
              </a:rPr>
              <a:t>для  частичного ослабления </a:t>
            </a:r>
            <a:r>
              <a:rPr sz="2600" spc="-10" dirty="0">
                <a:latin typeface="Calibri"/>
                <a:cs typeface="Calibri"/>
              </a:rPr>
              <a:t>подошвенных флексоров, </a:t>
            </a:r>
            <a:r>
              <a:rPr sz="2600" dirty="0">
                <a:latin typeface="Calibri"/>
                <a:cs typeface="Calibri"/>
              </a:rPr>
              <a:t>способствуя  </a:t>
            </a:r>
            <a:r>
              <a:rPr sz="2600" spc="-15" dirty="0">
                <a:latin typeface="Calibri"/>
                <a:cs typeface="Calibri"/>
              </a:rPr>
              <a:t>улучшению </a:t>
            </a:r>
            <a:r>
              <a:rPr sz="2600" spc="-5" dirty="0">
                <a:latin typeface="Calibri"/>
                <a:cs typeface="Calibri"/>
              </a:rPr>
              <a:t>растяжения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дорсифлексии, </a:t>
            </a:r>
            <a:r>
              <a:rPr sz="2600" dirty="0">
                <a:latin typeface="Calibri"/>
                <a:cs typeface="Calibri"/>
              </a:rPr>
              <a:t>а </a:t>
            </a:r>
            <a:r>
              <a:rPr sz="2600" spc="-10" dirty="0">
                <a:latin typeface="Calibri"/>
                <a:cs typeface="Calibri"/>
              </a:rPr>
              <a:t>также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относительному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035"/>
              </a:lnSpc>
            </a:pPr>
            <a:r>
              <a:rPr sz="2600" dirty="0">
                <a:latin typeface="Calibri"/>
                <a:cs typeface="Calibri"/>
              </a:rPr>
              <a:t>усилению активной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дорсифлексии.</a:t>
            </a:r>
            <a:endParaRPr sz="2600">
              <a:latin typeface="Calibri"/>
              <a:cs typeface="Calibri"/>
            </a:endParaRPr>
          </a:p>
          <a:p>
            <a:pPr marL="241300" marR="133985" indent="-228600">
              <a:lnSpc>
                <a:spcPct val="723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Ортопедия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отменена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dirty="0">
                <a:latin typeface="Calibri"/>
                <a:cs typeface="Calibri"/>
              </a:rPr>
              <a:t>3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6 </a:t>
            </a:r>
            <a:r>
              <a:rPr sz="2600" spc="-5" dirty="0">
                <a:latin typeface="Calibri"/>
                <a:cs typeface="Calibri"/>
              </a:rPr>
              <a:t>месяцев </a:t>
            </a:r>
            <a:r>
              <a:rPr sz="3600" b="1" spc="-5" dirty="0">
                <a:latin typeface="Calibri"/>
                <a:cs typeface="Calibri"/>
              </a:rPr>
              <a:t>после </a:t>
            </a:r>
            <a:r>
              <a:rPr sz="2600" spc="-15" dirty="0">
                <a:latin typeface="Calibri"/>
                <a:cs typeface="Calibri"/>
              </a:rPr>
              <a:t>того,</a:t>
            </a:r>
            <a:r>
              <a:rPr sz="2600" spc="-2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как  </a:t>
            </a:r>
            <a:r>
              <a:rPr sz="2600" spc="-20" dirty="0">
                <a:latin typeface="Calibri"/>
                <a:cs typeface="Calibri"/>
              </a:rPr>
              <a:t>ходьба </a:t>
            </a:r>
            <a:r>
              <a:rPr sz="2600" dirty="0">
                <a:latin typeface="Calibri"/>
                <a:cs typeface="Calibri"/>
              </a:rPr>
              <a:t>на пальцах ног </a:t>
            </a:r>
            <a:r>
              <a:rPr sz="2600" spc="-5" dirty="0">
                <a:latin typeface="Calibri"/>
                <a:cs typeface="Calibri"/>
              </a:rPr>
              <a:t>разрешена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улучшения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очевидны.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22757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8920" marR="197612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9554" algn="l"/>
              </a:tabLst>
            </a:pPr>
            <a:r>
              <a:rPr spc="-5" dirty="0"/>
              <a:t>Ночное шинирование </a:t>
            </a:r>
            <a:r>
              <a:rPr spc="-15" dirty="0"/>
              <a:t>может </a:t>
            </a:r>
            <a:r>
              <a:rPr dirty="0"/>
              <a:t>быть </a:t>
            </a:r>
            <a:r>
              <a:rPr spc="-5" dirty="0"/>
              <a:t>прекращено </a:t>
            </a:r>
            <a:r>
              <a:rPr dirty="0"/>
              <a:t>при </a:t>
            </a:r>
            <a:r>
              <a:rPr spc="-10" dirty="0"/>
              <a:t>отсутствии  периодической </a:t>
            </a:r>
            <a:r>
              <a:rPr spc="-20" dirty="0"/>
              <a:t>ходьбы </a:t>
            </a:r>
            <a:r>
              <a:rPr dirty="0"/>
              <a:t>на</a:t>
            </a:r>
            <a:r>
              <a:rPr spc="5" dirty="0"/>
              <a:t> </a:t>
            </a:r>
            <a:r>
              <a:rPr spc="-10" dirty="0"/>
              <a:t>носках.</a:t>
            </a:r>
          </a:p>
          <a:p>
            <a:pPr marL="24892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9554" algn="l"/>
              </a:tabLst>
            </a:pPr>
            <a:r>
              <a:rPr spc="-10" dirty="0"/>
              <a:t>Хирургическое вмешательство, </a:t>
            </a:r>
            <a:r>
              <a:rPr dirty="0"/>
              <a:t>включая </a:t>
            </a:r>
            <a:r>
              <a:rPr spc="-15" dirty="0"/>
              <a:t>удлинение </a:t>
            </a:r>
            <a:r>
              <a:rPr spc="-5" dirty="0"/>
              <a:t>Ахиллова </a:t>
            </a:r>
            <a:r>
              <a:rPr spc="-10" dirty="0"/>
              <a:t>сухожилия </a:t>
            </a:r>
            <a:r>
              <a:rPr dirty="0"/>
              <a:t>и /  или </a:t>
            </a:r>
            <a:r>
              <a:rPr spc="-5" dirty="0"/>
              <a:t>рецессию икроножных </a:t>
            </a:r>
            <a:r>
              <a:rPr spc="15" dirty="0"/>
              <a:t>мышц, </a:t>
            </a:r>
            <a:r>
              <a:rPr spc="-5" dirty="0"/>
              <a:t>предназначено для </a:t>
            </a:r>
            <a:r>
              <a:rPr spc="-10" dirty="0"/>
              <a:t>тех, </a:t>
            </a:r>
            <a:r>
              <a:rPr dirty="0"/>
              <a:t>у </a:t>
            </a:r>
            <a:r>
              <a:rPr spc="-20" dirty="0"/>
              <a:t>кого </a:t>
            </a:r>
            <a:r>
              <a:rPr spc="-5" dirty="0"/>
              <a:t>прошедшее  </a:t>
            </a:r>
            <a:r>
              <a:rPr spc="-10" dirty="0"/>
              <a:t>консервативное </a:t>
            </a:r>
            <a:r>
              <a:rPr spc="-5" dirty="0"/>
              <a:t>лечение</a:t>
            </a:r>
            <a:r>
              <a:rPr spc="20" dirty="0"/>
              <a:t> </a:t>
            </a:r>
            <a:r>
              <a:rPr spc="-5" dirty="0"/>
              <a:t>безуспешно.</a:t>
            </a:r>
          </a:p>
          <a:p>
            <a:pPr marL="248920" marR="48831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9554" algn="l"/>
              </a:tabLst>
            </a:pPr>
            <a:r>
              <a:rPr spc="-25" dirty="0"/>
              <a:t>Ходьба </a:t>
            </a:r>
            <a:r>
              <a:rPr dirty="0"/>
              <a:t>на </a:t>
            </a:r>
            <a:r>
              <a:rPr spc="-5" dirty="0"/>
              <a:t>пальцах </a:t>
            </a:r>
            <a:r>
              <a:rPr dirty="0"/>
              <a:t>после 6 </a:t>
            </a:r>
            <a:r>
              <a:rPr spc="-5" dirty="0"/>
              <a:t>лет </a:t>
            </a:r>
            <a:r>
              <a:rPr spc="-10" dirty="0"/>
              <a:t>часто </a:t>
            </a:r>
            <a:r>
              <a:rPr dirty="0"/>
              <a:t>не </a:t>
            </a:r>
            <a:r>
              <a:rPr spc="-10" dirty="0"/>
              <a:t>улучшается, </a:t>
            </a:r>
            <a:r>
              <a:rPr dirty="0"/>
              <a:t>и </a:t>
            </a:r>
            <a:r>
              <a:rPr spc="-10" dirty="0"/>
              <a:t>контрактура </a:t>
            </a:r>
            <a:r>
              <a:rPr dirty="0"/>
              <a:t>сустава  </a:t>
            </a:r>
            <a:r>
              <a:rPr spc="-10" dirty="0"/>
              <a:t>пяточной кости </a:t>
            </a:r>
            <a:r>
              <a:rPr spc="-20" dirty="0"/>
              <a:t>может</a:t>
            </a:r>
            <a:r>
              <a:rPr spc="-10" dirty="0"/>
              <a:t> </a:t>
            </a:r>
            <a:r>
              <a:rPr spc="-15" dirty="0"/>
              <a:t>ухудшиться.</a:t>
            </a:r>
          </a:p>
          <a:p>
            <a:pPr marL="248920" marR="109791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9554" algn="l"/>
              </a:tabLst>
            </a:pPr>
            <a:r>
              <a:rPr spc="-5" dirty="0"/>
              <a:t>Наружная </a:t>
            </a:r>
            <a:r>
              <a:rPr spc="-10" dirty="0"/>
              <a:t>торсия большеберцовой </a:t>
            </a:r>
            <a:r>
              <a:rPr spc="-15" dirty="0"/>
              <a:t>кости может </a:t>
            </a:r>
            <a:r>
              <a:rPr spc="-5" dirty="0"/>
              <a:t>развиваться дальше,  развиваясь </a:t>
            </a:r>
            <a:r>
              <a:rPr spc="-15" dirty="0"/>
              <a:t>как </a:t>
            </a:r>
            <a:r>
              <a:rPr spc="-5" dirty="0"/>
              <a:t>компенсация </a:t>
            </a:r>
            <a:r>
              <a:rPr spc="-10" dirty="0"/>
              <a:t>отсутствия плоского контакта</a:t>
            </a:r>
            <a:r>
              <a:rPr spc="-35" dirty="0"/>
              <a:t> </a:t>
            </a:r>
            <a:r>
              <a:rPr spc="-10" dirty="0"/>
              <a:t>стопы.</a:t>
            </a:r>
          </a:p>
          <a:p>
            <a:pPr marL="24892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9554" algn="l"/>
              </a:tabLst>
            </a:pPr>
            <a:r>
              <a:rPr spc="-5" dirty="0"/>
              <a:t>Напряжение </a:t>
            </a:r>
            <a:r>
              <a:rPr spc="-15" dirty="0"/>
              <a:t>может </a:t>
            </a:r>
            <a:r>
              <a:rPr spc="-5" dirty="0"/>
              <a:t>стать </a:t>
            </a:r>
            <a:r>
              <a:rPr spc="-10" dirty="0"/>
              <a:t>достаточно </a:t>
            </a:r>
            <a:r>
              <a:rPr dirty="0"/>
              <a:t>сильным при</a:t>
            </a:r>
            <a:r>
              <a:rPr spc="-50" dirty="0"/>
              <a:t> </a:t>
            </a:r>
            <a:r>
              <a:rPr spc="-5" dirty="0"/>
              <a:t>чрезмерном</a:t>
            </a:r>
          </a:p>
          <a:p>
            <a:pPr marL="248920">
              <a:lnSpc>
                <a:spcPts val="2450"/>
              </a:lnSpc>
            </a:pPr>
            <a:r>
              <a:rPr dirty="0"/>
              <a:t>прогрессировании </a:t>
            </a:r>
            <a:r>
              <a:rPr spc="-5" dirty="0"/>
              <a:t>наружного </a:t>
            </a:r>
            <a:r>
              <a:rPr spc="-25" dirty="0"/>
              <a:t>угла </a:t>
            </a:r>
            <a:r>
              <a:rPr spc="-10" dirty="0"/>
              <a:t>стопы </a:t>
            </a:r>
            <a:r>
              <a:rPr dirty="0"/>
              <a:t>→ </a:t>
            </a:r>
            <a:r>
              <a:rPr spc="-10" dirty="0"/>
              <a:t>корректирующая</a:t>
            </a:r>
            <a:r>
              <a:rPr spc="-45" dirty="0"/>
              <a:t> </a:t>
            </a:r>
            <a:r>
              <a:rPr spc="-10" dirty="0"/>
              <a:t>остеотомия.</a:t>
            </a:r>
          </a:p>
          <a:p>
            <a:pPr marL="248920" marR="1039494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9554" algn="l"/>
              </a:tabLst>
            </a:pPr>
            <a:r>
              <a:rPr spc="-10" dirty="0"/>
              <a:t>Хирургическое </a:t>
            </a:r>
            <a:r>
              <a:rPr spc="-15" dirty="0"/>
              <a:t>удлинение выполняется </a:t>
            </a:r>
            <a:r>
              <a:rPr dirty="0"/>
              <a:t>в </a:t>
            </a:r>
            <a:r>
              <a:rPr spc="-15" dirty="0"/>
              <a:t>достаточной </a:t>
            </a:r>
            <a:r>
              <a:rPr spc="-5" dirty="0"/>
              <a:t>степени, </a:t>
            </a:r>
            <a:r>
              <a:rPr spc="-10" dirty="0"/>
              <a:t>чтобы  получить </a:t>
            </a:r>
            <a:r>
              <a:rPr spc="-5" dirty="0"/>
              <a:t>10° </a:t>
            </a:r>
            <a:r>
              <a:rPr spc="-10" dirty="0"/>
              <a:t>дорсифлексии </a:t>
            </a:r>
            <a:r>
              <a:rPr dirty="0"/>
              <a:t>с </a:t>
            </a:r>
            <a:r>
              <a:rPr spc="-5" dirty="0"/>
              <a:t>разогнутым</a:t>
            </a:r>
            <a:r>
              <a:rPr spc="-20" dirty="0"/>
              <a:t> коленом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22757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00335" cy="4163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61214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Чрезмерное </a:t>
            </a:r>
            <a:r>
              <a:rPr sz="2800" spc="-15" dirty="0">
                <a:latin typeface="Calibri"/>
                <a:cs typeface="Calibri"/>
              </a:rPr>
              <a:t>удлинение </a:t>
            </a:r>
            <a:r>
              <a:rPr sz="2800" spc="-5" dirty="0">
                <a:latin typeface="Calibri"/>
                <a:cs typeface="Calibri"/>
              </a:rPr>
              <a:t>Ахиллова </a:t>
            </a:r>
            <a:r>
              <a:rPr sz="2800" spc="-15" dirty="0">
                <a:latin typeface="Calibri"/>
                <a:cs typeface="Calibri"/>
              </a:rPr>
              <a:t>сухожилия может </a:t>
            </a:r>
            <a:r>
              <a:rPr sz="2800" spc="-10" dirty="0">
                <a:latin typeface="Calibri"/>
                <a:cs typeface="Calibri"/>
              </a:rPr>
              <a:t>иметь  катастрофические последствия, </a:t>
            </a:r>
            <a:r>
              <a:rPr sz="2800" spc="-15" dirty="0">
                <a:latin typeface="Calibri"/>
                <a:cs typeface="Calibri"/>
              </a:rPr>
              <a:t>приводя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5" dirty="0">
                <a:latin typeface="Calibri"/>
                <a:cs typeface="Calibri"/>
              </a:rPr>
              <a:t>стойкой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наклонной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30" dirty="0">
                <a:latin typeface="Calibri"/>
                <a:cs typeface="Calibri"/>
              </a:rPr>
              <a:t>походке </a:t>
            </a:r>
            <a:r>
              <a:rPr sz="2800" spc="-5" dirty="0">
                <a:latin typeface="Calibri"/>
                <a:cs typeface="Calibri"/>
              </a:rPr>
              <a:t>и связанным с ней </a:t>
            </a:r>
            <a:r>
              <a:rPr sz="2800" spc="-10" dirty="0">
                <a:latin typeface="Calibri"/>
                <a:cs typeface="Calibri"/>
              </a:rPr>
              <a:t>болевым </a:t>
            </a:r>
            <a:r>
              <a:rPr sz="2800" spc="-5" dirty="0">
                <a:latin typeface="Calibri"/>
                <a:cs typeface="Calibri"/>
              </a:rPr>
              <a:t>синдромам и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ограничениям.</a:t>
            </a:r>
            <a:endParaRPr sz="2800">
              <a:latin typeface="Calibri"/>
              <a:cs typeface="Calibri"/>
            </a:endParaRPr>
          </a:p>
          <a:p>
            <a:pPr marL="241300" marR="192405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20" dirty="0">
                <a:latin typeface="Calibri"/>
                <a:cs typeface="Calibri"/>
              </a:rPr>
              <a:t>тяжелых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хронических </a:t>
            </a:r>
            <a:r>
              <a:rPr sz="2800" spc="-5" dirty="0">
                <a:latin typeface="Calibri"/>
                <a:cs typeface="Calibri"/>
              </a:rPr>
              <a:t>деформациях </a:t>
            </a:r>
            <a:r>
              <a:rPr sz="2800" spc="-10" dirty="0">
                <a:latin typeface="Calibri"/>
                <a:cs typeface="Calibri"/>
              </a:rPr>
              <a:t>типа </a:t>
            </a:r>
            <a:r>
              <a:rPr sz="2800" spc="-5" dirty="0">
                <a:latin typeface="Calibri"/>
                <a:cs typeface="Calibri"/>
              </a:rPr>
              <a:t>эквинуса  </a:t>
            </a:r>
            <a:r>
              <a:rPr sz="2800" spc="-15" dirty="0">
                <a:latin typeface="Calibri"/>
                <a:cs typeface="Calibri"/>
              </a:rPr>
              <a:t>может </a:t>
            </a:r>
            <a:r>
              <a:rPr sz="2800" spc="-10" dirty="0">
                <a:latin typeface="Calibri"/>
                <a:cs typeface="Calibri"/>
              </a:rPr>
              <a:t>потребоваться </a:t>
            </a:r>
            <a:r>
              <a:rPr sz="2800" spc="-15" dirty="0">
                <a:latin typeface="Calibri"/>
                <a:cs typeface="Calibri"/>
              </a:rPr>
              <a:t>капсулярное </a:t>
            </a:r>
            <a:r>
              <a:rPr sz="2800" spc="-5" dirty="0">
                <a:latin typeface="Calibri"/>
                <a:cs typeface="Calibri"/>
              </a:rPr>
              <a:t>высвобождение </a:t>
            </a:r>
            <a:r>
              <a:rPr sz="2800" dirty="0">
                <a:latin typeface="Calibri"/>
                <a:cs typeface="Calibri"/>
              </a:rPr>
              <a:t>задней </a:t>
            </a:r>
            <a:r>
              <a:rPr sz="2800" spc="-5" dirty="0">
                <a:latin typeface="Calibri"/>
                <a:cs typeface="Calibri"/>
              </a:rPr>
              <a:t>части  </a:t>
            </a:r>
            <a:r>
              <a:rPr sz="2800" spc="-15" dirty="0">
                <a:latin typeface="Calibri"/>
                <a:cs typeface="Calibri"/>
              </a:rPr>
              <a:t>голеностопного</a:t>
            </a:r>
            <a:r>
              <a:rPr sz="2800" spc="-5" dirty="0">
                <a:latin typeface="Calibri"/>
                <a:cs typeface="Calibri"/>
              </a:rPr>
              <a:t> сустава.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Шинирование с </a:t>
            </a:r>
            <a:r>
              <a:rPr sz="2800" spc="-15" dirty="0">
                <a:latin typeface="Calibri"/>
                <a:cs typeface="Calibri"/>
              </a:rPr>
              <a:t>укорочением </a:t>
            </a:r>
            <a:r>
              <a:rPr sz="2800" spc="-5" dirty="0">
                <a:latin typeface="Calibri"/>
                <a:cs typeface="Calibri"/>
              </a:rPr>
              <a:t>ноги (с </a:t>
            </a:r>
            <a:r>
              <a:rPr sz="2800" spc="-15" dirty="0">
                <a:latin typeface="Calibri"/>
                <a:cs typeface="Calibri"/>
              </a:rPr>
              <a:t>дорсифлексией)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241300" marR="285750">
              <a:lnSpc>
                <a:spcPct val="90000"/>
              </a:lnSpc>
              <a:spcBef>
                <a:spcPts val="170"/>
              </a:spcBef>
            </a:pPr>
            <a:r>
              <a:rPr sz="2800" spc="-5" dirty="0">
                <a:latin typeface="Calibri"/>
                <a:cs typeface="Calibri"/>
              </a:rPr>
              <a:t>послеоперационном </a:t>
            </a:r>
            <a:r>
              <a:rPr sz="2800" spc="-20" dirty="0">
                <a:latin typeface="Calibri"/>
                <a:cs typeface="Calibri"/>
              </a:rPr>
              <a:t>периоде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обычным </a:t>
            </a:r>
            <a:r>
              <a:rPr sz="2800" spc="-10" dirty="0">
                <a:latin typeface="Calibri"/>
                <a:cs typeface="Calibri"/>
              </a:rPr>
              <a:t>явлением </a:t>
            </a:r>
            <a:r>
              <a:rPr sz="2800" spc="-15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6  </a:t>
            </a:r>
            <a:r>
              <a:rPr sz="2800" spc="-20" dirty="0">
                <a:latin typeface="Calibri"/>
                <a:cs typeface="Calibri"/>
              </a:rPr>
              <a:t>недель, </a:t>
            </a: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spc="-15" dirty="0">
                <a:latin typeface="Calibri"/>
                <a:cs typeface="Calibri"/>
              </a:rPr>
              <a:t>чего следуют </a:t>
            </a:r>
            <a:r>
              <a:rPr sz="2800" spc="-5" dirty="0">
                <a:latin typeface="Calibri"/>
                <a:cs typeface="Calibri"/>
              </a:rPr>
              <a:t>индивидуально </a:t>
            </a:r>
            <a:r>
              <a:rPr sz="2800" spc="-15" dirty="0">
                <a:latin typeface="Calibri"/>
                <a:cs typeface="Calibri"/>
              </a:rPr>
              <a:t>изготовленные  </a:t>
            </a:r>
            <a:r>
              <a:rPr sz="2800" spc="-10" dirty="0">
                <a:latin typeface="Calibri"/>
                <a:cs typeface="Calibri"/>
              </a:rPr>
              <a:t>ортезы </a:t>
            </a:r>
            <a:r>
              <a:rPr sz="2800" spc="-15" dirty="0">
                <a:latin typeface="Calibri"/>
                <a:cs typeface="Calibri"/>
              </a:rPr>
              <a:t>AFO </a:t>
            </a:r>
            <a:r>
              <a:rPr sz="2800" spc="-5" dirty="0">
                <a:latin typeface="Calibri"/>
                <a:cs typeface="Calibri"/>
              </a:rPr>
              <a:t>на срок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месяцев.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3117" y="478993"/>
            <a:ext cx="3444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Эмбриология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5205"/>
            <a:ext cx="4923790" cy="38811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654050" indent="-228600">
              <a:lnSpc>
                <a:spcPct val="7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Скелетная </a:t>
            </a:r>
            <a:r>
              <a:rPr sz="1800" spc="-5" dirty="0">
                <a:latin typeface="Times New Roman"/>
                <a:cs typeface="Times New Roman"/>
              </a:rPr>
              <a:t>система </a:t>
            </a:r>
            <a:r>
              <a:rPr sz="1800" dirty="0">
                <a:latin typeface="Times New Roman"/>
                <a:cs typeface="Times New Roman"/>
              </a:rPr>
              <a:t>развивается </a:t>
            </a:r>
            <a:r>
              <a:rPr sz="1800" spc="-5" dirty="0">
                <a:latin typeface="Times New Roman"/>
                <a:cs typeface="Times New Roman"/>
              </a:rPr>
              <a:t>из клеток  </a:t>
            </a:r>
            <a:r>
              <a:rPr sz="1800" spc="-10" dirty="0">
                <a:latin typeface="Times New Roman"/>
                <a:cs typeface="Times New Roman"/>
              </a:rPr>
              <a:t>мезодермы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нервного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гребня.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Somites формируются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параксиальной</a:t>
            </a:r>
            <a:endParaRPr sz="18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325"/>
              </a:spcBef>
            </a:pPr>
            <a:r>
              <a:rPr sz="1800" spc="-10" dirty="0">
                <a:latin typeface="Times New Roman"/>
                <a:cs typeface="Times New Roman"/>
              </a:rPr>
              <a:t>мезодермы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дифференцируются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склеротомы,  </a:t>
            </a:r>
            <a:r>
              <a:rPr sz="1800" spc="-20" dirty="0">
                <a:latin typeface="Times New Roman"/>
                <a:cs typeface="Times New Roman"/>
              </a:rPr>
              <a:t>дерматомы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миотомы.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Клетки </a:t>
            </a:r>
            <a:r>
              <a:rPr sz="1800" spc="-10" dirty="0">
                <a:latin typeface="Times New Roman"/>
                <a:cs typeface="Times New Roman"/>
              </a:rPr>
              <a:t>склеротома </a:t>
            </a:r>
            <a:r>
              <a:rPr sz="1800" spc="-5" dirty="0">
                <a:latin typeface="Times New Roman"/>
                <a:cs typeface="Times New Roman"/>
              </a:rPr>
              <a:t>мигрируют из сомита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30" dirty="0">
                <a:latin typeface="Times New Roman"/>
                <a:cs typeface="Times New Roman"/>
              </a:rPr>
              <a:t>конечном </a:t>
            </a:r>
            <a:r>
              <a:rPr sz="1800" spc="-10" dirty="0">
                <a:latin typeface="Times New Roman"/>
                <a:cs typeface="Times New Roman"/>
              </a:rPr>
              <a:t>счете </a:t>
            </a:r>
            <a:r>
              <a:rPr sz="1800" dirty="0">
                <a:latin typeface="Times New Roman"/>
                <a:cs typeface="Times New Roman"/>
              </a:rPr>
              <a:t>становятся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хондроцитами.</a:t>
            </a:r>
            <a:endParaRPr sz="1800">
              <a:latin typeface="Times New Roman"/>
              <a:cs typeface="Times New Roman"/>
            </a:endParaRPr>
          </a:p>
          <a:p>
            <a:pPr marL="241300" marR="495934">
              <a:lnSpc>
                <a:spcPct val="70000"/>
              </a:lnSpc>
              <a:spcBef>
                <a:spcPts val="320"/>
              </a:spcBef>
            </a:pPr>
            <a:r>
              <a:rPr sz="1800" spc="5" dirty="0">
                <a:latin typeface="Times New Roman"/>
                <a:cs typeface="Times New Roman"/>
              </a:rPr>
              <a:t>Оставшиеся </a:t>
            </a:r>
            <a:r>
              <a:rPr sz="1800" dirty="0">
                <a:latin typeface="Times New Roman"/>
                <a:cs typeface="Times New Roman"/>
              </a:rPr>
              <a:t>клетки </a:t>
            </a:r>
            <a:r>
              <a:rPr sz="1800" spc="-20" dirty="0">
                <a:latin typeface="Times New Roman"/>
                <a:cs typeface="Times New Roman"/>
              </a:rPr>
              <a:t>дерматома </a:t>
            </a:r>
            <a:r>
              <a:rPr sz="1800" spc="-10" dirty="0">
                <a:latin typeface="Times New Roman"/>
                <a:cs typeface="Times New Roman"/>
              </a:rPr>
              <a:t>формируют  </a:t>
            </a:r>
            <a:r>
              <a:rPr sz="1800" spc="-30" dirty="0">
                <a:latin typeface="Times New Roman"/>
                <a:cs typeface="Times New Roman"/>
              </a:rPr>
              <a:t>дерму.</a:t>
            </a:r>
            <a:endParaRPr sz="1800">
              <a:latin typeface="Times New Roman"/>
              <a:cs typeface="Times New Roman"/>
            </a:endParaRPr>
          </a:p>
          <a:p>
            <a:pPr marL="241300" marR="66992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Клетки </a:t>
            </a:r>
            <a:r>
              <a:rPr sz="1800" spc="-15" dirty="0">
                <a:latin typeface="Times New Roman"/>
                <a:cs typeface="Times New Roman"/>
              </a:rPr>
              <a:t>миотома </a:t>
            </a:r>
            <a:r>
              <a:rPr sz="1800" spc="-10" dirty="0">
                <a:latin typeface="Times New Roman"/>
                <a:cs typeface="Times New Roman"/>
              </a:rPr>
              <a:t>дают </a:t>
            </a:r>
            <a:r>
              <a:rPr sz="1800" spc="-15" dirty="0">
                <a:latin typeface="Times New Roman"/>
                <a:cs typeface="Times New Roman"/>
              </a:rPr>
              <a:t>начало </a:t>
            </a:r>
            <a:r>
              <a:rPr sz="1800" spc="-10" dirty="0">
                <a:latin typeface="Times New Roman"/>
                <a:cs typeface="Times New Roman"/>
              </a:rPr>
              <a:t>поперечно-  </a:t>
            </a:r>
            <a:r>
              <a:rPr sz="1800" spc="-5" dirty="0">
                <a:latin typeface="Times New Roman"/>
                <a:cs typeface="Times New Roman"/>
              </a:rPr>
              <a:t>полосатых </a:t>
            </a:r>
            <a:r>
              <a:rPr sz="1800" dirty="0">
                <a:latin typeface="Times New Roman"/>
                <a:cs typeface="Times New Roman"/>
              </a:rPr>
              <a:t>мышц </a:t>
            </a:r>
            <a:r>
              <a:rPr sz="1800" spc="-5" dirty="0">
                <a:latin typeface="Times New Roman"/>
                <a:cs typeface="Times New Roman"/>
              </a:rPr>
              <a:t>задних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конечностей.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Times New Roman"/>
                <a:cs typeface="Times New Roman"/>
              </a:rPr>
              <a:t>Конечности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соответствующие им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пояса,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5" dirty="0">
                <a:latin typeface="Times New Roman"/>
                <a:cs typeface="Times New Roman"/>
              </a:rPr>
              <a:t>аппендикулярный </a:t>
            </a:r>
            <a:r>
              <a:rPr sz="1800" spc="-25" dirty="0">
                <a:latin typeface="Times New Roman"/>
                <a:cs typeface="Times New Roman"/>
              </a:rPr>
              <a:t>скелет, </a:t>
            </a:r>
            <a:r>
              <a:rPr sz="1800" spc="-5" dirty="0">
                <a:latin typeface="Times New Roman"/>
                <a:cs typeface="Times New Roman"/>
              </a:rPr>
              <a:t>образуются из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клеток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20" dirty="0">
                <a:latin typeface="Times New Roman"/>
                <a:cs typeface="Times New Roman"/>
              </a:rPr>
              <a:t>боковой </a:t>
            </a:r>
            <a:r>
              <a:rPr sz="1800" spc="-5" dirty="0">
                <a:latin typeface="Times New Roman"/>
                <a:cs typeface="Times New Roman"/>
              </a:rPr>
              <a:t>пластинки </a:t>
            </a:r>
            <a:r>
              <a:rPr sz="1800" spc="-10" dirty="0">
                <a:latin typeface="Times New Roman"/>
                <a:cs typeface="Times New Roman"/>
              </a:rPr>
              <a:t>мезодермы.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Почки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5" dirty="0">
                <a:latin typeface="Times New Roman"/>
                <a:cs typeface="Times New Roman"/>
              </a:rPr>
              <a:t>конечностей </a:t>
            </a:r>
            <a:r>
              <a:rPr sz="1800" spc="-10" dirty="0">
                <a:latin typeface="Times New Roman"/>
                <a:cs typeface="Times New Roman"/>
              </a:rPr>
              <a:t>появляются </a:t>
            </a:r>
            <a:r>
              <a:rPr sz="1800" dirty="0">
                <a:latin typeface="Times New Roman"/>
                <a:cs typeface="Times New Roman"/>
              </a:rPr>
              <a:t>в утробе </a:t>
            </a:r>
            <a:r>
              <a:rPr sz="1800" spc="-5" dirty="0">
                <a:latin typeface="Times New Roman"/>
                <a:cs typeface="Times New Roman"/>
              </a:rPr>
              <a:t>примерно на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5" dirty="0">
                <a:latin typeface="Times New Roman"/>
                <a:cs typeface="Times New Roman"/>
              </a:rPr>
              <a:t>26-й </a:t>
            </a:r>
            <a:r>
              <a:rPr sz="1800" dirty="0">
                <a:latin typeface="Times New Roman"/>
                <a:cs typeface="Times New Roman"/>
              </a:rPr>
              <a:t>день для </a:t>
            </a:r>
            <a:r>
              <a:rPr sz="1800" spc="-5" dirty="0">
                <a:latin typeface="Times New Roman"/>
                <a:cs typeface="Times New Roman"/>
              </a:rPr>
              <a:t>верхних </a:t>
            </a:r>
            <a:r>
              <a:rPr sz="1800" spc="-10" dirty="0">
                <a:latin typeface="Times New Roman"/>
                <a:cs typeface="Times New Roman"/>
              </a:rPr>
              <a:t>конечностей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28-й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день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" dirty="0">
                <a:latin typeface="Times New Roman"/>
                <a:cs typeface="Times New Roman"/>
              </a:rPr>
              <a:t>нижних</a:t>
            </a:r>
            <a:r>
              <a:rPr sz="1800" spc="-15" dirty="0">
                <a:latin typeface="Times New Roman"/>
                <a:cs typeface="Times New Roman"/>
              </a:rPr>
              <a:t> конечностей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2068" y="2290572"/>
            <a:ext cx="3095244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585" y="339039"/>
            <a:ext cx="8927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Врожденная </a:t>
            </a:r>
            <a:r>
              <a:rPr sz="3600" spc="-10" dirty="0"/>
              <a:t>вертикальная </a:t>
            </a:r>
            <a:r>
              <a:rPr sz="3600" spc="5" dirty="0"/>
              <a:t>таранная</a:t>
            </a:r>
            <a:r>
              <a:rPr sz="3600" spc="-35" dirty="0"/>
              <a:t> </a:t>
            </a:r>
            <a:r>
              <a:rPr sz="3600" spc="-10" dirty="0"/>
              <a:t>кость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3004540"/>
            <a:ext cx="4861560" cy="31826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встречается </a:t>
            </a:r>
            <a:r>
              <a:rPr sz="2000" dirty="0">
                <a:latin typeface="Times New Roman"/>
                <a:cs typeface="Times New Roman"/>
              </a:rPr>
              <a:t>крайне </a:t>
            </a:r>
            <a:r>
              <a:rPr sz="2000" spc="-25" dirty="0">
                <a:latin typeface="Times New Roman"/>
                <a:cs typeface="Times New Roman"/>
              </a:rPr>
              <a:t>редко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(5).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ладьевидная </a:t>
            </a:r>
            <a:r>
              <a:rPr sz="2000" spc="-10" dirty="0">
                <a:latin typeface="Times New Roman"/>
                <a:cs typeface="Times New Roman"/>
              </a:rPr>
              <a:t>кость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вывихнута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(дислоцирована) дорсо-латерально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20" dirty="0">
                <a:latin typeface="Times New Roman"/>
                <a:cs typeface="Times New Roman"/>
              </a:rPr>
              <a:t>головке </a:t>
            </a:r>
            <a:r>
              <a:rPr sz="2000" dirty="0">
                <a:latin typeface="Times New Roman"/>
                <a:cs typeface="Times New Roman"/>
              </a:rPr>
              <a:t>таранной </a:t>
            </a:r>
            <a:r>
              <a:rPr sz="2000" spc="-10" dirty="0">
                <a:latin typeface="Times New Roman"/>
                <a:cs typeface="Times New Roman"/>
              </a:rPr>
              <a:t>кости </a:t>
            </a:r>
            <a:r>
              <a:rPr sz="2000" dirty="0">
                <a:latin typeface="Times New Roman"/>
                <a:cs typeface="Times New Roman"/>
              </a:rPr>
              <a:t>(рис. 10.9).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Это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обычно </a:t>
            </a:r>
            <a:r>
              <a:rPr sz="2000" spc="-5" dirty="0">
                <a:latin typeface="Times New Roman"/>
                <a:cs typeface="Times New Roman"/>
              </a:rPr>
              <a:t>связано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нервно-мышечными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41300" marR="163195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latin typeface="Times New Roman"/>
                <a:cs typeface="Times New Roman"/>
              </a:rPr>
              <a:t>генетическими расстройствами, </a:t>
            </a:r>
            <a:r>
              <a:rPr sz="2000" spc="-15" dirty="0">
                <a:latin typeface="Times New Roman"/>
                <a:cs typeface="Times New Roman"/>
              </a:rPr>
              <a:t>включая  </a:t>
            </a:r>
            <a:r>
              <a:rPr sz="2000" dirty="0">
                <a:latin typeface="Times New Roman"/>
                <a:cs typeface="Times New Roman"/>
              </a:rPr>
              <a:t>трисомию </a:t>
            </a:r>
            <a:r>
              <a:rPr sz="2000" spc="5" dirty="0">
                <a:latin typeface="Times New Roman"/>
                <a:cs typeface="Times New Roman"/>
              </a:rPr>
              <a:t>13, 14, </a:t>
            </a:r>
            <a:r>
              <a:rPr sz="2000" dirty="0">
                <a:latin typeface="Times New Roman"/>
                <a:cs typeface="Times New Roman"/>
              </a:rPr>
              <a:t>15 и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18.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клинические </a:t>
            </a:r>
            <a:r>
              <a:rPr sz="2000" spc="5" dirty="0">
                <a:latin typeface="Times New Roman"/>
                <a:cs typeface="Times New Roman"/>
              </a:rPr>
              <a:t>особенности </a:t>
            </a:r>
            <a:r>
              <a:rPr sz="2000" spc="-15" dirty="0">
                <a:latin typeface="Times New Roman"/>
                <a:cs typeface="Times New Roman"/>
              </a:rPr>
              <a:t>включают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ригидную выпуклую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подошвенную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поверхность (дно </a:t>
            </a:r>
            <a:r>
              <a:rPr sz="2000" spc="-15" dirty="0">
                <a:latin typeface="Times New Roman"/>
                <a:cs typeface="Times New Roman"/>
              </a:rPr>
              <a:t>коромысла)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эквинусом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задней части </a:t>
            </a:r>
            <a:r>
              <a:rPr sz="2000" spc="-5" dirty="0">
                <a:latin typeface="Times New Roman"/>
                <a:cs typeface="Times New Roman"/>
              </a:rPr>
              <a:t>стопы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гипопластической</a:t>
            </a:r>
            <a:endParaRPr sz="2000">
              <a:latin typeface="Times New Roman"/>
              <a:cs typeface="Times New Roman"/>
            </a:endParaRPr>
          </a:p>
          <a:p>
            <a:pPr marL="241300" marR="34544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Times New Roman"/>
                <a:cs typeface="Times New Roman"/>
              </a:rPr>
              <a:t>латеральной </a:t>
            </a:r>
            <a:r>
              <a:rPr sz="2000" dirty="0">
                <a:latin typeface="Times New Roman"/>
                <a:cs typeface="Times New Roman"/>
              </a:rPr>
              <a:t>девиацией </a:t>
            </a:r>
            <a:r>
              <a:rPr sz="2000" spc="-5" dirty="0">
                <a:latin typeface="Times New Roman"/>
                <a:cs typeface="Times New Roman"/>
              </a:rPr>
              <a:t>передней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части  </a:t>
            </a:r>
            <a:r>
              <a:rPr sz="2000" spc="-5" dirty="0">
                <a:latin typeface="Times New Roman"/>
                <a:cs typeface="Times New Roman"/>
              </a:rPr>
              <a:t>стопы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077467"/>
            <a:ext cx="5181600" cy="164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00596" y="2976498"/>
            <a:ext cx="4862195" cy="2893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42545" indent="254000">
              <a:lnSpc>
                <a:spcPts val="2270"/>
              </a:lnSpc>
              <a:spcBef>
                <a:spcPts val="80"/>
              </a:spcBef>
            </a:pPr>
            <a:r>
              <a:rPr sz="1800" i="1" spc="-5" dirty="0">
                <a:latin typeface="Times New Roman"/>
                <a:cs typeface="Times New Roman"/>
              </a:rPr>
              <a:t>Шинирование </a:t>
            </a:r>
            <a:r>
              <a:rPr sz="1800" i="1" spc="-20" dirty="0">
                <a:latin typeface="Times New Roman"/>
                <a:cs typeface="Times New Roman"/>
              </a:rPr>
              <a:t>может </a:t>
            </a:r>
            <a:r>
              <a:rPr sz="1800" i="1" spc="-10" dirty="0">
                <a:latin typeface="Times New Roman"/>
                <a:cs typeface="Times New Roman"/>
              </a:rPr>
              <a:t>изначально иметь  некоторое </a:t>
            </a:r>
            <a:r>
              <a:rPr sz="1800" i="1" dirty="0">
                <a:latin typeface="Times New Roman"/>
                <a:cs typeface="Times New Roman"/>
              </a:rPr>
              <a:t>преимущество для </a:t>
            </a:r>
            <a:r>
              <a:rPr sz="1800" i="1" spc="-5" dirty="0">
                <a:latin typeface="Times New Roman"/>
                <a:cs typeface="Times New Roman"/>
              </a:rPr>
              <a:t>сокращенных  </a:t>
            </a:r>
            <a:r>
              <a:rPr sz="1800" i="1" spc="-15" dirty="0">
                <a:latin typeface="Times New Roman"/>
                <a:cs typeface="Times New Roman"/>
              </a:rPr>
              <a:t>(находящихся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20" dirty="0">
                <a:latin typeface="Times New Roman"/>
                <a:cs typeface="Times New Roman"/>
              </a:rPr>
              <a:t>контрактуре)</a:t>
            </a:r>
            <a:r>
              <a:rPr sz="1800" i="1" spc="6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дорсолатеральных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i="1" dirty="0">
                <a:latin typeface="Times New Roman"/>
                <a:cs typeface="Times New Roman"/>
              </a:rPr>
              <a:t>мягких </a:t>
            </a:r>
            <a:r>
              <a:rPr sz="1800" i="1" spc="-10" dirty="0">
                <a:latin typeface="Times New Roman"/>
                <a:cs typeface="Times New Roman"/>
              </a:rPr>
              <a:t>тканей, </a:t>
            </a:r>
            <a:r>
              <a:rPr sz="1800" i="1" spc="-5" dirty="0">
                <a:latin typeface="Times New Roman"/>
                <a:cs typeface="Times New Roman"/>
              </a:rPr>
              <a:t>но </a:t>
            </a:r>
            <a:r>
              <a:rPr sz="1800" i="1" spc="-25" dirty="0">
                <a:latin typeface="Times New Roman"/>
                <a:cs typeface="Times New Roman"/>
              </a:rPr>
              <a:t>только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15" dirty="0">
                <a:latin typeface="Times New Roman"/>
                <a:cs typeface="Times New Roman"/>
              </a:rPr>
              <a:t>качестве </a:t>
            </a:r>
            <a:r>
              <a:rPr sz="1800" i="1" spc="-10" dirty="0">
                <a:latin typeface="Times New Roman"/>
                <a:cs typeface="Times New Roman"/>
              </a:rPr>
              <a:t>прелюдии</a:t>
            </a:r>
            <a:r>
              <a:rPr sz="1800" i="1" dirty="0">
                <a:latin typeface="Times New Roman"/>
                <a:cs typeface="Times New Roman"/>
              </a:rPr>
              <a:t> к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i="1" spc="-15" dirty="0">
                <a:latin typeface="Times New Roman"/>
                <a:cs typeface="Times New Roman"/>
              </a:rPr>
              <a:t>хирургическому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вмешательству.</a:t>
            </a:r>
            <a:endParaRPr sz="1800">
              <a:latin typeface="Times New Roman"/>
              <a:cs typeface="Times New Roman"/>
            </a:endParaRPr>
          </a:p>
          <a:p>
            <a:pPr marL="12700" marR="5080" indent="254000">
              <a:lnSpc>
                <a:spcPct val="105000"/>
              </a:lnSpc>
            </a:pPr>
            <a:r>
              <a:rPr sz="1800" i="1" spc="-5" dirty="0">
                <a:latin typeface="Times New Roman"/>
                <a:cs typeface="Times New Roman"/>
              </a:rPr>
              <a:t>Одноступенчатая </a:t>
            </a:r>
            <a:r>
              <a:rPr sz="1800" i="1" spc="-10" dirty="0">
                <a:latin typeface="Times New Roman"/>
                <a:cs typeface="Times New Roman"/>
              </a:rPr>
              <a:t>процедура обычно </a:t>
            </a:r>
            <a:r>
              <a:rPr sz="1800" i="1" spc="-5" dirty="0">
                <a:latin typeface="Times New Roman"/>
                <a:cs typeface="Times New Roman"/>
              </a:rPr>
              <a:t>является  </a:t>
            </a:r>
            <a:r>
              <a:rPr sz="1800" i="1" spc="-25" dirty="0">
                <a:latin typeface="Times New Roman"/>
                <a:cs typeface="Times New Roman"/>
              </a:rPr>
              <a:t>консенсусом </a:t>
            </a:r>
            <a:r>
              <a:rPr sz="1800" i="1" dirty="0">
                <a:latin typeface="Times New Roman"/>
                <a:cs typeface="Times New Roman"/>
              </a:rPr>
              <a:t>и </a:t>
            </a:r>
            <a:r>
              <a:rPr sz="1800" i="1" spc="-20" dirty="0">
                <a:latin typeface="Times New Roman"/>
                <a:cs typeface="Times New Roman"/>
              </a:rPr>
              <a:t>может </a:t>
            </a:r>
            <a:r>
              <a:rPr sz="1800" i="1" spc="-5" dirty="0">
                <a:latin typeface="Times New Roman"/>
                <a:cs typeface="Times New Roman"/>
              </a:rPr>
              <a:t>включать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talectomy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i="1" spc="-20" dirty="0">
                <a:latin typeface="Times New Roman"/>
                <a:cs typeface="Times New Roman"/>
              </a:rPr>
              <a:t>(эктомию </a:t>
            </a:r>
            <a:r>
              <a:rPr sz="1800" i="1" dirty="0">
                <a:latin typeface="Times New Roman"/>
                <a:cs typeface="Times New Roman"/>
              </a:rPr>
              <a:t>таранной </a:t>
            </a:r>
            <a:r>
              <a:rPr sz="1800" i="1" spc="-15" dirty="0">
                <a:latin typeface="Times New Roman"/>
                <a:cs typeface="Times New Roman"/>
              </a:rPr>
              <a:t>кости),</a:t>
            </a:r>
            <a:r>
              <a:rPr sz="1800" i="1" spc="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naviculectomy</a:t>
            </a:r>
            <a:endParaRPr sz="1800">
              <a:latin typeface="Times New Roman"/>
              <a:cs typeface="Times New Roman"/>
            </a:endParaRPr>
          </a:p>
          <a:p>
            <a:pPr marL="12700" marR="412750">
              <a:lnSpc>
                <a:spcPct val="105000"/>
              </a:lnSpc>
              <a:spcBef>
                <a:spcPts val="5"/>
              </a:spcBef>
            </a:pPr>
            <a:r>
              <a:rPr sz="1800" i="1" spc="-20" dirty="0">
                <a:latin typeface="Times New Roman"/>
                <a:cs typeface="Times New Roman"/>
              </a:rPr>
              <a:t>(эктомию </a:t>
            </a:r>
            <a:r>
              <a:rPr sz="1800" i="1" dirty="0">
                <a:latin typeface="Times New Roman"/>
                <a:cs typeface="Times New Roman"/>
              </a:rPr>
              <a:t>ладьевидной </a:t>
            </a:r>
            <a:r>
              <a:rPr sz="1800" i="1" spc="-15" dirty="0">
                <a:latin typeface="Times New Roman"/>
                <a:cs typeface="Times New Roman"/>
              </a:rPr>
              <a:t>кости), </a:t>
            </a:r>
            <a:r>
              <a:rPr sz="1800" i="1" spc="-5" dirty="0">
                <a:latin typeface="Times New Roman"/>
                <a:cs typeface="Times New Roman"/>
              </a:rPr>
              <a:t>подтаранный  </a:t>
            </a:r>
            <a:r>
              <a:rPr sz="1800" i="1" spc="-10" dirty="0">
                <a:latin typeface="Times New Roman"/>
                <a:cs typeface="Times New Roman"/>
              </a:rPr>
              <a:t>артродез, </a:t>
            </a:r>
            <a:r>
              <a:rPr sz="1800" i="1" dirty="0">
                <a:latin typeface="Times New Roman"/>
                <a:cs typeface="Times New Roman"/>
              </a:rPr>
              <a:t>и </a:t>
            </a:r>
            <a:r>
              <a:rPr sz="1800" i="1" spc="-5" dirty="0">
                <a:latin typeface="Times New Roman"/>
                <a:cs typeface="Times New Roman"/>
              </a:rPr>
              <a:t>тройной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артродез.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9590" y="722757"/>
            <a:ext cx="3512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Аномалии</a:t>
            </a:r>
            <a:r>
              <a:rPr spc="-80" dirty="0"/>
              <a:t> </a:t>
            </a:r>
            <a:r>
              <a:rPr spc="-40" dirty="0"/>
              <a:t>походки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4986020" cy="41033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Домашние </a:t>
            </a:r>
            <a:r>
              <a:rPr sz="2400" spc="-5" dirty="0">
                <a:latin typeface="Calibri"/>
                <a:cs typeface="Calibri"/>
              </a:rPr>
              <a:t>упражнения, наряду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5" dirty="0">
                <a:latin typeface="Calibri"/>
                <a:cs typeface="Calibri"/>
              </a:rPr>
              <a:t>физической терапией для </a:t>
            </a:r>
            <a:r>
              <a:rPr sz="2400" spc="-15" dirty="0">
                <a:latin typeface="Calibri"/>
                <a:cs typeface="Calibri"/>
              </a:rPr>
              <a:t>мягкого  </a:t>
            </a:r>
            <a:r>
              <a:rPr sz="2400" spc="-5" dirty="0">
                <a:latin typeface="Calibri"/>
                <a:cs typeface="Calibri"/>
              </a:rPr>
              <a:t>растягивания </a:t>
            </a:r>
            <a:r>
              <a:rPr sz="2400" dirty="0">
                <a:latin typeface="Calibri"/>
                <a:cs typeface="Calibri"/>
              </a:rPr>
              <a:t>Ахиллова </a:t>
            </a:r>
            <a:r>
              <a:rPr sz="2400" spc="-10" dirty="0">
                <a:latin typeface="Calibri"/>
                <a:cs typeface="Calibri"/>
              </a:rPr>
              <a:t>сухожилия </a:t>
            </a:r>
            <a:r>
              <a:rPr sz="2400" dirty="0">
                <a:latin typeface="Calibri"/>
                <a:cs typeface="Calibri"/>
              </a:rPr>
              <a:t>и  укрепления </a:t>
            </a:r>
            <a:r>
              <a:rPr sz="2400" spc="-15" dirty="0">
                <a:latin typeface="Calibri"/>
                <a:cs typeface="Calibri"/>
              </a:rPr>
              <a:t>голеностопного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сустава,  </a:t>
            </a:r>
            <a:r>
              <a:rPr sz="2400" spc="-10" dirty="0">
                <a:latin typeface="Calibri"/>
                <a:cs typeface="Calibri"/>
              </a:rPr>
              <a:t>являются обязательными,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241300" marR="202565">
              <a:lnSpc>
                <a:spcPct val="70000"/>
              </a:lnSpc>
            </a:pPr>
            <a:r>
              <a:rPr sz="2400" spc="-10" dirty="0">
                <a:latin typeface="Calibri"/>
                <a:cs typeface="Calibri"/>
              </a:rPr>
              <a:t>можно ожидать </a:t>
            </a:r>
            <a:r>
              <a:rPr sz="2400" spc="-5" dirty="0">
                <a:latin typeface="Calibri"/>
                <a:cs typeface="Calibri"/>
              </a:rPr>
              <a:t>рецидивирующую  деформацию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эквинуса.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Отдаленные </a:t>
            </a:r>
            <a:r>
              <a:rPr sz="2400" spc="-25" dirty="0">
                <a:latin typeface="Calibri"/>
                <a:cs typeface="Calibri"/>
              </a:rPr>
              <a:t>результаты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хирургического </a:t>
            </a:r>
            <a:r>
              <a:rPr sz="2400" spc="-15" dirty="0">
                <a:latin typeface="Calibri"/>
                <a:cs typeface="Calibri"/>
              </a:rPr>
              <a:t>удлинения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 marR="67310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квалифицированных </a:t>
            </a:r>
            <a:r>
              <a:rPr sz="2400" spc="-10" dirty="0">
                <a:latin typeface="Calibri"/>
                <a:cs typeface="Calibri"/>
              </a:rPr>
              <a:t>руках, </a:t>
            </a:r>
            <a:r>
              <a:rPr sz="2400" spc="-15" dirty="0">
                <a:latin typeface="Calibri"/>
                <a:cs typeface="Calibri"/>
              </a:rPr>
              <a:t>как  </a:t>
            </a:r>
            <a:r>
              <a:rPr sz="2400" dirty="0">
                <a:latin typeface="Calibri"/>
                <a:cs typeface="Calibri"/>
              </a:rPr>
              <a:t>правило,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являются</a:t>
            </a:r>
            <a:endParaRPr sz="2400">
              <a:latin typeface="Calibri"/>
              <a:cs typeface="Calibri"/>
            </a:endParaRPr>
          </a:p>
          <a:p>
            <a:pPr marL="241300" marR="517525">
              <a:lnSpc>
                <a:spcPct val="70000"/>
              </a:lnSpc>
            </a:pPr>
            <a:r>
              <a:rPr sz="2400" spc="-15" dirty="0">
                <a:latin typeface="Calibri"/>
                <a:cs typeface="Calibri"/>
              </a:rPr>
              <a:t>положительными, </a:t>
            </a:r>
            <a:r>
              <a:rPr sz="2400" spc="-5" dirty="0">
                <a:latin typeface="Calibri"/>
                <a:cs typeface="Calibri"/>
              </a:rPr>
              <a:t>если  </a:t>
            </a:r>
            <a:r>
              <a:rPr sz="2400" spc="-10" dirty="0">
                <a:latin typeface="Calibri"/>
                <a:cs typeface="Calibri"/>
              </a:rPr>
              <a:t>рекомендации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сопровождаются</a:t>
            </a:r>
            <a:endParaRPr sz="2400">
              <a:latin typeface="Calibri"/>
              <a:cs typeface="Calibri"/>
            </a:endParaRPr>
          </a:p>
          <a:p>
            <a:pPr marL="241300" marR="508000">
              <a:lnSpc>
                <a:spcPct val="70000"/>
              </a:lnSpc>
              <a:spcBef>
                <a:spcPts val="5"/>
              </a:spcBef>
            </a:pPr>
            <a:r>
              <a:rPr sz="2400" spc="-20" dirty="0">
                <a:latin typeface="Calibri"/>
                <a:cs typeface="Calibri"/>
              </a:rPr>
              <a:t>удовлетворительной ходьбой </a:t>
            </a:r>
            <a:r>
              <a:rPr sz="2400" dirty="0">
                <a:latin typeface="Calibri"/>
                <a:cs typeface="Calibri"/>
              </a:rPr>
              <a:t>на  </a:t>
            </a:r>
            <a:r>
              <a:rPr sz="2400" spc="-10" dirty="0">
                <a:latin typeface="Calibri"/>
                <a:cs typeface="Calibri"/>
              </a:rPr>
              <a:t>пятках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dirty="0">
                <a:latin typeface="Calibri"/>
                <a:cs typeface="Calibri"/>
              </a:rPr>
              <a:t>всей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жизни.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2596" y="2197607"/>
            <a:ext cx="5181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9573" y="609676"/>
            <a:ext cx="52927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alibri Light"/>
                <a:cs typeface="Calibri Light"/>
              </a:rPr>
              <a:t>Спасибо </a:t>
            </a:r>
            <a:r>
              <a:rPr sz="4400" b="0" dirty="0">
                <a:latin typeface="Calibri Light"/>
                <a:cs typeface="Calibri Light"/>
              </a:rPr>
              <a:t>за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внимание!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80815" y="1469136"/>
            <a:ext cx="5230368" cy="3485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626440"/>
            <a:ext cx="3317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Артрогрипоз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104389"/>
            <a:ext cx="4936490" cy="3486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Артрогрипоз Multiplex congenita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относится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25" dirty="0">
                <a:latin typeface="Times New Roman"/>
                <a:cs typeface="Times New Roman"/>
              </a:rPr>
              <a:t>комплексу </a:t>
            </a:r>
            <a:r>
              <a:rPr sz="2000" spc="-5" dirty="0">
                <a:latin typeface="Times New Roman"/>
                <a:cs typeface="Times New Roman"/>
              </a:rPr>
              <a:t>симптомов,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характеризующихся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множественными</a:t>
            </a:r>
            <a:endParaRPr sz="2000">
              <a:latin typeface="Times New Roman"/>
              <a:cs typeface="Times New Roman"/>
            </a:endParaRPr>
          </a:p>
          <a:p>
            <a:pPr marL="241300" marR="1049655">
              <a:lnSpc>
                <a:spcPct val="70000"/>
              </a:lnSpc>
              <a:spcBef>
                <a:spcPts val="359"/>
              </a:spcBef>
            </a:pPr>
            <a:r>
              <a:rPr sz="2000" spc="-10" dirty="0">
                <a:latin typeface="Times New Roman"/>
                <a:cs typeface="Times New Roman"/>
              </a:rPr>
              <a:t>контрактурами </a:t>
            </a:r>
            <a:r>
              <a:rPr sz="2000" spc="-5" dirty="0">
                <a:latin typeface="Times New Roman"/>
                <a:cs typeface="Times New Roman"/>
              </a:rPr>
              <a:t>суставов,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которые  </a:t>
            </a:r>
            <a:r>
              <a:rPr sz="2000" spc="-10" dirty="0">
                <a:latin typeface="Times New Roman"/>
                <a:cs typeface="Times New Roman"/>
              </a:rPr>
              <a:t>присутствуют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рождении.</a:t>
            </a:r>
            <a:endParaRPr sz="2000">
              <a:latin typeface="Times New Roman"/>
              <a:cs typeface="Times New Roman"/>
            </a:endParaRPr>
          </a:p>
          <a:p>
            <a:pPr marL="241300" marR="77279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клинической литературе </a:t>
            </a:r>
            <a:r>
              <a:rPr sz="2000" spc="-20" dirty="0">
                <a:latin typeface="Times New Roman"/>
                <a:cs typeface="Times New Roman"/>
              </a:rPr>
              <a:t>под </a:t>
            </a:r>
            <a:r>
              <a:rPr sz="2000" spc="-5" dirty="0">
                <a:latin typeface="Times New Roman"/>
                <a:cs typeface="Times New Roman"/>
              </a:rPr>
              <a:t>этим  </a:t>
            </a:r>
            <a:r>
              <a:rPr sz="2000" spc="-10" dirty="0">
                <a:latin typeface="Times New Roman"/>
                <a:cs typeface="Times New Roman"/>
              </a:rPr>
              <a:t>термином </a:t>
            </a:r>
            <a:r>
              <a:rPr sz="2000" spc="-5" dirty="0">
                <a:latin typeface="Times New Roman"/>
                <a:cs typeface="Times New Roman"/>
              </a:rPr>
              <a:t>выделено </a:t>
            </a:r>
            <a:r>
              <a:rPr sz="2000" dirty="0">
                <a:latin typeface="Times New Roman"/>
                <a:cs typeface="Times New Roman"/>
              </a:rPr>
              <a:t>до </a:t>
            </a:r>
            <a:r>
              <a:rPr sz="2000" spc="5" dirty="0">
                <a:latin typeface="Times New Roman"/>
                <a:cs typeface="Times New Roman"/>
              </a:rPr>
              <a:t>150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единиц.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5" dirty="0">
                <a:latin typeface="Times New Roman"/>
                <a:cs typeface="Times New Roman"/>
              </a:rPr>
              <a:t>Распространенность </a:t>
            </a:r>
            <a:r>
              <a:rPr sz="2000" dirty="0">
                <a:latin typeface="Times New Roman"/>
                <a:cs typeface="Times New Roman"/>
              </a:rPr>
              <a:t>артрогрипоза в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целом</a:t>
            </a:r>
            <a:endParaRPr sz="2000">
              <a:latin typeface="Times New Roman"/>
              <a:cs typeface="Times New Roman"/>
            </a:endParaRPr>
          </a:p>
          <a:p>
            <a:pPr marL="241300" marR="1311910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latin typeface="Times New Roman"/>
                <a:cs typeface="Times New Roman"/>
              </a:rPr>
              <a:t>составляет </a:t>
            </a:r>
            <a:r>
              <a:rPr sz="2000" spc="-5" dirty="0">
                <a:latin typeface="Times New Roman"/>
                <a:cs typeface="Times New Roman"/>
              </a:rPr>
              <a:t>примерно </a:t>
            </a:r>
            <a:r>
              <a:rPr sz="2000" dirty="0">
                <a:latin typeface="Times New Roman"/>
                <a:cs typeface="Times New Roman"/>
              </a:rPr>
              <a:t>1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5" dirty="0">
                <a:latin typeface="Times New Roman"/>
                <a:cs typeface="Times New Roman"/>
              </a:rPr>
              <a:t>3000  </a:t>
            </a:r>
            <a:r>
              <a:rPr sz="2000" spc="-5" dirty="0">
                <a:latin typeface="Times New Roman"/>
                <a:cs typeface="Times New Roman"/>
              </a:rPr>
              <a:t>живорожденных.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Амиоплазия </a:t>
            </a:r>
            <a:r>
              <a:rPr sz="2000" spc="-5" dirty="0">
                <a:latin typeface="Times New Roman"/>
                <a:cs typeface="Times New Roman"/>
              </a:rPr>
              <a:t>(что </a:t>
            </a:r>
            <a:r>
              <a:rPr sz="2000" spc="-15" dirty="0">
                <a:latin typeface="Times New Roman"/>
                <a:cs typeface="Times New Roman"/>
              </a:rPr>
              <a:t>буквально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означает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отсутствие </a:t>
            </a:r>
            <a:r>
              <a:rPr sz="2000" spc="15" dirty="0">
                <a:latin typeface="Times New Roman"/>
                <a:cs typeface="Times New Roman"/>
              </a:rPr>
              <a:t>роста </a:t>
            </a:r>
            <a:r>
              <a:rPr sz="2000" dirty="0">
                <a:latin typeface="Times New Roman"/>
                <a:cs typeface="Times New Roman"/>
              </a:rPr>
              <a:t>мышц),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затрагивающая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все четыре </a:t>
            </a:r>
            <a:r>
              <a:rPr sz="2000" spc="-10" dirty="0">
                <a:latin typeface="Times New Roman"/>
                <a:cs typeface="Times New Roman"/>
              </a:rPr>
              <a:t>конечности, </a:t>
            </a:r>
            <a:r>
              <a:rPr sz="2000" spc="-5" dirty="0">
                <a:latin typeface="Times New Roman"/>
                <a:cs typeface="Times New Roman"/>
              </a:rPr>
              <a:t>встречается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реже,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Times New Roman"/>
                <a:cs typeface="Times New Roman"/>
              </a:rPr>
              <a:t>примерно </a:t>
            </a:r>
            <a:r>
              <a:rPr sz="2000" dirty="0">
                <a:latin typeface="Times New Roman"/>
                <a:cs typeface="Times New Roman"/>
              </a:rPr>
              <a:t>1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dirty="0">
                <a:latin typeface="Times New Roman"/>
                <a:cs typeface="Times New Roman"/>
              </a:rPr>
              <a:t>10 </a:t>
            </a:r>
            <a:r>
              <a:rPr sz="2000" spc="5" dirty="0">
                <a:latin typeface="Times New Roman"/>
                <a:cs typeface="Times New Roman"/>
              </a:rPr>
              <a:t>000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живорождений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058923"/>
            <a:ext cx="5181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406730"/>
            <a:ext cx="3317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Артрогрипоз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543557"/>
            <a:ext cx="4993005" cy="45535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5240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5" dirty="0">
                <a:latin typeface="Times New Roman"/>
                <a:cs typeface="Times New Roman"/>
              </a:rPr>
              <a:t>Простой </a:t>
            </a:r>
            <a:r>
              <a:rPr sz="2000" dirty="0">
                <a:latin typeface="Times New Roman"/>
                <a:cs typeface="Times New Roman"/>
              </a:rPr>
              <a:t>способ-разделить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контрактурные  </a:t>
            </a:r>
            <a:r>
              <a:rPr sz="2000" spc="-5" dirty="0">
                <a:latin typeface="Times New Roman"/>
                <a:cs typeface="Times New Roman"/>
              </a:rPr>
              <a:t>синдромы на </a:t>
            </a:r>
            <a:r>
              <a:rPr sz="2000" spc="5" dirty="0">
                <a:latin typeface="Times New Roman"/>
                <a:cs typeface="Times New Roman"/>
              </a:rPr>
              <a:t>три </a:t>
            </a:r>
            <a:r>
              <a:rPr sz="2000" dirty="0">
                <a:latin typeface="Times New Roman"/>
                <a:cs typeface="Times New Roman"/>
              </a:rPr>
              <a:t>различные </a:t>
            </a:r>
            <a:r>
              <a:rPr sz="2000" spc="-10" dirty="0">
                <a:latin typeface="Times New Roman"/>
                <a:cs typeface="Times New Roman"/>
              </a:rPr>
              <a:t>группы  </a:t>
            </a:r>
            <a:r>
              <a:rPr sz="2000" i="1" dirty="0">
                <a:latin typeface="Times New Roman"/>
                <a:cs typeface="Times New Roman"/>
              </a:rPr>
              <a:t>Herring </a:t>
            </a:r>
            <a:r>
              <a:rPr sz="2000" i="1" spc="5" dirty="0">
                <a:latin typeface="Times New Roman"/>
                <a:cs typeface="Times New Roman"/>
              </a:rPr>
              <a:t>GA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(2014).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28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Times New Roman"/>
                <a:cs typeface="Times New Roman"/>
              </a:rPr>
              <a:t>Группа </a:t>
            </a:r>
            <a:r>
              <a:rPr sz="2000" dirty="0">
                <a:latin typeface="Times New Roman"/>
                <a:cs typeface="Times New Roman"/>
              </a:rPr>
              <a:t>№ 1 </a:t>
            </a:r>
            <a:r>
              <a:rPr sz="2000" spc="-10" dirty="0">
                <a:latin typeface="Times New Roman"/>
                <a:cs typeface="Times New Roman"/>
              </a:rPr>
              <a:t>включает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себя</a:t>
            </a:r>
            <a:endParaRPr sz="2000">
              <a:latin typeface="Times New Roman"/>
              <a:cs typeface="Times New Roman"/>
            </a:endParaRPr>
          </a:p>
          <a:p>
            <a:pPr marL="241300" marR="5080">
              <a:lnSpc>
                <a:spcPct val="90100"/>
              </a:lnSpc>
              <a:spcBef>
                <a:spcPts val="114"/>
              </a:spcBef>
            </a:pPr>
            <a:r>
              <a:rPr sz="2000" spc="-5" dirty="0">
                <a:latin typeface="Times New Roman"/>
                <a:cs typeface="Times New Roman"/>
              </a:rPr>
              <a:t>множественный врожденный </a:t>
            </a:r>
            <a:r>
              <a:rPr sz="2000" dirty="0">
                <a:latin typeface="Times New Roman"/>
                <a:cs typeface="Times New Roman"/>
              </a:rPr>
              <a:t>артрогрипоз,  </a:t>
            </a:r>
            <a:r>
              <a:rPr sz="2000" spc="-5" dirty="0">
                <a:latin typeface="Times New Roman"/>
                <a:cs typeface="Times New Roman"/>
              </a:rPr>
              <a:t>синдром </a:t>
            </a:r>
            <a:r>
              <a:rPr sz="2000" dirty="0">
                <a:latin typeface="Times New Roman"/>
                <a:cs typeface="Times New Roman"/>
              </a:rPr>
              <a:t>Ларсена и </a:t>
            </a:r>
            <a:r>
              <a:rPr sz="2000" spc="-5" dirty="0">
                <a:latin typeface="Times New Roman"/>
                <a:cs typeface="Times New Roman"/>
              </a:rPr>
              <a:t>более или </a:t>
            </a:r>
            <a:r>
              <a:rPr sz="2000" dirty="0">
                <a:latin typeface="Times New Roman"/>
                <a:cs typeface="Times New Roman"/>
              </a:rPr>
              <a:t>менее </a:t>
            </a:r>
            <a:r>
              <a:rPr sz="2000" spc="-5" dirty="0">
                <a:latin typeface="Times New Roman"/>
                <a:cs typeface="Times New Roman"/>
              </a:rPr>
              <a:t>полное  </a:t>
            </a:r>
            <a:r>
              <a:rPr sz="2000" spc="-10" dirty="0">
                <a:latin typeface="Times New Roman"/>
                <a:cs typeface="Times New Roman"/>
              </a:rPr>
              <a:t>вовлечение</a:t>
            </a:r>
            <a:r>
              <a:rPr sz="2000" spc="-5" dirty="0">
                <a:latin typeface="Times New Roman"/>
                <a:cs typeface="Times New Roman"/>
              </a:rPr>
              <a:t> организма.</a:t>
            </a:r>
            <a:endParaRPr sz="2000">
              <a:latin typeface="Times New Roman"/>
              <a:cs typeface="Times New Roman"/>
            </a:endParaRPr>
          </a:p>
          <a:p>
            <a:pPr marL="241300" marR="13589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dirty="0"/>
              <a:t>	</a:t>
            </a:r>
            <a:r>
              <a:rPr sz="2000" spc="-10" dirty="0">
                <a:latin typeface="Times New Roman"/>
                <a:cs typeface="Times New Roman"/>
              </a:rPr>
              <a:t>Синдром </a:t>
            </a:r>
            <a:r>
              <a:rPr sz="2000" spc="-5" dirty="0">
                <a:latin typeface="Times New Roman"/>
                <a:cs typeface="Times New Roman"/>
              </a:rPr>
              <a:t>Ларсена-редкое состояние,  </a:t>
            </a:r>
            <a:r>
              <a:rPr sz="2000" spc="-10" dirty="0">
                <a:latin typeface="Times New Roman"/>
                <a:cs typeface="Times New Roman"/>
              </a:rPr>
              <a:t>включающее </a:t>
            </a:r>
            <a:r>
              <a:rPr sz="2000" spc="-5" dirty="0">
                <a:latin typeface="Times New Roman"/>
                <a:cs typeface="Times New Roman"/>
              </a:rPr>
              <a:t>множественные врожденные  вывихи крупных суставов, плоское лицо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10" dirty="0">
                <a:latin typeface="Times New Roman"/>
                <a:cs typeface="Times New Roman"/>
              </a:rPr>
              <a:t>значительную </a:t>
            </a:r>
            <a:r>
              <a:rPr sz="2000" spc="5" dirty="0">
                <a:latin typeface="Times New Roman"/>
                <a:cs typeface="Times New Roman"/>
              </a:rPr>
              <a:t>слабость </a:t>
            </a:r>
            <a:r>
              <a:rPr sz="2000" spc="-5" dirty="0">
                <a:latin typeface="Times New Roman"/>
                <a:cs typeface="Times New Roman"/>
              </a:rPr>
              <a:t>связок.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Пациенты </a:t>
            </a:r>
            <a:r>
              <a:rPr sz="2000" spc="-5" dirty="0">
                <a:latin typeface="Times New Roman"/>
                <a:cs typeface="Times New Roman"/>
              </a:rPr>
              <a:t>часто </a:t>
            </a:r>
            <a:r>
              <a:rPr sz="2000" spc="-10" dirty="0">
                <a:latin typeface="Times New Roman"/>
                <a:cs typeface="Times New Roman"/>
              </a:rPr>
              <a:t>имеют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ненормальное</a:t>
            </a:r>
            <a:endParaRPr sz="2000">
              <a:latin typeface="Times New Roman"/>
              <a:cs typeface="Times New Roman"/>
            </a:endParaRPr>
          </a:p>
          <a:p>
            <a:pPr marL="241300" marR="31115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latin typeface="Times New Roman"/>
                <a:cs typeface="Times New Roman"/>
              </a:rPr>
              <a:t>сегментации </a:t>
            </a:r>
            <a:r>
              <a:rPr sz="2000" spc="-10" dirty="0">
                <a:latin typeface="Times New Roman"/>
                <a:cs typeface="Times New Roman"/>
              </a:rPr>
              <a:t>шейного отдела позвоночника 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5" dirty="0">
                <a:latin typeface="Times New Roman"/>
                <a:cs typeface="Times New Roman"/>
              </a:rPr>
              <a:t>нестабильностью </a:t>
            </a:r>
            <a:r>
              <a:rPr sz="2000" dirty="0">
                <a:latin typeface="Times New Roman"/>
                <a:cs typeface="Times New Roman"/>
              </a:rPr>
              <a:t>и могут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быть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130"/>
              </a:lnSpc>
            </a:pPr>
            <a:r>
              <a:rPr sz="2000" spc="-5" dirty="0">
                <a:latin typeface="Times New Roman"/>
                <a:cs typeface="Times New Roman"/>
              </a:rPr>
              <a:t>ассоциированы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миелопатией.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9043" y="1645919"/>
            <a:ext cx="4018788" cy="432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614248"/>
            <a:ext cx="3317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Артрогрипоз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4996180" cy="400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latin typeface="Times New Roman"/>
                <a:cs typeface="Times New Roman"/>
              </a:rPr>
              <a:t>Группа </a:t>
            </a:r>
            <a:r>
              <a:rPr sz="2600" dirty="0">
                <a:latin typeface="Times New Roman"/>
                <a:cs typeface="Times New Roman"/>
              </a:rPr>
              <a:t>№ 2 </a:t>
            </a:r>
            <a:r>
              <a:rPr sz="2600" spc="-50" dirty="0">
                <a:latin typeface="Times New Roman"/>
                <a:cs typeface="Times New Roman"/>
              </a:rPr>
              <a:t>будет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включать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Times New Roman"/>
                <a:cs typeface="Times New Roman"/>
              </a:rPr>
              <a:t>дистальный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артрогрипоз</a:t>
            </a:r>
            <a:endParaRPr sz="2600">
              <a:latin typeface="Times New Roman"/>
              <a:cs typeface="Times New Roman"/>
            </a:endParaRPr>
          </a:p>
          <a:p>
            <a:pPr marL="241300" marR="5080">
              <a:lnSpc>
                <a:spcPct val="70100"/>
              </a:lnSpc>
              <a:spcBef>
                <a:spcPts val="459"/>
              </a:spcBef>
            </a:pPr>
            <a:r>
              <a:rPr sz="2600" dirty="0">
                <a:latin typeface="Times New Roman"/>
                <a:cs typeface="Times New Roman"/>
              </a:rPr>
              <a:t>преимущественно с участием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рук  и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ног.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ts val="265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Дистальный артрогрипоз </a:t>
            </a:r>
            <a:r>
              <a:rPr sz="2600" spc="-5" dirty="0">
                <a:latin typeface="Times New Roman"/>
                <a:cs typeface="Times New Roman"/>
              </a:rPr>
              <a:t>II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типа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Times New Roman"/>
                <a:cs typeface="Times New Roman"/>
              </a:rPr>
              <a:t>предполагает </a:t>
            </a:r>
            <a:r>
              <a:rPr sz="2600" dirty="0">
                <a:latin typeface="Times New Roman"/>
                <a:cs typeface="Times New Roman"/>
              </a:rPr>
              <a:t>наличие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лицевых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20" dirty="0">
                <a:latin typeface="Times New Roman"/>
                <a:cs typeface="Times New Roman"/>
              </a:rPr>
              <a:t>находок, </a:t>
            </a:r>
            <a:r>
              <a:rPr sz="2600" dirty="0">
                <a:latin typeface="Times New Roman"/>
                <a:cs typeface="Times New Roman"/>
              </a:rPr>
              <a:t>в </a:t>
            </a:r>
            <a:r>
              <a:rPr sz="2600" spc="-20" dirty="0">
                <a:latin typeface="Times New Roman"/>
                <a:cs typeface="Times New Roman"/>
              </a:rPr>
              <a:t>то </a:t>
            </a:r>
            <a:r>
              <a:rPr sz="2600" dirty="0">
                <a:latin typeface="Times New Roman"/>
                <a:cs typeface="Times New Roman"/>
              </a:rPr>
              <a:t>время </a:t>
            </a:r>
            <a:r>
              <a:rPr sz="2600" spc="-15" dirty="0">
                <a:latin typeface="Times New Roman"/>
                <a:cs typeface="Times New Roman"/>
              </a:rPr>
              <a:t>как </a:t>
            </a:r>
            <a:r>
              <a:rPr sz="2600" spc="-5" dirty="0">
                <a:latin typeface="Times New Roman"/>
                <a:cs typeface="Times New Roman"/>
              </a:rPr>
              <a:t>тип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I-нет.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Times New Roman"/>
                <a:cs typeface="Times New Roman"/>
              </a:rPr>
              <a:t>Синдром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Фримена-Шелдона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Times New Roman"/>
                <a:cs typeface="Times New Roman"/>
              </a:rPr>
              <a:t>является </a:t>
            </a:r>
            <a:r>
              <a:rPr sz="2600" spc="-10" dirty="0">
                <a:latin typeface="Times New Roman"/>
                <a:cs typeface="Times New Roman"/>
              </a:rPr>
              <a:t>примером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дистального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latin typeface="Times New Roman"/>
                <a:cs typeface="Times New Roman"/>
              </a:rPr>
              <a:t>артрогрипоза II типа,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с</a:t>
            </a:r>
            <a:endParaRPr sz="2600">
              <a:latin typeface="Times New Roman"/>
              <a:cs typeface="Times New Roman"/>
            </a:endParaRPr>
          </a:p>
          <a:p>
            <a:pPr marL="241300" marR="1139190">
              <a:lnSpc>
                <a:spcPct val="70100"/>
              </a:lnSpc>
              <a:spcBef>
                <a:spcPts val="464"/>
              </a:spcBef>
            </a:pPr>
            <a:r>
              <a:rPr sz="2600" spc="-5" dirty="0">
                <a:latin typeface="Times New Roman"/>
                <a:cs typeface="Times New Roman"/>
              </a:rPr>
              <a:t>характерной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внешностью  </a:t>
            </a:r>
            <a:r>
              <a:rPr sz="2600" spc="-10" dirty="0">
                <a:latin typeface="Times New Roman"/>
                <a:cs typeface="Times New Roman"/>
              </a:rPr>
              <a:t>"свистящего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лица"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8331" y="1946148"/>
            <a:ext cx="2916935" cy="3906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614248"/>
            <a:ext cx="3317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Артрогрипоз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3772890"/>
            <a:ext cx="10243185" cy="23666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spc="-25" dirty="0">
                <a:latin typeface="Times New Roman"/>
                <a:cs typeface="Times New Roman"/>
              </a:rPr>
              <a:t>Группа </a:t>
            </a:r>
            <a:r>
              <a:rPr sz="2000" dirty="0">
                <a:latin typeface="Times New Roman"/>
                <a:cs typeface="Times New Roman"/>
              </a:rPr>
              <a:t>№ 3 </a:t>
            </a:r>
            <a:r>
              <a:rPr sz="2000" spc="-10" dirty="0">
                <a:latin typeface="Times New Roman"/>
                <a:cs typeface="Times New Roman"/>
              </a:rPr>
              <a:t>включает </a:t>
            </a:r>
            <a:r>
              <a:rPr sz="2000" spc="-5" dirty="0">
                <a:latin typeface="Times New Roman"/>
                <a:cs typeface="Times New Roman"/>
              </a:rPr>
              <a:t>синдромы </a:t>
            </a:r>
            <a:r>
              <a:rPr sz="2000" spc="-10" dirty="0">
                <a:latin typeface="Times New Roman"/>
                <a:cs typeface="Times New Roman"/>
              </a:rPr>
              <a:t>птеригиума ("маленькое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крыло«)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Птеригиум </a:t>
            </a: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5" dirty="0">
                <a:latin typeface="Times New Roman"/>
                <a:cs typeface="Times New Roman"/>
              </a:rPr>
              <a:t>изолированным 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множественным.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Синдром </a:t>
            </a:r>
            <a:r>
              <a:rPr sz="2000" spc="-5" dirty="0">
                <a:latin typeface="Times New Roman"/>
                <a:cs typeface="Times New Roman"/>
              </a:rPr>
              <a:t>множественной птеригии характеризуется </a:t>
            </a:r>
            <a:r>
              <a:rPr sz="2000" spc="-10" dirty="0">
                <a:latin typeface="Times New Roman"/>
                <a:cs typeface="Times New Roman"/>
              </a:rPr>
              <a:t>перепонками </a:t>
            </a:r>
            <a:r>
              <a:rPr sz="2000" spc="5" dirty="0">
                <a:latin typeface="Times New Roman"/>
                <a:cs typeface="Times New Roman"/>
              </a:rPr>
              <a:t>через </a:t>
            </a:r>
            <a:r>
              <a:rPr sz="2000" spc="-10" dirty="0">
                <a:latin typeface="Times New Roman"/>
                <a:cs typeface="Times New Roman"/>
              </a:rPr>
              <a:t>каждую</a:t>
            </a:r>
            <a:endParaRPr sz="2000">
              <a:latin typeface="Times New Roman"/>
              <a:cs typeface="Times New Roman"/>
            </a:endParaRPr>
          </a:p>
          <a:p>
            <a:pPr marL="241300" marR="255270">
              <a:lnSpc>
                <a:spcPct val="70000"/>
              </a:lnSpc>
              <a:spcBef>
                <a:spcPts val="359"/>
              </a:spcBef>
            </a:pPr>
            <a:r>
              <a:rPr sz="2000" spc="-10" dirty="0">
                <a:latin typeface="Times New Roman"/>
                <a:cs typeface="Times New Roman"/>
              </a:rPr>
              <a:t>сгибательную </a:t>
            </a:r>
            <a:r>
              <a:rPr sz="2000" spc="-5" dirty="0">
                <a:latin typeface="Times New Roman"/>
                <a:cs typeface="Times New Roman"/>
              </a:rPr>
              <a:t>складку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конечностях, </a:t>
            </a:r>
            <a:r>
              <a:rPr sz="2000" spc="-5" dirty="0">
                <a:latin typeface="Times New Roman"/>
                <a:cs typeface="Times New Roman"/>
              </a:rPr>
              <a:t>наиболее заметно </a:t>
            </a:r>
            <a:r>
              <a:rPr sz="2000" spc="5" dirty="0">
                <a:latin typeface="Times New Roman"/>
                <a:cs typeface="Times New Roman"/>
              </a:rPr>
              <a:t>через </a:t>
            </a:r>
            <a:r>
              <a:rPr sz="2000" spc="-15" dirty="0">
                <a:latin typeface="Times New Roman"/>
                <a:cs typeface="Times New Roman"/>
              </a:rPr>
              <a:t>подколенное </a:t>
            </a:r>
            <a:r>
              <a:rPr sz="2000" spc="5" dirty="0">
                <a:latin typeface="Times New Roman"/>
                <a:cs typeface="Times New Roman"/>
              </a:rPr>
              <a:t>пространство,  </a:t>
            </a:r>
            <a:r>
              <a:rPr sz="2000" spc="-20" dirty="0">
                <a:latin typeface="Times New Roman"/>
                <a:cs typeface="Times New Roman"/>
              </a:rPr>
              <a:t>локоть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подмышечную </a:t>
            </a:r>
            <a:r>
              <a:rPr sz="2000" spc="-30" dirty="0">
                <a:latin typeface="Times New Roman"/>
                <a:cs typeface="Times New Roman"/>
              </a:rPr>
              <a:t>впадину.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Синдром </a:t>
            </a:r>
            <a:r>
              <a:rPr sz="2000" spc="-25" dirty="0">
                <a:latin typeface="Times New Roman"/>
                <a:cs typeface="Times New Roman"/>
              </a:rPr>
              <a:t>подколенного </a:t>
            </a:r>
            <a:r>
              <a:rPr sz="2000" spc="-10" dirty="0">
                <a:latin typeface="Times New Roman"/>
                <a:cs typeface="Times New Roman"/>
              </a:rPr>
              <a:t>птеригиума </a:t>
            </a:r>
            <a:r>
              <a:rPr sz="2000" spc="-5" dirty="0">
                <a:latin typeface="Times New Roman"/>
                <a:cs typeface="Times New Roman"/>
              </a:rPr>
              <a:t>имеет </a:t>
            </a:r>
            <a:r>
              <a:rPr sz="2000" spc="5" dirty="0">
                <a:latin typeface="Times New Roman"/>
                <a:cs typeface="Times New Roman"/>
              </a:rPr>
              <a:t>особенности,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участием лица, гениталий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колен</a:t>
            </a:r>
            <a:endParaRPr sz="2000">
              <a:latin typeface="Times New Roman"/>
              <a:cs typeface="Times New Roman"/>
            </a:endParaRPr>
          </a:p>
          <a:p>
            <a:pPr marL="241300" marR="5080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dirty="0"/>
              <a:t>	</a:t>
            </a:r>
            <a:r>
              <a:rPr sz="2000" spc="-20" dirty="0">
                <a:latin typeface="Times New Roman"/>
                <a:cs typeface="Times New Roman"/>
              </a:rPr>
              <a:t>Подколенная паутина </a:t>
            </a:r>
            <a:r>
              <a:rPr sz="2000" dirty="0">
                <a:latin typeface="Times New Roman"/>
                <a:cs typeface="Times New Roman"/>
              </a:rPr>
              <a:t>обычно </a:t>
            </a:r>
            <a:r>
              <a:rPr sz="2000" spc="-10" dirty="0">
                <a:latin typeface="Times New Roman"/>
                <a:cs typeface="Times New Roman"/>
              </a:rPr>
              <a:t>присутствует двусторонне от </a:t>
            </a:r>
            <a:r>
              <a:rPr sz="2000" dirty="0">
                <a:latin typeface="Times New Roman"/>
                <a:cs typeface="Times New Roman"/>
              </a:rPr>
              <a:t>седалищной </a:t>
            </a:r>
            <a:r>
              <a:rPr sz="2000" spc="-10" dirty="0">
                <a:latin typeface="Times New Roman"/>
                <a:cs typeface="Times New Roman"/>
              </a:rPr>
              <a:t>кости </a:t>
            </a:r>
            <a:r>
              <a:rPr sz="2000" dirty="0">
                <a:latin typeface="Times New Roman"/>
                <a:cs typeface="Times New Roman"/>
              </a:rPr>
              <a:t>до </a:t>
            </a:r>
            <a:r>
              <a:rPr sz="2000" spc="-10" dirty="0">
                <a:latin typeface="Times New Roman"/>
                <a:cs typeface="Times New Roman"/>
              </a:rPr>
              <a:t>пяточной  кости, что приводит </a:t>
            </a:r>
            <a:r>
              <a:rPr sz="2000" dirty="0">
                <a:latin typeface="Times New Roman"/>
                <a:cs typeface="Times New Roman"/>
              </a:rPr>
              <a:t>к серьезным </a:t>
            </a:r>
            <a:r>
              <a:rPr sz="2000" spc="-5" dirty="0">
                <a:latin typeface="Times New Roman"/>
                <a:cs typeface="Times New Roman"/>
              </a:rPr>
              <a:t>деформациям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виде сгибания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колена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9096" y="2153411"/>
            <a:ext cx="5181600" cy="128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318007"/>
            <a:ext cx="33166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Артрогрипоз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44016"/>
            <a:ext cx="10347960" cy="4983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Диагноз артрогрипоза </a:t>
            </a:r>
            <a:r>
              <a:rPr sz="2200" spc="-15" dirty="0">
                <a:latin typeface="Times New Roman"/>
                <a:cs typeface="Times New Roman"/>
              </a:rPr>
              <a:t>можно заподозрить </a:t>
            </a:r>
            <a:r>
              <a:rPr sz="2200" spc="-5" dirty="0">
                <a:latin typeface="Times New Roman"/>
                <a:cs typeface="Times New Roman"/>
              </a:rPr>
              <a:t>при </a:t>
            </a:r>
            <a:r>
              <a:rPr sz="2200" spc="-10" dirty="0">
                <a:latin typeface="Times New Roman"/>
                <a:cs typeface="Times New Roman"/>
              </a:rPr>
              <a:t>проведении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пренатального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30" dirty="0">
                <a:latin typeface="Times New Roman"/>
                <a:cs typeface="Times New Roman"/>
              </a:rPr>
              <a:t>ультразвукового </a:t>
            </a:r>
            <a:r>
              <a:rPr sz="2200" spc="-10" dirty="0">
                <a:latin typeface="Times New Roman"/>
                <a:cs typeface="Times New Roman"/>
              </a:rPr>
              <a:t>исследования. </a:t>
            </a:r>
            <a:r>
              <a:rPr sz="2200" spc="-5" dirty="0">
                <a:latin typeface="Times New Roman"/>
                <a:cs typeface="Times New Roman"/>
              </a:rPr>
              <a:t>Отсутствие </a:t>
            </a:r>
            <a:r>
              <a:rPr sz="2200" spc="-10" dirty="0">
                <a:latin typeface="Times New Roman"/>
                <a:cs typeface="Times New Roman"/>
              </a:rPr>
              <a:t>движений </a:t>
            </a:r>
            <a:r>
              <a:rPr sz="2200" spc="-20" dirty="0">
                <a:latin typeface="Times New Roman"/>
                <a:cs typeface="Times New Roman"/>
              </a:rPr>
              <a:t>плода </a:t>
            </a:r>
            <a:r>
              <a:rPr sz="2200" spc="-5" dirty="0">
                <a:latin typeface="Times New Roman"/>
                <a:cs typeface="Times New Roman"/>
              </a:rPr>
              <a:t>в дистальных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или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Times New Roman"/>
                <a:cs typeface="Times New Roman"/>
              </a:rPr>
              <a:t>проксимальных суставах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сочетании </a:t>
            </a: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5" dirty="0">
                <a:latin typeface="Times New Roman"/>
                <a:cs typeface="Times New Roman"/>
              </a:rPr>
              <a:t>многоводием </a:t>
            </a:r>
            <a:r>
              <a:rPr sz="2200" spc="-5" dirty="0">
                <a:latin typeface="Times New Roman"/>
                <a:cs typeface="Times New Roman"/>
              </a:rPr>
              <a:t>- </a:t>
            </a:r>
            <a:r>
              <a:rPr sz="2200" spc="-15" dirty="0">
                <a:latin typeface="Times New Roman"/>
                <a:cs typeface="Times New Roman"/>
              </a:rPr>
              <a:t>это наводит </a:t>
            </a:r>
            <a:r>
              <a:rPr sz="2200" spc="-5" dirty="0">
                <a:latin typeface="Times New Roman"/>
                <a:cs typeface="Times New Roman"/>
              </a:rPr>
              <a:t>на</a:t>
            </a:r>
            <a:r>
              <a:rPr sz="2200" spc="1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размышления.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5" dirty="0">
                <a:latin typeface="Times New Roman"/>
                <a:cs typeface="Times New Roman"/>
              </a:rPr>
              <a:t>Процесс </a:t>
            </a:r>
            <a:r>
              <a:rPr sz="2200" spc="-15" dirty="0">
                <a:latin typeface="Times New Roman"/>
                <a:cs typeface="Times New Roman"/>
              </a:rPr>
              <a:t>родов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5" dirty="0">
                <a:latin typeface="Times New Roman"/>
                <a:cs typeface="Times New Roman"/>
              </a:rPr>
              <a:t>осложняться </a:t>
            </a:r>
            <a:r>
              <a:rPr sz="2200" spc="-15" dirty="0">
                <a:latin typeface="Times New Roman"/>
                <a:cs typeface="Times New Roman"/>
              </a:rPr>
              <a:t>контрактурами </a:t>
            </a:r>
            <a:r>
              <a:rPr sz="2200" spc="-5" dirty="0">
                <a:latin typeface="Times New Roman"/>
                <a:cs typeface="Times New Roman"/>
              </a:rPr>
              <a:t>суставов, в </a:t>
            </a:r>
            <a:r>
              <a:rPr sz="2200" spc="-30" dirty="0">
                <a:latin typeface="Times New Roman"/>
                <a:cs typeface="Times New Roman"/>
              </a:rPr>
              <a:t>результате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чего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Times New Roman"/>
                <a:cs typeface="Times New Roman"/>
              </a:rPr>
              <a:t>возникают </a:t>
            </a:r>
            <a:r>
              <a:rPr sz="2200" spc="-10" dirty="0">
                <a:latin typeface="Times New Roman"/>
                <a:cs typeface="Times New Roman"/>
              </a:rPr>
              <a:t>переломы </a:t>
            </a:r>
            <a:r>
              <a:rPr sz="2200" spc="-5" dirty="0">
                <a:latin typeface="Times New Roman"/>
                <a:cs typeface="Times New Roman"/>
              </a:rPr>
              <a:t>у </a:t>
            </a:r>
            <a:r>
              <a:rPr sz="2200" spc="-10" dirty="0">
                <a:latin typeface="Times New Roman"/>
                <a:cs typeface="Times New Roman"/>
              </a:rPr>
              <a:t>новорожденных. Перинатальные переломы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распространены</a:t>
            </a:r>
            <a:endParaRPr sz="2200">
              <a:latin typeface="Times New Roman"/>
              <a:cs typeface="Times New Roman"/>
            </a:endParaRPr>
          </a:p>
          <a:p>
            <a:pPr marL="241300" marR="952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являются </a:t>
            </a:r>
            <a:r>
              <a:rPr sz="2200" spc="-15" dirty="0">
                <a:latin typeface="Times New Roman"/>
                <a:cs typeface="Times New Roman"/>
              </a:rPr>
              <a:t>вторичными </a:t>
            </a:r>
            <a:r>
              <a:rPr sz="2200" spc="-5" dirty="0">
                <a:latin typeface="Times New Roman"/>
                <a:cs typeface="Times New Roman"/>
              </a:rPr>
              <a:t>к </a:t>
            </a:r>
            <a:r>
              <a:rPr sz="2200" spc="-10" dirty="0">
                <a:latin typeface="Times New Roman"/>
                <a:cs typeface="Times New Roman"/>
              </a:rPr>
              <a:t>гипотонии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ригидным суставам. </a:t>
            </a:r>
            <a:r>
              <a:rPr sz="2200" spc="-20" dirty="0">
                <a:latin typeface="Times New Roman"/>
                <a:cs typeface="Times New Roman"/>
              </a:rPr>
              <a:t>Терапия </a:t>
            </a:r>
            <a:r>
              <a:rPr sz="2200" spc="-5" dirty="0">
                <a:latin typeface="Times New Roman"/>
                <a:cs typeface="Times New Roman"/>
              </a:rPr>
              <a:t>не </a:t>
            </a:r>
            <a:r>
              <a:rPr sz="2200" spc="-10" dirty="0">
                <a:latin typeface="Times New Roman"/>
                <a:cs typeface="Times New Roman"/>
              </a:rPr>
              <a:t>должна </a:t>
            </a:r>
            <a:r>
              <a:rPr sz="2200" spc="-5" dirty="0">
                <a:latin typeface="Times New Roman"/>
                <a:cs typeface="Times New Roman"/>
              </a:rPr>
              <a:t>быть  </a:t>
            </a:r>
            <a:r>
              <a:rPr sz="2200" spc="-30" dirty="0">
                <a:latin typeface="Times New Roman"/>
                <a:cs typeface="Times New Roman"/>
              </a:rPr>
              <a:t>начата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5" dirty="0">
                <a:latin typeface="Times New Roman"/>
                <a:cs typeface="Times New Roman"/>
              </a:rPr>
              <a:t>период </a:t>
            </a:r>
            <a:r>
              <a:rPr sz="2200" spc="-5" dirty="0">
                <a:latin typeface="Times New Roman"/>
                <a:cs typeface="Times New Roman"/>
              </a:rPr>
              <a:t>новорожденности, </a:t>
            </a:r>
            <a:r>
              <a:rPr sz="2200" spc="-15" dirty="0">
                <a:latin typeface="Times New Roman"/>
                <a:cs typeface="Times New Roman"/>
              </a:rPr>
              <a:t>пока </a:t>
            </a:r>
            <a:r>
              <a:rPr sz="2200" dirty="0">
                <a:latin typeface="Times New Roman"/>
                <a:cs typeface="Times New Roman"/>
              </a:rPr>
              <a:t>такие </a:t>
            </a:r>
            <a:r>
              <a:rPr sz="2200" spc="-10" dirty="0">
                <a:latin typeface="Times New Roman"/>
                <a:cs typeface="Times New Roman"/>
              </a:rPr>
              <a:t>переломы </a:t>
            </a:r>
            <a:r>
              <a:rPr sz="2200" spc="-5" dirty="0">
                <a:latin typeface="Times New Roman"/>
                <a:cs typeface="Times New Roman"/>
              </a:rPr>
              <a:t>не </a:t>
            </a:r>
            <a:r>
              <a:rPr sz="2200" spc="-45" dirty="0">
                <a:latin typeface="Times New Roman"/>
                <a:cs typeface="Times New Roman"/>
              </a:rPr>
              <a:t>будут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исключены.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Times New Roman"/>
                <a:cs typeface="Times New Roman"/>
              </a:rPr>
              <a:t>Дети, </a:t>
            </a:r>
            <a:r>
              <a:rPr sz="2200" spc="-10" dirty="0">
                <a:latin typeface="Times New Roman"/>
                <a:cs typeface="Times New Roman"/>
              </a:rPr>
              <a:t>пережившие инфантильный </a:t>
            </a:r>
            <a:r>
              <a:rPr sz="2200" spc="-5" dirty="0">
                <a:latin typeface="Times New Roman"/>
                <a:cs typeface="Times New Roman"/>
              </a:rPr>
              <a:t>артрогрипоз, </a:t>
            </a:r>
            <a:r>
              <a:rPr sz="2200" spc="-10" dirty="0">
                <a:latin typeface="Times New Roman"/>
                <a:cs typeface="Times New Roman"/>
              </a:rPr>
              <a:t>часто </a:t>
            </a:r>
            <a:r>
              <a:rPr sz="2200" spc="-15" dirty="0">
                <a:latin typeface="Times New Roman"/>
                <a:cs typeface="Times New Roman"/>
              </a:rPr>
              <a:t>вовлечены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типичные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latin typeface="Times New Roman"/>
                <a:cs typeface="Times New Roman"/>
              </a:rPr>
              <a:t>паттерны </a:t>
            </a:r>
            <a:r>
              <a:rPr sz="2200" spc="-5" dirty="0">
                <a:latin typeface="Times New Roman"/>
                <a:cs typeface="Times New Roman"/>
              </a:rPr>
              <a:t>верхних и </a:t>
            </a:r>
            <a:r>
              <a:rPr sz="2200" spc="-10" dirty="0">
                <a:latin typeface="Times New Roman"/>
                <a:cs typeface="Times New Roman"/>
              </a:rPr>
              <a:t>нижних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конечностей.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5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Общие деформации верхних </a:t>
            </a:r>
            <a:r>
              <a:rPr sz="2200" spc="-15" dirty="0">
                <a:latin typeface="Times New Roman"/>
                <a:cs typeface="Times New Roman"/>
              </a:rPr>
              <a:t>конечностей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включают:</a:t>
            </a:r>
            <a:endParaRPr sz="22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095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5" dirty="0">
                <a:latin typeface="Times New Roman"/>
                <a:cs typeface="Times New Roman"/>
              </a:rPr>
              <a:t>аддукцию;</a:t>
            </a:r>
            <a:endParaRPr sz="19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00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15" dirty="0">
                <a:latin typeface="Times New Roman"/>
                <a:cs typeface="Times New Roman"/>
              </a:rPr>
              <a:t>контрактуры </a:t>
            </a:r>
            <a:r>
              <a:rPr sz="1900" spc="-20" dirty="0">
                <a:latin typeface="Times New Roman"/>
                <a:cs typeface="Times New Roman"/>
              </a:rPr>
              <a:t>плечевого </a:t>
            </a:r>
            <a:r>
              <a:rPr sz="1900" spc="-5" dirty="0">
                <a:latin typeface="Times New Roman"/>
                <a:cs typeface="Times New Roman"/>
              </a:rPr>
              <a:t>суставов в </a:t>
            </a:r>
            <a:r>
              <a:rPr sz="1900" spc="-15" dirty="0">
                <a:latin typeface="Times New Roman"/>
                <a:cs typeface="Times New Roman"/>
              </a:rPr>
              <a:t>положении </a:t>
            </a:r>
            <a:r>
              <a:rPr sz="1900" dirty="0">
                <a:latin typeface="Times New Roman"/>
                <a:cs typeface="Times New Roman"/>
              </a:rPr>
              <a:t>внутренней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ротации;</a:t>
            </a:r>
            <a:endParaRPr sz="19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095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10" dirty="0">
                <a:latin typeface="Times New Roman"/>
                <a:cs typeface="Times New Roman"/>
              </a:rPr>
              <a:t>фиксированные </a:t>
            </a:r>
            <a:r>
              <a:rPr sz="1900" spc="-15" dirty="0">
                <a:latin typeface="Times New Roman"/>
                <a:cs typeface="Times New Roman"/>
              </a:rPr>
              <a:t>контрактуры </a:t>
            </a:r>
            <a:r>
              <a:rPr sz="1900" spc="-5" dirty="0">
                <a:latin typeface="Times New Roman"/>
                <a:cs typeface="Times New Roman"/>
              </a:rPr>
              <a:t>сгибания или разгибания локтевых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суставов;</a:t>
            </a:r>
            <a:endParaRPr sz="1900">
              <a:latin typeface="Times New Roman"/>
              <a:cs typeface="Times New Roman"/>
            </a:endParaRPr>
          </a:p>
          <a:p>
            <a:pPr marL="698500" marR="793750" lvl="1" indent="-228600">
              <a:lnSpc>
                <a:spcPct val="70000"/>
              </a:lnSpc>
              <a:spcBef>
                <a:spcPts val="590"/>
              </a:spcBef>
              <a:buFont typeface="Wingdings"/>
              <a:buChar char=""/>
              <a:tabLst>
                <a:tab pos="699135" algn="l"/>
              </a:tabLst>
            </a:pPr>
            <a:r>
              <a:rPr sz="1900" dirty="0">
                <a:latin typeface="Times New Roman"/>
                <a:cs typeface="Times New Roman"/>
              </a:rPr>
              <a:t>любое </a:t>
            </a:r>
            <a:r>
              <a:rPr sz="1900" spc="-5" dirty="0">
                <a:latin typeface="Times New Roman"/>
                <a:cs typeface="Times New Roman"/>
              </a:rPr>
              <a:t>сгибание </a:t>
            </a:r>
            <a:r>
              <a:rPr sz="1900" spc="-10" dirty="0">
                <a:latin typeface="Times New Roman"/>
                <a:cs typeface="Times New Roman"/>
              </a:rPr>
              <a:t>запястья </a:t>
            </a:r>
            <a:r>
              <a:rPr sz="1900" spc="-5" dirty="0">
                <a:latin typeface="Times New Roman"/>
                <a:cs typeface="Times New Roman"/>
              </a:rPr>
              <a:t>с </a:t>
            </a:r>
            <a:r>
              <a:rPr sz="1900" spc="-10" dirty="0">
                <a:latin typeface="Times New Roman"/>
                <a:cs typeface="Times New Roman"/>
              </a:rPr>
              <a:t>локтевой </a:t>
            </a:r>
            <a:r>
              <a:rPr sz="1900" spc="-5" dirty="0">
                <a:latin typeface="Times New Roman"/>
                <a:cs typeface="Times New Roman"/>
              </a:rPr>
              <a:t>девиацией или разгибание </a:t>
            </a:r>
            <a:r>
              <a:rPr sz="1900" spc="-10" dirty="0">
                <a:latin typeface="Times New Roman"/>
                <a:cs typeface="Times New Roman"/>
              </a:rPr>
              <a:t>запястья </a:t>
            </a:r>
            <a:r>
              <a:rPr sz="1900" spc="-5" dirty="0">
                <a:latin typeface="Times New Roman"/>
                <a:cs typeface="Times New Roman"/>
              </a:rPr>
              <a:t>с радиальной  девиацией;</a:t>
            </a:r>
            <a:endParaRPr sz="1900">
              <a:latin typeface="Times New Roman"/>
              <a:cs typeface="Times New Roman"/>
            </a:endParaRPr>
          </a:p>
          <a:p>
            <a:pPr marL="698500" lvl="1" indent="-229235">
              <a:lnSpc>
                <a:spcPts val="2100"/>
              </a:lnSpc>
              <a:buFont typeface="Wingdings"/>
              <a:buChar char=""/>
              <a:tabLst>
                <a:tab pos="699135" algn="l"/>
              </a:tabLst>
            </a:pPr>
            <a:r>
              <a:rPr sz="1900" spc="-5" dirty="0">
                <a:latin typeface="Times New Roman"/>
                <a:cs typeface="Times New Roman"/>
              </a:rPr>
              <a:t>деформация </a:t>
            </a:r>
            <a:r>
              <a:rPr sz="1900" spc="-10" dirty="0">
                <a:latin typeface="Times New Roman"/>
                <a:cs typeface="Times New Roman"/>
              </a:rPr>
              <a:t>«большой</a:t>
            </a:r>
            <a:r>
              <a:rPr sz="1900" spc="-5" dirty="0">
                <a:latin typeface="Times New Roman"/>
                <a:cs typeface="Times New Roman"/>
              </a:rPr>
              <a:t> палец-в-ладони».</a:t>
            </a:r>
            <a:endParaRPr sz="19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нижних </a:t>
            </a:r>
            <a:r>
              <a:rPr sz="2200" spc="-20" dirty="0">
                <a:latin typeface="Times New Roman"/>
                <a:cs typeface="Times New Roman"/>
              </a:rPr>
              <a:t>конечностях </a:t>
            </a:r>
            <a:r>
              <a:rPr sz="2200" spc="-15" dirty="0">
                <a:latin typeface="Times New Roman"/>
                <a:cs typeface="Times New Roman"/>
              </a:rPr>
              <a:t>отмечаются контрактуры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20" dirty="0">
                <a:latin typeface="Times New Roman"/>
                <a:cs typeface="Times New Roman"/>
              </a:rPr>
              <a:t>положении </a:t>
            </a:r>
            <a:r>
              <a:rPr sz="2200" spc="-5" dirty="0">
                <a:latin typeface="Times New Roman"/>
                <a:cs typeface="Times New Roman"/>
              </a:rPr>
              <a:t>сгибания, </a:t>
            </a:r>
            <a:r>
              <a:rPr sz="2200" spc="-10" dirty="0">
                <a:latin typeface="Times New Roman"/>
                <a:cs typeface="Times New Roman"/>
              </a:rPr>
              <a:t>отведения </a:t>
            </a:r>
            <a:r>
              <a:rPr sz="2200" spc="-5" dirty="0">
                <a:latin typeface="Times New Roman"/>
                <a:cs typeface="Times New Roman"/>
              </a:rPr>
              <a:t>и  </a:t>
            </a:r>
            <a:r>
              <a:rPr sz="2200" spc="-10" dirty="0">
                <a:latin typeface="Times New Roman"/>
                <a:cs typeface="Times New Roman"/>
              </a:rPr>
              <a:t>наружной </a:t>
            </a:r>
            <a:r>
              <a:rPr sz="2200" spc="-5" dirty="0">
                <a:latin typeface="Times New Roman"/>
                <a:cs typeface="Times New Roman"/>
              </a:rPr>
              <a:t>ротации </a:t>
            </a:r>
            <a:r>
              <a:rPr sz="2200" spc="-15" dirty="0">
                <a:latin typeface="Times New Roman"/>
                <a:cs typeface="Times New Roman"/>
              </a:rPr>
              <a:t>бедра </a:t>
            </a:r>
            <a:r>
              <a:rPr sz="2200" spc="-5" dirty="0">
                <a:latin typeface="Times New Roman"/>
                <a:cs typeface="Times New Roman"/>
              </a:rPr>
              <a:t>с односторонними </a:t>
            </a:r>
            <a:r>
              <a:rPr sz="2200" spc="-10" dirty="0">
                <a:latin typeface="Times New Roman"/>
                <a:cs typeface="Times New Roman"/>
              </a:rPr>
              <a:t>или двусторонними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вывихами.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394538"/>
            <a:ext cx="3317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Артрогрипоз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678686"/>
            <a:ext cx="10158095" cy="428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Times New Roman"/>
                <a:cs typeface="Times New Roman"/>
              </a:rPr>
              <a:t>Двусторонние </a:t>
            </a:r>
            <a:r>
              <a:rPr sz="2200" spc="-10" dirty="0">
                <a:latin typeface="Times New Roman"/>
                <a:cs typeface="Times New Roman"/>
              </a:rPr>
              <a:t>вывихи тазобедренного сустава </a:t>
            </a:r>
            <a:r>
              <a:rPr sz="2200" spc="-5" dirty="0">
                <a:latin typeface="Times New Roman"/>
                <a:cs typeface="Times New Roman"/>
              </a:rPr>
              <a:t>чаще оставляют в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покое</a:t>
            </a:r>
            <a:endParaRPr sz="2200">
              <a:latin typeface="Times New Roman"/>
              <a:cs typeface="Times New Roman"/>
            </a:endParaRPr>
          </a:p>
          <a:p>
            <a:pPr marL="241300" marR="436245">
              <a:lnSpc>
                <a:spcPct val="70000"/>
              </a:lnSpc>
              <a:spcBef>
                <a:spcPts val="395"/>
              </a:spcBef>
            </a:pPr>
            <a:r>
              <a:rPr sz="2200" spc="-20" dirty="0">
                <a:latin typeface="Times New Roman"/>
                <a:cs typeface="Times New Roman"/>
              </a:rPr>
              <a:t>(наблюдают), </a:t>
            </a:r>
            <a:r>
              <a:rPr sz="2200" spc="-30" dirty="0">
                <a:latin typeface="Times New Roman"/>
                <a:cs typeface="Times New Roman"/>
              </a:rPr>
              <a:t>тогда </a:t>
            </a:r>
            <a:r>
              <a:rPr sz="2200" spc="-20" dirty="0">
                <a:latin typeface="Times New Roman"/>
                <a:cs typeface="Times New Roman"/>
              </a:rPr>
              <a:t>как </a:t>
            </a:r>
            <a:r>
              <a:rPr sz="2200" spc="-5" dirty="0">
                <a:latin typeface="Times New Roman"/>
                <a:cs typeface="Times New Roman"/>
              </a:rPr>
              <a:t>односторонние </a:t>
            </a:r>
            <a:r>
              <a:rPr sz="2200" spc="-10" dirty="0">
                <a:latin typeface="Times New Roman"/>
                <a:cs typeface="Times New Roman"/>
              </a:rPr>
              <a:t>вывихи </a:t>
            </a:r>
            <a:r>
              <a:rPr sz="2200" spc="-5" dirty="0">
                <a:latin typeface="Times New Roman"/>
                <a:cs typeface="Times New Roman"/>
              </a:rPr>
              <a:t>из-за </a:t>
            </a:r>
            <a:r>
              <a:rPr sz="2200" spc="-10" dirty="0">
                <a:latin typeface="Times New Roman"/>
                <a:cs typeface="Times New Roman"/>
              </a:rPr>
              <a:t>риска </a:t>
            </a:r>
            <a:r>
              <a:rPr sz="2200" spc="-25" dirty="0">
                <a:latin typeface="Times New Roman"/>
                <a:cs typeface="Times New Roman"/>
              </a:rPr>
              <a:t>сколиоза </a:t>
            </a:r>
            <a:r>
              <a:rPr sz="2200" spc="-5" dirty="0">
                <a:latin typeface="Times New Roman"/>
                <a:cs typeface="Times New Roman"/>
              </a:rPr>
              <a:t>чаще </a:t>
            </a:r>
            <a:r>
              <a:rPr sz="2200" spc="-30" dirty="0">
                <a:latin typeface="Times New Roman"/>
                <a:cs typeface="Times New Roman"/>
              </a:rPr>
              <a:t>лечат  </a:t>
            </a:r>
            <a:r>
              <a:rPr sz="2200" dirty="0">
                <a:latin typeface="Times New Roman"/>
                <a:cs typeface="Times New Roman"/>
              </a:rPr>
              <a:t>хирургическим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путем.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Фиксированное разгибательные </a:t>
            </a:r>
            <a:r>
              <a:rPr sz="2200" spc="-5" dirty="0">
                <a:latin typeface="Times New Roman"/>
                <a:cs typeface="Times New Roman"/>
              </a:rPr>
              <a:t>или </a:t>
            </a:r>
            <a:r>
              <a:rPr sz="2200" spc="-10" dirty="0">
                <a:latin typeface="Times New Roman"/>
                <a:cs typeface="Times New Roman"/>
              </a:rPr>
              <a:t>сгибательные </a:t>
            </a:r>
            <a:r>
              <a:rPr sz="2200" spc="-15" dirty="0">
                <a:latin typeface="Times New Roman"/>
                <a:cs typeface="Times New Roman"/>
              </a:rPr>
              <a:t>контрактуры </a:t>
            </a:r>
            <a:r>
              <a:rPr sz="2200" spc="-30" dirty="0">
                <a:latin typeface="Times New Roman"/>
                <a:cs typeface="Times New Roman"/>
              </a:rPr>
              <a:t>колен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также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20" dirty="0">
                <a:latin typeface="Times New Roman"/>
                <a:cs typeface="Times New Roman"/>
              </a:rPr>
              <a:t>наблюдается </a:t>
            </a:r>
            <a:r>
              <a:rPr sz="2200" spc="-10" dirty="0">
                <a:latin typeface="Times New Roman"/>
                <a:cs typeface="Times New Roman"/>
              </a:rPr>
              <a:t>наряду </a:t>
            </a: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5" dirty="0">
                <a:latin typeface="Times New Roman"/>
                <a:cs typeface="Times New Roman"/>
              </a:rPr>
              <a:t>тяжелой </a:t>
            </a:r>
            <a:r>
              <a:rPr sz="2200" spc="-10" dirty="0">
                <a:latin typeface="Times New Roman"/>
                <a:cs typeface="Times New Roman"/>
              </a:rPr>
              <a:t>ригидной двусторонней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косолапостью.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В случаях </a:t>
            </a:r>
            <a:r>
              <a:rPr sz="2200" spc="-15" dirty="0">
                <a:latin typeface="Times New Roman"/>
                <a:cs typeface="Times New Roman"/>
              </a:rPr>
              <a:t>тяжелой </a:t>
            </a:r>
            <a:r>
              <a:rPr sz="2200" spc="-10" dirty="0">
                <a:latin typeface="Times New Roman"/>
                <a:cs typeface="Times New Roman"/>
              </a:rPr>
              <a:t>ригидной косолапости, </a:t>
            </a:r>
            <a:r>
              <a:rPr sz="2200" spc="-5" dirty="0">
                <a:latin typeface="Times New Roman"/>
                <a:cs typeface="Times New Roman"/>
              </a:rPr>
              <a:t>не </a:t>
            </a:r>
            <a:r>
              <a:rPr sz="2200" spc="-10" dirty="0">
                <a:latin typeface="Times New Roman"/>
                <a:cs typeface="Times New Roman"/>
              </a:rPr>
              <a:t>поддающейся </a:t>
            </a:r>
            <a:r>
              <a:rPr sz="2200" spc="-15" dirty="0">
                <a:latin typeface="Times New Roman"/>
                <a:cs typeface="Times New Roman"/>
              </a:rPr>
              <a:t>коррекции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при</a:t>
            </a:r>
            <a:endParaRPr sz="2200">
              <a:latin typeface="Times New Roman"/>
              <a:cs typeface="Times New Roman"/>
            </a:endParaRPr>
          </a:p>
          <a:p>
            <a:pPr marL="241300" marR="100838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Times New Roman"/>
                <a:cs typeface="Times New Roman"/>
              </a:rPr>
              <a:t>гипсовании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20" dirty="0">
                <a:latin typeface="Times New Roman"/>
                <a:cs typeface="Times New Roman"/>
              </a:rPr>
              <a:t>консервативном </a:t>
            </a:r>
            <a:r>
              <a:rPr sz="2200" spc="-25" dirty="0">
                <a:latin typeface="Times New Roman"/>
                <a:cs typeface="Times New Roman"/>
              </a:rPr>
              <a:t>уходе,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15" dirty="0">
                <a:latin typeface="Times New Roman"/>
                <a:cs typeface="Times New Roman"/>
              </a:rPr>
              <a:t>потребоваться </a:t>
            </a:r>
            <a:r>
              <a:rPr sz="2200" spc="-10" dirty="0">
                <a:latin typeface="Times New Roman"/>
                <a:cs typeface="Times New Roman"/>
              </a:rPr>
              <a:t>талэктомия или  </a:t>
            </a:r>
            <a:r>
              <a:rPr sz="2200" dirty="0">
                <a:latin typeface="Times New Roman"/>
                <a:cs typeface="Times New Roman"/>
              </a:rPr>
              <a:t>энуклеация таранной </a:t>
            </a:r>
            <a:r>
              <a:rPr sz="2200" spc="-15" dirty="0">
                <a:latin typeface="Times New Roman"/>
                <a:cs typeface="Times New Roman"/>
              </a:rPr>
              <a:t>кости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сочетании </a:t>
            </a:r>
            <a:r>
              <a:rPr sz="2200" spc="-5" dirty="0">
                <a:latin typeface="Times New Roman"/>
                <a:cs typeface="Times New Roman"/>
              </a:rPr>
              <a:t>с </a:t>
            </a:r>
            <a:r>
              <a:rPr sz="2200" spc="-10" dirty="0">
                <a:latin typeface="Times New Roman"/>
                <a:cs typeface="Times New Roman"/>
              </a:rPr>
              <a:t>задним медиальным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релизом.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Разгибательная </a:t>
            </a:r>
            <a:r>
              <a:rPr sz="2200" spc="-5" dirty="0">
                <a:latin typeface="Times New Roman"/>
                <a:cs typeface="Times New Roman"/>
              </a:rPr>
              <a:t>клиновидная остеотомия </a:t>
            </a:r>
            <a:r>
              <a:rPr sz="2200" spc="-10" dirty="0">
                <a:latin typeface="Times New Roman"/>
                <a:cs typeface="Times New Roman"/>
              </a:rPr>
              <a:t>дистального </a:t>
            </a:r>
            <a:r>
              <a:rPr sz="2200" spc="-15" dirty="0">
                <a:latin typeface="Times New Roman"/>
                <a:cs typeface="Times New Roman"/>
              </a:rPr>
              <a:t>отдела </a:t>
            </a:r>
            <a:r>
              <a:rPr sz="2200" spc="-10" dirty="0">
                <a:latin typeface="Times New Roman"/>
                <a:cs typeface="Times New Roman"/>
              </a:rPr>
              <a:t>бедренной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кости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5" dirty="0">
                <a:latin typeface="Times New Roman"/>
                <a:cs typeface="Times New Roman"/>
              </a:rPr>
              <a:t>быть </a:t>
            </a:r>
            <a:r>
              <a:rPr sz="2200" spc="-30" dirty="0">
                <a:latin typeface="Times New Roman"/>
                <a:cs typeface="Times New Roman"/>
              </a:rPr>
              <a:t>необходима </a:t>
            </a:r>
            <a:r>
              <a:rPr sz="2200" spc="-5" dirty="0">
                <a:latin typeface="Times New Roman"/>
                <a:cs typeface="Times New Roman"/>
              </a:rPr>
              <a:t>для </a:t>
            </a:r>
            <a:r>
              <a:rPr sz="2200" spc="-15" dirty="0">
                <a:latin typeface="Times New Roman"/>
                <a:cs typeface="Times New Roman"/>
              </a:rPr>
              <a:t>коррекции </a:t>
            </a:r>
            <a:r>
              <a:rPr sz="2200" spc="-10" dirty="0">
                <a:latin typeface="Times New Roman"/>
                <a:cs typeface="Times New Roman"/>
              </a:rPr>
              <a:t>сгибательных </a:t>
            </a:r>
            <a:r>
              <a:rPr sz="2200" spc="-15" dirty="0">
                <a:latin typeface="Times New Roman"/>
                <a:cs typeface="Times New Roman"/>
              </a:rPr>
              <a:t>контрактур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колена.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Times New Roman"/>
                <a:cs typeface="Times New Roman"/>
              </a:rPr>
              <a:t>Всегда </a:t>
            </a:r>
            <a:r>
              <a:rPr sz="2200" spc="-10" dirty="0">
                <a:latin typeface="Times New Roman"/>
                <a:cs typeface="Times New Roman"/>
              </a:rPr>
              <a:t>существует </a:t>
            </a:r>
            <a:r>
              <a:rPr sz="2200" spc="-15" dirty="0">
                <a:latin typeface="Times New Roman"/>
                <a:cs typeface="Times New Roman"/>
              </a:rPr>
              <a:t>хорошо </a:t>
            </a:r>
            <a:r>
              <a:rPr sz="2200" dirty="0">
                <a:latin typeface="Times New Roman"/>
                <a:cs typeface="Times New Roman"/>
              </a:rPr>
              <a:t>известный </a:t>
            </a:r>
            <a:r>
              <a:rPr sz="2200" spc="-5" dirty="0">
                <a:latin typeface="Times New Roman"/>
                <a:cs typeface="Times New Roman"/>
              </a:rPr>
              <a:t>риск </a:t>
            </a:r>
            <a:r>
              <a:rPr sz="2200" spc="-15" dirty="0">
                <a:latin typeface="Times New Roman"/>
                <a:cs typeface="Times New Roman"/>
              </a:rPr>
              <a:t>сосудисто-нервного </a:t>
            </a:r>
            <a:r>
              <a:rPr sz="2200" spc="-10" dirty="0">
                <a:latin typeface="Times New Roman"/>
                <a:cs typeface="Times New Roman"/>
              </a:rPr>
              <a:t>повреждения,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при</a:t>
            </a:r>
            <a:endParaRPr sz="22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395"/>
              </a:spcBef>
            </a:pPr>
            <a:r>
              <a:rPr sz="2200" spc="-20" dirty="0">
                <a:latin typeface="Times New Roman"/>
                <a:cs typeface="Times New Roman"/>
              </a:rPr>
              <a:t>этом </a:t>
            </a:r>
            <a:r>
              <a:rPr sz="2200" spc="-10" dirty="0">
                <a:latin typeface="Times New Roman"/>
                <a:cs typeface="Times New Roman"/>
              </a:rPr>
              <a:t>оперативная </a:t>
            </a:r>
            <a:r>
              <a:rPr sz="2200" spc="-15" dirty="0">
                <a:latin typeface="Times New Roman"/>
                <a:cs typeface="Times New Roman"/>
              </a:rPr>
              <a:t>коррекция </a:t>
            </a:r>
            <a:r>
              <a:rPr sz="2200" spc="-10" dirty="0">
                <a:latin typeface="Times New Roman"/>
                <a:cs typeface="Times New Roman"/>
              </a:rPr>
              <a:t>сгибательных </a:t>
            </a:r>
            <a:r>
              <a:rPr sz="2200" spc="-15" dirty="0">
                <a:latin typeface="Times New Roman"/>
                <a:cs typeface="Times New Roman"/>
              </a:rPr>
              <a:t>контрактур </a:t>
            </a:r>
            <a:r>
              <a:rPr sz="2200" spc="-30" dirty="0">
                <a:latin typeface="Times New Roman"/>
                <a:cs typeface="Times New Roman"/>
              </a:rPr>
              <a:t>колена </a:t>
            </a:r>
            <a:r>
              <a:rPr sz="2200" spc="-15" dirty="0">
                <a:latin typeface="Times New Roman"/>
                <a:cs typeface="Times New Roman"/>
              </a:rPr>
              <a:t>требует </a:t>
            </a:r>
            <a:r>
              <a:rPr sz="2200" spc="-20" dirty="0">
                <a:latin typeface="Times New Roman"/>
                <a:cs typeface="Times New Roman"/>
              </a:rPr>
              <a:t>тщательного  </a:t>
            </a:r>
            <a:r>
              <a:rPr sz="2200" spc="-5" dirty="0">
                <a:latin typeface="Times New Roman"/>
                <a:cs typeface="Times New Roman"/>
              </a:rPr>
              <a:t>рассмотрения, </a:t>
            </a:r>
            <a:r>
              <a:rPr sz="2200" spc="-10" dirty="0">
                <a:latin typeface="Times New Roman"/>
                <a:cs typeface="Times New Roman"/>
              </a:rPr>
              <a:t>чтобы </a:t>
            </a:r>
            <a:r>
              <a:rPr sz="2200" spc="-20" dirty="0">
                <a:latin typeface="Times New Roman"/>
                <a:cs typeface="Times New Roman"/>
              </a:rPr>
              <a:t>избежать </a:t>
            </a:r>
            <a:r>
              <a:rPr sz="2200" spc="-10" dirty="0">
                <a:latin typeface="Times New Roman"/>
                <a:cs typeface="Times New Roman"/>
              </a:rPr>
              <a:t>перерастяжения </a:t>
            </a:r>
            <a:r>
              <a:rPr sz="2200" spc="-15" dirty="0">
                <a:latin typeface="Times New Roman"/>
                <a:cs typeface="Times New Roman"/>
              </a:rPr>
              <a:t>сосудисто-нервного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пучка.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Использование </a:t>
            </a:r>
            <a:r>
              <a:rPr sz="2200" spc="-20" dirty="0">
                <a:latin typeface="Times New Roman"/>
                <a:cs typeface="Times New Roman"/>
              </a:rPr>
              <a:t>укорочивающей </a:t>
            </a:r>
            <a:r>
              <a:rPr sz="2200" spc="-5" dirty="0">
                <a:latin typeface="Times New Roman"/>
                <a:cs typeface="Times New Roman"/>
              </a:rPr>
              <a:t>остеотомии завершено, в </a:t>
            </a:r>
            <a:r>
              <a:rPr sz="2200" spc="-20" dirty="0">
                <a:latin typeface="Times New Roman"/>
                <a:cs typeface="Times New Roman"/>
              </a:rPr>
              <a:t>то же </a:t>
            </a:r>
            <a:r>
              <a:rPr sz="2200" spc="-10" dirty="0">
                <a:latin typeface="Times New Roman"/>
                <a:cs typeface="Times New Roman"/>
              </a:rPr>
              <a:t>время,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как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Times New Roman"/>
                <a:cs typeface="Times New Roman"/>
              </a:rPr>
              <a:t>разгибательная </a:t>
            </a:r>
            <a:r>
              <a:rPr sz="2200" spc="-5" dirty="0">
                <a:latin typeface="Times New Roman"/>
                <a:cs typeface="Times New Roman"/>
              </a:rPr>
              <a:t>клиновидная остеотомия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dirty="0">
                <a:latin typeface="Times New Roman"/>
                <a:cs typeface="Times New Roman"/>
              </a:rPr>
              <a:t>свести </a:t>
            </a:r>
            <a:r>
              <a:rPr sz="2200" spc="-5" dirty="0">
                <a:latin typeface="Times New Roman"/>
                <a:cs typeface="Times New Roman"/>
              </a:rPr>
              <a:t>к </a:t>
            </a:r>
            <a:r>
              <a:rPr sz="2200" spc="-10" dirty="0">
                <a:latin typeface="Times New Roman"/>
                <a:cs typeface="Times New Roman"/>
              </a:rPr>
              <a:t>минимуму эти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риски.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346405"/>
            <a:ext cx="3317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Артрогрипоз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540205"/>
            <a:ext cx="10323830" cy="435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При отсутствии </a:t>
            </a:r>
            <a:r>
              <a:rPr sz="2400" spc="-10" dirty="0">
                <a:latin typeface="Times New Roman"/>
                <a:cs typeface="Times New Roman"/>
              </a:rPr>
              <a:t>дегенеративных </a:t>
            </a:r>
            <a:r>
              <a:rPr sz="2400" spc="-5" dirty="0">
                <a:latin typeface="Times New Roman"/>
                <a:cs typeface="Times New Roman"/>
              </a:rPr>
              <a:t>неврологических состояний пациента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артрогрипозом </a:t>
            </a:r>
            <a:r>
              <a:rPr sz="2400" spc="-15" dirty="0">
                <a:latin typeface="Times New Roman"/>
                <a:cs typeface="Times New Roman"/>
              </a:rPr>
              <a:t>сохраняют </a:t>
            </a:r>
            <a:r>
              <a:rPr sz="2400" spc="-5" dirty="0">
                <a:latin typeface="Times New Roman"/>
                <a:cs typeface="Times New Roman"/>
              </a:rPr>
              <a:t>свою </a:t>
            </a:r>
            <a:r>
              <a:rPr sz="2400" dirty="0">
                <a:latin typeface="Times New Roman"/>
                <a:cs typeface="Times New Roman"/>
              </a:rPr>
              <a:t>силу и </a:t>
            </a:r>
            <a:r>
              <a:rPr sz="2400" spc="-5" dirty="0">
                <a:latin typeface="Times New Roman"/>
                <a:cs typeface="Times New Roman"/>
              </a:rPr>
              <a:t>ROM </a:t>
            </a:r>
            <a:r>
              <a:rPr sz="2400" dirty="0">
                <a:latin typeface="Times New Roman"/>
                <a:cs typeface="Times New Roman"/>
              </a:rPr>
              <a:t>со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временем.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Хирургические и реабилитационные </a:t>
            </a:r>
            <a:r>
              <a:rPr sz="2400" spc="-5" dirty="0">
                <a:latin typeface="Times New Roman"/>
                <a:cs typeface="Times New Roman"/>
              </a:rPr>
              <a:t>цели,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правило, </a:t>
            </a:r>
            <a:r>
              <a:rPr sz="2400" spc="-10" dirty="0">
                <a:latin typeface="Times New Roman"/>
                <a:cs typeface="Times New Roman"/>
              </a:rPr>
              <a:t>сосредоточены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Times New Roman"/>
                <a:cs typeface="Times New Roman"/>
              </a:rPr>
              <a:t>навыках </a:t>
            </a:r>
            <a:r>
              <a:rPr sz="2400" spc="-5" dirty="0">
                <a:latin typeface="Times New Roman"/>
                <a:cs typeface="Times New Roman"/>
              </a:rPr>
              <a:t>cамопомощи </a:t>
            </a:r>
            <a:r>
              <a:rPr sz="2400" spc="-15" dirty="0">
                <a:latin typeface="Times New Roman"/>
                <a:cs typeface="Times New Roman"/>
              </a:rPr>
              <a:t>(кормление, </a:t>
            </a:r>
            <a:r>
              <a:rPr sz="2400" spc="-10" dirty="0">
                <a:latin typeface="Times New Roman"/>
                <a:cs typeface="Times New Roman"/>
              </a:rPr>
              <a:t>туалет)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навыки </a:t>
            </a:r>
            <a:r>
              <a:rPr sz="2400" dirty="0">
                <a:latin typeface="Times New Roman"/>
                <a:cs typeface="Times New Roman"/>
              </a:rPr>
              <a:t>мобильности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(стояние,</a:t>
            </a:r>
            <a:endParaRPr sz="2400">
              <a:latin typeface="Times New Roman"/>
              <a:cs typeface="Times New Roman"/>
            </a:endParaRPr>
          </a:p>
          <a:p>
            <a:pPr marL="241300" marR="530225">
              <a:lnSpc>
                <a:spcPct val="70000"/>
              </a:lnSpc>
              <a:spcBef>
                <a:spcPts val="430"/>
              </a:spcBef>
            </a:pPr>
            <a:r>
              <a:rPr sz="2400" spc="-30" dirty="0">
                <a:latin typeface="Times New Roman"/>
                <a:cs typeface="Times New Roman"/>
              </a:rPr>
              <a:t>ходьба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передвижение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использованием вспомогательных </a:t>
            </a:r>
            <a:r>
              <a:rPr sz="2400" dirty="0">
                <a:latin typeface="Times New Roman"/>
                <a:cs typeface="Times New Roman"/>
              </a:rPr>
              <a:t>устройств </a:t>
            </a:r>
            <a:r>
              <a:rPr sz="2400" spc="-5" dirty="0">
                <a:latin typeface="Times New Roman"/>
                <a:cs typeface="Times New Roman"/>
              </a:rPr>
              <a:t>по  </a:t>
            </a:r>
            <a:r>
              <a:rPr sz="2400" dirty="0">
                <a:latin typeface="Times New Roman"/>
                <a:cs typeface="Times New Roman"/>
              </a:rPr>
              <a:t>мере</a:t>
            </a:r>
            <a:r>
              <a:rPr sz="2400" spc="-15" dirty="0">
                <a:latin typeface="Times New Roman"/>
                <a:cs typeface="Times New Roman"/>
              </a:rPr>
              <a:t> необходимости).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Хирургические </a:t>
            </a:r>
            <a:r>
              <a:rPr sz="2400" spc="-5" dirty="0">
                <a:latin typeface="Times New Roman"/>
                <a:cs typeface="Times New Roman"/>
              </a:rPr>
              <a:t>процедуры на верхней </a:t>
            </a:r>
            <a:r>
              <a:rPr sz="2400" spc="-15" dirty="0">
                <a:latin typeface="Times New Roman"/>
                <a:cs typeface="Times New Roman"/>
              </a:rPr>
              <a:t>конечности </a:t>
            </a:r>
            <a:r>
              <a:rPr sz="2400" dirty="0">
                <a:latin typeface="Times New Roman"/>
                <a:cs typeface="Times New Roman"/>
              </a:rPr>
              <a:t>обычно </a:t>
            </a:r>
            <a:r>
              <a:rPr sz="2400" spc="-15" dirty="0">
                <a:latin typeface="Times New Roman"/>
                <a:cs typeface="Times New Roman"/>
              </a:rPr>
              <a:t>откладываются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endParaRPr sz="2400">
              <a:latin typeface="Times New Roman"/>
              <a:cs typeface="Times New Roman"/>
            </a:endParaRPr>
          </a:p>
          <a:p>
            <a:pPr marL="241300" marR="1763395">
              <a:lnSpc>
                <a:spcPct val="70000"/>
              </a:lnSpc>
              <a:spcBef>
                <a:spcPts val="434"/>
              </a:spcBef>
            </a:pPr>
            <a:r>
              <a:rPr sz="2400" spc="-15" dirty="0">
                <a:latin typeface="Times New Roman"/>
                <a:cs typeface="Times New Roman"/>
              </a:rPr>
              <a:t>тех </a:t>
            </a:r>
            <a:r>
              <a:rPr sz="2400" spc="-5" dirty="0">
                <a:latin typeface="Times New Roman"/>
                <a:cs typeface="Times New Roman"/>
              </a:rPr>
              <a:t>пор, </a:t>
            </a:r>
            <a:r>
              <a:rPr sz="2400" spc="-15" dirty="0">
                <a:latin typeface="Times New Roman"/>
                <a:cs typeface="Times New Roman"/>
              </a:rPr>
              <a:t>пока </a:t>
            </a:r>
            <a:r>
              <a:rPr sz="2400" spc="-5" dirty="0">
                <a:latin typeface="Times New Roman"/>
                <a:cs typeface="Times New Roman"/>
              </a:rPr>
              <a:t>ребенок не </a:t>
            </a:r>
            <a:r>
              <a:rPr sz="2400" dirty="0">
                <a:latin typeface="Times New Roman"/>
                <a:cs typeface="Times New Roman"/>
              </a:rPr>
              <a:t>станет </a:t>
            </a:r>
            <a:r>
              <a:rPr sz="2400" spc="-10" dirty="0">
                <a:latin typeface="Times New Roman"/>
                <a:cs typeface="Times New Roman"/>
              </a:rPr>
              <a:t>достаточно </a:t>
            </a:r>
            <a:r>
              <a:rPr sz="2400" dirty="0">
                <a:latin typeface="Times New Roman"/>
                <a:cs typeface="Times New Roman"/>
              </a:rPr>
              <a:t>взрослым для </a:t>
            </a:r>
            <a:r>
              <a:rPr sz="2400" spc="-10" dirty="0">
                <a:latin typeface="Times New Roman"/>
                <a:cs typeface="Times New Roman"/>
              </a:rPr>
              <a:t>более  </a:t>
            </a:r>
            <a:r>
              <a:rPr sz="2400" spc="-20" dirty="0">
                <a:latin typeface="Times New Roman"/>
                <a:cs typeface="Times New Roman"/>
              </a:rPr>
              <a:t>окончательной </a:t>
            </a:r>
            <a:r>
              <a:rPr sz="2400" spc="-5" dirty="0">
                <a:latin typeface="Times New Roman"/>
                <a:cs typeface="Times New Roman"/>
              </a:rPr>
              <a:t>функциональной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оценки.</a:t>
            </a:r>
            <a:endParaRPr sz="2400">
              <a:latin typeface="Times New Roman"/>
              <a:cs typeface="Times New Roman"/>
            </a:endParaRPr>
          </a:p>
          <a:p>
            <a:pPr marL="241300" marR="1733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Если оба </a:t>
            </a:r>
            <a:r>
              <a:rPr sz="2400" spc="-20" dirty="0">
                <a:latin typeface="Times New Roman"/>
                <a:cs typeface="Times New Roman"/>
              </a:rPr>
              <a:t>локтя </a:t>
            </a:r>
            <a:r>
              <a:rPr sz="2400" spc="-15" dirty="0">
                <a:latin typeface="Times New Roman"/>
                <a:cs typeface="Times New Roman"/>
              </a:rPr>
              <a:t>вовлечены </a:t>
            </a:r>
            <a:r>
              <a:rPr sz="2400" dirty="0">
                <a:latin typeface="Times New Roman"/>
                <a:cs typeface="Times New Roman"/>
              </a:rPr>
              <a:t>в разгибание, </a:t>
            </a:r>
            <a:r>
              <a:rPr sz="2400" spc="-5" dirty="0">
                <a:latin typeface="Times New Roman"/>
                <a:cs typeface="Times New Roman"/>
              </a:rPr>
              <a:t>операцию по </a:t>
            </a:r>
            <a:r>
              <a:rPr sz="2400" dirty="0">
                <a:latin typeface="Times New Roman"/>
                <a:cs typeface="Times New Roman"/>
              </a:rPr>
              <a:t>увеличению сгибания  лучше </a:t>
            </a:r>
            <a:r>
              <a:rPr sz="2400" spc="-15" dirty="0">
                <a:latin typeface="Times New Roman"/>
                <a:cs typeface="Times New Roman"/>
              </a:rPr>
              <a:t>проводить </a:t>
            </a:r>
            <a:r>
              <a:rPr sz="2400" spc="-40" dirty="0">
                <a:latin typeface="Times New Roman"/>
                <a:cs typeface="Times New Roman"/>
              </a:rPr>
              <a:t>только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5" dirty="0">
                <a:latin typeface="Times New Roman"/>
                <a:cs typeface="Times New Roman"/>
              </a:rPr>
              <a:t>одной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стороны.</a:t>
            </a:r>
            <a:endParaRPr sz="2400">
              <a:latin typeface="Times New Roman"/>
              <a:cs typeface="Times New Roman"/>
            </a:endParaRPr>
          </a:p>
          <a:p>
            <a:pPr marL="241300" marR="49657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latin typeface="Times New Roman"/>
                <a:cs typeface="Times New Roman"/>
              </a:rPr>
              <a:t>Результаты </a:t>
            </a:r>
            <a:r>
              <a:rPr sz="2400" spc="-15" dirty="0">
                <a:latin typeface="Times New Roman"/>
                <a:cs typeface="Times New Roman"/>
              </a:rPr>
              <a:t>появляются </a:t>
            </a:r>
            <a:r>
              <a:rPr sz="2400" dirty="0">
                <a:latin typeface="Times New Roman"/>
                <a:cs typeface="Times New Roman"/>
              </a:rPr>
              <a:t>лучше, </a:t>
            </a:r>
            <a:r>
              <a:rPr sz="2400" spc="15" dirty="0">
                <a:latin typeface="Times New Roman"/>
                <a:cs typeface="Times New Roman"/>
              </a:rPr>
              <a:t>если </a:t>
            </a:r>
            <a:r>
              <a:rPr sz="2400" dirty="0">
                <a:latin typeface="Times New Roman"/>
                <a:cs typeface="Times New Roman"/>
              </a:rPr>
              <a:t>операция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суставах </a:t>
            </a:r>
            <a:r>
              <a:rPr sz="2400" spc="-5" dirty="0">
                <a:latin typeface="Times New Roman"/>
                <a:cs typeface="Times New Roman"/>
              </a:rPr>
              <a:t>завершена </a:t>
            </a:r>
            <a:r>
              <a:rPr sz="2400" dirty="0">
                <a:latin typeface="Times New Roman"/>
                <a:cs typeface="Times New Roman"/>
              </a:rPr>
              <a:t>до 6  </a:t>
            </a:r>
            <a:r>
              <a:rPr sz="2400" spc="-50" dirty="0">
                <a:latin typeface="Times New Roman"/>
                <a:cs typeface="Times New Roman"/>
              </a:rPr>
              <a:t>лет, </a:t>
            </a:r>
            <a:r>
              <a:rPr sz="2400" spc="-10" dirty="0">
                <a:latin typeface="Times New Roman"/>
                <a:cs typeface="Times New Roman"/>
              </a:rPr>
              <a:t>чтобы </a:t>
            </a:r>
            <a:r>
              <a:rPr sz="2400" spc="-15" dirty="0">
                <a:latin typeface="Times New Roman"/>
                <a:cs typeface="Times New Roman"/>
              </a:rPr>
              <a:t>избежать </a:t>
            </a:r>
            <a:r>
              <a:rPr sz="2400" spc="-10" dirty="0">
                <a:latin typeface="Times New Roman"/>
                <a:cs typeface="Times New Roman"/>
              </a:rPr>
              <a:t>адаптивных </a:t>
            </a:r>
            <a:r>
              <a:rPr sz="2400" dirty="0">
                <a:latin typeface="Times New Roman"/>
                <a:cs typeface="Times New Roman"/>
              </a:rPr>
              <a:t>внутрисуставных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изменений.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Остеотомии </a:t>
            </a:r>
            <a:r>
              <a:rPr sz="2400" dirty="0">
                <a:latin typeface="Times New Roman"/>
                <a:cs typeface="Times New Roman"/>
              </a:rPr>
              <a:t>обычно </a:t>
            </a:r>
            <a:r>
              <a:rPr sz="2400" spc="-10" dirty="0">
                <a:latin typeface="Times New Roman"/>
                <a:cs typeface="Times New Roman"/>
              </a:rPr>
              <a:t>выполняются </a:t>
            </a:r>
            <a:r>
              <a:rPr sz="2400" spc="-25" dirty="0">
                <a:latin typeface="Times New Roman"/>
                <a:cs typeface="Times New Roman"/>
              </a:rPr>
              <a:t>ближе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10" dirty="0">
                <a:latin typeface="Times New Roman"/>
                <a:cs typeface="Times New Roman"/>
              </a:rPr>
              <a:t>скелетной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зрелости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126" y="346405"/>
            <a:ext cx="3317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Артрогрипоз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0347"/>
            <a:ext cx="1033018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8133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Ранняя </a:t>
            </a:r>
            <a:r>
              <a:rPr sz="2800" spc="-10" dirty="0">
                <a:latin typeface="Calibri"/>
                <a:cs typeface="Calibri"/>
              </a:rPr>
              <a:t>подвижность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избежание </a:t>
            </a:r>
            <a:r>
              <a:rPr sz="2800" spc="-20" dirty="0">
                <a:latin typeface="Calibri"/>
                <a:cs typeface="Calibri"/>
              </a:rPr>
              <a:t>длительного </a:t>
            </a:r>
            <a:r>
              <a:rPr sz="2800" spc="-5" dirty="0">
                <a:latin typeface="Calibri"/>
                <a:cs typeface="Calibri"/>
              </a:rPr>
              <a:t>шинирования  </a:t>
            </a:r>
            <a:r>
              <a:rPr sz="2800" spc="-15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привести к </a:t>
            </a:r>
            <a:r>
              <a:rPr sz="2800" spc="-15" dirty="0">
                <a:latin typeface="Calibri"/>
                <a:cs typeface="Calibri"/>
              </a:rPr>
              <a:t>улучшению ROM </a:t>
            </a:r>
            <a:r>
              <a:rPr sz="2800" spc="-5" dirty="0">
                <a:latin typeface="Calibri"/>
                <a:cs typeface="Calibri"/>
              </a:rPr>
              <a:t>и функции после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операции.</a:t>
            </a:r>
            <a:endParaRPr sz="2800">
              <a:latin typeface="Calibri"/>
              <a:cs typeface="Calibri"/>
            </a:endParaRPr>
          </a:p>
          <a:p>
            <a:pPr marL="241300" marR="16256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Большинство </a:t>
            </a:r>
            <a:r>
              <a:rPr sz="2800" spc="-25" dirty="0">
                <a:latin typeface="Calibri"/>
                <a:cs typeface="Calibri"/>
              </a:rPr>
              <a:t>людей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имеют </a:t>
            </a:r>
            <a:r>
              <a:rPr sz="2800" spc="-15" dirty="0">
                <a:latin typeface="Calibri"/>
                <a:cs typeface="Calibri"/>
              </a:rPr>
              <a:t>интеллектуальных </a:t>
            </a:r>
            <a:r>
              <a:rPr sz="2800" spc="-5" dirty="0">
                <a:latin typeface="Calibri"/>
                <a:cs typeface="Calibri"/>
              </a:rPr>
              <a:t>нарушений или  сенсорных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дефицитов.</a:t>
            </a:r>
            <a:endParaRPr sz="2800">
              <a:latin typeface="Calibri"/>
              <a:cs typeface="Calibri"/>
            </a:endParaRPr>
          </a:p>
          <a:p>
            <a:pPr marL="241300" marR="65976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Дети </a:t>
            </a:r>
            <a:r>
              <a:rPr sz="2800" spc="-10" dirty="0">
                <a:latin typeface="Calibri"/>
                <a:cs typeface="Calibri"/>
              </a:rPr>
              <a:t>часто имеют </a:t>
            </a:r>
            <a:r>
              <a:rPr sz="2800" spc="-5" dirty="0">
                <a:latin typeface="Calibri"/>
                <a:cs typeface="Calibri"/>
              </a:rPr>
              <a:t>сильную естественную способность </a:t>
            </a:r>
            <a:r>
              <a:rPr sz="2800" spc="-10" dirty="0">
                <a:latin typeface="Calibri"/>
                <a:cs typeface="Calibri"/>
              </a:rPr>
              <a:t>учиться  </a:t>
            </a:r>
            <a:r>
              <a:rPr sz="2800" spc="-20" dirty="0">
                <a:latin typeface="Calibri"/>
                <a:cs typeface="Calibri"/>
              </a:rPr>
              <a:t>методам </a:t>
            </a:r>
            <a:r>
              <a:rPr sz="2800" spc="-5" dirty="0">
                <a:latin typeface="Calibri"/>
                <a:cs typeface="Calibri"/>
              </a:rPr>
              <a:t>замещения.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Известно,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10" dirty="0">
                <a:latin typeface="Calibri"/>
                <a:cs typeface="Calibri"/>
              </a:rPr>
              <a:t>существует </a:t>
            </a:r>
            <a:r>
              <a:rPr sz="2800" spc="-5" dirty="0">
                <a:latin typeface="Calibri"/>
                <a:cs typeface="Calibri"/>
              </a:rPr>
              <a:t>тесная </a:t>
            </a:r>
            <a:r>
              <a:rPr sz="2800" spc="-10" dirty="0">
                <a:latin typeface="Calibri"/>
                <a:cs typeface="Calibri"/>
              </a:rPr>
              <a:t>связь </a:t>
            </a:r>
            <a:r>
              <a:rPr sz="2800" spc="-15" dirty="0">
                <a:latin typeface="Calibri"/>
                <a:cs typeface="Calibri"/>
              </a:rPr>
              <a:t>между </a:t>
            </a:r>
            <a:r>
              <a:rPr sz="2800" spc="-5" dirty="0">
                <a:latin typeface="Calibri"/>
                <a:cs typeface="Calibri"/>
              </a:rPr>
              <a:t>первоначальными  </a:t>
            </a:r>
            <a:r>
              <a:rPr sz="2800" spc="-20" dirty="0">
                <a:latin typeface="Calibri"/>
                <a:cs typeface="Calibri"/>
              </a:rPr>
              <a:t>трудностями </a:t>
            </a:r>
            <a:r>
              <a:rPr sz="2800" spc="-5" dirty="0">
                <a:latin typeface="Calibri"/>
                <a:cs typeface="Calibri"/>
              </a:rPr>
              <a:t>с питанием и </a:t>
            </a:r>
            <a:r>
              <a:rPr sz="2800" spc="-10" dirty="0">
                <a:latin typeface="Calibri"/>
                <a:cs typeface="Calibri"/>
              </a:rPr>
              <a:t>последующим </a:t>
            </a:r>
            <a:r>
              <a:rPr sz="2800" spc="-5" dirty="0">
                <a:latin typeface="Calibri"/>
                <a:cs typeface="Calibri"/>
              </a:rPr>
              <a:t>развитием </a:t>
            </a:r>
            <a:r>
              <a:rPr sz="2800" spc="-15" dirty="0">
                <a:latin typeface="Calibri"/>
                <a:cs typeface="Calibri"/>
              </a:rPr>
              <a:t>языка,  </a:t>
            </a:r>
            <a:r>
              <a:rPr sz="2800" spc="-20" dirty="0">
                <a:latin typeface="Calibri"/>
                <a:cs typeface="Calibri"/>
              </a:rPr>
              <a:t>которая </a:t>
            </a:r>
            <a:r>
              <a:rPr sz="2800" spc="-5" dirty="0">
                <a:latin typeface="Calibri"/>
                <a:cs typeface="Calibri"/>
              </a:rPr>
              <a:t>не </a:t>
            </a:r>
            <a:r>
              <a:rPr sz="2800" spc="-15" dirty="0">
                <a:latin typeface="Calibri"/>
                <a:cs typeface="Calibri"/>
              </a:rPr>
              <a:t>должна </a:t>
            </a:r>
            <a:r>
              <a:rPr sz="2800" spc="-5" dirty="0">
                <a:latin typeface="Calibri"/>
                <a:cs typeface="Calibri"/>
              </a:rPr>
              <a:t>ошибочно </a:t>
            </a:r>
            <a:r>
              <a:rPr sz="2800" spc="-15" dirty="0">
                <a:latin typeface="Calibri"/>
                <a:cs typeface="Calibri"/>
              </a:rPr>
              <a:t>определяться как </a:t>
            </a:r>
            <a:r>
              <a:rPr sz="2800" spc="-10" dirty="0">
                <a:latin typeface="Calibri"/>
                <a:cs typeface="Calibri"/>
              </a:rPr>
              <a:t>интеллектуальная  недостаточность.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4968240" cy="41033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696595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Наибольшему </a:t>
            </a:r>
            <a:r>
              <a:rPr sz="2400" spc="-5" dirty="0">
                <a:latin typeface="Calibri"/>
                <a:cs typeface="Calibri"/>
              </a:rPr>
              <a:t>риску развития  паралича плечевого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сплетения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15" dirty="0">
                <a:latin typeface="Calibri"/>
                <a:cs typeface="Calibri"/>
              </a:rPr>
              <a:t>подвергаются </a:t>
            </a:r>
            <a:r>
              <a:rPr sz="2400" spc="-10" dirty="0">
                <a:latin typeface="Calibri"/>
                <a:cs typeface="Calibri"/>
              </a:rPr>
              <a:t>дети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повышенным</a:t>
            </a:r>
            <a:endParaRPr sz="2400">
              <a:latin typeface="Calibri"/>
              <a:cs typeface="Calibri"/>
            </a:endParaRPr>
          </a:p>
          <a:p>
            <a:pPr marL="241300" marR="75565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весом при </a:t>
            </a:r>
            <a:r>
              <a:rPr sz="2400" spc="-5" dirty="0">
                <a:latin typeface="Calibri"/>
                <a:cs typeface="Calibri"/>
              </a:rPr>
              <a:t>рождении,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многоплодие  </a:t>
            </a:r>
            <a:r>
              <a:rPr sz="2400" spc="-10" dirty="0">
                <a:latin typeface="Calibri"/>
                <a:cs typeface="Calibri"/>
              </a:rPr>
              <a:t>матери </a:t>
            </a:r>
            <a:r>
              <a:rPr sz="2400" dirty="0">
                <a:latin typeface="Calibri"/>
                <a:cs typeface="Calibri"/>
              </a:rPr>
              <a:t>и плечевая </a:t>
            </a:r>
            <a:r>
              <a:rPr sz="2400" spc="-10" dirty="0">
                <a:latin typeface="Calibri"/>
                <a:cs typeface="Calibri"/>
              </a:rPr>
              <a:t>дистоция </a:t>
            </a:r>
            <a:r>
              <a:rPr sz="2400" spc="-5" dirty="0">
                <a:latin typeface="Calibri"/>
                <a:cs typeface="Calibri"/>
              </a:rPr>
              <a:t>дают  </a:t>
            </a:r>
            <a:r>
              <a:rPr sz="2400" spc="-10" dirty="0">
                <a:latin typeface="Calibri"/>
                <a:cs typeface="Calibri"/>
              </a:rPr>
              <a:t>наибольший </a:t>
            </a:r>
            <a:r>
              <a:rPr sz="2400" spc="-5" dirty="0">
                <a:latin typeface="Calibri"/>
                <a:cs typeface="Calibri"/>
              </a:rPr>
              <a:t>риск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развития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паралича плечевого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сплетения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Наиболее </a:t>
            </a:r>
            <a:r>
              <a:rPr sz="2400" spc="-5" dirty="0">
                <a:latin typeface="Calibri"/>
                <a:cs typeface="Calibri"/>
              </a:rPr>
              <a:t>широко описан механизм  действия для </a:t>
            </a:r>
            <a:r>
              <a:rPr sz="2400" spc="-15" dirty="0">
                <a:latin typeface="Calibri"/>
                <a:cs typeface="Calibri"/>
              </a:rPr>
              <a:t>этого бокового  </a:t>
            </a:r>
            <a:r>
              <a:rPr sz="2400" spc="-5" dirty="0">
                <a:latin typeface="Calibri"/>
                <a:cs typeface="Calibri"/>
              </a:rPr>
              <a:t>растяжения,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15" dirty="0">
                <a:latin typeface="Calibri"/>
                <a:cs typeface="Calibri"/>
              </a:rPr>
              <a:t>вполне </a:t>
            </a:r>
            <a:r>
              <a:rPr sz="2400" spc="-5" dirty="0">
                <a:latin typeface="Calibri"/>
                <a:cs typeface="Calibri"/>
              </a:rPr>
              <a:t>логично  </a:t>
            </a:r>
            <a:r>
              <a:rPr sz="2400" spc="-10" dirty="0">
                <a:latin typeface="Calibri"/>
                <a:cs typeface="Calibri"/>
              </a:rPr>
              <a:t>является вторичным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10" dirty="0">
                <a:latin typeface="Calibri"/>
                <a:cs typeface="Calibri"/>
              </a:rPr>
              <a:t>расположению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плечевого</a:t>
            </a:r>
            <a:endParaRPr sz="2400">
              <a:latin typeface="Calibri"/>
              <a:cs typeface="Calibri"/>
            </a:endParaRPr>
          </a:p>
          <a:p>
            <a:pPr marL="241300" marR="73025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Calibri"/>
                <a:cs typeface="Calibri"/>
              </a:rPr>
              <a:t>сплетения,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5" dirty="0">
                <a:latin typeface="Calibri"/>
                <a:cs typeface="Calibri"/>
              </a:rPr>
              <a:t>дает </a:t>
            </a:r>
            <a:r>
              <a:rPr sz="2400" dirty="0">
                <a:latin typeface="Calibri"/>
                <a:cs typeface="Calibri"/>
              </a:rPr>
              <a:t>высокую  </a:t>
            </a:r>
            <a:r>
              <a:rPr sz="2400" spc="-10" dirty="0">
                <a:latin typeface="Calibri"/>
                <a:cs typeface="Calibri"/>
              </a:rPr>
              <a:t>корреляцию </a:t>
            </a:r>
            <a:r>
              <a:rPr sz="2400" dirty="0">
                <a:latin typeface="Calibri"/>
                <a:cs typeface="Calibri"/>
              </a:rPr>
              <a:t>с плечевой </a:t>
            </a:r>
            <a:r>
              <a:rPr sz="2400" spc="-10" dirty="0">
                <a:latin typeface="Calibri"/>
                <a:cs typeface="Calibri"/>
              </a:rPr>
              <a:t>дистоцией, 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положением </a:t>
            </a:r>
            <a:r>
              <a:rPr sz="2400" spc="-10" dirty="0">
                <a:latin typeface="Calibri"/>
                <a:cs typeface="Calibri"/>
              </a:rPr>
              <a:t>матери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ребенка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058923"/>
            <a:ext cx="5181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3117" y="399669"/>
            <a:ext cx="3444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Эмбриология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499996"/>
            <a:ext cx="6418580" cy="46399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61595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Ручная пластина образуется на </a:t>
            </a:r>
            <a:r>
              <a:rPr sz="1800" spc="5" dirty="0">
                <a:latin typeface="Times New Roman"/>
                <a:cs typeface="Times New Roman"/>
              </a:rPr>
              <a:t>5-й </a:t>
            </a:r>
            <a:r>
              <a:rPr sz="1800" spc="-5" dirty="0">
                <a:latin typeface="Times New Roman"/>
                <a:cs typeface="Times New Roman"/>
              </a:rPr>
              <a:t>неделе,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оцифровкой  </a:t>
            </a:r>
            <a:r>
              <a:rPr sz="1800" dirty="0">
                <a:latin typeface="Times New Roman"/>
                <a:cs typeface="Times New Roman"/>
              </a:rPr>
              <a:t>лучей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6-й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неделе.</a:t>
            </a:r>
            <a:endParaRPr sz="1800">
              <a:latin typeface="Times New Roman"/>
              <a:cs typeface="Times New Roman"/>
            </a:endParaRPr>
          </a:p>
          <a:p>
            <a:pPr marL="241300" marR="484505" indent="-228600">
              <a:lnSpc>
                <a:spcPts val="1939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Зазубрины появляются </a:t>
            </a:r>
            <a:r>
              <a:rPr sz="1800" dirty="0">
                <a:latin typeface="Times New Roman"/>
                <a:cs typeface="Times New Roman"/>
              </a:rPr>
              <a:t>между лучами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7-й </a:t>
            </a:r>
            <a:r>
              <a:rPr sz="1800" spc="-5" dirty="0">
                <a:latin typeface="Times New Roman"/>
                <a:cs typeface="Times New Roman"/>
              </a:rPr>
              <a:t>неделе, </a:t>
            </a:r>
            <a:r>
              <a:rPr sz="1800" spc="-10" dirty="0">
                <a:latin typeface="Times New Roman"/>
                <a:cs typeface="Times New Roman"/>
              </a:rPr>
              <a:t>отказ  </a:t>
            </a:r>
            <a:r>
              <a:rPr sz="1800" spc="-25" dirty="0">
                <a:latin typeface="Times New Roman"/>
                <a:cs typeface="Times New Roman"/>
              </a:rPr>
              <a:t>которого </a:t>
            </a:r>
            <a:r>
              <a:rPr sz="1800" spc="-15" dirty="0">
                <a:latin typeface="Times New Roman"/>
                <a:cs typeface="Times New Roman"/>
              </a:rPr>
              <a:t>приводит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синдактилизму.</a:t>
            </a:r>
            <a:endParaRPr sz="1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течение </a:t>
            </a:r>
            <a:r>
              <a:rPr sz="1800" spc="-5" dirty="0">
                <a:latin typeface="Times New Roman"/>
                <a:cs typeface="Times New Roman"/>
              </a:rPr>
              <a:t>7-й недели </a:t>
            </a:r>
            <a:r>
              <a:rPr sz="1800" spc="-15" dirty="0">
                <a:latin typeface="Times New Roman"/>
                <a:cs typeface="Times New Roman"/>
              </a:rPr>
              <a:t>конечности </a:t>
            </a:r>
            <a:r>
              <a:rPr sz="1800" dirty="0">
                <a:latin typeface="Times New Roman"/>
                <a:cs typeface="Times New Roman"/>
              </a:rPr>
              <a:t>также вращаются </a:t>
            </a:r>
            <a:r>
              <a:rPr sz="1800" spc="-5" dirty="0">
                <a:latin typeface="Times New Roman"/>
                <a:cs typeface="Times New Roman"/>
              </a:rPr>
              <a:t>латерально 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верхних </a:t>
            </a:r>
            <a:r>
              <a:rPr sz="1800" spc="-15" dirty="0">
                <a:latin typeface="Times New Roman"/>
                <a:cs typeface="Times New Roman"/>
              </a:rPr>
              <a:t>конечностях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медиально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нижних </a:t>
            </a:r>
            <a:r>
              <a:rPr sz="1800" spc="-15" dirty="0">
                <a:latin typeface="Times New Roman"/>
                <a:cs typeface="Times New Roman"/>
              </a:rPr>
              <a:t>конечностях.  </a:t>
            </a:r>
            <a:r>
              <a:rPr sz="1800" spc="-10" dirty="0">
                <a:latin typeface="Times New Roman"/>
                <a:cs typeface="Times New Roman"/>
              </a:rPr>
              <a:t>Это </a:t>
            </a:r>
            <a:r>
              <a:rPr sz="1800" spc="-15" dirty="0">
                <a:latin typeface="Times New Roman"/>
                <a:cs typeface="Times New Roman"/>
              </a:rPr>
              <a:t>приводит </a:t>
            </a:r>
            <a:r>
              <a:rPr sz="1800" spc="-5" dirty="0">
                <a:latin typeface="Times New Roman"/>
                <a:cs typeface="Times New Roman"/>
              </a:rPr>
              <a:t>большой </a:t>
            </a:r>
            <a:r>
              <a:rPr sz="1800" dirty="0">
                <a:latin typeface="Times New Roman"/>
                <a:cs typeface="Times New Roman"/>
              </a:rPr>
              <a:t>палец к </a:t>
            </a:r>
            <a:r>
              <a:rPr sz="1800" spc="-5" dirty="0">
                <a:latin typeface="Times New Roman"/>
                <a:cs typeface="Times New Roman"/>
              </a:rPr>
              <a:t>более </a:t>
            </a:r>
            <a:r>
              <a:rPr sz="1800" spc="-20" dirty="0">
                <a:latin typeface="Times New Roman"/>
                <a:cs typeface="Times New Roman"/>
              </a:rPr>
              <a:t>боковому </a:t>
            </a:r>
            <a:r>
              <a:rPr sz="1800" spc="-15" dirty="0">
                <a:latin typeface="Times New Roman"/>
                <a:cs typeface="Times New Roman"/>
              </a:rPr>
              <a:t>положению </a:t>
            </a:r>
            <a:r>
              <a:rPr sz="1800" dirty="0">
                <a:latin typeface="Times New Roman"/>
                <a:cs typeface="Times New Roman"/>
              </a:rPr>
              <a:t>в  </a:t>
            </a:r>
            <a:r>
              <a:rPr sz="1800" spc="-15" dirty="0">
                <a:latin typeface="Times New Roman"/>
                <a:cs typeface="Times New Roman"/>
              </a:rPr>
              <a:t>руке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большой </a:t>
            </a:r>
            <a:r>
              <a:rPr sz="1800" dirty="0">
                <a:latin typeface="Times New Roman"/>
                <a:cs typeface="Times New Roman"/>
              </a:rPr>
              <a:t>палец к </a:t>
            </a:r>
            <a:r>
              <a:rPr sz="1800" spc="-5" dirty="0">
                <a:latin typeface="Times New Roman"/>
                <a:cs typeface="Times New Roman"/>
              </a:rPr>
              <a:t>более </a:t>
            </a:r>
            <a:r>
              <a:rPr sz="1800" spc="-10" dirty="0">
                <a:latin typeface="Times New Roman"/>
                <a:cs typeface="Times New Roman"/>
              </a:rPr>
              <a:t>медиальному </a:t>
            </a:r>
            <a:r>
              <a:rPr sz="1800" spc="-15" dirty="0">
                <a:latin typeface="Times New Roman"/>
                <a:cs typeface="Times New Roman"/>
              </a:rPr>
              <a:t>положению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ноге.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205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Times New Roman"/>
                <a:cs typeface="Times New Roman"/>
              </a:rPr>
              <a:t>Хондрификация </a:t>
            </a:r>
            <a:r>
              <a:rPr sz="1800" spc="-10" dirty="0">
                <a:latin typeface="Times New Roman"/>
                <a:cs typeface="Times New Roman"/>
              </a:rPr>
              <a:t>начинается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6-й </a:t>
            </a:r>
            <a:r>
              <a:rPr sz="1800" spc="-5" dirty="0">
                <a:latin typeface="Times New Roman"/>
                <a:cs typeface="Times New Roman"/>
              </a:rPr>
              <a:t>неделе, за ней следует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945"/>
              </a:lnSpc>
            </a:pPr>
            <a:r>
              <a:rPr sz="1800" spc="-5" dirty="0">
                <a:latin typeface="Times New Roman"/>
                <a:cs typeface="Times New Roman"/>
              </a:rPr>
              <a:t>раннее окостенение на </a:t>
            </a:r>
            <a:r>
              <a:rPr sz="1800" dirty="0">
                <a:latin typeface="Times New Roman"/>
                <a:cs typeface="Times New Roman"/>
              </a:rPr>
              <a:t>7-й </a:t>
            </a:r>
            <a:r>
              <a:rPr sz="1800" spc="-10" dirty="0">
                <a:latin typeface="Times New Roman"/>
                <a:cs typeface="Times New Roman"/>
              </a:rPr>
              <a:t>неделе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последующее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55"/>
              </a:lnSpc>
            </a:pPr>
            <a:r>
              <a:rPr sz="1800" spc="-5" dirty="0">
                <a:latin typeface="Times New Roman"/>
                <a:cs typeface="Times New Roman"/>
              </a:rPr>
              <a:t>формирование </a:t>
            </a:r>
            <a:r>
              <a:rPr sz="1800" dirty="0">
                <a:latin typeface="Times New Roman"/>
                <a:cs typeface="Times New Roman"/>
              </a:rPr>
              <a:t>полости </a:t>
            </a:r>
            <a:r>
              <a:rPr sz="1800" spc="-5" dirty="0">
                <a:latin typeface="Times New Roman"/>
                <a:cs typeface="Times New Roman"/>
              </a:rPr>
              <a:t>сустава на </a:t>
            </a:r>
            <a:r>
              <a:rPr sz="1800" dirty="0">
                <a:latin typeface="Times New Roman"/>
                <a:cs typeface="Times New Roman"/>
              </a:rPr>
              <a:t>16-й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неделе.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205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К 8-й </a:t>
            </a:r>
            <a:r>
              <a:rPr sz="1800" spc="-5" dirty="0">
                <a:latin typeface="Times New Roman"/>
                <a:cs typeface="Times New Roman"/>
              </a:rPr>
              <a:t>неделе отмечается определенное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мышечное</a:t>
            </a:r>
            <a:endParaRPr sz="1800">
              <a:latin typeface="Times New Roman"/>
              <a:cs typeface="Times New Roman"/>
            </a:endParaRPr>
          </a:p>
          <a:p>
            <a:pPr marL="241300" marR="98425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latin typeface="Times New Roman"/>
                <a:cs typeface="Times New Roman"/>
              </a:rPr>
              <a:t>образование, </a:t>
            </a:r>
            <a:r>
              <a:rPr sz="1800" spc="5" dirty="0">
                <a:latin typeface="Times New Roman"/>
                <a:cs typeface="Times New Roman"/>
              </a:rPr>
              <a:t>так </a:t>
            </a:r>
            <a:r>
              <a:rPr sz="1800" spc="-10" dirty="0">
                <a:latin typeface="Times New Roman"/>
                <a:cs typeface="Times New Roman"/>
              </a:rPr>
              <a:t>как </a:t>
            </a:r>
            <a:r>
              <a:rPr sz="1800" spc="-5" dirty="0">
                <a:latin typeface="Times New Roman"/>
                <a:cs typeface="Times New Roman"/>
              </a:rPr>
              <a:t>эмбрион принимает человеческий </a:t>
            </a:r>
            <a:r>
              <a:rPr sz="1800" spc="-10" dirty="0">
                <a:latin typeface="Times New Roman"/>
                <a:cs typeface="Times New Roman"/>
              </a:rPr>
              <a:t>облик, 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основные </a:t>
            </a:r>
            <a:r>
              <a:rPr sz="1800" dirty="0">
                <a:latin typeface="Times New Roman"/>
                <a:cs typeface="Times New Roman"/>
              </a:rPr>
              <a:t>системы органов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завершены.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2055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Times New Roman"/>
                <a:cs typeface="Times New Roman"/>
              </a:rPr>
              <a:t>Фетальный </a:t>
            </a:r>
            <a:r>
              <a:rPr sz="1800" spc="-15" dirty="0">
                <a:latin typeface="Times New Roman"/>
                <a:cs typeface="Times New Roman"/>
              </a:rPr>
              <a:t>период </a:t>
            </a:r>
            <a:r>
              <a:rPr sz="1800" spc="-10" dirty="0">
                <a:latin typeface="Times New Roman"/>
                <a:cs typeface="Times New Roman"/>
              </a:rPr>
              <a:t>начинается </a:t>
            </a:r>
            <a:r>
              <a:rPr sz="1800" dirty="0">
                <a:latin typeface="Times New Roman"/>
                <a:cs typeface="Times New Roman"/>
              </a:rPr>
              <a:t>в 9 </a:t>
            </a:r>
            <a:r>
              <a:rPr sz="1800" spc="-5" dirty="0">
                <a:latin typeface="Times New Roman"/>
                <a:cs typeface="Times New Roman"/>
              </a:rPr>
              <a:t>недель </a:t>
            </a:r>
            <a:r>
              <a:rPr sz="1800" dirty="0">
                <a:latin typeface="Times New Roman"/>
                <a:cs typeface="Times New Roman"/>
              </a:rPr>
              <a:t>с быстрым </a:t>
            </a:r>
            <a:r>
              <a:rPr sz="1800" spc="-5" dirty="0">
                <a:latin typeface="Times New Roman"/>
                <a:cs typeface="Times New Roman"/>
              </a:rPr>
              <a:t>ростом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55"/>
              </a:lnSpc>
            </a:pPr>
            <a:r>
              <a:rPr sz="1800" spc="-5" dirty="0">
                <a:latin typeface="Times New Roman"/>
                <a:cs typeface="Times New Roman"/>
              </a:rPr>
              <a:t>изменением пропорции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тела.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93152" y="2182367"/>
            <a:ext cx="3660648" cy="366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4918075" cy="422973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4224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описано, </a:t>
            </a:r>
            <a:r>
              <a:rPr sz="2400" spc="-10" dirty="0">
                <a:latin typeface="Calibri"/>
                <a:cs typeface="Calibri"/>
              </a:rPr>
              <a:t>что от </a:t>
            </a:r>
            <a:r>
              <a:rPr sz="2400" spc="-5" dirty="0">
                <a:latin typeface="Calibri"/>
                <a:cs typeface="Calibri"/>
              </a:rPr>
              <a:t>50% </a:t>
            </a:r>
            <a:r>
              <a:rPr sz="2400" spc="-15" dirty="0">
                <a:latin typeface="Calibri"/>
                <a:cs typeface="Calibri"/>
              </a:rPr>
              <a:t>до </a:t>
            </a:r>
            <a:r>
              <a:rPr sz="2400" spc="-5" dirty="0">
                <a:latin typeface="Calibri"/>
                <a:cs typeface="Calibri"/>
              </a:rPr>
              <a:t>95% </a:t>
            </a:r>
            <a:r>
              <a:rPr sz="2400" spc="-10" dirty="0">
                <a:latin typeface="Calibri"/>
                <a:cs typeface="Calibri"/>
              </a:rPr>
              <a:t>этих 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spc="-10" dirty="0">
                <a:latin typeface="Calibri"/>
                <a:cs typeface="Calibri"/>
              </a:rPr>
              <a:t>выздоравливают</a:t>
            </a:r>
            <a:r>
              <a:rPr sz="2400" spc="-5" dirty="0">
                <a:latin typeface="Calibri"/>
                <a:cs typeface="Calibri"/>
              </a:rPr>
              <a:t> спонтанно.</a:t>
            </a:r>
            <a:endParaRPr sz="2400">
              <a:latin typeface="Calibri"/>
              <a:cs typeface="Calibri"/>
            </a:endParaRPr>
          </a:p>
          <a:p>
            <a:pPr marL="241300" marR="73914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latin typeface="Calibri"/>
                <a:cs typeface="Calibri"/>
              </a:rPr>
              <a:t>Главной </a:t>
            </a:r>
            <a:r>
              <a:rPr sz="2400" spc="-15" dirty="0">
                <a:latin typeface="Calibri"/>
                <a:cs typeface="Calibri"/>
              </a:rPr>
              <a:t>целью </a:t>
            </a:r>
            <a:r>
              <a:rPr sz="2400" dirty="0">
                <a:latin typeface="Calibri"/>
                <a:cs typeface="Calibri"/>
              </a:rPr>
              <a:t>лечения </a:t>
            </a:r>
            <a:r>
              <a:rPr sz="2400" spc="-5" dirty="0">
                <a:latin typeface="Calibri"/>
                <a:cs typeface="Calibri"/>
              </a:rPr>
              <a:t>травм  плечевого сплетения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является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845"/>
              </a:lnSpc>
            </a:pPr>
            <a:r>
              <a:rPr sz="2800" b="1" spc="-10" dirty="0">
                <a:latin typeface="Calibri"/>
                <a:cs typeface="Calibri"/>
              </a:rPr>
              <a:t>максимизально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возможная</a:t>
            </a:r>
            <a:endParaRPr sz="2800">
              <a:latin typeface="Calibri"/>
              <a:cs typeface="Calibri"/>
            </a:endParaRPr>
          </a:p>
          <a:p>
            <a:pPr marL="241300" marR="27305">
              <a:lnSpc>
                <a:spcPct val="70000"/>
              </a:lnSpc>
              <a:spcBef>
                <a:spcPts val="505"/>
              </a:spcBef>
            </a:pPr>
            <a:r>
              <a:rPr sz="2800" b="1" spc="-5" dirty="0">
                <a:latin typeface="Calibri"/>
                <a:cs typeface="Calibri"/>
              </a:rPr>
              <a:t>нормализация </a:t>
            </a:r>
            <a:r>
              <a:rPr sz="2800" b="1" spc="-10" dirty="0">
                <a:latin typeface="Calibri"/>
                <a:cs typeface="Calibri"/>
              </a:rPr>
              <a:t>функций </a:t>
            </a:r>
            <a:r>
              <a:rPr sz="2800" b="1" spc="-15" dirty="0">
                <a:latin typeface="Calibri"/>
                <a:cs typeface="Calibri"/>
              </a:rPr>
              <a:t>рук </a:t>
            </a:r>
            <a:r>
              <a:rPr sz="2800" b="1" spc="-5" dirty="0">
                <a:latin typeface="Calibri"/>
                <a:cs typeface="Calibri"/>
              </a:rPr>
              <a:t>и  кистей.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Цели: </a:t>
            </a:r>
            <a:r>
              <a:rPr sz="2400" spc="-5" dirty="0">
                <a:latin typeface="Calibri"/>
                <a:cs typeface="Calibri"/>
              </a:rPr>
              <a:t>оптимизация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регенерации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нервов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механическое увеличение  </a:t>
            </a:r>
            <a:r>
              <a:rPr sz="2400" dirty="0">
                <a:latin typeface="Calibri"/>
                <a:cs typeface="Calibri"/>
              </a:rPr>
              <a:t>сгибания </a:t>
            </a:r>
            <a:r>
              <a:rPr sz="2400" spc="-5" dirty="0">
                <a:latin typeface="Calibri"/>
                <a:cs typeface="Calibri"/>
              </a:rPr>
              <a:t>локтя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стабилизация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Calibri"/>
                <a:cs typeface="Calibri"/>
              </a:rPr>
              <a:t>плеча.</a:t>
            </a:r>
            <a:endParaRPr sz="2400">
              <a:latin typeface="Calibri"/>
              <a:cs typeface="Calibri"/>
            </a:endParaRPr>
          </a:p>
          <a:p>
            <a:pPr marL="241300" marR="30226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Это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достигнуто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путем  </a:t>
            </a:r>
            <a:r>
              <a:rPr sz="2400" spc="-5" dirty="0">
                <a:latin typeface="Calibri"/>
                <a:cs typeface="Calibri"/>
              </a:rPr>
              <a:t>агрессивной </a:t>
            </a:r>
            <a:r>
              <a:rPr sz="2400" dirty="0">
                <a:latin typeface="Calibri"/>
                <a:cs typeface="Calibri"/>
              </a:rPr>
              <a:t>реабилитации и  </a:t>
            </a:r>
            <a:r>
              <a:rPr sz="2400" spc="-10" dirty="0">
                <a:latin typeface="Calibri"/>
                <a:cs typeface="Calibri"/>
              </a:rPr>
              <a:t>хирургического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вмешательства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4264" y="1453896"/>
            <a:ext cx="3855720" cy="4722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08" y="733425"/>
            <a:ext cx="8312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Классификация </a:t>
            </a:r>
            <a:r>
              <a:rPr spc="-10" dirty="0"/>
              <a:t>повреждения </a:t>
            </a:r>
            <a:r>
              <a:rPr spc="-5" dirty="0"/>
              <a:t>нерва </a:t>
            </a:r>
            <a:r>
              <a:rPr dirty="0"/>
              <a:t>Седдона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386966"/>
          <a:ext cx="10534650" cy="5205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9990"/>
                <a:gridCol w="3755390"/>
                <a:gridCol w="4299585"/>
              </a:tblGrid>
              <a:tr h="10577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Нейропраксия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22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без длительных</a:t>
                      </a:r>
                      <a:r>
                        <a:rPr sz="20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анатомических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изменений, с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сохранением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волокон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ожидается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полное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разрешение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82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Аксонотмезис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111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прерывание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нейронной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непрерывности в</a:t>
                      </a:r>
                      <a:r>
                        <a:rPr sz="2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некоторой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степени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4511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чрезвычайно изменчивый уровень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дефицита,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который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трудно</a:t>
                      </a:r>
                      <a:r>
                        <a:rPr sz="20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оценить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предсказать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степень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восстановления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83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Нейротмезис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(самая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тяжелая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 marR="37909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травма, с</a:t>
                      </a:r>
                      <a:r>
                        <a:rPr sz="2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полным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разрушением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элементов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нервов)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473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предганглионарный,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или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проксимальный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ганглию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спинномозгового корешка,</a:t>
                      </a:r>
                      <a:r>
                        <a:rPr sz="20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то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он вызван</a:t>
                      </a:r>
                      <a:r>
                        <a:rPr sz="20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авульсией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2075" marR="142938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будет</a:t>
                      </a:r>
                      <a:r>
                        <a:rPr sz="20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самостоятельно  восстанавливаться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 marR="53530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ситуация требуют хирургической  интервенции для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спасения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82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279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постганглионарный,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или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дистальный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ганглию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спинномозгового корешка,</a:t>
                      </a:r>
                      <a:r>
                        <a:rPr sz="2000" b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его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называют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разрывом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4992370" cy="4164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35585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Существуют </a:t>
            </a:r>
            <a:r>
              <a:rPr sz="2600" spc="-10" dirty="0">
                <a:latin typeface="Calibri"/>
                <a:cs typeface="Calibri"/>
              </a:rPr>
              <a:t>также дескрипторы  </a:t>
            </a:r>
            <a:r>
              <a:rPr sz="2600" dirty="0">
                <a:latin typeface="Calibri"/>
                <a:cs typeface="Calibri"/>
              </a:rPr>
              <a:t>уровней паралича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плечевого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00"/>
              </a:lnSpc>
            </a:pPr>
            <a:r>
              <a:rPr sz="2600" spc="-5" dirty="0">
                <a:latin typeface="Calibri"/>
                <a:cs typeface="Calibri"/>
              </a:rPr>
              <a:t>сплетения.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81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latin typeface="Calibri"/>
                <a:cs typeface="Calibri"/>
              </a:rPr>
              <a:t>Травма </a:t>
            </a:r>
            <a:r>
              <a:rPr sz="2600" dirty="0">
                <a:latin typeface="Calibri"/>
                <a:cs typeface="Calibri"/>
              </a:rPr>
              <a:t>при C5 и C6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называется</a:t>
            </a:r>
            <a:endParaRPr sz="2600">
              <a:latin typeface="Calibri"/>
              <a:cs typeface="Calibri"/>
            </a:endParaRPr>
          </a:p>
          <a:p>
            <a:pPr marL="241300" marR="69215" algn="just">
              <a:lnSpc>
                <a:spcPts val="2500"/>
              </a:lnSpc>
              <a:spcBef>
                <a:spcPts val="285"/>
              </a:spcBef>
            </a:pPr>
            <a:r>
              <a:rPr sz="2600" dirty="0">
                <a:latin typeface="Calibri"/>
                <a:cs typeface="Calibri"/>
              </a:rPr>
              <a:t>параличом Эрба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(Эрба-Дюшена).  </a:t>
            </a:r>
            <a:r>
              <a:rPr sz="2600" spc="-1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наиболее распространенный  </a:t>
            </a:r>
            <a:r>
              <a:rPr sz="2600" dirty="0">
                <a:latin typeface="Calibri"/>
                <a:cs typeface="Calibri"/>
              </a:rPr>
              <a:t>уровень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вовлеченности,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15"/>
              </a:spcBef>
            </a:pPr>
            <a:r>
              <a:rPr sz="2600" dirty="0">
                <a:latin typeface="Calibri"/>
                <a:cs typeface="Calibri"/>
              </a:rPr>
              <a:t>присутствующий примерно у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75%  </a:t>
            </a:r>
            <a:r>
              <a:rPr sz="2600" spc="-10" dirty="0">
                <a:latin typeface="Calibri"/>
                <a:cs typeface="Calibri"/>
              </a:rPr>
              <a:t>детей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врожденным </a:t>
            </a:r>
            <a:r>
              <a:rPr sz="2600" dirty="0">
                <a:latin typeface="Calibri"/>
                <a:cs typeface="Calibri"/>
              </a:rPr>
              <a:t>параличом  </a:t>
            </a:r>
            <a:r>
              <a:rPr sz="2600" spc="-5" dirty="0">
                <a:latin typeface="Calibri"/>
                <a:cs typeface="Calibri"/>
              </a:rPr>
              <a:t>плечевого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сплетения.</a:t>
            </a:r>
            <a:endParaRPr sz="2600">
              <a:latin typeface="Calibri"/>
              <a:cs typeface="Calibri"/>
            </a:endParaRPr>
          </a:p>
          <a:p>
            <a:pPr marL="241300" marR="115951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Участие </a:t>
            </a:r>
            <a:r>
              <a:rPr sz="2600" spc="-5" dirty="0">
                <a:latin typeface="Calibri"/>
                <a:cs typeface="Calibri"/>
              </a:rPr>
              <a:t>С8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Т1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паралич  </a:t>
            </a:r>
            <a:r>
              <a:rPr sz="2600" spc="-5" dirty="0">
                <a:latin typeface="Calibri"/>
                <a:cs typeface="Calibri"/>
              </a:rPr>
              <a:t>Клюмпке.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6728" y="1825751"/>
            <a:ext cx="448360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0696" y="350342"/>
            <a:ext cx="5614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100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43354"/>
            <a:ext cx="8137525" cy="3406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572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ли </a:t>
            </a:r>
            <a:r>
              <a:rPr sz="2400" dirty="0">
                <a:latin typeface="Times New Roman"/>
                <a:cs typeface="Times New Roman"/>
              </a:rPr>
              <a:t>паралич </a:t>
            </a:r>
            <a:r>
              <a:rPr sz="2400" spc="-15" dirty="0">
                <a:latin typeface="Times New Roman"/>
                <a:cs typeface="Times New Roman"/>
              </a:rPr>
              <a:t>Клюмпке </a:t>
            </a:r>
            <a:r>
              <a:rPr sz="2400" spc="-5" dirty="0">
                <a:latin typeface="Times New Roman"/>
                <a:cs typeface="Times New Roman"/>
              </a:rPr>
              <a:t>возникнуть при </a:t>
            </a:r>
            <a:r>
              <a:rPr sz="2400" spc="-15" dirty="0">
                <a:latin typeface="Times New Roman"/>
                <a:cs typeface="Times New Roman"/>
              </a:rPr>
              <a:t>родовой </a:t>
            </a:r>
            <a:r>
              <a:rPr sz="2400" spc="-5" dirty="0">
                <a:latin typeface="Times New Roman"/>
                <a:cs typeface="Times New Roman"/>
              </a:rPr>
              <a:t>травме  </a:t>
            </a:r>
            <a:r>
              <a:rPr sz="2400" spc="-15" dirty="0">
                <a:latin typeface="Times New Roman"/>
                <a:cs typeface="Times New Roman"/>
              </a:rPr>
              <a:t>плечевого </a:t>
            </a:r>
            <a:r>
              <a:rPr sz="2400" dirty="0">
                <a:latin typeface="Times New Roman"/>
                <a:cs typeface="Times New Roman"/>
              </a:rPr>
              <a:t>сплетения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возможно </a:t>
            </a:r>
            <a:r>
              <a:rPr sz="2400" spc="-5" dirty="0">
                <a:latin typeface="Times New Roman"/>
                <a:cs typeface="Times New Roman"/>
              </a:rPr>
              <a:t>ли </a:t>
            </a:r>
            <a:r>
              <a:rPr sz="2400" spc="-10" dirty="0">
                <a:latin typeface="Times New Roman"/>
                <a:cs typeface="Times New Roman"/>
              </a:rPr>
              <a:t>анатомически </a:t>
            </a:r>
            <a:r>
              <a:rPr sz="2400" spc="-5" dirty="0">
                <a:latin typeface="Times New Roman"/>
                <a:cs typeface="Times New Roman"/>
              </a:rPr>
              <a:t>иметь </a:t>
            </a:r>
            <a:r>
              <a:rPr sz="2400" spc="-40" dirty="0">
                <a:latin typeface="Times New Roman"/>
                <a:cs typeface="Times New Roman"/>
              </a:rPr>
              <a:t>только </a:t>
            </a:r>
            <a:r>
              <a:rPr sz="2400" spc="-10" dirty="0">
                <a:latin typeface="Times New Roman"/>
                <a:cs typeface="Times New Roman"/>
              </a:rPr>
              <a:t>поражение </a:t>
            </a:r>
            <a:r>
              <a:rPr sz="2400" spc="-5" dirty="0">
                <a:latin typeface="Times New Roman"/>
                <a:cs typeface="Times New Roman"/>
              </a:rPr>
              <a:t>C8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T1  без </a:t>
            </a:r>
            <a:r>
              <a:rPr sz="2400" dirty="0">
                <a:latin typeface="Times New Roman"/>
                <a:cs typeface="Times New Roman"/>
              </a:rPr>
              <a:t>участия </a:t>
            </a:r>
            <a:r>
              <a:rPr sz="2400" spc="-5" dirty="0">
                <a:latin typeface="Times New Roman"/>
                <a:cs typeface="Times New Roman"/>
              </a:rPr>
              <a:t>C5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C7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 marL="241300" marR="111760" indent="-22860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ДА, </a:t>
            </a:r>
            <a:r>
              <a:rPr sz="2400" spc="15" dirty="0">
                <a:latin typeface="Times New Roman"/>
                <a:cs typeface="Times New Roman"/>
              </a:rPr>
              <a:t>если есть </a:t>
            </a:r>
            <a:r>
              <a:rPr sz="2400" spc="-10" dirty="0">
                <a:latin typeface="Times New Roman"/>
                <a:cs typeface="Times New Roman"/>
              </a:rPr>
              <a:t>анатомические изменения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например, </a:t>
            </a:r>
            <a:r>
              <a:rPr sz="2400" dirty="0">
                <a:latin typeface="Times New Roman"/>
                <a:cs typeface="Times New Roman"/>
              </a:rPr>
              <a:t>ребро,  </a:t>
            </a:r>
            <a:r>
              <a:rPr sz="2400" spc="-20" dirty="0">
                <a:latin typeface="Times New Roman"/>
                <a:cs typeface="Times New Roman"/>
              </a:rPr>
              <a:t>сухожилие, </a:t>
            </a:r>
            <a:r>
              <a:rPr sz="2400" spc="-10" dirty="0">
                <a:latin typeface="Times New Roman"/>
                <a:cs typeface="Times New Roman"/>
              </a:rPr>
              <a:t>костная </a:t>
            </a:r>
            <a:r>
              <a:rPr sz="2400" spc="-5" dirty="0">
                <a:latin typeface="Times New Roman"/>
                <a:cs typeface="Times New Roman"/>
              </a:rPr>
              <a:t>или другая аномалия, </a:t>
            </a:r>
            <a:r>
              <a:rPr sz="2400" spc="-30" dirty="0">
                <a:latin typeface="Times New Roman"/>
                <a:cs typeface="Times New Roman"/>
              </a:rPr>
              <a:t>которая </a:t>
            </a:r>
            <a:r>
              <a:rPr sz="2400" spc="-15" dirty="0">
                <a:latin typeface="Times New Roman"/>
                <a:cs typeface="Times New Roman"/>
              </a:rPr>
              <a:t>приводит 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25" dirty="0">
                <a:latin typeface="Times New Roman"/>
                <a:cs typeface="Times New Roman"/>
              </a:rPr>
              <a:t>компромиссу </a:t>
            </a:r>
            <a:r>
              <a:rPr sz="2400" spc="-5" dirty="0">
                <a:latin typeface="Times New Roman"/>
                <a:cs typeface="Times New Roman"/>
              </a:rPr>
              <a:t>C8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T1,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произойти при </a:t>
            </a:r>
            <a:r>
              <a:rPr sz="2400" spc="-15" dirty="0">
                <a:latin typeface="Times New Roman"/>
                <a:cs typeface="Times New Roman"/>
              </a:rPr>
              <a:t>родовой  </a:t>
            </a:r>
            <a:r>
              <a:rPr sz="2400" spc="-5" dirty="0">
                <a:latin typeface="Times New Roman"/>
                <a:cs typeface="Times New Roman"/>
              </a:rPr>
              <a:t>травме </a:t>
            </a:r>
            <a:r>
              <a:rPr sz="2400" spc="-15" dirty="0">
                <a:latin typeface="Times New Roman"/>
                <a:cs typeface="Times New Roman"/>
              </a:rPr>
              <a:t>плечевого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сплетения.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противном </a:t>
            </a:r>
            <a:r>
              <a:rPr sz="2400" dirty="0">
                <a:latin typeface="Times New Roman"/>
                <a:cs typeface="Times New Roman"/>
              </a:rPr>
              <a:t>случае, </a:t>
            </a:r>
            <a:r>
              <a:rPr sz="2400" spc="-10" dirty="0">
                <a:latin typeface="Times New Roman"/>
                <a:cs typeface="Times New Roman"/>
              </a:rPr>
              <a:t>кажется,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spc="-5" dirty="0">
                <a:latin typeface="Times New Roman"/>
                <a:cs typeface="Times New Roman"/>
              </a:rPr>
              <a:t>не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может.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504" y="1825751"/>
            <a:ext cx="1987296" cy="2919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0696" y="350342"/>
            <a:ext cx="5614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100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97762"/>
            <a:ext cx="8136255" cy="506793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Есть </a:t>
            </a:r>
            <a:r>
              <a:rPr sz="2400" spc="-15" dirty="0">
                <a:latin typeface="Times New Roman"/>
                <a:cs typeface="Times New Roman"/>
              </a:rPr>
              <a:t>два </a:t>
            </a:r>
            <a:r>
              <a:rPr sz="2400" spc="-5" dirty="0">
                <a:latin typeface="Times New Roman"/>
                <a:cs typeface="Times New Roman"/>
              </a:rPr>
              <a:t>других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варианта.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735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5" dirty="0">
                <a:latin typeface="Times New Roman"/>
                <a:cs typeface="Times New Roman"/>
              </a:rPr>
              <a:t>Скорее </a:t>
            </a:r>
            <a:r>
              <a:rPr sz="2400" spc="-10" dirty="0">
                <a:latin typeface="Times New Roman"/>
                <a:cs typeface="Times New Roman"/>
              </a:rPr>
              <a:t>всего, изначально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dirty="0">
                <a:latin typeface="Times New Roman"/>
                <a:cs typeface="Times New Roman"/>
              </a:rPr>
              <a:t>было </a:t>
            </a:r>
            <a:r>
              <a:rPr sz="2400" spc="-10" dirty="0">
                <a:latin typeface="Times New Roman"/>
                <a:cs typeface="Times New Roman"/>
              </a:rPr>
              <a:t>полное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вовлечение</a:t>
            </a:r>
            <a:endParaRPr sz="2400">
              <a:latin typeface="Times New Roman"/>
              <a:cs typeface="Times New Roman"/>
            </a:endParaRPr>
          </a:p>
          <a:p>
            <a:pPr marL="241300" marR="31750">
              <a:lnSpc>
                <a:spcPct val="90000"/>
              </a:lnSpc>
              <a:spcBef>
                <a:spcPts val="145"/>
              </a:spcBef>
            </a:pPr>
            <a:r>
              <a:rPr sz="2400" spc="-15" dirty="0">
                <a:latin typeface="Times New Roman"/>
                <a:cs typeface="Times New Roman"/>
              </a:rPr>
              <a:t>плечевого </a:t>
            </a:r>
            <a:r>
              <a:rPr sz="2400" spc="-5" dirty="0">
                <a:latin typeface="Times New Roman"/>
                <a:cs typeface="Times New Roman"/>
              </a:rPr>
              <a:t>сплетения, но </a:t>
            </a:r>
            <a:r>
              <a:rPr sz="2400" dirty="0">
                <a:latin typeface="Times New Roman"/>
                <a:cs typeface="Times New Roman"/>
              </a:rPr>
              <a:t>было </a:t>
            </a:r>
            <a:r>
              <a:rPr sz="2400" spc="5" dirty="0">
                <a:latin typeface="Times New Roman"/>
                <a:cs typeface="Times New Roman"/>
              </a:rPr>
              <a:t>быстрое </a:t>
            </a:r>
            <a:r>
              <a:rPr sz="2400" dirty="0">
                <a:latin typeface="Times New Roman"/>
                <a:cs typeface="Times New Roman"/>
              </a:rPr>
              <a:t>восстановление С5 и  С7. </a:t>
            </a:r>
            <a:r>
              <a:rPr sz="2400" spc="-20" dirty="0">
                <a:latin typeface="Times New Roman"/>
                <a:cs typeface="Times New Roman"/>
              </a:rPr>
              <a:t>Это </a:t>
            </a:r>
            <a:r>
              <a:rPr sz="2400" spc="-10" dirty="0">
                <a:latin typeface="Times New Roman"/>
                <a:cs typeface="Times New Roman"/>
              </a:rPr>
              <a:t>вероятно, </a:t>
            </a:r>
            <a:r>
              <a:rPr sz="2400" spc="5" dirty="0">
                <a:latin typeface="Times New Roman"/>
                <a:cs typeface="Times New Roman"/>
              </a:rPr>
              <a:t>так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верхние </a:t>
            </a:r>
            <a:r>
              <a:rPr sz="2400" dirty="0">
                <a:latin typeface="Times New Roman"/>
                <a:cs typeface="Times New Roman"/>
              </a:rPr>
              <a:t>уровни </a:t>
            </a:r>
            <a:r>
              <a:rPr sz="2400" spc="-30" dirty="0">
                <a:latin typeface="Times New Roman"/>
                <a:cs typeface="Times New Roman"/>
              </a:rPr>
              <a:t>корешков </a:t>
            </a:r>
            <a:r>
              <a:rPr sz="2400" spc="-5" dirty="0">
                <a:latin typeface="Times New Roman"/>
                <a:cs typeface="Times New Roman"/>
              </a:rPr>
              <a:t>шеи  </a:t>
            </a:r>
            <a:r>
              <a:rPr sz="2400" dirty="0">
                <a:latin typeface="Times New Roman"/>
                <a:cs typeface="Times New Roman"/>
              </a:rPr>
              <a:t>относительно защищены </a:t>
            </a:r>
            <a:r>
              <a:rPr sz="2400" spc="-10" dirty="0">
                <a:latin typeface="Times New Roman"/>
                <a:cs typeface="Times New Roman"/>
              </a:rPr>
              <a:t>анатомически, </a:t>
            </a:r>
            <a:r>
              <a:rPr sz="2400" spc="-15" dirty="0">
                <a:latin typeface="Times New Roman"/>
                <a:cs typeface="Times New Roman"/>
              </a:rPr>
              <a:t>поэтому </a:t>
            </a:r>
            <a:r>
              <a:rPr sz="2400" spc="-10" dirty="0">
                <a:latin typeface="Times New Roman"/>
                <a:cs typeface="Times New Roman"/>
              </a:rPr>
              <a:t>поражения  </a:t>
            </a:r>
            <a:r>
              <a:rPr sz="2400" spc="-5" dirty="0">
                <a:latin typeface="Times New Roman"/>
                <a:cs typeface="Times New Roman"/>
              </a:rPr>
              <a:t>C8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T1 </a:t>
            </a:r>
            <a:r>
              <a:rPr sz="2400" spc="5" dirty="0">
                <a:latin typeface="Times New Roman"/>
                <a:cs typeface="Times New Roman"/>
              </a:rPr>
              <a:t>могут </a:t>
            </a:r>
            <a:r>
              <a:rPr sz="2400" spc="-15" dirty="0">
                <a:latin typeface="Times New Roman"/>
                <a:cs typeface="Times New Roman"/>
              </a:rPr>
              <a:t>закончиться </a:t>
            </a:r>
            <a:r>
              <a:rPr sz="2400" spc="-10" dirty="0">
                <a:latin typeface="Times New Roman"/>
                <a:cs typeface="Times New Roman"/>
              </a:rPr>
              <a:t>более </a:t>
            </a:r>
            <a:r>
              <a:rPr sz="2400" spc="-15" dirty="0">
                <a:latin typeface="Times New Roman"/>
                <a:cs typeface="Times New Roman"/>
              </a:rPr>
              <a:t>тяжелой </a:t>
            </a:r>
            <a:r>
              <a:rPr sz="2400" spc="-5" dirty="0">
                <a:latin typeface="Times New Roman"/>
                <a:cs typeface="Times New Roman"/>
              </a:rPr>
              <a:t>травмой.</a:t>
            </a:r>
            <a:endParaRPr sz="2400">
              <a:latin typeface="Times New Roman"/>
              <a:cs typeface="Times New Roman"/>
            </a:endParaRPr>
          </a:p>
          <a:p>
            <a:pPr marL="241300" marR="671195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Также </a:t>
            </a:r>
            <a:r>
              <a:rPr sz="2400" spc="-15" dirty="0">
                <a:latin typeface="Times New Roman"/>
                <a:cs typeface="Times New Roman"/>
              </a:rPr>
              <a:t>возможно, что </a:t>
            </a:r>
            <a:r>
              <a:rPr sz="2400" spc="-5" dirty="0">
                <a:latin typeface="Times New Roman"/>
                <a:cs typeface="Times New Roman"/>
              </a:rPr>
              <a:t>травму </a:t>
            </a:r>
            <a:r>
              <a:rPr sz="2400" spc="-10" dirty="0">
                <a:latin typeface="Times New Roman"/>
                <a:cs typeface="Times New Roman"/>
              </a:rPr>
              <a:t>спинного </a:t>
            </a:r>
            <a:r>
              <a:rPr sz="2400" dirty="0">
                <a:latin typeface="Times New Roman"/>
                <a:cs typeface="Times New Roman"/>
              </a:rPr>
              <a:t>мозга </a:t>
            </a:r>
            <a:r>
              <a:rPr sz="2400" spc="-10" dirty="0">
                <a:latin typeface="Times New Roman"/>
                <a:cs typeface="Times New Roman"/>
              </a:rPr>
              <a:t>ошибочно  </a:t>
            </a:r>
            <a:r>
              <a:rPr sz="2400" spc="-5" dirty="0">
                <a:latin typeface="Times New Roman"/>
                <a:cs typeface="Times New Roman"/>
              </a:rPr>
              <a:t>приняли за </a:t>
            </a:r>
            <a:r>
              <a:rPr sz="2400" dirty="0">
                <a:latin typeface="Times New Roman"/>
                <a:cs typeface="Times New Roman"/>
              </a:rPr>
              <a:t>паралич </a:t>
            </a:r>
            <a:r>
              <a:rPr sz="2400" spc="-20" dirty="0">
                <a:latin typeface="Times New Roman"/>
                <a:cs typeface="Times New Roman"/>
              </a:rPr>
              <a:t>плечевого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сплетения.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5" dirty="0">
                <a:latin typeface="Times New Roman"/>
                <a:cs typeface="Times New Roman"/>
              </a:rPr>
              <a:t>Все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spc="-10" dirty="0">
                <a:latin typeface="Times New Roman"/>
                <a:cs typeface="Times New Roman"/>
              </a:rPr>
              <a:t>важно учитывать </a:t>
            </a:r>
            <a:r>
              <a:rPr sz="2400" spc="-5" dirty="0">
                <a:latin typeface="Times New Roman"/>
                <a:cs typeface="Times New Roman"/>
              </a:rPr>
              <a:t>при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оценке.</a:t>
            </a:r>
            <a:endParaRPr sz="2400">
              <a:latin typeface="Times New Roman"/>
              <a:cs typeface="Times New Roman"/>
            </a:endParaRPr>
          </a:p>
          <a:p>
            <a:pPr marL="241300" marR="29083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Также может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spc="-10" dirty="0">
                <a:latin typeface="Times New Roman"/>
                <a:cs typeface="Times New Roman"/>
              </a:rPr>
              <a:t>полный </a:t>
            </a:r>
            <a:r>
              <a:rPr sz="2400" dirty="0">
                <a:latin typeface="Times New Roman"/>
                <a:cs typeface="Times New Roman"/>
              </a:rPr>
              <a:t>паралич </a:t>
            </a:r>
            <a:r>
              <a:rPr sz="2400" spc="-15" dirty="0">
                <a:latin typeface="Times New Roman"/>
                <a:cs typeface="Times New Roman"/>
              </a:rPr>
              <a:t>плечевого </a:t>
            </a:r>
            <a:r>
              <a:rPr sz="2400" dirty="0">
                <a:latin typeface="Times New Roman"/>
                <a:cs typeface="Times New Roman"/>
              </a:rPr>
              <a:t>сплетения,  </a:t>
            </a:r>
            <a:r>
              <a:rPr sz="2400" spc="-20" dirty="0">
                <a:latin typeface="Times New Roman"/>
                <a:cs typeface="Times New Roman"/>
              </a:rPr>
              <a:t>включая </a:t>
            </a:r>
            <a:r>
              <a:rPr sz="2400" spc="-5" dirty="0">
                <a:latin typeface="Times New Roman"/>
                <a:cs typeface="Times New Roman"/>
              </a:rPr>
              <a:t>C5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Tl,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полной моторной </a:t>
            </a:r>
            <a:r>
              <a:rPr sz="2400" dirty="0">
                <a:latin typeface="Times New Roman"/>
                <a:cs typeface="Times New Roman"/>
              </a:rPr>
              <a:t>и сенсорной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потерей.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Также может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spc="-10" dirty="0">
                <a:latin typeface="Times New Roman"/>
                <a:cs typeface="Times New Roman"/>
              </a:rPr>
              <a:t>множество </a:t>
            </a:r>
            <a:r>
              <a:rPr sz="2400" dirty="0">
                <a:latin typeface="Times New Roman"/>
                <a:cs typeface="Times New Roman"/>
              </a:rPr>
              <a:t>уровней, </a:t>
            </a:r>
            <a:r>
              <a:rPr sz="2400" spc="-10" dirty="0">
                <a:latin typeface="Times New Roman"/>
                <a:cs typeface="Times New Roman"/>
              </a:rPr>
              <a:t>участвующих </a:t>
            </a:r>
            <a:r>
              <a:rPr sz="2400" dirty="0">
                <a:latin typeface="Times New Roman"/>
                <a:cs typeface="Times New Roman"/>
              </a:rPr>
              <a:t>между  </a:t>
            </a:r>
            <a:r>
              <a:rPr sz="2400" spc="-5" dirty="0">
                <a:latin typeface="Times New Roman"/>
                <a:cs typeface="Times New Roman"/>
              </a:rPr>
              <a:t>верхним </a:t>
            </a:r>
            <a:r>
              <a:rPr sz="2400" dirty="0">
                <a:latin typeface="Times New Roman"/>
                <a:cs typeface="Times New Roman"/>
              </a:rPr>
              <a:t>сплетением и </a:t>
            </a:r>
            <a:r>
              <a:rPr sz="2400" spc="-10" dirty="0">
                <a:latin typeface="Times New Roman"/>
                <a:cs typeface="Times New Roman"/>
              </a:rPr>
              <a:t>полным </a:t>
            </a:r>
            <a:r>
              <a:rPr sz="2400" spc="-5" dirty="0">
                <a:latin typeface="Times New Roman"/>
                <a:cs typeface="Times New Roman"/>
              </a:rPr>
              <a:t>параличом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сплетения.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504" y="1825751"/>
            <a:ext cx="1987296" cy="2919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40290" cy="403415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193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Оценка </a:t>
            </a:r>
            <a:r>
              <a:rPr sz="2800" spc="-10" dirty="0">
                <a:latin typeface="Calibri"/>
                <a:cs typeface="Calibri"/>
              </a:rPr>
              <a:t>пациентов </a:t>
            </a:r>
            <a:r>
              <a:rPr sz="2800" spc="-5" dirty="0">
                <a:latin typeface="Calibri"/>
                <a:cs typeface="Calibri"/>
              </a:rPr>
              <a:t>с параличом </a:t>
            </a:r>
            <a:r>
              <a:rPr sz="2800" spc="-10" dirty="0">
                <a:latin typeface="Calibri"/>
                <a:cs typeface="Calibri"/>
              </a:rPr>
              <a:t>плечевого сплетения </a:t>
            </a:r>
            <a:r>
              <a:rPr sz="2800" spc="-5" dirty="0">
                <a:latin typeface="Calibri"/>
                <a:cs typeface="Calibri"/>
              </a:rPr>
              <a:t>включает  клинические </a:t>
            </a:r>
            <a:r>
              <a:rPr sz="2800" spc="-25" dirty="0">
                <a:latin typeface="Calibri"/>
                <a:cs typeface="Calibri"/>
              </a:rPr>
              <a:t>результаты, </a:t>
            </a:r>
            <a:r>
              <a:rPr sz="2800" spc="-10" dirty="0">
                <a:latin typeface="Calibri"/>
                <a:cs typeface="Calibri"/>
              </a:rPr>
              <a:t>электродиагностику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МРТ.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Идет дискуссия </a:t>
            </a:r>
            <a:r>
              <a:rPr sz="2800" spc="-5" dirty="0">
                <a:latin typeface="Calibri"/>
                <a:cs typeface="Calibri"/>
              </a:rPr>
              <a:t>о </a:t>
            </a:r>
            <a:r>
              <a:rPr sz="2800" spc="-15" dirty="0">
                <a:latin typeface="Calibri"/>
                <a:cs typeface="Calibri"/>
              </a:rPr>
              <a:t>том, </a:t>
            </a:r>
            <a:r>
              <a:rPr sz="2800" spc="-20" dirty="0">
                <a:latin typeface="Calibri"/>
                <a:cs typeface="Calibri"/>
              </a:rPr>
              <a:t>какая </a:t>
            </a:r>
            <a:r>
              <a:rPr sz="2800" spc="-5" dirty="0">
                <a:latin typeface="Calibri"/>
                <a:cs typeface="Calibri"/>
              </a:rPr>
              <a:t>из них </a:t>
            </a:r>
            <a:r>
              <a:rPr sz="2800" spc="-10" dirty="0">
                <a:latin typeface="Calibri"/>
                <a:cs typeface="Calibri"/>
              </a:rPr>
              <a:t>наиболее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эффективна.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МРТ дорого </a:t>
            </a:r>
            <a:r>
              <a:rPr sz="2800" spc="-5" dirty="0">
                <a:latin typeface="Calibri"/>
                <a:cs typeface="Calibri"/>
              </a:rPr>
              <a:t>+ </a:t>
            </a:r>
            <a:r>
              <a:rPr sz="2800" spc="-10" dirty="0">
                <a:latin typeface="Calibri"/>
                <a:cs typeface="Calibri"/>
              </a:rPr>
              <a:t>седация для выполнения </a:t>
            </a:r>
            <a:r>
              <a:rPr sz="2800" spc="-5" dirty="0">
                <a:latin typeface="Calibri"/>
                <a:cs typeface="Calibri"/>
              </a:rPr>
              <a:t>у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младенцев.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коррелирует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хирургическими </a:t>
            </a:r>
            <a:r>
              <a:rPr sz="2800" spc="-25" dirty="0">
                <a:latin typeface="Calibri"/>
                <a:cs typeface="Calibri"/>
              </a:rPr>
              <a:t>находками </a:t>
            </a:r>
            <a:r>
              <a:rPr sz="2800" spc="-5" dirty="0">
                <a:latin typeface="Calibri"/>
                <a:cs typeface="Calibri"/>
              </a:rPr>
              <a:t>70% случаев, с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ЭМГ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87%, с клиническими </a:t>
            </a:r>
            <a:r>
              <a:rPr sz="2800" spc="-25" dirty="0">
                <a:latin typeface="Calibri"/>
                <a:cs typeface="Calibri"/>
              </a:rPr>
              <a:t>результатами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60%.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Корреляция </a:t>
            </a:r>
            <a:r>
              <a:rPr sz="2800" spc="-5" dirty="0">
                <a:latin typeface="Calibri"/>
                <a:cs typeface="Calibri"/>
              </a:rPr>
              <a:t>была самой </a:t>
            </a:r>
            <a:r>
              <a:rPr sz="2800" spc="-10" dirty="0">
                <a:latin typeface="Calibri"/>
                <a:cs typeface="Calibri"/>
              </a:rPr>
              <a:t>высокой,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5" dirty="0">
                <a:latin typeface="Calibri"/>
                <a:cs typeface="Calibri"/>
              </a:rPr>
              <a:t>все </a:t>
            </a:r>
            <a:r>
              <a:rPr sz="2800" spc="-10" dirty="0">
                <a:latin typeface="Calibri"/>
                <a:cs typeface="Calibri"/>
              </a:rPr>
              <a:t>три </a:t>
            </a:r>
            <a:r>
              <a:rPr sz="2800" spc="-5" dirty="0">
                <a:latin typeface="Calibri"/>
                <a:cs typeface="Calibri"/>
              </a:rPr>
              <a:t>из них были  </a:t>
            </a:r>
            <a:r>
              <a:rPr sz="2800" spc="-10" dirty="0">
                <a:latin typeface="Calibri"/>
                <a:cs typeface="Calibri"/>
              </a:rPr>
              <a:t>объединены. </a:t>
            </a:r>
            <a:r>
              <a:rPr sz="2800" spc="-15" dirty="0">
                <a:latin typeface="Calibri"/>
                <a:cs typeface="Calibri"/>
              </a:rPr>
              <a:t>МРТ </a:t>
            </a:r>
            <a:r>
              <a:rPr sz="2800" spc="-5" dirty="0">
                <a:latin typeface="Calibri"/>
                <a:cs typeface="Calibri"/>
              </a:rPr>
              <a:t>оказалась эффективной </a:t>
            </a:r>
            <a:r>
              <a:rPr sz="2800" spc="-25" dirty="0">
                <a:latin typeface="Calibri"/>
                <a:cs typeface="Calibri"/>
              </a:rPr>
              <a:t>только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пациентов </a:t>
            </a:r>
            <a:r>
              <a:rPr sz="2800" spc="-5" dirty="0">
                <a:latin typeface="Calibri"/>
                <a:cs typeface="Calibri"/>
              </a:rPr>
              <a:t>с  участием </a:t>
            </a:r>
            <a:r>
              <a:rPr sz="2800" spc="-15" dirty="0">
                <a:latin typeface="Calibri"/>
                <a:cs typeface="Calibri"/>
              </a:rPr>
              <a:t>корешков </a:t>
            </a:r>
            <a:r>
              <a:rPr sz="2800" spc="-10" dirty="0">
                <a:latin typeface="Calibri"/>
                <a:cs typeface="Calibri"/>
              </a:rPr>
              <a:t>С5,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С6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8548"/>
            <a:ext cx="10290810" cy="40741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Клинический осмотр </a:t>
            </a:r>
            <a:r>
              <a:rPr sz="2800" spc="-10" dirty="0">
                <a:latin typeface="Calibri"/>
                <a:cs typeface="Calibri"/>
              </a:rPr>
              <a:t>состоит </a:t>
            </a:r>
            <a:r>
              <a:rPr sz="2800" spc="-5" dirty="0">
                <a:latin typeface="Calibri"/>
                <a:cs typeface="Calibri"/>
              </a:rPr>
              <a:t>из </a:t>
            </a:r>
            <a:r>
              <a:rPr sz="2800" dirty="0">
                <a:latin typeface="Calibri"/>
                <a:cs typeface="Calibri"/>
              </a:rPr>
              <a:t>анамнеза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физического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осмотра.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Анамнез </a:t>
            </a:r>
            <a:r>
              <a:rPr sz="2800" spc="-5" dirty="0">
                <a:latin typeface="Calibri"/>
                <a:cs typeface="Calibri"/>
              </a:rPr>
              <a:t>включает в </a:t>
            </a:r>
            <a:r>
              <a:rPr sz="2800" dirty="0">
                <a:latin typeface="Calibri"/>
                <a:cs typeface="Calibri"/>
              </a:rPr>
              <a:t>себя </a:t>
            </a:r>
            <a:r>
              <a:rPr sz="2800" spc="-10" dirty="0">
                <a:latin typeface="Calibri"/>
                <a:cs typeface="Calibri"/>
              </a:rPr>
              <a:t>дату рождения ребенка, </a:t>
            </a:r>
            <a:r>
              <a:rPr sz="2800" spc="-5" dirty="0">
                <a:latin typeface="Calibri"/>
                <a:cs typeface="Calibri"/>
              </a:rPr>
              <a:t>вес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</a:t>
            </a:r>
            <a:endParaRPr sz="2800">
              <a:latin typeface="Calibri"/>
              <a:cs typeface="Calibri"/>
            </a:endParaRPr>
          </a:p>
          <a:p>
            <a:pPr marL="241300" marR="41910">
              <a:lnSpc>
                <a:spcPct val="80000"/>
              </a:lnSpc>
              <a:spcBef>
                <a:spcPts val="335"/>
              </a:spcBef>
            </a:pPr>
            <a:r>
              <a:rPr sz="2800" spc="-10" dirty="0">
                <a:latin typeface="Calibri"/>
                <a:cs typeface="Calibri"/>
              </a:rPr>
              <a:t>рождении </a:t>
            </a:r>
            <a:r>
              <a:rPr sz="2800" spc="-5" dirty="0">
                <a:latin typeface="Calibri"/>
                <a:cs typeface="Calibri"/>
              </a:rPr>
              <a:t>и наличие </a:t>
            </a:r>
            <a:r>
              <a:rPr sz="2800" spc="-10" dirty="0">
                <a:latin typeface="Calibri"/>
                <a:cs typeface="Calibri"/>
              </a:rPr>
              <a:t>диабета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матери </a:t>
            </a:r>
            <a:r>
              <a:rPr sz="2800" spc="-5" dirty="0">
                <a:latin typeface="Calibri"/>
                <a:cs typeface="Calibri"/>
              </a:rPr>
              <a:t>во </a:t>
            </a:r>
            <a:r>
              <a:rPr sz="2800" spc="-10" dirty="0">
                <a:latin typeface="Calibri"/>
                <a:cs typeface="Calibri"/>
              </a:rPr>
              <a:t>время </a:t>
            </a:r>
            <a:r>
              <a:rPr sz="2800" spc="-5" dirty="0">
                <a:latin typeface="Calibri"/>
                <a:cs typeface="Calibri"/>
              </a:rPr>
              <a:t>беременности, а  </a:t>
            </a:r>
            <a:r>
              <a:rPr sz="2800" spc="-10" dirty="0">
                <a:latin typeface="Calibri"/>
                <a:cs typeface="Calibri"/>
              </a:rPr>
              <a:t>также </a:t>
            </a:r>
            <a:r>
              <a:rPr sz="2800" spc="-5" dirty="0">
                <a:latin typeface="Calibri"/>
                <a:cs typeface="Calibri"/>
              </a:rPr>
              <a:t>размер </a:t>
            </a:r>
            <a:r>
              <a:rPr sz="2800" spc="-10" dirty="0">
                <a:latin typeface="Calibri"/>
                <a:cs typeface="Calibri"/>
              </a:rPr>
              <a:t>предыдущих младенцев </a:t>
            </a:r>
            <a:r>
              <a:rPr sz="2800" spc="-5" dirty="0">
                <a:latin typeface="Calibri"/>
                <a:cs typeface="Calibri"/>
              </a:rPr>
              <a:t>и размер при </a:t>
            </a:r>
            <a:r>
              <a:rPr sz="2800" spc="-10" dirty="0">
                <a:latin typeface="Calibri"/>
                <a:cs typeface="Calibri"/>
              </a:rPr>
              <a:t>рождении  </a:t>
            </a:r>
            <a:r>
              <a:rPr sz="2800" spc="-20" dirty="0">
                <a:latin typeface="Calibri"/>
                <a:cs typeface="Calibri"/>
              </a:rPr>
              <a:t>родителей.</a:t>
            </a:r>
            <a:endParaRPr sz="2800">
              <a:latin typeface="Calibri"/>
              <a:cs typeface="Calibri"/>
            </a:endParaRPr>
          </a:p>
          <a:p>
            <a:pPr marL="241300" marR="922019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Моторные </a:t>
            </a:r>
            <a:r>
              <a:rPr sz="2800" spc="-5" dirty="0">
                <a:latin typeface="Calibri"/>
                <a:cs typeface="Calibri"/>
              </a:rPr>
              <a:t>и сенсорные </a:t>
            </a:r>
            <a:r>
              <a:rPr sz="2800" spc="-30" dirty="0">
                <a:latin typeface="Calibri"/>
                <a:cs typeface="Calibri"/>
              </a:rPr>
              <a:t>результаты </a:t>
            </a:r>
            <a:r>
              <a:rPr sz="2800" spc="-10" dirty="0">
                <a:latin typeface="Calibri"/>
                <a:cs typeface="Calibri"/>
              </a:rPr>
              <a:t>при рождении, наряду </a:t>
            </a:r>
            <a:r>
              <a:rPr sz="2800" spc="-5" dirty="0">
                <a:latin typeface="Calibri"/>
                <a:cs typeface="Calibri"/>
              </a:rPr>
              <a:t>с  любыми </a:t>
            </a:r>
            <a:r>
              <a:rPr sz="2800" dirty="0">
                <a:latin typeface="Calibri"/>
                <a:cs typeface="Calibri"/>
              </a:rPr>
              <a:t>изменениями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5" dirty="0">
                <a:latin typeface="Calibri"/>
                <a:cs typeface="Calibri"/>
              </a:rPr>
              <a:t>момента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оценки.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Использование вакуума или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щипцов.</a:t>
            </a:r>
            <a:endParaRPr sz="2800">
              <a:latin typeface="Calibri"/>
              <a:cs typeface="Calibri"/>
            </a:endParaRPr>
          </a:p>
          <a:p>
            <a:pPr marL="241300" marR="719455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Наиболее распространенной </a:t>
            </a:r>
            <a:r>
              <a:rPr sz="2800" spc="-5" dirty="0">
                <a:latin typeface="Calibri"/>
                <a:cs typeface="Calibri"/>
              </a:rPr>
              <a:t>ассоциацией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плечевая  </a:t>
            </a:r>
            <a:r>
              <a:rPr sz="2800" spc="-10" dirty="0">
                <a:latin typeface="Calibri"/>
                <a:cs typeface="Calibri"/>
              </a:rPr>
              <a:t>дистоция.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331450" cy="36849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860425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Физическое обследование </a:t>
            </a:r>
            <a:r>
              <a:rPr sz="2200" spc="-5" dirty="0">
                <a:latin typeface="Calibri"/>
                <a:cs typeface="Calibri"/>
              </a:rPr>
              <a:t>начинается с осмотра </a:t>
            </a:r>
            <a:r>
              <a:rPr sz="2200" spc="-10" dirty="0">
                <a:latin typeface="Calibri"/>
                <a:cs typeface="Calibri"/>
              </a:rPr>
              <a:t>руки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указанием размера </a:t>
            </a:r>
            <a:r>
              <a:rPr sz="2200" spc="-5" dirty="0">
                <a:latin typeface="Calibri"/>
                <a:cs typeface="Calibri"/>
              </a:rPr>
              <a:t>и  </a:t>
            </a:r>
            <a:r>
              <a:rPr sz="2200" spc="-10" dirty="0">
                <a:latin typeface="Calibri"/>
                <a:cs typeface="Calibri"/>
              </a:rPr>
              <a:t>объема. </a:t>
            </a:r>
            <a:r>
              <a:rPr sz="2200" spc="-20" dirty="0">
                <a:latin typeface="Calibri"/>
                <a:cs typeface="Calibri"/>
              </a:rPr>
              <a:t>Холодная </a:t>
            </a:r>
            <a:r>
              <a:rPr sz="2200" spc="-10" dirty="0">
                <a:latin typeface="Calibri"/>
                <a:cs typeface="Calibri"/>
              </a:rPr>
              <a:t>температура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быть замечена в </a:t>
            </a:r>
            <a:r>
              <a:rPr sz="2200" spc="-10" dirty="0">
                <a:latin typeface="Calibri"/>
                <a:cs typeface="Calibri"/>
              </a:rPr>
              <a:t>серьезных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случаях.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455"/>
              </a:lnSpc>
            </a:pPr>
            <a:r>
              <a:rPr sz="2200" spc="-10" dirty="0">
                <a:latin typeface="Calibri"/>
                <a:cs typeface="Calibri"/>
              </a:rPr>
              <a:t>Органолептическая </a:t>
            </a:r>
            <a:r>
              <a:rPr sz="2200" spc="-15" dirty="0">
                <a:latin typeface="Calibri"/>
                <a:cs typeface="Calibri"/>
              </a:rPr>
              <a:t>оценка </a:t>
            </a:r>
            <a:r>
              <a:rPr sz="2200" spc="-5" dirty="0">
                <a:latin typeface="Calibri"/>
                <a:cs typeface="Calibri"/>
              </a:rPr>
              <a:t>имеет </a:t>
            </a:r>
            <a:r>
              <a:rPr sz="2200" spc="-10" dirty="0">
                <a:latin typeface="Calibri"/>
                <a:cs typeface="Calibri"/>
              </a:rPr>
              <a:t>решающее </a:t>
            </a:r>
            <a:r>
              <a:rPr sz="2200" spc="-5" dirty="0">
                <a:latin typeface="Calibri"/>
                <a:cs typeface="Calibri"/>
              </a:rPr>
              <a:t>значение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15" dirty="0">
                <a:latin typeface="Calibri"/>
                <a:cs typeface="Calibri"/>
              </a:rPr>
              <a:t>определения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масштабов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и уровня </a:t>
            </a:r>
            <a:r>
              <a:rPr sz="2200" spc="-10" dirty="0">
                <a:latin typeface="Calibri"/>
                <a:cs typeface="Calibri"/>
              </a:rPr>
              <a:t>вовлеченности.</a:t>
            </a:r>
            <a:endParaRPr sz="2200">
              <a:latin typeface="Calibri"/>
              <a:cs typeface="Calibri"/>
            </a:endParaRPr>
          </a:p>
          <a:p>
            <a:pPr marL="241300" marR="99123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Мышечные </a:t>
            </a:r>
            <a:r>
              <a:rPr sz="2200" spc="-15" dirty="0">
                <a:latin typeface="Calibri"/>
                <a:cs typeface="Calibri"/>
              </a:rPr>
              <a:t>рефлексы </a:t>
            </a:r>
            <a:r>
              <a:rPr sz="2200" spc="-10" dirty="0">
                <a:latin typeface="Calibri"/>
                <a:cs typeface="Calibri"/>
              </a:rPr>
              <a:t>растяжения </a:t>
            </a:r>
            <a:r>
              <a:rPr sz="2200" spc="-30" dirty="0">
                <a:latin typeface="Calibri"/>
                <a:cs typeface="Calibri"/>
              </a:rPr>
              <a:t>будут </a:t>
            </a:r>
            <a:r>
              <a:rPr sz="2200" spc="-10" dirty="0">
                <a:latin typeface="Calibri"/>
                <a:cs typeface="Calibri"/>
              </a:rPr>
              <a:t>уменьшаться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0" dirty="0">
                <a:latin typeface="Calibri"/>
                <a:cs typeface="Calibri"/>
              </a:rPr>
              <a:t>отсутствовать при  поражении плечевого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сплетения.</a:t>
            </a:r>
            <a:endParaRPr sz="2200">
              <a:latin typeface="Calibri"/>
              <a:cs typeface="Calibri"/>
            </a:endParaRPr>
          </a:p>
          <a:p>
            <a:pPr marL="241300" marR="233679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dirty="0"/>
              <a:t>	</a:t>
            </a:r>
            <a:r>
              <a:rPr sz="2200" spc="-5" dirty="0">
                <a:latin typeface="Calibri"/>
                <a:cs typeface="Calibri"/>
              </a:rPr>
              <a:t>Примитивные </a:t>
            </a:r>
            <a:r>
              <a:rPr sz="2200" spc="-15" dirty="0">
                <a:latin typeface="Calibri"/>
                <a:cs typeface="Calibri"/>
              </a:rPr>
              <a:t>рефлексы </a:t>
            </a:r>
            <a:r>
              <a:rPr sz="2200" spc="-10" dirty="0">
                <a:latin typeface="Calibri"/>
                <a:cs typeface="Calibri"/>
              </a:rPr>
              <a:t>также </a:t>
            </a:r>
            <a:r>
              <a:rPr sz="2200" spc="-5" dirty="0">
                <a:latin typeface="Calibri"/>
                <a:cs typeface="Calibri"/>
              </a:rPr>
              <a:t>важны. </a:t>
            </a:r>
            <a:r>
              <a:rPr sz="2200" spc="-15" dirty="0">
                <a:latin typeface="Calibri"/>
                <a:cs typeface="Calibri"/>
              </a:rPr>
              <a:t>Поскольку </a:t>
            </a:r>
            <a:r>
              <a:rPr sz="2200" spc="-10" dirty="0">
                <a:latin typeface="Calibri"/>
                <a:cs typeface="Calibri"/>
              </a:rPr>
              <a:t>верхнее сплетение </a:t>
            </a:r>
            <a:r>
              <a:rPr sz="2200" spc="-5" dirty="0">
                <a:latin typeface="Calibri"/>
                <a:cs typeface="Calibri"/>
              </a:rPr>
              <a:t>имеет </a:t>
            </a:r>
            <a:r>
              <a:rPr sz="2200" spc="-15" dirty="0">
                <a:latin typeface="Calibri"/>
                <a:cs typeface="Calibri"/>
              </a:rPr>
              <a:t>более  </a:t>
            </a:r>
            <a:r>
              <a:rPr sz="2200" spc="-10" dirty="0">
                <a:latin typeface="Calibri"/>
                <a:cs typeface="Calibri"/>
              </a:rPr>
              <a:t>частое </a:t>
            </a:r>
            <a:r>
              <a:rPr sz="2200" spc="-5" dirty="0">
                <a:latin typeface="Calibri"/>
                <a:cs typeface="Calibri"/>
              </a:rPr>
              <a:t>участие, </a:t>
            </a:r>
            <a:r>
              <a:rPr sz="2200" spc="-15" dirty="0">
                <a:latin typeface="Calibri"/>
                <a:cs typeface="Calibri"/>
              </a:rPr>
              <a:t>рефлекс </a:t>
            </a:r>
            <a:r>
              <a:rPr sz="2200" spc="-5" dirty="0">
                <a:latin typeface="Calibri"/>
                <a:cs typeface="Calibri"/>
              </a:rPr>
              <a:t>Моро, </a:t>
            </a:r>
            <a:r>
              <a:rPr sz="2200" spc="-15" dirty="0">
                <a:latin typeface="Calibri"/>
                <a:cs typeface="Calibri"/>
              </a:rPr>
              <a:t>который </a:t>
            </a:r>
            <a:r>
              <a:rPr sz="2200" spc="-10" dirty="0">
                <a:latin typeface="Calibri"/>
                <a:cs typeface="Calibri"/>
              </a:rPr>
              <a:t>показывает отведение </a:t>
            </a:r>
            <a:r>
              <a:rPr sz="2200" spc="-5" dirty="0">
                <a:latin typeface="Calibri"/>
                <a:cs typeface="Calibri"/>
              </a:rPr>
              <a:t>и сгибание </a:t>
            </a:r>
            <a:r>
              <a:rPr sz="2200" spc="-10" dirty="0">
                <a:latin typeface="Calibri"/>
                <a:cs typeface="Calibri"/>
              </a:rPr>
              <a:t>локтя,  </a:t>
            </a:r>
            <a:r>
              <a:rPr sz="2200" spc="-15" dirty="0">
                <a:latin typeface="Calibri"/>
                <a:cs typeface="Calibri"/>
              </a:rPr>
              <a:t>является </a:t>
            </a:r>
            <a:r>
              <a:rPr sz="2200" spc="-10" dirty="0">
                <a:latin typeface="Calibri"/>
                <a:cs typeface="Calibri"/>
              </a:rPr>
              <a:t>ценным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оценке </a:t>
            </a:r>
            <a:r>
              <a:rPr sz="2200" spc="-10" dirty="0">
                <a:latin typeface="Calibri"/>
                <a:cs typeface="Calibri"/>
              </a:rPr>
              <a:t>этих </a:t>
            </a:r>
            <a:r>
              <a:rPr sz="2200" spc="-5" dirty="0">
                <a:latin typeface="Calibri"/>
                <a:cs typeface="Calibri"/>
              </a:rPr>
              <a:t>активных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движений.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Часто при </a:t>
            </a:r>
            <a:r>
              <a:rPr sz="2200" spc="-5" dirty="0">
                <a:latin typeface="Calibri"/>
                <a:cs typeface="Calibri"/>
              </a:rPr>
              <a:t>осмотре </a:t>
            </a:r>
            <a:r>
              <a:rPr sz="2200" spc="-10" dirty="0">
                <a:latin typeface="Calibri"/>
                <a:cs typeface="Calibri"/>
              </a:rPr>
              <a:t>можно увидеть </a:t>
            </a:r>
            <a:r>
              <a:rPr sz="2200" spc="-5" dirty="0">
                <a:latin typeface="Calibri"/>
                <a:cs typeface="Calibri"/>
              </a:rPr>
              <a:t>кривошею, обычно с </a:t>
            </a:r>
            <a:r>
              <a:rPr sz="2200" spc="-15" dirty="0">
                <a:latin typeface="Calibri"/>
                <a:cs typeface="Calibri"/>
              </a:rPr>
              <a:t>лицом, </a:t>
            </a:r>
            <a:r>
              <a:rPr sz="2200" spc="-10" dirty="0">
                <a:latin typeface="Calibri"/>
                <a:cs typeface="Calibri"/>
              </a:rPr>
              <a:t>отвернутым от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руки.</a:t>
            </a:r>
            <a:endParaRPr sz="2200">
              <a:latin typeface="Calibri"/>
              <a:cs typeface="Calibri"/>
            </a:endParaRPr>
          </a:p>
          <a:p>
            <a:pPr marL="241300" marR="25971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ROM является </a:t>
            </a:r>
            <a:r>
              <a:rPr sz="2200" spc="-5" dirty="0">
                <a:latin typeface="Calibri"/>
                <a:cs typeface="Calibri"/>
              </a:rPr>
              <a:t>важной частью </a:t>
            </a:r>
            <a:r>
              <a:rPr sz="2200" spc="-10" dirty="0">
                <a:latin typeface="Calibri"/>
                <a:cs typeface="Calibri"/>
              </a:rPr>
              <a:t>оценки, так </a:t>
            </a:r>
            <a:r>
              <a:rPr sz="2200" spc="-20" dirty="0">
                <a:latin typeface="Calibri"/>
                <a:cs typeface="Calibri"/>
              </a:rPr>
              <a:t>как </a:t>
            </a:r>
            <a:r>
              <a:rPr sz="2200" spc="-10" dirty="0">
                <a:latin typeface="Calibri"/>
                <a:cs typeface="Calibri"/>
              </a:rPr>
              <a:t>контрактуры </a:t>
            </a:r>
            <a:r>
              <a:rPr sz="2200" spc="-5" dirty="0">
                <a:latin typeface="Calibri"/>
                <a:cs typeface="Calibri"/>
              </a:rPr>
              <a:t>обычно </a:t>
            </a:r>
            <a:r>
              <a:rPr sz="2200" spc="-20" dirty="0">
                <a:latin typeface="Calibri"/>
                <a:cs typeface="Calibri"/>
              </a:rPr>
              <a:t>наблюдаются </a:t>
            </a:r>
            <a:r>
              <a:rPr sz="2200" spc="-5" dirty="0">
                <a:latin typeface="Calibri"/>
                <a:cs typeface="Calibri"/>
              </a:rPr>
              <a:t>в  </a:t>
            </a:r>
            <a:r>
              <a:rPr sz="2200" spc="-10" dirty="0">
                <a:latin typeface="Calibri"/>
                <a:cs typeface="Calibri"/>
              </a:rPr>
              <a:t>последующие месяцы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25" dirty="0">
                <a:latin typeface="Calibri"/>
                <a:cs typeface="Calibri"/>
              </a:rPr>
              <a:t>годы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виде приведения </a:t>
            </a:r>
            <a:r>
              <a:rPr sz="2200" spc="-5" dirty="0">
                <a:latin typeface="Calibri"/>
                <a:cs typeface="Calibri"/>
              </a:rPr>
              <a:t>плеча и внутренней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ротации,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сгибании запястья, пронации </a:t>
            </a:r>
            <a:r>
              <a:rPr sz="2200" spc="-10" dirty="0">
                <a:latin typeface="Calibri"/>
                <a:cs typeface="Calibri"/>
              </a:rPr>
              <a:t>предплечья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даже </a:t>
            </a:r>
            <a:r>
              <a:rPr sz="2200" spc="-5" dirty="0">
                <a:latin typeface="Calibri"/>
                <a:cs typeface="Calibri"/>
              </a:rPr>
              <a:t>сгибании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локтя.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10213340" cy="416814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511175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Ключевой </a:t>
            </a:r>
            <a:r>
              <a:rPr sz="2000" spc="-15" dirty="0">
                <a:latin typeface="Calibri"/>
                <a:cs typeface="Calibri"/>
              </a:rPr>
              <a:t>целью </a:t>
            </a:r>
            <a:r>
              <a:rPr sz="2000" spc="-10" dirty="0">
                <a:latin typeface="Calibri"/>
                <a:cs typeface="Calibri"/>
              </a:rPr>
              <a:t>электродиагностической оценки является </a:t>
            </a:r>
            <a:r>
              <a:rPr sz="2000" spc="-5" dirty="0">
                <a:latin typeface="Calibri"/>
                <a:cs typeface="Calibri"/>
              </a:rPr>
              <a:t>выявление субклинических  нервных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мышечных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реакций.</a:t>
            </a:r>
            <a:endParaRPr sz="2000">
              <a:latin typeface="Calibri"/>
              <a:cs typeface="Calibri"/>
            </a:endParaRPr>
          </a:p>
          <a:p>
            <a:pPr marL="241300" marR="4686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Исследование </a:t>
            </a:r>
            <a:r>
              <a:rPr sz="2000" spc="-15" dirty="0">
                <a:latin typeface="Calibri"/>
                <a:cs typeface="Calibri"/>
              </a:rPr>
              <a:t>должно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конкретным </a:t>
            </a:r>
            <a:r>
              <a:rPr sz="2000" dirty="0">
                <a:latin typeface="Calibri"/>
                <a:cs typeface="Calibri"/>
              </a:rPr>
              <a:t>в зависимости </a:t>
            </a:r>
            <a:r>
              <a:rPr sz="2000" spc="-5" dirty="0">
                <a:latin typeface="Calibri"/>
                <a:cs typeface="Calibri"/>
              </a:rPr>
              <a:t>от отмеченного </a:t>
            </a:r>
            <a:r>
              <a:rPr sz="2000" spc="-10" dirty="0">
                <a:latin typeface="Calibri"/>
                <a:cs typeface="Calibri"/>
              </a:rPr>
              <a:t>клинического  </a:t>
            </a:r>
            <a:r>
              <a:rPr sz="2000" spc="-5" dirty="0">
                <a:latin typeface="Calibri"/>
                <a:cs typeface="Calibri"/>
              </a:rPr>
              <a:t>дефицита,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5" dirty="0">
                <a:latin typeface="Calibri"/>
                <a:cs typeface="Calibri"/>
              </a:rPr>
              <a:t>не выполненным </a:t>
            </a:r>
            <a:r>
              <a:rPr sz="2000" spc="-10" dirty="0">
                <a:latin typeface="Calibri"/>
                <a:cs typeface="Calibri"/>
              </a:rPr>
              <a:t>исследованием, </a:t>
            </a:r>
            <a:r>
              <a:rPr sz="2000" spc="-5" dirty="0">
                <a:latin typeface="Calibri"/>
                <a:cs typeface="Calibri"/>
              </a:rPr>
              <a:t>относящимися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10" dirty="0">
                <a:latin typeface="Calibri"/>
                <a:cs typeface="Calibri"/>
              </a:rPr>
              <a:t>обследованию </a:t>
            </a:r>
            <a:r>
              <a:rPr sz="2000" spc="-15" dirty="0">
                <a:latin typeface="Calibri"/>
                <a:cs typeface="Calibri"/>
              </a:rPr>
              <a:t>каждого  </a:t>
            </a:r>
            <a:r>
              <a:rPr sz="2000" spc="-10" dirty="0">
                <a:latin typeface="Calibri"/>
                <a:cs typeface="Calibri"/>
              </a:rPr>
              <a:t>человека. Выполняются исследования проводимости </a:t>
            </a:r>
            <a:r>
              <a:rPr sz="2000" spc="-5" dirty="0">
                <a:latin typeface="Calibri"/>
                <a:cs typeface="Calibri"/>
              </a:rPr>
              <a:t>сенсорного нерва, </a:t>
            </a:r>
            <a:r>
              <a:rPr sz="2000" spc="-10" dirty="0">
                <a:latin typeface="Calibri"/>
                <a:cs typeface="Calibri"/>
              </a:rPr>
              <a:t>исследования  проводимости моторного </a:t>
            </a:r>
            <a:r>
              <a:rPr sz="2000" spc="-5" dirty="0">
                <a:latin typeface="Calibri"/>
                <a:cs typeface="Calibri"/>
              </a:rPr>
              <a:t>нерва,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обычная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ЭМГ.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Диагностическая </a:t>
            </a:r>
            <a:r>
              <a:rPr sz="2000" spc="-15" dirty="0">
                <a:latin typeface="Calibri"/>
                <a:cs typeface="Calibri"/>
              </a:rPr>
              <a:t>оценка должна </a:t>
            </a:r>
            <a:r>
              <a:rPr sz="2000" dirty="0">
                <a:latin typeface="Calibri"/>
                <a:cs typeface="Calibri"/>
              </a:rPr>
              <a:t>включать </a:t>
            </a:r>
            <a:r>
              <a:rPr sz="2000" spc="-5" dirty="0">
                <a:latin typeface="Calibri"/>
                <a:cs typeface="Calibri"/>
              </a:rPr>
              <a:t>нетрадиционные </a:t>
            </a:r>
            <a:r>
              <a:rPr sz="2000" spc="-10" dirty="0">
                <a:latin typeface="Calibri"/>
                <a:cs typeface="Calibri"/>
              </a:rPr>
              <a:t>исследования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нервной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проводимости, </a:t>
            </a:r>
            <a:r>
              <a:rPr sz="2000" dirty="0">
                <a:latin typeface="Calibri"/>
                <a:cs typeface="Calibri"/>
              </a:rPr>
              <a:t>а не </a:t>
            </a:r>
            <a:r>
              <a:rPr sz="2000" spc="-5" dirty="0">
                <a:latin typeface="Calibri"/>
                <a:cs typeface="Calibri"/>
              </a:rPr>
              <a:t>часто </a:t>
            </a:r>
            <a:r>
              <a:rPr sz="2000" spc="-10" dirty="0">
                <a:latin typeface="Calibri"/>
                <a:cs typeface="Calibri"/>
              </a:rPr>
              <a:t>выполняемые </a:t>
            </a:r>
            <a:r>
              <a:rPr sz="2000" spc="-5" dirty="0">
                <a:latin typeface="Calibri"/>
                <a:cs typeface="Calibri"/>
              </a:rPr>
              <a:t>классические </a:t>
            </a:r>
            <a:r>
              <a:rPr sz="2000" spc="-10" dirty="0">
                <a:latin typeface="Calibri"/>
                <a:cs typeface="Calibri"/>
              </a:rPr>
              <a:t>исследования </a:t>
            </a:r>
            <a:r>
              <a:rPr sz="2000" spc="-5" dirty="0">
                <a:latin typeface="Calibri"/>
                <a:cs typeface="Calibri"/>
              </a:rPr>
              <a:t>срединных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локтевых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нервов,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связи </a:t>
            </a:r>
            <a:r>
              <a:rPr sz="2000" dirty="0">
                <a:latin typeface="Calibri"/>
                <a:cs typeface="Calibri"/>
              </a:rPr>
              <a:t>с частым </a:t>
            </a:r>
            <a:r>
              <a:rPr sz="2000" spc="-5" dirty="0">
                <a:latin typeface="Calibri"/>
                <a:cs typeface="Calibri"/>
              </a:rPr>
              <a:t>вовлечением </a:t>
            </a:r>
            <a:r>
              <a:rPr sz="2000" spc="-20" dirty="0">
                <a:latin typeface="Calibri"/>
                <a:cs typeface="Calibri"/>
              </a:rPr>
              <a:t>только </a:t>
            </a:r>
            <a:r>
              <a:rPr sz="2000" spc="-10" dirty="0">
                <a:latin typeface="Calibri"/>
                <a:cs typeface="Calibri"/>
              </a:rPr>
              <a:t>верхнего </a:t>
            </a:r>
            <a:r>
              <a:rPr sz="2000" spc="-5" dirty="0">
                <a:latin typeface="Calibri"/>
                <a:cs typeface="Calibri"/>
              </a:rPr>
              <a:t>плечевого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сплетения.</a:t>
            </a:r>
            <a:endParaRPr sz="2000">
              <a:latin typeface="Calibri"/>
              <a:cs typeface="Calibri"/>
            </a:endParaRPr>
          </a:p>
          <a:p>
            <a:pPr marL="241300" marR="74104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Подмышечные, </a:t>
            </a:r>
            <a:r>
              <a:rPr sz="2000" dirty="0">
                <a:latin typeface="Calibri"/>
                <a:cs typeface="Calibri"/>
              </a:rPr>
              <a:t>musculocutaneous, и </a:t>
            </a:r>
            <a:r>
              <a:rPr sz="2000" spc="-5" dirty="0">
                <a:latin typeface="Calibri"/>
                <a:cs typeface="Calibri"/>
              </a:rPr>
              <a:t>радиальные </a:t>
            </a:r>
            <a:r>
              <a:rPr sz="2000" dirty="0">
                <a:latin typeface="Calibri"/>
                <a:cs typeface="Calibri"/>
              </a:rPr>
              <a:t>нервы </a:t>
            </a: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dirty="0">
                <a:latin typeface="Calibri"/>
                <a:cs typeface="Calibri"/>
              </a:rPr>
              <a:t>быть включены </a:t>
            </a:r>
            <a:r>
              <a:rPr sz="2000" spc="-5" dirty="0">
                <a:latin typeface="Calibri"/>
                <a:cs typeface="Calibri"/>
              </a:rPr>
              <a:t>для  </a:t>
            </a:r>
            <a:r>
              <a:rPr sz="2000" spc="-10" dirty="0">
                <a:latin typeface="Calibri"/>
                <a:cs typeface="Calibri"/>
              </a:rPr>
              <a:t>электродиагностического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изучения.</a:t>
            </a:r>
            <a:endParaRPr sz="2000">
              <a:latin typeface="Calibri"/>
              <a:cs typeface="Calibri"/>
            </a:endParaRPr>
          </a:p>
          <a:p>
            <a:pPr marL="241300" marR="3968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Потенциалы действия сенсорного нерва </a:t>
            </a:r>
            <a:r>
              <a:rPr sz="2000" dirty="0">
                <a:latin typeface="Calibri"/>
                <a:cs typeface="Calibri"/>
              </a:rPr>
              <a:t>(SNAP) </a:t>
            </a:r>
            <a:r>
              <a:rPr sz="2000" spc="-15" dirty="0">
                <a:latin typeface="Calibri"/>
                <a:cs typeface="Calibri"/>
              </a:rPr>
              <a:t>необходимы </a:t>
            </a:r>
            <a:r>
              <a:rPr sz="2000" dirty="0">
                <a:latin typeface="Calibri"/>
                <a:cs typeface="Calibri"/>
              </a:rPr>
              <a:t>в случае, </a:t>
            </a:r>
            <a:r>
              <a:rPr sz="2000" spc="-30" dirty="0">
                <a:latin typeface="Calibri"/>
                <a:cs typeface="Calibri"/>
              </a:rPr>
              <a:t>когда </a:t>
            </a:r>
            <a:r>
              <a:rPr sz="2000" spc="-10" dirty="0">
                <a:latin typeface="Calibri"/>
                <a:cs typeface="Calibri"/>
              </a:rPr>
              <a:t>происходит  </a:t>
            </a:r>
            <a:r>
              <a:rPr sz="2000" spc="-5" dirty="0">
                <a:latin typeface="Calibri"/>
                <a:cs typeface="Calibri"/>
              </a:rPr>
              <a:t>реиннервация, </a:t>
            </a:r>
            <a:r>
              <a:rPr sz="2000" dirty="0">
                <a:latin typeface="Calibri"/>
                <a:cs typeface="Calibri"/>
              </a:rPr>
              <a:t>и, </a:t>
            </a:r>
            <a:r>
              <a:rPr sz="2000" spc="-10" dirty="0">
                <a:latin typeface="Calibri"/>
                <a:cs typeface="Calibri"/>
              </a:rPr>
              <a:t>следовательно, </a:t>
            </a:r>
            <a:r>
              <a:rPr sz="2000" spc="-5" dirty="0">
                <a:latin typeface="Calibri"/>
                <a:cs typeface="Calibri"/>
              </a:rPr>
              <a:t>для обеспечения </a:t>
            </a:r>
            <a:r>
              <a:rPr sz="2000" spc="-10" dirty="0">
                <a:latin typeface="Calibri"/>
                <a:cs typeface="Calibri"/>
              </a:rPr>
              <a:t>более раннего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определения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необходимости </a:t>
            </a:r>
            <a:r>
              <a:rPr sz="2000" spc="-10" dirty="0">
                <a:latin typeface="Calibri"/>
                <a:cs typeface="Calibri"/>
              </a:rPr>
              <a:t>хирургического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вмешательства.</a:t>
            </a:r>
            <a:endParaRPr sz="2000">
              <a:latin typeface="Calibri"/>
              <a:cs typeface="Calibri"/>
            </a:endParaRPr>
          </a:p>
          <a:p>
            <a:pPr marL="241300" marR="304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Показано, </a:t>
            </a:r>
            <a:r>
              <a:rPr sz="2000" spc="-10" dirty="0">
                <a:latin typeface="Calibri"/>
                <a:cs typeface="Calibri"/>
              </a:rPr>
              <a:t>что, </a:t>
            </a:r>
            <a:r>
              <a:rPr sz="2000" dirty="0">
                <a:latin typeface="Calibri"/>
                <a:cs typeface="Calibri"/>
              </a:rPr>
              <a:t>в возрасте 1 </a:t>
            </a:r>
            <a:r>
              <a:rPr sz="2000" spc="-5" dirty="0">
                <a:latin typeface="Calibri"/>
                <a:cs typeface="Calibri"/>
              </a:rPr>
              <a:t>месяц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определении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ЭМГ </a:t>
            </a:r>
            <a:r>
              <a:rPr sz="2000" spc="-15" dirty="0">
                <a:latin typeface="Calibri"/>
                <a:cs typeface="Calibri"/>
              </a:rPr>
              <a:t>необходимости </a:t>
            </a:r>
            <a:r>
              <a:rPr sz="2000" spc="-10" dirty="0">
                <a:latin typeface="Calibri"/>
                <a:cs typeface="Calibri"/>
              </a:rPr>
              <a:t>хирургического  </a:t>
            </a:r>
            <a:r>
              <a:rPr sz="2000" spc="-5" dirty="0">
                <a:latin typeface="Calibri"/>
                <a:cs typeface="Calibri"/>
              </a:rPr>
              <a:t>лечения, ребенок имеет лучший </a:t>
            </a:r>
            <a:r>
              <a:rPr sz="2000" dirty="0">
                <a:latin typeface="Calibri"/>
                <a:cs typeface="Calibri"/>
              </a:rPr>
              <a:t>прогноз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выздоровления.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03485" cy="173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Обычые рентгеновские снимки </a:t>
            </a:r>
            <a:r>
              <a:rPr sz="2800" spc="-15" dirty="0">
                <a:latin typeface="Calibri"/>
                <a:cs typeface="Calibri"/>
              </a:rPr>
              <a:t>полезны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5" dirty="0">
                <a:latin typeface="Calibri"/>
                <a:cs typeface="Calibri"/>
              </a:rPr>
              <a:t>некоторых </a:t>
            </a:r>
            <a:r>
              <a:rPr sz="2800" spc="-5" dirty="0">
                <a:latin typeface="Calibri"/>
                <a:cs typeface="Calibri"/>
              </a:rPr>
              <a:t>клинических  случаях (← </a:t>
            </a:r>
            <a:r>
              <a:rPr sz="2800" spc="-15" dirty="0">
                <a:latin typeface="Calibri"/>
                <a:cs typeface="Calibri"/>
              </a:rPr>
              <a:t>некоторые </a:t>
            </a:r>
            <a:r>
              <a:rPr sz="2800" spc="-5" dirty="0">
                <a:latin typeface="Calibri"/>
                <a:cs typeface="Calibri"/>
              </a:rPr>
              <a:t>аномалии могут имитировать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паралич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985"/>
              </a:lnSpc>
            </a:pPr>
            <a:r>
              <a:rPr sz="2800" spc="-10" dirty="0">
                <a:latin typeface="Calibri"/>
                <a:cs typeface="Calibri"/>
              </a:rPr>
              <a:t>плечевого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сплетения):</a:t>
            </a:r>
            <a:endParaRPr sz="2800">
              <a:latin typeface="Calibri"/>
              <a:cs typeface="Calibri"/>
            </a:endParaRPr>
          </a:p>
          <a:p>
            <a:pPr marL="372110" indent="-360045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72745" algn="l"/>
              </a:tabLst>
            </a:pPr>
            <a:r>
              <a:rPr sz="2800" spc="-15" dirty="0">
                <a:latin typeface="Calibri"/>
                <a:cs typeface="Calibri"/>
              </a:rPr>
              <a:t>перелом </a:t>
            </a:r>
            <a:r>
              <a:rPr sz="2800" spc="-5" dirty="0">
                <a:latin typeface="Calibri"/>
                <a:cs typeface="Calibri"/>
              </a:rPr>
              <a:t>ключицы или плечевой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кости.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0025" y="3584270"/>
            <a:ext cx="2397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вызвать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острый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584270"/>
            <a:ext cx="9830435" cy="173101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3135630" indent="-228600">
              <a:lnSpc>
                <a:spcPts val="3030"/>
              </a:lnSpc>
              <a:spcBef>
                <a:spcPts val="475"/>
              </a:spcBef>
              <a:buFont typeface="Wingdings"/>
              <a:buChar char=""/>
              <a:tabLst>
                <a:tab pos="372745" algn="l"/>
                <a:tab pos="5694680" algn="l"/>
              </a:tabLst>
            </a:pPr>
            <a:r>
              <a:rPr sz="2800" spc="-10" dirty="0">
                <a:latin typeface="Calibri"/>
                <a:cs typeface="Calibri"/>
              </a:rPr>
              <a:t>ос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еоми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ли</a:t>
            </a:r>
            <a:r>
              <a:rPr sz="2800" spc="-13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3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.к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са</a:t>
            </a:r>
            <a:r>
              <a:rPr sz="280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м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	м</a:t>
            </a:r>
            <a:r>
              <a:rPr sz="2800" spc="-30" dirty="0">
                <a:latin typeface="Calibri"/>
                <a:cs typeface="Calibri"/>
              </a:rPr>
              <a:t>о</a:t>
            </a:r>
            <a:r>
              <a:rPr sz="2800" spc="-40" dirty="0">
                <a:latin typeface="Calibri"/>
                <a:cs typeface="Calibri"/>
              </a:rPr>
              <a:t>ж</a:t>
            </a:r>
            <a:r>
              <a:rPr sz="2800" spc="-20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т  временный паралич </a:t>
            </a:r>
            <a:r>
              <a:rPr sz="2800" spc="-10" dirty="0">
                <a:latin typeface="Calibri"/>
                <a:cs typeface="Calibri"/>
              </a:rPr>
              <a:t>плечевого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сплетения.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990"/>
              </a:spcBef>
              <a:buFont typeface="Wingdings"/>
              <a:buChar char=""/>
              <a:tabLst>
                <a:tab pos="372745" algn="l"/>
              </a:tabLst>
            </a:pPr>
            <a:r>
              <a:rPr sz="2800" spc="-10" dirty="0">
                <a:latin typeface="Calibri"/>
                <a:cs typeface="Calibri"/>
              </a:rPr>
              <a:t>нейрофиброматоз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другие </a:t>
            </a:r>
            <a:r>
              <a:rPr sz="2800" spc="-20" dirty="0">
                <a:latin typeface="Calibri"/>
                <a:cs typeface="Calibri"/>
              </a:rPr>
              <a:t>опухоли </a:t>
            </a:r>
            <a:r>
              <a:rPr sz="2800" spc="-15" dirty="0">
                <a:latin typeface="Calibri"/>
                <a:cs typeface="Calibri"/>
              </a:rPr>
              <a:t>также </a:t>
            </a:r>
            <a:r>
              <a:rPr sz="2800" spc="-5" dirty="0">
                <a:latin typeface="Calibri"/>
                <a:cs typeface="Calibri"/>
              </a:rPr>
              <a:t>могут </a:t>
            </a:r>
            <a:r>
              <a:rPr sz="2800" spc="-10" dirty="0">
                <a:latin typeface="Calibri"/>
                <a:cs typeface="Calibri"/>
              </a:rPr>
              <a:t>повредить  </a:t>
            </a:r>
            <a:r>
              <a:rPr sz="2800" spc="-5" dirty="0">
                <a:latin typeface="Calibri"/>
                <a:cs typeface="Calibri"/>
              </a:rPr>
              <a:t>плечевое </a:t>
            </a:r>
            <a:r>
              <a:rPr sz="2800" spc="-10" dirty="0">
                <a:latin typeface="Calibri"/>
                <a:cs typeface="Calibri"/>
              </a:rPr>
              <a:t>сплетение.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0258" y="626440"/>
            <a:ext cx="34931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Си</a:t>
            </a:r>
            <a:r>
              <a:rPr sz="4400" spc="-15" dirty="0"/>
              <a:t>н</a:t>
            </a:r>
            <a:r>
              <a:rPr sz="4400" dirty="0"/>
              <a:t>дактил</a:t>
            </a:r>
            <a:r>
              <a:rPr sz="4400" spc="-15" dirty="0"/>
              <a:t>и</a:t>
            </a:r>
            <a:r>
              <a:rPr sz="4400" dirty="0"/>
              <a:t>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093721"/>
            <a:ext cx="4956175" cy="388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83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Незначительные </a:t>
            </a:r>
            <a:r>
              <a:rPr sz="1800" dirty="0">
                <a:latin typeface="Times New Roman"/>
                <a:cs typeface="Times New Roman"/>
              </a:rPr>
              <a:t>недостатки</a:t>
            </a:r>
            <a:r>
              <a:rPr sz="1800" spc="-15" dirty="0">
                <a:latin typeface="Times New Roman"/>
                <a:cs typeface="Times New Roman"/>
              </a:rPr>
              <a:t> конечностей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dirty="0">
                <a:latin typeface="Times New Roman"/>
                <a:cs typeface="Times New Roman"/>
              </a:rPr>
              <a:t>относительно </a:t>
            </a:r>
            <a:r>
              <a:rPr sz="1800" spc="5" dirty="0">
                <a:latin typeface="Times New Roman"/>
                <a:cs typeface="Times New Roman"/>
              </a:rPr>
              <a:t>распространены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верхних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spc="-5" dirty="0">
                <a:latin typeface="Times New Roman"/>
                <a:cs typeface="Times New Roman"/>
              </a:rPr>
              <a:t>нижних</a:t>
            </a:r>
            <a:r>
              <a:rPr sz="1800" spc="-15" dirty="0">
                <a:latin typeface="Times New Roman"/>
                <a:cs typeface="Times New Roman"/>
              </a:rPr>
              <a:t> конечностях.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Синдактилия встречается примерно </a:t>
            </a:r>
            <a:r>
              <a:rPr sz="1800" dirty="0">
                <a:latin typeface="Times New Roman"/>
                <a:cs typeface="Times New Roman"/>
              </a:rPr>
              <a:t>в 1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2000-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2500 </a:t>
            </a:r>
            <a:r>
              <a:rPr sz="1800" spc="-10" dirty="0">
                <a:latin typeface="Times New Roman"/>
                <a:cs typeface="Times New Roman"/>
              </a:rPr>
              <a:t>родов, </a:t>
            </a:r>
            <a:r>
              <a:rPr sz="1800" spc="-5" dirty="0">
                <a:latin typeface="Times New Roman"/>
                <a:cs typeface="Times New Roman"/>
              </a:rPr>
              <a:t>либо </a:t>
            </a:r>
            <a:r>
              <a:rPr sz="1800" spc="-10" dirty="0">
                <a:latin typeface="Times New Roman"/>
                <a:cs typeface="Times New Roman"/>
              </a:rPr>
              <a:t>как </a:t>
            </a:r>
            <a:r>
              <a:rPr sz="1800" spc="-30" dirty="0">
                <a:latin typeface="Times New Roman"/>
                <a:cs typeface="Times New Roman"/>
              </a:rPr>
              <a:t>кожная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простой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5" dirty="0">
                <a:latin typeface="Times New Roman"/>
                <a:cs typeface="Times New Roman"/>
              </a:rPr>
              <a:t>перепонкой </a:t>
            </a:r>
            <a:r>
              <a:rPr sz="1800" dirty="0">
                <a:latin typeface="Times New Roman"/>
                <a:cs typeface="Times New Roman"/>
              </a:rPr>
              <a:t>пальцев, </a:t>
            </a:r>
            <a:r>
              <a:rPr sz="1800" spc="-5" dirty="0">
                <a:latin typeface="Times New Roman"/>
                <a:cs typeface="Times New Roman"/>
              </a:rPr>
              <a:t>либо </a:t>
            </a:r>
            <a:r>
              <a:rPr sz="1800" spc="-10" dirty="0">
                <a:latin typeface="Times New Roman"/>
                <a:cs typeface="Times New Roman"/>
              </a:rPr>
              <a:t>костная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слиянием</a:t>
            </a:r>
            <a:endParaRPr sz="1800">
              <a:latin typeface="Times New Roman"/>
              <a:cs typeface="Times New Roman"/>
            </a:endParaRPr>
          </a:p>
          <a:p>
            <a:pPr marL="241300" marR="361315">
              <a:lnSpc>
                <a:spcPct val="70000"/>
              </a:lnSpc>
              <a:spcBef>
                <a:spcPts val="325"/>
              </a:spcBef>
            </a:pPr>
            <a:r>
              <a:rPr sz="1800" spc="-10" dirty="0">
                <a:latin typeface="Times New Roman"/>
                <a:cs typeface="Times New Roman"/>
              </a:rPr>
              <a:t>костей, </a:t>
            </a:r>
            <a:r>
              <a:rPr sz="1800" spc="-40" dirty="0">
                <a:latin typeface="Times New Roman"/>
                <a:cs typeface="Times New Roman"/>
              </a:rPr>
              <a:t>когда </a:t>
            </a:r>
            <a:r>
              <a:rPr sz="1800" dirty="0">
                <a:latin typeface="Times New Roman"/>
                <a:cs typeface="Times New Roman"/>
              </a:rPr>
              <a:t>пальцевые лучи </a:t>
            </a:r>
            <a:r>
              <a:rPr sz="1800" spc="-5" dirty="0">
                <a:latin typeface="Times New Roman"/>
                <a:cs typeface="Times New Roman"/>
              </a:rPr>
              <a:t>не отделяются  </a:t>
            </a:r>
            <a:r>
              <a:rPr sz="1800" dirty="0">
                <a:latin typeface="Times New Roman"/>
                <a:cs typeface="Times New Roman"/>
              </a:rPr>
              <a:t>между 5-й и 8-й </a:t>
            </a:r>
            <a:r>
              <a:rPr sz="1800" spc="-5" dirty="0">
                <a:latin typeface="Times New Roman"/>
                <a:cs typeface="Times New Roman"/>
              </a:rPr>
              <a:t>неделями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беременности.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Чаще </a:t>
            </a:r>
            <a:r>
              <a:rPr sz="1800" spc="-15" dirty="0">
                <a:latin typeface="Times New Roman"/>
                <a:cs typeface="Times New Roman"/>
              </a:rPr>
              <a:t>наблюдается </a:t>
            </a:r>
            <a:r>
              <a:rPr sz="1800" dirty="0">
                <a:latin typeface="Times New Roman"/>
                <a:cs typeface="Times New Roman"/>
              </a:rPr>
              <a:t>между III и </a:t>
            </a:r>
            <a:r>
              <a:rPr sz="1800" spc="-5" dirty="0">
                <a:latin typeface="Times New Roman"/>
                <a:cs typeface="Times New Roman"/>
              </a:rPr>
              <a:t>IV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пальцами,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между II и III </a:t>
            </a:r>
            <a:r>
              <a:rPr sz="1800" spc="-5" dirty="0">
                <a:latin typeface="Times New Roman"/>
                <a:cs typeface="Times New Roman"/>
              </a:rPr>
              <a:t>пальцами, </a:t>
            </a:r>
            <a:r>
              <a:rPr sz="1800" dirty="0">
                <a:latin typeface="Times New Roman"/>
                <a:cs typeface="Times New Roman"/>
              </a:rPr>
              <a:t>и наследуется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</a:t>
            </a:r>
            <a:endParaRPr sz="1800">
              <a:latin typeface="Times New Roman"/>
              <a:cs typeface="Times New Roman"/>
            </a:endParaRPr>
          </a:p>
          <a:p>
            <a:pPr marL="241300" marR="1255395">
              <a:lnSpc>
                <a:spcPct val="7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простой </a:t>
            </a:r>
            <a:r>
              <a:rPr sz="1800" spc="-5" dirty="0">
                <a:latin typeface="Times New Roman"/>
                <a:cs typeface="Times New Roman"/>
              </a:rPr>
              <a:t>доминантный или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простой  рецессивный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признак.</a:t>
            </a:r>
            <a:endParaRPr sz="1800">
              <a:latin typeface="Times New Roman"/>
              <a:cs typeface="Times New Roman"/>
            </a:endParaRPr>
          </a:p>
          <a:p>
            <a:pPr marL="241300" marR="6121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Изолированно </a:t>
            </a:r>
            <a:r>
              <a:rPr sz="1800" spc="-5" dirty="0">
                <a:latin typeface="Times New Roman"/>
                <a:cs typeface="Times New Roman"/>
              </a:rPr>
              <a:t>или </a:t>
            </a:r>
            <a:r>
              <a:rPr sz="1800" spc="-10" dirty="0">
                <a:latin typeface="Times New Roman"/>
                <a:cs typeface="Times New Roman"/>
              </a:rPr>
              <a:t>как </a:t>
            </a:r>
            <a:r>
              <a:rPr sz="1800" spc="-5" dirty="0">
                <a:latin typeface="Times New Roman"/>
                <a:cs typeface="Times New Roman"/>
              </a:rPr>
              <a:t>часть </a:t>
            </a:r>
            <a:r>
              <a:rPr sz="1800" spc="-10" dirty="0">
                <a:latin typeface="Times New Roman"/>
                <a:cs typeface="Times New Roman"/>
              </a:rPr>
              <a:t>синдромного  </a:t>
            </a:r>
            <a:r>
              <a:rPr sz="1800" spc="-5" dirty="0">
                <a:latin typeface="Times New Roman"/>
                <a:cs typeface="Times New Roman"/>
              </a:rPr>
              <a:t>состояния.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Хирургическое разделение пальцев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чаще</a:t>
            </a:r>
            <a:endParaRPr sz="1800">
              <a:latin typeface="Times New Roman"/>
              <a:cs typeface="Times New Roman"/>
            </a:endParaRPr>
          </a:p>
          <a:p>
            <a:pPr marL="241300" marR="191135">
              <a:lnSpc>
                <a:spcPct val="70000"/>
              </a:lnSpc>
              <a:spcBef>
                <a:spcPts val="320"/>
              </a:spcBef>
            </a:pPr>
            <a:r>
              <a:rPr sz="1800" dirty="0">
                <a:latin typeface="Times New Roman"/>
                <a:cs typeface="Times New Roman"/>
              </a:rPr>
              <a:t>применяется </a:t>
            </a:r>
            <a:r>
              <a:rPr sz="1800" spc="-5" dirty="0">
                <a:latin typeface="Times New Roman"/>
                <a:cs typeface="Times New Roman"/>
              </a:rPr>
              <a:t>при </a:t>
            </a:r>
            <a:r>
              <a:rPr sz="1800" spc="-10" dirty="0">
                <a:latin typeface="Times New Roman"/>
                <a:cs typeface="Times New Roman"/>
              </a:rPr>
              <a:t>полной </a:t>
            </a:r>
            <a:r>
              <a:rPr sz="1800" spc="-5" dirty="0">
                <a:latin typeface="Times New Roman"/>
                <a:cs typeface="Times New Roman"/>
              </a:rPr>
              <a:t>синдактилии по  функциональным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косметическим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причинам.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275332"/>
            <a:ext cx="5181600" cy="3451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0095"/>
            <a:ext cx="10142220" cy="39020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Обучение начинается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момента первого посещения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семьи.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Calibri"/>
                <a:cs typeface="Calibri"/>
              </a:rPr>
              <a:t>Терапию </a:t>
            </a:r>
            <a:r>
              <a:rPr sz="2000" spc="-10" dirty="0">
                <a:latin typeface="Calibri"/>
                <a:cs typeface="Calibri"/>
              </a:rPr>
              <a:t>следует </a:t>
            </a:r>
            <a:r>
              <a:rPr sz="2000" spc="-5" dirty="0">
                <a:latin typeface="Calibri"/>
                <a:cs typeface="Calibri"/>
              </a:rPr>
              <a:t>начинать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spc="-5" dirty="0">
                <a:latin typeface="Calibri"/>
                <a:cs typeface="Calibri"/>
              </a:rPr>
              <a:t>можно </a:t>
            </a:r>
            <a:r>
              <a:rPr sz="2000" spc="-10" dirty="0">
                <a:latin typeface="Calibri"/>
                <a:cs typeface="Calibri"/>
              </a:rPr>
              <a:t>скорее </a:t>
            </a:r>
            <a:r>
              <a:rPr sz="2000" dirty="0">
                <a:latin typeface="Calibri"/>
                <a:cs typeface="Calibri"/>
              </a:rPr>
              <a:t>после постановки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диагноза.</a:t>
            </a:r>
            <a:endParaRPr sz="2000">
              <a:latin typeface="Calibri"/>
              <a:cs typeface="Calibri"/>
            </a:endParaRPr>
          </a:p>
          <a:p>
            <a:pPr marL="241300" marR="70421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Инструкция по позиционированию </a:t>
            </a:r>
            <a:r>
              <a:rPr sz="2000" spc="-5" dirty="0">
                <a:latin typeface="Calibri"/>
                <a:cs typeface="Calibri"/>
              </a:rPr>
              <a:t>начинается </a:t>
            </a:r>
            <a:r>
              <a:rPr sz="2000" spc="-10" dirty="0">
                <a:latin typeface="Calibri"/>
                <a:cs typeface="Calibri"/>
              </a:rPr>
              <a:t>немедленно, </a:t>
            </a:r>
            <a:r>
              <a:rPr sz="2000" dirty="0">
                <a:latin typeface="Calibri"/>
                <a:cs typeface="Calibri"/>
              </a:rPr>
              <a:t>а упражнения </a:t>
            </a:r>
            <a:r>
              <a:rPr sz="2000" spc="-5" dirty="0">
                <a:latin typeface="Calibri"/>
                <a:cs typeface="Calibri"/>
              </a:rPr>
              <a:t>ROM, </a:t>
            </a:r>
            <a:r>
              <a:rPr sz="2000" spc="-10" dirty="0">
                <a:latin typeface="Calibri"/>
                <a:cs typeface="Calibri"/>
              </a:rPr>
              <a:t>как  </a:t>
            </a:r>
            <a:r>
              <a:rPr sz="2000" dirty="0">
                <a:latin typeface="Calibri"/>
                <a:cs typeface="Calibri"/>
              </a:rPr>
              <a:t>правило, </a:t>
            </a:r>
            <a:r>
              <a:rPr sz="2000" spc="-5" dirty="0">
                <a:latin typeface="Calibri"/>
                <a:cs typeface="Calibri"/>
              </a:rPr>
              <a:t>инициируются </a:t>
            </a:r>
            <a:r>
              <a:rPr sz="2000" dirty="0">
                <a:latin typeface="Calibri"/>
                <a:cs typeface="Calibri"/>
              </a:rPr>
              <a:t>через 2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недели.</a:t>
            </a:r>
            <a:endParaRPr sz="2000">
              <a:latin typeface="Calibri"/>
              <a:cs typeface="Calibri"/>
            </a:endParaRPr>
          </a:p>
          <a:p>
            <a:pPr marL="241300" marR="21717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Ожидание </a:t>
            </a:r>
            <a:r>
              <a:rPr sz="2000" spc="-5" dirty="0">
                <a:latin typeface="Calibri"/>
                <a:cs typeface="Calibri"/>
              </a:rPr>
              <a:t>связано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тем, что </a:t>
            </a:r>
            <a:r>
              <a:rPr sz="2000" dirty="0">
                <a:latin typeface="Calibri"/>
                <a:cs typeface="Calibri"/>
              </a:rPr>
              <a:t>в первые 2 </a:t>
            </a:r>
            <a:r>
              <a:rPr sz="2000" spc="-20" dirty="0">
                <a:latin typeface="Calibri"/>
                <a:cs typeface="Calibri"/>
              </a:rPr>
              <a:t>недели </a:t>
            </a:r>
            <a:r>
              <a:rPr sz="2000" spc="-5" dirty="0">
                <a:latin typeface="Calibri"/>
                <a:cs typeface="Calibri"/>
              </a:rPr>
              <a:t>обычно </a:t>
            </a:r>
            <a:r>
              <a:rPr sz="2000" spc="-10" dirty="0">
                <a:latin typeface="Calibri"/>
                <a:cs typeface="Calibri"/>
              </a:rPr>
              <a:t>отмечается боль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изменении  </a:t>
            </a:r>
            <a:r>
              <a:rPr sz="2000" spc="-15" dirty="0">
                <a:latin typeface="Calibri"/>
                <a:cs typeface="Calibri"/>
              </a:rPr>
              <a:t>положения </a:t>
            </a:r>
            <a:r>
              <a:rPr sz="2000" dirty="0">
                <a:latin typeface="Calibri"/>
                <a:cs typeface="Calibri"/>
              </a:rPr>
              <a:t>плеча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dirty="0">
                <a:latin typeface="Calibri"/>
                <a:cs typeface="Calibri"/>
              </a:rPr>
              <a:t>купания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5" dirty="0">
                <a:latin typeface="Calibri"/>
                <a:cs typeface="Calibri"/>
              </a:rPr>
              <a:t>одевания, </a:t>
            </a:r>
            <a:r>
              <a:rPr sz="2000" spc="-10" dirty="0">
                <a:latin typeface="Calibri"/>
                <a:cs typeface="Calibri"/>
              </a:rPr>
              <a:t>поэтому появляется некоторая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ранняя,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кратковременная болезненность </a:t>
            </a:r>
            <a:r>
              <a:rPr sz="2000" dirty="0">
                <a:latin typeface="Calibri"/>
                <a:cs typeface="Calibri"/>
              </a:rPr>
              <a:t>после первоначальной травмы </a:t>
            </a:r>
            <a:r>
              <a:rPr sz="2000" spc="-5" dirty="0">
                <a:latin typeface="Calibri"/>
                <a:cs typeface="Calibri"/>
              </a:rPr>
              <a:t>плечевого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сплетения.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Важно </a:t>
            </a:r>
            <a:r>
              <a:rPr sz="2000" spc="-10" dirty="0">
                <a:latin typeface="Calibri"/>
                <a:cs typeface="Calibri"/>
              </a:rPr>
              <a:t>расположить </a:t>
            </a:r>
            <a:r>
              <a:rPr sz="2000" spc="-5" dirty="0">
                <a:latin typeface="Calibri"/>
                <a:cs typeface="Calibri"/>
              </a:rPr>
              <a:t>руку так, чтобы ребенок </a:t>
            </a:r>
            <a:r>
              <a:rPr sz="2000" dirty="0">
                <a:latin typeface="Calibri"/>
                <a:cs typeface="Calibri"/>
              </a:rPr>
              <a:t>был </a:t>
            </a:r>
            <a:r>
              <a:rPr sz="2000" spc="-5" dirty="0">
                <a:latin typeface="Calibri"/>
                <a:cs typeface="Calibri"/>
              </a:rPr>
              <a:t>максимально </a:t>
            </a:r>
            <a:r>
              <a:rPr sz="2000" spc="-10" dirty="0">
                <a:latin typeface="Calibri"/>
                <a:cs typeface="Calibri"/>
              </a:rPr>
              <a:t>осведомлен </a:t>
            </a:r>
            <a:r>
              <a:rPr sz="2000" dirty="0">
                <a:latin typeface="Calibri"/>
                <a:cs typeface="Calibri"/>
              </a:rPr>
              <a:t>о ней. </a:t>
            </a:r>
            <a:r>
              <a:rPr sz="2000" spc="-15" dirty="0">
                <a:latin typeface="Calibri"/>
                <a:cs typeface="Calibri"/>
              </a:rPr>
              <a:t>Один </a:t>
            </a:r>
            <a:r>
              <a:rPr sz="2000" dirty="0">
                <a:latin typeface="Calibri"/>
                <a:cs typeface="Calibri"/>
              </a:rPr>
              <a:t>из  способов </a:t>
            </a:r>
            <a:r>
              <a:rPr sz="2000" spc="-10" dirty="0">
                <a:latin typeface="Calibri"/>
                <a:cs typeface="Calibri"/>
              </a:rPr>
              <a:t>сделать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dirty="0">
                <a:latin typeface="Calibri"/>
                <a:cs typeface="Calibri"/>
              </a:rPr>
              <a:t>с помощью погремушки на запястье на </a:t>
            </a:r>
            <a:r>
              <a:rPr sz="2000" spc="-5" dirty="0">
                <a:latin typeface="Calibri"/>
                <a:cs typeface="Calibri"/>
              </a:rPr>
              <a:t>пораженной </a:t>
            </a:r>
            <a:r>
              <a:rPr sz="2000" spc="-10" dirty="0">
                <a:latin typeface="Calibri"/>
                <a:cs typeface="Calibri"/>
              </a:rPr>
              <a:t>руке, чтобы  </a:t>
            </a:r>
            <a:r>
              <a:rPr sz="2000" spc="-5" dirty="0">
                <a:latin typeface="Calibri"/>
                <a:cs typeface="Calibri"/>
              </a:rPr>
              <a:t>внимание ребенка можно </a:t>
            </a:r>
            <a:r>
              <a:rPr sz="2000" dirty="0">
                <a:latin typeface="Calibri"/>
                <a:cs typeface="Calibri"/>
              </a:rPr>
              <a:t>было </a:t>
            </a:r>
            <a:r>
              <a:rPr sz="2000" spc="-5" dirty="0">
                <a:latin typeface="Calibri"/>
                <a:cs typeface="Calibri"/>
              </a:rPr>
              <a:t>привлечь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10" dirty="0">
                <a:latin typeface="Calibri"/>
                <a:cs typeface="Calibri"/>
              </a:rPr>
              <a:t>этой руке звуком </a:t>
            </a:r>
            <a:r>
              <a:rPr sz="2000" spc="-5" dirty="0">
                <a:latin typeface="Calibri"/>
                <a:cs typeface="Calibri"/>
              </a:rPr>
              <a:t>или зрением, </a:t>
            </a:r>
            <a:r>
              <a:rPr sz="2000" spc="-10" dirty="0">
                <a:latin typeface="Calibri"/>
                <a:cs typeface="Calibri"/>
              </a:rPr>
              <a:t>потому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что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слабость </a:t>
            </a:r>
            <a:r>
              <a:rPr sz="2000" spc="-10" dirty="0">
                <a:latin typeface="Calibri"/>
                <a:cs typeface="Calibri"/>
              </a:rPr>
              <a:t>этой </a:t>
            </a:r>
            <a:r>
              <a:rPr sz="2000" spc="-5" dirty="0">
                <a:latin typeface="Calibri"/>
                <a:cs typeface="Calibri"/>
              </a:rPr>
              <a:t>руки обычно ограничивает ее </a:t>
            </a:r>
            <a:r>
              <a:rPr sz="2000" dirty="0">
                <a:latin typeface="Calibri"/>
                <a:cs typeface="Calibri"/>
              </a:rPr>
              <a:t>спонтанное </a:t>
            </a:r>
            <a:r>
              <a:rPr sz="2000" spc="-5" dirty="0">
                <a:latin typeface="Calibri"/>
                <a:cs typeface="Calibri"/>
              </a:rPr>
              <a:t>перемещение перед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лицом.</a:t>
            </a:r>
            <a:endParaRPr sz="2000">
              <a:latin typeface="Calibri"/>
              <a:cs typeface="Calibri"/>
            </a:endParaRPr>
          </a:p>
          <a:p>
            <a:pPr marL="241300" marR="23241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Рекомендуется </a:t>
            </a:r>
            <a:r>
              <a:rPr sz="2000" spc="-10" dirty="0">
                <a:latin typeface="Calibri"/>
                <a:cs typeface="Calibri"/>
              </a:rPr>
              <a:t>также </a:t>
            </a:r>
            <a:r>
              <a:rPr sz="2000" spc="-5" dirty="0">
                <a:latin typeface="Calibri"/>
                <a:cs typeface="Calibri"/>
              </a:rPr>
              <a:t>семье </a:t>
            </a:r>
            <a:r>
              <a:rPr sz="2000" dirty="0">
                <a:latin typeface="Calibri"/>
                <a:cs typeface="Calibri"/>
              </a:rPr>
              <a:t>реплицировать </a:t>
            </a:r>
            <a:r>
              <a:rPr sz="2000" spc="-5" dirty="0">
                <a:latin typeface="Calibri"/>
                <a:cs typeface="Calibri"/>
              </a:rPr>
              <a:t>(синхронизировать) движения пораженной  руки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тем, что </a:t>
            </a:r>
            <a:r>
              <a:rPr sz="2000" spc="-5" dirty="0">
                <a:latin typeface="Calibri"/>
                <a:cs typeface="Calibri"/>
              </a:rPr>
              <a:t>ребенок </a:t>
            </a:r>
            <a:r>
              <a:rPr sz="2000" dirty="0">
                <a:latin typeface="Calibri"/>
                <a:cs typeface="Calibri"/>
              </a:rPr>
              <a:t>спонтанно </a:t>
            </a:r>
            <a:r>
              <a:rPr sz="2000" spc="-15" dirty="0">
                <a:latin typeface="Calibri"/>
                <a:cs typeface="Calibri"/>
              </a:rPr>
              <a:t>делает </a:t>
            </a:r>
            <a:r>
              <a:rPr sz="2000" spc="-5" dirty="0">
                <a:latin typeface="Calibri"/>
                <a:cs typeface="Calibri"/>
              </a:rPr>
              <a:t>непораженной </a:t>
            </a:r>
            <a:r>
              <a:rPr sz="2000" spc="-10" dirty="0">
                <a:latin typeface="Calibri"/>
                <a:cs typeface="Calibri"/>
              </a:rPr>
              <a:t>рукой </a:t>
            </a:r>
            <a:r>
              <a:rPr sz="2000" spc="-5" dirty="0">
                <a:latin typeface="Calibri"/>
                <a:cs typeface="Calibri"/>
              </a:rPr>
              <a:t>(приведение руки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рот).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Важно, </a:t>
            </a:r>
            <a:r>
              <a:rPr sz="2000" spc="-5" dirty="0">
                <a:latin typeface="Calibri"/>
                <a:cs typeface="Calibri"/>
              </a:rPr>
              <a:t>чтобы семью </a:t>
            </a:r>
            <a:r>
              <a:rPr sz="2000" dirty="0">
                <a:latin typeface="Calibri"/>
                <a:cs typeface="Calibri"/>
              </a:rPr>
              <a:t>учили </a:t>
            </a:r>
            <a:r>
              <a:rPr sz="2000" spc="-10" dirty="0">
                <a:latin typeface="Calibri"/>
                <a:cs typeface="Calibri"/>
              </a:rPr>
              <a:t>выполнять </a:t>
            </a:r>
            <a:r>
              <a:rPr sz="2000" dirty="0">
                <a:latin typeface="Calibri"/>
                <a:cs typeface="Calibri"/>
              </a:rPr>
              <a:t>программу упражнений </a:t>
            </a:r>
            <a:r>
              <a:rPr sz="2000" spc="-15" dirty="0">
                <a:latin typeface="Calibri"/>
                <a:cs typeface="Calibri"/>
              </a:rPr>
              <a:t>несколько </a:t>
            </a:r>
            <a:r>
              <a:rPr sz="2000" spc="-5" dirty="0">
                <a:latin typeface="Calibri"/>
                <a:cs typeface="Calibri"/>
              </a:rPr>
              <a:t>раз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день.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200005" cy="398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Важно не </a:t>
            </a:r>
            <a:r>
              <a:rPr sz="2600" spc="-5" dirty="0">
                <a:latin typeface="Calibri"/>
                <a:cs typeface="Calibri"/>
              </a:rPr>
              <a:t>иметь </a:t>
            </a:r>
            <a:r>
              <a:rPr sz="2600" spc="-15" dirty="0">
                <a:latin typeface="Calibri"/>
                <a:cs typeface="Calibri"/>
              </a:rPr>
              <a:t>такого </a:t>
            </a:r>
            <a:r>
              <a:rPr sz="2600" spc="-5" dirty="0">
                <a:latin typeface="Calibri"/>
                <a:cs typeface="Calibri"/>
              </a:rPr>
              <a:t>агрессивного </a:t>
            </a:r>
            <a:r>
              <a:rPr sz="2600" spc="-10" dirty="0">
                <a:latin typeface="Calibri"/>
                <a:cs typeface="Calibri"/>
              </a:rPr>
              <a:t>ROM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15" dirty="0">
                <a:latin typeface="Calibri"/>
                <a:cs typeface="Calibri"/>
              </a:rPr>
              <a:t>отведении </a:t>
            </a:r>
            <a:r>
              <a:rPr sz="2600" dirty="0">
                <a:latin typeface="Calibri"/>
                <a:cs typeface="Calibri"/>
              </a:rPr>
              <a:t>плеча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или</a:t>
            </a:r>
            <a:endParaRPr sz="2600">
              <a:latin typeface="Calibri"/>
              <a:cs typeface="Calibri"/>
            </a:endParaRPr>
          </a:p>
          <a:p>
            <a:pPr marL="241300" marR="7874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при супинации </a:t>
            </a:r>
            <a:r>
              <a:rPr sz="2600" spc="-5" dirty="0">
                <a:latin typeface="Calibri"/>
                <a:cs typeface="Calibri"/>
              </a:rPr>
              <a:t>предплечья, чтобы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произошел </a:t>
            </a:r>
            <a:r>
              <a:rPr sz="2600" dirty="0">
                <a:latin typeface="Calibri"/>
                <a:cs typeface="Calibri"/>
              </a:rPr>
              <a:t>вывих плечевой или  </a:t>
            </a:r>
            <a:r>
              <a:rPr sz="2600" spc="-15" dirty="0">
                <a:latin typeface="Calibri"/>
                <a:cs typeface="Calibri"/>
              </a:rPr>
              <a:t>головки </a:t>
            </a:r>
            <a:r>
              <a:rPr sz="2600" spc="-5" dirty="0">
                <a:latin typeface="Calibri"/>
                <a:cs typeface="Calibri"/>
              </a:rPr>
              <a:t>лучевой </a:t>
            </a:r>
            <a:r>
              <a:rPr sz="2600" spc="-10" dirty="0">
                <a:latin typeface="Calibri"/>
                <a:cs typeface="Calibri"/>
              </a:rPr>
              <a:t>кости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соответственно.</a:t>
            </a:r>
            <a:endParaRPr sz="2600">
              <a:latin typeface="Calibri"/>
              <a:cs typeface="Calibri"/>
            </a:endParaRPr>
          </a:p>
          <a:p>
            <a:pPr marL="241300" marR="68326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Шинирование </a:t>
            </a:r>
            <a:r>
              <a:rPr sz="2600" spc="-10" dirty="0">
                <a:latin typeface="Calibri"/>
                <a:cs typeface="Calibri"/>
              </a:rPr>
              <a:t>также </a:t>
            </a:r>
            <a:r>
              <a:rPr sz="2600" spc="-5" dirty="0">
                <a:latin typeface="Calibri"/>
                <a:cs typeface="Calibri"/>
              </a:rPr>
              <a:t>обычно </a:t>
            </a:r>
            <a:r>
              <a:rPr sz="2600" spc="-10" dirty="0">
                <a:latin typeface="Calibri"/>
                <a:cs typeface="Calibri"/>
              </a:rPr>
              <a:t>выполняется </a:t>
            </a:r>
            <a:r>
              <a:rPr sz="2600" spc="-5" dirty="0">
                <a:latin typeface="Calibri"/>
                <a:cs typeface="Calibri"/>
              </a:rPr>
              <a:t>вместе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применением  эрготерапии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кинезотерапии.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Первоначально, часто </a:t>
            </a:r>
            <a:r>
              <a:rPr sz="2600" spc="-15" dirty="0">
                <a:latin typeface="Calibri"/>
                <a:cs typeface="Calibri"/>
              </a:rPr>
              <a:t>наблюдается </a:t>
            </a:r>
            <a:r>
              <a:rPr sz="2600" spc="-5" dirty="0">
                <a:latin typeface="Calibri"/>
                <a:cs typeface="Calibri"/>
              </a:rPr>
              <a:t>«падение» </a:t>
            </a:r>
            <a:r>
              <a:rPr sz="2600" dirty="0">
                <a:latin typeface="Calibri"/>
                <a:cs typeface="Calibri"/>
              </a:rPr>
              <a:t>запястья </a:t>
            </a:r>
            <a:r>
              <a:rPr sz="2600" spc="-5" dirty="0">
                <a:latin typeface="Calibri"/>
                <a:cs typeface="Calibri"/>
              </a:rPr>
              <a:t>руки, </a:t>
            </a:r>
            <a:r>
              <a:rPr sz="2600" spc="-10" dirty="0">
                <a:latin typeface="Calibri"/>
                <a:cs typeface="Calibri"/>
              </a:rPr>
              <a:t>поэтому  туторы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5" dirty="0">
                <a:latin typeface="Calibri"/>
                <a:cs typeface="Calibri"/>
              </a:rPr>
              <a:t>сделаны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15" dirty="0">
                <a:latin typeface="Calibri"/>
                <a:cs typeface="Calibri"/>
              </a:rPr>
              <a:t>того </a:t>
            </a:r>
            <a:r>
              <a:rPr sz="2600" spc="-5" dirty="0">
                <a:latin typeface="Calibri"/>
                <a:cs typeface="Calibri"/>
              </a:rPr>
              <a:t>чтобы обеспечить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оптимальное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5" dirty="0">
                <a:latin typeface="Calibri"/>
                <a:cs typeface="Calibri"/>
              </a:rPr>
              <a:t>положение </a:t>
            </a:r>
            <a:r>
              <a:rPr sz="2600" dirty="0">
                <a:latin typeface="Calibri"/>
                <a:cs typeface="Calibri"/>
              </a:rPr>
              <a:t>запястья </a:t>
            </a:r>
            <a:r>
              <a:rPr sz="2600" spc="-5" dirty="0">
                <a:latin typeface="Calibri"/>
                <a:cs typeface="Calibri"/>
              </a:rPr>
              <a:t>руки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пальцев.</a:t>
            </a:r>
            <a:endParaRPr sz="2600">
              <a:latin typeface="Calibri"/>
              <a:cs typeface="Calibri"/>
            </a:endParaRPr>
          </a:p>
          <a:p>
            <a:pPr marL="241300" marR="102235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Позже </a:t>
            </a:r>
            <a:r>
              <a:rPr sz="2600" spc="-5" dirty="0">
                <a:latin typeface="Calibri"/>
                <a:cs typeface="Calibri"/>
              </a:rPr>
              <a:t>часто </a:t>
            </a:r>
            <a:r>
              <a:rPr sz="2600" spc="-10" dirty="0">
                <a:latin typeface="Calibri"/>
                <a:cs typeface="Calibri"/>
              </a:rPr>
              <a:t>возникает контрактура локтевого </a:t>
            </a:r>
            <a:r>
              <a:rPr sz="2600" spc="-5" dirty="0">
                <a:latin typeface="Calibri"/>
                <a:cs typeface="Calibri"/>
              </a:rPr>
              <a:t>сустава, </a:t>
            </a:r>
            <a:r>
              <a:rPr sz="2600" spc="-10" dirty="0">
                <a:latin typeface="Calibri"/>
                <a:cs typeface="Calibri"/>
              </a:rPr>
              <a:t>поэтому  </a:t>
            </a:r>
            <a:r>
              <a:rPr sz="2600" dirty="0">
                <a:latin typeface="Calibri"/>
                <a:cs typeface="Calibri"/>
              </a:rPr>
              <a:t>шинирование </a:t>
            </a:r>
            <a:r>
              <a:rPr sz="2600" spc="-15" dirty="0">
                <a:latin typeface="Calibri"/>
                <a:cs typeface="Calibri"/>
              </a:rPr>
              <a:t>делается </a:t>
            </a:r>
            <a:r>
              <a:rPr sz="2600" spc="-5" dirty="0">
                <a:latin typeface="Calibri"/>
                <a:cs typeface="Calibri"/>
              </a:rPr>
              <a:t>для минимизации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этого.</a:t>
            </a:r>
            <a:endParaRPr sz="2600">
              <a:latin typeface="Calibri"/>
              <a:cs typeface="Calibri"/>
            </a:endParaRPr>
          </a:p>
          <a:p>
            <a:pPr marL="241300" marR="96520" indent="-228600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Терапевты </a:t>
            </a:r>
            <a:r>
              <a:rPr sz="2600" spc="-10" dirty="0">
                <a:latin typeface="Calibri"/>
                <a:cs typeface="Calibri"/>
              </a:rPr>
              <a:t>также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spc="-15" dirty="0">
                <a:latin typeface="Calibri"/>
                <a:cs typeface="Calibri"/>
              </a:rPr>
              <a:t>сделать </a:t>
            </a:r>
            <a:r>
              <a:rPr sz="2600" spc="-5" dirty="0">
                <a:latin typeface="Calibri"/>
                <a:cs typeface="Calibri"/>
              </a:rPr>
              <a:t>тейпирование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15" dirty="0">
                <a:latin typeface="Calibri"/>
                <a:cs typeface="Calibri"/>
              </a:rPr>
              <a:t>того, </a:t>
            </a:r>
            <a:r>
              <a:rPr sz="2600" spc="-5" dirty="0">
                <a:latin typeface="Calibri"/>
                <a:cs typeface="Calibri"/>
              </a:rPr>
              <a:t>чтобы </a:t>
            </a:r>
            <a:r>
              <a:rPr sz="2600" dirty="0">
                <a:latin typeface="Calibri"/>
                <a:cs typeface="Calibri"/>
              </a:rPr>
              <a:t>помочь  </a:t>
            </a:r>
            <a:r>
              <a:rPr sz="2600" spc="-15" dirty="0">
                <a:latin typeface="Calibri"/>
                <a:cs typeface="Calibri"/>
              </a:rPr>
              <a:t>улучшить </a:t>
            </a:r>
            <a:r>
              <a:rPr sz="2600" spc="-5" dirty="0">
                <a:latin typeface="Calibri"/>
                <a:cs typeface="Calibri"/>
              </a:rPr>
              <a:t>оптимальное </a:t>
            </a:r>
            <a:r>
              <a:rPr sz="2600" spc="-10" dirty="0">
                <a:latin typeface="Calibri"/>
                <a:cs typeface="Calibri"/>
              </a:rPr>
              <a:t>расположение </a:t>
            </a:r>
            <a:r>
              <a:rPr sz="2600" spc="-5" dirty="0">
                <a:latin typeface="Calibri"/>
                <a:cs typeface="Calibri"/>
              </a:rPr>
              <a:t>руки, </a:t>
            </a:r>
            <a:r>
              <a:rPr sz="2600" dirty="0">
                <a:latin typeface="Calibri"/>
                <a:cs typeface="Calibri"/>
              </a:rPr>
              <a:t>в частности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плеча.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358120" cy="38455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20574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Электрическая </a:t>
            </a:r>
            <a:r>
              <a:rPr sz="2400" spc="-15" dirty="0">
                <a:latin typeface="Calibri"/>
                <a:cs typeface="Calibri"/>
              </a:rPr>
              <a:t>стимуляция </a:t>
            </a:r>
            <a:r>
              <a:rPr sz="2400" spc="-25" dirty="0">
                <a:latin typeface="Calibri"/>
                <a:cs typeface="Calibri"/>
              </a:rPr>
              <a:t>иногда </a:t>
            </a:r>
            <a:r>
              <a:rPr sz="2400" spc="-10" dirty="0">
                <a:latin typeface="Calibri"/>
                <a:cs typeface="Calibri"/>
              </a:rPr>
              <a:t>выполняется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параличе брахиального  сплетения, </a:t>
            </a:r>
            <a:r>
              <a:rPr sz="2400" spc="-15" dirty="0">
                <a:latin typeface="Calibri"/>
                <a:cs typeface="Calibri"/>
              </a:rPr>
              <a:t>хотя это </a:t>
            </a:r>
            <a:r>
              <a:rPr sz="2400" spc="-5" dirty="0">
                <a:latin typeface="Calibri"/>
                <a:cs typeface="Calibri"/>
              </a:rPr>
              <a:t>часто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5" dirty="0">
                <a:latin typeface="Calibri"/>
                <a:cs typeface="Calibri"/>
              </a:rPr>
              <a:t>допустимо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очень малом возрасте.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Calibri"/>
                <a:cs typeface="Calibri"/>
              </a:rPr>
              <a:t>временем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5" dirty="0">
                <a:latin typeface="Calibri"/>
                <a:cs typeface="Calibri"/>
              </a:rPr>
              <a:t>становится приемлемым для многих маленьких </a:t>
            </a:r>
            <a:r>
              <a:rPr sz="2400" spc="-10" dirty="0">
                <a:latin typeface="Calibri"/>
                <a:cs typeface="Calibri"/>
              </a:rPr>
              <a:t>детей.</a:t>
            </a:r>
            <a:endParaRPr sz="2400">
              <a:latin typeface="Calibri"/>
              <a:cs typeface="Calibri"/>
            </a:endParaRPr>
          </a:p>
          <a:p>
            <a:pPr marL="241300" marR="34099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10" dirty="0">
                <a:latin typeface="Calibri"/>
                <a:cs typeface="Calibri"/>
              </a:rPr>
              <a:t>осуществляется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помощью </a:t>
            </a:r>
            <a:r>
              <a:rPr sz="2400" spc="-10" dirty="0">
                <a:latin typeface="Calibri"/>
                <a:cs typeface="Calibri"/>
              </a:rPr>
              <a:t>поверхностных </a:t>
            </a:r>
            <a:r>
              <a:rPr sz="2400" spc="-20" dirty="0">
                <a:latin typeface="Calibri"/>
                <a:cs typeface="Calibri"/>
              </a:rPr>
              <a:t>электродов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0" dirty="0">
                <a:latin typeface="Calibri"/>
                <a:cs typeface="Calibri"/>
              </a:rPr>
              <a:t>увеличения  </a:t>
            </a:r>
            <a:r>
              <a:rPr sz="2400" spc="-5" dirty="0">
                <a:latin typeface="Calibri"/>
                <a:cs typeface="Calibri"/>
              </a:rPr>
              <a:t>мышечной массы </a:t>
            </a:r>
            <a:r>
              <a:rPr sz="2400" dirty="0">
                <a:latin typeface="Calibri"/>
                <a:cs typeface="Calibri"/>
              </a:rPr>
              <a:t>с помощью </a:t>
            </a:r>
            <a:r>
              <a:rPr sz="2400" spc="-10" dirty="0">
                <a:latin typeface="Calibri"/>
                <a:cs typeface="Calibri"/>
              </a:rPr>
              <a:t>достаточной </a:t>
            </a:r>
            <a:r>
              <a:rPr sz="2400" spc="-15" dirty="0">
                <a:latin typeface="Calibri"/>
                <a:cs typeface="Calibri"/>
              </a:rPr>
              <a:t>стимуляции</a:t>
            </a:r>
            <a:r>
              <a:rPr sz="2400" spc="-10" dirty="0">
                <a:latin typeface="Calibri"/>
                <a:cs typeface="Calibri"/>
              </a:rPr>
              <a:t> локального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напряжения мышц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примерно </a:t>
            </a:r>
            <a:r>
              <a:rPr sz="2400" dirty="0">
                <a:latin typeface="Calibri"/>
                <a:cs typeface="Calibri"/>
              </a:rPr>
              <a:t>20 </a:t>
            </a:r>
            <a:r>
              <a:rPr sz="2400" spc="-5" dirty="0">
                <a:latin typeface="Calibri"/>
                <a:cs typeface="Calibri"/>
              </a:rPr>
              <a:t>минут </a:t>
            </a:r>
            <a:r>
              <a:rPr sz="2400" dirty="0">
                <a:latin typeface="Calibri"/>
                <a:cs typeface="Calibri"/>
              </a:rPr>
              <a:t>два </a:t>
            </a:r>
            <a:r>
              <a:rPr sz="2400" spc="-5" dirty="0">
                <a:latin typeface="Calibri"/>
                <a:cs typeface="Calibri"/>
              </a:rPr>
              <a:t>раза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день.</a:t>
            </a:r>
            <a:endParaRPr sz="2400">
              <a:latin typeface="Calibri"/>
              <a:cs typeface="Calibri"/>
            </a:endParaRPr>
          </a:p>
          <a:p>
            <a:pPr marL="241300" marR="19431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Было </a:t>
            </a:r>
            <a:r>
              <a:rPr sz="2400" spc="-5" dirty="0">
                <a:latin typeface="Calibri"/>
                <a:cs typeface="Calibri"/>
              </a:rPr>
              <a:t>высказано </a:t>
            </a:r>
            <a:r>
              <a:rPr sz="2400" spc="-15" dirty="0">
                <a:latin typeface="Calibri"/>
                <a:cs typeface="Calibri"/>
              </a:rPr>
              <a:t>предположение, </a:t>
            </a:r>
            <a:r>
              <a:rPr sz="2400" spc="-10" dirty="0">
                <a:latin typeface="Calibri"/>
                <a:cs typeface="Calibri"/>
              </a:rPr>
              <a:t>что неблагоприятные </a:t>
            </a:r>
            <a:r>
              <a:rPr sz="2400" spc="-5" dirty="0">
                <a:latin typeface="Calibri"/>
                <a:cs typeface="Calibri"/>
              </a:rPr>
              <a:t>последствия  </a:t>
            </a:r>
            <a:r>
              <a:rPr sz="2400" spc="-10" dirty="0">
                <a:latin typeface="Calibri"/>
                <a:cs typeface="Calibri"/>
              </a:rPr>
              <a:t>длительной </a:t>
            </a:r>
            <a:r>
              <a:rPr sz="2400" spc="-5" dirty="0">
                <a:latin typeface="Calibri"/>
                <a:cs typeface="Calibri"/>
              </a:rPr>
              <a:t>денервации </a:t>
            </a:r>
            <a:r>
              <a:rPr sz="2400" spc="-10" dirty="0">
                <a:latin typeface="Calibri"/>
                <a:cs typeface="Calibri"/>
              </a:rPr>
              <a:t>оставляют </a:t>
            </a:r>
            <a:r>
              <a:rPr sz="2400" spc="-5" dirty="0">
                <a:latin typeface="Calibri"/>
                <a:cs typeface="Calibri"/>
              </a:rPr>
              <a:t>внутримышечные аксоны </a:t>
            </a:r>
            <a:r>
              <a:rPr sz="2400" spc="-10" dirty="0">
                <a:latin typeface="Calibri"/>
                <a:cs typeface="Calibri"/>
              </a:rPr>
              <a:t>ухудшенными  до </a:t>
            </a:r>
            <a:r>
              <a:rPr sz="2400" spc="-15" dirty="0">
                <a:latin typeface="Calibri"/>
                <a:cs typeface="Calibri"/>
              </a:rPr>
              <a:t>такого </a:t>
            </a:r>
            <a:r>
              <a:rPr sz="2400" spc="-10" dirty="0">
                <a:latin typeface="Calibri"/>
                <a:cs typeface="Calibri"/>
              </a:rPr>
              <a:t>низкого </a:t>
            </a:r>
            <a:r>
              <a:rPr sz="2400" dirty="0">
                <a:latin typeface="Calibri"/>
                <a:cs typeface="Calibri"/>
              </a:rPr>
              <a:t>числа, </a:t>
            </a:r>
            <a:r>
              <a:rPr sz="2400" spc="-10" dirty="0">
                <a:latin typeface="Calibri"/>
                <a:cs typeface="Calibri"/>
              </a:rPr>
              <a:t>что даже </a:t>
            </a:r>
            <a:r>
              <a:rPr sz="2400" dirty="0">
                <a:latin typeface="Calibri"/>
                <a:cs typeface="Calibri"/>
              </a:rPr>
              <a:t>при успешной </a:t>
            </a:r>
            <a:r>
              <a:rPr sz="2400" spc="-5" dirty="0">
                <a:latin typeface="Calibri"/>
                <a:cs typeface="Calibri"/>
              </a:rPr>
              <a:t>регенерации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нерва</a:t>
            </a:r>
            <a:endParaRPr sz="2400">
              <a:latin typeface="Calibri"/>
              <a:cs typeface="Calibri"/>
            </a:endParaRPr>
          </a:p>
          <a:p>
            <a:pPr marL="241300" marR="279400">
              <a:lnSpc>
                <a:spcPct val="70000"/>
              </a:lnSpc>
            </a:pPr>
            <a:r>
              <a:rPr sz="2400" spc="-5" dirty="0">
                <a:latin typeface="Calibri"/>
                <a:cs typeface="Calibri"/>
              </a:rPr>
              <a:t>невозможно восстановить </a:t>
            </a:r>
            <a:r>
              <a:rPr sz="2400" spc="-10" dirty="0">
                <a:latin typeface="Calibri"/>
                <a:cs typeface="Calibri"/>
              </a:rPr>
              <a:t>достаточное </a:t>
            </a:r>
            <a:r>
              <a:rPr sz="2400" spc="-15" dirty="0">
                <a:latin typeface="Calibri"/>
                <a:cs typeface="Calibri"/>
              </a:rPr>
              <a:t>количество </a:t>
            </a:r>
            <a:r>
              <a:rPr sz="2400" spc="-5" dirty="0">
                <a:latin typeface="Calibri"/>
                <a:cs typeface="Calibri"/>
              </a:rPr>
              <a:t>мышечных </a:t>
            </a:r>
            <a:r>
              <a:rPr sz="2400" spc="-20" dirty="0">
                <a:latin typeface="Calibri"/>
                <a:cs typeface="Calibri"/>
              </a:rPr>
              <a:t>волокон </a:t>
            </a:r>
            <a:r>
              <a:rPr sz="2400" spc="-5" dirty="0">
                <a:latin typeface="Calibri"/>
                <a:cs typeface="Calibri"/>
              </a:rPr>
              <a:t>для  </a:t>
            </a:r>
            <a:r>
              <a:rPr sz="2400" spc="-10" dirty="0">
                <a:latin typeface="Calibri"/>
                <a:cs typeface="Calibri"/>
              </a:rPr>
              <a:t>достаточной </a:t>
            </a:r>
            <a:r>
              <a:rPr sz="2400" dirty="0">
                <a:latin typeface="Calibri"/>
                <a:cs typeface="Calibri"/>
              </a:rPr>
              <a:t>силы </a:t>
            </a:r>
            <a:r>
              <a:rPr sz="2400" i="1" spc="-20" dirty="0">
                <a:latin typeface="Calibri"/>
                <a:cs typeface="Calibri"/>
              </a:rPr>
              <a:t>Fu </a:t>
            </a:r>
            <a:r>
              <a:rPr sz="2400" i="1" spc="-95" dirty="0">
                <a:latin typeface="Calibri"/>
                <a:cs typeface="Calibri"/>
              </a:rPr>
              <a:t>SY, </a:t>
            </a:r>
            <a:r>
              <a:rPr sz="2400" i="1" dirty="0">
                <a:latin typeface="Calibri"/>
                <a:cs typeface="Calibri"/>
              </a:rPr>
              <a:t>Gordon T</a:t>
            </a:r>
            <a:r>
              <a:rPr sz="2400" i="1" spc="10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(1995)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28600" marR="5080" indent="-228600" algn="r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28600" algn="l"/>
                <a:tab pos="904875" algn="l"/>
                <a:tab pos="1811655" algn="l"/>
                <a:tab pos="4128770" algn="l"/>
                <a:tab pos="4689475" algn="l"/>
                <a:tab pos="5750560" algn="l"/>
                <a:tab pos="6553834" algn="l"/>
                <a:tab pos="9272905" algn="l"/>
              </a:tabLst>
            </a:pPr>
            <a:r>
              <a:rPr sz="2400" spc="-4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сть	</a:t>
            </a:r>
            <a:r>
              <a:rPr sz="2400" spc="-5" dirty="0">
                <a:latin typeface="Calibri"/>
                <a:cs typeface="Calibri"/>
              </a:rPr>
              <a:t>та</a:t>
            </a:r>
            <a:r>
              <a:rPr sz="2400" spc="-15" dirty="0">
                <a:latin typeface="Calibri"/>
                <a:cs typeface="Calibri"/>
              </a:rPr>
              <a:t>к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	пр</a:t>
            </a:r>
            <a:r>
              <a:rPr sz="2400" spc="-4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дп</a:t>
            </a:r>
            <a:r>
              <a:rPr sz="2400" spc="-6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ения,	ч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о	низкие	</a:t>
            </a:r>
            <a:r>
              <a:rPr sz="2400" spc="-25" dirty="0">
                <a:latin typeface="Calibri"/>
                <a:cs typeface="Calibri"/>
              </a:rPr>
              <a:t>д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зы	нейр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тр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фичес</a:t>
            </a:r>
            <a:r>
              <a:rPr sz="2400" spc="-3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3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	</a:t>
            </a:r>
            <a:r>
              <a:rPr sz="2400" spc="-5" dirty="0">
                <a:latin typeface="Calibri"/>
                <a:cs typeface="Calibri"/>
              </a:rPr>
              <a:t>фак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а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ts val="2450"/>
              </a:lnSpc>
            </a:pPr>
            <a:r>
              <a:rPr sz="2400" spc="-20" dirty="0">
                <a:latin typeface="Calibri"/>
                <a:cs typeface="Calibri"/>
              </a:rPr>
              <a:t>головного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мозга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(BDNF)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могут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защитить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этого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снижения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тех,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кто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имеет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5456631"/>
            <a:ext cx="10128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3045" algn="l"/>
                <a:tab pos="3039745" algn="l"/>
                <a:tab pos="5432425" algn="l"/>
                <a:tab pos="6374130" algn="l"/>
                <a:tab pos="7867015" algn="l"/>
                <a:tab pos="8921115" algn="l"/>
              </a:tabLst>
            </a:pPr>
            <a:r>
              <a:rPr sz="2400" dirty="0">
                <a:latin typeface="Calibri"/>
                <a:cs typeface="Calibri"/>
              </a:rPr>
              <a:t>по</a:t>
            </a:r>
            <a:r>
              <a:rPr sz="2400" spc="-25" dirty="0">
                <a:latin typeface="Calibri"/>
                <a:cs typeface="Calibri"/>
              </a:rPr>
              <a:t>з</a:t>
            </a:r>
            <a:r>
              <a:rPr sz="2400" dirty="0">
                <a:latin typeface="Calibri"/>
                <a:cs typeface="Calibri"/>
              </a:rPr>
              <a:t>дние	нер</a:t>
            </a:r>
            <a:r>
              <a:rPr sz="2400" spc="5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ные	</a:t>
            </a:r>
            <a:r>
              <a:rPr sz="2400" spc="-5" dirty="0">
                <a:latin typeface="Calibri"/>
                <a:cs typeface="Calibri"/>
              </a:rPr>
              <a:t>трансплант</a:t>
            </a:r>
            <a:r>
              <a:rPr sz="2400" spc="-15" dirty="0">
                <a:latin typeface="Calibri"/>
                <a:cs typeface="Calibri"/>
              </a:rPr>
              <a:t>а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35" dirty="0">
                <a:latin typeface="Calibri"/>
                <a:cs typeface="Calibri"/>
              </a:rPr>
              <a:t>х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я	высокие	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spc="-5" dirty="0">
                <a:latin typeface="Calibri"/>
                <a:cs typeface="Calibri"/>
              </a:rPr>
              <a:t>оз</a:t>
            </a:r>
            <a:r>
              <a:rPr sz="2400" dirty="0">
                <a:latin typeface="Calibri"/>
                <a:cs typeface="Calibri"/>
              </a:rPr>
              <a:t>ы	</a:t>
            </a:r>
            <a:r>
              <a:rPr sz="2400" spc="-5" dirty="0">
                <a:latin typeface="Calibri"/>
                <a:cs typeface="Calibri"/>
              </a:rPr>
              <a:t>я</a:t>
            </a:r>
            <a:r>
              <a:rPr sz="2400" spc="-2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ля</a:t>
            </a:r>
            <a:r>
              <a:rPr sz="2400" spc="-15" dirty="0">
                <a:latin typeface="Calibri"/>
                <a:cs typeface="Calibri"/>
              </a:rPr>
              <a:t>ю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539" y="5712663"/>
            <a:ext cx="550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ингибирующими </a:t>
            </a:r>
            <a:r>
              <a:rPr sz="2400" i="1" spc="-5" dirty="0">
                <a:latin typeface="Calibri"/>
                <a:cs typeface="Calibri"/>
              </a:rPr>
              <a:t>Boyd </a:t>
            </a:r>
            <a:r>
              <a:rPr sz="2400" i="1" dirty="0">
                <a:latin typeface="Calibri"/>
                <a:cs typeface="Calibri"/>
              </a:rPr>
              <a:t>JG, Gordon T</a:t>
            </a:r>
            <a:r>
              <a:rPr sz="2400" i="1" spc="-10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(2002)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2191"/>
            <a:ext cx="10081260" cy="435419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Важно </a:t>
            </a:r>
            <a:r>
              <a:rPr sz="2600" spc="-5" dirty="0">
                <a:latin typeface="Calibri"/>
                <a:cs typeface="Calibri"/>
              </a:rPr>
              <a:t>следить </a:t>
            </a:r>
            <a:r>
              <a:rPr sz="2600" dirty="0">
                <a:latin typeface="Calibri"/>
                <a:cs typeface="Calibri"/>
              </a:rPr>
              <a:t>за </a:t>
            </a:r>
            <a:r>
              <a:rPr sz="2600" spc="-5" dirty="0">
                <a:latin typeface="Calibri"/>
                <a:cs typeface="Calibri"/>
              </a:rPr>
              <a:t>вторичными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осложнениями.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Они </a:t>
            </a:r>
            <a:r>
              <a:rPr sz="2600" spc="-5" dirty="0">
                <a:latin typeface="Calibri"/>
                <a:cs typeface="Calibri"/>
              </a:rPr>
              <a:t>обычно </a:t>
            </a:r>
            <a:r>
              <a:rPr sz="2600" dirty="0">
                <a:latin typeface="Calibri"/>
                <a:cs typeface="Calibri"/>
              </a:rPr>
              <a:t>включают </a:t>
            </a:r>
            <a:r>
              <a:rPr sz="2600" spc="-5" dirty="0">
                <a:latin typeface="Calibri"/>
                <a:cs typeface="Calibri"/>
              </a:rPr>
              <a:t>мышечные атрофии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контрактуры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суставов.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Последовательное </a:t>
            </a:r>
            <a:r>
              <a:rPr sz="2600" dirty="0">
                <a:latin typeface="Calibri"/>
                <a:cs typeface="Calibri"/>
              </a:rPr>
              <a:t>гипсование </a:t>
            </a:r>
            <a:r>
              <a:rPr sz="2600" spc="-5" dirty="0">
                <a:latin typeface="Calibri"/>
                <a:cs typeface="Calibri"/>
              </a:rPr>
              <a:t>уменьшает </a:t>
            </a:r>
            <a:r>
              <a:rPr sz="2600" spc="-10" dirty="0">
                <a:latin typeface="Calibri"/>
                <a:cs typeface="Calibri"/>
              </a:rPr>
              <a:t>сгибательные контрактуры  </a:t>
            </a:r>
            <a:r>
              <a:rPr sz="2600" spc="-5" dirty="0">
                <a:latin typeface="Calibri"/>
                <a:cs typeface="Calibri"/>
              </a:rPr>
              <a:t>локтя.</a:t>
            </a:r>
            <a:endParaRPr sz="2600">
              <a:latin typeface="Calibri"/>
              <a:cs typeface="Calibri"/>
            </a:endParaRPr>
          </a:p>
          <a:p>
            <a:pPr marL="241300" marR="722630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Пораженная </a:t>
            </a:r>
            <a:r>
              <a:rPr sz="2600" spc="-15" dirty="0">
                <a:latin typeface="Calibri"/>
                <a:cs typeface="Calibri"/>
              </a:rPr>
              <a:t>рука </a:t>
            </a:r>
            <a:r>
              <a:rPr sz="2600" spc="-5" dirty="0">
                <a:latin typeface="Calibri"/>
                <a:cs typeface="Calibri"/>
              </a:rPr>
              <a:t>часто </a:t>
            </a:r>
            <a:r>
              <a:rPr sz="2600" spc="-10" dirty="0">
                <a:latin typeface="Calibri"/>
                <a:cs typeface="Calibri"/>
              </a:rPr>
              <a:t>короче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имеет меньшую окружность </a:t>
            </a:r>
            <a:r>
              <a:rPr sz="2600" dirty="0">
                <a:latin typeface="Calibri"/>
                <a:cs typeface="Calibri"/>
              </a:rPr>
              <a:t>по  сравнению с </a:t>
            </a:r>
            <a:r>
              <a:rPr sz="2600" spc="-5" dirty="0">
                <a:latin typeface="Calibri"/>
                <a:cs typeface="Calibri"/>
              </a:rPr>
              <a:t>контралатеральной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стороной.</a:t>
            </a:r>
            <a:endParaRPr sz="2600">
              <a:latin typeface="Calibri"/>
              <a:cs typeface="Calibri"/>
            </a:endParaRPr>
          </a:p>
          <a:p>
            <a:pPr marL="241300" marR="700405" indent="-228600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суставах могут </a:t>
            </a:r>
            <a:r>
              <a:rPr sz="2600" dirty="0">
                <a:latin typeface="Calibri"/>
                <a:cs typeface="Calibri"/>
              </a:rPr>
              <a:t>быть вывихи, </a:t>
            </a:r>
            <a:r>
              <a:rPr sz="2600" spc="-5" dirty="0">
                <a:latin typeface="Calibri"/>
                <a:cs typeface="Calibri"/>
              </a:rPr>
              <a:t>чаще всего </a:t>
            </a:r>
            <a:r>
              <a:rPr sz="2600" dirty="0">
                <a:latin typeface="Calibri"/>
                <a:cs typeface="Calibri"/>
              </a:rPr>
              <a:t>в плечевом. Инъекции  </a:t>
            </a:r>
            <a:r>
              <a:rPr sz="2600" spc="-15" dirty="0">
                <a:latin typeface="Calibri"/>
                <a:cs typeface="Calibri"/>
              </a:rPr>
              <a:t>ботулотоксином </a:t>
            </a:r>
            <a:r>
              <a:rPr sz="2600" spc="-5" dirty="0">
                <a:latin typeface="Calibri"/>
                <a:cs typeface="Calibri"/>
              </a:rPr>
              <a:t>уменьшают </a:t>
            </a:r>
            <a:r>
              <a:rPr sz="2600" spc="-10" dirty="0">
                <a:latin typeface="Calibri"/>
                <a:cs typeface="Calibri"/>
              </a:rPr>
              <a:t>подвывих </a:t>
            </a:r>
            <a:r>
              <a:rPr sz="2600" dirty="0">
                <a:latin typeface="Calibri"/>
                <a:cs typeface="Calibri"/>
              </a:rPr>
              <a:t>плеча 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уменьшают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765"/>
              </a:lnSpc>
            </a:pPr>
            <a:r>
              <a:rPr sz="2600" spc="-5" dirty="0">
                <a:latin typeface="Calibri"/>
                <a:cs typeface="Calibri"/>
              </a:rPr>
              <a:t>потребность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хирургии.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Часто </a:t>
            </a:r>
            <a:r>
              <a:rPr sz="2600" spc="-15" dirty="0">
                <a:latin typeface="Calibri"/>
                <a:cs typeface="Calibri"/>
              </a:rPr>
              <a:t>наблюдается </a:t>
            </a:r>
            <a:r>
              <a:rPr sz="2600" spc="-5" dirty="0">
                <a:latin typeface="Calibri"/>
                <a:cs typeface="Calibri"/>
              </a:rPr>
              <a:t>крыловидная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лопатка.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35260" cy="398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кривошея, </a:t>
            </a:r>
            <a:r>
              <a:rPr sz="2600" spc="-5" dirty="0">
                <a:latin typeface="Calibri"/>
                <a:cs typeface="Calibri"/>
              </a:rPr>
              <a:t>чаще всего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лицом, отвернутым </a:t>
            </a:r>
            <a:r>
              <a:rPr sz="2600" spc="-15" dirty="0">
                <a:latin typeface="Calibri"/>
                <a:cs typeface="Calibri"/>
              </a:rPr>
              <a:t>от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руки.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5"/>
              </a:lnSpc>
              <a:spcBef>
                <a:spcPts val="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Общее развитие </a:t>
            </a:r>
            <a:r>
              <a:rPr sz="2600" spc="-10" dirty="0">
                <a:latin typeface="Calibri"/>
                <a:cs typeface="Calibri"/>
              </a:rPr>
              <a:t>ребенка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5" dirty="0">
                <a:latin typeface="Calibri"/>
                <a:cs typeface="Calibri"/>
              </a:rPr>
              <a:t>затронуто,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включая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sz="2600" spc="-10" dirty="0">
                <a:latin typeface="Calibri"/>
                <a:cs typeface="Calibri"/>
              </a:rPr>
              <a:t>недостаточную </a:t>
            </a:r>
            <a:r>
              <a:rPr sz="2600" spc="-5" dirty="0">
                <a:latin typeface="Calibri"/>
                <a:cs typeface="Calibri"/>
              </a:rPr>
              <a:t>осведомленность </a:t>
            </a:r>
            <a:r>
              <a:rPr sz="2600" dirty="0">
                <a:latin typeface="Calibri"/>
                <a:cs typeface="Calibri"/>
              </a:rPr>
              <a:t>о </a:t>
            </a:r>
            <a:r>
              <a:rPr sz="2600" spc="-15" dirty="0">
                <a:latin typeface="Calibri"/>
                <a:cs typeface="Calibri"/>
              </a:rPr>
              <a:t>руке. </a:t>
            </a:r>
            <a:r>
              <a:rPr sz="2600" spc="-50" dirty="0">
                <a:latin typeface="Calibri"/>
                <a:cs typeface="Calibri"/>
              </a:rPr>
              <a:t>Точно </a:t>
            </a:r>
            <a:r>
              <a:rPr sz="2600" spc="-5" dirty="0">
                <a:latin typeface="Calibri"/>
                <a:cs typeface="Calibri"/>
              </a:rPr>
              <a:t>так </a:t>
            </a:r>
            <a:r>
              <a:rPr sz="2600" spc="-10" dirty="0">
                <a:latin typeface="Calibri"/>
                <a:cs typeface="Calibri"/>
              </a:rPr>
              <a:t>же, </a:t>
            </a:r>
            <a:r>
              <a:rPr sz="2600" dirty="0">
                <a:latin typeface="Calibri"/>
                <a:cs typeface="Calibri"/>
              </a:rPr>
              <a:t>восприятие </a:t>
            </a:r>
            <a:r>
              <a:rPr sz="2600" spc="-20" dirty="0">
                <a:latin typeface="Calibri"/>
                <a:cs typeface="Calibri"/>
              </a:rPr>
              <a:t>тела 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5" dirty="0">
                <a:latin typeface="Calibri"/>
                <a:cs typeface="Calibri"/>
              </a:rPr>
              <a:t>затронуто.</a:t>
            </a:r>
            <a:endParaRPr sz="2600">
              <a:latin typeface="Calibri"/>
              <a:cs typeface="Calibri"/>
            </a:endParaRPr>
          </a:p>
          <a:p>
            <a:pPr marL="241300" marR="134810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Могут быть </a:t>
            </a:r>
            <a:r>
              <a:rPr sz="2600" spc="-10" dirty="0">
                <a:latin typeface="Calibri"/>
                <a:cs typeface="Calibri"/>
              </a:rPr>
              <a:t>изъязвления </a:t>
            </a:r>
            <a:r>
              <a:rPr sz="2600" spc="-15" dirty="0">
                <a:latin typeface="Calibri"/>
                <a:cs typeface="Calibri"/>
              </a:rPr>
              <a:t>от относительно </a:t>
            </a:r>
            <a:r>
              <a:rPr sz="2600" spc="-10" dirty="0">
                <a:latin typeface="Calibri"/>
                <a:cs typeface="Calibri"/>
              </a:rPr>
              <a:t>небольшой </a:t>
            </a:r>
            <a:r>
              <a:rPr sz="2600" spc="-5" dirty="0">
                <a:latin typeface="Calibri"/>
                <a:cs typeface="Calibri"/>
              </a:rPr>
              <a:t>травмы,  особенно </a:t>
            </a:r>
            <a:r>
              <a:rPr sz="2600" dirty="0">
                <a:latin typeface="Calibri"/>
                <a:cs typeface="Calibri"/>
              </a:rPr>
              <a:t>в зонах нарушенной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чувствительности.</a:t>
            </a:r>
            <a:endParaRPr sz="2600">
              <a:latin typeface="Calibri"/>
              <a:cs typeface="Calibri"/>
            </a:endParaRPr>
          </a:p>
          <a:p>
            <a:pPr marL="241300" marR="63563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Боль наблюдается </a:t>
            </a:r>
            <a:r>
              <a:rPr sz="2600" spc="-5" dirty="0">
                <a:latin typeface="Calibri"/>
                <a:cs typeface="Calibri"/>
              </a:rPr>
              <a:t>нечасто </a:t>
            </a:r>
            <a:r>
              <a:rPr sz="2600" dirty="0">
                <a:latin typeface="Calibri"/>
                <a:cs typeface="Calibri"/>
              </a:rPr>
              <a:t>сразу после, но </a:t>
            </a:r>
            <a:r>
              <a:rPr sz="2600" spc="-5" dirty="0">
                <a:latin typeface="Calibri"/>
                <a:cs typeface="Calibri"/>
              </a:rPr>
              <a:t>она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проявиться в  жизни </a:t>
            </a:r>
            <a:r>
              <a:rPr sz="2600" spc="-10" dirty="0">
                <a:latin typeface="Calibri"/>
                <a:cs typeface="Calibri"/>
              </a:rPr>
              <a:t>более </a:t>
            </a:r>
            <a:r>
              <a:rPr sz="2600" spc="-5" dirty="0">
                <a:latin typeface="Calibri"/>
                <a:cs typeface="Calibri"/>
              </a:rPr>
              <a:t>поздно </a:t>
            </a:r>
            <a:r>
              <a:rPr sz="2600" dirty="0">
                <a:latin typeface="Calibri"/>
                <a:cs typeface="Calibri"/>
              </a:rPr>
              <a:t>после </a:t>
            </a:r>
            <a:r>
              <a:rPr sz="2600" spc="-5" dirty="0">
                <a:latin typeface="Calibri"/>
                <a:cs typeface="Calibri"/>
              </a:rPr>
              <a:t>брахиального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паралича.</a:t>
            </a:r>
            <a:endParaRPr sz="2600">
              <a:latin typeface="Calibri"/>
              <a:cs typeface="Calibri"/>
            </a:endParaRPr>
          </a:p>
          <a:p>
            <a:pPr marL="241300" marR="7010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Сколиоз </a:t>
            </a:r>
            <a:r>
              <a:rPr sz="2600" spc="-25" dirty="0">
                <a:latin typeface="Calibri"/>
                <a:cs typeface="Calibri"/>
              </a:rPr>
              <a:t>иногда </a:t>
            </a:r>
            <a:r>
              <a:rPr sz="2600" dirty="0">
                <a:latin typeface="Calibri"/>
                <a:cs typeface="Calibri"/>
              </a:rPr>
              <a:t>был </a:t>
            </a:r>
            <a:r>
              <a:rPr sz="2600" spc="-5" dirty="0">
                <a:latin typeface="Calibri"/>
                <a:cs typeface="Calibri"/>
              </a:rPr>
              <a:t>связан,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5" dirty="0">
                <a:latin typeface="Calibri"/>
                <a:cs typeface="Calibri"/>
              </a:rPr>
              <a:t>ряд </a:t>
            </a:r>
            <a:r>
              <a:rPr sz="2600" spc="-10" dirty="0">
                <a:latin typeface="Calibri"/>
                <a:cs typeface="Calibri"/>
              </a:rPr>
              <a:t>исследований, </a:t>
            </a:r>
            <a:r>
              <a:rPr sz="2600" dirty="0">
                <a:latin typeface="Calibri"/>
                <a:cs typeface="Calibri"/>
              </a:rPr>
              <a:t>изучающих </a:t>
            </a:r>
            <a:r>
              <a:rPr sz="2600" spc="-20" dirty="0">
                <a:latin typeface="Calibri"/>
                <a:cs typeface="Calibri"/>
              </a:rPr>
              <a:t>этот  </a:t>
            </a:r>
            <a:r>
              <a:rPr sz="2600" dirty="0">
                <a:latin typeface="Calibri"/>
                <a:cs typeface="Calibri"/>
              </a:rPr>
              <a:t>вопрос, не </a:t>
            </a:r>
            <a:r>
              <a:rPr sz="2600" spc="-5" dirty="0">
                <a:latin typeface="Calibri"/>
                <a:cs typeface="Calibri"/>
              </a:rPr>
              <a:t>обнаружили </a:t>
            </a:r>
            <a:r>
              <a:rPr sz="2600" spc="-10" dirty="0">
                <a:latin typeface="Calibri"/>
                <a:cs typeface="Calibri"/>
              </a:rPr>
              <a:t>корреляции </a:t>
            </a:r>
            <a:r>
              <a:rPr sz="2600" i="1" dirty="0">
                <a:latin typeface="Calibri"/>
                <a:cs typeface="Calibri"/>
              </a:rPr>
              <a:t>Bahm </a:t>
            </a:r>
            <a:r>
              <a:rPr sz="2600" i="1" spc="-20" dirty="0">
                <a:latin typeface="Calibri"/>
                <a:cs typeface="Calibri"/>
              </a:rPr>
              <a:t>J, </a:t>
            </a:r>
            <a:r>
              <a:rPr sz="2600" i="1" spc="-5" dirty="0">
                <a:latin typeface="Calibri"/>
                <a:cs typeface="Calibri"/>
              </a:rPr>
              <a:t>Ocampo-Paves </a:t>
            </a:r>
            <a:r>
              <a:rPr sz="2600" i="1" spc="-10" dirty="0">
                <a:latin typeface="Calibri"/>
                <a:cs typeface="Calibri"/>
              </a:rPr>
              <a:t>C,  </a:t>
            </a:r>
            <a:r>
              <a:rPr sz="2600" i="1" spc="-5" dirty="0">
                <a:latin typeface="Calibri"/>
                <a:cs typeface="Calibri"/>
              </a:rPr>
              <a:t>Disselhorst-Klug </a:t>
            </a:r>
            <a:r>
              <a:rPr sz="2600" i="1" spc="-10" dirty="0">
                <a:latin typeface="Calibri"/>
                <a:cs typeface="Calibri"/>
              </a:rPr>
              <a:t>C, </a:t>
            </a:r>
            <a:r>
              <a:rPr sz="2600" i="1" dirty="0">
                <a:latin typeface="Calibri"/>
                <a:cs typeface="Calibri"/>
              </a:rPr>
              <a:t>et </a:t>
            </a:r>
            <a:r>
              <a:rPr sz="2600" i="1" spc="-5" dirty="0">
                <a:latin typeface="Calibri"/>
                <a:cs typeface="Calibri"/>
              </a:rPr>
              <a:t>al</a:t>
            </a:r>
            <a:r>
              <a:rPr sz="2600" spc="-5" dirty="0">
                <a:latin typeface="Calibri"/>
                <a:cs typeface="Calibri"/>
              </a:rPr>
              <a:t>.</a:t>
            </a:r>
            <a:r>
              <a:rPr sz="2600" i="1" spc="-5" dirty="0">
                <a:latin typeface="Calibri"/>
                <a:cs typeface="Calibri"/>
              </a:rPr>
              <a:t>(2009); </a:t>
            </a:r>
            <a:r>
              <a:rPr sz="2600" i="1" dirty="0">
                <a:latin typeface="Calibri"/>
                <a:cs typeface="Calibri"/>
              </a:rPr>
              <a:t>Strombeck </a:t>
            </a:r>
            <a:r>
              <a:rPr sz="2600" i="1" spc="-10" dirty="0">
                <a:latin typeface="Calibri"/>
                <a:cs typeface="Calibri"/>
              </a:rPr>
              <a:t>C, </a:t>
            </a:r>
            <a:r>
              <a:rPr sz="2600" i="1" spc="-5" dirty="0">
                <a:latin typeface="Calibri"/>
                <a:cs typeface="Calibri"/>
              </a:rPr>
              <a:t>Krumlinde-Sundholm </a:t>
            </a:r>
            <a:r>
              <a:rPr sz="2600" i="1" spc="5" dirty="0">
                <a:latin typeface="Calibri"/>
                <a:cs typeface="Calibri"/>
              </a:rPr>
              <a:t>L,  </a:t>
            </a:r>
            <a:r>
              <a:rPr sz="2600" i="1" spc="-5" dirty="0">
                <a:latin typeface="Calibri"/>
                <a:cs typeface="Calibri"/>
              </a:rPr>
              <a:t>Remahi S, Sejersen </a:t>
            </a:r>
            <a:r>
              <a:rPr sz="2600" i="1" spc="-125" dirty="0">
                <a:latin typeface="Calibri"/>
                <a:cs typeface="Calibri"/>
              </a:rPr>
              <a:t>T.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(2007).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195560" cy="428244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76390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Показания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" dirty="0">
                <a:latin typeface="Calibri"/>
                <a:cs typeface="Calibri"/>
              </a:rPr>
              <a:t>срокам </a:t>
            </a:r>
            <a:r>
              <a:rPr sz="2600" dirty="0">
                <a:latin typeface="Calibri"/>
                <a:cs typeface="Calibri"/>
              </a:rPr>
              <a:t>операции </a:t>
            </a:r>
            <a:r>
              <a:rPr sz="2600" spc="-5" dirty="0">
                <a:latin typeface="Calibri"/>
                <a:cs typeface="Calibri"/>
              </a:rPr>
              <a:t>плечевого сплетения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5" dirty="0">
                <a:latin typeface="Calibri"/>
                <a:cs typeface="Calibri"/>
              </a:rPr>
              <a:t>младенцев  противоречивы.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Многие </a:t>
            </a:r>
            <a:r>
              <a:rPr sz="2600" spc="-5" dirty="0">
                <a:latin typeface="Calibri"/>
                <a:cs typeface="Calibri"/>
              </a:rPr>
              <a:t>хирургические </a:t>
            </a:r>
            <a:r>
              <a:rPr sz="2600" spc="-10" dirty="0">
                <a:latin typeface="Calibri"/>
                <a:cs typeface="Calibri"/>
              </a:rPr>
              <a:t>процедуры проводятся </a:t>
            </a:r>
            <a:r>
              <a:rPr sz="2600" dirty="0">
                <a:latin typeface="Calibri"/>
                <a:cs typeface="Calibri"/>
              </a:rPr>
              <a:t>для </a:t>
            </a:r>
            <a:r>
              <a:rPr sz="2600" spc="-10" dirty="0">
                <a:latin typeface="Calibri"/>
                <a:cs typeface="Calibri"/>
              </a:rPr>
              <a:t>этих </a:t>
            </a:r>
            <a:r>
              <a:rPr sz="2600" spc="-15" dirty="0">
                <a:latin typeface="Calibri"/>
                <a:cs typeface="Calibri"/>
              </a:rPr>
              <a:t>детей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latin typeface="Calibri"/>
                <a:cs typeface="Calibri"/>
              </a:rPr>
              <a:t>мышцах. Было </a:t>
            </a:r>
            <a:r>
              <a:rPr sz="2600" spc="-5" dirty="0">
                <a:latin typeface="Calibri"/>
                <a:cs typeface="Calibri"/>
              </a:rPr>
              <a:t>показано, </a:t>
            </a:r>
            <a:r>
              <a:rPr sz="2600" spc="-10" dirty="0">
                <a:latin typeface="Calibri"/>
                <a:cs typeface="Calibri"/>
              </a:rPr>
              <a:t>что сухожилия </a:t>
            </a:r>
            <a:r>
              <a:rPr sz="2600" dirty="0">
                <a:latin typeface="Calibri"/>
                <a:cs typeface="Calibri"/>
              </a:rPr>
              <a:t>широчайшей мышцы спины и  </a:t>
            </a:r>
            <a:r>
              <a:rPr sz="2600" spc="-10" dirty="0">
                <a:latin typeface="Calibri"/>
                <a:cs typeface="Calibri"/>
              </a:rPr>
              <a:t>большой </a:t>
            </a:r>
            <a:r>
              <a:rPr sz="2600" spc="-20" dirty="0">
                <a:latin typeface="Calibri"/>
                <a:cs typeface="Calibri"/>
              </a:rPr>
              <a:t>круглой </a:t>
            </a:r>
            <a:r>
              <a:rPr sz="2600" dirty="0">
                <a:latin typeface="Calibri"/>
                <a:cs typeface="Calibri"/>
              </a:rPr>
              <a:t>мышцы, </a:t>
            </a:r>
            <a:r>
              <a:rPr sz="2600" spc="-5" dirty="0">
                <a:latin typeface="Calibri"/>
                <a:cs typeface="Calibri"/>
              </a:rPr>
              <a:t>пересаженные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10" dirty="0">
                <a:latin typeface="Calibri"/>
                <a:cs typeface="Calibri"/>
              </a:rPr>
              <a:t>вращательную </a:t>
            </a:r>
            <a:r>
              <a:rPr sz="2600" spc="-15" dirty="0">
                <a:latin typeface="Calibri"/>
                <a:cs typeface="Calibri"/>
              </a:rPr>
              <a:t>манжету,  </a:t>
            </a:r>
            <a:r>
              <a:rPr sz="2600" spc="-5" dirty="0">
                <a:latin typeface="Calibri"/>
                <a:cs typeface="Calibri"/>
              </a:rPr>
              <a:t>вместе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5" dirty="0">
                <a:latin typeface="Calibri"/>
                <a:cs typeface="Calibri"/>
              </a:rPr>
              <a:t>удлинением </a:t>
            </a:r>
            <a:r>
              <a:rPr sz="2600" spc="20" dirty="0">
                <a:latin typeface="Calibri"/>
                <a:cs typeface="Calibri"/>
              </a:rPr>
              <a:t>мышц, </a:t>
            </a:r>
            <a:r>
              <a:rPr sz="2600" spc="-5" dirty="0">
                <a:latin typeface="Calibri"/>
                <a:cs typeface="Calibri"/>
              </a:rPr>
              <a:t>обеспечивает </a:t>
            </a:r>
            <a:r>
              <a:rPr sz="2600" spc="-15" dirty="0">
                <a:latin typeface="Calibri"/>
                <a:cs typeface="Calibri"/>
              </a:rPr>
              <a:t>улучшение </a:t>
            </a:r>
            <a:r>
              <a:rPr sz="2600" dirty="0">
                <a:latin typeface="Calibri"/>
                <a:cs typeface="Calibri"/>
              </a:rPr>
              <a:t>функции плеча,  но </a:t>
            </a:r>
            <a:r>
              <a:rPr sz="2600" spc="-5" dirty="0">
                <a:latin typeface="Calibri"/>
                <a:cs typeface="Calibri"/>
              </a:rPr>
              <a:t>никаких </a:t>
            </a:r>
            <a:r>
              <a:rPr sz="2600" dirty="0">
                <a:latin typeface="Calibri"/>
                <a:cs typeface="Calibri"/>
              </a:rPr>
              <a:t>существенных изменений в </a:t>
            </a:r>
            <a:r>
              <a:rPr sz="2600" spc="-10" dirty="0">
                <a:latin typeface="Calibri"/>
                <a:cs typeface="Calibri"/>
              </a:rPr>
              <a:t>положении костей </a:t>
            </a:r>
            <a:r>
              <a:rPr sz="2600" dirty="0">
                <a:latin typeface="Calibri"/>
                <a:cs typeface="Calibri"/>
              </a:rPr>
              <a:t>плечевого  сустава или плечевой </a:t>
            </a:r>
            <a:r>
              <a:rPr sz="2600" spc="-10" dirty="0">
                <a:latin typeface="Calibri"/>
                <a:cs typeface="Calibri"/>
              </a:rPr>
              <a:t>кости. </a:t>
            </a:r>
            <a:r>
              <a:rPr sz="2600" dirty="0">
                <a:latin typeface="Calibri"/>
                <a:cs typeface="Calibri"/>
              </a:rPr>
              <a:t>Эта </a:t>
            </a:r>
            <a:r>
              <a:rPr sz="2600" spc="-10" dirty="0">
                <a:latin typeface="Calibri"/>
                <a:cs typeface="Calibri"/>
              </a:rPr>
              <a:t>процедура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5" dirty="0">
                <a:latin typeface="Calibri"/>
                <a:cs typeface="Calibri"/>
              </a:rPr>
              <a:t>уменьшает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глено-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плечевой дисплазии </a:t>
            </a:r>
            <a:r>
              <a:rPr sz="2600" i="1" spc="-25" dirty="0">
                <a:latin typeface="Calibri"/>
                <a:cs typeface="Calibri"/>
              </a:rPr>
              <a:t>Waters </a:t>
            </a:r>
            <a:r>
              <a:rPr sz="2600" i="1" dirty="0">
                <a:latin typeface="Calibri"/>
                <a:cs typeface="Calibri"/>
              </a:rPr>
              <a:t>PM, Bae </a:t>
            </a:r>
            <a:r>
              <a:rPr sz="2600" i="1" spc="-5" dirty="0">
                <a:latin typeface="Calibri"/>
                <a:cs typeface="Calibri"/>
              </a:rPr>
              <a:t>DS</a:t>
            </a:r>
            <a:r>
              <a:rPr sz="2600" i="1" spc="-12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(2007)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 случаях </a:t>
            </a:r>
            <a:r>
              <a:rPr sz="2600" spc="-5" dirty="0">
                <a:latin typeface="Calibri"/>
                <a:cs typeface="Calibri"/>
              </a:rPr>
              <a:t>контрактуры </a:t>
            </a:r>
            <a:r>
              <a:rPr sz="2600" dirty="0">
                <a:latin typeface="Calibri"/>
                <a:cs typeface="Calibri"/>
              </a:rPr>
              <a:t>с внутренней </a:t>
            </a:r>
            <a:r>
              <a:rPr sz="2600" spc="-5" dirty="0">
                <a:latin typeface="Calibri"/>
                <a:cs typeface="Calibri"/>
              </a:rPr>
              <a:t>ротацией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деформации</a:t>
            </a:r>
            <a:endParaRPr sz="2600">
              <a:latin typeface="Calibri"/>
              <a:cs typeface="Calibri"/>
            </a:endParaRPr>
          </a:p>
          <a:p>
            <a:pPr marL="241300" marR="41402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плечевого </a:t>
            </a:r>
            <a:r>
              <a:rPr sz="2600" dirty="0">
                <a:latin typeface="Calibri"/>
                <a:cs typeface="Calibri"/>
              </a:rPr>
              <a:t>сустава, а </a:t>
            </a:r>
            <a:r>
              <a:rPr sz="2600" spc="-5" dirty="0">
                <a:latin typeface="Calibri"/>
                <a:cs typeface="Calibri"/>
              </a:rPr>
              <a:t>также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значительных </a:t>
            </a:r>
            <a:r>
              <a:rPr sz="2600" dirty="0">
                <a:latin typeface="Calibri"/>
                <a:cs typeface="Calibri"/>
              </a:rPr>
              <a:t>аномалиях </a:t>
            </a:r>
            <a:r>
              <a:rPr sz="2600" spc="-5" dirty="0">
                <a:latin typeface="Calibri"/>
                <a:cs typeface="Calibri"/>
              </a:rPr>
              <a:t>плечевого  </a:t>
            </a:r>
            <a:r>
              <a:rPr sz="2600" dirty="0">
                <a:latin typeface="Calibri"/>
                <a:cs typeface="Calibri"/>
              </a:rPr>
              <a:t>сустава </a:t>
            </a:r>
            <a:r>
              <a:rPr sz="2600" spc="-10" dirty="0">
                <a:latin typeface="Calibri"/>
                <a:cs typeface="Calibri"/>
              </a:rPr>
              <a:t>деротирующая остеотомия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привести к </a:t>
            </a:r>
            <a:r>
              <a:rPr sz="2600" spc="-15" dirty="0">
                <a:latin typeface="Calibri"/>
                <a:cs typeface="Calibri"/>
              </a:rPr>
              <a:t>улучшению  </a:t>
            </a:r>
            <a:r>
              <a:rPr sz="2600" dirty="0">
                <a:latin typeface="Calibri"/>
                <a:cs typeface="Calibri"/>
              </a:rPr>
              <a:t>функции плеча </a:t>
            </a:r>
            <a:r>
              <a:rPr sz="2600" spc="-5" dirty="0">
                <a:latin typeface="Calibri"/>
                <a:cs typeface="Calibri"/>
              </a:rPr>
              <a:t>наряду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5" dirty="0">
                <a:latin typeface="Calibri"/>
                <a:cs typeface="Calibri"/>
              </a:rPr>
              <a:t>улучшением </a:t>
            </a:r>
            <a:r>
              <a:rPr sz="2600" dirty="0">
                <a:latin typeface="Calibri"/>
                <a:cs typeface="Calibri"/>
              </a:rPr>
              <a:t>внутренней </a:t>
            </a:r>
            <a:r>
              <a:rPr sz="2600" spc="-5" dirty="0">
                <a:latin typeface="Calibri"/>
                <a:cs typeface="Calibri"/>
              </a:rPr>
              <a:t>ротационной  контрактуры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Паралич </a:t>
            </a:r>
            <a:r>
              <a:rPr spc="-20" dirty="0"/>
              <a:t>плечевого</a:t>
            </a:r>
            <a:r>
              <a:rPr spc="-95" dirty="0"/>
              <a:t> </a:t>
            </a:r>
            <a:r>
              <a:rPr dirty="0"/>
              <a:t>сплетения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211435" cy="391985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85"/>
              </a:spcBef>
            </a:pPr>
            <a:r>
              <a:rPr sz="2200" spc="-30" dirty="0">
                <a:latin typeface="Calibri"/>
                <a:cs typeface="Calibri"/>
              </a:rPr>
              <a:t>Гленоидная </a:t>
            </a:r>
            <a:r>
              <a:rPr sz="2200" spc="-10" dirty="0">
                <a:latin typeface="Calibri"/>
                <a:cs typeface="Calibri"/>
              </a:rPr>
              <a:t>дисплазия </a:t>
            </a:r>
            <a:r>
              <a:rPr sz="2200" i="1" spc="-10" dirty="0">
                <a:latin typeface="Calibri"/>
                <a:cs typeface="Calibri"/>
              </a:rPr>
              <a:t>(дисплазия суставной впадины) </a:t>
            </a:r>
            <a:r>
              <a:rPr sz="2200" spc="-5" dirty="0">
                <a:latin typeface="Calibri"/>
                <a:cs typeface="Calibri"/>
              </a:rPr>
              <a:t>с задним </a:t>
            </a:r>
            <a:r>
              <a:rPr sz="2200" spc="-15" dirty="0">
                <a:latin typeface="Calibri"/>
                <a:cs typeface="Calibri"/>
              </a:rPr>
              <a:t>подвывихом </a:t>
            </a:r>
            <a:r>
              <a:rPr sz="2200" spc="-5" dirty="0">
                <a:latin typeface="Calibri"/>
                <a:cs typeface="Calibri"/>
              </a:rPr>
              <a:t>плеча  </a:t>
            </a:r>
            <a:r>
              <a:rPr sz="2200" spc="-10" dirty="0">
                <a:latin typeface="Calibri"/>
                <a:cs typeface="Calibri"/>
              </a:rPr>
              <a:t>часто </a:t>
            </a:r>
            <a:r>
              <a:rPr sz="2200" spc="-15" dirty="0">
                <a:latin typeface="Calibri"/>
                <a:cs typeface="Calibri"/>
              </a:rPr>
              <a:t>является </a:t>
            </a:r>
            <a:r>
              <a:rPr sz="2200" spc="-10" dirty="0">
                <a:latin typeface="Calibri"/>
                <a:cs typeface="Calibri"/>
              </a:rPr>
              <a:t>осложнением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после ППС. Обычно считалось, </a:t>
            </a:r>
            <a:r>
              <a:rPr sz="2200" spc="-10" dirty="0">
                <a:latin typeface="Calibri"/>
                <a:cs typeface="Calibri"/>
              </a:rPr>
              <a:t>что </a:t>
            </a:r>
            <a:r>
              <a:rPr sz="2200" spc="-20" dirty="0">
                <a:latin typeface="Calibri"/>
                <a:cs typeface="Calibri"/>
              </a:rPr>
              <a:t>это </a:t>
            </a:r>
            <a:r>
              <a:rPr sz="2200" spc="-30" dirty="0">
                <a:latin typeface="Calibri"/>
                <a:cs typeface="Calibri"/>
              </a:rPr>
              <a:t>результат  </a:t>
            </a:r>
            <a:r>
              <a:rPr sz="2200" spc="-10" dirty="0">
                <a:latin typeface="Calibri"/>
                <a:cs typeface="Calibri"/>
              </a:rPr>
              <a:t>медленно прогрессирующей глено-плечевой деформации </a:t>
            </a:r>
            <a:r>
              <a:rPr sz="2200" spc="-5" dirty="0">
                <a:latin typeface="Calibri"/>
                <a:cs typeface="Calibri"/>
              </a:rPr>
              <a:t>из-за </a:t>
            </a:r>
            <a:r>
              <a:rPr sz="2200" spc="-10" dirty="0">
                <a:latin typeface="Calibri"/>
                <a:cs typeface="Calibri"/>
              </a:rPr>
              <a:t>мышечного  </a:t>
            </a:r>
            <a:r>
              <a:rPr sz="2200" spc="-5" dirty="0">
                <a:latin typeface="Calibri"/>
                <a:cs typeface="Calibri"/>
              </a:rPr>
              <a:t>дисбаланса и возможной </a:t>
            </a:r>
            <a:r>
              <a:rPr sz="2200" spc="-10" dirty="0">
                <a:latin typeface="Calibri"/>
                <a:cs typeface="Calibri"/>
              </a:rPr>
              <a:t>физической </a:t>
            </a:r>
            <a:r>
              <a:rPr sz="2200" spc="-5" dirty="0">
                <a:latin typeface="Calibri"/>
                <a:cs typeface="Calibri"/>
              </a:rPr>
              <a:t>травмы, но </a:t>
            </a:r>
            <a:r>
              <a:rPr sz="2200" spc="-10" dirty="0">
                <a:latin typeface="Calibri"/>
                <a:cs typeface="Calibri"/>
              </a:rPr>
              <a:t>было обнаружено, что </a:t>
            </a:r>
            <a:r>
              <a:rPr sz="2200" spc="-5" dirty="0">
                <a:latin typeface="Calibri"/>
                <a:cs typeface="Calibri"/>
              </a:rPr>
              <a:t>задний  вывих плеча </a:t>
            </a:r>
            <a:r>
              <a:rPr sz="2200" spc="-15" dirty="0">
                <a:latin typeface="Calibri"/>
                <a:cs typeface="Calibri"/>
              </a:rPr>
              <a:t>происходит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среднем </a:t>
            </a:r>
            <a:r>
              <a:rPr sz="2200" spc="-10" dirty="0">
                <a:latin typeface="Calibri"/>
                <a:cs typeface="Calibri"/>
              </a:rPr>
              <a:t>возрасте </a:t>
            </a:r>
            <a:r>
              <a:rPr sz="2200" spc="-5" dirty="0">
                <a:latin typeface="Calibri"/>
                <a:cs typeface="Calibri"/>
              </a:rPr>
              <a:t>6 </a:t>
            </a:r>
            <a:r>
              <a:rPr sz="2200" spc="-10" dirty="0">
                <a:latin typeface="Calibri"/>
                <a:cs typeface="Calibri"/>
              </a:rPr>
              <a:t>месяцев </a:t>
            </a:r>
            <a:r>
              <a:rPr sz="2200" spc="-5" dirty="0">
                <a:latin typeface="Calibri"/>
                <a:cs typeface="Calibri"/>
              </a:rPr>
              <a:t>с быстрой </a:t>
            </a:r>
            <a:r>
              <a:rPr sz="2200" spc="-10" dirty="0">
                <a:latin typeface="Calibri"/>
                <a:cs typeface="Calibri"/>
              </a:rPr>
              <a:t>потерей </a:t>
            </a:r>
            <a:r>
              <a:rPr sz="2200" spc="-5" dirty="0">
                <a:latin typeface="Calibri"/>
                <a:cs typeface="Calibri"/>
              </a:rPr>
              <a:t>пассивной  наружной </a:t>
            </a:r>
            <a:r>
              <a:rPr sz="2200" spc="-10" dirty="0">
                <a:latin typeface="Calibri"/>
                <a:cs typeface="Calibri"/>
              </a:rPr>
              <a:t>ротации. </a:t>
            </a:r>
            <a:r>
              <a:rPr sz="2200" spc="-15" dirty="0">
                <a:latin typeface="Calibri"/>
                <a:cs typeface="Calibri"/>
              </a:rPr>
              <a:t>Корреляция </a:t>
            </a:r>
            <a:r>
              <a:rPr sz="2200" spc="-20" dirty="0">
                <a:latin typeface="Calibri"/>
                <a:cs typeface="Calibri"/>
              </a:rPr>
              <a:t>между </a:t>
            </a:r>
            <a:r>
              <a:rPr sz="2200" spc="-5" dirty="0">
                <a:latin typeface="Calibri"/>
                <a:cs typeface="Calibri"/>
              </a:rPr>
              <a:t>начальным </a:t>
            </a:r>
            <a:r>
              <a:rPr sz="2200" spc="-10" dirty="0">
                <a:latin typeface="Calibri"/>
                <a:cs typeface="Calibri"/>
              </a:rPr>
              <a:t>неврологическим дефицитом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наличием или </a:t>
            </a:r>
            <a:r>
              <a:rPr sz="2200" spc="-10" dirty="0">
                <a:latin typeface="Calibri"/>
                <a:cs typeface="Calibri"/>
              </a:rPr>
              <a:t>отсутствием дислокации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отсутствовала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200" spc="-5" dirty="0">
                <a:latin typeface="Calibri"/>
                <a:cs typeface="Calibri"/>
              </a:rPr>
              <a:t>Были описаны </a:t>
            </a:r>
            <a:r>
              <a:rPr sz="2200" spc="-15" dirty="0">
                <a:latin typeface="Calibri"/>
                <a:cs typeface="Calibri"/>
              </a:rPr>
              <a:t>дети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двух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групп: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200" spc="-5" dirty="0">
                <a:latin typeface="Calibri"/>
                <a:cs typeface="Calibri"/>
              </a:rPr>
              <a:t>1 - артроскопический </a:t>
            </a:r>
            <a:r>
              <a:rPr sz="2200" spc="-15" dirty="0">
                <a:latin typeface="Calibri"/>
                <a:cs typeface="Calibri"/>
              </a:rPr>
              <a:t>релиз </a:t>
            </a:r>
            <a:r>
              <a:rPr sz="2200" spc="-5" dirty="0">
                <a:latin typeface="Calibri"/>
                <a:cs typeface="Calibri"/>
              </a:rPr>
              <a:t>деформации плеча </a:t>
            </a:r>
            <a:r>
              <a:rPr sz="2200" spc="-20" dirty="0">
                <a:latin typeface="Calibri"/>
                <a:cs typeface="Calibri"/>
              </a:rPr>
              <a:t>до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3-лет,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200" spc="-5" dirty="0">
                <a:latin typeface="Calibri"/>
                <a:cs typeface="Calibri"/>
              </a:rPr>
              <a:t>2- артроскопический </a:t>
            </a:r>
            <a:r>
              <a:rPr sz="2200" spc="-15" dirty="0">
                <a:latin typeface="Calibri"/>
                <a:cs typeface="Calibri"/>
              </a:rPr>
              <a:t>релиз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пересадкой </a:t>
            </a:r>
            <a:r>
              <a:rPr sz="2200" spc="-5" dirty="0">
                <a:latin typeface="Calibri"/>
                <a:cs typeface="Calibri"/>
              </a:rPr>
              <a:t>latissimus </a:t>
            </a:r>
            <a:r>
              <a:rPr sz="2200" spc="-15" dirty="0">
                <a:latin typeface="Calibri"/>
                <a:cs typeface="Calibri"/>
              </a:rPr>
              <a:t>dorsi </a:t>
            </a:r>
            <a:r>
              <a:rPr sz="2200" spc="-5" dirty="0">
                <a:latin typeface="Calibri"/>
                <a:cs typeface="Calibri"/>
              </a:rPr>
              <a:t>после 3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лет.</a:t>
            </a:r>
            <a:endParaRPr sz="2200">
              <a:latin typeface="Calibri"/>
              <a:cs typeface="Calibri"/>
            </a:endParaRPr>
          </a:p>
          <a:p>
            <a:pPr marL="12700" marR="140335">
              <a:lnSpc>
                <a:spcPct val="70000"/>
              </a:lnSpc>
              <a:spcBef>
                <a:spcPts val="994"/>
              </a:spcBef>
            </a:pPr>
            <a:r>
              <a:rPr sz="2200" spc="-5" dirty="0">
                <a:latin typeface="Calibri"/>
                <a:cs typeface="Calibri"/>
              </a:rPr>
              <a:t>Все они </a:t>
            </a:r>
            <a:r>
              <a:rPr sz="2200" spc="-10" dirty="0">
                <a:latin typeface="Calibri"/>
                <a:cs typeface="Calibri"/>
              </a:rPr>
              <a:t>показали </a:t>
            </a:r>
            <a:r>
              <a:rPr sz="2200" spc="-15" dirty="0">
                <a:latin typeface="Calibri"/>
                <a:cs typeface="Calibri"/>
              </a:rPr>
              <a:t>улучшенное положение </a:t>
            </a:r>
            <a:r>
              <a:rPr sz="2200" spc="-5" dirty="0">
                <a:latin typeface="Calibri"/>
                <a:cs typeface="Calibri"/>
              </a:rPr>
              <a:t>плеча, но у них </a:t>
            </a:r>
            <a:r>
              <a:rPr sz="2200" spc="-15" dirty="0">
                <a:latin typeface="Calibri"/>
                <a:cs typeface="Calibri"/>
              </a:rPr>
              <a:t>наблюдалась </a:t>
            </a:r>
            <a:r>
              <a:rPr sz="2200" spc="-10" dirty="0">
                <a:latin typeface="Calibri"/>
                <a:cs typeface="Calibri"/>
              </a:rPr>
              <a:t>потеря  </a:t>
            </a:r>
            <a:r>
              <a:rPr sz="2200" spc="-5" dirty="0">
                <a:latin typeface="Calibri"/>
                <a:cs typeface="Calibri"/>
              </a:rPr>
              <a:t>внутренней </a:t>
            </a:r>
            <a:r>
              <a:rPr sz="2200" spc="-10" dirty="0">
                <a:latin typeface="Calibri"/>
                <a:cs typeface="Calibri"/>
              </a:rPr>
              <a:t>ротации. </a:t>
            </a:r>
            <a:r>
              <a:rPr sz="2200" spc="-15" dirty="0">
                <a:latin typeface="Calibri"/>
                <a:cs typeface="Calibri"/>
              </a:rPr>
              <a:t>Некоторые дети, </a:t>
            </a:r>
            <a:r>
              <a:rPr sz="2200" spc="-5" dirty="0">
                <a:latin typeface="Calibri"/>
                <a:cs typeface="Calibri"/>
              </a:rPr>
              <a:t>проперированные в </a:t>
            </a:r>
            <a:r>
              <a:rPr sz="2200" spc="-10" dirty="0">
                <a:latin typeface="Calibri"/>
                <a:cs typeface="Calibri"/>
              </a:rPr>
              <a:t>возрасте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3 </a:t>
            </a:r>
            <a:r>
              <a:rPr sz="2200" spc="-35" dirty="0">
                <a:latin typeface="Calibri"/>
                <a:cs typeface="Calibri"/>
              </a:rPr>
              <a:t>лет, </a:t>
            </a:r>
            <a:r>
              <a:rPr sz="2200" spc="-15" dirty="0">
                <a:latin typeface="Calibri"/>
                <a:cs typeface="Calibri"/>
              </a:rPr>
              <a:t>имели  </a:t>
            </a:r>
            <a:r>
              <a:rPr sz="2200" spc="-5" dirty="0">
                <a:latin typeface="Calibri"/>
                <a:cs typeface="Calibri"/>
              </a:rPr>
              <a:t>рецидив и требовали повторной </a:t>
            </a:r>
            <a:r>
              <a:rPr sz="2200" spc="-15" dirty="0">
                <a:latin typeface="Calibri"/>
                <a:cs typeface="Calibri"/>
              </a:rPr>
              <a:t>процедуры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переносом </a:t>
            </a:r>
            <a:r>
              <a:rPr sz="2200" spc="-5" dirty="0">
                <a:latin typeface="Calibri"/>
                <a:cs typeface="Calibri"/>
              </a:rPr>
              <a:t>latissimus </a:t>
            </a:r>
            <a:r>
              <a:rPr sz="2200" spc="-15" dirty="0">
                <a:latin typeface="Calibri"/>
                <a:cs typeface="Calibri"/>
              </a:rPr>
              <a:t>dorsi </a:t>
            </a:r>
            <a:r>
              <a:rPr sz="2200" i="1" spc="-15" dirty="0">
                <a:latin typeface="Calibri"/>
                <a:cs typeface="Calibri"/>
              </a:rPr>
              <a:t>Pearl </a:t>
            </a:r>
            <a:r>
              <a:rPr sz="2200" i="1" dirty="0">
                <a:latin typeface="Calibri"/>
                <a:cs typeface="Calibri"/>
              </a:rPr>
              <a:t>ML,  </a:t>
            </a:r>
            <a:r>
              <a:rPr sz="2200" i="1" spc="-15" dirty="0">
                <a:latin typeface="Calibri"/>
                <a:cs typeface="Calibri"/>
              </a:rPr>
              <a:t>Edgerton </a:t>
            </a:r>
            <a:r>
              <a:rPr sz="2200" i="1" spc="-75" dirty="0">
                <a:latin typeface="Calibri"/>
                <a:cs typeface="Calibri"/>
              </a:rPr>
              <a:t>BW, </a:t>
            </a:r>
            <a:r>
              <a:rPr sz="2200" i="1" spc="-15" dirty="0">
                <a:latin typeface="Calibri"/>
                <a:cs typeface="Calibri"/>
              </a:rPr>
              <a:t>Kazimiroff </a:t>
            </a:r>
            <a:r>
              <a:rPr sz="2200" i="1" spc="-50" dirty="0">
                <a:latin typeface="Calibri"/>
                <a:cs typeface="Calibri"/>
              </a:rPr>
              <a:t>PA, </a:t>
            </a:r>
            <a:r>
              <a:rPr sz="2200" i="1" spc="-15" dirty="0">
                <a:latin typeface="Calibri"/>
                <a:cs typeface="Calibri"/>
              </a:rPr>
              <a:t>et </a:t>
            </a:r>
            <a:r>
              <a:rPr sz="2200" i="1" spc="-5" dirty="0">
                <a:latin typeface="Calibri"/>
                <a:cs typeface="Calibri"/>
              </a:rPr>
              <a:t>al.</a:t>
            </a:r>
            <a:r>
              <a:rPr sz="2200" i="1" spc="19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(2006)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7214" y="289305"/>
            <a:ext cx="504507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7470" algn="ctr">
              <a:lnSpc>
                <a:spcPts val="3190"/>
              </a:lnSpc>
              <a:spcBef>
                <a:spcPts val="95"/>
              </a:spcBef>
            </a:pPr>
            <a:r>
              <a:rPr sz="2800" spc="-25" dirty="0"/>
              <a:t>БОЛЕЗНИ</a:t>
            </a:r>
            <a:r>
              <a:rPr sz="2800" spc="-5" dirty="0"/>
              <a:t> </a:t>
            </a:r>
            <a:r>
              <a:rPr sz="2800" spc="-60" dirty="0"/>
              <a:t>РАЗВИТИЯ</a:t>
            </a:r>
            <a:endParaRPr sz="2800"/>
          </a:p>
          <a:p>
            <a:pPr algn="ctr">
              <a:lnSpc>
                <a:spcPts val="3190"/>
              </a:lnSpc>
            </a:pPr>
            <a:r>
              <a:rPr sz="2800" spc="-10" dirty="0"/>
              <a:t>Болезнь</a:t>
            </a:r>
            <a:r>
              <a:rPr sz="2800" spc="-70" dirty="0"/>
              <a:t> </a:t>
            </a:r>
            <a:r>
              <a:rPr sz="2800" spc="-5" dirty="0"/>
              <a:t>Легга-Кальве-Пертеса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39" y="1179322"/>
            <a:ext cx="6092825" cy="461835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Times New Roman"/>
                <a:cs typeface="Times New Roman"/>
              </a:rPr>
              <a:t>остеонекроз </a:t>
            </a:r>
            <a:r>
              <a:rPr sz="1800" spc="-10" dirty="0">
                <a:latin typeface="Times New Roman"/>
                <a:cs typeface="Times New Roman"/>
              </a:rPr>
              <a:t>эпифиза головки бедренной кости </a:t>
            </a:r>
            <a:r>
              <a:rPr sz="1800" dirty="0">
                <a:latin typeface="Times New Roman"/>
                <a:cs typeface="Times New Roman"/>
              </a:rPr>
              <a:t>у детей.</a:t>
            </a:r>
            <a:endParaRPr sz="1800">
              <a:latin typeface="Times New Roman"/>
              <a:cs typeface="Times New Roman"/>
            </a:endParaRPr>
          </a:p>
          <a:p>
            <a:pPr marL="241300" marR="160655" indent="-228600">
              <a:lnSpc>
                <a:spcPct val="9010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заболевание обычно </a:t>
            </a:r>
            <a:r>
              <a:rPr sz="1800" dirty="0">
                <a:latin typeface="Times New Roman"/>
                <a:cs typeface="Times New Roman"/>
              </a:rPr>
              <a:t>представляется между возрастами 4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  10 </a:t>
            </a:r>
            <a:r>
              <a:rPr sz="1800" spc="-35" dirty="0">
                <a:latin typeface="Times New Roman"/>
                <a:cs typeface="Times New Roman"/>
              </a:rPr>
              <a:t>лет,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20" dirty="0">
                <a:latin typeface="Times New Roman"/>
                <a:cs typeface="Times New Roman"/>
              </a:rPr>
              <a:t>пиковой </a:t>
            </a:r>
            <a:r>
              <a:rPr sz="1800" dirty="0">
                <a:latin typeface="Times New Roman"/>
                <a:cs typeface="Times New Roman"/>
              </a:rPr>
              <a:t>заболеваемостью в 5 -7 </a:t>
            </a:r>
            <a:r>
              <a:rPr sz="1800" spc="-35" dirty="0">
                <a:latin typeface="Times New Roman"/>
                <a:cs typeface="Times New Roman"/>
              </a:rPr>
              <a:t>лет. </a:t>
            </a:r>
            <a:r>
              <a:rPr sz="1800" spc="-15" dirty="0">
                <a:latin typeface="Times New Roman"/>
                <a:cs typeface="Times New Roman"/>
              </a:rPr>
              <a:t>(начало  </a:t>
            </a:r>
            <a:r>
              <a:rPr sz="1800" spc="-5" dirty="0">
                <a:latin typeface="Times New Roman"/>
                <a:cs typeface="Times New Roman"/>
              </a:rPr>
              <a:t>заболевания </a:t>
            </a:r>
            <a:r>
              <a:rPr sz="1800" dirty="0">
                <a:latin typeface="Times New Roman"/>
                <a:cs typeface="Times New Roman"/>
              </a:rPr>
              <a:t>было </a:t>
            </a:r>
            <a:r>
              <a:rPr sz="1800" spc="-10" dirty="0">
                <a:latin typeface="Times New Roman"/>
                <a:cs typeface="Times New Roman"/>
              </a:rPr>
              <a:t>замечено уже </a:t>
            </a:r>
            <a:r>
              <a:rPr sz="1800" dirty="0">
                <a:latin typeface="Times New Roman"/>
                <a:cs typeface="Times New Roman"/>
              </a:rPr>
              <a:t>в 2 </a:t>
            </a:r>
            <a:r>
              <a:rPr sz="1800" spc="-25" dirty="0">
                <a:latin typeface="Times New Roman"/>
                <a:cs typeface="Times New Roman"/>
              </a:rPr>
              <a:t>года </a:t>
            </a:r>
            <a:r>
              <a:rPr sz="1800" dirty="0">
                <a:latin typeface="Times New Roman"/>
                <a:cs typeface="Times New Roman"/>
              </a:rPr>
              <a:t>и 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конце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945"/>
              </a:lnSpc>
            </a:pPr>
            <a:r>
              <a:rPr sz="1800" spc="-15" dirty="0">
                <a:latin typeface="Times New Roman"/>
                <a:cs typeface="Times New Roman"/>
              </a:rPr>
              <a:t>подросткового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возраста).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преимущественно </a:t>
            </a:r>
            <a:r>
              <a:rPr sz="1800" spc="-20" dirty="0">
                <a:latin typeface="Times New Roman"/>
                <a:cs typeface="Times New Roman"/>
              </a:rPr>
              <a:t>мальчики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соотношением </a:t>
            </a:r>
            <a:r>
              <a:rPr sz="1800" dirty="0">
                <a:latin typeface="Times New Roman"/>
                <a:cs typeface="Times New Roman"/>
              </a:rPr>
              <a:t>4: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2055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двустороннее </a:t>
            </a:r>
            <a:r>
              <a:rPr sz="1800" spc="-5" dirty="0">
                <a:latin typeface="Times New Roman"/>
                <a:cs typeface="Times New Roman"/>
              </a:rPr>
              <a:t>заболевание </a:t>
            </a:r>
            <a:r>
              <a:rPr sz="1800" dirty="0">
                <a:latin typeface="Times New Roman"/>
                <a:cs typeface="Times New Roman"/>
              </a:rPr>
              <a:t>было </a:t>
            </a:r>
            <a:r>
              <a:rPr sz="1800" spc="-10" dirty="0">
                <a:latin typeface="Times New Roman"/>
                <a:cs typeface="Times New Roman"/>
              </a:rPr>
              <a:t>отмечено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10%-12%,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55"/>
              </a:lnSpc>
            </a:pPr>
            <a:r>
              <a:rPr sz="1800" spc="-25" dirty="0">
                <a:latin typeface="Times New Roman"/>
                <a:cs typeface="Times New Roman"/>
              </a:rPr>
              <a:t>редко</a:t>
            </a:r>
            <a:r>
              <a:rPr sz="1800" spc="-5" dirty="0">
                <a:latin typeface="Times New Roman"/>
                <a:cs typeface="Times New Roman"/>
              </a:rPr>
              <a:t> одновременно.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нет </a:t>
            </a:r>
            <a:r>
              <a:rPr sz="1800" spc="-10" dirty="0">
                <a:latin typeface="Times New Roman"/>
                <a:cs typeface="Times New Roman"/>
              </a:rPr>
              <a:t>никаких </a:t>
            </a:r>
            <a:r>
              <a:rPr sz="1800" spc="-5" dirty="0">
                <a:latin typeface="Times New Roman"/>
                <a:cs typeface="Times New Roman"/>
              </a:rPr>
              <a:t>доказательств </a:t>
            </a:r>
            <a:r>
              <a:rPr sz="1800" spc="-15" dirty="0">
                <a:latin typeface="Times New Roman"/>
                <a:cs typeface="Times New Roman"/>
              </a:rPr>
              <a:t>того,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-5" dirty="0">
                <a:latin typeface="Times New Roman"/>
                <a:cs typeface="Times New Roman"/>
              </a:rPr>
              <a:t>состояние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наследуется.</a:t>
            </a:r>
            <a:endParaRPr sz="1800">
              <a:latin typeface="Times New Roman"/>
              <a:cs typeface="Times New Roman"/>
            </a:endParaRPr>
          </a:p>
          <a:p>
            <a:pPr marL="241300" marR="494665" indent="-228600">
              <a:lnSpc>
                <a:spcPts val="1939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Общие </a:t>
            </a:r>
            <a:r>
              <a:rPr sz="1800" spc="-10" dirty="0">
                <a:latin typeface="Times New Roman"/>
                <a:cs typeface="Times New Roman"/>
              </a:rPr>
              <a:t>заключения </a:t>
            </a:r>
            <a:r>
              <a:rPr sz="1800" spc="-5" dirty="0">
                <a:latin typeface="Times New Roman"/>
                <a:cs typeface="Times New Roman"/>
              </a:rPr>
              <a:t>во время </a:t>
            </a:r>
            <a:r>
              <a:rPr sz="1800" spc="5" dirty="0">
                <a:latin typeface="Times New Roman"/>
                <a:cs typeface="Times New Roman"/>
              </a:rPr>
              <a:t>осмотра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ограничения во  </a:t>
            </a:r>
            <a:r>
              <a:rPr sz="1800" dirty="0">
                <a:latin typeface="Times New Roman"/>
                <a:cs typeface="Times New Roman"/>
              </a:rPr>
              <a:t>внутреннем вращении, </a:t>
            </a:r>
            <a:r>
              <a:rPr sz="1800" spc="-5" dirty="0">
                <a:latin typeface="Times New Roman"/>
                <a:cs typeface="Times New Roman"/>
              </a:rPr>
              <a:t>разгибании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отведении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920"/>
              </a:lnSpc>
            </a:pPr>
            <a:r>
              <a:rPr sz="1800" spc="-10" dirty="0">
                <a:latin typeface="Times New Roman"/>
                <a:cs typeface="Times New Roman"/>
              </a:rPr>
              <a:t>тазобедренном </a:t>
            </a:r>
            <a:r>
              <a:rPr sz="1800" dirty="0">
                <a:latin typeface="Times New Roman"/>
                <a:cs typeface="Times New Roman"/>
              </a:rPr>
              <a:t>суставе, с </a:t>
            </a:r>
            <a:r>
              <a:rPr sz="1800" spc="-10" dirty="0">
                <a:latin typeface="Times New Roman"/>
                <a:cs typeface="Times New Roman"/>
              </a:rPr>
              <a:t>небольшим </a:t>
            </a:r>
            <a:r>
              <a:rPr sz="1800" spc="-15" dirty="0">
                <a:latin typeface="Times New Roman"/>
                <a:cs typeface="Times New Roman"/>
              </a:rPr>
              <a:t>укорочением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ноги.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205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Times New Roman"/>
                <a:cs typeface="Times New Roman"/>
              </a:rPr>
              <a:t>Дети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болью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25" dirty="0">
                <a:latin typeface="Times New Roman"/>
                <a:cs typeface="Times New Roman"/>
              </a:rPr>
              <a:t>колене </a:t>
            </a:r>
            <a:r>
              <a:rPr sz="1800" spc="-10" dirty="0">
                <a:latin typeface="Times New Roman"/>
                <a:cs typeface="Times New Roman"/>
              </a:rPr>
              <a:t>всегда требуют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тщательного</a:t>
            </a:r>
            <a:endParaRPr sz="1800">
              <a:latin typeface="Times New Roman"/>
              <a:cs typeface="Times New Roman"/>
            </a:endParaRPr>
          </a:p>
          <a:p>
            <a:pPr marL="241300" marR="102870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latin typeface="Times New Roman"/>
                <a:cs typeface="Times New Roman"/>
              </a:rPr>
              <a:t>обследования </a:t>
            </a:r>
            <a:r>
              <a:rPr sz="1800" spc="-10" dirty="0">
                <a:latin typeface="Times New Roman"/>
                <a:cs typeface="Times New Roman"/>
              </a:rPr>
              <a:t>тазобедренного </a:t>
            </a:r>
            <a:r>
              <a:rPr sz="1800" dirty="0">
                <a:latin typeface="Times New Roman"/>
                <a:cs typeface="Times New Roman"/>
              </a:rPr>
              <a:t>сустава, </a:t>
            </a:r>
            <a:r>
              <a:rPr sz="1800" spc="5" dirty="0">
                <a:latin typeface="Times New Roman"/>
                <a:cs typeface="Times New Roman"/>
              </a:rPr>
              <a:t>так </a:t>
            </a:r>
            <a:r>
              <a:rPr sz="1800" spc="-10" dirty="0">
                <a:latin typeface="Times New Roman"/>
                <a:cs typeface="Times New Roman"/>
              </a:rPr>
              <a:t>как это </a:t>
            </a:r>
            <a:r>
              <a:rPr sz="1800" spc="-5" dirty="0">
                <a:latin typeface="Times New Roman"/>
                <a:cs typeface="Times New Roman"/>
              </a:rPr>
              <a:t>обычная  </a:t>
            </a:r>
            <a:r>
              <a:rPr sz="1800" spc="-20" dirty="0">
                <a:latin typeface="Times New Roman"/>
                <a:cs typeface="Times New Roman"/>
              </a:rPr>
              <a:t>схема</a:t>
            </a:r>
            <a:r>
              <a:rPr sz="1800" spc="-5" dirty="0">
                <a:latin typeface="Times New Roman"/>
                <a:cs typeface="Times New Roman"/>
              </a:rPr>
              <a:t> паттерна.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73695" y="1755648"/>
            <a:ext cx="4216908" cy="3211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7214" y="481329"/>
            <a:ext cx="5044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Болезнь</a:t>
            </a:r>
            <a:r>
              <a:rPr sz="2800" spc="-45" dirty="0"/>
              <a:t> </a:t>
            </a:r>
            <a:r>
              <a:rPr sz="2800" spc="-5" dirty="0"/>
              <a:t>Легга-Кальве-Пертеса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39" y="1645665"/>
            <a:ext cx="6089015" cy="42665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130810">
              <a:lnSpc>
                <a:spcPct val="90100"/>
              </a:lnSpc>
              <a:spcBef>
                <a:spcPts val="310"/>
              </a:spcBef>
            </a:pPr>
            <a:r>
              <a:rPr sz="1800" spc="-5" dirty="0">
                <a:latin typeface="Calibri"/>
                <a:cs typeface="Calibri"/>
              </a:rPr>
              <a:t>Классификация </a:t>
            </a:r>
            <a:r>
              <a:rPr sz="1800" spc="-15" dirty="0">
                <a:latin typeface="Calibri"/>
                <a:cs typeface="Calibri"/>
              </a:rPr>
              <a:t>Catterall </a:t>
            </a:r>
            <a:r>
              <a:rPr sz="1800" spc="-5" dirty="0">
                <a:latin typeface="Calibri"/>
                <a:cs typeface="Calibri"/>
              </a:rPr>
              <a:t>(1971) </a:t>
            </a:r>
            <a:r>
              <a:rPr sz="1800" spc="-10" dirty="0">
                <a:latin typeface="Calibri"/>
                <a:cs typeface="Calibri"/>
              </a:rPr>
              <a:t>классифицирует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10" dirty="0">
                <a:latin typeface="Calibri"/>
                <a:cs typeface="Calibri"/>
              </a:rPr>
              <a:t>четырем  </a:t>
            </a:r>
            <a:r>
              <a:rPr sz="1800" spc="-5" dirty="0">
                <a:latin typeface="Calibri"/>
                <a:cs typeface="Calibri"/>
              </a:rPr>
              <a:t>степеням вовлеченности,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зависимости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5" dirty="0">
                <a:latin typeface="Calibri"/>
                <a:cs typeface="Calibri"/>
              </a:rPr>
              <a:t>степени некроза,  эпифиза бедренной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кости.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30"/>
              </a:spcBef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классификации </a:t>
            </a:r>
            <a:r>
              <a:rPr sz="1800" spc="-15" dirty="0">
                <a:latin typeface="Calibri"/>
                <a:cs typeface="Calibri"/>
              </a:rPr>
              <a:t>Catterall </a:t>
            </a:r>
            <a:r>
              <a:rPr sz="1800" dirty="0">
                <a:latin typeface="Calibri"/>
                <a:cs typeface="Calibri"/>
              </a:rPr>
              <a:t>- I - </a:t>
            </a:r>
            <a:r>
              <a:rPr sz="1800" spc="-10" dirty="0">
                <a:latin typeface="Calibri"/>
                <a:cs typeface="Calibri"/>
              </a:rPr>
              <a:t>предусматривает </a:t>
            </a:r>
            <a:r>
              <a:rPr sz="1800" spc="-5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25%  </a:t>
            </a:r>
            <a:r>
              <a:rPr sz="1800" spc="-10" dirty="0">
                <a:latin typeface="Calibri"/>
                <a:cs typeface="Calibri"/>
              </a:rPr>
              <a:t>объема </a:t>
            </a:r>
            <a:r>
              <a:rPr sz="1800" spc="-5" dirty="0">
                <a:latin typeface="Calibri"/>
                <a:cs typeface="Calibri"/>
              </a:rPr>
              <a:t>поражения эпифиза бедренной </a:t>
            </a:r>
            <a:r>
              <a:rPr sz="1800" spc="-10" dirty="0">
                <a:latin typeface="Calibri"/>
                <a:cs typeface="Calibri"/>
              </a:rPr>
              <a:t>кости; </a:t>
            </a:r>
            <a:r>
              <a:rPr sz="1800" dirty="0">
                <a:latin typeface="Calibri"/>
                <a:cs typeface="Calibri"/>
              </a:rPr>
              <a:t>II -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5" dirty="0">
                <a:latin typeface="Calibri"/>
                <a:cs typeface="Calibri"/>
              </a:rPr>
              <a:t>25%-50%;  класс </a:t>
            </a:r>
            <a:r>
              <a:rPr sz="1800" dirty="0">
                <a:latin typeface="Calibri"/>
                <a:cs typeface="Calibri"/>
              </a:rPr>
              <a:t>III - </a:t>
            </a:r>
            <a:r>
              <a:rPr sz="1800" spc="-5" dirty="0">
                <a:latin typeface="Calibri"/>
                <a:cs typeface="Calibri"/>
              </a:rPr>
              <a:t>51%-99%; </a:t>
            </a:r>
            <a:r>
              <a:rPr sz="1800" dirty="0">
                <a:latin typeface="Calibri"/>
                <a:cs typeface="Calibri"/>
              </a:rPr>
              <a:t>и IV - 100%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поражение.</a:t>
            </a:r>
            <a:endParaRPr sz="1800">
              <a:latin typeface="Calibri"/>
              <a:cs typeface="Calibri"/>
            </a:endParaRPr>
          </a:p>
          <a:p>
            <a:pPr marL="12700" marR="572770">
              <a:lnSpc>
                <a:spcPts val="1939"/>
              </a:lnSpc>
              <a:spcBef>
                <a:spcPts val="1010"/>
              </a:spcBef>
            </a:pPr>
            <a:r>
              <a:rPr sz="1800" spc="-5" dirty="0">
                <a:latin typeface="Calibri"/>
                <a:cs typeface="Calibri"/>
              </a:rPr>
              <a:t>Сканирование </a:t>
            </a:r>
            <a:r>
              <a:rPr sz="1800" spc="-10" dirty="0">
                <a:latin typeface="Calibri"/>
                <a:cs typeface="Calibri"/>
              </a:rPr>
              <a:t>костей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МРТ </a:t>
            </a:r>
            <a:r>
              <a:rPr sz="1800" spc="-5" dirty="0">
                <a:latin typeface="Calibri"/>
                <a:cs typeface="Calibri"/>
              </a:rPr>
              <a:t>могут поставить диагноз </a:t>
            </a:r>
            <a:r>
              <a:rPr sz="1800" spc="-10" dirty="0">
                <a:latin typeface="Calibri"/>
                <a:cs typeface="Calibri"/>
              </a:rPr>
              <a:t>до  </a:t>
            </a:r>
            <a:r>
              <a:rPr sz="1800" spc="-5" dirty="0">
                <a:latin typeface="Calibri"/>
                <a:cs typeface="Calibri"/>
              </a:rPr>
              <a:t>рентгенографии.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770"/>
              </a:spcBef>
            </a:pPr>
            <a:r>
              <a:rPr sz="1800" spc="-5" dirty="0">
                <a:latin typeface="Calibri"/>
                <a:cs typeface="Calibri"/>
              </a:rPr>
              <a:t>Артрография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dirty="0">
                <a:latin typeface="Calibri"/>
                <a:cs typeface="Calibri"/>
              </a:rPr>
              <a:t>быть </a:t>
            </a:r>
            <a:r>
              <a:rPr sz="1800" spc="-10" dirty="0">
                <a:latin typeface="Calibri"/>
                <a:cs typeface="Calibri"/>
              </a:rPr>
              <a:t>полезна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определении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классификационных степеней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степени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вовлеченности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эпифиза </a:t>
            </a:r>
            <a:r>
              <a:rPr sz="1800" spc="-15" dirty="0">
                <a:latin typeface="Calibri"/>
                <a:cs typeface="Calibri"/>
              </a:rPr>
              <a:t>головки </a:t>
            </a:r>
            <a:r>
              <a:rPr sz="1800" spc="-5" dirty="0">
                <a:latin typeface="Calibri"/>
                <a:cs typeface="Calibri"/>
              </a:rPr>
              <a:t>бедренной </a:t>
            </a:r>
            <a:r>
              <a:rPr sz="1800" spc="-10" dirty="0">
                <a:latin typeface="Calibri"/>
                <a:cs typeface="Calibri"/>
              </a:rPr>
              <a:t>кости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(5).</a:t>
            </a:r>
            <a:endParaRPr sz="1800">
              <a:latin typeface="Calibri"/>
              <a:cs typeface="Calibri"/>
            </a:endParaRPr>
          </a:p>
          <a:p>
            <a:pPr marL="12700" marR="334645">
              <a:lnSpc>
                <a:spcPct val="90200"/>
              </a:lnSpc>
              <a:spcBef>
                <a:spcPts val="995"/>
              </a:spcBef>
            </a:pPr>
            <a:r>
              <a:rPr sz="1800" spc="-5" dirty="0">
                <a:latin typeface="Calibri"/>
                <a:cs typeface="Calibri"/>
              </a:rPr>
              <a:t>Лабораторные </a:t>
            </a:r>
            <a:r>
              <a:rPr sz="1800" spc="-10" dirty="0">
                <a:latin typeface="Calibri"/>
                <a:cs typeface="Calibri"/>
              </a:rPr>
              <a:t>исследования </a:t>
            </a:r>
            <a:r>
              <a:rPr sz="1800" spc="-5" dirty="0">
                <a:latin typeface="Calibri"/>
                <a:cs typeface="Calibri"/>
              </a:rPr>
              <a:t>включают </a:t>
            </a:r>
            <a:r>
              <a:rPr sz="1800" spc="-10" dirty="0">
                <a:latin typeface="Calibri"/>
                <a:cs typeface="Calibri"/>
              </a:rPr>
              <a:t>СОЭ </a:t>
            </a:r>
            <a:r>
              <a:rPr sz="1800" spc="-5" dirty="0">
                <a:latin typeface="Calibri"/>
                <a:cs typeface="Calibri"/>
              </a:rPr>
              <a:t>(ESR), </a:t>
            </a:r>
            <a:r>
              <a:rPr sz="1800" dirty="0">
                <a:latin typeface="Calibri"/>
                <a:cs typeface="Calibri"/>
              </a:rPr>
              <a:t>C-  </a:t>
            </a:r>
            <a:r>
              <a:rPr sz="1800" spc="-5" dirty="0">
                <a:latin typeface="Calibri"/>
                <a:cs typeface="Calibri"/>
              </a:rPr>
              <a:t>реактивный белок,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подсчет </a:t>
            </a:r>
            <a:r>
              <a:rPr sz="1800" spc="-10" dirty="0">
                <a:latin typeface="Calibri"/>
                <a:cs typeface="Calibri"/>
              </a:rPr>
              <a:t>лейкоцитов </a:t>
            </a:r>
            <a:r>
              <a:rPr sz="1800" dirty="0">
                <a:latin typeface="Calibri"/>
                <a:cs typeface="Calibri"/>
              </a:rPr>
              <a:t>(WBC), </a:t>
            </a:r>
            <a:r>
              <a:rPr sz="1800" spc="-5" dirty="0">
                <a:latin typeface="Calibri"/>
                <a:cs typeface="Calibri"/>
              </a:rPr>
              <a:t>они </a:t>
            </a:r>
            <a:r>
              <a:rPr sz="1800" spc="-10" dirty="0">
                <a:latin typeface="Calibri"/>
                <a:cs typeface="Calibri"/>
              </a:rPr>
              <a:t>часто  </a:t>
            </a:r>
            <a:r>
              <a:rPr sz="1800" spc="-5" dirty="0">
                <a:latin typeface="Calibri"/>
                <a:cs typeface="Calibri"/>
              </a:rPr>
              <a:t>нормальные, </a:t>
            </a:r>
            <a:r>
              <a:rPr sz="1800" dirty="0">
                <a:latin typeface="Calibri"/>
                <a:cs typeface="Calibri"/>
              </a:rPr>
              <a:t>если </a:t>
            </a:r>
            <a:r>
              <a:rPr sz="1800" spc="-10" dirty="0">
                <a:latin typeface="Calibri"/>
                <a:cs typeface="Calibri"/>
              </a:rPr>
              <a:t>одновременно </a:t>
            </a:r>
            <a:r>
              <a:rPr sz="1800" dirty="0">
                <a:latin typeface="Calibri"/>
                <a:cs typeface="Calibri"/>
              </a:rPr>
              <a:t>не </a:t>
            </a:r>
            <a:r>
              <a:rPr sz="1800" spc="-10" dirty="0">
                <a:latin typeface="Calibri"/>
                <a:cs typeface="Calibri"/>
              </a:rPr>
              <a:t>присутствует другое  </a:t>
            </a:r>
            <a:r>
              <a:rPr sz="1800" spc="-5" dirty="0">
                <a:latin typeface="Calibri"/>
                <a:cs typeface="Calibri"/>
              </a:rPr>
              <a:t>заболевание.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1859" y="2100072"/>
            <a:ext cx="4346448" cy="3256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7214" y="481329"/>
            <a:ext cx="5044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Болезнь</a:t>
            </a:r>
            <a:r>
              <a:rPr sz="2800" spc="-45" dirty="0"/>
              <a:t> </a:t>
            </a:r>
            <a:r>
              <a:rPr sz="2800" spc="-5" dirty="0"/>
              <a:t>Легга-Кальве-Пертеса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39" y="1645665"/>
            <a:ext cx="4560570" cy="35242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61925">
              <a:lnSpc>
                <a:spcPct val="90000"/>
              </a:lnSpc>
              <a:spcBef>
                <a:spcPts val="315"/>
              </a:spcBef>
            </a:pPr>
            <a:r>
              <a:rPr sz="1800" spc="-10" dirty="0">
                <a:latin typeface="Calibri"/>
                <a:cs typeface="Calibri"/>
              </a:rPr>
              <a:t>Существуют </a:t>
            </a:r>
            <a:r>
              <a:rPr sz="1800" spc="-5" dirty="0">
                <a:latin typeface="Calibri"/>
                <a:cs typeface="Calibri"/>
              </a:rPr>
              <a:t>споры </a:t>
            </a:r>
            <a:r>
              <a:rPr sz="1800" dirty="0">
                <a:latin typeface="Calibri"/>
                <a:cs typeface="Calibri"/>
              </a:rPr>
              <a:t>о </a:t>
            </a:r>
            <a:r>
              <a:rPr sz="1800" spc="-15" dirty="0">
                <a:latin typeface="Calibri"/>
                <a:cs typeface="Calibri"/>
              </a:rPr>
              <a:t>том, </a:t>
            </a:r>
            <a:r>
              <a:rPr sz="1800" spc="-5" dirty="0">
                <a:latin typeface="Calibri"/>
                <a:cs typeface="Calibri"/>
              </a:rPr>
              <a:t>влияет </a:t>
            </a:r>
            <a:r>
              <a:rPr sz="1800" dirty="0">
                <a:latin typeface="Calibri"/>
                <a:cs typeface="Calibri"/>
              </a:rPr>
              <a:t>ли лечение  </a:t>
            </a:r>
            <a:r>
              <a:rPr sz="1800" spc="-5" dirty="0">
                <a:latin typeface="Calibri"/>
                <a:cs typeface="Calibri"/>
              </a:rPr>
              <a:t>любого типа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развитие </a:t>
            </a:r>
            <a:r>
              <a:rPr sz="1800" spc="-20" dirty="0">
                <a:latin typeface="Calibri"/>
                <a:cs typeface="Calibri"/>
              </a:rPr>
              <a:t>этого </a:t>
            </a:r>
            <a:r>
              <a:rPr sz="1800" spc="-10" dirty="0">
                <a:latin typeface="Calibri"/>
                <a:cs typeface="Calibri"/>
              </a:rPr>
              <a:t>расстройства,  </a:t>
            </a:r>
            <a:r>
              <a:rPr sz="1800" spc="-5" dirty="0">
                <a:latin typeface="Calibri"/>
                <a:cs typeface="Calibri"/>
              </a:rPr>
              <a:t>особенно </a:t>
            </a:r>
            <a:r>
              <a:rPr sz="1800" spc="-25" dirty="0">
                <a:latin typeface="Calibri"/>
                <a:cs typeface="Calibri"/>
              </a:rPr>
              <a:t>когда </a:t>
            </a:r>
            <a:r>
              <a:rPr sz="1800" spc="-10" dirty="0">
                <a:latin typeface="Calibri"/>
                <a:cs typeface="Calibri"/>
              </a:rPr>
              <a:t>его </a:t>
            </a:r>
            <a:r>
              <a:rPr sz="1800" dirty="0">
                <a:latin typeface="Calibri"/>
                <a:cs typeface="Calibri"/>
              </a:rPr>
              <a:t>начало </a:t>
            </a:r>
            <a:r>
              <a:rPr sz="1800" spc="-10" dirty="0">
                <a:latin typeface="Calibri"/>
                <a:cs typeface="Calibri"/>
              </a:rPr>
              <a:t>происходит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-5" dirty="0">
                <a:latin typeface="Calibri"/>
                <a:cs typeface="Calibri"/>
              </a:rPr>
              <a:t>возрасте после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лет.</a:t>
            </a:r>
            <a:endParaRPr sz="1800">
              <a:latin typeface="Calibri"/>
              <a:cs typeface="Calibri"/>
            </a:endParaRPr>
          </a:p>
          <a:p>
            <a:pPr marL="12700" marR="457200">
              <a:lnSpc>
                <a:spcPts val="1939"/>
              </a:lnSpc>
              <a:spcBef>
                <a:spcPts val="1025"/>
              </a:spcBef>
            </a:pPr>
            <a:r>
              <a:rPr sz="1800" spc="-5" dirty="0">
                <a:latin typeface="Calibri"/>
                <a:cs typeface="Calibri"/>
              </a:rPr>
              <a:t>Краткосрочная </a:t>
            </a:r>
            <a:r>
              <a:rPr sz="1800" spc="-10" dirty="0">
                <a:latin typeface="Calibri"/>
                <a:cs typeface="Calibri"/>
              </a:rPr>
              <a:t>цель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уменьшение </a:t>
            </a:r>
            <a:r>
              <a:rPr sz="1800" spc="-10" dirty="0">
                <a:latin typeface="Calibri"/>
                <a:cs typeface="Calibri"/>
              </a:rPr>
              <a:t>боли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10" dirty="0">
                <a:latin typeface="Calibri"/>
                <a:cs typeface="Calibri"/>
              </a:rPr>
              <a:t>скованности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бедра.</a:t>
            </a:r>
            <a:endParaRPr sz="1800">
              <a:latin typeface="Calibri"/>
              <a:cs typeface="Calibri"/>
            </a:endParaRPr>
          </a:p>
          <a:p>
            <a:pPr marL="12700" marR="20955">
              <a:lnSpc>
                <a:spcPts val="1939"/>
              </a:lnSpc>
              <a:spcBef>
                <a:spcPts val="1010"/>
              </a:spcBef>
            </a:pPr>
            <a:r>
              <a:rPr sz="1800" spc="-5" dirty="0">
                <a:latin typeface="Calibri"/>
                <a:cs typeface="Calibri"/>
              </a:rPr>
              <a:t>Процесс заболевания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spc="-5" dirty="0">
                <a:latin typeface="Calibri"/>
                <a:cs typeface="Calibri"/>
              </a:rPr>
              <a:t>длиться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5" dirty="0">
                <a:latin typeface="Calibri"/>
                <a:cs typeface="Calibri"/>
              </a:rPr>
              <a:t>до 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лет.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940"/>
              </a:lnSpc>
              <a:spcBef>
                <a:spcPts val="215"/>
              </a:spcBef>
            </a:pPr>
            <a:r>
              <a:rPr sz="1800" spc="-5" dirty="0">
                <a:latin typeface="Calibri"/>
                <a:cs typeface="Calibri"/>
              </a:rPr>
              <a:t>НПВП </a:t>
            </a:r>
            <a:r>
              <a:rPr sz="1800" dirty="0">
                <a:latin typeface="Calibri"/>
                <a:cs typeface="Calibri"/>
              </a:rPr>
              <a:t>эффективны в </a:t>
            </a:r>
            <a:r>
              <a:rPr sz="1800" spc="-5" dirty="0">
                <a:latin typeface="Calibri"/>
                <a:cs typeface="Calibri"/>
              </a:rPr>
              <a:t>уменьшении синовиита.  Ограничение активности помогает снять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боль,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</a:pPr>
            <a:r>
              <a:rPr sz="1800" spc="-5" dirty="0">
                <a:latin typeface="Calibri"/>
                <a:cs typeface="Calibri"/>
              </a:rPr>
              <a:t>временно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разгрузки </a:t>
            </a:r>
            <a:r>
              <a:rPr sz="1800" dirty="0">
                <a:latin typeface="Calibri"/>
                <a:cs typeface="Calibri"/>
              </a:rPr>
              <a:t>веса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используются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костыли.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5495" y="1772412"/>
            <a:ext cx="4381500" cy="3281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2429" y="626440"/>
            <a:ext cx="37896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Полидактилия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5205"/>
            <a:ext cx="4947920" cy="381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83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Частота </a:t>
            </a:r>
            <a:r>
              <a:rPr sz="1800" spc="-10" dirty="0">
                <a:latin typeface="Times New Roman"/>
                <a:cs typeface="Times New Roman"/>
              </a:rPr>
              <a:t>приблизительно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dirty="0">
                <a:latin typeface="Times New Roman"/>
                <a:cs typeface="Times New Roman"/>
              </a:rPr>
              <a:t>1 до 1,5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1000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0" dirty="0">
                <a:latin typeface="Times New Roman"/>
                <a:cs typeface="Times New Roman"/>
              </a:rPr>
              <a:t>живорождений </a:t>
            </a:r>
            <a:r>
              <a:rPr sz="1800" dirty="0">
                <a:latin typeface="Times New Roman"/>
                <a:cs typeface="Times New Roman"/>
              </a:rPr>
              <a:t>и является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наиболее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dirty="0">
                <a:latin typeface="Times New Roman"/>
                <a:cs typeface="Times New Roman"/>
              </a:rPr>
              <a:t>распространенной </a:t>
            </a:r>
            <a:r>
              <a:rPr sz="1800" spc="-10" dirty="0">
                <a:latin typeface="Times New Roman"/>
                <a:cs typeface="Times New Roman"/>
              </a:rPr>
              <a:t>врожденной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деформацией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5"/>
              </a:lnSpc>
            </a:pPr>
            <a:r>
              <a:rPr sz="1800" spc="-5" dirty="0">
                <a:latin typeface="Times New Roman"/>
                <a:cs typeface="Times New Roman"/>
              </a:rPr>
              <a:t>пальцев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ноги.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80% в </a:t>
            </a:r>
            <a:r>
              <a:rPr sz="1800" spc="-5" dirty="0">
                <a:latin typeface="Times New Roman"/>
                <a:cs typeface="Times New Roman"/>
              </a:rPr>
              <a:t>стопе </a:t>
            </a:r>
            <a:r>
              <a:rPr sz="1800" spc="-20" dirty="0">
                <a:latin typeface="Times New Roman"/>
                <a:cs typeface="Times New Roman"/>
              </a:rPr>
              <a:t>происходит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пятым пальцем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ноги.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Чаще </a:t>
            </a:r>
            <a:r>
              <a:rPr sz="1800" spc="-10" dirty="0">
                <a:latin typeface="Times New Roman"/>
                <a:cs typeface="Times New Roman"/>
              </a:rPr>
              <a:t>всего это изолированный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признак,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0"/>
              </a:lnSpc>
            </a:pPr>
            <a:r>
              <a:rPr sz="1800" spc="-10" dirty="0">
                <a:latin typeface="Times New Roman"/>
                <a:cs typeface="Times New Roman"/>
              </a:rPr>
              <a:t>аутосомно-доминантный шаблон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наследования</a:t>
            </a:r>
            <a:endParaRPr sz="1800">
              <a:latin typeface="Times New Roman"/>
              <a:cs typeface="Times New Roman"/>
            </a:endParaRPr>
          </a:p>
          <a:p>
            <a:pPr marL="241300" marR="1118235">
              <a:lnSpc>
                <a:spcPct val="70000"/>
              </a:lnSpc>
              <a:spcBef>
                <a:spcPts val="325"/>
              </a:spcBef>
            </a:pPr>
            <a:r>
              <a:rPr sz="1800" dirty="0">
                <a:latin typeface="Times New Roman"/>
                <a:cs typeface="Times New Roman"/>
              </a:rPr>
              <a:t>был </a:t>
            </a:r>
            <a:r>
              <a:rPr sz="1800" spc="-10" dirty="0">
                <a:latin typeface="Times New Roman"/>
                <a:cs typeface="Times New Roman"/>
              </a:rPr>
              <a:t>идентифицирован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переменной  </a:t>
            </a:r>
            <a:r>
              <a:rPr sz="1800" dirty="0">
                <a:latin typeface="Times New Roman"/>
                <a:cs typeface="Times New Roman"/>
              </a:rPr>
              <a:t>выразительностью.</a:t>
            </a:r>
            <a:endParaRPr sz="1800">
              <a:latin typeface="Times New Roman"/>
              <a:cs typeface="Times New Roman"/>
            </a:endParaRPr>
          </a:p>
          <a:p>
            <a:pPr marL="241300" marR="28892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Рентгенографическая оценка </a:t>
            </a:r>
            <a:r>
              <a:rPr sz="1800" spc="-25" dirty="0">
                <a:latin typeface="Times New Roman"/>
                <a:cs typeface="Times New Roman"/>
              </a:rPr>
              <a:t>необходима </a:t>
            </a:r>
            <a:r>
              <a:rPr sz="1800" spc="-5" dirty="0">
                <a:latin typeface="Times New Roman"/>
                <a:cs typeface="Times New Roman"/>
              </a:rPr>
              <a:t>для  определения </a:t>
            </a:r>
            <a:r>
              <a:rPr sz="1800" spc="-10" dirty="0">
                <a:latin typeface="Times New Roman"/>
                <a:cs typeface="Times New Roman"/>
              </a:rPr>
              <a:t>дублированных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структур.</a:t>
            </a:r>
            <a:endParaRPr sz="1800">
              <a:latin typeface="Times New Roman"/>
              <a:cs typeface="Times New Roman"/>
            </a:endParaRPr>
          </a:p>
          <a:p>
            <a:pPr marL="241300" marR="60706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Отсрочка </a:t>
            </a:r>
            <a:r>
              <a:rPr sz="1800" spc="-5" dirty="0">
                <a:latin typeface="Times New Roman"/>
                <a:cs typeface="Times New Roman"/>
              </a:rPr>
              <a:t>рентгенографии </a:t>
            </a:r>
            <a:r>
              <a:rPr sz="1800" dirty="0">
                <a:latin typeface="Times New Roman"/>
                <a:cs typeface="Times New Roman"/>
              </a:rPr>
              <a:t>до 6-месячного  возраста </a:t>
            </a:r>
            <a:r>
              <a:rPr sz="1800" spc="-10" dirty="0">
                <a:latin typeface="Times New Roman"/>
                <a:cs typeface="Times New Roman"/>
              </a:rPr>
              <a:t>позволяет </a:t>
            </a:r>
            <a:r>
              <a:rPr sz="1800" dirty="0">
                <a:latin typeface="Times New Roman"/>
                <a:cs typeface="Times New Roman"/>
              </a:rPr>
              <a:t>фалангам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окостенеть.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Операция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возрасте </a:t>
            </a:r>
            <a:r>
              <a:rPr sz="1800" spc="-30" dirty="0">
                <a:latin typeface="Times New Roman"/>
                <a:cs typeface="Times New Roman"/>
              </a:rPr>
              <a:t>около </a:t>
            </a:r>
            <a:r>
              <a:rPr sz="1800" dirty="0">
                <a:latin typeface="Times New Roman"/>
                <a:cs typeface="Times New Roman"/>
              </a:rPr>
              <a:t>1 </a:t>
            </a:r>
            <a:r>
              <a:rPr sz="1800" spc="-25" dirty="0">
                <a:latin typeface="Times New Roman"/>
                <a:cs typeface="Times New Roman"/>
              </a:rPr>
              <a:t>года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только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515"/>
              </a:lnSpc>
            </a:pPr>
            <a:r>
              <a:rPr sz="1800" spc="-10" dirty="0">
                <a:latin typeface="Times New Roman"/>
                <a:cs typeface="Times New Roman"/>
              </a:rPr>
              <a:t>улучшает </a:t>
            </a:r>
            <a:r>
              <a:rPr sz="1800" spc="-25" dirty="0">
                <a:latin typeface="Times New Roman"/>
                <a:cs typeface="Times New Roman"/>
              </a:rPr>
              <a:t>готовом </a:t>
            </a:r>
            <a:r>
              <a:rPr sz="1800" spc="-5" dirty="0">
                <a:latin typeface="Times New Roman"/>
                <a:cs typeface="Times New Roman"/>
              </a:rPr>
              <a:t>виде, но </a:t>
            </a:r>
            <a:r>
              <a:rPr sz="1800" dirty="0">
                <a:latin typeface="Times New Roman"/>
                <a:cs typeface="Times New Roman"/>
              </a:rPr>
              <a:t>также </a:t>
            </a:r>
            <a:r>
              <a:rPr sz="1800" spc="-5" dirty="0">
                <a:latin typeface="Times New Roman"/>
                <a:cs typeface="Times New Roman"/>
              </a:rPr>
              <a:t>полезно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1839"/>
              </a:lnSpc>
            </a:pPr>
            <a:r>
              <a:rPr sz="1800" spc="-10" dirty="0">
                <a:latin typeface="Times New Roman"/>
                <a:cs typeface="Times New Roman"/>
              </a:rPr>
              <a:t>облегчении </a:t>
            </a:r>
            <a:r>
              <a:rPr sz="1800" spc="-5" dirty="0">
                <a:latin typeface="Times New Roman"/>
                <a:cs typeface="Times New Roman"/>
              </a:rPr>
              <a:t>ношения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обуви.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8900" y="1853183"/>
            <a:ext cx="4634484" cy="4189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504" y="361314"/>
            <a:ext cx="7920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Болезнь</a:t>
            </a:r>
            <a:r>
              <a:rPr sz="4400" spc="-60" dirty="0"/>
              <a:t> </a:t>
            </a:r>
            <a:r>
              <a:rPr sz="4400" spc="-5" dirty="0"/>
              <a:t>Легга-Кальве-Пертеса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268679"/>
            <a:ext cx="10223500" cy="473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97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Отводящий ортез </a:t>
            </a:r>
            <a:r>
              <a:rPr sz="2200" spc="-5" dirty="0">
                <a:latin typeface="Times New Roman"/>
                <a:cs typeface="Times New Roman"/>
              </a:rPr>
              <a:t>и шина </a:t>
            </a:r>
            <a:r>
              <a:rPr sz="2200" dirty="0">
                <a:latin typeface="Times New Roman"/>
                <a:cs typeface="Times New Roman"/>
              </a:rPr>
              <a:t>могут </a:t>
            </a:r>
            <a:r>
              <a:rPr sz="2200" spc="-5" dirty="0">
                <a:latin typeface="Times New Roman"/>
                <a:cs typeface="Times New Roman"/>
              </a:rPr>
              <a:t>быть </a:t>
            </a:r>
            <a:r>
              <a:rPr sz="2200" spc="-10" dirty="0">
                <a:latin typeface="Times New Roman"/>
                <a:cs typeface="Times New Roman"/>
              </a:rPr>
              <a:t>полезны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20" dirty="0">
                <a:latin typeface="Times New Roman"/>
                <a:cs typeface="Times New Roman"/>
              </a:rPr>
              <a:t>некоторый </a:t>
            </a:r>
            <a:r>
              <a:rPr sz="2200" spc="-35" dirty="0">
                <a:latin typeface="Times New Roman"/>
                <a:cs typeface="Times New Roman"/>
              </a:rPr>
              <a:t>момент,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50"/>
              </a:lnSpc>
            </a:pPr>
            <a:r>
              <a:rPr sz="2200" spc="-10" dirty="0">
                <a:latin typeface="Times New Roman"/>
                <a:cs typeface="Times New Roman"/>
              </a:rPr>
              <a:t>улучшением </a:t>
            </a:r>
            <a:r>
              <a:rPr sz="2200" spc="-15" dirty="0">
                <a:latin typeface="Times New Roman"/>
                <a:cs typeface="Times New Roman"/>
              </a:rPr>
              <a:t>отведения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20" dirty="0">
                <a:latin typeface="Times New Roman"/>
                <a:cs typeface="Times New Roman"/>
              </a:rPr>
              <a:t>головки </a:t>
            </a:r>
            <a:r>
              <a:rPr sz="2200" spc="-15" dirty="0">
                <a:latin typeface="Times New Roman"/>
                <a:cs typeface="Times New Roman"/>
              </a:rPr>
              <a:t>бедра </a:t>
            </a:r>
            <a:r>
              <a:rPr sz="2200" spc="-20" dirty="0">
                <a:latin typeface="Times New Roman"/>
                <a:cs typeface="Times New Roman"/>
              </a:rPr>
              <a:t>происходит </a:t>
            </a:r>
            <a:r>
              <a:rPr sz="2200" spc="-5" dirty="0">
                <a:latin typeface="Times New Roman"/>
                <a:cs typeface="Times New Roman"/>
              </a:rPr>
              <a:t>реализация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цели.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Для </a:t>
            </a:r>
            <a:r>
              <a:rPr sz="2200" spc="-20" dirty="0">
                <a:latin typeface="Times New Roman"/>
                <a:cs typeface="Times New Roman"/>
              </a:rPr>
              <a:t>удовлетворительного </a:t>
            </a:r>
            <a:r>
              <a:rPr sz="2200" spc="-10" dirty="0">
                <a:latin typeface="Times New Roman"/>
                <a:cs typeface="Times New Roman"/>
              </a:rPr>
              <a:t>функционирования </a:t>
            </a:r>
            <a:r>
              <a:rPr sz="2200" spc="-20" dirty="0">
                <a:latin typeface="Times New Roman"/>
                <a:cs typeface="Times New Roman"/>
              </a:rPr>
              <a:t>отводящего </a:t>
            </a:r>
            <a:r>
              <a:rPr sz="2200" spc="-5" dirty="0">
                <a:latin typeface="Times New Roman"/>
                <a:cs typeface="Times New Roman"/>
              </a:rPr>
              <a:t>ортеза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пострадавшиий</a:t>
            </a:r>
            <a:endParaRPr sz="2200">
              <a:latin typeface="Times New Roman"/>
              <a:cs typeface="Times New Roman"/>
            </a:endParaRPr>
          </a:p>
          <a:p>
            <a:pPr marL="241300" marR="254635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Times New Roman"/>
                <a:cs typeface="Times New Roman"/>
              </a:rPr>
              <a:t>тазобедренный </a:t>
            </a:r>
            <a:r>
              <a:rPr sz="2200" spc="-5" dirty="0">
                <a:latin typeface="Times New Roman"/>
                <a:cs typeface="Times New Roman"/>
              </a:rPr>
              <a:t>сустав в </a:t>
            </a:r>
            <a:r>
              <a:rPr sz="2200" spc="-20" dirty="0">
                <a:latin typeface="Times New Roman"/>
                <a:cs typeface="Times New Roman"/>
              </a:rPr>
              <a:t>положении </a:t>
            </a:r>
            <a:r>
              <a:rPr sz="2200" spc="-5" dirty="0">
                <a:latin typeface="Times New Roman"/>
                <a:cs typeface="Times New Roman"/>
              </a:rPr>
              <a:t>разгибания </a:t>
            </a:r>
            <a:r>
              <a:rPr sz="2200" spc="-15" dirty="0">
                <a:latin typeface="Times New Roman"/>
                <a:cs typeface="Times New Roman"/>
              </a:rPr>
              <a:t>должен </a:t>
            </a:r>
            <a:r>
              <a:rPr sz="2200" spc="-10" dirty="0">
                <a:latin typeface="Times New Roman"/>
                <a:cs typeface="Times New Roman"/>
              </a:rPr>
              <a:t>выводится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отведение </a:t>
            </a:r>
            <a:r>
              <a:rPr sz="2200" spc="-5" dirty="0">
                <a:latin typeface="Times New Roman"/>
                <a:cs typeface="Times New Roman"/>
              </a:rPr>
              <a:t>до  </a:t>
            </a:r>
            <a:r>
              <a:rPr sz="2200" dirty="0">
                <a:latin typeface="Times New Roman"/>
                <a:cs typeface="Times New Roman"/>
              </a:rPr>
              <a:t>40-45°.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5" dirty="0">
                <a:latin typeface="Times New Roman"/>
                <a:cs typeface="Times New Roman"/>
              </a:rPr>
              <a:t>После </a:t>
            </a:r>
            <a:r>
              <a:rPr sz="2200" spc="-10" dirty="0">
                <a:latin typeface="Times New Roman"/>
                <a:cs typeface="Times New Roman"/>
              </a:rPr>
              <a:t>применения </a:t>
            </a:r>
            <a:r>
              <a:rPr sz="2200" spc="-5" dirty="0">
                <a:latin typeface="Times New Roman"/>
                <a:cs typeface="Times New Roman"/>
              </a:rPr>
              <a:t>ортеза </a:t>
            </a:r>
            <a:r>
              <a:rPr sz="2200" spc="-15" dirty="0">
                <a:latin typeface="Times New Roman"/>
                <a:cs typeface="Times New Roman"/>
              </a:rPr>
              <a:t>выполняют </a:t>
            </a:r>
            <a:r>
              <a:rPr sz="2200" spc="-10" dirty="0">
                <a:latin typeface="Times New Roman"/>
                <a:cs typeface="Times New Roman"/>
              </a:rPr>
              <a:t>передне-заднюю </a:t>
            </a:r>
            <a:r>
              <a:rPr sz="2200" spc="-5" dirty="0">
                <a:latin typeface="Times New Roman"/>
                <a:cs typeface="Times New Roman"/>
              </a:rPr>
              <a:t>рентгенограмму </a:t>
            </a:r>
            <a:r>
              <a:rPr sz="2200" dirty="0">
                <a:latin typeface="Times New Roman"/>
                <a:cs typeface="Times New Roman"/>
              </a:rPr>
              <a:t>таза,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чтобы</a:t>
            </a:r>
            <a:endParaRPr sz="2200">
              <a:latin typeface="Times New Roman"/>
              <a:cs typeface="Times New Roman"/>
            </a:endParaRPr>
          </a:p>
          <a:p>
            <a:pPr marL="241300" marR="763905">
              <a:lnSpc>
                <a:spcPct val="70000"/>
              </a:lnSpc>
              <a:spcBef>
                <a:spcPts val="400"/>
              </a:spcBef>
            </a:pPr>
            <a:r>
              <a:rPr sz="2200" spc="-10" dirty="0">
                <a:latin typeface="Times New Roman"/>
                <a:cs typeface="Times New Roman"/>
              </a:rPr>
              <a:t>убедиться, что </a:t>
            </a:r>
            <a:r>
              <a:rPr sz="2200" spc="-5" dirty="0">
                <a:latin typeface="Times New Roman"/>
                <a:cs typeface="Times New Roman"/>
              </a:rPr>
              <a:t>пораженная </a:t>
            </a:r>
            <a:r>
              <a:rPr sz="2200" spc="-25" dirty="0">
                <a:latin typeface="Times New Roman"/>
                <a:cs typeface="Times New Roman"/>
              </a:rPr>
              <a:t>головка </a:t>
            </a:r>
            <a:r>
              <a:rPr sz="2200" spc="-10" dirty="0">
                <a:latin typeface="Times New Roman"/>
                <a:cs typeface="Times New Roman"/>
              </a:rPr>
              <a:t>бедренной </a:t>
            </a:r>
            <a:r>
              <a:rPr sz="2200" spc="-15" dirty="0">
                <a:latin typeface="Times New Roman"/>
                <a:cs typeface="Times New Roman"/>
              </a:rPr>
              <a:t>кости </a:t>
            </a:r>
            <a:r>
              <a:rPr sz="2200" spc="-20" dirty="0">
                <a:latin typeface="Times New Roman"/>
                <a:cs typeface="Times New Roman"/>
              </a:rPr>
              <a:t>находится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5" dirty="0">
                <a:latin typeface="Times New Roman"/>
                <a:cs typeface="Times New Roman"/>
              </a:rPr>
              <a:t>вертлужной  </a:t>
            </a:r>
            <a:r>
              <a:rPr sz="2200" spc="-10" dirty="0">
                <a:latin typeface="Times New Roman"/>
                <a:cs typeface="Times New Roman"/>
              </a:rPr>
              <a:t>впадине.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Чтобы </a:t>
            </a:r>
            <a:r>
              <a:rPr sz="2200" spc="-5" dirty="0">
                <a:latin typeface="Times New Roman"/>
                <a:cs typeface="Times New Roman"/>
              </a:rPr>
              <a:t>быть </a:t>
            </a:r>
            <a:r>
              <a:rPr sz="2200" spc="-10" dirty="0">
                <a:latin typeface="Times New Roman"/>
                <a:cs typeface="Times New Roman"/>
              </a:rPr>
              <a:t>эффективным, </a:t>
            </a:r>
            <a:r>
              <a:rPr sz="2200" spc="-5" dirty="0">
                <a:latin typeface="Times New Roman"/>
                <a:cs typeface="Times New Roman"/>
              </a:rPr>
              <a:t>ортез </a:t>
            </a:r>
            <a:r>
              <a:rPr sz="2200" spc="-30" dirty="0">
                <a:latin typeface="Times New Roman"/>
                <a:cs typeface="Times New Roman"/>
              </a:rPr>
              <a:t>необходимо </a:t>
            </a:r>
            <a:r>
              <a:rPr sz="2200" spc="5" dirty="0">
                <a:latin typeface="Times New Roman"/>
                <a:cs typeface="Times New Roman"/>
              </a:rPr>
              <a:t>носить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постоянно.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Использование </a:t>
            </a:r>
            <a:r>
              <a:rPr sz="2200" spc="-5" dirty="0">
                <a:latin typeface="Times New Roman"/>
                <a:cs typeface="Times New Roman"/>
              </a:rPr>
              <a:t>ортеза </a:t>
            </a:r>
            <a:r>
              <a:rPr sz="2200" spc="-10" dirty="0">
                <a:latin typeface="Times New Roman"/>
                <a:cs typeface="Times New Roman"/>
              </a:rPr>
              <a:t>продолжается </a:t>
            </a:r>
            <a:r>
              <a:rPr sz="2200" spc="-5" dirty="0">
                <a:latin typeface="Times New Roman"/>
                <a:cs typeface="Times New Roman"/>
              </a:rPr>
              <a:t>до </a:t>
            </a:r>
            <a:r>
              <a:rPr sz="2200" spc="-20" dirty="0">
                <a:latin typeface="Times New Roman"/>
                <a:cs typeface="Times New Roman"/>
              </a:rPr>
              <a:t>субхондральной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реоссификации,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Times New Roman"/>
                <a:cs typeface="Times New Roman"/>
              </a:rPr>
              <a:t>полученной на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рентгенограмме.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Важный </a:t>
            </a:r>
            <a:r>
              <a:rPr sz="2200" spc="-10" dirty="0">
                <a:latin typeface="Times New Roman"/>
                <a:cs typeface="Times New Roman"/>
              </a:rPr>
              <a:t>принцип </a:t>
            </a:r>
            <a:r>
              <a:rPr sz="2200" spc="-15" dirty="0">
                <a:latin typeface="Times New Roman"/>
                <a:cs typeface="Times New Roman"/>
              </a:rPr>
              <a:t>лечения </a:t>
            </a:r>
            <a:r>
              <a:rPr sz="2200" dirty="0">
                <a:latin typeface="Times New Roman"/>
                <a:cs typeface="Times New Roman"/>
              </a:rPr>
              <a:t>основан </a:t>
            </a:r>
            <a:r>
              <a:rPr sz="2200" spc="-5" dirty="0">
                <a:latin typeface="Times New Roman"/>
                <a:cs typeface="Times New Roman"/>
              </a:rPr>
              <a:t>на </a:t>
            </a:r>
            <a:r>
              <a:rPr sz="2200" spc="-10" dirty="0">
                <a:latin typeface="Times New Roman"/>
                <a:cs typeface="Times New Roman"/>
              </a:rPr>
              <a:t>сдерживании </a:t>
            </a:r>
            <a:r>
              <a:rPr sz="2200" spc="-20" dirty="0">
                <a:latin typeface="Times New Roman"/>
                <a:cs typeface="Times New Roman"/>
              </a:rPr>
              <a:t>головки </a:t>
            </a:r>
            <a:r>
              <a:rPr sz="2200" spc="-10" dirty="0">
                <a:latin typeface="Times New Roman"/>
                <a:cs typeface="Times New Roman"/>
              </a:rPr>
              <a:t>бедренной </a:t>
            </a:r>
            <a:r>
              <a:rPr sz="2200" spc="-15" dirty="0">
                <a:latin typeface="Times New Roman"/>
                <a:cs typeface="Times New Roman"/>
              </a:rPr>
              <a:t>кости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  <a:p>
            <a:pPr marL="241300" marR="1086485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Times New Roman"/>
                <a:cs typeface="Times New Roman"/>
              </a:rPr>
              <a:t>сферической </a:t>
            </a:r>
            <a:r>
              <a:rPr sz="2200" spc="-15" dirty="0">
                <a:latin typeface="Times New Roman"/>
                <a:cs typeface="Times New Roman"/>
              </a:rPr>
              <a:t>вертлужной </a:t>
            </a:r>
            <a:r>
              <a:rPr sz="2200" spc="-10" dirty="0">
                <a:latin typeface="Times New Roman"/>
                <a:cs typeface="Times New Roman"/>
              </a:rPr>
              <a:t>впадине, </a:t>
            </a:r>
            <a:r>
              <a:rPr sz="2200" dirty="0">
                <a:latin typeface="Times New Roman"/>
                <a:cs typeface="Times New Roman"/>
              </a:rPr>
              <a:t>так </a:t>
            </a:r>
            <a:r>
              <a:rPr sz="2200" spc="-10" dirty="0">
                <a:latin typeface="Times New Roman"/>
                <a:cs typeface="Times New Roman"/>
              </a:rPr>
              <a:t>что, </a:t>
            </a:r>
            <a:r>
              <a:rPr sz="2200" spc="-5" dirty="0">
                <a:latin typeface="Times New Roman"/>
                <a:cs typeface="Times New Roman"/>
              </a:rPr>
              <a:t>по крайней мере </a:t>
            </a:r>
            <a:r>
              <a:rPr sz="2200" dirty="0">
                <a:latin typeface="Times New Roman"/>
                <a:cs typeface="Times New Roman"/>
              </a:rPr>
              <a:t>теоретически,  реоссификация </a:t>
            </a:r>
            <a:r>
              <a:rPr sz="2200" spc="-5" dirty="0">
                <a:latin typeface="Times New Roman"/>
                <a:cs typeface="Times New Roman"/>
              </a:rPr>
              <a:t>также </a:t>
            </a:r>
            <a:r>
              <a:rPr sz="2200" spc="-10" dirty="0">
                <a:latin typeface="Times New Roman"/>
                <a:cs typeface="Times New Roman"/>
              </a:rPr>
              <a:t>является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сферической.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Times New Roman"/>
                <a:cs typeface="Times New Roman"/>
              </a:rPr>
              <a:t>Как </a:t>
            </a:r>
            <a:r>
              <a:rPr sz="2200" spc="-10" dirty="0">
                <a:latin typeface="Times New Roman"/>
                <a:cs typeface="Times New Roman"/>
              </a:rPr>
              <a:t>правило, активная </a:t>
            </a:r>
            <a:r>
              <a:rPr sz="2200" spc="-5" dirty="0">
                <a:latin typeface="Times New Roman"/>
                <a:cs typeface="Times New Roman"/>
              </a:rPr>
              <a:t>фаза </a:t>
            </a:r>
            <a:r>
              <a:rPr sz="2200" spc="-10" dirty="0">
                <a:latin typeface="Times New Roman"/>
                <a:cs typeface="Times New Roman"/>
              </a:rPr>
              <a:t>заболевания, требующая </a:t>
            </a:r>
            <a:r>
              <a:rPr sz="2200" spc="-5" dirty="0">
                <a:latin typeface="Times New Roman"/>
                <a:cs typeface="Times New Roman"/>
              </a:rPr>
              <a:t>ортеза, </a:t>
            </a:r>
            <a:r>
              <a:rPr sz="2200" dirty="0">
                <a:latin typeface="Times New Roman"/>
                <a:cs typeface="Times New Roman"/>
              </a:rPr>
              <a:t>составляет </a:t>
            </a:r>
            <a:r>
              <a:rPr sz="2200" spc="-15" dirty="0">
                <a:latin typeface="Times New Roman"/>
                <a:cs typeface="Times New Roman"/>
              </a:rPr>
              <a:t>от </a:t>
            </a:r>
            <a:r>
              <a:rPr sz="2200" spc="-5" dirty="0">
                <a:latin typeface="Times New Roman"/>
                <a:cs typeface="Times New Roman"/>
              </a:rPr>
              <a:t>9 до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18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dirty="0">
                <a:latin typeface="Times New Roman"/>
                <a:cs typeface="Times New Roman"/>
              </a:rPr>
              <a:t>месяцев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645" y="272542"/>
            <a:ext cx="7202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Болезнь </a:t>
            </a:r>
            <a:r>
              <a:rPr sz="4000" spc="-5" dirty="0"/>
              <a:t>Легга-Кальве-Пертеса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026413"/>
            <a:ext cx="10058400" cy="4847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Пациенты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5" dirty="0">
                <a:latin typeface="Calibri"/>
                <a:cs typeface="Calibri"/>
              </a:rPr>
              <a:t>Catterall </a:t>
            </a:r>
            <a:r>
              <a:rPr sz="2000" spc="-5" dirty="0">
                <a:latin typeface="Calibri"/>
                <a:cs typeface="Calibri"/>
              </a:rPr>
              <a:t>классифицированием I-II можно лечить консервативно, уровень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III-IV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часто </a:t>
            </a:r>
            <a:r>
              <a:rPr sz="2000" spc="-10" dirty="0">
                <a:latin typeface="Calibri"/>
                <a:cs typeface="Calibri"/>
              </a:rPr>
              <a:t>требует </a:t>
            </a:r>
            <a:r>
              <a:rPr sz="2000" spc="-5" dirty="0">
                <a:latin typeface="Calibri"/>
                <a:cs typeface="Calibri"/>
              </a:rPr>
              <a:t>хирургической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интервенции.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Хирургическое вмешательство,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том </a:t>
            </a:r>
            <a:r>
              <a:rPr sz="2000" dirty="0">
                <a:latin typeface="Calibri"/>
                <a:cs typeface="Calibri"/>
              </a:rPr>
              <a:t>числе </a:t>
            </a:r>
            <a:r>
              <a:rPr sz="2000" spc="-5" dirty="0">
                <a:latin typeface="Calibri"/>
                <a:cs typeface="Calibri"/>
              </a:rPr>
              <a:t>проксимальная </a:t>
            </a:r>
            <a:r>
              <a:rPr sz="2000" spc="-10" dirty="0">
                <a:latin typeface="Calibri"/>
                <a:cs typeface="Calibri"/>
              </a:rPr>
              <a:t>остеотомия бедренной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кости,</a:t>
            </a:r>
            <a:endParaRPr sz="2000">
              <a:latin typeface="Calibri"/>
              <a:cs typeface="Calibri"/>
            </a:endParaRPr>
          </a:p>
          <a:p>
            <a:pPr marL="241300" marR="561340">
              <a:lnSpc>
                <a:spcPct val="70000"/>
              </a:lnSpc>
              <a:spcBef>
                <a:spcPts val="360"/>
              </a:spcBef>
            </a:pP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устранить </a:t>
            </a:r>
            <a:r>
              <a:rPr sz="2000" spc="-10" dirty="0">
                <a:latin typeface="Calibri"/>
                <a:cs typeface="Calibri"/>
              </a:rPr>
              <a:t>долгосрочное </a:t>
            </a:r>
            <a:r>
              <a:rPr sz="2000" spc="-5" dirty="0">
                <a:latin typeface="Calibri"/>
                <a:cs typeface="Calibri"/>
              </a:rPr>
              <a:t>крепление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позволить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dirty="0">
                <a:latin typeface="Calibri"/>
                <a:cs typeface="Calibri"/>
              </a:rPr>
              <a:t>раннее </a:t>
            </a:r>
            <a:r>
              <a:rPr sz="2000" spc="-5" dirty="0">
                <a:latin typeface="Calibri"/>
                <a:cs typeface="Calibri"/>
              </a:rPr>
              <a:t>возобновление  </a:t>
            </a:r>
            <a:r>
              <a:rPr sz="2000" spc="-10" dirty="0">
                <a:latin typeface="Calibri"/>
                <a:cs typeface="Calibri"/>
              </a:rPr>
              <a:t>деятельности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некоторых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детей.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Прогноз лучше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spc="-5" dirty="0">
                <a:latin typeface="Calibri"/>
                <a:cs typeface="Calibri"/>
              </a:rPr>
              <a:t>раннем выявлении </a:t>
            </a:r>
            <a:r>
              <a:rPr sz="2000" dirty="0">
                <a:latin typeface="Calibri"/>
                <a:cs typeface="Calibri"/>
              </a:rPr>
              <a:t>в возрасте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8 </a:t>
            </a:r>
            <a:r>
              <a:rPr sz="2000" spc="-10" dirty="0">
                <a:latin typeface="Calibri"/>
                <a:cs typeface="Calibri"/>
              </a:rPr>
              <a:t>лет </a:t>
            </a:r>
            <a:r>
              <a:rPr sz="2000" dirty="0">
                <a:latin typeface="Calibri"/>
                <a:cs typeface="Calibri"/>
              </a:rPr>
              <a:t>и с </a:t>
            </a:r>
            <a:r>
              <a:rPr sz="2000" spc="-5" dirty="0">
                <a:latin typeface="Calibri"/>
                <a:cs typeface="Calibri"/>
              </a:rPr>
              <a:t>менее чем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50%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вовлечением </a:t>
            </a:r>
            <a:r>
              <a:rPr sz="2000" spc="-10" dirty="0">
                <a:latin typeface="Calibri"/>
                <a:cs typeface="Calibri"/>
              </a:rPr>
              <a:t>головки </a:t>
            </a:r>
            <a:r>
              <a:rPr sz="2000" spc="-5" dirty="0">
                <a:latin typeface="Calibri"/>
                <a:cs typeface="Calibri"/>
              </a:rPr>
              <a:t>бедренной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кости.</a:t>
            </a:r>
            <a:endParaRPr sz="2000">
              <a:latin typeface="Calibri"/>
              <a:cs typeface="Calibri"/>
            </a:endParaRPr>
          </a:p>
          <a:p>
            <a:pPr marL="241300" marR="38735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 повышенном </a:t>
            </a:r>
            <a:r>
              <a:rPr sz="2000" spc="-5" dirty="0">
                <a:latin typeface="Calibri"/>
                <a:cs typeface="Calibri"/>
              </a:rPr>
              <a:t>вовлечении латеральной </a:t>
            </a:r>
            <a:r>
              <a:rPr sz="2000" dirty="0">
                <a:latin typeface="Calibri"/>
                <a:cs typeface="Calibri"/>
              </a:rPr>
              <a:t>части </a:t>
            </a:r>
            <a:r>
              <a:rPr sz="2000" spc="-15" dirty="0">
                <a:latin typeface="Calibri"/>
                <a:cs typeface="Calibri"/>
              </a:rPr>
              <a:t>головки </a:t>
            </a:r>
            <a:r>
              <a:rPr sz="2000" spc="-10" dirty="0">
                <a:latin typeface="Calibri"/>
                <a:cs typeface="Calibri"/>
              </a:rPr>
              <a:t>бедренной кости </a:t>
            </a:r>
            <a:r>
              <a:rPr sz="2000" spc="-5" dirty="0">
                <a:latin typeface="Calibri"/>
                <a:cs typeface="Calibri"/>
              </a:rPr>
              <a:t>могут </a:t>
            </a:r>
            <a:r>
              <a:rPr sz="2000" dirty="0">
                <a:latin typeface="Calibri"/>
                <a:cs typeface="Calibri"/>
              </a:rPr>
              <a:t>быть  выбраны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dirty="0">
                <a:latin typeface="Calibri"/>
                <a:cs typeface="Calibri"/>
              </a:rPr>
              <a:t>обширные </a:t>
            </a:r>
            <a:r>
              <a:rPr sz="2000" spc="-5" dirty="0">
                <a:latin typeface="Calibri"/>
                <a:cs typeface="Calibri"/>
              </a:rPr>
              <a:t>хирургические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варианты.</a:t>
            </a:r>
            <a:endParaRPr sz="2000">
              <a:latin typeface="Calibri"/>
              <a:cs typeface="Calibri"/>
            </a:endParaRPr>
          </a:p>
          <a:p>
            <a:pPr marL="241300" marR="50355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Остеотомия </a:t>
            </a:r>
            <a:r>
              <a:rPr sz="2000" spc="-10" dirty="0">
                <a:latin typeface="Calibri"/>
                <a:cs typeface="Calibri"/>
              </a:rPr>
              <a:t>бедренной кости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привести к </a:t>
            </a:r>
            <a:r>
              <a:rPr sz="2000" spc="-20" dirty="0">
                <a:latin typeface="Calibri"/>
                <a:cs typeface="Calibri"/>
              </a:rPr>
              <a:t>подъему </a:t>
            </a:r>
            <a:r>
              <a:rPr sz="2000" spc="-10" dirty="0">
                <a:latin typeface="Calibri"/>
                <a:cs typeface="Calibri"/>
              </a:rPr>
              <a:t>большого вертела, </a:t>
            </a:r>
            <a:r>
              <a:rPr sz="2000" spc="-5" dirty="0">
                <a:latin typeface="Calibri"/>
                <a:cs typeface="Calibri"/>
              </a:rPr>
              <a:t>усиливая  дисфункцию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отведения.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Пациенты старше 9 </a:t>
            </a:r>
            <a:r>
              <a:rPr sz="2000" spc="-10" dirty="0">
                <a:latin typeface="Calibri"/>
                <a:cs typeface="Calibri"/>
              </a:rPr>
              <a:t>лет </a:t>
            </a:r>
            <a:r>
              <a:rPr sz="2000" dirty="0">
                <a:latin typeface="Calibri"/>
                <a:cs typeface="Calibri"/>
              </a:rPr>
              <a:t>в начале </a:t>
            </a:r>
            <a:r>
              <a:rPr sz="2000" spc="-5" dirty="0">
                <a:latin typeface="Calibri"/>
                <a:cs typeface="Calibri"/>
              </a:rPr>
              <a:t>лечения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III </a:t>
            </a:r>
            <a:r>
              <a:rPr sz="2000" dirty="0">
                <a:latin typeface="Calibri"/>
                <a:cs typeface="Calibri"/>
              </a:rPr>
              <a:t>и IV группами </a:t>
            </a:r>
            <a:r>
              <a:rPr sz="2000" spc="-15" dirty="0">
                <a:latin typeface="Calibri"/>
                <a:cs typeface="Calibri"/>
              </a:rPr>
              <a:t>Catterall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имеют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непредсказуемые показатели </a:t>
            </a:r>
            <a:r>
              <a:rPr sz="2000" spc="-5" dirty="0">
                <a:latin typeface="Calibri"/>
                <a:cs typeface="Calibri"/>
              </a:rPr>
              <a:t>успеха, </a:t>
            </a:r>
            <a:r>
              <a:rPr sz="2000" dirty="0">
                <a:latin typeface="Calibri"/>
                <a:cs typeface="Calibri"/>
              </a:rPr>
              <a:t>независимо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spc="-20" dirty="0">
                <a:latin typeface="Calibri"/>
                <a:cs typeface="Calibri"/>
              </a:rPr>
              <a:t>методологии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лечения.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Возвращение </a:t>
            </a:r>
            <a:r>
              <a:rPr sz="2000" dirty="0">
                <a:latin typeface="Calibri"/>
                <a:cs typeface="Calibri"/>
              </a:rPr>
              <a:t>к занятиям с </a:t>
            </a:r>
            <a:r>
              <a:rPr sz="2000" spc="-15" dirty="0">
                <a:latin typeface="Calibri"/>
                <a:cs typeface="Calibri"/>
              </a:rPr>
              <a:t>ударной </a:t>
            </a:r>
            <a:r>
              <a:rPr sz="2000" spc="-5" dirty="0">
                <a:latin typeface="Calibri"/>
                <a:cs typeface="Calibri"/>
              </a:rPr>
              <a:t>нагрузкой ограничено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10" dirty="0">
                <a:latin typeface="Calibri"/>
                <a:cs typeface="Calibri"/>
              </a:rPr>
              <a:t>тех </a:t>
            </a:r>
            <a:r>
              <a:rPr sz="2000" dirty="0">
                <a:latin typeface="Calibri"/>
                <a:cs typeface="Calibri"/>
              </a:rPr>
              <a:t>пор, </a:t>
            </a:r>
            <a:r>
              <a:rPr sz="2000" spc="-10" dirty="0">
                <a:latin typeface="Calibri"/>
                <a:cs typeface="Calibri"/>
              </a:rPr>
              <a:t>пока </a:t>
            </a:r>
            <a:r>
              <a:rPr sz="2000" dirty="0">
                <a:latin typeface="Calibri"/>
                <a:cs typeface="Calibri"/>
              </a:rPr>
              <a:t>во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время</a:t>
            </a:r>
            <a:endParaRPr sz="2000">
              <a:latin typeface="Calibri"/>
              <a:cs typeface="Calibri"/>
            </a:endParaRPr>
          </a:p>
          <a:p>
            <a:pPr marL="241300" marR="128397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осмотра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10" dirty="0">
                <a:latin typeface="Calibri"/>
                <a:cs typeface="Calibri"/>
              </a:rPr>
              <a:t>отмечается свободное от боли </a:t>
            </a:r>
            <a:r>
              <a:rPr sz="2000" spc="-5" dirty="0">
                <a:latin typeface="Calibri"/>
                <a:cs typeface="Calibri"/>
              </a:rPr>
              <a:t>состояние </a:t>
            </a:r>
            <a:r>
              <a:rPr sz="2000" dirty="0">
                <a:latin typeface="Calibri"/>
                <a:cs typeface="Calibri"/>
              </a:rPr>
              <a:t>и на </a:t>
            </a:r>
            <a:r>
              <a:rPr sz="2000" spc="-5" dirty="0">
                <a:latin typeface="Calibri"/>
                <a:cs typeface="Calibri"/>
              </a:rPr>
              <a:t>рентгенограммах </a:t>
            </a:r>
            <a:r>
              <a:rPr sz="2000" dirty="0">
                <a:latin typeface="Calibri"/>
                <a:cs typeface="Calibri"/>
              </a:rPr>
              <a:t>не  </a:t>
            </a:r>
            <a:r>
              <a:rPr sz="2000" spc="-10" dirty="0">
                <a:latin typeface="Calibri"/>
                <a:cs typeface="Calibri"/>
              </a:rPr>
              <a:t>констатируется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излечение.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Остеоартроз часто </a:t>
            </a:r>
            <a:r>
              <a:rPr sz="2000" spc="-10" dirty="0">
                <a:latin typeface="Calibri"/>
                <a:cs typeface="Calibri"/>
              </a:rPr>
              <a:t>отмечается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поздние </a:t>
            </a:r>
            <a:r>
              <a:rPr sz="2000" dirty="0">
                <a:latin typeface="Calibri"/>
                <a:cs typeface="Calibri"/>
              </a:rPr>
              <a:t>сроки, у 50% </a:t>
            </a:r>
            <a:r>
              <a:rPr sz="2000" spc="-5" dirty="0">
                <a:latin typeface="Calibri"/>
                <a:cs typeface="Calibri"/>
              </a:rPr>
              <a:t>нелеченных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симптомами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серьезных изменений в возрасте 50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лет.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504" y="361314"/>
            <a:ext cx="7920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Болезнь</a:t>
            </a:r>
            <a:r>
              <a:rPr sz="4400" spc="-60" dirty="0"/>
              <a:t> </a:t>
            </a:r>
            <a:r>
              <a:rPr sz="4400" spc="-5" dirty="0"/>
              <a:t>Легга-Кальве-Пертеса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248935"/>
            <a:ext cx="10271125" cy="469392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800" b="1" spc="-10" dirty="0">
                <a:latin typeface="Times New Roman"/>
                <a:cs typeface="Times New Roman"/>
              </a:rPr>
              <a:t>Другие причины </a:t>
            </a:r>
            <a:r>
              <a:rPr sz="2800" b="1" spc="-20" dirty="0">
                <a:latin typeface="Times New Roman"/>
                <a:cs typeface="Times New Roman"/>
              </a:rPr>
              <a:t>аваскулярного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остеонекроза</a:t>
            </a:r>
            <a:r>
              <a:rPr sz="2600" spc="-5" dirty="0"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354330" algn="l"/>
              </a:tabLst>
            </a:pPr>
            <a:r>
              <a:rPr sz="2600" spc="-5" dirty="0">
                <a:latin typeface="Times New Roman"/>
                <a:cs typeface="Times New Roman"/>
              </a:rPr>
              <a:t>серповидно-клеточная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анемия,</a:t>
            </a:r>
            <a:endParaRPr sz="26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70"/>
              </a:spcBef>
              <a:buFont typeface="Wingdings"/>
              <a:buChar char=""/>
              <a:tabLst>
                <a:tab pos="354330" algn="l"/>
              </a:tabLst>
            </a:pPr>
            <a:r>
              <a:rPr sz="2600" spc="-10" dirty="0">
                <a:latin typeface="Times New Roman"/>
                <a:cs typeface="Times New Roman"/>
              </a:rPr>
              <a:t>перелом </a:t>
            </a:r>
            <a:r>
              <a:rPr sz="2600" spc="-5" dirty="0">
                <a:latin typeface="Times New Roman"/>
                <a:cs typeface="Times New Roman"/>
              </a:rPr>
              <a:t>шейки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бедра,</a:t>
            </a:r>
            <a:endParaRPr sz="26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75"/>
              </a:spcBef>
              <a:buFont typeface="Wingdings"/>
              <a:buChar char=""/>
              <a:tabLst>
                <a:tab pos="354330" algn="l"/>
              </a:tabLst>
            </a:pPr>
            <a:r>
              <a:rPr sz="2600" spc="-5" dirty="0">
                <a:latin typeface="Times New Roman"/>
                <a:cs typeface="Times New Roman"/>
              </a:rPr>
              <a:t>болезнь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Гоше,</a:t>
            </a:r>
            <a:endParaRPr sz="26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4330" algn="l"/>
              </a:tabLst>
            </a:pPr>
            <a:r>
              <a:rPr sz="2600" spc="-5" dirty="0">
                <a:latin typeface="Times New Roman"/>
                <a:cs typeface="Times New Roman"/>
              </a:rPr>
              <a:t>эпифизиолоиз,</a:t>
            </a:r>
            <a:endParaRPr sz="26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75"/>
              </a:spcBef>
              <a:buFont typeface="Wingdings"/>
              <a:buChar char=""/>
              <a:tabLst>
                <a:tab pos="354330" algn="l"/>
              </a:tabLst>
            </a:pPr>
            <a:r>
              <a:rPr sz="2600" spc="-10" dirty="0">
                <a:latin typeface="Times New Roman"/>
                <a:cs typeface="Times New Roman"/>
              </a:rPr>
              <a:t>врожденный подвывих тазобедренного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сустава,</a:t>
            </a:r>
            <a:endParaRPr sz="26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70"/>
              </a:spcBef>
              <a:buFont typeface="Wingdings"/>
              <a:buChar char=""/>
              <a:tabLst>
                <a:tab pos="354330" algn="l"/>
              </a:tabLst>
            </a:pPr>
            <a:r>
              <a:rPr sz="2600" spc="-15" dirty="0">
                <a:latin typeface="Times New Roman"/>
                <a:cs typeface="Times New Roman"/>
              </a:rPr>
              <a:t>ревматоидный </a:t>
            </a:r>
            <a:r>
              <a:rPr sz="2600" dirty="0">
                <a:latin typeface="Times New Roman"/>
                <a:cs typeface="Times New Roman"/>
              </a:rPr>
              <a:t>артрит и </a:t>
            </a:r>
            <a:r>
              <a:rPr sz="2600" spc="-10" dirty="0">
                <a:latin typeface="Times New Roman"/>
                <a:cs typeface="Times New Roman"/>
              </a:rPr>
              <a:t>другие </a:t>
            </a:r>
            <a:r>
              <a:rPr sz="2600" spc="-5" dirty="0">
                <a:latin typeface="Times New Roman"/>
                <a:cs typeface="Times New Roman"/>
              </a:rPr>
              <a:t>нарушения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коллагена,</a:t>
            </a:r>
            <a:endParaRPr sz="26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4330" algn="l"/>
              </a:tabLst>
            </a:pPr>
            <a:r>
              <a:rPr sz="2600" dirty="0">
                <a:latin typeface="Times New Roman"/>
                <a:cs typeface="Times New Roman"/>
              </a:rPr>
              <a:t>последствия </a:t>
            </a:r>
            <a:r>
              <a:rPr sz="2600" spc="-5" dirty="0">
                <a:latin typeface="Times New Roman"/>
                <a:cs typeface="Times New Roman"/>
              </a:rPr>
              <a:t>стероидной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терапии.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2500"/>
              </a:lnSpc>
              <a:spcBef>
                <a:spcPts val="975"/>
              </a:spcBef>
            </a:pPr>
            <a:r>
              <a:rPr sz="2600" spc="-10" dirty="0">
                <a:latin typeface="Times New Roman"/>
                <a:cs typeface="Times New Roman"/>
              </a:rPr>
              <a:t>Двустороннее </a:t>
            </a:r>
            <a:r>
              <a:rPr sz="2600" spc="-15" dirty="0">
                <a:latin typeface="Times New Roman"/>
                <a:cs typeface="Times New Roman"/>
              </a:rPr>
              <a:t>вовлечение </a:t>
            </a:r>
            <a:r>
              <a:rPr sz="2600" spc="-10" dirty="0">
                <a:latin typeface="Times New Roman"/>
                <a:cs typeface="Times New Roman"/>
              </a:rPr>
              <a:t>можно </a:t>
            </a:r>
            <a:r>
              <a:rPr sz="2600" spc="-5" dirty="0">
                <a:latin typeface="Times New Roman"/>
                <a:cs typeface="Times New Roman"/>
              </a:rPr>
              <a:t>спутать </a:t>
            </a:r>
            <a:r>
              <a:rPr sz="2600" dirty="0">
                <a:latin typeface="Times New Roman"/>
                <a:cs typeface="Times New Roman"/>
              </a:rPr>
              <a:t>с </a:t>
            </a:r>
            <a:r>
              <a:rPr sz="2600" spc="-5" dirty="0">
                <a:latin typeface="Times New Roman"/>
                <a:cs typeface="Times New Roman"/>
              </a:rPr>
              <a:t>множественной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эпифизарной  дисплазией или </a:t>
            </a:r>
            <a:r>
              <a:rPr sz="2600" dirty="0">
                <a:latin typeface="Times New Roman"/>
                <a:cs typeface="Times New Roman"/>
              </a:rPr>
              <a:t>спондилоэпифизарной </a:t>
            </a:r>
            <a:r>
              <a:rPr sz="2600" spc="-5" dirty="0">
                <a:latin typeface="Times New Roman"/>
                <a:cs typeface="Times New Roman"/>
              </a:rPr>
              <a:t>дисплазией </a:t>
            </a:r>
            <a:r>
              <a:rPr sz="2600" dirty="0">
                <a:latin typeface="Times New Roman"/>
                <a:cs typeface="Times New Roman"/>
              </a:rPr>
              <a:t>и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необходимо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510"/>
              </a:lnSpc>
            </a:pPr>
            <a:r>
              <a:rPr sz="2600" spc="-10" dirty="0">
                <a:latin typeface="Times New Roman"/>
                <a:cs typeface="Times New Roman"/>
              </a:rPr>
              <a:t>дифференцировать </a:t>
            </a:r>
            <a:r>
              <a:rPr sz="2600" spc="5" dirty="0">
                <a:latin typeface="Times New Roman"/>
                <a:cs typeface="Times New Roman"/>
              </a:rPr>
              <a:t>путем </a:t>
            </a:r>
            <a:r>
              <a:rPr sz="2600" spc="-10" dirty="0">
                <a:latin typeface="Times New Roman"/>
                <a:cs typeface="Times New Roman"/>
              </a:rPr>
              <a:t>проведения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обследования.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062" y="515238"/>
            <a:ext cx="10074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Острый </a:t>
            </a:r>
            <a:r>
              <a:rPr sz="2800" spc="-10" dirty="0"/>
              <a:t>транзиторный </a:t>
            </a:r>
            <a:r>
              <a:rPr sz="2800" spc="-20" dirty="0"/>
              <a:t>синовит </a:t>
            </a:r>
            <a:r>
              <a:rPr sz="2800" spc="-15" dirty="0"/>
              <a:t>тазобедренного </a:t>
            </a:r>
            <a:r>
              <a:rPr sz="2800" spc="-20" dirty="0"/>
              <a:t>сустава</a:t>
            </a:r>
            <a:r>
              <a:rPr sz="2800" spc="215" dirty="0"/>
              <a:t> </a:t>
            </a:r>
            <a:r>
              <a:rPr sz="2800" spc="-5" dirty="0"/>
              <a:t>(ОТС)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39" y="1297635"/>
            <a:ext cx="10251440" cy="4770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является наиболее </a:t>
            </a:r>
            <a:r>
              <a:rPr sz="2200" dirty="0">
                <a:latin typeface="Times New Roman"/>
                <a:cs typeface="Times New Roman"/>
              </a:rPr>
              <a:t>распространенной </a:t>
            </a:r>
            <a:r>
              <a:rPr sz="2200" spc="-5" dirty="0">
                <a:latin typeface="Times New Roman"/>
                <a:cs typeface="Times New Roman"/>
              </a:rPr>
              <a:t>причиной </a:t>
            </a:r>
            <a:r>
              <a:rPr sz="2200" spc="-10" dirty="0">
                <a:latin typeface="Times New Roman"/>
                <a:cs typeface="Times New Roman"/>
              </a:rPr>
              <a:t>боли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spc="-10" dirty="0">
                <a:latin typeface="Times New Roman"/>
                <a:cs typeface="Times New Roman"/>
              </a:rPr>
              <a:t>тазобедренном </a:t>
            </a:r>
            <a:r>
              <a:rPr sz="2200" spc="-5" dirty="0">
                <a:latin typeface="Times New Roman"/>
                <a:cs typeface="Times New Roman"/>
              </a:rPr>
              <a:t>суставе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Times New Roman"/>
                <a:cs typeface="Times New Roman"/>
              </a:rPr>
              <a:t>детей и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15" dirty="0">
                <a:latin typeface="Times New Roman"/>
                <a:cs typeface="Times New Roman"/>
              </a:rPr>
              <a:t>проявляться </a:t>
            </a:r>
            <a:r>
              <a:rPr sz="2200" spc="-5" dirty="0">
                <a:latin typeface="Times New Roman"/>
                <a:cs typeface="Times New Roman"/>
              </a:rPr>
              <a:t>аналогично болезни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Легга-Кальве-Пертеса.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в действительности, </a:t>
            </a:r>
            <a:r>
              <a:rPr sz="2200" spc="-20" dirty="0">
                <a:latin typeface="Times New Roman"/>
                <a:cs typeface="Times New Roman"/>
              </a:rPr>
              <a:t>переходная </a:t>
            </a:r>
            <a:r>
              <a:rPr sz="2200" spc="-10" dirty="0">
                <a:latin typeface="Times New Roman"/>
                <a:cs typeface="Times New Roman"/>
              </a:rPr>
              <a:t>ишемия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10" dirty="0">
                <a:latin typeface="Times New Roman"/>
                <a:cs typeface="Times New Roman"/>
              </a:rPr>
              <a:t>произойти </a:t>
            </a:r>
            <a:r>
              <a:rPr sz="2200" spc="-15" dirty="0">
                <a:latin typeface="Times New Roman"/>
                <a:cs typeface="Times New Roman"/>
              </a:rPr>
              <a:t>во </a:t>
            </a:r>
            <a:r>
              <a:rPr sz="2200" spc="-10" dirty="0">
                <a:latin typeface="Times New Roman"/>
                <a:cs typeface="Times New Roman"/>
              </a:rPr>
              <a:t>время ОТС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</a:t>
            </a:r>
            <a:endParaRPr sz="22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395"/>
              </a:spcBef>
            </a:pPr>
            <a:r>
              <a:rPr sz="2200" spc="-20" dirty="0">
                <a:latin typeface="Times New Roman"/>
                <a:cs typeface="Times New Roman"/>
              </a:rPr>
              <a:t>некоторыми </a:t>
            </a:r>
            <a:r>
              <a:rPr sz="2200" spc="-10" dirty="0">
                <a:latin typeface="Times New Roman"/>
                <a:cs typeface="Times New Roman"/>
              </a:rPr>
              <a:t>редкими </a:t>
            </a:r>
            <a:r>
              <a:rPr sz="2200" spc="-5" dirty="0">
                <a:latin typeface="Times New Roman"/>
                <a:cs typeface="Times New Roman"/>
              </a:rPr>
              <a:t>сообщениями о прогрессировании к </a:t>
            </a:r>
            <a:r>
              <a:rPr sz="2200" spc="-10" dirty="0">
                <a:latin typeface="Times New Roman"/>
                <a:cs typeface="Times New Roman"/>
              </a:rPr>
              <a:t>заболеванию </a:t>
            </a:r>
            <a:r>
              <a:rPr sz="2200" spc="-5" dirty="0">
                <a:latin typeface="Times New Roman"/>
                <a:cs typeface="Times New Roman"/>
              </a:rPr>
              <a:t>Legg-Calve-  Perthes на </a:t>
            </a:r>
            <a:r>
              <a:rPr sz="2200" spc="-10" dirty="0">
                <a:latin typeface="Times New Roman"/>
                <a:cs typeface="Times New Roman"/>
              </a:rPr>
              <a:t>более поздних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сроках.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заболевание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5" dirty="0">
                <a:latin typeface="Times New Roman"/>
                <a:cs typeface="Times New Roman"/>
              </a:rPr>
              <a:t>развиться в </a:t>
            </a:r>
            <a:r>
              <a:rPr sz="2200" dirty="0">
                <a:latin typeface="Times New Roman"/>
                <a:cs typeface="Times New Roman"/>
              </a:rPr>
              <a:t>любое </a:t>
            </a:r>
            <a:r>
              <a:rPr sz="2200" spc="-5" dirty="0">
                <a:latin typeface="Times New Roman"/>
                <a:cs typeface="Times New Roman"/>
              </a:rPr>
              <a:t>время </a:t>
            </a:r>
            <a:r>
              <a:rPr sz="2200" spc="-15" dirty="0">
                <a:latin typeface="Times New Roman"/>
                <a:cs typeface="Times New Roman"/>
              </a:rPr>
              <a:t>от </a:t>
            </a:r>
            <a:r>
              <a:rPr sz="2200" spc="-5" dirty="0">
                <a:latin typeface="Times New Roman"/>
                <a:cs typeface="Times New Roman"/>
              </a:rPr>
              <a:t>возраста малыша и дальше,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20" dirty="0">
                <a:latin typeface="Times New Roman"/>
                <a:cs typeface="Times New Roman"/>
              </a:rPr>
              <a:t>пиковым </a:t>
            </a:r>
            <a:r>
              <a:rPr sz="2200" spc="-15" dirty="0">
                <a:latin typeface="Times New Roman"/>
                <a:cs typeface="Times New Roman"/>
              </a:rPr>
              <a:t>возрастом </a:t>
            </a:r>
            <a:r>
              <a:rPr sz="2200" spc="-5" dirty="0">
                <a:latin typeface="Times New Roman"/>
                <a:cs typeface="Times New Roman"/>
              </a:rPr>
              <a:t>между 3 и 6 </a:t>
            </a:r>
            <a:r>
              <a:rPr sz="2200" spc="-20" dirty="0">
                <a:latin typeface="Times New Roman"/>
                <a:cs typeface="Times New Roman"/>
              </a:rPr>
              <a:t>годами,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25" dirty="0">
                <a:latin typeface="Times New Roman"/>
                <a:cs typeface="Times New Roman"/>
              </a:rPr>
              <a:t>несколько </a:t>
            </a:r>
            <a:r>
              <a:rPr sz="2200" spc="-5" dirty="0">
                <a:latin typeface="Times New Roman"/>
                <a:cs typeface="Times New Roman"/>
              </a:rPr>
              <a:t>чаще у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мальчиков.</a:t>
            </a:r>
            <a:endParaRPr sz="2200">
              <a:latin typeface="Times New Roman"/>
              <a:cs typeface="Times New Roman"/>
            </a:endParaRPr>
          </a:p>
          <a:p>
            <a:pPr marL="241300" marR="58737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по крайней мере у </a:t>
            </a:r>
            <a:r>
              <a:rPr sz="2200" spc="-10" dirty="0">
                <a:latin typeface="Times New Roman"/>
                <a:cs typeface="Times New Roman"/>
              </a:rPr>
              <a:t>половины </a:t>
            </a:r>
            <a:r>
              <a:rPr sz="2200" spc="-5" dirty="0">
                <a:latin typeface="Times New Roman"/>
                <a:cs typeface="Times New Roman"/>
              </a:rPr>
              <a:t>детей с </a:t>
            </a:r>
            <a:r>
              <a:rPr sz="2200" spc="-10" dirty="0">
                <a:latin typeface="Times New Roman"/>
                <a:cs typeface="Times New Roman"/>
              </a:rPr>
              <a:t>ОТС </a:t>
            </a:r>
            <a:r>
              <a:rPr sz="2200" spc="-5" dirty="0">
                <a:latin typeface="Times New Roman"/>
                <a:cs typeface="Times New Roman"/>
              </a:rPr>
              <a:t>были </a:t>
            </a:r>
            <a:r>
              <a:rPr sz="2200" spc="-10" dirty="0">
                <a:latin typeface="Times New Roman"/>
                <a:cs typeface="Times New Roman"/>
              </a:rPr>
              <a:t>или недавно </a:t>
            </a:r>
            <a:r>
              <a:rPr sz="2200" spc="-5" dirty="0">
                <a:latin typeface="Times New Roman"/>
                <a:cs typeface="Times New Roman"/>
              </a:rPr>
              <a:t>были </a:t>
            </a:r>
            <a:r>
              <a:rPr sz="2200" spc="-10" dirty="0">
                <a:latin typeface="Times New Roman"/>
                <a:cs typeface="Times New Roman"/>
              </a:rPr>
              <a:t>заболевания  верхних </a:t>
            </a:r>
            <a:r>
              <a:rPr sz="2200" spc="-15" dirty="0">
                <a:latin typeface="Times New Roman"/>
                <a:cs typeface="Times New Roman"/>
              </a:rPr>
              <a:t>дыхательных </a:t>
            </a:r>
            <a:r>
              <a:rPr sz="2200" spc="-5" dirty="0">
                <a:latin typeface="Times New Roman"/>
                <a:cs typeface="Times New Roman"/>
              </a:rPr>
              <a:t>путей, </a:t>
            </a:r>
            <a:r>
              <a:rPr sz="2200" spc="-20" dirty="0">
                <a:latin typeface="Times New Roman"/>
                <a:cs typeface="Times New Roman"/>
              </a:rPr>
              <a:t>включая </a:t>
            </a:r>
            <a:r>
              <a:rPr sz="2200" spc="-5" dirty="0">
                <a:latin typeface="Times New Roman"/>
                <a:cs typeface="Times New Roman"/>
              </a:rPr>
              <a:t>фарингит </a:t>
            </a:r>
            <a:r>
              <a:rPr sz="2200" spc="-10" dirty="0">
                <a:latin typeface="Times New Roman"/>
                <a:cs typeface="Times New Roman"/>
              </a:rPr>
              <a:t>или средний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отит.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травма </a:t>
            </a:r>
            <a:r>
              <a:rPr sz="2200" spc="-30" dirty="0">
                <a:latin typeface="Times New Roman"/>
                <a:cs typeface="Times New Roman"/>
              </a:rPr>
              <a:t>легкого </a:t>
            </a:r>
            <a:r>
              <a:rPr sz="2200" spc="-10" dirty="0">
                <a:latin typeface="Times New Roman"/>
                <a:cs typeface="Times New Roman"/>
              </a:rPr>
              <a:t>характера часто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присутствует.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Times New Roman"/>
                <a:cs typeface="Times New Roman"/>
              </a:rPr>
              <a:t>ежегодные </a:t>
            </a:r>
            <a:r>
              <a:rPr sz="2200" spc="-5" dirty="0">
                <a:latin typeface="Times New Roman"/>
                <a:cs typeface="Times New Roman"/>
              </a:rPr>
              <a:t>госпитализации для </a:t>
            </a:r>
            <a:r>
              <a:rPr sz="2200" dirty="0">
                <a:latin typeface="Times New Roman"/>
                <a:cs typeface="Times New Roman"/>
              </a:rPr>
              <a:t>диагностики </a:t>
            </a:r>
            <a:r>
              <a:rPr sz="2200" spc="-5" dirty="0">
                <a:latin typeface="Times New Roman"/>
                <a:cs typeface="Times New Roman"/>
              </a:rPr>
              <a:t>ОТС регистрируются между 0,4%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dirty="0">
                <a:latin typeface="Times New Roman"/>
                <a:cs typeface="Times New Roman"/>
              </a:rPr>
              <a:t>0,9%. </a:t>
            </a:r>
            <a:r>
              <a:rPr sz="2200" spc="-30" dirty="0">
                <a:latin typeface="Times New Roman"/>
                <a:cs typeface="Times New Roman"/>
              </a:rPr>
              <a:t>Однако </a:t>
            </a:r>
            <a:r>
              <a:rPr sz="2200" spc="-5" dirty="0">
                <a:latin typeface="Times New Roman"/>
                <a:cs typeface="Times New Roman"/>
              </a:rPr>
              <a:t>фактическая заболеваемость </a:t>
            </a:r>
            <a:r>
              <a:rPr sz="2200" spc="-10" dirty="0">
                <a:latin typeface="Times New Roman"/>
                <a:cs typeface="Times New Roman"/>
              </a:rPr>
              <a:t>ОТС, вероятно, выше, </a:t>
            </a:r>
            <a:r>
              <a:rPr sz="2200" spc="-20" dirty="0">
                <a:latin typeface="Times New Roman"/>
                <a:cs typeface="Times New Roman"/>
              </a:rPr>
              <a:t>поскольку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многие</a:t>
            </a:r>
            <a:endParaRPr sz="2200">
              <a:latin typeface="Times New Roman"/>
              <a:cs typeface="Times New Roman"/>
            </a:endParaRPr>
          </a:p>
          <a:p>
            <a:pPr marL="241300" marR="840105">
              <a:lnSpc>
                <a:spcPct val="70000"/>
              </a:lnSpc>
              <a:spcBef>
                <a:spcPts val="400"/>
              </a:spcBef>
            </a:pPr>
            <a:r>
              <a:rPr sz="2200" spc="-10" dirty="0">
                <a:latin typeface="Times New Roman"/>
                <a:cs typeface="Times New Roman"/>
              </a:rPr>
              <a:t>пациенты </a:t>
            </a:r>
            <a:r>
              <a:rPr sz="2200" spc="-35" dirty="0">
                <a:latin typeface="Times New Roman"/>
                <a:cs typeface="Times New Roman"/>
              </a:rPr>
              <a:t>никогда </a:t>
            </a:r>
            <a:r>
              <a:rPr sz="2200" spc="-5" dirty="0">
                <a:latin typeface="Times New Roman"/>
                <a:cs typeface="Times New Roman"/>
              </a:rPr>
              <a:t>не обращаются за </a:t>
            </a:r>
            <a:r>
              <a:rPr sz="2200" spc="-15" dirty="0">
                <a:latin typeface="Times New Roman"/>
                <a:cs typeface="Times New Roman"/>
              </a:rPr>
              <a:t>медицинской </a:t>
            </a:r>
            <a:r>
              <a:rPr sz="2200" spc="-10" dirty="0">
                <a:latin typeface="Times New Roman"/>
                <a:cs typeface="Times New Roman"/>
              </a:rPr>
              <a:t>помощью, </a:t>
            </a:r>
            <a:r>
              <a:rPr sz="2200" spc="-5" dirty="0">
                <a:latin typeface="Times New Roman"/>
                <a:cs typeface="Times New Roman"/>
              </a:rPr>
              <a:t>и меньшинство  </a:t>
            </a:r>
            <a:r>
              <a:rPr sz="2200" spc="-10" dirty="0">
                <a:latin typeface="Times New Roman"/>
                <a:cs typeface="Times New Roman"/>
              </a:rPr>
              <a:t>пациентов </a:t>
            </a:r>
            <a:r>
              <a:rPr sz="2200" spc="-5" dirty="0">
                <a:latin typeface="Times New Roman"/>
                <a:cs typeface="Times New Roman"/>
              </a:rPr>
              <a:t>госпитализируется </a:t>
            </a:r>
            <a:r>
              <a:rPr sz="2200" spc="5" dirty="0">
                <a:latin typeface="Times New Roman"/>
                <a:cs typeface="Times New Roman"/>
              </a:rPr>
              <a:t>после постановки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диагноза.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Times New Roman"/>
                <a:cs typeface="Times New Roman"/>
              </a:rPr>
              <a:t>95% </a:t>
            </a:r>
            <a:r>
              <a:rPr sz="2200" spc="-5" dirty="0">
                <a:latin typeface="Times New Roman"/>
                <a:cs typeface="Times New Roman"/>
              </a:rPr>
              <a:t>случаев </a:t>
            </a:r>
            <a:r>
              <a:rPr sz="2200" spc="-10" dirty="0">
                <a:latin typeface="Times New Roman"/>
                <a:cs typeface="Times New Roman"/>
              </a:rPr>
              <a:t>являются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односторонними.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Times New Roman"/>
                <a:cs typeface="Times New Roman"/>
              </a:rPr>
              <a:t>ежегодный </a:t>
            </a:r>
            <a:r>
              <a:rPr sz="2200" spc="-5" dirty="0">
                <a:latin typeface="Times New Roman"/>
                <a:cs typeface="Times New Roman"/>
              </a:rPr>
              <a:t>риск </a:t>
            </a:r>
            <a:r>
              <a:rPr sz="2200" spc="-10" dirty="0">
                <a:latin typeface="Times New Roman"/>
                <a:cs typeface="Times New Roman"/>
              </a:rPr>
              <a:t>рецидива </a:t>
            </a:r>
            <a:r>
              <a:rPr sz="2200" dirty="0">
                <a:latin typeface="Times New Roman"/>
                <a:cs typeface="Times New Roman"/>
              </a:rPr>
              <a:t>составляет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4%.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062" y="515238"/>
            <a:ext cx="10074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Острый </a:t>
            </a:r>
            <a:r>
              <a:rPr sz="2800" spc="-10" dirty="0"/>
              <a:t>транзиторный </a:t>
            </a:r>
            <a:r>
              <a:rPr sz="2800" spc="-20" dirty="0"/>
              <a:t>синовит </a:t>
            </a:r>
            <a:r>
              <a:rPr sz="2800" spc="-15" dirty="0"/>
              <a:t>тазобедренного </a:t>
            </a:r>
            <a:r>
              <a:rPr sz="2800" spc="-20" dirty="0"/>
              <a:t>сустава</a:t>
            </a:r>
            <a:r>
              <a:rPr sz="2800" spc="215" dirty="0"/>
              <a:t> </a:t>
            </a:r>
            <a:r>
              <a:rPr sz="2800" spc="-5" dirty="0"/>
              <a:t>(ОТС)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39" y="1286966"/>
            <a:ext cx="10133965" cy="461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подозреваются </a:t>
            </a:r>
            <a:r>
              <a:rPr sz="2400" spc="-5" dirty="0">
                <a:latin typeface="Times New Roman"/>
                <a:cs typeface="Times New Roman"/>
              </a:rPr>
              <a:t>вирусные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этиологии.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общие </a:t>
            </a:r>
            <a:r>
              <a:rPr sz="2400" spc="-5" dirty="0">
                <a:latin typeface="Times New Roman"/>
                <a:cs typeface="Times New Roman"/>
              </a:rPr>
              <a:t>признаки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начале </a:t>
            </a:r>
            <a:r>
              <a:rPr sz="2400" spc="-10" dirty="0">
                <a:latin typeface="Times New Roman"/>
                <a:cs typeface="Times New Roman"/>
              </a:rPr>
              <a:t>заболевания </a:t>
            </a:r>
            <a:r>
              <a:rPr sz="2400" spc="-20" dirty="0">
                <a:latin typeface="Times New Roman"/>
                <a:cs typeface="Times New Roman"/>
              </a:rPr>
              <a:t>включают </a:t>
            </a:r>
            <a:r>
              <a:rPr sz="2400" dirty="0">
                <a:latin typeface="Times New Roman"/>
                <a:cs typeface="Times New Roman"/>
              </a:rPr>
              <a:t>быстро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развивающуюся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</a:pPr>
            <a:r>
              <a:rPr sz="2400" spc="-45" dirty="0">
                <a:latin typeface="Times New Roman"/>
                <a:cs typeface="Times New Roman"/>
              </a:rPr>
              <a:t>хромоту, </a:t>
            </a:r>
            <a:r>
              <a:rPr sz="2400" spc="-5" dirty="0">
                <a:latin typeface="Times New Roman"/>
                <a:cs typeface="Times New Roman"/>
              </a:rPr>
              <a:t>одностороннюю </a:t>
            </a:r>
            <a:r>
              <a:rPr sz="2400" spc="-10" dirty="0">
                <a:latin typeface="Times New Roman"/>
                <a:cs typeface="Times New Roman"/>
              </a:rPr>
              <a:t>боль, </a:t>
            </a:r>
            <a:r>
              <a:rPr sz="2400" spc="-20" dirty="0">
                <a:latin typeface="Times New Roman"/>
                <a:cs typeface="Times New Roman"/>
              </a:rPr>
              <a:t>включая </a:t>
            </a:r>
            <a:r>
              <a:rPr sz="2400" spc="-5" dirty="0">
                <a:latin typeface="Times New Roman"/>
                <a:cs typeface="Times New Roman"/>
              </a:rPr>
              <a:t>тазобедренный </a:t>
            </a:r>
            <a:r>
              <a:rPr sz="2400" dirty="0">
                <a:latin typeface="Times New Roman"/>
                <a:cs typeface="Times New Roman"/>
              </a:rPr>
              <a:t>сустав </a:t>
            </a:r>
            <a:r>
              <a:rPr sz="2400" spc="-5" dirty="0">
                <a:latin typeface="Times New Roman"/>
                <a:cs typeface="Times New Roman"/>
              </a:rPr>
              <a:t>или пах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Times New Roman"/>
                <a:cs typeface="Times New Roman"/>
              </a:rPr>
              <a:t>направлением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60" dirty="0">
                <a:latin typeface="Times New Roman"/>
                <a:cs typeface="Times New Roman"/>
              </a:rPr>
              <a:t>колену,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20" dirty="0">
                <a:latin typeface="Times New Roman"/>
                <a:cs typeface="Times New Roman"/>
              </a:rPr>
              <a:t>отказ </a:t>
            </a:r>
            <a:r>
              <a:rPr sz="2400" spc="5" dirty="0">
                <a:latin typeface="Times New Roman"/>
                <a:cs typeface="Times New Roman"/>
              </a:rPr>
              <a:t>принести </a:t>
            </a:r>
            <a:r>
              <a:rPr sz="2400" spc="10" dirty="0">
                <a:latin typeface="Times New Roman"/>
                <a:cs typeface="Times New Roman"/>
              </a:rPr>
              <a:t>вес </a:t>
            </a:r>
            <a:r>
              <a:rPr sz="2400" spc="-5" dirty="0">
                <a:latin typeface="Times New Roman"/>
                <a:cs typeface="Times New Roman"/>
              </a:rPr>
              <a:t>на пораженную </a:t>
            </a:r>
            <a:r>
              <a:rPr sz="2400" spc="-15" dirty="0">
                <a:latin typeface="Times New Roman"/>
                <a:cs typeface="Times New Roman"/>
              </a:rPr>
              <a:t>конечность </a:t>
            </a:r>
            <a:r>
              <a:rPr sz="2400" spc="-5" dirty="0">
                <a:latin typeface="Times New Roman"/>
                <a:cs typeface="Times New Roman"/>
              </a:rPr>
              <a:t>по  </a:t>
            </a:r>
            <a:r>
              <a:rPr sz="2400" dirty="0">
                <a:latin typeface="Times New Roman"/>
                <a:cs typeface="Times New Roman"/>
              </a:rPr>
              <a:t>сравнению со </a:t>
            </a:r>
            <a:r>
              <a:rPr sz="2400" spc="-10" dirty="0">
                <a:latin typeface="Times New Roman"/>
                <a:cs typeface="Times New Roman"/>
              </a:rPr>
              <a:t>здоровым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ребенком.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небольшая </a:t>
            </a:r>
            <a:r>
              <a:rPr sz="2400" spc="-20" dirty="0">
                <a:latin typeface="Times New Roman"/>
                <a:cs typeface="Times New Roman"/>
              </a:rPr>
              <a:t>лихорадка может </a:t>
            </a:r>
            <a:r>
              <a:rPr sz="2400" spc="-10" dirty="0">
                <a:latin typeface="Times New Roman"/>
                <a:cs typeface="Times New Roman"/>
              </a:rPr>
              <a:t>присутствовать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dirty="0">
                <a:latin typeface="Times New Roman"/>
                <a:cs typeface="Times New Roman"/>
              </a:rPr>
              <a:t>отнесена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Times New Roman"/>
                <a:cs typeface="Times New Roman"/>
              </a:rPr>
              <a:t>связана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инфекцией верхних </a:t>
            </a:r>
            <a:r>
              <a:rPr sz="2400" spc="-15" dirty="0">
                <a:latin typeface="Times New Roman"/>
                <a:cs typeface="Times New Roman"/>
              </a:rPr>
              <a:t>дыхательных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путей.</a:t>
            </a:r>
            <a:endParaRPr sz="2400">
              <a:latin typeface="Times New Roman"/>
              <a:cs typeface="Times New Roman"/>
            </a:endParaRPr>
          </a:p>
          <a:p>
            <a:pPr marL="241300" marR="7778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5" dirty="0">
                <a:latin typeface="Times New Roman"/>
                <a:cs typeface="Times New Roman"/>
              </a:rPr>
              <a:t>септический </a:t>
            </a:r>
            <a:r>
              <a:rPr sz="2400" spc="-5" dirty="0">
                <a:latin typeface="Times New Roman"/>
                <a:cs typeface="Times New Roman"/>
              </a:rPr>
              <a:t>артрит </a:t>
            </a:r>
            <a:r>
              <a:rPr sz="2400" spc="-30" dirty="0">
                <a:latin typeface="Times New Roman"/>
                <a:cs typeface="Times New Roman"/>
              </a:rPr>
              <a:t>необходимо </a:t>
            </a:r>
            <a:r>
              <a:rPr sz="2400" spc="-15" dirty="0">
                <a:latin typeface="Times New Roman"/>
                <a:cs typeface="Times New Roman"/>
              </a:rPr>
              <a:t>исключить, </a:t>
            </a:r>
            <a:r>
              <a:rPr sz="2400" spc="5" dirty="0">
                <a:latin typeface="Times New Roman"/>
                <a:cs typeface="Times New Roman"/>
              </a:rPr>
              <a:t>так </a:t>
            </a:r>
            <a:r>
              <a:rPr sz="2400" spc="-15" dirty="0">
                <a:latin typeface="Times New Roman"/>
                <a:cs typeface="Times New Roman"/>
              </a:rPr>
              <a:t>как это </a:t>
            </a:r>
            <a:r>
              <a:rPr sz="2400" spc="-20" dirty="0">
                <a:latin typeface="Times New Roman"/>
                <a:cs typeface="Times New Roman"/>
              </a:rPr>
              <a:t>гораздо </a:t>
            </a:r>
            <a:r>
              <a:rPr sz="2400" spc="-10" dirty="0">
                <a:latin typeface="Times New Roman"/>
                <a:cs typeface="Times New Roman"/>
              </a:rPr>
              <a:t>более  </a:t>
            </a:r>
            <a:r>
              <a:rPr sz="2400" spc="5" dirty="0">
                <a:latin typeface="Times New Roman"/>
                <a:cs typeface="Times New Roman"/>
              </a:rPr>
              <a:t>серьезное </a:t>
            </a:r>
            <a:r>
              <a:rPr sz="2400" spc="-10" dirty="0">
                <a:latin typeface="Times New Roman"/>
                <a:cs typeface="Times New Roman"/>
              </a:rPr>
              <a:t>заболевание, угрожающее </a:t>
            </a:r>
            <a:r>
              <a:rPr sz="2400" spc="-5" dirty="0">
                <a:latin typeface="Times New Roman"/>
                <a:cs typeface="Times New Roman"/>
              </a:rPr>
              <a:t>суставам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конечностям.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рентгенограммы </a:t>
            </a:r>
            <a:r>
              <a:rPr sz="2400" spc="-10" dirty="0">
                <a:latin typeface="Times New Roman"/>
                <a:cs typeface="Times New Roman"/>
              </a:rPr>
              <a:t>часто оцениваются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10" dirty="0">
                <a:latin typeface="Times New Roman"/>
                <a:cs typeface="Times New Roman"/>
              </a:rPr>
              <a:t>нормальные </a:t>
            </a:r>
            <a:r>
              <a:rPr sz="2400" spc="-5" dirty="0">
                <a:latin typeface="Times New Roman"/>
                <a:cs typeface="Times New Roman"/>
              </a:rPr>
              <a:t>при </a:t>
            </a:r>
            <a:r>
              <a:rPr sz="2400" dirty="0">
                <a:latin typeface="Times New Roman"/>
                <a:cs typeface="Times New Roman"/>
              </a:rPr>
              <a:t>сравнении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endParaRPr sz="2400">
              <a:latin typeface="Times New Roman"/>
              <a:cs typeface="Times New Roman"/>
            </a:endParaRPr>
          </a:p>
          <a:p>
            <a:pPr marL="241300" marR="882015">
              <a:lnSpc>
                <a:spcPct val="70000"/>
              </a:lnSpc>
              <a:spcBef>
                <a:spcPts val="430"/>
              </a:spcBef>
            </a:pPr>
            <a:r>
              <a:rPr sz="2400" spc="-15" dirty="0">
                <a:latin typeface="Times New Roman"/>
                <a:cs typeface="Times New Roman"/>
              </a:rPr>
              <a:t>противоположной </a:t>
            </a:r>
            <a:r>
              <a:rPr sz="2400" spc="-5" dirty="0">
                <a:latin typeface="Times New Roman"/>
                <a:cs typeface="Times New Roman"/>
              </a:rPr>
              <a:t>стороной, но </a:t>
            </a:r>
            <a:r>
              <a:rPr sz="2400" spc="5" dirty="0">
                <a:latin typeface="Times New Roman"/>
                <a:cs typeface="Times New Roman"/>
              </a:rPr>
              <a:t>могут </a:t>
            </a:r>
            <a:r>
              <a:rPr sz="2400" spc="-15" dirty="0">
                <a:latin typeface="Times New Roman"/>
                <a:cs typeface="Times New Roman"/>
              </a:rPr>
              <a:t>показать </a:t>
            </a:r>
            <a:r>
              <a:rPr sz="2400" spc="-25" dirty="0">
                <a:latin typeface="Times New Roman"/>
                <a:cs typeface="Times New Roman"/>
              </a:rPr>
              <a:t>некоторое </a:t>
            </a:r>
            <a:r>
              <a:rPr sz="2400" spc="-5" dirty="0">
                <a:latin typeface="Times New Roman"/>
                <a:cs typeface="Times New Roman"/>
              </a:rPr>
              <a:t>небольшое  </a:t>
            </a:r>
            <a:r>
              <a:rPr sz="2400" spc="-15" dirty="0">
                <a:latin typeface="Times New Roman"/>
                <a:cs typeface="Times New Roman"/>
              </a:rPr>
              <a:t>внутрикапсулярное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излияние.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УЗИ </a:t>
            </a:r>
            <a:r>
              <a:rPr sz="2400" spc="10" dirty="0">
                <a:latin typeface="Times New Roman"/>
                <a:cs typeface="Times New Roman"/>
              </a:rPr>
              <a:t>остается </a:t>
            </a:r>
            <a:r>
              <a:rPr sz="2400" spc="-10" dirty="0">
                <a:latin typeface="Times New Roman"/>
                <a:cs typeface="Times New Roman"/>
              </a:rPr>
              <a:t>наиболее полезными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выявлении выпота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могут</a:t>
            </a:r>
            <a:endParaRPr sz="2400">
              <a:latin typeface="Times New Roman"/>
              <a:cs typeface="Times New Roman"/>
            </a:endParaRPr>
          </a:p>
          <a:p>
            <a:pPr marL="241300" marR="777875">
              <a:lnSpc>
                <a:spcPct val="70000"/>
              </a:lnSpc>
              <a:spcBef>
                <a:spcPts val="434"/>
              </a:spcBef>
            </a:pPr>
            <a:r>
              <a:rPr sz="2400" spc="-20" dirty="0">
                <a:latin typeface="Times New Roman"/>
                <a:cs typeface="Times New Roman"/>
              </a:rPr>
              <a:t>коррелировать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5" dirty="0">
                <a:latin typeface="Times New Roman"/>
                <a:cs typeface="Times New Roman"/>
              </a:rPr>
              <a:t>МРТ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позитивным </a:t>
            </a:r>
            <a:r>
              <a:rPr sz="2400" dirty="0">
                <a:latin typeface="Times New Roman"/>
                <a:cs typeface="Times New Roman"/>
              </a:rPr>
              <a:t>радионуклидным </a:t>
            </a:r>
            <a:r>
              <a:rPr sz="2400" spc="-10" dirty="0">
                <a:latin typeface="Times New Roman"/>
                <a:cs typeface="Times New Roman"/>
              </a:rPr>
              <a:t>сканированием  костей.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634" y="494538"/>
            <a:ext cx="1006729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Острый </a:t>
            </a:r>
            <a:r>
              <a:rPr sz="2800" spc="-10" dirty="0"/>
              <a:t>транзиторный </a:t>
            </a:r>
            <a:r>
              <a:rPr sz="2800" spc="-20" dirty="0"/>
              <a:t>синовит </a:t>
            </a:r>
            <a:r>
              <a:rPr sz="2800" spc="-15" dirty="0"/>
              <a:t>тазобедренного </a:t>
            </a:r>
            <a:r>
              <a:rPr sz="2800" spc="-20" dirty="0"/>
              <a:t>сустава</a:t>
            </a:r>
            <a:r>
              <a:rPr sz="2800" spc="225" dirty="0"/>
              <a:t> </a:t>
            </a:r>
            <a:r>
              <a:rPr sz="2800" spc="-5" dirty="0"/>
              <a:t>(ОТС</a:t>
            </a:r>
            <a:r>
              <a:rPr sz="2900" b="0" spc="-5" dirty="0">
                <a:latin typeface="Calibri Light"/>
                <a:cs typeface="Calibri Light"/>
              </a:rPr>
              <a:t>)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282395"/>
            <a:ext cx="10351770" cy="478917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41300" marR="311150" indent="-228600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10" dirty="0">
                <a:latin typeface="Times New Roman"/>
                <a:cs typeface="Times New Roman"/>
              </a:rPr>
              <a:t>остается </a:t>
            </a:r>
            <a:r>
              <a:rPr sz="2500" spc="-15" dirty="0">
                <a:latin typeface="Times New Roman"/>
                <a:cs typeface="Times New Roman"/>
              </a:rPr>
              <a:t>диагнозом, </a:t>
            </a:r>
            <a:r>
              <a:rPr sz="2500" spc="-35" dirty="0">
                <a:latin typeface="Times New Roman"/>
                <a:cs typeface="Times New Roman"/>
              </a:rPr>
              <a:t>который </a:t>
            </a:r>
            <a:r>
              <a:rPr sz="2500" spc="-10" dirty="0">
                <a:latin typeface="Times New Roman"/>
                <a:cs typeface="Times New Roman"/>
              </a:rPr>
              <a:t>рассматривается </a:t>
            </a:r>
            <a:r>
              <a:rPr sz="2500" spc="-40" dirty="0">
                <a:latin typeface="Times New Roman"/>
                <a:cs typeface="Times New Roman"/>
              </a:rPr>
              <a:t>только </a:t>
            </a:r>
            <a:r>
              <a:rPr sz="2500" spc="5" dirty="0">
                <a:latin typeface="Times New Roman"/>
                <a:cs typeface="Times New Roman"/>
              </a:rPr>
              <a:t>после </a:t>
            </a:r>
            <a:r>
              <a:rPr sz="2500" spc="-15" dirty="0">
                <a:latin typeface="Times New Roman"/>
                <a:cs typeface="Times New Roman"/>
              </a:rPr>
              <a:t>исключения  </a:t>
            </a:r>
            <a:r>
              <a:rPr sz="2500" spc="-5" dirty="0">
                <a:latin typeface="Times New Roman"/>
                <a:cs typeface="Times New Roman"/>
              </a:rPr>
              <a:t>других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состояний.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ts val="25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15" dirty="0">
                <a:latin typeface="Times New Roman"/>
                <a:cs typeface="Times New Roman"/>
              </a:rPr>
              <a:t>лабораторная оценка </a:t>
            </a:r>
            <a:r>
              <a:rPr sz="2500" spc="-25" dirty="0">
                <a:latin typeface="Times New Roman"/>
                <a:cs typeface="Times New Roman"/>
              </a:rPr>
              <a:t>может </a:t>
            </a:r>
            <a:r>
              <a:rPr sz="2500" spc="-20" dirty="0">
                <a:latin typeface="Times New Roman"/>
                <a:cs typeface="Times New Roman"/>
              </a:rPr>
              <a:t>показать</a:t>
            </a:r>
            <a:r>
              <a:rPr sz="2500" spc="13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ненормальные/нормальные</a:t>
            </a:r>
            <a:endParaRPr sz="2500">
              <a:latin typeface="Times New Roman"/>
              <a:cs typeface="Times New Roman"/>
            </a:endParaRPr>
          </a:p>
          <a:p>
            <a:pPr marL="241300">
              <a:lnSpc>
                <a:spcPts val="2100"/>
              </a:lnSpc>
            </a:pPr>
            <a:r>
              <a:rPr sz="2500" spc="-20" dirty="0">
                <a:latin typeface="Times New Roman"/>
                <a:cs typeface="Times New Roman"/>
              </a:rPr>
              <a:t>показатели </a:t>
            </a:r>
            <a:r>
              <a:rPr sz="2500" spc="-5" dirty="0">
                <a:latin typeface="Times New Roman"/>
                <a:cs typeface="Times New Roman"/>
              </a:rPr>
              <a:t>СОЭ (ESR), </a:t>
            </a:r>
            <a:r>
              <a:rPr sz="2500" spc="-25" dirty="0">
                <a:latin typeface="Times New Roman"/>
                <a:cs typeface="Times New Roman"/>
              </a:rPr>
              <a:t>лейкоцитов </a:t>
            </a:r>
            <a:r>
              <a:rPr sz="2500" spc="-5" dirty="0">
                <a:latin typeface="Times New Roman"/>
                <a:cs typeface="Times New Roman"/>
              </a:rPr>
              <a:t>(WBC) вместе с</a:t>
            </a:r>
            <a:r>
              <a:rPr sz="2500" spc="1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C-реактивным</a:t>
            </a:r>
            <a:endParaRPr sz="2500">
              <a:latin typeface="Times New Roman"/>
              <a:cs typeface="Times New Roman"/>
            </a:endParaRPr>
          </a:p>
          <a:p>
            <a:pPr marL="241300" marR="447675">
              <a:lnSpc>
                <a:spcPct val="70000"/>
              </a:lnSpc>
              <a:spcBef>
                <a:spcPts val="450"/>
              </a:spcBef>
            </a:pPr>
            <a:r>
              <a:rPr sz="2500" spc="-35" dirty="0">
                <a:latin typeface="Times New Roman"/>
                <a:cs typeface="Times New Roman"/>
              </a:rPr>
              <a:t>белком. </a:t>
            </a:r>
            <a:r>
              <a:rPr sz="2500" spc="-10" dirty="0">
                <a:latin typeface="Times New Roman"/>
                <a:cs typeface="Times New Roman"/>
              </a:rPr>
              <a:t>Другие </a:t>
            </a:r>
            <a:r>
              <a:rPr sz="2500" spc="-15" dirty="0">
                <a:latin typeface="Times New Roman"/>
                <a:cs typeface="Times New Roman"/>
              </a:rPr>
              <a:t>лабораторные </a:t>
            </a:r>
            <a:r>
              <a:rPr sz="2500" spc="-5" dirty="0">
                <a:latin typeface="Times New Roman"/>
                <a:cs typeface="Times New Roman"/>
              </a:rPr>
              <a:t>параметры обычно </a:t>
            </a:r>
            <a:r>
              <a:rPr sz="2500" spc="-20" dirty="0">
                <a:latin typeface="Times New Roman"/>
                <a:cs typeface="Times New Roman"/>
              </a:rPr>
              <a:t>находятся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0" dirty="0">
                <a:latin typeface="Times New Roman"/>
                <a:cs typeface="Times New Roman"/>
              </a:rPr>
              <a:t>пределах  нормы.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ts val="25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10" dirty="0">
                <a:latin typeface="Times New Roman"/>
                <a:cs typeface="Times New Roman"/>
              </a:rPr>
              <a:t>при </a:t>
            </a:r>
            <a:r>
              <a:rPr sz="2500" spc="-5" dirty="0">
                <a:latin typeface="Times New Roman"/>
                <a:cs typeface="Times New Roman"/>
              </a:rPr>
              <a:t>поступлении в </a:t>
            </a:r>
            <a:r>
              <a:rPr sz="2500" spc="-15" dirty="0">
                <a:latin typeface="Times New Roman"/>
                <a:cs typeface="Times New Roman"/>
              </a:rPr>
              <a:t>больницу </a:t>
            </a:r>
            <a:r>
              <a:rPr sz="2500" spc="-10" dirty="0">
                <a:latin typeface="Times New Roman"/>
                <a:cs typeface="Times New Roman"/>
              </a:rPr>
              <a:t>следует </a:t>
            </a:r>
            <a:r>
              <a:rPr sz="2500" spc="-15" dirty="0">
                <a:latin typeface="Times New Roman"/>
                <a:cs typeface="Times New Roman"/>
              </a:rPr>
              <a:t>учитывать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необходимость</a:t>
            </a:r>
            <a:endParaRPr sz="2500">
              <a:latin typeface="Times New Roman"/>
              <a:cs typeface="Times New Roman"/>
            </a:endParaRPr>
          </a:p>
          <a:p>
            <a:pPr marL="241300" marR="65405">
              <a:lnSpc>
                <a:spcPct val="70000"/>
              </a:lnSpc>
              <a:spcBef>
                <a:spcPts val="450"/>
              </a:spcBef>
            </a:pPr>
            <a:r>
              <a:rPr sz="2500" spc="-10" dirty="0">
                <a:latin typeface="Times New Roman"/>
                <a:cs typeface="Times New Roman"/>
              </a:rPr>
              <a:t>аспирации </a:t>
            </a:r>
            <a:r>
              <a:rPr sz="2500" spc="-15" dirty="0">
                <a:latin typeface="Times New Roman"/>
                <a:cs typeface="Times New Roman"/>
              </a:rPr>
              <a:t>жидкости тазобедренного </a:t>
            </a:r>
            <a:r>
              <a:rPr sz="2500" spc="-5" dirty="0">
                <a:latin typeface="Times New Roman"/>
                <a:cs typeface="Times New Roman"/>
              </a:rPr>
              <a:t>сустава, </a:t>
            </a:r>
            <a:r>
              <a:rPr sz="2500" spc="10" dirty="0">
                <a:latin typeface="Times New Roman"/>
                <a:cs typeface="Times New Roman"/>
              </a:rPr>
              <a:t>если </a:t>
            </a:r>
            <a:r>
              <a:rPr sz="2500" spc="-20" dirty="0">
                <a:latin typeface="Times New Roman"/>
                <a:cs typeface="Times New Roman"/>
              </a:rPr>
              <a:t>возможен </a:t>
            </a:r>
            <a:r>
              <a:rPr sz="2500" spc="5" dirty="0">
                <a:latin typeface="Times New Roman"/>
                <a:cs typeface="Times New Roman"/>
              </a:rPr>
              <a:t>септический  </a:t>
            </a:r>
            <a:r>
              <a:rPr sz="2500" spc="-35" dirty="0">
                <a:latin typeface="Times New Roman"/>
                <a:cs typeface="Times New Roman"/>
              </a:rPr>
              <a:t>артрит.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ts val="255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Times New Roman"/>
                <a:cs typeface="Times New Roman"/>
              </a:rPr>
              <a:t>длительное </a:t>
            </a:r>
            <a:r>
              <a:rPr sz="2500" spc="-25" dirty="0">
                <a:latin typeface="Times New Roman"/>
                <a:cs typeface="Times New Roman"/>
              </a:rPr>
              <a:t>наблюдение </a:t>
            </a:r>
            <a:r>
              <a:rPr sz="2500" spc="-5" dirty="0">
                <a:latin typeface="Times New Roman"/>
                <a:cs typeface="Times New Roman"/>
              </a:rPr>
              <a:t>детей с ОТС </a:t>
            </a:r>
            <a:r>
              <a:rPr sz="2500" spc="-10" dirty="0">
                <a:latin typeface="Times New Roman"/>
                <a:cs typeface="Times New Roman"/>
              </a:rPr>
              <a:t>продемонстрировало</a:t>
            </a:r>
            <a:r>
              <a:rPr sz="2500" spc="15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некоторые</a:t>
            </a:r>
            <a:endParaRPr sz="2500">
              <a:latin typeface="Times New Roman"/>
              <a:cs typeface="Times New Roman"/>
            </a:endParaRPr>
          </a:p>
          <a:p>
            <a:pPr marL="241300">
              <a:lnSpc>
                <a:spcPts val="2100"/>
              </a:lnSpc>
            </a:pPr>
            <a:r>
              <a:rPr sz="2500" spc="-10" dirty="0">
                <a:latin typeface="Times New Roman"/>
                <a:cs typeface="Times New Roman"/>
              </a:rPr>
              <a:t>врожденные аномалии,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35" dirty="0">
                <a:latin typeface="Times New Roman"/>
                <a:cs typeface="Times New Roman"/>
              </a:rPr>
              <a:t>том </a:t>
            </a:r>
            <a:r>
              <a:rPr sz="2500" spc="-5" dirty="0">
                <a:latin typeface="Times New Roman"/>
                <a:cs typeface="Times New Roman"/>
              </a:rPr>
              <a:t>числе </a:t>
            </a:r>
            <a:r>
              <a:rPr sz="2500" dirty="0">
                <a:latin typeface="Times New Roman"/>
                <a:cs typeface="Times New Roman"/>
              </a:rPr>
              <a:t>усиление </a:t>
            </a:r>
            <a:r>
              <a:rPr sz="2500" spc="-5" dirty="0">
                <a:latin typeface="Times New Roman"/>
                <a:cs typeface="Times New Roman"/>
              </a:rPr>
              <a:t>coxa </a:t>
            </a:r>
            <a:r>
              <a:rPr sz="2500" spc="-10" dirty="0">
                <a:latin typeface="Times New Roman"/>
                <a:cs typeface="Times New Roman"/>
              </a:rPr>
              <a:t>magna </a:t>
            </a:r>
            <a:r>
              <a:rPr sz="2500" spc="-5" dirty="0">
                <a:latin typeface="Times New Roman"/>
                <a:cs typeface="Times New Roman"/>
              </a:rPr>
              <a:t>(увеличение на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2</a:t>
            </a:r>
            <a:endParaRPr sz="2500">
              <a:latin typeface="Times New Roman"/>
              <a:cs typeface="Times New Roman"/>
            </a:endParaRPr>
          </a:p>
          <a:p>
            <a:pPr marL="241300">
              <a:lnSpc>
                <a:spcPts val="2100"/>
              </a:lnSpc>
            </a:pPr>
            <a:r>
              <a:rPr sz="2500" spc="-5" dirty="0">
                <a:latin typeface="Times New Roman"/>
                <a:cs typeface="Times New Roman"/>
              </a:rPr>
              <a:t>мм </a:t>
            </a:r>
            <a:r>
              <a:rPr sz="2500" spc="-10" dirty="0">
                <a:latin typeface="Times New Roman"/>
                <a:cs typeface="Times New Roman"/>
              </a:rPr>
              <a:t>или </a:t>
            </a:r>
            <a:r>
              <a:rPr sz="2500" spc="-15" dirty="0">
                <a:latin typeface="Times New Roman"/>
                <a:cs typeface="Times New Roman"/>
              </a:rPr>
              <a:t>более проксимального </a:t>
            </a:r>
            <a:r>
              <a:rPr sz="2500" spc="-10" dirty="0">
                <a:latin typeface="Times New Roman"/>
                <a:cs typeface="Times New Roman"/>
              </a:rPr>
              <a:t>эпифиза </a:t>
            </a:r>
            <a:r>
              <a:rPr sz="2500" spc="-15" dirty="0">
                <a:latin typeface="Times New Roman"/>
                <a:cs typeface="Times New Roman"/>
              </a:rPr>
              <a:t>бедренной </a:t>
            </a:r>
            <a:r>
              <a:rPr sz="2500" spc="-20" dirty="0">
                <a:latin typeface="Times New Roman"/>
                <a:cs typeface="Times New Roman"/>
              </a:rPr>
              <a:t>кости) </a:t>
            </a:r>
            <a:r>
              <a:rPr sz="2500" spc="-5" dirty="0">
                <a:latin typeface="Times New Roman"/>
                <a:cs typeface="Times New Roman"/>
              </a:rPr>
              <a:t>у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трети</a:t>
            </a:r>
            <a:endParaRPr sz="2500">
              <a:latin typeface="Times New Roman"/>
              <a:cs typeface="Times New Roman"/>
            </a:endParaRPr>
          </a:p>
          <a:p>
            <a:pPr marL="241300">
              <a:lnSpc>
                <a:spcPts val="2100"/>
              </a:lnSpc>
            </a:pPr>
            <a:r>
              <a:rPr sz="2500" spc="-10" dirty="0">
                <a:latin typeface="Times New Roman"/>
                <a:cs typeface="Times New Roman"/>
              </a:rPr>
              <a:t>пациентов. </a:t>
            </a:r>
            <a:r>
              <a:rPr sz="2500" spc="-5" dirty="0">
                <a:latin typeface="Times New Roman"/>
                <a:cs typeface="Times New Roman"/>
              </a:rPr>
              <a:t>Реактивное увеличение </a:t>
            </a:r>
            <a:r>
              <a:rPr sz="2500" spc="-10" dirty="0">
                <a:latin typeface="Times New Roman"/>
                <a:cs typeface="Times New Roman"/>
              </a:rPr>
              <a:t>кровоснабжения </a:t>
            </a:r>
            <a:r>
              <a:rPr sz="2500" spc="-15" dirty="0">
                <a:latin typeface="Times New Roman"/>
                <a:cs typeface="Times New Roman"/>
              </a:rPr>
              <a:t>бедренной </a:t>
            </a:r>
            <a:r>
              <a:rPr sz="2500" spc="-20" dirty="0">
                <a:latin typeface="Times New Roman"/>
                <a:cs typeface="Times New Roman"/>
              </a:rPr>
              <a:t>кости</a:t>
            </a:r>
            <a:r>
              <a:rPr sz="2500" spc="1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endParaRPr sz="2500">
              <a:latin typeface="Times New Roman"/>
              <a:cs typeface="Times New Roman"/>
            </a:endParaRPr>
          </a:p>
          <a:p>
            <a:pPr marL="241300">
              <a:lnSpc>
                <a:spcPts val="2100"/>
              </a:lnSpc>
            </a:pPr>
            <a:r>
              <a:rPr sz="2500" spc="-5" dirty="0">
                <a:latin typeface="Times New Roman"/>
                <a:cs typeface="Times New Roman"/>
              </a:rPr>
              <a:t>увеличением </a:t>
            </a:r>
            <a:r>
              <a:rPr sz="2500" spc="15" dirty="0">
                <a:latin typeface="Times New Roman"/>
                <a:cs typeface="Times New Roman"/>
              </a:rPr>
              <a:t>роста </a:t>
            </a:r>
            <a:r>
              <a:rPr sz="2500" spc="-10" dirty="0">
                <a:latin typeface="Times New Roman"/>
                <a:cs typeface="Times New Roman"/>
              </a:rPr>
              <a:t>суставного </a:t>
            </a:r>
            <a:r>
              <a:rPr sz="2500" spc="-5" dirty="0">
                <a:latin typeface="Times New Roman"/>
                <a:cs typeface="Times New Roman"/>
              </a:rPr>
              <a:t>хряща, </a:t>
            </a:r>
            <a:r>
              <a:rPr sz="2500" spc="-20" dirty="0">
                <a:latin typeface="Times New Roman"/>
                <a:cs typeface="Times New Roman"/>
              </a:rPr>
              <a:t>вторичного </a:t>
            </a:r>
            <a:r>
              <a:rPr sz="2500" spc="-5" dirty="0">
                <a:latin typeface="Times New Roman"/>
                <a:cs typeface="Times New Roman"/>
              </a:rPr>
              <a:t>по </a:t>
            </a:r>
            <a:r>
              <a:rPr sz="2500" spc="-10" dirty="0">
                <a:latin typeface="Times New Roman"/>
                <a:cs typeface="Times New Roman"/>
              </a:rPr>
              <a:t>отношению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к</a:t>
            </a:r>
            <a:endParaRPr sz="2500">
              <a:latin typeface="Times New Roman"/>
              <a:cs typeface="Times New Roman"/>
            </a:endParaRPr>
          </a:p>
          <a:p>
            <a:pPr marL="241300">
              <a:lnSpc>
                <a:spcPts val="2100"/>
              </a:lnSpc>
            </a:pPr>
            <a:r>
              <a:rPr sz="2500" spc="-10" dirty="0">
                <a:latin typeface="Times New Roman"/>
                <a:cs typeface="Times New Roman"/>
              </a:rPr>
              <a:t>транзиторному </a:t>
            </a:r>
            <a:r>
              <a:rPr sz="2500" spc="-5" dirty="0">
                <a:latin typeface="Times New Roman"/>
                <a:cs typeface="Times New Roman"/>
              </a:rPr>
              <a:t>воспалению, </a:t>
            </a:r>
            <a:r>
              <a:rPr sz="2500" spc="-20" dirty="0">
                <a:latin typeface="Times New Roman"/>
                <a:cs typeface="Times New Roman"/>
              </a:rPr>
              <a:t>может </a:t>
            </a:r>
            <a:r>
              <a:rPr sz="2500" spc="-5" dirty="0">
                <a:latin typeface="Times New Roman"/>
                <a:cs typeface="Times New Roman"/>
              </a:rPr>
              <a:t>быть </a:t>
            </a:r>
            <a:r>
              <a:rPr sz="2500" spc="-10" dirty="0">
                <a:latin typeface="Times New Roman"/>
                <a:cs typeface="Times New Roman"/>
              </a:rPr>
              <a:t>связано </a:t>
            </a:r>
            <a:r>
              <a:rPr sz="2500" spc="-5" dirty="0">
                <a:latin typeface="Times New Roman"/>
                <a:cs typeface="Times New Roman"/>
              </a:rPr>
              <a:t>с </a:t>
            </a:r>
            <a:r>
              <a:rPr sz="2500" spc="-10" dirty="0">
                <a:latin typeface="Times New Roman"/>
                <a:cs typeface="Times New Roman"/>
              </a:rPr>
              <a:t>этим</a:t>
            </a:r>
            <a:r>
              <a:rPr sz="2500" spc="1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открытием.</a:t>
            </a:r>
            <a:endParaRPr sz="2500">
              <a:latin typeface="Times New Roman"/>
              <a:cs typeface="Times New Roman"/>
            </a:endParaRPr>
          </a:p>
          <a:p>
            <a:pPr marL="241300">
              <a:lnSpc>
                <a:spcPts val="2550"/>
              </a:lnSpc>
            </a:pPr>
            <a:r>
              <a:rPr sz="2500" i="1" spc="-15" dirty="0">
                <a:latin typeface="Times New Roman"/>
                <a:cs typeface="Times New Roman"/>
              </a:rPr>
              <a:t>Wingstrand </a:t>
            </a:r>
            <a:r>
              <a:rPr sz="2500" i="1" spc="-5" dirty="0">
                <a:latin typeface="Times New Roman"/>
                <a:cs typeface="Times New Roman"/>
              </a:rPr>
              <a:t>H</a:t>
            </a:r>
            <a:r>
              <a:rPr sz="2500" i="1" spc="30" dirty="0">
                <a:latin typeface="Times New Roman"/>
                <a:cs typeface="Times New Roman"/>
              </a:rPr>
              <a:t> </a:t>
            </a:r>
            <a:r>
              <a:rPr sz="2500" i="1" spc="-5" dirty="0">
                <a:latin typeface="Times New Roman"/>
                <a:cs typeface="Times New Roman"/>
              </a:rPr>
              <a:t>(1986)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062" y="515238"/>
            <a:ext cx="10074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Острый </a:t>
            </a:r>
            <a:r>
              <a:rPr sz="2800" spc="-10" dirty="0"/>
              <a:t>транзиторный </a:t>
            </a:r>
            <a:r>
              <a:rPr sz="2800" spc="-20" dirty="0"/>
              <a:t>синовит </a:t>
            </a:r>
            <a:r>
              <a:rPr sz="2800" spc="-15" dirty="0"/>
              <a:t>тазобедренного </a:t>
            </a:r>
            <a:r>
              <a:rPr sz="2800" spc="-20" dirty="0"/>
              <a:t>сустава</a:t>
            </a:r>
            <a:r>
              <a:rPr sz="2800" spc="215" dirty="0"/>
              <a:t> </a:t>
            </a:r>
            <a:r>
              <a:rPr sz="2800" spc="-5" dirty="0"/>
              <a:t>(ОТС)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16939" y="1282395"/>
            <a:ext cx="10346055" cy="450977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41300" marR="113664" indent="-228600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Были сообщения об индивидуальных </a:t>
            </a:r>
            <a:r>
              <a:rPr sz="2500" dirty="0">
                <a:latin typeface="Times New Roman"/>
                <a:cs typeface="Times New Roman"/>
              </a:rPr>
              <a:t>случаях </a:t>
            </a:r>
            <a:r>
              <a:rPr sz="2500" spc="-10" dirty="0">
                <a:latin typeface="Times New Roman"/>
                <a:cs typeface="Times New Roman"/>
              </a:rPr>
              <a:t>долгосрочных изменений </a:t>
            </a:r>
            <a:r>
              <a:rPr sz="2500" spc="-5" dirty="0">
                <a:latin typeface="Times New Roman"/>
                <a:cs typeface="Times New Roman"/>
              </a:rPr>
              <a:t>в  </a:t>
            </a:r>
            <a:r>
              <a:rPr sz="2500" spc="-10" dirty="0">
                <a:latin typeface="Times New Roman"/>
                <a:cs typeface="Times New Roman"/>
              </a:rPr>
              <a:t>виде </a:t>
            </a:r>
            <a:r>
              <a:rPr sz="2500" spc="-15" dirty="0">
                <a:latin typeface="Times New Roman"/>
                <a:cs typeface="Times New Roman"/>
              </a:rPr>
              <a:t>дегенеративного </a:t>
            </a:r>
            <a:r>
              <a:rPr sz="2500" dirty="0">
                <a:latin typeface="Times New Roman"/>
                <a:cs typeface="Times New Roman"/>
              </a:rPr>
              <a:t>артрита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5" dirty="0">
                <a:latin typeface="Times New Roman"/>
                <a:cs typeface="Times New Roman"/>
              </a:rPr>
              <a:t>тазобедренном</a:t>
            </a:r>
            <a:r>
              <a:rPr sz="2500" spc="1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суставе.</a:t>
            </a:r>
            <a:endParaRPr sz="2500">
              <a:latin typeface="Times New Roman"/>
              <a:cs typeface="Times New Roman"/>
            </a:endParaRPr>
          </a:p>
          <a:p>
            <a:pPr marL="241300" marR="1198245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500" dirty="0">
                <a:latin typeface="Times New Roman"/>
                <a:cs typeface="Times New Roman"/>
              </a:rPr>
              <a:t>Фундаментальное </a:t>
            </a:r>
            <a:r>
              <a:rPr sz="2500" spc="-15" dirty="0">
                <a:latin typeface="Times New Roman"/>
                <a:cs typeface="Times New Roman"/>
              </a:rPr>
              <a:t>лечение </a:t>
            </a:r>
            <a:r>
              <a:rPr sz="2500" dirty="0">
                <a:latin typeface="Times New Roman"/>
                <a:cs typeface="Times New Roman"/>
              </a:rPr>
              <a:t>состоит </a:t>
            </a:r>
            <a:r>
              <a:rPr sz="2500" spc="-5" dirty="0">
                <a:latin typeface="Times New Roman"/>
                <a:cs typeface="Times New Roman"/>
              </a:rPr>
              <a:t>из </a:t>
            </a:r>
            <a:r>
              <a:rPr sz="2500" spc="-20" dirty="0">
                <a:latin typeface="Times New Roman"/>
                <a:cs typeface="Times New Roman"/>
              </a:rPr>
              <a:t>отдыха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10" dirty="0">
                <a:latin typeface="Times New Roman"/>
                <a:cs typeface="Times New Roman"/>
              </a:rPr>
              <a:t>соответствующих  возрасту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НПВП.</a:t>
            </a:r>
            <a:endParaRPr sz="2500">
              <a:latin typeface="Times New Roman"/>
              <a:cs typeface="Times New Roman"/>
            </a:endParaRPr>
          </a:p>
          <a:p>
            <a:pPr marL="241300" marR="57150" indent="-228600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10" dirty="0">
                <a:latin typeface="Times New Roman"/>
                <a:cs typeface="Times New Roman"/>
              </a:rPr>
              <a:t>Частичная разгрузка </a:t>
            </a:r>
            <a:r>
              <a:rPr sz="2500" spc="10" dirty="0">
                <a:latin typeface="Times New Roman"/>
                <a:cs typeface="Times New Roman"/>
              </a:rPr>
              <a:t>веса </a:t>
            </a:r>
            <a:r>
              <a:rPr sz="2500" spc="-5" dirty="0">
                <a:latin typeface="Times New Roman"/>
                <a:cs typeface="Times New Roman"/>
              </a:rPr>
              <a:t>с </a:t>
            </a:r>
            <a:r>
              <a:rPr sz="2500" spc="-10" dirty="0">
                <a:latin typeface="Times New Roman"/>
                <a:cs typeface="Times New Roman"/>
              </a:rPr>
              <a:t>костылями </a:t>
            </a:r>
            <a:r>
              <a:rPr sz="2500" spc="-20" dirty="0">
                <a:latin typeface="Times New Roman"/>
                <a:cs typeface="Times New Roman"/>
              </a:rPr>
              <a:t>может </a:t>
            </a:r>
            <a:r>
              <a:rPr sz="2500" spc="-10" dirty="0">
                <a:latin typeface="Times New Roman"/>
                <a:cs typeface="Times New Roman"/>
              </a:rPr>
              <a:t>обеспечить улучшение </a:t>
            </a:r>
            <a:r>
              <a:rPr sz="2500" spc="-15" dirty="0">
                <a:latin typeface="Times New Roman"/>
                <a:cs typeface="Times New Roman"/>
              </a:rPr>
              <a:t>боли 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15" dirty="0">
                <a:latin typeface="Times New Roman"/>
                <a:cs typeface="Times New Roman"/>
              </a:rPr>
              <a:t>полный </a:t>
            </a:r>
            <a:r>
              <a:rPr sz="2500" spc="-5" dirty="0">
                <a:latin typeface="Times New Roman"/>
                <a:cs typeface="Times New Roman"/>
              </a:rPr>
              <a:t>ROM в </a:t>
            </a:r>
            <a:r>
              <a:rPr sz="2500" spc="-15" dirty="0">
                <a:latin typeface="Times New Roman"/>
                <a:cs typeface="Times New Roman"/>
              </a:rPr>
              <a:t>тазобедренном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суставе.</a:t>
            </a:r>
            <a:endParaRPr sz="25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15" dirty="0">
                <a:latin typeface="Times New Roman"/>
                <a:cs typeface="Times New Roman"/>
              </a:rPr>
              <a:t>Симптомы </a:t>
            </a:r>
            <a:r>
              <a:rPr sz="2500" spc="-5" dirty="0">
                <a:latin typeface="Times New Roman"/>
                <a:cs typeface="Times New Roman"/>
              </a:rPr>
              <a:t>у </a:t>
            </a:r>
            <a:r>
              <a:rPr sz="2500" spc="-15" dirty="0">
                <a:latin typeface="Times New Roman"/>
                <a:cs typeface="Times New Roman"/>
              </a:rPr>
              <a:t>большинства пациентов </a:t>
            </a:r>
            <a:r>
              <a:rPr sz="2500" spc="-5" dirty="0">
                <a:latin typeface="Times New Roman"/>
                <a:cs typeface="Times New Roman"/>
              </a:rPr>
              <a:t>разрешаются не </a:t>
            </a:r>
            <a:r>
              <a:rPr sz="2500" spc="-10" dirty="0">
                <a:latin typeface="Times New Roman"/>
                <a:cs typeface="Times New Roman"/>
              </a:rPr>
              <a:t>позднее </a:t>
            </a:r>
            <a:r>
              <a:rPr sz="2500" spc="-5" dirty="0">
                <a:latin typeface="Times New Roman"/>
                <a:cs typeface="Times New Roman"/>
              </a:rPr>
              <a:t>5 до 7 дней,  и </a:t>
            </a:r>
            <a:r>
              <a:rPr sz="2500" spc="-10" dirty="0">
                <a:latin typeface="Times New Roman"/>
                <a:cs typeface="Times New Roman"/>
              </a:rPr>
              <a:t>при преждевременной </a:t>
            </a:r>
            <a:r>
              <a:rPr sz="2500" spc="-5" dirty="0">
                <a:latin typeface="Times New Roman"/>
                <a:cs typeface="Times New Roman"/>
              </a:rPr>
              <a:t>активности </a:t>
            </a:r>
            <a:r>
              <a:rPr sz="2500" spc="-35" dirty="0">
                <a:latin typeface="Times New Roman"/>
                <a:cs typeface="Times New Roman"/>
              </a:rPr>
              <a:t>редко, </a:t>
            </a:r>
            <a:r>
              <a:rPr sz="2500" spc="-5" dirty="0">
                <a:latin typeface="Times New Roman"/>
                <a:cs typeface="Times New Roman"/>
              </a:rPr>
              <a:t>но </a:t>
            </a:r>
            <a:r>
              <a:rPr sz="2500" spc="-10" dirty="0">
                <a:latin typeface="Times New Roman"/>
                <a:cs typeface="Times New Roman"/>
              </a:rPr>
              <a:t>бывает</a:t>
            </a:r>
            <a:r>
              <a:rPr sz="2500" spc="2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рецидивирование.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ts val="2550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15" dirty="0">
                <a:latin typeface="Times New Roman"/>
                <a:cs typeface="Times New Roman"/>
              </a:rPr>
              <a:t>Стойкие симптомы </a:t>
            </a:r>
            <a:r>
              <a:rPr sz="2500" spc="-10" dirty="0">
                <a:latin typeface="Times New Roman"/>
                <a:cs typeface="Times New Roman"/>
              </a:rPr>
              <a:t>должны </a:t>
            </a:r>
            <a:r>
              <a:rPr sz="2500" spc="-5" dirty="0">
                <a:latin typeface="Times New Roman"/>
                <a:cs typeface="Times New Roman"/>
              </a:rPr>
              <a:t>быть </a:t>
            </a:r>
            <a:r>
              <a:rPr sz="2500" spc="-10" dirty="0">
                <a:latin typeface="Times New Roman"/>
                <a:cs typeface="Times New Roman"/>
              </a:rPr>
              <a:t>переоценены, понимая, </a:t>
            </a:r>
            <a:r>
              <a:rPr sz="2500" spc="-15" dirty="0">
                <a:latin typeface="Times New Roman"/>
                <a:cs typeface="Times New Roman"/>
              </a:rPr>
              <a:t>что</a:t>
            </a:r>
            <a:r>
              <a:rPr sz="2500" spc="185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низко-</a:t>
            </a:r>
            <a:endParaRPr sz="2500">
              <a:latin typeface="Times New Roman"/>
              <a:cs typeface="Times New Roman"/>
            </a:endParaRPr>
          </a:p>
          <a:p>
            <a:pPr marL="241300" marR="1397635">
              <a:lnSpc>
                <a:spcPct val="70100"/>
              </a:lnSpc>
              <a:spcBef>
                <a:spcPts val="445"/>
              </a:spcBef>
            </a:pPr>
            <a:r>
              <a:rPr sz="2500" spc="-5" dirty="0">
                <a:latin typeface="Times New Roman"/>
                <a:cs typeface="Times New Roman"/>
              </a:rPr>
              <a:t>уровневая </a:t>
            </a:r>
            <a:r>
              <a:rPr sz="2500" spc="-20" dirty="0">
                <a:latin typeface="Times New Roman"/>
                <a:cs typeface="Times New Roman"/>
              </a:rPr>
              <a:t>симптоматика может </a:t>
            </a:r>
            <a:r>
              <a:rPr sz="2500" spc="-5" dirty="0">
                <a:latin typeface="Times New Roman"/>
                <a:cs typeface="Times New Roman"/>
              </a:rPr>
              <a:t>длиться в </a:t>
            </a:r>
            <a:r>
              <a:rPr sz="2500" spc="-30" dirty="0">
                <a:latin typeface="Times New Roman"/>
                <a:cs typeface="Times New Roman"/>
              </a:rPr>
              <a:t>некоторых </a:t>
            </a:r>
            <a:r>
              <a:rPr sz="2500" dirty="0">
                <a:latin typeface="Times New Roman"/>
                <a:cs typeface="Times New Roman"/>
              </a:rPr>
              <a:t>случаях </a:t>
            </a:r>
            <a:r>
              <a:rPr sz="2500" spc="-5" dirty="0">
                <a:latin typeface="Times New Roman"/>
                <a:cs typeface="Times New Roman"/>
              </a:rPr>
              <a:t>до  </a:t>
            </a:r>
            <a:r>
              <a:rPr sz="2500" spc="-20" dirty="0">
                <a:latin typeface="Times New Roman"/>
                <a:cs typeface="Times New Roman"/>
              </a:rPr>
              <a:t>нескольких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недель.</a:t>
            </a:r>
            <a:endParaRPr sz="2500">
              <a:latin typeface="Times New Roman"/>
              <a:cs typeface="Times New Roman"/>
            </a:endParaRPr>
          </a:p>
          <a:p>
            <a:pPr marL="241300" indent="-228600">
              <a:lnSpc>
                <a:spcPts val="255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10" dirty="0">
                <a:latin typeface="Times New Roman"/>
                <a:cs typeface="Times New Roman"/>
              </a:rPr>
              <a:t>Следует </a:t>
            </a:r>
            <a:r>
              <a:rPr sz="2500" spc="-20" dirty="0">
                <a:latin typeface="Times New Roman"/>
                <a:cs typeface="Times New Roman"/>
              </a:rPr>
              <a:t>избегать </a:t>
            </a:r>
            <a:r>
              <a:rPr sz="2500" spc="-15" dirty="0">
                <a:latin typeface="Times New Roman"/>
                <a:cs typeface="Times New Roman"/>
              </a:rPr>
              <a:t>полной, </a:t>
            </a:r>
            <a:r>
              <a:rPr sz="2500" spc="-10" dirty="0">
                <a:latin typeface="Times New Roman"/>
                <a:cs typeface="Times New Roman"/>
              </a:rPr>
              <a:t>неограниченной </a:t>
            </a:r>
            <a:r>
              <a:rPr sz="2500" spc="-5" dirty="0">
                <a:latin typeface="Times New Roman"/>
                <a:cs typeface="Times New Roman"/>
              </a:rPr>
              <a:t>активности до </a:t>
            </a:r>
            <a:r>
              <a:rPr sz="2500" spc="-20" dirty="0">
                <a:latin typeface="Times New Roman"/>
                <a:cs typeface="Times New Roman"/>
              </a:rPr>
              <a:t>тех </a:t>
            </a:r>
            <a:r>
              <a:rPr sz="2500" spc="-10" dirty="0">
                <a:latin typeface="Times New Roman"/>
                <a:cs typeface="Times New Roman"/>
              </a:rPr>
              <a:t>пор,</a:t>
            </a:r>
            <a:r>
              <a:rPr sz="2500" spc="2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пока</a:t>
            </a:r>
            <a:endParaRPr sz="2500">
              <a:latin typeface="Times New Roman"/>
              <a:cs typeface="Times New Roman"/>
            </a:endParaRPr>
          </a:p>
          <a:p>
            <a:pPr marL="241300" marR="669925">
              <a:lnSpc>
                <a:spcPct val="70000"/>
              </a:lnSpc>
              <a:spcBef>
                <a:spcPts val="450"/>
              </a:spcBef>
            </a:pPr>
            <a:r>
              <a:rPr sz="2500" spc="-20" dirty="0">
                <a:latin typeface="Times New Roman"/>
                <a:cs typeface="Times New Roman"/>
              </a:rPr>
              <a:t>бедро </a:t>
            </a:r>
            <a:r>
              <a:rPr sz="2500" spc="-5" dirty="0">
                <a:latin typeface="Times New Roman"/>
                <a:cs typeface="Times New Roman"/>
              </a:rPr>
              <a:t>не </a:t>
            </a:r>
            <a:r>
              <a:rPr sz="2500" dirty="0">
                <a:latin typeface="Times New Roman"/>
                <a:cs typeface="Times New Roman"/>
              </a:rPr>
              <a:t>станет </a:t>
            </a:r>
            <a:r>
              <a:rPr sz="2500" spc="-5" dirty="0">
                <a:latin typeface="Times New Roman"/>
                <a:cs typeface="Times New Roman"/>
              </a:rPr>
              <a:t>полностью безболезненным и </a:t>
            </a:r>
            <a:r>
              <a:rPr sz="2500" spc="-10" dirty="0">
                <a:latin typeface="Times New Roman"/>
                <a:cs typeface="Times New Roman"/>
              </a:rPr>
              <a:t>нет никаких </a:t>
            </a:r>
            <a:r>
              <a:rPr sz="2500" spc="-25" dirty="0">
                <a:latin typeface="Times New Roman"/>
                <a:cs typeface="Times New Roman"/>
              </a:rPr>
              <a:t>признаков  </a:t>
            </a:r>
            <a:r>
              <a:rPr sz="2500" spc="-15" dirty="0">
                <a:latin typeface="Times New Roman"/>
                <a:cs typeface="Times New Roman"/>
              </a:rPr>
              <a:t>хромоты.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6350" y="336295"/>
            <a:ext cx="10038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Импиджмент </a:t>
            </a:r>
            <a:r>
              <a:rPr spc="-5" dirty="0"/>
              <a:t>бедренной </a:t>
            </a:r>
            <a:r>
              <a:rPr spc="-20" dirty="0"/>
              <a:t>вертлужной </a:t>
            </a:r>
            <a:r>
              <a:rPr spc="-5" dirty="0"/>
              <a:t>впадины</a:t>
            </a:r>
            <a:r>
              <a:rPr spc="-15" dirty="0"/>
              <a:t> </a:t>
            </a:r>
            <a:r>
              <a:rPr dirty="0"/>
              <a:t>(ИБВВ)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80489"/>
            <a:ext cx="10146665" cy="4736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ИБВВ - </a:t>
            </a: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2600" spc="-10" dirty="0">
                <a:latin typeface="Calibri"/>
                <a:cs typeface="Calibri"/>
              </a:rPr>
              <a:t>недавно </a:t>
            </a:r>
            <a:r>
              <a:rPr sz="2600" spc="-5" dirty="0">
                <a:latin typeface="Calibri"/>
                <a:cs typeface="Calibri"/>
              </a:rPr>
              <a:t>описанная </a:t>
            </a:r>
            <a:r>
              <a:rPr sz="2600" spc="-10" dirty="0">
                <a:latin typeface="Calibri"/>
                <a:cs typeface="Calibri"/>
              </a:rPr>
              <a:t>концепция представляет значительный  </a:t>
            </a:r>
            <a:r>
              <a:rPr sz="2600" spc="-5" dirty="0">
                <a:latin typeface="Calibri"/>
                <a:cs typeface="Calibri"/>
              </a:rPr>
              <a:t>интерес </a:t>
            </a:r>
            <a:r>
              <a:rPr sz="2600" i="1" spc="-5" dirty="0">
                <a:latin typeface="Calibri"/>
                <a:cs typeface="Calibri"/>
              </a:rPr>
              <a:t>Song </a:t>
            </a:r>
            <a:r>
              <a:rPr sz="2600" i="1" dirty="0">
                <a:latin typeface="Calibri"/>
                <a:cs typeface="Calibri"/>
              </a:rPr>
              <a:t>KM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(2011).</a:t>
            </a:r>
            <a:endParaRPr sz="2600">
              <a:latin typeface="Calibri"/>
              <a:cs typeface="Calibri"/>
            </a:endParaRPr>
          </a:p>
          <a:p>
            <a:pPr marL="241300" marR="20320" indent="-228600">
              <a:lnSpc>
                <a:spcPts val="25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встречается </a:t>
            </a:r>
            <a:r>
              <a:rPr sz="2600" spc="-20" dirty="0">
                <a:latin typeface="Calibri"/>
                <a:cs typeface="Calibri"/>
              </a:rPr>
              <a:t>главным </a:t>
            </a:r>
            <a:r>
              <a:rPr sz="2600" spc="-5" dirty="0">
                <a:latin typeface="Calibri"/>
                <a:cs typeface="Calibri"/>
              </a:rPr>
              <a:t>образом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подростков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20" dirty="0">
                <a:latin typeface="Calibri"/>
                <a:cs typeface="Calibri"/>
              </a:rPr>
              <a:t>молодых </a:t>
            </a:r>
            <a:r>
              <a:rPr sz="2600" spc="-15" dirty="0">
                <a:latin typeface="Calibri"/>
                <a:cs typeface="Calibri"/>
              </a:rPr>
              <a:t>людей,  </a:t>
            </a:r>
            <a:r>
              <a:rPr sz="2600" dirty="0">
                <a:latin typeface="Calibri"/>
                <a:cs typeface="Calibri"/>
              </a:rPr>
              <a:t>ассоциированное со </a:t>
            </a:r>
            <a:r>
              <a:rPr sz="2600" spc="-5" dirty="0">
                <a:latin typeface="Calibri"/>
                <a:cs typeface="Calibri"/>
              </a:rPr>
              <a:t>снижением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смещением вперед</a:t>
            </a:r>
            <a:r>
              <a:rPr sz="2600" spc="-1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головки-шейки 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проксимальном </a:t>
            </a:r>
            <a:r>
              <a:rPr sz="2600" spc="-40" dirty="0">
                <a:latin typeface="Calibri"/>
                <a:cs typeface="Calibri"/>
              </a:rPr>
              <a:t>отделе </a:t>
            </a:r>
            <a:r>
              <a:rPr sz="2600" spc="-10" dirty="0">
                <a:latin typeface="Calibri"/>
                <a:cs typeface="Calibri"/>
              </a:rPr>
              <a:t>бедра, </a:t>
            </a:r>
            <a:r>
              <a:rPr sz="2600" spc="-5" dirty="0">
                <a:latin typeface="Calibri"/>
                <a:cs typeface="Calibri"/>
              </a:rPr>
              <a:t>избыточным покрытием </a:t>
            </a:r>
            <a:r>
              <a:rPr sz="2600" spc="-10" dirty="0">
                <a:latin typeface="Calibri"/>
                <a:cs typeface="Calibri"/>
              </a:rPr>
              <a:t>вертлужной  </a:t>
            </a:r>
            <a:r>
              <a:rPr sz="2600" dirty="0">
                <a:latin typeface="Calibri"/>
                <a:cs typeface="Calibri"/>
              </a:rPr>
              <a:t>впадины </a:t>
            </a:r>
            <a:r>
              <a:rPr sz="2600" spc="-5" dirty="0">
                <a:latin typeface="Calibri"/>
                <a:cs typeface="Calibri"/>
              </a:rPr>
              <a:t>или ретроверсией </a:t>
            </a:r>
            <a:r>
              <a:rPr sz="2600" i="1" dirty="0">
                <a:latin typeface="Calibri"/>
                <a:cs typeface="Calibri"/>
              </a:rPr>
              <a:t>Ganz </a:t>
            </a:r>
            <a:r>
              <a:rPr sz="2600" i="1" spc="-125" dirty="0">
                <a:latin typeface="Calibri"/>
                <a:cs typeface="Calibri"/>
              </a:rPr>
              <a:t>F, </a:t>
            </a:r>
            <a:r>
              <a:rPr sz="2600" i="1" spc="-5" dirty="0">
                <a:latin typeface="Calibri"/>
                <a:cs typeface="Calibri"/>
              </a:rPr>
              <a:t>Parvizi </a:t>
            </a:r>
            <a:r>
              <a:rPr sz="2600" i="1" spc="-20" dirty="0">
                <a:latin typeface="Calibri"/>
                <a:cs typeface="Calibri"/>
              </a:rPr>
              <a:t>J, </a:t>
            </a:r>
            <a:r>
              <a:rPr sz="2600" i="1" dirty="0">
                <a:latin typeface="Calibri"/>
                <a:cs typeface="Calibri"/>
              </a:rPr>
              <a:t>Beck M, </a:t>
            </a:r>
            <a:r>
              <a:rPr sz="2600" i="1" spc="-5" dirty="0">
                <a:latin typeface="Calibri"/>
                <a:cs typeface="Calibri"/>
              </a:rPr>
              <a:t>et</a:t>
            </a:r>
            <a:r>
              <a:rPr sz="2600" i="1" spc="3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al</a:t>
            </a:r>
            <a:r>
              <a:rPr sz="2600" spc="-5" dirty="0">
                <a:latin typeface="Calibri"/>
                <a:cs typeface="Calibri"/>
              </a:rPr>
              <a:t>.(2003)</a:t>
            </a:r>
            <a:endParaRPr sz="2600">
              <a:latin typeface="Calibri"/>
              <a:cs typeface="Calibri"/>
            </a:endParaRPr>
          </a:p>
          <a:p>
            <a:pPr marL="241300" marR="465455" indent="-228600" algn="just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Механические </a:t>
            </a:r>
            <a:r>
              <a:rPr sz="2600" spc="-15" dirty="0">
                <a:latin typeface="Calibri"/>
                <a:cs typeface="Calibri"/>
              </a:rPr>
              <a:t>соударения </a:t>
            </a:r>
            <a:r>
              <a:rPr sz="2600" spc="-10" dirty="0">
                <a:latin typeface="Calibri"/>
                <a:cs typeface="Calibri"/>
              </a:rPr>
              <a:t>являются </a:t>
            </a:r>
            <a:r>
              <a:rPr sz="2600" dirty="0">
                <a:latin typeface="Calibri"/>
                <a:cs typeface="Calibri"/>
              </a:rPr>
              <a:t>причинами </a:t>
            </a:r>
            <a:r>
              <a:rPr sz="2600" spc="-5" dirty="0">
                <a:latin typeface="Calibri"/>
                <a:cs typeface="Calibri"/>
              </a:rPr>
              <a:t>травмы хрящевой  </a:t>
            </a:r>
            <a:r>
              <a:rPr sz="2600" dirty="0">
                <a:latin typeface="Calibri"/>
                <a:cs typeface="Calibri"/>
              </a:rPr>
              <a:t>прокладки </a:t>
            </a:r>
            <a:r>
              <a:rPr sz="2600" spc="-5" dirty="0">
                <a:latin typeface="Calibri"/>
                <a:cs typeface="Calibri"/>
              </a:rPr>
              <a:t>передней </a:t>
            </a:r>
            <a:r>
              <a:rPr sz="2600" dirty="0">
                <a:latin typeface="Calibri"/>
                <a:cs typeface="Calibri"/>
              </a:rPr>
              <a:t>губы и задней </a:t>
            </a:r>
            <a:r>
              <a:rPr sz="2600" spc="-5" dirty="0">
                <a:latin typeface="Calibri"/>
                <a:cs typeface="Calibri"/>
              </a:rPr>
              <a:t>повреждения </a:t>
            </a:r>
            <a:r>
              <a:rPr sz="2600" spc="-15" dirty="0">
                <a:latin typeface="Calibri"/>
                <a:cs typeface="Calibri"/>
              </a:rPr>
              <a:t>от</a:t>
            </a:r>
            <a:r>
              <a:rPr sz="2600" spc="-1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противоудара  </a:t>
            </a:r>
            <a:r>
              <a:rPr sz="2600" spc="-5" dirty="0">
                <a:latin typeface="Calibri"/>
                <a:cs typeface="Calibri"/>
              </a:rPr>
              <a:t>суставного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хряща.</a:t>
            </a:r>
            <a:endParaRPr sz="2600">
              <a:latin typeface="Calibri"/>
              <a:cs typeface="Calibri"/>
            </a:endParaRPr>
          </a:p>
          <a:p>
            <a:pPr marL="241300" marR="993775" indent="-228600" algn="just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Клинические </a:t>
            </a:r>
            <a:r>
              <a:rPr sz="2600" spc="-5" dirty="0">
                <a:latin typeface="Calibri"/>
                <a:cs typeface="Calibri"/>
              </a:rPr>
              <a:t>характеристики </a:t>
            </a:r>
            <a:r>
              <a:rPr sz="2600" dirty="0">
                <a:latin typeface="Calibri"/>
                <a:cs typeface="Calibri"/>
              </a:rPr>
              <a:t>включают </a:t>
            </a:r>
            <a:r>
              <a:rPr sz="2600" spc="-10" dirty="0">
                <a:latin typeface="Calibri"/>
                <a:cs typeface="Calibri"/>
              </a:rPr>
              <a:t>переднюю </a:t>
            </a:r>
            <a:r>
              <a:rPr sz="2600" spc="-15" dirty="0">
                <a:latin typeface="Calibri"/>
                <a:cs typeface="Calibri"/>
              </a:rPr>
              <a:t>боль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паху,  </a:t>
            </a:r>
            <a:r>
              <a:rPr sz="2600" spc="-5" dirty="0">
                <a:latin typeface="Calibri"/>
                <a:cs typeface="Calibri"/>
              </a:rPr>
              <a:t>усугубленную </a:t>
            </a:r>
            <a:r>
              <a:rPr sz="2600" spc="-10" dirty="0">
                <a:latin typeface="Calibri"/>
                <a:cs typeface="Calibri"/>
              </a:rPr>
              <a:t>деятельностью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сгибании.</a:t>
            </a:r>
            <a:endParaRPr sz="2600">
              <a:latin typeface="Calibri"/>
              <a:cs typeface="Calibri"/>
            </a:endParaRPr>
          </a:p>
          <a:p>
            <a:pPr marL="241300" indent="-228600" algn="just">
              <a:lnSpc>
                <a:spcPts val="281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Положительный </a:t>
            </a:r>
            <a:r>
              <a:rPr sz="2600" spc="-5" dirty="0">
                <a:latin typeface="Calibri"/>
                <a:cs typeface="Calibri"/>
              </a:rPr>
              <a:t>тест </a:t>
            </a:r>
            <a:r>
              <a:rPr sz="2600" dirty="0">
                <a:latin typeface="Calibri"/>
                <a:cs typeface="Calibri"/>
              </a:rPr>
              <a:t>на </a:t>
            </a:r>
            <a:r>
              <a:rPr sz="2600" spc="-5" dirty="0">
                <a:latin typeface="Calibri"/>
                <a:cs typeface="Calibri"/>
              </a:rPr>
              <a:t>импиджмент-синдром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присутствует,</a:t>
            </a:r>
            <a:endParaRPr sz="2600">
              <a:latin typeface="Calibri"/>
              <a:cs typeface="Calibri"/>
            </a:endParaRPr>
          </a:p>
          <a:p>
            <a:pPr marL="241300" algn="just">
              <a:lnSpc>
                <a:spcPts val="2810"/>
              </a:lnSpc>
            </a:pPr>
            <a:r>
              <a:rPr sz="2600" spc="-5" dirty="0">
                <a:latin typeface="Calibri"/>
                <a:cs typeface="Calibri"/>
              </a:rPr>
              <a:t>связанный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ограниченным </a:t>
            </a:r>
            <a:r>
              <a:rPr sz="2600" dirty="0">
                <a:latin typeface="Calibri"/>
                <a:cs typeface="Calibri"/>
              </a:rPr>
              <a:t>сгибания </a:t>
            </a:r>
            <a:r>
              <a:rPr sz="2600" spc="-10" dirty="0">
                <a:latin typeface="Calibri"/>
                <a:cs typeface="Calibri"/>
              </a:rPr>
              <a:t>бедра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внутренней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ротации.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6350" y="336295"/>
            <a:ext cx="10038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Импиджмент </a:t>
            </a:r>
            <a:r>
              <a:rPr spc="-5" dirty="0"/>
              <a:t>бедренной </a:t>
            </a:r>
            <a:r>
              <a:rPr spc="-20" dirty="0"/>
              <a:t>вертлужной </a:t>
            </a:r>
            <a:r>
              <a:rPr spc="-5" dirty="0"/>
              <a:t>впадины</a:t>
            </a:r>
            <a:r>
              <a:rPr spc="-15" dirty="0"/>
              <a:t> </a:t>
            </a:r>
            <a:r>
              <a:rPr dirty="0"/>
              <a:t>(ИБВВ)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80489"/>
            <a:ext cx="10337165" cy="47364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Деформация, </a:t>
            </a:r>
            <a:r>
              <a:rPr sz="2600" dirty="0">
                <a:latin typeface="Calibri"/>
                <a:cs typeface="Calibri"/>
              </a:rPr>
              <a:t>вызывающая ИБВВ </a:t>
            </a:r>
            <a:r>
              <a:rPr sz="2600" spc="-5" dirty="0">
                <a:latin typeface="Calibri"/>
                <a:cs typeface="Calibri"/>
              </a:rPr>
              <a:t>часто незаметна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часто </a:t>
            </a:r>
            <a:r>
              <a:rPr sz="2600" spc="-10" dirty="0">
                <a:latin typeface="Calibri"/>
                <a:cs typeface="Calibri"/>
              </a:rPr>
              <a:t>пропускается 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5" dirty="0">
                <a:latin typeface="Calibri"/>
                <a:cs typeface="Calibri"/>
              </a:rPr>
              <a:t>рентгенографии. </a:t>
            </a:r>
            <a:r>
              <a:rPr sz="2600" dirty="0">
                <a:latin typeface="Calibri"/>
                <a:cs typeface="Calibri"/>
              </a:rPr>
              <a:t>Для постановки </a:t>
            </a:r>
            <a:r>
              <a:rPr sz="2600" spc="-5" dirty="0">
                <a:latin typeface="Calibri"/>
                <a:cs typeface="Calibri"/>
              </a:rPr>
              <a:t>диагноза часто требуется</a:t>
            </a:r>
            <a:r>
              <a:rPr sz="2600" spc="-165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МРТ.</a:t>
            </a:r>
            <a:endParaRPr sz="2600">
              <a:latin typeface="Calibri"/>
              <a:cs typeface="Calibri"/>
            </a:endParaRPr>
          </a:p>
          <a:p>
            <a:pPr marL="241300" marR="702945" indent="-228600">
              <a:lnSpc>
                <a:spcPts val="25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Деформация, </a:t>
            </a:r>
            <a:r>
              <a:rPr sz="2600" dirty="0">
                <a:latin typeface="Calibri"/>
                <a:cs typeface="Calibri"/>
              </a:rPr>
              <a:t>вызывающая ИБВП, </a:t>
            </a:r>
            <a:r>
              <a:rPr sz="2600" spc="-5" dirty="0">
                <a:latin typeface="Calibri"/>
                <a:cs typeface="Calibri"/>
              </a:rPr>
              <a:t>часто двусторонняя, </a:t>
            </a:r>
            <a:r>
              <a:rPr sz="2600" dirty="0">
                <a:latin typeface="Calibri"/>
                <a:cs typeface="Calibri"/>
              </a:rPr>
              <a:t>но </a:t>
            </a:r>
            <a:r>
              <a:rPr sz="2600" spc="-15" dirty="0">
                <a:latin typeface="Calibri"/>
                <a:cs typeface="Calibri"/>
              </a:rPr>
              <a:t>нередко  </a:t>
            </a:r>
            <a:r>
              <a:rPr sz="2600" spc="-5" dirty="0">
                <a:latin typeface="Calibri"/>
                <a:cs typeface="Calibri"/>
              </a:rPr>
              <a:t>симптоматична </a:t>
            </a:r>
            <a:r>
              <a:rPr sz="2600" spc="-20" dirty="0">
                <a:latin typeface="Calibri"/>
                <a:cs typeface="Calibri"/>
              </a:rPr>
              <a:t>только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20" dirty="0">
                <a:latin typeface="Calibri"/>
                <a:cs typeface="Calibri"/>
              </a:rPr>
              <a:t>одном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бедре.</a:t>
            </a:r>
            <a:endParaRPr sz="2600">
              <a:latin typeface="Calibri"/>
              <a:cs typeface="Calibri"/>
            </a:endParaRPr>
          </a:p>
          <a:p>
            <a:pPr marL="241300" marR="241935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С помощью </a:t>
            </a:r>
            <a:r>
              <a:rPr sz="2600" spc="-10" dirty="0">
                <a:latin typeface="Calibri"/>
                <a:cs typeface="Calibri"/>
              </a:rPr>
              <a:t>передовых </a:t>
            </a:r>
            <a:r>
              <a:rPr sz="2600" spc="-20" dirty="0">
                <a:latin typeface="Calibri"/>
                <a:cs typeface="Calibri"/>
              </a:rPr>
              <a:t>методов </a:t>
            </a:r>
            <a:r>
              <a:rPr sz="2600" spc="-5" dirty="0">
                <a:latin typeface="Calibri"/>
                <a:cs typeface="Calibri"/>
              </a:rPr>
              <a:t>артроскопии </a:t>
            </a:r>
            <a:r>
              <a:rPr sz="2600" spc="-10" dirty="0">
                <a:latin typeface="Calibri"/>
                <a:cs typeface="Calibri"/>
              </a:rPr>
              <a:t>тазобедренного </a:t>
            </a:r>
            <a:r>
              <a:rPr sz="2600" dirty="0">
                <a:latin typeface="Calibri"/>
                <a:cs typeface="Calibri"/>
              </a:rPr>
              <a:t>сустава  лечение </a:t>
            </a:r>
            <a:r>
              <a:rPr sz="2600" spc="-5" dirty="0">
                <a:latin typeface="Calibri"/>
                <a:cs typeface="Calibri"/>
              </a:rPr>
              <a:t>доступно для многих </a:t>
            </a:r>
            <a:r>
              <a:rPr sz="2600" dirty="0">
                <a:latin typeface="Calibri"/>
                <a:cs typeface="Calibri"/>
              </a:rPr>
              <a:t>с помощью минимально </a:t>
            </a:r>
            <a:r>
              <a:rPr sz="2600" spc="-5" dirty="0">
                <a:latin typeface="Calibri"/>
                <a:cs typeface="Calibri"/>
              </a:rPr>
              <a:t>инвазивного  </a:t>
            </a:r>
            <a:r>
              <a:rPr sz="2600" spc="-25" dirty="0">
                <a:latin typeface="Calibri"/>
                <a:cs typeface="Calibri"/>
              </a:rPr>
              <a:t>подхода.</a:t>
            </a:r>
            <a:endParaRPr sz="2600">
              <a:latin typeface="Calibri"/>
              <a:cs typeface="Calibri"/>
            </a:endParaRPr>
          </a:p>
          <a:p>
            <a:pPr marL="241300" marR="413384" indent="-228600" algn="just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Целью </a:t>
            </a:r>
            <a:r>
              <a:rPr sz="2600" spc="-5" dirty="0">
                <a:latin typeface="Calibri"/>
                <a:cs typeface="Calibri"/>
              </a:rPr>
              <a:t>операции </a:t>
            </a:r>
            <a:r>
              <a:rPr sz="2600" spc="-10" dirty="0">
                <a:latin typeface="Calibri"/>
                <a:cs typeface="Calibri"/>
              </a:rPr>
              <a:t>является </a:t>
            </a:r>
            <a:r>
              <a:rPr sz="2600" spc="-5" dirty="0">
                <a:latin typeface="Calibri"/>
                <a:cs typeface="Calibri"/>
              </a:rPr>
              <a:t>создание </a:t>
            </a:r>
            <a:r>
              <a:rPr sz="2600" spc="-15" dirty="0">
                <a:latin typeface="Calibri"/>
                <a:cs typeface="Calibri"/>
              </a:rPr>
              <a:t>свободного </a:t>
            </a:r>
            <a:r>
              <a:rPr sz="2600" spc="-5" dirty="0">
                <a:latin typeface="Calibri"/>
                <a:cs typeface="Calibri"/>
              </a:rPr>
              <a:t>движения. Санация  </a:t>
            </a:r>
            <a:r>
              <a:rPr sz="2600" dirty="0">
                <a:latin typeface="Calibri"/>
                <a:cs typeface="Calibri"/>
              </a:rPr>
              <a:t>губы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5" dirty="0">
                <a:latin typeface="Calibri"/>
                <a:cs typeface="Calibri"/>
              </a:rPr>
              <a:t>потребоваться вместе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остеохондропластикой </a:t>
            </a:r>
            <a:r>
              <a:rPr sz="2600" i="1" spc="-10" dirty="0">
                <a:latin typeface="Calibri"/>
                <a:cs typeface="Calibri"/>
              </a:rPr>
              <a:t>Bardakos  </a:t>
            </a:r>
            <a:r>
              <a:rPr sz="2600" i="1" spc="-70" dirty="0">
                <a:latin typeface="Calibri"/>
                <a:cs typeface="Calibri"/>
              </a:rPr>
              <a:t>NV, </a:t>
            </a:r>
            <a:r>
              <a:rPr sz="2600" i="1" spc="-20" dirty="0">
                <a:latin typeface="Calibri"/>
                <a:cs typeface="Calibri"/>
              </a:rPr>
              <a:t>Vasconcelos </a:t>
            </a:r>
            <a:r>
              <a:rPr sz="2600" i="1" dirty="0">
                <a:latin typeface="Calibri"/>
                <a:cs typeface="Calibri"/>
              </a:rPr>
              <a:t>JS, </a:t>
            </a:r>
            <a:r>
              <a:rPr sz="2600" i="1" spc="-5" dirty="0">
                <a:latin typeface="Calibri"/>
                <a:cs typeface="Calibri"/>
              </a:rPr>
              <a:t>Villar </a:t>
            </a:r>
            <a:r>
              <a:rPr sz="2600" i="1" dirty="0">
                <a:latin typeface="Calibri"/>
                <a:cs typeface="Calibri"/>
              </a:rPr>
              <a:t>RN</a:t>
            </a:r>
            <a:r>
              <a:rPr sz="2600" i="1" spc="7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(2008)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marR="7747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Лечение эффективно в обеспечении </a:t>
            </a:r>
            <a:r>
              <a:rPr sz="2600" spc="-10" dirty="0">
                <a:latin typeface="Calibri"/>
                <a:cs typeface="Calibri"/>
              </a:rPr>
              <a:t>краткосрочного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среднесрочного  </a:t>
            </a:r>
            <a:r>
              <a:rPr sz="2600" spc="-5" dirty="0">
                <a:latin typeface="Calibri"/>
                <a:cs typeface="Calibri"/>
              </a:rPr>
              <a:t>облегчения симптомов. </a:t>
            </a:r>
            <a:r>
              <a:rPr sz="2600" dirty="0">
                <a:latin typeface="Calibri"/>
                <a:cs typeface="Calibri"/>
              </a:rPr>
              <a:t>Эффект лечения на </a:t>
            </a:r>
            <a:r>
              <a:rPr sz="2600" spc="-5" dirty="0">
                <a:latin typeface="Calibri"/>
                <a:cs typeface="Calibri"/>
              </a:rPr>
              <a:t>течение заболевания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5" dirty="0">
                <a:latin typeface="Calibri"/>
                <a:cs typeface="Calibri"/>
              </a:rPr>
              <a:t>риск коксартроза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поздние </a:t>
            </a:r>
            <a:r>
              <a:rPr sz="2600" dirty="0">
                <a:latin typeface="Calibri"/>
                <a:cs typeface="Calibri"/>
              </a:rPr>
              <a:t>сроки не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известен.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6894" y="733425"/>
            <a:ext cx="2457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Эпифизеолиз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17801"/>
            <a:ext cx="4986655" cy="3667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обычно включает заднее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нижнее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смещение эпифиза на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проксимальном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метафизе бедренной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кости.</a:t>
            </a:r>
            <a:endParaRPr sz="2200">
              <a:latin typeface="Calibri"/>
              <a:cs typeface="Calibri"/>
            </a:endParaRPr>
          </a:p>
          <a:p>
            <a:pPr marL="241300" marR="4184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термин эпифизеолиз </a:t>
            </a:r>
            <a:r>
              <a:rPr sz="2200" spc="-5" dirty="0">
                <a:latin typeface="Calibri"/>
                <a:cs typeface="Calibri"/>
              </a:rPr>
              <a:t>на самом </a:t>
            </a:r>
            <a:r>
              <a:rPr sz="2200" spc="-25" dirty="0">
                <a:latin typeface="Calibri"/>
                <a:cs typeface="Calibri"/>
              </a:rPr>
              <a:t>деле  </a:t>
            </a:r>
            <a:r>
              <a:rPr sz="2200" spc="-5" dirty="0">
                <a:latin typeface="Calibri"/>
                <a:cs typeface="Calibri"/>
              </a:rPr>
              <a:t>неправильный - точнее,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эпифиз</a:t>
            </a:r>
            <a:endParaRPr sz="22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</a:pPr>
            <a:r>
              <a:rPr sz="2200" spc="-10" dirty="0">
                <a:latin typeface="Calibri"/>
                <a:cs typeface="Calibri"/>
              </a:rPr>
              <a:t>остается </a:t>
            </a:r>
            <a:r>
              <a:rPr sz="2200" spc="-5" dirty="0">
                <a:latin typeface="Calibri"/>
                <a:cs typeface="Calibri"/>
              </a:rPr>
              <a:t>в нормальном </a:t>
            </a:r>
            <a:r>
              <a:rPr sz="2200" spc="-15" dirty="0">
                <a:latin typeface="Calibri"/>
                <a:cs typeface="Calibri"/>
              </a:rPr>
              <a:t>положении  </a:t>
            </a:r>
            <a:r>
              <a:rPr sz="2200" spc="-5" dirty="0">
                <a:latin typeface="Calibri"/>
                <a:cs typeface="Calibri"/>
              </a:rPr>
              <a:t>внутри </a:t>
            </a:r>
            <a:r>
              <a:rPr sz="2200" spc="-15" dirty="0">
                <a:latin typeface="Calibri"/>
                <a:cs typeface="Calibri"/>
              </a:rPr>
              <a:t>вертлужной </a:t>
            </a:r>
            <a:r>
              <a:rPr sz="2200" spc="-5" dirty="0">
                <a:latin typeface="Calibri"/>
                <a:cs typeface="Calibri"/>
              </a:rPr>
              <a:t>впадины, в </a:t>
            </a:r>
            <a:r>
              <a:rPr sz="2200" spc="-20" dirty="0">
                <a:latin typeface="Calibri"/>
                <a:cs typeface="Calibri"/>
              </a:rPr>
              <a:t>то  </a:t>
            </a:r>
            <a:r>
              <a:rPr sz="2200" spc="-10" dirty="0">
                <a:latin typeface="Calibri"/>
                <a:cs typeface="Calibri"/>
              </a:rPr>
              <a:t>время </a:t>
            </a:r>
            <a:r>
              <a:rPr sz="2200" spc="-20" dirty="0">
                <a:latin typeface="Calibri"/>
                <a:cs typeface="Calibri"/>
              </a:rPr>
              <a:t>как </a:t>
            </a:r>
            <a:r>
              <a:rPr sz="2200" spc="-5" dirty="0">
                <a:latin typeface="Calibri"/>
                <a:cs typeface="Calibri"/>
              </a:rPr>
              <a:t>проксимальная часть шейки  </a:t>
            </a:r>
            <a:r>
              <a:rPr sz="2200" spc="-10" dirty="0">
                <a:latin typeface="Calibri"/>
                <a:cs typeface="Calibri"/>
              </a:rPr>
              <a:t>бедренной кости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стержень </a:t>
            </a:r>
            <a:r>
              <a:rPr sz="2200" spc="-10" dirty="0">
                <a:latin typeface="Calibri"/>
                <a:cs typeface="Calibri"/>
              </a:rPr>
              <a:t>двигаются  вперед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ротируются </a:t>
            </a:r>
            <a:r>
              <a:rPr sz="2200" spc="-5" dirty="0">
                <a:latin typeface="Calibri"/>
                <a:cs typeface="Calibri"/>
              </a:rPr>
              <a:t>кнаружи  </a:t>
            </a:r>
            <a:r>
              <a:rPr sz="2200" spc="-15" dirty="0">
                <a:latin typeface="Calibri"/>
                <a:cs typeface="Calibri"/>
              </a:rPr>
              <a:t>относительно головки </a:t>
            </a:r>
            <a:r>
              <a:rPr sz="2200" spc="-10" dirty="0">
                <a:latin typeface="Calibri"/>
                <a:cs typeface="Calibri"/>
              </a:rPr>
              <a:t>бедренной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кости</a:t>
            </a:r>
            <a:endParaRPr sz="2200">
              <a:latin typeface="Calibri"/>
              <a:cs typeface="Calibri"/>
            </a:endParaRPr>
          </a:p>
          <a:p>
            <a:pPr marL="241300" marR="382905" indent="-228600" algn="just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заболеваемость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литературе </a:t>
            </a:r>
            <a:r>
              <a:rPr sz="2200" spc="-15" dirty="0">
                <a:latin typeface="Calibri"/>
                <a:cs typeface="Calibri"/>
              </a:rPr>
              <a:t>может  </a:t>
            </a:r>
            <a:r>
              <a:rPr sz="2200" spc="-5" dirty="0">
                <a:latin typeface="Calibri"/>
                <a:cs typeface="Calibri"/>
              </a:rPr>
              <a:t>варьироваться от 1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61 на 100 000  </a:t>
            </a:r>
            <a:r>
              <a:rPr sz="2200" spc="-10" dirty="0">
                <a:latin typeface="Calibri"/>
                <a:cs typeface="Calibri"/>
              </a:rPr>
              <a:t>человек.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9859" y="1825751"/>
            <a:ext cx="4526279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441" y="626440"/>
            <a:ext cx="4358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Камптодактилия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4980305" cy="399415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352425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Camptodactyly </a:t>
            </a:r>
            <a:r>
              <a:rPr sz="2000" dirty="0">
                <a:latin typeface="Times New Roman"/>
                <a:cs typeface="Times New Roman"/>
              </a:rPr>
              <a:t>- в </a:t>
            </a:r>
            <a:r>
              <a:rPr sz="2000" spc="-10" dirty="0">
                <a:latin typeface="Times New Roman"/>
                <a:cs typeface="Times New Roman"/>
              </a:rPr>
              <a:t>переводе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5" dirty="0">
                <a:latin typeface="Times New Roman"/>
                <a:cs typeface="Times New Roman"/>
              </a:rPr>
              <a:t>греческого,  означает </a:t>
            </a:r>
            <a:r>
              <a:rPr sz="2000" spc="-5" dirty="0">
                <a:latin typeface="Times New Roman"/>
                <a:cs typeface="Times New Roman"/>
              </a:rPr>
              <a:t>"согнутый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палец"."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Проксимальный межфаланговый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сустав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spc="-25" dirty="0">
                <a:latin typeface="Times New Roman"/>
                <a:cs typeface="Times New Roman"/>
              </a:rPr>
              <a:t>согнут, </a:t>
            </a:r>
            <a:r>
              <a:rPr sz="2000" dirty="0">
                <a:latin typeface="Times New Roman"/>
                <a:cs typeface="Times New Roman"/>
              </a:rPr>
              <a:t>чаще </a:t>
            </a:r>
            <a:r>
              <a:rPr sz="2000" spc="-10" dirty="0">
                <a:latin typeface="Times New Roman"/>
                <a:cs typeface="Times New Roman"/>
              </a:rPr>
              <a:t>всего </a:t>
            </a:r>
            <a:r>
              <a:rPr sz="2000" dirty="0">
                <a:latin typeface="Times New Roman"/>
                <a:cs typeface="Times New Roman"/>
              </a:rPr>
              <a:t>палец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V.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Заболеваемость </a:t>
            </a:r>
            <a:r>
              <a:rPr sz="2000" spc="-5" dirty="0">
                <a:latin typeface="Times New Roman"/>
                <a:cs typeface="Times New Roman"/>
              </a:rPr>
              <a:t>отмечается </a:t>
            </a:r>
            <a:r>
              <a:rPr sz="2000" dirty="0">
                <a:latin typeface="Times New Roman"/>
                <a:cs typeface="Times New Roman"/>
              </a:rPr>
              <a:t>менее чем у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1%</a:t>
            </a:r>
            <a:endParaRPr sz="2000">
              <a:latin typeface="Times New Roman"/>
              <a:cs typeface="Times New Roman"/>
            </a:endParaRPr>
          </a:p>
          <a:p>
            <a:pPr marL="241300" marR="478790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latin typeface="Times New Roman"/>
                <a:cs typeface="Times New Roman"/>
              </a:rPr>
              <a:t>общей </a:t>
            </a:r>
            <a:r>
              <a:rPr sz="2000" spc="-15" dirty="0">
                <a:latin typeface="Times New Roman"/>
                <a:cs typeface="Times New Roman"/>
              </a:rPr>
              <a:t>популяции </a:t>
            </a:r>
            <a:r>
              <a:rPr sz="2000" dirty="0">
                <a:latin typeface="Times New Roman"/>
                <a:cs typeface="Times New Roman"/>
              </a:rPr>
              <a:t>с равным </a:t>
            </a:r>
            <a:r>
              <a:rPr sz="2000" spc="-5" dirty="0">
                <a:latin typeface="Times New Roman"/>
                <a:cs typeface="Times New Roman"/>
              </a:rPr>
              <a:t>гендерным  распределением.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Появление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подростковом </a:t>
            </a:r>
            <a:r>
              <a:rPr sz="2000" dirty="0">
                <a:latin typeface="Times New Roman"/>
                <a:cs typeface="Times New Roman"/>
              </a:rPr>
              <a:t>возрасте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(чаще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10" dirty="0">
                <a:latin typeface="Times New Roman"/>
                <a:cs typeface="Times New Roman"/>
              </a:rPr>
              <a:t>девочек) </a:t>
            </a:r>
            <a:r>
              <a:rPr sz="2000" spc="-5" dirty="0">
                <a:latin typeface="Times New Roman"/>
                <a:cs typeface="Times New Roman"/>
              </a:rPr>
              <a:t>встречается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реже.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Хирургической реконструкции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Times New Roman"/>
                <a:cs typeface="Times New Roman"/>
              </a:rPr>
              <a:t>функциональных </a:t>
            </a:r>
            <a:r>
              <a:rPr sz="2000" dirty="0">
                <a:latin typeface="Times New Roman"/>
                <a:cs typeface="Times New Roman"/>
              </a:rPr>
              <a:t>и косметических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целях.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Олигодактилия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Макродактилии </a:t>
            </a:r>
            <a:r>
              <a:rPr sz="2000" b="1" dirty="0">
                <a:latin typeface="Times New Roman"/>
                <a:cs typeface="Times New Roman"/>
              </a:rPr>
              <a:t>или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мегалодактилия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Брахидактилия или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микродактилия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92823" y="2185416"/>
            <a:ext cx="4072128" cy="3547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6894" y="733425"/>
            <a:ext cx="24574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Эпифизеолиз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4889500" cy="426275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9525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примерно в </a:t>
            </a:r>
            <a:r>
              <a:rPr sz="2200" spc="-10" dirty="0">
                <a:latin typeface="Calibri"/>
                <a:cs typeface="Calibri"/>
              </a:rPr>
              <a:t>два раза чаще </a:t>
            </a:r>
            <a:r>
              <a:rPr sz="2200" spc="-5" dirty="0">
                <a:latin typeface="Calibri"/>
                <a:cs typeface="Calibri"/>
              </a:rPr>
              <a:t>встречается  у </a:t>
            </a:r>
            <a:r>
              <a:rPr sz="2200" spc="-10" dirty="0">
                <a:latin typeface="Calibri"/>
                <a:cs typeface="Calibri"/>
              </a:rPr>
              <a:t>мальчиков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может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быть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455"/>
              </a:lnSpc>
            </a:pPr>
            <a:r>
              <a:rPr sz="2200" spc="-10" dirty="0">
                <a:latin typeface="Calibri"/>
                <a:cs typeface="Calibri"/>
              </a:rPr>
              <a:t>двусторонним </a:t>
            </a:r>
            <a:r>
              <a:rPr sz="2200" spc="-5" dirty="0">
                <a:latin typeface="Calibri"/>
                <a:cs typeface="Calibri"/>
              </a:rPr>
              <a:t>в 25% случаев, 5%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latin typeface="Calibri"/>
                <a:cs typeface="Calibri"/>
              </a:rPr>
              <a:t>которых происходят</a:t>
            </a:r>
            <a:r>
              <a:rPr sz="2200" spc="-10" dirty="0">
                <a:latin typeface="Calibri"/>
                <a:cs typeface="Calibri"/>
              </a:rPr>
              <a:t> одновременно.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более </a:t>
            </a:r>
            <a:r>
              <a:rPr sz="2200" spc="-5" dirty="0">
                <a:latin typeface="Calibri"/>
                <a:cs typeface="Calibri"/>
              </a:rPr>
              <a:t>90% </a:t>
            </a:r>
            <a:r>
              <a:rPr sz="2200" spc="-10" dirty="0">
                <a:latin typeface="Calibri"/>
                <a:cs typeface="Calibri"/>
              </a:rPr>
              <a:t>пациентов 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поздним</a:t>
            </a:r>
            <a:endParaRPr sz="22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эпифизеолизом </a:t>
            </a:r>
            <a:r>
              <a:rPr sz="2200" spc="-5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контралатеральной  стороне </a:t>
            </a:r>
            <a:r>
              <a:rPr sz="2200" spc="-15" dirty="0">
                <a:latin typeface="Calibri"/>
                <a:cs typeface="Calibri"/>
              </a:rPr>
              <a:t>протекают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бессимптомно.</a:t>
            </a:r>
            <a:endParaRPr sz="2200">
              <a:latin typeface="Calibri"/>
              <a:cs typeface="Calibri"/>
            </a:endParaRPr>
          </a:p>
          <a:p>
            <a:pPr marL="241300" marR="22161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пострадавшие </a:t>
            </a:r>
            <a:r>
              <a:rPr sz="2200" spc="-15" dirty="0">
                <a:latin typeface="Calibri"/>
                <a:cs typeface="Calibri"/>
              </a:rPr>
              <a:t>дети </a:t>
            </a:r>
            <a:r>
              <a:rPr sz="2200" spc="-10" dirty="0">
                <a:latin typeface="Calibri"/>
                <a:cs typeface="Calibri"/>
              </a:rPr>
              <a:t>часто </a:t>
            </a:r>
            <a:r>
              <a:rPr sz="2200" spc="-15" dirty="0">
                <a:latin typeface="Calibri"/>
                <a:cs typeface="Calibri"/>
              </a:rPr>
              <a:t>большие </a:t>
            </a:r>
            <a:r>
              <a:rPr sz="2200" spc="-5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избыточным </a:t>
            </a:r>
            <a:r>
              <a:rPr sz="2200" spc="-5" dirty="0">
                <a:latin typeface="Calibri"/>
                <a:cs typeface="Calibri"/>
              </a:rPr>
              <a:t>весом, сообщалось об  ассоциированности с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эндокринными  </a:t>
            </a:r>
            <a:r>
              <a:rPr sz="2200" spc="-10" dirty="0">
                <a:latin typeface="Calibri"/>
                <a:cs typeface="Calibri"/>
              </a:rPr>
              <a:t>факторами, </a:t>
            </a:r>
            <a:r>
              <a:rPr sz="2200" spc="-5" dirty="0">
                <a:latin typeface="Calibri"/>
                <a:cs typeface="Calibri"/>
              </a:rPr>
              <a:t>такими </a:t>
            </a:r>
            <a:r>
              <a:rPr sz="2200" spc="-20" dirty="0">
                <a:latin typeface="Calibri"/>
                <a:cs typeface="Calibri"/>
              </a:rPr>
              <a:t>как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гипотиреоз,</a:t>
            </a:r>
            <a:endParaRPr sz="2200">
              <a:latin typeface="Calibri"/>
              <a:cs typeface="Calibri"/>
            </a:endParaRPr>
          </a:p>
          <a:p>
            <a:pPr marL="241300" marR="476250">
              <a:lnSpc>
                <a:spcPct val="70000"/>
              </a:lnSpc>
            </a:pPr>
            <a:r>
              <a:rPr sz="2200" spc="-5" dirty="0">
                <a:latin typeface="Calibri"/>
                <a:cs typeface="Calibri"/>
              </a:rPr>
              <a:t>гипопитуитаризм, гипогонадизм, и  чрезмерным </a:t>
            </a:r>
            <a:r>
              <a:rPr sz="2200" spc="-10" dirty="0">
                <a:latin typeface="Calibri"/>
                <a:cs typeface="Calibri"/>
              </a:rPr>
              <a:t>гормоном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роста.</a:t>
            </a:r>
            <a:endParaRPr sz="2200">
              <a:latin typeface="Calibri"/>
              <a:cs typeface="Calibri"/>
            </a:endParaRPr>
          </a:p>
          <a:p>
            <a:pPr marL="241300" marR="161290" indent="-228600">
              <a:lnSpc>
                <a:spcPct val="70000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индекс </a:t>
            </a:r>
            <a:r>
              <a:rPr sz="2200" spc="-10" dirty="0">
                <a:latin typeface="Calibri"/>
                <a:cs typeface="Calibri"/>
              </a:rPr>
              <a:t>массы </a:t>
            </a:r>
            <a:r>
              <a:rPr sz="2200" spc="-20" dirty="0">
                <a:latin typeface="Calibri"/>
                <a:cs typeface="Calibri"/>
              </a:rPr>
              <a:t>тела </a:t>
            </a:r>
            <a:r>
              <a:rPr sz="2200" spc="-10" dirty="0">
                <a:latin typeface="Calibri"/>
                <a:cs typeface="Calibri"/>
              </a:rPr>
              <a:t>(ИМТ)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быть  </a:t>
            </a:r>
            <a:r>
              <a:rPr sz="2200" spc="-10" dirty="0">
                <a:latin typeface="Calibri"/>
                <a:cs typeface="Calibri"/>
              </a:rPr>
              <a:t>точным инструментом для оценки  </a:t>
            </a:r>
            <a:r>
              <a:rPr sz="2200" spc="-15" dirty="0">
                <a:latin typeface="Calibri"/>
                <a:cs typeface="Calibri"/>
              </a:rPr>
              <a:t>риска </a:t>
            </a:r>
            <a:r>
              <a:rPr sz="2200" spc="-10" dirty="0">
                <a:latin typeface="Calibri"/>
                <a:cs typeface="Calibri"/>
              </a:rPr>
              <a:t>развития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эпифизиолиза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366772"/>
            <a:ext cx="5181600" cy="326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790" y="370408"/>
            <a:ext cx="3363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Эпифизеолиз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307718"/>
            <a:ext cx="10354945" cy="440880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7912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ИМТ </a:t>
            </a:r>
            <a:r>
              <a:rPr sz="2200" spc="-5" dirty="0">
                <a:latin typeface="Calibri"/>
                <a:cs typeface="Calibri"/>
              </a:rPr>
              <a:t>во </a:t>
            </a:r>
            <a:r>
              <a:rPr sz="2200" spc="-10" dirty="0">
                <a:latin typeface="Calibri"/>
                <a:cs typeface="Calibri"/>
              </a:rPr>
              <a:t>время роста был статистически </a:t>
            </a:r>
            <a:r>
              <a:rPr sz="2200" spc="-5" dirty="0">
                <a:latin typeface="Calibri"/>
                <a:cs typeface="Calibri"/>
              </a:rPr>
              <a:t>выше, </a:t>
            </a:r>
            <a:r>
              <a:rPr sz="2200" spc="-10" dirty="0">
                <a:latin typeface="Calibri"/>
                <a:cs typeface="Calibri"/>
              </a:rPr>
              <a:t>чем </a:t>
            </a:r>
            <a:r>
              <a:rPr sz="2200" spc="-5" dirty="0">
                <a:latin typeface="Calibri"/>
                <a:cs typeface="Calibri"/>
              </a:rPr>
              <a:t>у нормально </a:t>
            </a:r>
            <a:r>
              <a:rPr sz="2200" spc="-10" dirty="0">
                <a:latin typeface="Calibri"/>
                <a:cs typeface="Calibri"/>
              </a:rPr>
              <a:t>развивающихся  </a:t>
            </a:r>
            <a:r>
              <a:rPr sz="2200" spc="-15" dirty="0">
                <a:latin typeface="Calibri"/>
                <a:cs typeface="Calibri"/>
              </a:rPr>
              <a:t>детей.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чаще встречается </a:t>
            </a:r>
            <a:r>
              <a:rPr sz="2200" spc="-5" dirty="0">
                <a:latin typeface="Calibri"/>
                <a:cs typeface="Calibri"/>
              </a:rPr>
              <a:t>у афроамериканских </a:t>
            </a:r>
            <a:r>
              <a:rPr sz="2200" spc="-10" dirty="0">
                <a:latin typeface="Calibri"/>
                <a:cs typeface="Calibri"/>
              </a:rPr>
              <a:t>мальчиков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накопленным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риском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аномально высоких нагрузок при нормальных </a:t>
            </a:r>
            <a:r>
              <a:rPr sz="2200" spc="-10" dirty="0">
                <a:latin typeface="Calibri"/>
                <a:cs typeface="Calibri"/>
              </a:rPr>
              <a:t>физических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данных</a:t>
            </a:r>
            <a:endParaRPr sz="2200">
              <a:latin typeface="Calibri"/>
              <a:cs typeface="Calibri"/>
            </a:endParaRPr>
          </a:p>
          <a:p>
            <a:pPr marL="241300" marR="1010919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чаще </a:t>
            </a:r>
            <a:r>
              <a:rPr sz="2200" spc="-5" dirty="0">
                <a:latin typeface="Calibri"/>
                <a:cs typeface="Calibri"/>
              </a:rPr>
              <a:t>встречается в северных </a:t>
            </a:r>
            <a:r>
              <a:rPr sz="2200" spc="-10" dirty="0">
                <a:latin typeface="Calibri"/>
                <a:cs typeface="Calibri"/>
              </a:rPr>
              <a:t>широтах, отнесенных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0" dirty="0">
                <a:latin typeface="Calibri"/>
                <a:cs typeface="Calibri"/>
              </a:rPr>
              <a:t>меньшему солнечному  </a:t>
            </a:r>
            <a:r>
              <a:rPr sz="2200" spc="-15" dirty="0">
                <a:latin typeface="Calibri"/>
                <a:cs typeface="Calibri"/>
              </a:rPr>
              <a:t>облучению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относительному </a:t>
            </a:r>
            <a:r>
              <a:rPr sz="2200" spc="-10" dirty="0">
                <a:latin typeface="Calibri"/>
                <a:cs typeface="Calibri"/>
              </a:rPr>
              <a:t>дефициту </a:t>
            </a:r>
            <a:r>
              <a:rPr sz="2200" spc="-5" dirty="0">
                <a:latin typeface="Calibri"/>
                <a:cs typeface="Calibri"/>
              </a:rPr>
              <a:t>витамина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лабораторные исследования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эстроген </a:t>
            </a:r>
            <a:r>
              <a:rPr sz="2200" spc="-15" dirty="0">
                <a:latin typeface="Calibri"/>
                <a:cs typeface="Calibri"/>
              </a:rPr>
              <a:t>усиливает, </a:t>
            </a:r>
            <a:r>
              <a:rPr sz="2200" spc="-5" dirty="0">
                <a:latin typeface="Calibri"/>
                <a:cs typeface="Calibri"/>
              </a:rPr>
              <a:t>а </a:t>
            </a:r>
            <a:r>
              <a:rPr sz="2200" spc="-10" dirty="0">
                <a:latin typeface="Calibri"/>
                <a:cs typeface="Calibri"/>
              </a:rPr>
              <a:t>тестостерон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ослабляет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физические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возможности.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может происходить как </a:t>
            </a:r>
            <a:r>
              <a:rPr sz="2200" spc="-5" dirty="0">
                <a:latin typeface="Calibri"/>
                <a:cs typeface="Calibri"/>
              </a:rPr>
              <a:t>из-за </a:t>
            </a:r>
            <a:r>
              <a:rPr sz="2200" spc="-10" dirty="0">
                <a:latin typeface="Calibri"/>
                <a:cs typeface="Calibri"/>
              </a:rPr>
              <a:t>физиологических </a:t>
            </a:r>
            <a:r>
              <a:rPr sz="2200" spc="-5" dirty="0">
                <a:latin typeface="Calibri"/>
                <a:cs typeface="Calibri"/>
              </a:rPr>
              <a:t>нагрузок через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аномальную</a:t>
            </a:r>
            <a:endParaRPr sz="2200">
              <a:latin typeface="Calibri"/>
              <a:cs typeface="Calibri"/>
            </a:endParaRPr>
          </a:p>
          <a:p>
            <a:pPr marL="241300" marR="55244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слабость </a:t>
            </a:r>
            <a:r>
              <a:rPr sz="2200" spc="-10" dirty="0">
                <a:latin typeface="Calibri"/>
                <a:cs typeface="Calibri"/>
              </a:rPr>
              <a:t>физических </a:t>
            </a:r>
            <a:r>
              <a:rPr sz="2200" spc="-5" dirty="0">
                <a:latin typeface="Calibri"/>
                <a:cs typeface="Calibri"/>
              </a:rPr>
              <a:t>возможностей </a:t>
            </a:r>
            <a:r>
              <a:rPr sz="2200" spc="-15" dirty="0">
                <a:latin typeface="Calibri"/>
                <a:cs typeface="Calibri"/>
              </a:rPr>
              <a:t>(более </a:t>
            </a:r>
            <a:r>
              <a:rPr sz="2200" spc="-10" dirty="0">
                <a:latin typeface="Calibri"/>
                <a:cs typeface="Calibri"/>
              </a:rPr>
              <a:t>общую </a:t>
            </a:r>
            <a:r>
              <a:rPr sz="2200" spc="-5" dirty="0">
                <a:latin typeface="Calibri"/>
                <a:cs typeface="Calibri"/>
              </a:rPr>
              <a:t>в перипубертатном </a:t>
            </a:r>
            <a:r>
              <a:rPr sz="2200" spc="-10" dirty="0">
                <a:latin typeface="Calibri"/>
                <a:cs typeface="Calibri"/>
              </a:rPr>
              <a:t>возрасте </a:t>
            </a:r>
            <a:r>
              <a:rPr sz="2200" spc="-5" dirty="0">
                <a:latin typeface="Calibri"/>
                <a:cs typeface="Calibri"/>
              </a:rPr>
              <a:t>или  у тучных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детей).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увеличение </a:t>
            </a:r>
            <a:r>
              <a:rPr sz="2200" spc="-5" dirty="0">
                <a:latin typeface="Calibri"/>
                <a:cs typeface="Calibri"/>
              </a:rPr>
              <a:t>распространенности </a:t>
            </a:r>
            <a:r>
              <a:rPr sz="2200" spc="-10" dirty="0">
                <a:latin typeface="Calibri"/>
                <a:cs typeface="Calibri"/>
              </a:rPr>
              <a:t>гипотиреоза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20" dirty="0">
                <a:latin typeface="Calibri"/>
                <a:cs typeface="Calibri"/>
              </a:rPr>
              <a:t>детей </a:t>
            </a:r>
            <a:r>
              <a:rPr sz="2200" spc="-5" dirty="0">
                <a:latin typeface="Calibri"/>
                <a:cs typeface="Calibri"/>
              </a:rPr>
              <a:t>с синдромом </a:t>
            </a:r>
            <a:r>
              <a:rPr sz="2200" spc="-10" dirty="0">
                <a:latin typeface="Calibri"/>
                <a:cs typeface="Calibri"/>
              </a:rPr>
              <a:t>Дауна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является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вероятным </a:t>
            </a:r>
            <a:r>
              <a:rPr sz="2200" spc="-10" dirty="0">
                <a:latin typeface="Calibri"/>
                <a:cs typeface="Calibri"/>
              </a:rPr>
              <a:t>объяснением </a:t>
            </a:r>
            <a:r>
              <a:rPr sz="2200" spc="-5" dirty="0">
                <a:latin typeface="Calibri"/>
                <a:cs typeface="Calibri"/>
              </a:rPr>
              <a:t>повышенного </a:t>
            </a:r>
            <a:r>
              <a:rPr sz="2200" spc="-15" dirty="0">
                <a:latin typeface="Calibri"/>
                <a:cs typeface="Calibri"/>
              </a:rPr>
              <a:t>риска </a:t>
            </a:r>
            <a:r>
              <a:rPr sz="2200" spc="-10" dirty="0">
                <a:latin typeface="Calibri"/>
                <a:cs typeface="Calibri"/>
              </a:rPr>
              <a:t>развития </a:t>
            </a:r>
            <a:r>
              <a:rPr sz="2200" spc="-15" dirty="0">
                <a:latin typeface="Calibri"/>
                <a:cs typeface="Calibri"/>
              </a:rPr>
              <a:t>этого </a:t>
            </a:r>
            <a:r>
              <a:rPr sz="2200" spc="-5" dirty="0">
                <a:latin typeface="Calibri"/>
                <a:cs typeface="Calibri"/>
              </a:rPr>
              <a:t>состояния у </a:t>
            </a:r>
            <a:r>
              <a:rPr sz="2200" spc="-10" dirty="0">
                <a:latin typeface="Calibri"/>
                <a:cs typeface="Calibri"/>
              </a:rPr>
              <a:t>этих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детей.</a:t>
            </a:r>
            <a:endParaRPr sz="2200">
              <a:latin typeface="Calibri"/>
              <a:cs typeface="Calibri"/>
            </a:endParaRPr>
          </a:p>
          <a:p>
            <a:pPr marL="241300" marR="944244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механические факторы </a:t>
            </a:r>
            <a:r>
              <a:rPr sz="2200" spc="-5" dirty="0">
                <a:latin typeface="Calibri"/>
                <a:cs typeface="Calibri"/>
              </a:rPr>
              <a:t>с ассоциацией </a:t>
            </a:r>
            <a:r>
              <a:rPr sz="2200" spc="-10" dirty="0">
                <a:latin typeface="Calibri"/>
                <a:cs typeface="Calibri"/>
              </a:rPr>
              <a:t>эпифизеолиза </a:t>
            </a:r>
            <a:r>
              <a:rPr sz="2200" spc="-15" dirty="0">
                <a:latin typeface="Calibri"/>
                <a:cs typeface="Calibri"/>
              </a:rPr>
              <a:t>являются </a:t>
            </a:r>
            <a:r>
              <a:rPr sz="2200" spc="-5" dirty="0">
                <a:latin typeface="Calibri"/>
                <a:cs typeface="Calibri"/>
              </a:rPr>
              <a:t>важными </a:t>
            </a:r>
            <a:r>
              <a:rPr sz="2200" spc="-10" dirty="0">
                <a:latin typeface="Calibri"/>
                <a:cs typeface="Calibri"/>
              </a:rPr>
              <a:t>для  снижения бедренной </a:t>
            </a:r>
            <a:r>
              <a:rPr sz="2200" spc="-5" dirty="0">
                <a:latin typeface="Calibri"/>
                <a:cs typeface="Calibri"/>
              </a:rPr>
              <a:t>антеверсии и </a:t>
            </a:r>
            <a:r>
              <a:rPr sz="2200" spc="-25" dirty="0">
                <a:latin typeface="Calibri"/>
                <a:cs typeface="Calibri"/>
              </a:rPr>
              <a:t>угла </a:t>
            </a:r>
            <a:r>
              <a:rPr sz="2200" spc="-5" dirty="0">
                <a:latin typeface="Calibri"/>
                <a:cs typeface="Calibri"/>
              </a:rPr>
              <a:t>шейки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бедра.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790" y="327151"/>
            <a:ext cx="3362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Эпифизеолиз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83894"/>
            <a:ext cx="10353040" cy="47726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340360" indent="-228600">
              <a:lnSpc>
                <a:spcPct val="7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Возраст начала </a:t>
            </a:r>
            <a:r>
              <a:rPr sz="1800" spc="-5" dirty="0">
                <a:latin typeface="Calibri"/>
                <a:cs typeface="Calibri"/>
              </a:rPr>
              <a:t>заболевания обычно </a:t>
            </a:r>
            <a:r>
              <a:rPr sz="1800" spc="-10" dirty="0">
                <a:latin typeface="Calibri"/>
                <a:cs typeface="Calibri"/>
              </a:rPr>
              <a:t>составляет от </a:t>
            </a:r>
            <a:r>
              <a:rPr sz="1800" dirty="0">
                <a:latin typeface="Calibri"/>
                <a:cs typeface="Calibri"/>
              </a:rPr>
              <a:t>12 </a:t>
            </a:r>
            <a:r>
              <a:rPr sz="1800" spc="-5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16 </a:t>
            </a:r>
            <a:r>
              <a:rPr sz="1800" spc="-5" dirty="0">
                <a:latin typeface="Calibri"/>
                <a:cs typeface="Calibri"/>
              </a:rPr>
              <a:t>лет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10" dirty="0">
                <a:latin typeface="Calibri"/>
                <a:cs typeface="Calibri"/>
              </a:rPr>
              <a:t>мальчиков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dirty="0">
                <a:latin typeface="Calibri"/>
                <a:cs typeface="Calibri"/>
              </a:rPr>
              <a:t>10 </a:t>
            </a:r>
            <a:r>
              <a:rPr sz="1800" spc="-5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14 </a:t>
            </a:r>
            <a:r>
              <a:rPr sz="1800" spc="-5" dirty="0">
                <a:latin typeface="Calibri"/>
                <a:cs typeface="Calibri"/>
              </a:rPr>
              <a:t>лет </a:t>
            </a:r>
            <a:r>
              <a:rPr sz="1800" dirty="0">
                <a:latin typeface="Calibri"/>
                <a:cs typeface="Calibri"/>
              </a:rPr>
              <a:t>для  </a:t>
            </a:r>
            <a:r>
              <a:rPr sz="1800" spc="-5" dirty="0">
                <a:latin typeface="Calibri"/>
                <a:cs typeface="Calibri"/>
              </a:rPr>
              <a:t>девочек.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Презентация </a:t>
            </a:r>
            <a:r>
              <a:rPr sz="1800" dirty="0">
                <a:latin typeface="Calibri"/>
                <a:cs typeface="Calibri"/>
              </a:rPr>
              <a:t>вне </a:t>
            </a:r>
            <a:r>
              <a:rPr sz="1800" spc="-20" dirty="0">
                <a:latin typeface="Calibri"/>
                <a:cs typeface="Calibri"/>
              </a:rPr>
              <a:t>этого </a:t>
            </a:r>
            <a:r>
              <a:rPr sz="1800" spc="-5" dirty="0">
                <a:latin typeface="Calibri"/>
                <a:cs typeface="Calibri"/>
              </a:rPr>
              <a:t>времени </a:t>
            </a:r>
            <a:r>
              <a:rPr sz="1800" spc="-10" dirty="0">
                <a:latin typeface="Calibri"/>
                <a:cs typeface="Calibri"/>
              </a:rPr>
              <a:t>должны насторожить </a:t>
            </a:r>
            <a:r>
              <a:rPr sz="1800" dirty="0">
                <a:latin typeface="Calibri"/>
                <a:cs typeface="Calibri"/>
              </a:rPr>
              <a:t>врачей к </a:t>
            </a:r>
            <a:r>
              <a:rPr sz="1800" spc="-5" dirty="0">
                <a:latin typeface="Calibri"/>
                <a:cs typeface="Calibri"/>
              </a:rPr>
              <a:t>потенциальным эндокринопатиям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spc="-10" dirty="0">
                <a:latin typeface="Calibri"/>
                <a:cs typeface="Calibri"/>
              </a:rPr>
              <a:t>альтернативным </a:t>
            </a:r>
            <a:r>
              <a:rPr sz="1800" spc="-5" dirty="0">
                <a:latin typeface="Calibri"/>
                <a:cs typeface="Calibri"/>
              </a:rPr>
              <a:t>заболеваниям, </a:t>
            </a: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spc="-5" dirty="0">
                <a:latin typeface="Calibri"/>
                <a:cs typeface="Calibri"/>
              </a:rPr>
              <a:t>ренальная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остеодистрофия.</a:t>
            </a:r>
            <a:endParaRPr sz="1800">
              <a:latin typeface="Calibri"/>
              <a:cs typeface="Calibri"/>
            </a:endParaRPr>
          </a:p>
          <a:p>
            <a:pPr marL="241300" marR="68072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Двумя </a:t>
            </a:r>
            <a:r>
              <a:rPr sz="1800" spc="-5" dirty="0">
                <a:latin typeface="Calibri"/>
                <a:cs typeface="Calibri"/>
              </a:rPr>
              <a:t>наиболее распространенными </a:t>
            </a:r>
            <a:r>
              <a:rPr sz="1800" spc="-10" dirty="0">
                <a:latin typeface="Calibri"/>
                <a:cs typeface="Calibri"/>
              </a:rPr>
              <a:t>особенностями </a:t>
            </a:r>
            <a:r>
              <a:rPr sz="1800" dirty="0">
                <a:latin typeface="Calibri"/>
                <a:cs typeface="Calibri"/>
              </a:rPr>
              <a:t>презентации </a:t>
            </a:r>
            <a:r>
              <a:rPr sz="1800" spc="-10" dirty="0">
                <a:latin typeface="Calibri"/>
                <a:cs typeface="Calibri"/>
              </a:rPr>
              <a:t>являются боль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измененная  </a:t>
            </a:r>
            <a:r>
              <a:rPr sz="1800" spc="-20" dirty="0">
                <a:latin typeface="Calibri"/>
                <a:cs typeface="Calibri"/>
              </a:rPr>
              <a:t>походка.</a:t>
            </a:r>
            <a:endParaRPr sz="1800">
              <a:latin typeface="Calibri"/>
              <a:cs typeface="Calibri"/>
            </a:endParaRPr>
          </a:p>
          <a:p>
            <a:pPr marL="241300" marR="85788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Боль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dirty="0">
                <a:latin typeface="Calibri"/>
                <a:cs typeface="Calibri"/>
              </a:rPr>
              <a:t>прийти </a:t>
            </a:r>
            <a:r>
              <a:rPr sz="1800" spc="-5" dirty="0">
                <a:latin typeface="Calibri"/>
                <a:cs typeface="Calibri"/>
              </a:rPr>
              <a:t>остро (нестабильность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5" dirty="0">
                <a:latin typeface="Calibri"/>
                <a:cs typeface="Calibri"/>
              </a:rPr>
              <a:t>эпифизеолизе), </a:t>
            </a:r>
            <a:r>
              <a:rPr sz="1800" dirty="0">
                <a:latin typeface="Calibri"/>
                <a:cs typeface="Calibri"/>
              </a:rPr>
              <a:t>но </a:t>
            </a:r>
            <a:r>
              <a:rPr sz="1800" spc="-5" dirty="0">
                <a:latin typeface="Calibri"/>
                <a:cs typeface="Calibri"/>
              </a:rPr>
              <a:t>обычно нарастает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течение  </a:t>
            </a:r>
            <a:r>
              <a:rPr sz="1800" spc="-10" dirty="0">
                <a:latin typeface="Calibri"/>
                <a:cs typeface="Calibri"/>
              </a:rPr>
              <a:t>нескольких недель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35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spc="-5" dirty="0">
                <a:latin typeface="Calibri"/>
                <a:cs typeface="Calibri"/>
              </a:rPr>
              <a:t>обычно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патологии тазобедренного сустава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5" dirty="0">
                <a:latin typeface="Calibri"/>
                <a:cs typeface="Calibri"/>
              </a:rPr>
              <a:t>детей, </a:t>
            </a:r>
            <a:r>
              <a:rPr sz="1800" spc="-10" dirty="0">
                <a:latin typeface="Calibri"/>
                <a:cs typeface="Calibri"/>
              </a:rPr>
              <a:t>боль </a:t>
            </a:r>
            <a:r>
              <a:rPr sz="1800" spc="-5" dirty="0">
                <a:latin typeface="Calibri"/>
                <a:cs typeface="Calibri"/>
              </a:rPr>
              <a:t>возникает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паховой </a:t>
            </a:r>
            <a:r>
              <a:rPr sz="1800" spc="-10" dirty="0">
                <a:latin typeface="Calibri"/>
                <a:cs typeface="Calibri"/>
              </a:rPr>
              <a:t>области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spc="-10" dirty="0">
                <a:latin typeface="Calibri"/>
                <a:cs typeface="Calibri"/>
              </a:rPr>
              <a:t>распространяется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колено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медиальную часть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бедра.</a:t>
            </a:r>
            <a:endParaRPr sz="1800">
              <a:latin typeface="Calibri"/>
              <a:cs typeface="Calibri"/>
            </a:endParaRPr>
          </a:p>
          <a:p>
            <a:pPr marL="293370" indent="-28130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92735" algn="l"/>
                <a:tab pos="294005" algn="l"/>
              </a:tabLst>
            </a:pPr>
            <a:r>
              <a:rPr sz="1800" spc="-10" dirty="0">
                <a:latin typeface="Calibri"/>
                <a:cs typeface="Calibri"/>
              </a:rPr>
              <a:t>Это усугубляется </a:t>
            </a:r>
            <a:r>
              <a:rPr sz="1800" spc="-15" dirty="0">
                <a:latin typeface="Calibri"/>
                <a:cs typeface="Calibri"/>
              </a:rPr>
              <a:t>ходьбой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другими активными </a:t>
            </a:r>
            <a:r>
              <a:rPr sz="1800" dirty="0">
                <a:latin typeface="Calibri"/>
                <a:cs typeface="Calibri"/>
              </a:rPr>
              <a:t>видами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деятельности.</a:t>
            </a:r>
            <a:endParaRPr sz="1800">
              <a:latin typeface="Calibri"/>
              <a:cs typeface="Calibri"/>
            </a:endParaRPr>
          </a:p>
          <a:p>
            <a:pPr marL="241300" marR="508634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Внешнее </a:t>
            </a:r>
            <a:r>
              <a:rPr sz="1800" spc="-5" dirty="0">
                <a:latin typeface="Calibri"/>
                <a:cs typeface="Calibri"/>
              </a:rPr>
              <a:t>вращение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некоторым укорочением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анталгическая </a:t>
            </a:r>
            <a:r>
              <a:rPr sz="1800" spc="-20" dirty="0">
                <a:latin typeface="Calibri"/>
                <a:cs typeface="Calibri"/>
              </a:rPr>
              <a:t>походка </a:t>
            </a:r>
            <a:r>
              <a:rPr sz="1800" spc="-15" dirty="0">
                <a:latin typeface="Calibri"/>
                <a:cs typeface="Calibri"/>
              </a:rPr>
              <a:t>Тренделенбурга </a:t>
            </a:r>
            <a:r>
              <a:rPr sz="1800" spc="-10" dirty="0">
                <a:latin typeface="Calibri"/>
                <a:cs typeface="Calibri"/>
              </a:rPr>
              <a:t>являются  </a:t>
            </a:r>
            <a:r>
              <a:rPr sz="1800" spc="-5" dirty="0">
                <a:latin typeface="Calibri"/>
                <a:cs typeface="Calibri"/>
              </a:rPr>
              <a:t>общим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признаком.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Физический </a:t>
            </a:r>
            <a:r>
              <a:rPr sz="1800" spc="-10" dirty="0">
                <a:latin typeface="Calibri"/>
                <a:cs typeface="Calibri"/>
              </a:rPr>
              <a:t>осмотр </a:t>
            </a:r>
            <a:r>
              <a:rPr sz="1800" spc="-5" dirty="0">
                <a:latin typeface="Calibri"/>
                <a:cs typeface="Calibri"/>
              </a:rPr>
              <a:t>показывает потерю внутренней ротации, уменьшение сгибания, укорочение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ноги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9"/>
              </a:lnSpc>
            </a:pPr>
            <a:r>
              <a:rPr sz="1800" dirty="0">
                <a:latin typeface="Calibri"/>
                <a:cs typeface="Calibri"/>
              </a:rPr>
              <a:t>и атрофию </a:t>
            </a:r>
            <a:r>
              <a:rPr sz="1800" spc="-5" dirty="0">
                <a:latin typeface="Calibri"/>
                <a:cs typeface="Calibri"/>
              </a:rPr>
              <a:t>бедра, </a:t>
            </a:r>
            <a:r>
              <a:rPr sz="1800" dirty="0">
                <a:latin typeface="Calibri"/>
                <a:cs typeface="Calibri"/>
              </a:rPr>
              <a:t>если </a:t>
            </a:r>
            <a:r>
              <a:rPr sz="1800" spc="-10" dirty="0">
                <a:latin typeface="Calibri"/>
                <a:cs typeface="Calibri"/>
              </a:rPr>
              <a:t>симптомы </a:t>
            </a:r>
            <a:r>
              <a:rPr sz="1800" dirty="0">
                <a:latin typeface="Calibri"/>
                <a:cs typeface="Calibri"/>
              </a:rPr>
              <a:t>были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давними.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35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Слабая </a:t>
            </a:r>
            <a:r>
              <a:rPr sz="1800" spc="-5" dirty="0">
                <a:latin typeface="Calibri"/>
                <a:cs typeface="Calibri"/>
              </a:rPr>
              <a:t>степень </a:t>
            </a:r>
            <a:r>
              <a:rPr sz="1800" spc="-10" dirty="0">
                <a:latin typeface="Calibri"/>
                <a:cs typeface="Calibri"/>
              </a:rPr>
              <a:t>соскальзывания соответствует </a:t>
            </a:r>
            <a:r>
              <a:rPr sz="1800" spc="-5" dirty="0">
                <a:latin typeface="Calibri"/>
                <a:cs typeface="Calibri"/>
              </a:rPr>
              <a:t>смещению эпифиза до </a:t>
            </a:r>
            <a:r>
              <a:rPr sz="1800" dirty="0">
                <a:latin typeface="Calibri"/>
                <a:cs typeface="Calibri"/>
              </a:rPr>
              <a:t>1/3 </a:t>
            </a:r>
            <a:r>
              <a:rPr sz="1800" spc="-5" dirty="0">
                <a:latin typeface="Calibri"/>
                <a:cs typeface="Calibri"/>
              </a:rPr>
              <a:t>ширины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метафиза,</a:t>
            </a:r>
            <a:endParaRPr sz="18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25"/>
              </a:spcBef>
            </a:pPr>
            <a:r>
              <a:rPr sz="1800" spc="-5" dirty="0">
                <a:latin typeface="Calibri"/>
                <a:cs typeface="Calibri"/>
              </a:rPr>
              <a:t>умеренные </a:t>
            </a:r>
            <a:r>
              <a:rPr sz="1800" spc="-10" dirty="0">
                <a:latin typeface="Calibri"/>
                <a:cs typeface="Calibri"/>
              </a:rPr>
              <a:t>соскальзывания </a:t>
            </a:r>
            <a:r>
              <a:rPr sz="1800" spc="-5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2/3, и </a:t>
            </a:r>
            <a:r>
              <a:rPr sz="1800" spc="-10" dirty="0">
                <a:latin typeface="Calibri"/>
                <a:cs typeface="Calibri"/>
              </a:rPr>
              <a:t>тяжелые соскальзывания большие </a:t>
            </a:r>
            <a:r>
              <a:rPr sz="1800" spc="-5" dirty="0">
                <a:latin typeface="Calibri"/>
                <a:cs typeface="Calibri"/>
              </a:rPr>
              <a:t>чем </a:t>
            </a:r>
            <a:r>
              <a:rPr sz="1800" dirty="0">
                <a:latin typeface="Calibri"/>
                <a:cs typeface="Calibri"/>
              </a:rPr>
              <a:t>2/3 </a:t>
            </a:r>
            <a:r>
              <a:rPr sz="1800" spc="-5" dirty="0">
                <a:latin typeface="Calibri"/>
                <a:cs typeface="Calibri"/>
              </a:rPr>
              <a:t>смещений. Смещение  лучше всего </a:t>
            </a:r>
            <a:r>
              <a:rPr sz="1800" spc="-10" dirty="0">
                <a:latin typeface="Calibri"/>
                <a:cs typeface="Calibri"/>
              </a:rPr>
              <a:t>измеряется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боковых рентгенограммах, </a:t>
            </a:r>
            <a:r>
              <a:rPr sz="1800" spc="-15" dirty="0">
                <a:latin typeface="Calibri"/>
                <a:cs typeface="Calibri"/>
              </a:rPr>
              <a:t>которые </a:t>
            </a:r>
            <a:r>
              <a:rPr sz="1800" spc="-10" dirty="0">
                <a:latin typeface="Calibri"/>
                <a:cs typeface="Calibri"/>
              </a:rPr>
              <a:t>должны выполняться </a:t>
            </a:r>
            <a:r>
              <a:rPr sz="1800" dirty="0">
                <a:latin typeface="Calibri"/>
                <a:cs typeface="Calibri"/>
              </a:rPr>
              <a:t>при  </a:t>
            </a:r>
            <a:r>
              <a:rPr sz="1800" spc="-10" dirty="0">
                <a:latin typeface="Calibri"/>
                <a:cs typeface="Calibri"/>
              </a:rPr>
              <a:t>обследовании </a:t>
            </a:r>
            <a:r>
              <a:rPr sz="1800" spc="-5" dirty="0">
                <a:latin typeface="Calibri"/>
                <a:cs typeface="Calibri"/>
              </a:rPr>
              <a:t>ребенка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болью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бедре.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790" y="614248"/>
            <a:ext cx="3363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Эпифизеолиз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5205"/>
            <a:ext cx="4959350" cy="38182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1300" marR="167640" indent="-228600">
              <a:lnSpc>
                <a:spcPct val="7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Линия Клейна - </a:t>
            </a:r>
            <a:r>
              <a:rPr sz="1800" spc="-20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линия, проведенная </a:t>
            </a:r>
            <a:r>
              <a:rPr sz="1800" spc="-15" dirty="0">
                <a:latin typeface="Calibri"/>
                <a:cs typeface="Calibri"/>
              </a:rPr>
              <a:t>вдоль  </a:t>
            </a:r>
            <a:r>
              <a:rPr sz="1800" spc="-5" dirty="0">
                <a:latin typeface="Calibri"/>
                <a:cs typeface="Calibri"/>
              </a:rPr>
              <a:t>верхней поверхности </a:t>
            </a:r>
            <a:r>
              <a:rPr sz="1800" dirty="0">
                <a:latin typeface="Calibri"/>
                <a:cs typeface="Calibri"/>
              </a:rPr>
              <a:t>шейки </a:t>
            </a:r>
            <a:r>
              <a:rPr sz="1800" spc="-5" dirty="0">
                <a:latin typeface="Calibri"/>
                <a:cs typeface="Calibri"/>
              </a:rPr>
              <a:t>бедра, </a:t>
            </a:r>
            <a:r>
              <a:rPr sz="1800" spc="-15" dirty="0">
                <a:latin typeface="Calibri"/>
                <a:cs typeface="Calibri"/>
              </a:rPr>
              <a:t>которая  </a:t>
            </a:r>
            <a:r>
              <a:rPr sz="1800" spc="-5" dirty="0">
                <a:latin typeface="Calibri"/>
                <a:cs typeface="Calibri"/>
              </a:rPr>
              <a:t>обычно </a:t>
            </a:r>
            <a:r>
              <a:rPr sz="1800" spc="-10" dirty="0">
                <a:latin typeface="Calibri"/>
                <a:cs typeface="Calibri"/>
              </a:rPr>
              <a:t>должна </a:t>
            </a:r>
            <a:r>
              <a:rPr sz="1800" spc="-15" dirty="0">
                <a:latin typeface="Calibri"/>
                <a:cs typeface="Calibri"/>
              </a:rPr>
              <a:t>проходить </a:t>
            </a:r>
            <a:r>
              <a:rPr sz="1800" dirty="0">
                <a:latin typeface="Calibri"/>
                <a:cs typeface="Calibri"/>
              </a:rPr>
              <a:t>через </a:t>
            </a:r>
            <a:r>
              <a:rPr sz="1800" spc="-5" dirty="0">
                <a:latin typeface="Calibri"/>
                <a:cs typeface="Calibri"/>
              </a:rPr>
              <a:t>латеральную  часть эпифиза </a:t>
            </a:r>
            <a:r>
              <a:rPr sz="1800" spc="-15" dirty="0">
                <a:latin typeface="Calibri"/>
                <a:cs typeface="Calibri"/>
              </a:rPr>
              <a:t>головки </a:t>
            </a:r>
            <a:r>
              <a:rPr sz="1800" spc="-5" dirty="0">
                <a:latin typeface="Calibri"/>
                <a:cs typeface="Calibri"/>
              </a:rPr>
              <a:t>бедренной </a:t>
            </a:r>
            <a:r>
              <a:rPr sz="1800" spc="-10" dirty="0">
                <a:latin typeface="Calibri"/>
                <a:cs typeface="Calibri"/>
              </a:rPr>
              <a:t>кости. </a:t>
            </a:r>
            <a:r>
              <a:rPr sz="1800" spc="-20" dirty="0">
                <a:latin typeface="Calibri"/>
                <a:cs typeface="Calibri"/>
              </a:rPr>
              <a:t>Если  </a:t>
            </a:r>
            <a:r>
              <a:rPr sz="1800" spc="-10" dirty="0">
                <a:latin typeface="Calibri"/>
                <a:cs typeface="Calibri"/>
              </a:rPr>
              <a:t>эта </a:t>
            </a:r>
            <a:r>
              <a:rPr sz="1800" spc="-5" dirty="0">
                <a:latin typeface="Calibri"/>
                <a:cs typeface="Calibri"/>
              </a:rPr>
              <a:t>линия </a:t>
            </a:r>
            <a:r>
              <a:rPr sz="1800" dirty="0">
                <a:latin typeface="Calibri"/>
                <a:cs typeface="Calibri"/>
              </a:rPr>
              <a:t>не </a:t>
            </a:r>
            <a:r>
              <a:rPr sz="1800" spc="-10" dirty="0">
                <a:latin typeface="Calibri"/>
                <a:cs typeface="Calibri"/>
              </a:rPr>
              <a:t>касается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15" dirty="0">
                <a:latin typeface="Calibri"/>
                <a:cs typeface="Calibri"/>
              </a:rPr>
              <a:t>проходит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выше</a:t>
            </a:r>
            <a:endParaRPr sz="1800">
              <a:latin typeface="Calibri"/>
              <a:cs typeface="Calibri"/>
            </a:endParaRPr>
          </a:p>
          <a:p>
            <a:pPr marL="241300" marR="322580">
              <a:lnSpc>
                <a:spcPct val="70000"/>
              </a:lnSpc>
            </a:pPr>
            <a:r>
              <a:rPr sz="1800" spc="-5" dirty="0">
                <a:latin typeface="Calibri"/>
                <a:cs typeface="Calibri"/>
              </a:rPr>
              <a:t>эпифиза, </a:t>
            </a:r>
            <a:r>
              <a:rPr sz="1800" spc="-15" dirty="0">
                <a:latin typeface="Calibri"/>
                <a:cs typeface="Calibri"/>
              </a:rPr>
              <a:t>то, </a:t>
            </a:r>
            <a:r>
              <a:rPr sz="1800" dirty="0">
                <a:latin typeface="Calibri"/>
                <a:cs typeface="Calibri"/>
              </a:rPr>
              <a:t>по крайней </a:t>
            </a:r>
            <a:r>
              <a:rPr sz="1800" spc="-5" dirty="0">
                <a:latin typeface="Calibri"/>
                <a:cs typeface="Calibri"/>
              </a:rPr>
              <a:t>мере, минимальное  </a:t>
            </a:r>
            <a:r>
              <a:rPr sz="1800" spc="-10" dirty="0">
                <a:latin typeface="Calibri"/>
                <a:cs typeface="Calibri"/>
              </a:rPr>
              <a:t>соскальзывание присутствует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требуется  </a:t>
            </a:r>
            <a:r>
              <a:rPr sz="1800" spc="-5" dirty="0">
                <a:latin typeface="Calibri"/>
                <a:cs typeface="Calibri"/>
              </a:rPr>
              <a:t>дальнейшее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вмешательство.</a:t>
            </a:r>
            <a:endParaRPr sz="1800">
              <a:latin typeface="Calibri"/>
              <a:cs typeface="Calibri"/>
            </a:endParaRPr>
          </a:p>
          <a:p>
            <a:pPr marL="241300" marR="793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35" dirty="0">
                <a:latin typeface="Calibri"/>
                <a:cs typeface="Calibri"/>
              </a:rPr>
              <a:t>Угол </a:t>
            </a:r>
            <a:r>
              <a:rPr sz="1800" spc="-15" dirty="0">
                <a:latin typeface="Calibri"/>
                <a:cs typeface="Calibri"/>
              </a:rPr>
              <a:t>скольжения </a:t>
            </a:r>
            <a:r>
              <a:rPr sz="1800" spc="-10" dirty="0">
                <a:latin typeface="Calibri"/>
                <a:cs typeface="Calibri"/>
              </a:rPr>
              <a:t>является </a:t>
            </a:r>
            <a:r>
              <a:rPr sz="1800" spc="-5" dirty="0">
                <a:latin typeface="Calibri"/>
                <a:cs typeface="Calibri"/>
              </a:rPr>
              <a:t>еще </a:t>
            </a:r>
            <a:r>
              <a:rPr sz="1800" spc="-15" dirty="0">
                <a:latin typeface="Calibri"/>
                <a:cs typeface="Calibri"/>
              </a:rPr>
              <a:t>одним </a:t>
            </a:r>
            <a:r>
              <a:rPr sz="1800" spc="-10" dirty="0">
                <a:latin typeface="Calibri"/>
                <a:cs typeface="Calibri"/>
              </a:rPr>
              <a:t>хорошим  </a:t>
            </a:r>
            <a:r>
              <a:rPr sz="1800" spc="-5" dirty="0">
                <a:latin typeface="Calibri"/>
                <a:cs typeface="Calibri"/>
              </a:rPr>
              <a:t>способом измерения степени </a:t>
            </a:r>
            <a:r>
              <a:rPr sz="1800" spc="-10" dirty="0">
                <a:latin typeface="Calibri"/>
                <a:cs typeface="Calibri"/>
              </a:rPr>
              <a:t>тяжести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510"/>
              </a:lnSpc>
            </a:pPr>
            <a:r>
              <a:rPr sz="1800" spc="-5" dirty="0">
                <a:latin typeface="Calibri"/>
                <a:cs typeface="Calibri"/>
              </a:rPr>
              <a:t>истинной боковой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рентгенографии.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ts val="1835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Измеряется </a:t>
            </a:r>
            <a:r>
              <a:rPr sz="1800" spc="-5" dirty="0">
                <a:latin typeface="Calibri"/>
                <a:cs typeface="Calibri"/>
              </a:rPr>
              <a:t>перпендикулярная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линия,</a:t>
            </a:r>
            <a:endParaRPr sz="1800">
              <a:latin typeface="Calibri"/>
              <a:cs typeface="Calibri"/>
            </a:endParaRPr>
          </a:p>
          <a:p>
            <a:pPr marL="241300" marR="387985">
              <a:lnSpc>
                <a:spcPct val="70000"/>
              </a:lnSpc>
              <a:spcBef>
                <a:spcPts val="320"/>
              </a:spcBef>
            </a:pPr>
            <a:r>
              <a:rPr sz="1800" spc="-5" dirty="0">
                <a:latin typeface="Calibri"/>
                <a:cs typeface="Calibri"/>
              </a:rPr>
              <a:t>проведенная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spc="-5" dirty="0">
                <a:latin typeface="Calibri"/>
                <a:cs typeface="Calibri"/>
              </a:rPr>
              <a:t>основания эпифиза </a:t>
            </a:r>
            <a:r>
              <a:rPr sz="1800" spc="-15" dirty="0">
                <a:latin typeface="Calibri"/>
                <a:cs typeface="Calibri"/>
              </a:rPr>
              <a:t>головки  </a:t>
            </a:r>
            <a:r>
              <a:rPr sz="1800" spc="-5" dirty="0">
                <a:latin typeface="Calibri"/>
                <a:cs typeface="Calibri"/>
              </a:rPr>
              <a:t>бедренной </a:t>
            </a:r>
            <a:r>
              <a:rPr sz="1800" spc="-10" dirty="0">
                <a:latin typeface="Calibri"/>
                <a:cs typeface="Calibri"/>
              </a:rPr>
              <a:t>кости, разделяющая</a:t>
            </a:r>
            <a:r>
              <a:rPr sz="1800" spc="-5" dirty="0">
                <a:latin typeface="Calibri"/>
                <a:cs typeface="Calibri"/>
              </a:rPr>
              <a:t> линию,</a:t>
            </a:r>
            <a:endParaRPr sz="1800">
              <a:latin typeface="Calibri"/>
              <a:cs typeface="Calibri"/>
            </a:endParaRPr>
          </a:p>
          <a:p>
            <a:pPr marL="241300" marR="403860">
              <a:lnSpc>
                <a:spcPct val="70000"/>
              </a:lnSpc>
            </a:pPr>
            <a:r>
              <a:rPr sz="1800" spc="-5" dirty="0">
                <a:latin typeface="Calibri"/>
                <a:cs typeface="Calibri"/>
              </a:rPr>
              <a:t>проведенную </a:t>
            </a:r>
            <a:r>
              <a:rPr sz="1800" dirty="0">
                <a:latin typeface="Calibri"/>
                <a:cs typeface="Calibri"/>
              </a:rPr>
              <a:t>через </a:t>
            </a:r>
            <a:r>
              <a:rPr sz="1800" spc="-5" dirty="0">
                <a:latin typeface="Calibri"/>
                <a:cs typeface="Calibri"/>
              </a:rPr>
              <a:t>диафиз проксимальной  части бедра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измеряется </a:t>
            </a:r>
            <a:r>
              <a:rPr sz="1800" spc="-15" dirty="0">
                <a:latin typeface="Calibri"/>
                <a:cs typeface="Calibri"/>
              </a:rPr>
              <a:t>угол. </a:t>
            </a:r>
            <a:r>
              <a:rPr sz="1800" spc="-35" dirty="0">
                <a:latin typeface="Calibri"/>
                <a:cs typeface="Calibri"/>
              </a:rPr>
              <a:t>Угол </a:t>
            </a:r>
            <a:r>
              <a:rPr sz="1800" dirty="0">
                <a:latin typeface="Calibri"/>
                <a:cs typeface="Calibri"/>
              </a:rPr>
              <a:t>&lt; </a:t>
            </a:r>
            <a:r>
              <a:rPr sz="1800" spc="-5" dirty="0">
                <a:latin typeface="Calibri"/>
                <a:cs typeface="Calibri"/>
              </a:rPr>
              <a:t>30°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190"/>
              </a:lnSpc>
            </a:pPr>
            <a:r>
              <a:rPr sz="1800" spc="-5" dirty="0">
                <a:latin typeface="Calibri"/>
                <a:cs typeface="Calibri"/>
              </a:rPr>
              <a:t>слабое смещение, </a:t>
            </a:r>
            <a:r>
              <a:rPr sz="1800" dirty="0">
                <a:latin typeface="Calibri"/>
                <a:cs typeface="Calibri"/>
              </a:rPr>
              <a:t>30 - </a:t>
            </a:r>
            <a:r>
              <a:rPr sz="1800" spc="-5" dirty="0">
                <a:latin typeface="Calibri"/>
                <a:cs typeface="Calibri"/>
              </a:rPr>
              <a:t>60° умеренное, </a:t>
            </a:r>
            <a:r>
              <a:rPr sz="1800" dirty="0">
                <a:latin typeface="Calibri"/>
                <a:cs typeface="Calibri"/>
              </a:rPr>
              <a:t>и 60 -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90°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1839"/>
              </a:lnSpc>
            </a:pPr>
            <a:r>
              <a:rPr sz="1800" spc="-10" dirty="0">
                <a:latin typeface="Calibri"/>
                <a:cs typeface="Calibri"/>
              </a:rPr>
              <a:t>тяжелое.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2200" y="2340864"/>
            <a:ext cx="4762500" cy="3191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790" y="318007"/>
            <a:ext cx="3362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Эпифизеолиз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04976"/>
            <a:ext cx="5991860" cy="495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86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40" dirty="0">
                <a:latin typeface="Calibri"/>
                <a:cs typeface="Calibri"/>
              </a:rPr>
              <a:t>Когда </a:t>
            </a:r>
            <a:r>
              <a:rPr sz="2800" b="1" spc="-15" dirty="0">
                <a:latin typeface="Calibri"/>
                <a:cs typeface="Calibri"/>
              </a:rPr>
              <a:t>подозревают </a:t>
            </a:r>
            <a:r>
              <a:rPr sz="2800" b="1" spc="-10" dirty="0">
                <a:latin typeface="Calibri"/>
                <a:cs typeface="Calibri"/>
              </a:rPr>
              <a:t>эпифизиолиз,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до</a:t>
            </a:r>
            <a:endParaRPr sz="2800">
              <a:latin typeface="Calibri"/>
              <a:cs typeface="Calibri"/>
            </a:endParaRPr>
          </a:p>
          <a:p>
            <a:pPr marL="241300" marR="321310">
              <a:lnSpc>
                <a:spcPct val="70000"/>
              </a:lnSpc>
              <a:spcBef>
                <a:spcPts val="505"/>
              </a:spcBef>
            </a:pPr>
            <a:r>
              <a:rPr sz="2800" b="1" spc="-5" dirty="0">
                <a:latin typeface="Calibri"/>
                <a:cs typeface="Calibri"/>
              </a:rPr>
              <a:t>осмотра </a:t>
            </a:r>
            <a:r>
              <a:rPr sz="2800" b="1" spc="-15" dirty="0">
                <a:latin typeface="Calibri"/>
                <a:cs typeface="Calibri"/>
              </a:rPr>
              <a:t>ортопеда </a:t>
            </a:r>
            <a:r>
              <a:rPr sz="2800" b="1" spc="-5" dirty="0">
                <a:latin typeface="Calibri"/>
                <a:cs typeface="Calibri"/>
              </a:rPr>
              <a:t>не </a:t>
            </a:r>
            <a:r>
              <a:rPr sz="2800" b="1" spc="-15" dirty="0">
                <a:latin typeface="Calibri"/>
                <a:cs typeface="Calibri"/>
              </a:rPr>
              <a:t>должно </a:t>
            </a:r>
            <a:r>
              <a:rPr sz="2800" b="1" spc="-10" dirty="0">
                <a:latin typeface="Calibri"/>
                <a:cs typeface="Calibri"/>
              </a:rPr>
              <a:t>быть  </a:t>
            </a:r>
            <a:r>
              <a:rPr sz="2800" b="1" spc="-5" dirty="0">
                <a:latin typeface="Calibri"/>
                <a:cs typeface="Calibri"/>
              </a:rPr>
              <a:t>разрешено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передвигаться.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Другие рентгенографические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особенности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включают </a:t>
            </a:r>
            <a:r>
              <a:rPr sz="2200" spc="-10" dirty="0">
                <a:latin typeface="Calibri"/>
                <a:cs typeface="Calibri"/>
              </a:rPr>
              <a:t>расширение </a:t>
            </a:r>
            <a:r>
              <a:rPr sz="2200" spc="-5" dirty="0">
                <a:latin typeface="Calibri"/>
                <a:cs typeface="Calibri"/>
              </a:rPr>
              <a:t>эпифизарной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линии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(вид </a:t>
            </a:r>
            <a:r>
              <a:rPr sz="2200" spc="-10" dirty="0">
                <a:latin typeface="Calibri"/>
                <a:cs typeface="Calibri"/>
              </a:rPr>
              <a:t>трещины </a:t>
            </a:r>
            <a:r>
              <a:rPr sz="2200" spc="-15" dirty="0">
                <a:latin typeface="Calibri"/>
                <a:cs typeface="Calibri"/>
              </a:rPr>
              <a:t>Солтера </a:t>
            </a:r>
            <a:r>
              <a:rPr sz="2200" spc="-5" dirty="0">
                <a:latin typeface="Calibri"/>
                <a:cs typeface="Calibri"/>
              </a:rPr>
              <a:t>I) с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изменениями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метафиза, </a:t>
            </a:r>
            <a:r>
              <a:rPr sz="2200" spc="-5" dirty="0">
                <a:latin typeface="Calibri"/>
                <a:cs typeface="Calibri"/>
              </a:rPr>
              <a:t>включая </a:t>
            </a:r>
            <a:r>
              <a:rPr sz="2200" spc="-15" dirty="0">
                <a:latin typeface="Calibri"/>
                <a:cs typeface="Calibri"/>
              </a:rPr>
              <a:t>разрежение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кисты.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МРТ-сканирование </a:t>
            </a:r>
            <a:r>
              <a:rPr sz="2200" spc="-15" dirty="0">
                <a:latin typeface="Calibri"/>
                <a:cs typeface="Calibri"/>
              </a:rPr>
              <a:t>костей </a:t>
            </a:r>
            <a:r>
              <a:rPr sz="2200" spc="-5" dirty="0">
                <a:latin typeface="Calibri"/>
                <a:cs typeface="Calibri"/>
              </a:rPr>
              <a:t>могут быть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полезны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5" dirty="0">
                <a:latin typeface="Calibri"/>
                <a:cs typeface="Calibri"/>
              </a:rPr>
              <a:t>определении </a:t>
            </a:r>
            <a:r>
              <a:rPr sz="2200" spc="-5" dirty="0">
                <a:latin typeface="Calibri"/>
                <a:cs typeface="Calibri"/>
              </a:rPr>
              <a:t>стадии </a:t>
            </a:r>
            <a:r>
              <a:rPr sz="2200" spc="-10" dirty="0">
                <a:latin typeface="Calibri"/>
                <a:cs typeface="Calibri"/>
              </a:rPr>
              <a:t>соскальзывания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сравнению с </a:t>
            </a:r>
            <a:r>
              <a:rPr sz="2200" spc="-10" dirty="0">
                <a:latin typeface="Calibri"/>
                <a:cs typeface="Calibri"/>
              </a:rPr>
              <a:t>противоположной </a:t>
            </a:r>
            <a:r>
              <a:rPr sz="2200" spc="-5" dirty="0">
                <a:latin typeface="Calibri"/>
                <a:cs typeface="Calibri"/>
              </a:rPr>
              <a:t>не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вовлеченной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стороной.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Настоящий </a:t>
            </a:r>
            <a:r>
              <a:rPr sz="2200" spc="-5" dirty="0">
                <a:latin typeface="Calibri"/>
                <a:cs typeface="Calibri"/>
              </a:rPr>
              <a:t>стандарт лечения </a:t>
            </a:r>
            <a:r>
              <a:rPr sz="2200" spc="-10" dirty="0">
                <a:latin typeface="Calibri"/>
                <a:cs typeface="Calibri"/>
              </a:rPr>
              <a:t>эпифизеолиза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месте </a:t>
            </a:r>
            <a:r>
              <a:rPr sz="2200" spc="-5" dirty="0">
                <a:latin typeface="Calibri"/>
                <a:cs typeface="Calibri"/>
              </a:rPr>
              <a:t>прикрепления при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канюлированной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фиксация винтом, </a:t>
            </a:r>
            <a:r>
              <a:rPr sz="2200" spc="-15" dirty="0">
                <a:latin typeface="Calibri"/>
                <a:cs typeface="Calibri"/>
              </a:rPr>
              <a:t>сделанное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срочным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показаниям. </a:t>
            </a:r>
            <a:r>
              <a:rPr sz="2200" spc="-20" dirty="0">
                <a:latin typeface="Calibri"/>
                <a:cs typeface="Calibri"/>
              </a:rPr>
              <a:t>Цель </a:t>
            </a:r>
            <a:r>
              <a:rPr sz="2200" spc="-10" dirty="0">
                <a:latin typeface="Calibri"/>
                <a:cs typeface="Calibri"/>
              </a:rPr>
              <a:t>лечения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остановить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дальнейшее прогрессирование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соскальзывания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добиться усиления </a:t>
            </a:r>
            <a:r>
              <a:rPr sz="2200" spc="-5" dirty="0">
                <a:latin typeface="Calibri"/>
                <a:cs typeface="Calibri"/>
              </a:rPr>
              <a:t>прикрепления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эпифиза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latin typeface="Calibri"/>
                <a:cs typeface="Calibri"/>
              </a:rPr>
              <a:t>головки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бедра.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8352" y="2107692"/>
            <a:ext cx="4081272" cy="3061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81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790" y="318007"/>
            <a:ext cx="3362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Эпифизеолиз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41552"/>
            <a:ext cx="6002655" cy="4680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Ведение </a:t>
            </a:r>
            <a:r>
              <a:rPr sz="2000" spc="-5" dirty="0">
                <a:latin typeface="Calibri"/>
                <a:cs typeface="Calibri"/>
              </a:rPr>
              <a:t>пациентов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нестабильным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эпифизеолизом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включать в себя </a:t>
            </a:r>
            <a:r>
              <a:rPr sz="2000" spc="-5" dirty="0">
                <a:latin typeface="Calibri"/>
                <a:cs typeface="Calibri"/>
              </a:rPr>
              <a:t>минимальное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перемещение</a:t>
            </a:r>
            <a:endParaRPr sz="2000">
              <a:latin typeface="Calibri"/>
              <a:cs typeface="Calibri"/>
            </a:endParaRPr>
          </a:p>
          <a:p>
            <a:pPr marL="241300" marR="476884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опытным </a:t>
            </a:r>
            <a:r>
              <a:rPr sz="2000" spc="-15" dirty="0">
                <a:latin typeface="Calibri"/>
                <a:cs typeface="Calibri"/>
              </a:rPr>
              <a:t>ортопедом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двух-винтовую фиксацию  вместо</a:t>
            </a:r>
            <a:r>
              <a:rPr sz="2000" spc="-15" dirty="0">
                <a:latin typeface="Calibri"/>
                <a:cs typeface="Calibri"/>
              </a:rPr>
              <a:t> одной.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Эпифиз </a:t>
            </a:r>
            <a:r>
              <a:rPr sz="2000" spc="-5" dirty="0">
                <a:latin typeface="Calibri"/>
                <a:cs typeface="Calibri"/>
              </a:rPr>
              <a:t>оставляют </a:t>
            </a:r>
            <a:r>
              <a:rPr sz="2000" dirty="0">
                <a:latin typeface="Calibri"/>
                <a:cs typeface="Calibri"/>
              </a:rPr>
              <a:t>в своем </a:t>
            </a:r>
            <a:r>
              <a:rPr sz="2000" spc="-5" dirty="0">
                <a:latin typeface="Calibri"/>
                <a:cs typeface="Calibri"/>
              </a:rPr>
              <a:t>смещенном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положении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потому,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риск </a:t>
            </a:r>
            <a:r>
              <a:rPr sz="2000" spc="-10" dirty="0">
                <a:latin typeface="Calibri"/>
                <a:cs typeface="Calibri"/>
              </a:rPr>
              <a:t>аваскулярного </a:t>
            </a:r>
            <a:r>
              <a:rPr sz="2000" dirty="0">
                <a:latin typeface="Calibri"/>
                <a:cs typeface="Calibri"/>
              </a:rPr>
              <a:t>некроза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составляет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от </a:t>
            </a:r>
            <a:r>
              <a:rPr sz="2000" dirty="0">
                <a:latin typeface="Calibri"/>
                <a:cs typeface="Calibri"/>
              </a:rPr>
              <a:t>10%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25% при </a:t>
            </a:r>
            <a:r>
              <a:rPr sz="2000" spc="-5" dirty="0">
                <a:latin typeface="Calibri"/>
                <a:cs typeface="Calibri"/>
              </a:rPr>
              <a:t>попытке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манипуляции.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Спонтанное снижение соскальзывания </a:t>
            </a:r>
            <a:r>
              <a:rPr sz="2000" dirty="0">
                <a:latin typeface="Calibri"/>
                <a:cs typeface="Calibri"/>
              </a:rPr>
              <a:t>или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контролируемое </a:t>
            </a:r>
            <a:r>
              <a:rPr sz="2000" spc="-5" dirty="0">
                <a:latin typeface="Calibri"/>
                <a:cs typeface="Calibri"/>
              </a:rPr>
              <a:t>опытным </a:t>
            </a:r>
            <a:r>
              <a:rPr sz="2000" spc="-15" dirty="0">
                <a:latin typeface="Calibri"/>
                <a:cs typeface="Calibri"/>
              </a:rPr>
              <a:t>ортопедом </a:t>
            </a:r>
            <a:r>
              <a:rPr sz="2000" spc="-5" dirty="0">
                <a:latin typeface="Calibri"/>
                <a:cs typeface="Calibri"/>
              </a:rPr>
              <a:t>снижение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под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флюороскопическим </a:t>
            </a:r>
            <a:r>
              <a:rPr sz="2000" spc="-15" dirty="0">
                <a:latin typeface="Calibri"/>
                <a:cs typeface="Calibri"/>
              </a:rPr>
              <a:t>контролем </a:t>
            </a:r>
            <a:r>
              <a:rPr sz="2000" dirty="0">
                <a:latin typeface="Calibri"/>
                <a:cs typeface="Calibri"/>
              </a:rPr>
              <a:t>не было </a:t>
            </a:r>
            <a:r>
              <a:rPr sz="2000" spc="-5" dirty="0">
                <a:latin typeface="Calibri"/>
                <a:cs typeface="Calibri"/>
              </a:rPr>
              <a:t>связано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241300" marR="338455">
              <a:lnSpc>
                <a:spcPct val="700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увеличением </a:t>
            </a:r>
            <a:r>
              <a:rPr sz="2000" spc="-5" dirty="0">
                <a:latin typeface="Calibri"/>
                <a:cs typeface="Calibri"/>
              </a:rPr>
              <a:t>частоты остеонекроза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пациентов </a:t>
            </a:r>
            <a:r>
              <a:rPr sz="2000" dirty="0">
                <a:latin typeface="Calibri"/>
                <a:cs typeface="Calibri"/>
              </a:rPr>
              <a:t>с  </a:t>
            </a:r>
            <a:r>
              <a:rPr sz="2000" spc="-5" dirty="0">
                <a:latin typeface="Calibri"/>
                <a:cs typeface="Calibri"/>
              </a:rPr>
              <a:t>нестабильным эпифизеолизом.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Трансплантаты </a:t>
            </a:r>
            <a:r>
              <a:rPr sz="2000" spc="-10" dirty="0">
                <a:latin typeface="Calibri"/>
                <a:cs typeface="Calibri"/>
              </a:rPr>
              <a:t>кортикальной кости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также</a:t>
            </a:r>
            <a:endParaRPr sz="2000">
              <a:latin typeface="Calibri"/>
              <a:cs typeface="Calibri"/>
            </a:endParaRPr>
          </a:p>
          <a:p>
            <a:pPr marL="241300" marR="374650">
              <a:lnSpc>
                <a:spcPct val="70000"/>
              </a:lnSpc>
              <a:spcBef>
                <a:spcPts val="365"/>
              </a:spcBef>
            </a:pPr>
            <a:r>
              <a:rPr sz="2000" spc="-5" dirty="0">
                <a:latin typeface="Calibri"/>
                <a:cs typeface="Calibri"/>
              </a:rPr>
              <a:t>использовались </a:t>
            </a:r>
            <a:r>
              <a:rPr sz="2000" dirty="0">
                <a:latin typeface="Calibri"/>
                <a:cs typeface="Calibri"/>
              </a:rPr>
              <a:t>через зону </a:t>
            </a:r>
            <a:r>
              <a:rPr sz="2000" spc="-5" dirty="0">
                <a:latin typeface="Calibri"/>
                <a:cs typeface="Calibri"/>
              </a:rPr>
              <a:t>метафиза </a:t>
            </a:r>
            <a:r>
              <a:rPr sz="2000" dirty="0">
                <a:latin typeface="Calibri"/>
                <a:cs typeface="Calibri"/>
              </a:rPr>
              <a:t>на эпифиз с  </a:t>
            </a:r>
            <a:r>
              <a:rPr sz="2000" spc="-5" dirty="0">
                <a:latin typeface="Calibri"/>
                <a:cs typeface="Calibri"/>
              </a:rPr>
              <a:t>образованием </a:t>
            </a:r>
            <a:r>
              <a:rPr sz="2000" spc="-20" dirty="0">
                <a:latin typeface="Calibri"/>
                <a:cs typeface="Calibri"/>
              </a:rPr>
              <a:t>результате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эпифизеодеза.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Применение спиц </a:t>
            </a:r>
            <a:r>
              <a:rPr sz="2000" spc="-5" dirty="0">
                <a:latin typeface="Calibri"/>
                <a:cs typeface="Calibri"/>
              </a:rPr>
              <a:t>становится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менее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распространенной </a:t>
            </a:r>
            <a:r>
              <a:rPr sz="2000" spc="-5" dirty="0">
                <a:latin typeface="Calibri"/>
                <a:cs typeface="Calibri"/>
              </a:rPr>
              <a:t>практикой </a:t>
            </a:r>
            <a:r>
              <a:rPr sz="2000" dirty="0">
                <a:latin typeface="Calibri"/>
                <a:cs typeface="Calibri"/>
              </a:rPr>
              <a:t>из-за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вторичных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осложнений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ожирением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иммобилизации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месяцев.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4823" y="1469136"/>
            <a:ext cx="3998976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790" y="327151"/>
            <a:ext cx="3362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Эпифизеолиз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82370"/>
            <a:ext cx="10290810" cy="47040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5080" indent="-2286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После успешного эпифизарного закрытия, проксимальный </a:t>
            </a:r>
            <a:r>
              <a:rPr sz="2400" spc="-40" dirty="0">
                <a:latin typeface="Calibri"/>
                <a:cs typeface="Calibri"/>
              </a:rPr>
              <a:t>отдел </a:t>
            </a:r>
            <a:r>
              <a:rPr sz="2400" spc="-5" dirty="0">
                <a:latin typeface="Calibri"/>
                <a:cs typeface="Calibri"/>
              </a:rPr>
              <a:t>бедренной  </a:t>
            </a:r>
            <a:r>
              <a:rPr sz="2400" spc="-10" dirty="0">
                <a:latin typeface="Calibri"/>
                <a:cs typeface="Calibri"/>
              </a:rPr>
              <a:t>кости </a:t>
            </a:r>
            <a:r>
              <a:rPr sz="2400" spc="-15" dirty="0">
                <a:latin typeface="Calibri"/>
                <a:cs typeface="Calibri"/>
              </a:rPr>
              <a:t>может ремоделироваться, </a:t>
            </a:r>
            <a:r>
              <a:rPr sz="2400" spc="-5" dirty="0">
                <a:latin typeface="Calibri"/>
                <a:cs typeface="Calibri"/>
              </a:rPr>
              <a:t>особенно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spc="-5" dirty="0">
                <a:latin typeface="Calibri"/>
                <a:cs typeface="Calibri"/>
              </a:rPr>
              <a:t>младше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лет.</a:t>
            </a:r>
            <a:endParaRPr sz="2400">
              <a:latin typeface="Calibri"/>
              <a:cs typeface="Calibri"/>
            </a:endParaRPr>
          </a:p>
          <a:p>
            <a:pPr marL="241300" marR="583565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Костные остеотомии могут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5" dirty="0">
                <a:latin typeface="Calibri"/>
                <a:cs typeface="Calibri"/>
              </a:rPr>
              <a:t>показаны, </a:t>
            </a:r>
            <a:r>
              <a:rPr sz="2400" dirty="0">
                <a:latin typeface="Calibri"/>
                <a:cs typeface="Calibri"/>
              </a:rPr>
              <a:t>если </a:t>
            </a:r>
            <a:r>
              <a:rPr sz="2400" spc="-10" dirty="0">
                <a:latin typeface="Calibri"/>
                <a:cs typeface="Calibri"/>
              </a:rPr>
              <a:t>требуется </a:t>
            </a:r>
            <a:r>
              <a:rPr sz="2400" spc="-5" dirty="0">
                <a:latin typeface="Calibri"/>
                <a:cs typeface="Calibri"/>
              </a:rPr>
              <a:t>дальнейшее  </a:t>
            </a:r>
            <a:r>
              <a:rPr sz="2400" dirty="0">
                <a:latin typeface="Calibri"/>
                <a:cs typeface="Calibri"/>
              </a:rPr>
              <a:t>покрытие </a:t>
            </a:r>
            <a:r>
              <a:rPr sz="2400" spc="-15" dirty="0">
                <a:latin typeface="Calibri"/>
                <a:cs typeface="Calibri"/>
              </a:rPr>
              <a:t>головки </a:t>
            </a:r>
            <a:r>
              <a:rPr sz="2400" spc="-5" dirty="0">
                <a:latin typeface="Calibri"/>
                <a:cs typeface="Calibri"/>
              </a:rPr>
              <a:t>бедренной </a:t>
            </a:r>
            <a:r>
              <a:rPr sz="2400" spc="-10" dirty="0">
                <a:latin typeface="Calibri"/>
                <a:cs typeface="Calibri"/>
              </a:rPr>
              <a:t>кости, </a:t>
            </a:r>
            <a:r>
              <a:rPr sz="2400" spc="-5" dirty="0">
                <a:latin typeface="Calibri"/>
                <a:cs typeface="Calibri"/>
              </a:rPr>
              <a:t>несмотря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spc="-10" dirty="0">
                <a:latin typeface="Calibri"/>
                <a:cs typeface="Calibri"/>
              </a:rPr>
              <a:t>консервативную  </a:t>
            </a:r>
            <a:r>
              <a:rPr sz="2400" spc="-15" dirty="0">
                <a:latin typeface="Calibri"/>
                <a:cs typeface="Calibri"/>
              </a:rPr>
              <a:t>тактику.</a:t>
            </a:r>
            <a:endParaRPr sz="2400">
              <a:latin typeface="Calibri"/>
              <a:cs typeface="Calibri"/>
            </a:endParaRPr>
          </a:p>
          <a:p>
            <a:pPr marL="241300" marR="40640" indent="-228600">
              <a:lnSpc>
                <a:spcPts val="231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Послеоперационный </a:t>
            </a:r>
            <a:r>
              <a:rPr sz="2400" spc="-15" dirty="0">
                <a:latin typeface="Calibri"/>
                <a:cs typeface="Calibri"/>
              </a:rPr>
              <a:t>хондролиз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острый </a:t>
            </a:r>
            <a:r>
              <a:rPr sz="2400" dirty="0">
                <a:latin typeface="Calibri"/>
                <a:cs typeface="Calibri"/>
              </a:rPr>
              <a:t>некроз </a:t>
            </a:r>
            <a:r>
              <a:rPr sz="2400" spc="-5" dirty="0">
                <a:latin typeface="Calibri"/>
                <a:cs typeface="Calibri"/>
              </a:rPr>
              <a:t>хряща могут </a:t>
            </a:r>
            <a:r>
              <a:rPr sz="2400" spc="-10" dirty="0">
                <a:latin typeface="Calibri"/>
                <a:cs typeface="Calibri"/>
              </a:rPr>
              <a:t>возникать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15" dirty="0">
                <a:latin typeface="Calibri"/>
                <a:cs typeface="Calibri"/>
              </a:rPr>
              <a:t>тяжелых </a:t>
            </a:r>
            <a:r>
              <a:rPr sz="2400" dirty="0">
                <a:latin typeface="Calibri"/>
                <a:cs typeface="Calibri"/>
              </a:rPr>
              <a:t>случаях. </a:t>
            </a:r>
            <a:r>
              <a:rPr sz="2400" spc="-15" dirty="0">
                <a:latin typeface="Calibri"/>
                <a:cs typeface="Calibri"/>
              </a:rPr>
              <a:t>Если хондролиз присутствует, то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0" dirty="0">
                <a:latin typeface="Calibri"/>
                <a:cs typeface="Calibri"/>
              </a:rPr>
              <a:t>большинства </a:t>
            </a:r>
            <a:r>
              <a:rPr sz="2400" spc="-5" dirty="0">
                <a:latin typeface="Calibri"/>
                <a:cs typeface="Calibri"/>
              </a:rPr>
              <a:t>пациентов  развивается сужение суставного </a:t>
            </a:r>
            <a:r>
              <a:rPr sz="2400" dirty="0">
                <a:latin typeface="Calibri"/>
                <a:cs typeface="Calibri"/>
              </a:rPr>
              <a:t>пространства с </a:t>
            </a:r>
            <a:r>
              <a:rPr sz="2400" spc="-15" dirty="0">
                <a:latin typeface="Calibri"/>
                <a:cs typeface="Calibri"/>
              </a:rPr>
              <a:t>некоторой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степенью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10"/>
              </a:lnSpc>
            </a:pPr>
            <a:r>
              <a:rPr sz="2400" dirty="0">
                <a:latin typeface="Calibri"/>
                <a:cs typeface="Calibri"/>
              </a:rPr>
              <a:t>анкилоза, </a:t>
            </a:r>
            <a:r>
              <a:rPr sz="2400" spc="-10" dirty="0">
                <a:latin typeface="Calibri"/>
                <a:cs typeface="Calibri"/>
              </a:rPr>
              <a:t>дегенеративного </a:t>
            </a:r>
            <a:r>
              <a:rPr sz="2400" dirty="0">
                <a:latin typeface="Calibri"/>
                <a:cs typeface="Calibri"/>
              </a:rPr>
              <a:t>артроза, 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боли.</a:t>
            </a:r>
            <a:endParaRPr sz="2400">
              <a:latin typeface="Calibri"/>
              <a:cs typeface="Calibri"/>
            </a:endParaRPr>
          </a:p>
          <a:p>
            <a:pPr marL="241300" marR="1456690" indent="-228600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Полное </a:t>
            </a:r>
            <a:r>
              <a:rPr sz="2400" spc="-5" dirty="0">
                <a:latin typeface="Calibri"/>
                <a:cs typeface="Calibri"/>
              </a:rPr>
              <a:t>эндопротезирование </a:t>
            </a:r>
            <a:r>
              <a:rPr sz="2400" spc="-10" dirty="0">
                <a:latin typeface="Calibri"/>
                <a:cs typeface="Calibri"/>
              </a:rPr>
              <a:t>тазобедренного </a:t>
            </a:r>
            <a:r>
              <a:rPr sz="2400" dirty="0">
                <a:latin typeface="Calibri"/>
                <a:cs typeface="Calibri"/>
              </a:rPr>
              <a:t>сустава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 </a:t>
            </a:r>
            <a:r>
              <a:rPr sz="2400" spc="-10" dirty="0">
                <a:latin typeface="Calibri"/>
                <a:cs typeface="Calibri"/>
              </a:rPr>
              <a:t>рассмотрено </a:t>
            </a:r>
            <a:r>
              <a:rPr sz="2400" spc="-5" dirty="0">
                <a:latin typeface="Calibri"/>
                <a:cs typeface="Calibri"/>
              </a:rPr>
              <a:t>для пожилых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людей.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90"/>
              </a:lnSpc>
              <a:spcBef>
                <a:spcPts val="4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Весовая </a:t>
            </a:r>
            <a:r>
              <a:rPr sz="2400" spc="-10" dirty="0">
                <a:latin typeface="Calibri"/>
                <a:cs typeface="Calibri"/>
              </a:rPr>
              <a:t>нагрузка </a:t>
            </a:r>
            <a:r>
              <a:rPr sz="2400" spc="-5" dirty="0">
                <a:latin typeface="Calibri"/>
                <a:cs typeface="Calibri"/>
              </a:rPr>
              <a:t>вообще избегается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5" dirty="0">
                <a:latin typeface="Calibri"/>
                <a:cs typeface="Calibri"/>
              </a:rPr>
              <a:t>менее </a:t>
            </a:r>
            <a:r>
              <a:rPr sz="2400" dirty="0">
                <a:latin typeface="Calibri"/>
                <a:cs typeface="Calibri"/>
              </a:rPr>
              <a:t>6 </a:t>
            </a:r>
            <a:r>
              <a:rPr sz="2400" spc="-20" dirty="0">
                <a:latin typeface="Calibri"/>
                <a:cs typeface="Calibri"/>
              </a:rPr>
              <a:t>недель </a:t>
            </a:r>
            <a:r>
              <a:rPr sz="2400" spc="-5" dirty="0">
                <a:latin typeface="Calibri"/>
                <a:cs typeface="Calibri"/>
              </a:rPr>
              <a:t>после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хирургии,</a:t>
            </a:r>
            <a:endParaRPr sz="2400">
              <a:latin typeface="Calibri"/>
              <a:cs typeface="Calibri"/>
            </a:endParaRPr>
          </a:p>
          <a:p>
            <a:pPr marL="241300" marR="160655">
              <a:lnSpc>
                <a:spcPct val="80000"/>
              </a:lnSpc>
              <a:spcBef>
                <a:spcPts val="285"/>
              </a:spcBef>
            </a:pPr>
            <a:r>
              <a:rPr sz="2400" spc="-10" dirty="0">
                <a:latin typeface="Calibri"/>
                <a:cs typeface="Calibri"/>
              </a:rPr>
              <a:t>затем следуют </a:t>
            </a:r>
            <a:r>
              <a:rPr sz="2400" dirty="0">
                <a:latin typeface="Calibri"/>
                <a:cs typeface="Calibri"/>
              </a:rPr>
              <a:t>активные </a:t>
            </a:r>
            <a:r>
              <a:rPr sz="2400" spc="-10" dirty="0">
                <a:latin typeface="Calibri"/>
                <a:cs typeface="Calibri"/>
              </a:rPr>
              <a:t>вспомогательные </a:t>
            </a:r>
            <a:r>
              <a:rPr sz="2400" dirty="0">
                <a:latin typeface="Calibri"/>
                <a:cs typeface="Calibri"/>
              </a:rPr>
              <a:t>и укрепляющие упражнения </a:t>
            </a:r>
            <a:r>
              <a:rPr sz="2400" spc="-5" dirty="0">
                <a:latin typeface="Calibri"/>
                <a:cs typeface="Calibri"/>
              </a:rPr>
              <a:t>для  восстановления </a:t>
            </a:r>
            <a:r>
              <a:rPr sz="2400" spc="-15" dirty="0">
                <a:latin typeface="Calibri"/>
                <a:cs typeface="Calibri"/>
              </a:rPr>
              <a:t>удлинения, </a:t>
            </a:r>
            <a:r>
              <a:rPr sz="2400" spc="5" dirty="0">
                <a:latin typeface="Calibri"/>
                <a:cs typeface="Calibri"/>
              </a:rPr>
              <a:t>аддукции </a:t>
            </a:r>
            <a:r>
              <a:rPr sz="2400" dirty="0">
                <a:latin typeface="Calibri"/>
                <a:cs typeface="Calibri"/>
              </a:rPr>
              <a:t>и внутренней </a:t>
            </a:r>
            <a:r>
              <a:rPr sz="2400" spc="-10" dirty="0">
                <a:latin typeface="Calibri"/>
                <a:cs typeface="Calibri"/>
              </a:rPr>
              <a:t>ротации.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790" y="327151"/>
            <a:ext cx="3362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Эпифизеолиз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54938"/>
            <a:ext cx="10037445" cy="474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Полная </a:t>
            </a:r>
            <a:r>
              <a:rPr sz="2400" spc="-5" dirty="0">
                <a:latin typeface="Calibri"/>
                <a:cs typeface="Calibri"/>
              </a:rPr>
              <a:t>идентификация </a:t>
            </a:r>
            <a:r>
              <a:rPr sz="2400" spc="-15" dirty="0">
                <a:latin typeface="Calibri"/>
                <a:cs typeface="Calibri"/>
              </a:rPr>
              <a:t>этого </a:t>
            </a:r>
            <a:r>
              <a:rPr sz="2400" spc="-5" dirty="0">
                <a:latin typeface="Calibri"/>
                <a:cs typeface="Calibri"/>
              </a:rPr>
              <a:t>состояния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минимальном смещении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 marR="10795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немедленная операция,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dirty="0">
                <a:latin typeface="Calibri"/>
                <a:cs typeface="Calibri"/>
              </a:rPr>
              <a:t>правило, </a:t>
            </a:r>
            <a:r>
              <a:rPr sz="2400" spc="-10" dirty="0">
                <a:latin typeface="Calibri"/>
                <a:cs typeface="Calibri"/>
              </a:rPr>
              <a:t>позволяют </a:t>
            </a:r>
            <a:r>
              <a:rPr sz="2400" dirty="0">
                <a:latin typeface="Calibri"/>
                <a:cs typeface="Calibri"/>
              </a:rPr>
              <a:t>быстро </a:t>
            </a:r>
            <a:r>
              <a:rPr sz="2400" spc="-5" dirty="0">
                <a:latin typeface="Calibri"/>
                <a:cs typeface="Calibri"/>
              </a:rPr>
              <a:t>мобилизоваться </a:t>
            </a:r>
            <a:r>
              <a:rPr sz="2400" dirty="0">
                <a:latin typeface="Calibri"/>
                <a:cs typeface="Calibri"/>
              </a:rPr>
              <a:t>и  вернуться к </a:t>
            </a:r>
            <a:r>
              <a:rPr sz="2400" spc="-15" dirty="0">
                <a:latin typeface="Calibri"/>
                <a:cs typeface="Calibri"/>
              </a:rPr>
              <a:t>полной </a:t>
            </a:r>
            <a:r>
              <a:rPr sz="2400" dirty="0">
                <a:latin typeface="Calibri"/>
                <a:cs typeface="Calibri"/>
              </a:rPr>
              <a:t>активности без </a:t>
            </a:r>
            <a:r>
              <a:rPr sz="2400" spc="-5" dirty="0">
                <a:latin typeface="Calibri"/>
                <a:cs typeface="Calibri"/>
              </a:rPr>
              <a:t>каких-либо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последствий.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Профилактическое </a:t>
            </a:r>
            <a:r>
              <a:rPr sz="2400" dirty="0">
                <a:latin typeface="Calibri"/>
                <a:cs typeface="Calibri"/>
              </a:rPr>
              <a:t>прикрепление эпифиза </a:t>
            </a:r>
            <a:r>
              <a:rPr sz="2400" spc="-10" dirty="0">
                <a:latin typeface="Calibri"/>
                <a:cs typeface="Calibri"/>
              </a:rPr>
              <a:t>контралатерального бедра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это  </a:t>
            </a:r>
            <a:r>
              <a:rPr sz="2400" spc="-10" dirty="0">
                <a:latin typeface="Calibri"/>
                <a:cs typeface="Calibri"/>
              </a:rPr>
              <a:t>область постоянного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обсуждения.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20" dirty="0">
                <a:latin typeface="Calibri"/>
                <a:cs typeface="Calibri"/>
              </a:rPr>
              <a:t>одном </a:t>
            </a:r>
            <a:r>
              <a:rPr sz="2400" spc="-10" dirty="0">
                <a:latin typeface="Calibri"/>
                <a:cs typeface="Calibri"/>
              </a:rPr>
              <a:t>исследованиии </a:t>
            </a:r>
            <a:r>
              <a:rPr sz="2400" dirty="0">
                <a:latin typeface="Calibri"/>
                <a:cs typeface="Calibri"/>
              </a:rPr>
              <a:t>94 </a:t>
            </a:r>
            <a:r>
              <a:rPr sz="2400" spc="-5" dirty="0">
                <a:latin typeface="Calibri"/>
                <a:cs typeface="Calibri"/>
              </a:rPr>
              <a:t>тазобедренных </a:t>
            </a:r>
            <a:r>
              <a:rPr sz="2400" dirty="0">
                <a:latin typeface="Calibri"/>
                <a:cs typeface="Calibri"/>
              </a:rPr>
              <a:t>суставов,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пролеченных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профилактическим прикреплением, значимых </a:t>
            </a:r>
            <a:r>
              <a:rPr sz="2400" spc="-5" dirty="0">
                <a:latin typeface="Calibri"/>
                <a:cs typeface="Calibri"/>
              </a:rPr>
              <a:t>осложнений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было.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Риск </a:t>
            </a:r>
            <a:r>
              <a:rPr sz="2400" spc="-5" dirty="0">
                <a:latin typeface="Calibri"/>
                <a:cs typeface="Calibri"/>
              </a:rPr>
              <a:t>развития остеонекроза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хондролиза </a:t>
            </a:r>
            <a:r>
              <a:rPr sz="2400" spc="-5" dirty="0">
                <a:latin typeface="Calibri"/>
                <a:cs typeface="Calibri"/>
              </a:rPr>
              <a:t>ощущался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практически</a:t>
            </a:r>
            <a:endParaRPr sz="2400">
              <a:latin typeface="Calibri"/>
              <a:cs typeface="Calibri"/>
            </a:endParaRPr>
          </a:p>
          <a:p>
            <a:pPr marL="241300" marR="591185">
              <a:lnSpc>
                <a:spcPct val="70000"/>
              </a:lnSpc>
              <a:spcBef>
                <a:spcPts val="434"/>
              </a:spcBef>
            </a:pPr>
            <a:r>
              <a:rPr sz="2400" spc="-10" dirty="0">
                <a:latin typeface="Calibri"/>
                <a:cs typeface="Calibri"/>
              </a:rPr>
              <a:t>незначительным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использовании </a:t>
            </a:r>
            <a:r>
              <a:rPr sz="2400" spc="-5" dirty="0">
                <a:latin typeface="Calibri"/>
                <a:cs typeface="Calibri"/>
              </a:rPr>
              <a:t>местно </a:t>
            </a:r>
            <a:r>
              <a:rPr sz="2400" spc="-10" dirty="0">
                <a:latin typeface="Calibri"/>
                <a:cs typeface="Calibri"/>
              </a:rPr>
              <a:t>двухвинтовой </a:t>
            </a:r>
            <a:r>
              <a:rPr sz="2400" spc="-5" dirty="0">
                <a:latin typeface="Calibri"/>
                <a:cs typeface="Calibri"/>
              </a:rPr>
              <a:t>фиксации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10" dirty="0">
                <a:latin typeface="Calibri"/>
                <a:cs typeface="Calibri"/>
              </a:rPr>
              <a:t>улучшенной технологией </a:t>
            </a:r>
            <a:r>
              <a:rPr sz="2400" dirty="0">
                <a:latin typeface="Calibri"/>
                <a:cs typeface="Calibri"/>
              </a:rPr>
              <a:t>визуализации и </a:t>
            </a:r>
            <a:r>
              <a:rPr sz="2400" spc="-5" dirty="0">
                <a:latin typeface="Calibri"/>
                <a:cs typeface="Calibri"/>
              </a:rPr>
              <a:t>рентгенопрозрачных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столов.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Противники </a:t>
            </a:r>
            <a:r>
              <a:rPr sz="2400" spc="-10" dirty="0">
                <a:latin typeface="Calibri"/>
                <a:cs typeface="Calibri"/>
              </a:rPr>
              <a:t>профилактического </a:t>
            </a:r>
            <a:r>
              <a:rPr sz="2400" spc="-5" dirty="0">
                <a:latin typeface="Calibri"/>
                <a:cs typeface="Calibri"/>
              </a:rPr>
              <a:t>закрепления </a:t>
            </a:r>
            <a:r>
              <a:rPr sz="2400" spc="-10" dirty="0">
                <a:latin typeface="Calibri"/>
                <a:cs typeface="Calibri"/>
              </a:rPr>
              <a:t>ссылаются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осложнения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потенциальные риски </a:t>
            </a:r>
            <a:r>
              <a:rPr sz="2400" dirty="0">
                <a:latin typeface="Calibri"/>
                <a:cs typeface="Calibri"/>
              </a:rPr>
              <a:t>закрепления </a:t>
            </a:r>
            <a:r>
              <a:rPr sz="2400" spc="-10" dirty="0">
                <a:latin typeface="Calibri"/>
                <a:cs typeface="Calibri"/>
              </a:rPr>
              <a:t>бедер, </a:t>
            </a:r>
            <a:r>
              <a:rPr sz="2400" spc="-15" dirty="0">
                <a:latin typeface="Calibri"/>
                <a:cs typeface="Calibri"/>
              </a:rPr>
              <a:t>которые </a:t>
            </a:r>
            <a:r>
              <a:rPr sz="2400" spc="-25" dirty="0">
                <a:latin typeface="Calibri"/>
                <a:cs typeface="Calibri"/>
              </a:rPr>
              <a:t>никогда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будут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скользить. </a:t>
            </a:r>
            <a:r>
              <a:rPr sz="2400" spc="-5" dirty="0">
                <a:latin typeface="Calibri"/>
                <a:cs typeface="Calibri"/>
              </a:rPr>
              <a:t>Они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spc="-5" dirty="0">
                <a:latin typeface="Calibri"/>
                <a:cs typeface="Calibri"/>
              </a:rPr>
              <a:t>указывают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5" dirty="0">
                <a:latin typeface="Calibri"/>
                <a:cs typeface="Calibri"/>
              </a:rPr>
              <a:t>то, что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10" dirty="0">
                <a:latin typeface="Calibri"/>
                <a:cs typeface="Calibri"/>
              </a:rPr>
              <a:t> соответствующем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20" dirty="0">
                <a:latin typeface="Calibri"/>
                <a:cs typeface="Calibri"/>
              </a:rPr>
              <a:t>консультировании </a:t>
            </a:r>
            <a:r>
              <a:rPr sz="2400" spc="-5" dirty="0">
                <a:latin typeface="Calibri"/>
                <a:cs typeface="Calibri"/>
              </a:rPr>
              <a:t>пациентов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тщательном наблюдении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большинство</a:t>
            </a:r>
            <a:endParaRPr sz="2400">
              <a:latin typeface="Calibri"/>
              <a:cs typeface="Calibri"/>
            </a:endParaRPr>
          </a:p>
          <a:p>
            <a:pPr marL="241300" marR="701675">
              <a:lnSpc>
                <a:spcPct val="70000"/>
              </a:lnSpc>
              <a:spcBef>
                <a:spcPts val="434"/>
              </a:spcBef>
            </a:pPr>
            <a:r>
              <a:rPr sz="2400" spc="-5" dirty="0">
                <a:latin typeface="Calibri"/>
                <a:cs typeface="Calibri"/>
              </a:rPr>
              <a:t>последующих соскальзываний </a:t>
            </a:r>
            <a:r>
              <a:rPr sz="2400" spc="-25" dirty="0">
                <a:latin typeface="Calibri"/>
                <a:cs typeface="Calibri"/>
              </a:rPr>
              <a:t>будут </a:t>
            </a:r>
            <a:r>
              <a:rPr sz="2400" spc="-10" dirty="0">
                <a:latin typeface="Calibri"/>
                <a:cs typeface="Calibri"/>
              </a:rPr>
              <a:t>обнаружены </a:t>
            </a:r>
            <a:r>
              <a:rPr sz="2400" spc="-5" dirty="0">
                <a:latin typeface="Calibri"/>
                <a:cs typeface="Calibri"/>
              </a:rPr>
              <a:t>рано, </a:t>
            </a:r>
            <a:r>
              <a:rPr sz="2400" spc="-15" dirty="0">
                <a:latin typeface="Calibri"/>
                <a:cs typeface="Calibri"/>
              </a:rPr>
              <a:t>пока </a:t>
            </a:r>
            <a:r>
              <a:rPr sz="2400" spc="-5" dirty="0">
                <a:latin typeface="Calibri"/>
                <a:cs typeface="Calibri"/>
              </a:rPr>
              <a:t>они </a:t>
            </a:r>
            <a:r>
              <a:rPr sz="2400" spc="-10" dirty="0">
                <a:latin typeface="Calibri"/>
                <a:cs typeface="Calibri"/>
              </a:rPr>
              <a:t>еще  </a:t>
            </a:r>
            <a:r>
              <a:rPr sz="2400" spc="-5" dirty="0">
                <a:latin typeface="Calibri"/>
                <a:cs typeface="Calibri"/>
              </a:rPr>
              <a:t>невелики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поддаются </a:t>
            </a:r>
            <a:r>
              <a:rPr sz="2400" spc="-5" dirty="0">
                <a:latin typeface="Calibri"/>
                <a:cs typeface="Calibri"/>
              </a:rPr>
              <a:t>лечению.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5790" y="327151"/>
            <a:ext cx="3362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Эпифизеолиз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82370"/>
            <a:ext cx="10224135" cy="47879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1101725" indent="-2286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настоящее </a:t>
            </a:r>
            <a:r>
              <a:rPr sz="2400" dirty="0">
                <a:latin typeface="Calibri"/>
                <a:cs typeface="Calibri"/>
              </a:rPr>
              <a:t>время </a:t>
            </a:r>
            <a:r>
              <a:rPr sz="2400" spc="-5" dirty="0">
                <a:latin typeface="Calibri"/>
                <a:cs typeface="Calibri"/>
              </a:rPr>
              <a:t>профилактическая </a:t>
            </a:r>
            <a:r>
              <a:rPr sz="2400" spc="-10" dirty="0">
                <a:latin typeface="Calibri"/>
                <a:cs typeface="Calibri"/>
              </a:rPr>
              <a:t>контралатеральная </a:t>
            </a:r>
            <a:r>
              <a:rPr sz="2400" spc="-5" dirty="0">
                <a:latin typeface="Calibri"/>
                <a:cs typeface="Calibri"/>
              </a:rPr>
              <a:t>фиксация  </a:t>
            </a:r>
            <a:r>
              <a:rPr sz="2400" spc="-10" dirty="0">
                <a:latin typeface="Calibri"/>
                <a:cs typeface="Calibri"/>
              </a:rPr>
              <a:t>тазобедренного </a:t>
            </a:r>
            <a:r>
              <a:rPr sz="2400" dirty="0">
                <a:latin typeface="Calibri"/>
                <a:cs typeface="Calibri"/>
              </a:rPr>
              <a:t>сустава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рекомендуется:</a:t>
            </a:r>
            <a:endParaRPr sz="24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65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пациентам с </a:t>
            </a:r>
            <a:r>
              <a:rPr sz="2000" spc="-5" dirty="0">
                <a:latin typeface="Calibri"/>
                <a:cs typeface="Calibri"/>
              </a:rPr>
              <a:t>установленными метаболическими или эндокринными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нарушениями,</a:t>
            </a:r>
            <a:endParaRPr sz="20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пациентам с </a:t>
            </a:r>
            <a:r>
              <a:rPr sz="2000" spc="-5" dirty="0">
                <a:latin typeface="Calibri"/>
                <a:cs typeface="Calibri"/>
              </a:rPr>
              <a:t>повышенным </a:t>
            </a:r>
            <a:r>
              <a:rPr sz="2000" spc="-10" dirty="0">
                <a:latin typeface="Calibri"/>
                <a:cs typeface="Calibri"/>
              </a:rPr>
              <a:t>риском </a:t>
            </a:r>
            <a:r>
              <a:rPr sz="2000" dirty="0">
                <a:latin typeface="Calibri"/>
                <a:cs typeface="Calibri"/>
              </a:rPr>
              <a:t>применения </a:t>
            </a:r>
            <a:r>
              <a:rPr sz="2000" spc="-5" dirty="0">
                <a:latin typeface="Calibri"/>
                <a:cs typeface="Calibri"/>
              </a:rPr>
              <a:t>лучевой </a:t>
            </a:r>
            <a:r>
              <a:rPr sz="2000" dirty="0">
                <a:latin typeface="Calibri"/>
                <a:cs typeface="Calibri"/>
              </a:rPr>
              <a:t>терапии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химиотерапии,</a:t>
            </a:r>
            <a:endParaRPr sz="2000">
              <a:latin typeface="Calibri"/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детям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эпифизеолизом </a:t>
            </a:r>
            <a:r>
              <a:rPr sz="2000" dirty="0">
                <a:latin typeface="Calibri"/>
                <a:cs typeface="Calibri"/>
              </a:rPr>
              <a:t>в возрасте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лет.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3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После </a:t>
            </a:r>
            <a:r>
              <a:rPr sz="2400" spc="-15" dirty="0">
                <a:latin typeface="Calibri"/>
                <a:cs typeface="Calibri"/>
              </a:rPr>
              <a:t>того, как расходящиеся </a:t>
            </a:r>
            <a:r>
              <a:rPr sz="2400" spc="-5" dirty="0">
                <a:latin typeface="Calibri"/>
                <a:cs typeface="Calibri"/>
              </a:rPr>
              <a:t>лучи хряща закрыты (примерно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возрасте 14-  16 </a:t>
            </a:r>
            <a:r>
              <a:rPr sz="2400" spc="-10" dirty="0">
                <a:latin typeface="Calibri"/>
                <a:cs typeface="Calibri"/>
              </a:rPr>
              <a:t>лет)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35" dirty="0">
                <a:latin typeface="Calibri"/>
                <a:cs typeface="Calibri"/>
              </a:rPr>
              <a:t>когда </a:t>
            </a:r>
            <a:r>
              <a:rPr sz="2400" spc="-5" dirty="0">
                <a:latin typeface="Calibri"/>
                <a:cs typeface="Calibri"/>
              </a:rPr>
              <a:t>линии Риссера </a:t>
            </a:r>
            <a:r>
              <a:rPr sz="2400" spc="-10" dirty="0">
                <a:latin typeface="Calibri"/>
                <a:cs typeface="Calibri"/>
              </a:rPr>
              <a:t>появляются, </a:t>
            </a:r>
            <a:r>
              <a:rPr sz="2400" spc="-5" dirty="0">
                <a:latin typeface="Calibri"/>
                <a:cs typeface="Calibri"/>
              </a:rPr>
              <a:t>риск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контралатерального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30"/>
              </a:lnSpc>
            </a:pPr>
            <a:r>
              <a:rPr sz="2400" spc="-15" dirty="0">
                <a:latin typeface="Calibri"/>
                <a:cs typeface="Calibri"/>
              </a:rPr>
              <a:t>скольжения </a:t>
            </a:r>
            <a:r>
              <a:rPr sz="2400" spc="-5" dirty="0">
                <a:latin typeface="Calibri"/>
                <a:cs typeface="Calibri"/>
              </a:rPr>
              <a:t>считается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ничтожным.</a:t>
            </a:r>
            <a:endParaRPr sz="2400">
              <a:latin typeface="Calibri"/>
              <a:cs typeface="Calibri"/>
            </a:endParaRPr>
          </a:p>
          <a:p>
            <a:pPr marL="241300" marR="23749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отличается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5" dirty="0">
                <a:latin typeface="Calibri"/>
                <a:cs typeface="Calibri"/>
              </a:rPr>
              <a:t>других </a:t>
            </a:r>
            <a:r>
              <a:rPr sz="2400" spc="-10" dirty="0">
                <a:latin typeface="Calibri"/>
                <a:cs typeface="Calibri"/>
              </a:rPr>
              <a:t>педиатрических </a:t>
            </a:r>
            <a:r>
              <a:rPr sz="2400" spc="-5" dirty="0">
                <a:latin typeface="Calibri"/>
                <a:cs typeface="Calibri"/>
              </a:rPr>
              <a:t>расстройств </a:t>
            </a:r>
            <a:r>
              <a:rPr sz="2400" spc="-10" dirty="0">
                <a:latin typeface="Calibri"/>
                <a:cs typeface="Calibri"/>
              </a:rPr>
              <a:t>тазобедренного </a:t>
            </a:r>
            <a:r>
              <a:rPr sz="2400" dirty="0">
                <a:latin typeface="Calibri"/>
                <a:cs typeface="Calibri"/>
              </a:rPr>
              <a:t>сустава,  </a:t>
            </a:r>
            <a:r>
              <a:rPr sz="2400" spc="-5" dirty="0">
                <a:latin typeface="Calibri"/>
                <a:cs typeface="Calibri"/>
              </a:rPr>
              <a:t>таких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10" dirty="0">
                <a:latin typeface="Calibri"/>
                <a:cs typeface="Calibri"/>
              </a:rPr>
              <a:t>болезнь </a:t>
            </a:r>
            <a:r>
              <a:rPr sz="2400" spc="-5" dirty="0">
                <a:latin typeface="Calibri"/>
                <a:cs typeface="Calibri"/>
              </a:rPr>
              <a:t>Легга-Кальве-Пертеса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дисплазии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развития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20"/>
              </a:lnSpc>
            </a:pPr>
            <a:r>
              <a:rPr sz="2400" spc="-10" dirty="0">
                <a:latin typeface="Calibri"/>
                <a:cs typeface="Calibri"/>
              </a:rPr>
              <a:t>тазобедренного </a:t>
            </a:r>
            <a:r>
              <a:rPr sz="2400" dirty="0">
                <a:latin typeface="Calibri"/>
                <a:cs typeface="Calibri"/>
              </a:rPr>
              <a:t>сустава, в </a:t>
            </a:r>
            <a:r>
              <a:rPr sz="2400" spc="-15" dirty="0">
                <a:latin typeface="Calibri"/>
                <a:cs typeface="Calibri"/>
              </a:rPr>
              <a:t>том, что происходит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возрасте,</a:t>
            </a:r>
            <a:r>
              <a:rPr sz="2400" spc="-40" dirty="0">
                <a:latin typeface="Calibri"/>
                <a:cs typeface="Calibri"/>
              </a:rPr>
              <a:t> когда</a:t>
            </a:r>
            <a:endParaRPr sz="2400">
              <a:latin typeface="Calibri"/>
              <a:cs typeface="Calibri"/>
            </a:endParaRPr>
          </a:p>
          <a:p>
            <a:pPr marL="241300" marR="51435">
              <a:lnSpc>
                <a:spcPct val="80000"/>
              </a:lnSpc>
              <a:spcBef>
                <a:spcPts val="290"/>
              </a:spcBef>
            </a:pPr>
            <a:r>
              <a:rPr sz="2400" spc="-10" dirty="0">
                <a:latin typeface="Calibri"/>
                <a:cs typeface="Calibri"/>
              </a:rPr>
              <a:t>большинство вертлужной </a:t>
            </a:r>
            <a:r>
              <a:rPr sz="2400" dirty="0">
                <a:latin typeface="Calibri"/>
                <a:cs typeface="Calibri"/>
              </a:rPr>
              <a:t>впадины </a:t>
            </a:r>
            <a:r>
              <a:rPr sz="2400" spc="-5" dirty="0">
                <a:latin typeface="Calibri"/>
                <a:cs typeface="Calibri"/>
              </a:rPr>
              <a:t>была разработана </a:t>
            </a:r>
            <a:r>
              <a:rPr sz="2400" dirty="0">
                <a:latin typeface="Calibri"/>
                <a:cs typeface="Calibri"/>
              </a:rPr>
              <a:t>и, </a:t>
            </a:r>
            <a:r>
              <a:rPr sz="2400" spc="-5" dirty="0">
                <a:latin typeface="Calibri"/>
                <a:cs typeface="Calibri"/>
              </a:rPr>
              <a:t>таким образом,  </a:t>
            </a:r>
            <a:r>
              <a:rPr sz="2400" spc="-10" dirty="0">
                <a:latin typeface="Calibri"/>
                <a:cs typeface="Calibri"/>
              </a:rPr>
              <a:t>ацетабулярная </a:t>
            </a:r>
            <a:r>
              <a:rPr sz="2400" spc="-5" dirty="0">
                <a:latin typeface="Calibri"/>
                <a:cs typeface="Calibri"/>
              </a:rPr>
              <a:t>адаптация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деформированной </a:t>
            </a:r>
            <a:r>
              <a:rPr sz="2400" spc="-20" dirty="0">
                <a:latin typeface="Calibri"/>
                <a:cs typeface="Calibri"/>
              </a:rPr>
              <a:t>головке </a:t>
            </a:r>
            <a:r>
              <a:rPr sz="2400" spc="-5" dirty="0">
                <a:latin typeface="Calibri"/>
                <a:cs typeface="Calibri"/>
              </a:rPr>
              <a:t>бедренной </a:t>
            </a:r>
            <a:r>
              <a:rPr sz="2400" spc="-15" dirty="0">
                <a:latin typeface="Calibri"/>
                <a:cs typeface="Calibri"/>
              </a:rPr>
              <a:t>кости </a:t>
            </a:r>
            <a:r>
              <a:rPr sz="2400" dirty="0">
                <a:latin typeface="Calibri"/>
                <a:cs typeface="Calibri"/>
              </a:rPr>
              <a:t>не 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произойти. Все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10" dirty="0">
                <a:latin typeface="Calibri"/>
                <a:cs typeface="Calibri"/>
              </a:rPr>
              <a:t>говорит </a:t>
            </a:r>
            <a:r>
              <a:rPr sz="2400" dirty="0">
                <a:latin typeface="Calibri"/>
                <a:cs typeface="Calibri"/>
              </a:rPr>
              <a:t>о </a:t>
            </a:r>
            <a:r>
              <a:rPr sz="2400" spc="-5" dirty="0">
                <a:latin typeface="Calibri"/>
                <a:cs typeface="Calibri"/>
              </a:rPr>
              <a:t>важности раннего выявления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раннего  </a:t>
            </a:r>
            <a:r>
              <a:rPr sz="2400" spc="-5" dirty="0">
                <a:latin typeface="Calibri"/>
                <a:cs typeface="Calibri"/>
              </a:rPr>
              <a:t>лечения, особенно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spc="-5" dirty="0">
                <a:latin typeface="Calibri"/>
                <a:cs typeface="Calibri"/>
              </a:rPr>
              <a:t>повышенного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риска.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435356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37157"/>
            <a:ext cx="10299700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является наиболее </a:t>
            </a:r>
            <a:r>
              <a:rPr sz="2400" spc="-5" dirty="0">
                <a:latin typeface="Calibri"/>
                <a:cs typeface="Calibri"/>
              </a:rPr>
              <a:t>распространенным расстройством</a:t>
            </a:r>
            <a:r>
              <a:rPr sz="2400" spc="-10" dirty="0">
                <a:latin typeface="Calibri"/>
                <a:cs typeface="Calibri"/>
              </a:rPr>
              <a:t> тазобедренного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dirty="0">
                <a:latin typeface="Calibri"/>
                <a:cs typeface="Calibri"/>
              </a:rPr>
              <a:t>сустава у </a:t>
            </a:r>
            <a:r>
              <a:rPr sz="2400" spc="-15" dirty="0">
                <a:latin typeface="Calibri"/>
                <a:cs typeface="Calibri"/>
              </a:rPr>
              <a:t>детей </a:t>
            </a:r>
            <a:r>
              <a:rPr sz="2400" spc="-10" dirty="0">
                <a:latin typeface="Calibri"/>
                <a:cs typeface="Calibri"/>
              </a:rPr>
              <a:t>среди мышечно-скелетных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заболеваний</a:t>
            </a:r>
            <a:endParaRPr sz="2400">
              <a:latin typeface="Calibri"/>
              <a:cs typeface="Calibri"/>
            </a:endParaRPr>
          </a:p>
          <a:p>
            <a:pPr marL="241300" marR="29146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(в основном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участием </a:t>
            </a:r>
            <a:r>
              <a:rPr sz="2400" spc="-15" dirty="0">
                <a:latin typeface="Calibri"/>
                <a:cs typeface="Calibri"/>
              </a:rPr>
              <a:t>вертлужной </a:t>
            </a:r>
            <a:r>
              <a:rPr sz="2400" dirty="0">
                <a:latin typeface="Calibri"/>
                <a:cs typeface="Calibri"/>
              </a:rPr>
              <a:t>впадины) </a:t>
            </a:r>
            <a:r>
              <a:rPr sz="2400" spc="-15" dirty="0">
                <a:latin typeface="Calibri"/>
                <a:cs typeface="Calibri"/>
              </a:rPr>
              <a:t>происходит </a:t>
            </a:r>
            <a:r>
              <a:rPr sz="2400" spc="-5" dirty="0">
                <a:latin typeface="Calibri"/>
                <a:cs typeface="Calibri"/>
              </a:rPr>
              <a:t>примерно </a:t>
            </a:r>
            <a:r>
              <a:rPr sz="2400" dirty="0">
                <a:latin typeface="Calibri"/>
                <a:cs typeface="Calibri"/>
              </a:rPr>
              <a:t>в 1 из  </a:t>
            </a:r>
            <a:r>
              <a:rPr sz="2400" spc="-5" dirty="0">
                <a:latin typeface="Calibri"/>
                <a:cs typeface="Calibri"/>
              </a:rPr>
              <a:t>100 </a:t>
            </a:r>
            <a:r>
              <a:rPr sz="2400" spc="-20" dirty="0">
                <a:latin typeface="Calibri"/>
                <a:cs typeface="Calibri"/>
              </a:rPr>
              <a:t>родов,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вывихом </a:t>
            </a:r>
            <a:r>
              <a:rPr sz="2400" spc="-5" dirty="0">
                <a:latin typeface="Calibri"/>
                <a:cs typeface="Calibri"/>
              </a:rPr>
              <a:t>примерно </a:t>
            </a:r>
            <a:r>
              <a:rPr sz="2400" dirty="0">
                <a:latin typeface="Calibri"/>
                <a:cs typeface="Calibri"/>
              </a:rPr>
              <a:t>в случаях 1,5 </a:t>
            </a:r>
            <a:r>
              <a:rPr sz="2400" spc="-25" dirty="0">
                <a:latin typeface="Calibri"/>
                <a:cs typeface="Calibri"/>
              </a:rPr>
              <a:t>родов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1000.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классифицируется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5" dirty="0">
                <a:latin typeface="Calibri"/>
                <a:cs typeface="Calibri"/>
              </a:rPr>
              <a:t>типичный (90%)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атипичный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(10%).</a:t>
            </a:r>
            <a:endParaRPr sz="2400">
              <a:latin typeface="Calibri"/>
              <a:cs typeface="Calibri"/>
            </a:endParaRPr>
          </a:p>
          <a:p>
            <a:pPr marL="241300" marR="180784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25" dirty="0">
                <a:latin typeface="Calibri"/>
                <a:cs typeface="Calibri"/>
              </a:rPr>
              <a:t>всегда </a:t>
            </a:r>
            <a:r>
              <a:rPr sz="2400" spc="-5" dirty="0">
                <a:latin typeface="Calibri"/>
                <a:cs typeface="Calibri"/>
              </a:rPr>
              <a:t>обнаруживается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рождении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термин </a:t>
            </a:r>
            <a:r>
              <a:rPr sz="2400" spc="-5" dirty="0">
                <a:latin typeface="Calibri"/>
                <a:cs typeface="Calibri"/>
              </a:rPr>
              <a:t>"развития"  </a:t>
            </a:r>
            <a:r>
              <a:rPr sz="2400" spc="-10" dirty="0">
                <a:latin typeface="Calibri"/>
                <a:cs typeface="Calibri"/>
              </a:rPr>
              <a:t>предпочтительнее, </a:t>
            </a:r>
            <a:r>
              <a:rPr sz="2400" dirty="0">
                <a:latin typeface="Calibri"/>
                <a:cs typeface="Calibri"/>
              </a:rPr>
              <a:t>чем </a:t>
            </a:r>
            <a:r>
              <a:rPr sz="2400" spc="-10" dirty="0">
                <a:latin typeface="Calibri"/>
                <a:cs typeface="Calibri"/>
              </a:rPr>
              <a:t>"врожденный"</a:t>
            </a:r>
            <a:endParaRPr sz="2400">
              <a:latin typeface="Calibri"/>
              <a:cs typeface="Calibri"/>
            </a:endParaRPr>
          </a:p>
          <a:p>
            <a:pPr marL="241300" marR="96901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40" dirty="0">
                <a:latin typeface="Calibri"/>
                <a:cs typeface="Calibri"/>
              </a:rPr>
              <a:t>Термин </a:t>
            </a:r>
            <a:r>
              <a:rPr sz="2400" spc="-10" dirty="0">
                <a:latin typeface="Calibri"/>
                <a:cs typeface="Calibri"/>
              </a:rPr>
              <a:t>ДРТБ </a:t>
            </a: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spc="-10" dirty="0">
                <a:latin typeface="Calibri"/>
                <a:cs typeface="Calibri"/>
              </a:rPr>
              <a:t>точно отражает </a:t>
            </a:r>
            <a:r>
              <a:rPr sz="2400" spc="-5" dirty="0">
                <a:latin typeface="Calibri"/>
                <a:cs typeface="Calibri"/>
              </a:rPr>
              <a:t>переменное </a:t>
            </a:r>
            <a:r>
              <a:rPr sz="2400" spc="-10" dirty="0">
                <a:latin typeface="Calibri"/>
                <a:cs typeface="Calibri"/>
              </a:rPr>
              <a:t>представление </a:t>
            </a:r>
            <a:r>
              <a:rPr sz="2400" spc="-20" dirty="0">
                <a:latin typeface="Calibri"/>
                <a:cs typeface="Calibri"/>
              </a:rPr>
              <a:t>этого  </a:t>
            </a:r>
            <a:r>
              <a:rPr sz="2400" spc="-10" dirty="0">
                <a:latin typeface="Calibri"/>
                <a:cs typeface="Calibri"/>
              </a:rPr>
              <a:t>сложного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расстройства.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Дисплазия </a:t>
            </a:r>
            <a:r>
              <a:rPr sz="2400" spc="-10" dirty="0">
                <a:latin typeface="Calibri"/>
                <a:cs typeface="Calibri"/>
              </a:rPr>
              <a:t>относится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недоразвитой </a:t>
            </a:r>
            <a:r>
              <a:rPr sz="2400" spc="-15" dirty="0">
                <a:latin typeface="Calibri"/>
                <a:cs typeface="Calibri"/>
              </a:rPr>
              <a:t>вертлужной </a:t>
            </a:r>
            <a:r>
              <a:rPr sz="2400" dirty="0">
                <a:latin typeface="Calibri"/>
                <a:cs typeface="Calibri"/>
              </a:rPr>
              <a:t>впадине, </a:t>
            </a:r>
            <a:r>
              <a:rPr sz="2400" spc="-15" dirty="0">
                <a:latin typeface="Calibri"/>
                <a:cs typeface="Calibri"/>
              </a:rPr>
              <a:t>подвывиху </a:t>
            </a:r>
            <a:r>
              <a:rPr sz="2400" spc="-10" dirty="0">
                <a:latin typeface="Calibri"/>
                <a:cs typeface="Calibri"/>
              </a:rPr>
              <a:t>бедра 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еще </a:t>
            </a:r>
            <a:r>
              <a:rPr sz="2400" dirty="0">
                <a:latin typeface="Calibri"/>
                <a:cs typeface="Calibri"/>
              </a:rPr>
              <a:t>частичным </a:t>
            </a:r>
            <a:r>
              <a:rPr sz="2400" spc="-15" dirty="0">
                <a:latin typeface="Calibri"/>
                <a:cs typeface="Calibri"/>
              </a:rPr>
              <a:t>контактом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вертлужной </a:t>
            </a:r>
            <a:r>
              <a:rPr sz="2400" dirty="0">
                <a:latin typeface="Calibri"/>
                <a:cs typeface="Calibri"/>
              </a:rPr>
              <a:t>впадиной, или вывиху </a:t>
            </a:r>
            <a:r>
              <a:rPr sz="2400" spc="-20" dirty="0">
                <a:latin typeface="Calibri"/>
                <a:cs typeface="Calibri"/>
              </a:rPr>
              <a:t>головки  </a:t>
            </a:r>
            <a:r>
              <a:rPr sz="2400" spc="-5" dirty="0">
                <a:latin typeface="Calibri"/>
                <a:cs typeface="Calibri"/>
              </a:rPr>
              <a:t>бедренной </a:t>
            </a:r>
            <a:r>
              <a:rPr sz="2400" spc="-10" dirty="0">
                <a:latin typeface="Calibri"/>
                <a:cs typeface="Calibri"/>
              </a:rPr>
              <a:t>кости,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10" dirty="0">
                <a:latin typeface="Calibri"/>
                <a:cs typeface="Calibri"/>
              </a:rPr>
              <a:t>расположенной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вертлужной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впадине.</a:t>
            </a:r>
            <a:endParaRPr sz="2400">
              <a:latin typeface="Calibri"/>
              <a:cs typeface="Calibri"/>
            </a:endParaRPr>
          </a:p>
          <a:p>
            <a:pPr marL="241300" marR="209613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Вывих </a:t>
            </a:r>
            <a:r>
              <a:rPr sz="2400" spc="-10" dirty="0">
                <a:latin typeface="Calibri"/>
                <a:cs typeface="Calibri"/>
              </a:rPr>
              <a:t>бедра </a:t>
            </a:r>
            <a:r>
              <a:rPr sz="2400" spc="-20" dirty="0">
                <a:latin typeface="Calibri"/>
                <a:cs typeface="Calibri"/>
              </a:rPr>
              <a:t>должен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обнаружен </a:t>
            </a:r>
            <a:r>
              <a:rPr sz="2400" dirty="0">
                <a:latin typeface="Calibri"/>
                <a:cs typeface="Calibri"/>
              </a:rPr>
              <a:t>клинически в </a:t>
            </a:r>
            <a:r>
              <a:rPr sz="2400" spc="-5" dirty="0">
                <a:latin typeface="Calibri"/>
                <a:cs typeface="Calibri"/>
              </a:rPr>
              <a:t>возрасте  новорожденного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недель.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626440"/>
            <a:ext cx="99599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Пороки </a:t>
            </a:r>
            <a:r>
              <a:rPr sz="4400" spc="-5" dirty="0"/>
              <a:t>развития верхних</a:t>
            </a:r>
            <a:r>
              <a:rPr sz="4400" spc="-40" dirty="0"/>
              <a:t> </a:t>
            </a:r>
            <a:r>
              <a:rPr sz="4400" spc="-15" dirty="0"/>
              <a:t>конечностей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104389"/>
            <a:ext cx="4940300" cy="3913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У детей с </a:t>
            </a:r>
            <a:r>
              <a:rPr sz="2000" spc="-10" dirty="0">
                <a:latin typeface="Times New Roman"/>
                <a:cs typeface="Times New Roman"/>
              </a:rPr>
              <a:t>проявлением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аномалий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Times New Roman"/>
                <a:cs typeface="Times New Roman"/>
              </a:rPr>
              <a:t>конечностей показан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мультисистемный</a:t>
            </a:r>
            <a:endParaRPr sz="2000">
              <a:latin typeface="Times New Roman"/>
              <a:cs typeface="Times New Roman"/>
            </a:endParaRPr>
          </a:p>
          <a:p>
            <a:pPr marL="241300" marR="449580">
              <a:lnSpc>
                <a:spcPct val="70000"/>
              </a:lnSpc>
              <a:spcBef>
                <a:spcPts val="360"/>
              </a:spcBef>
            </a:pPr>
            <a:r>
              <a:rPr sz="2000" spc="10" dirty="0">
                <a:latin typeface="Times New Roman"/>
                <a:cs typeface="Times New Roman"/>
              </a:rPr>
              <a:t>осмотр </a:t>
            </a:r>
            <a:r>
              <a:rPr sz="2000" spc="-45" dirty="0">
                <a:latin typeface="Times New Roman"/>
                <a:cs typeface="Times New Roman"/>
              </a:rPr>
              <a:t>потому, </a:t>
            </a:r>
            <a:r>
              <a:rPr sz="2000" spc="-10" dirty="0">
                <a:latin typeface="Times New Roman"/>
                <a:cs typeface="Times New Roman"/>
              </a:rPr>
              <a:t>что </a:t>
            </a:r>
            <a:r>
              <a:rPr sz="2000" spc="-5" dirty="0">
                <a:latin typeface="Times New Roman"/>
                <a:cs typeface="Times New Roman"/>
              </a:rPr>
              <a:t>часто </a:t>
            </a:r>
            <a:r>
              <a:rPr sz="2000" spc="-15" dirty="0">
                <a:latin typeface="Times New Roman"/>
                <a:cs typeface="Times New Roman"/>
              </a:rPr>
              <a:t>наблюдаются  </a:t>
            </a:r>
            <a:r>
              <a:rPr sz="2000" spc="-5" dirty="0">
                <a:latin typeface="Times New Roman"/>
                <a:cs typeface="Times New Roman"/>
              </a:rPr>
              <a:t>аномалии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других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системах.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5" dirty="0">
                <a:latin typeface="Times New Roman"/>
                <a:cs typeface="Times New Roman"/>
              </a:rPr>
              <a:t>Простое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многофакторное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наследование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Times New Roman"/>
                <a:cs typeface="Times New Roman"/>
              </a:rPr>
              <a:t>может </a:t>
            </a:r>
            <a:r>
              <a:rPr sz="2000" dirty="0">
                <a:latin typeface="Times New Roman"/>
                <a:cs typeface="Times New Roman"/>
              </a:rPr>
              <a:t>быть </a:t>
            </a:r>
            <a:r>
              <a:rPr sz="2000" spc="-5" dirty="0">
                <a:latin typeface="Times New Roman"/>
                <a:cs typeface="Times New Roman"/>
              </a:rPr>
              <a:t>причиной </a:t>
            </a:r>
            <a:r>
              <a:rPr sz="2000" dirty="0">
                <a:latin typeface="Times New Roman"/>
                <a:cs typeface="Times New Roman"/>
              </a:rPr>
              <a:t>этих </a:t>
            </a:r>
            <a:r>
              <a:rPr sz="2000" spc="-5" dirty="0">
                <a:latin typeface="Times New Roman"/>
                <a:cs typeface="Times New Roman"/>
              </a:rPr>
              <a:t>нарушений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дополнение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10" dirty="0">
                <a:latin typeface="Times New Roman"/>
                <a:cs typeface="Times New Roman"/>
              </a:rPr>
              <a:t>тератогенным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эффектам,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воздействовавшим </a:t>
            </a: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15" dirty="0">
                <a:latin typeface="Times New Roman"/>
                <a:cs typeface="Times New Roman"/>
              </a:rPr>
              <a:t>мать </a:t>
            </a:r>
            <a:r>
              <a:rPr sz="2000" dirty="0">
                <a:latin typeface="Times New Roman"/>
                <a:cs typeface="Times New Roman"/>
              </a:rPr>
              <a:t>таких,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как</a:t>
            </a:r>
            <a:endParaRPr sz="2000">
              <a:latin typeface="Times New Roman"/>
              <a:cs typeface="Times New Roman"/>
            </a:endParaRPr>
          </a:p>
          <a:p>
            <a:pPr marL="241300" marR="970280">
              <a:lnSpc>
                <a:spcPct val="70000"/>
              </a:lnSpc>
              <a:spcBef>
                <a:spcPts val="365"/>
              </a:spcBef>
            </a:pPr>
            <a:r>
              <a:rPr sz="2000" spc="-5" dirty="0">
                <a:latin typeface="Times New Roman"/>
                <a:cs typeface="Times New Roman"/>
              </a:rPr>
              <a:t>вирусные инфекции </a:t>
            </a:r>
            <a:r>
              <a:rPr sz="2000" dirty="0">
                <a:latin typeface="Times New Roman"/>
                <a:cs typeface="Times New Roman"/>
              </a:rPr>
              <a:t>и химическая  </a:t>
            </a:r>
            <a:r>
              <a:rPr sz="2000" spc="5" dirty="0">
                <a:latin typeface="Times New Roman"/>
                <a:cs typeface="Times New Roman"/>
              </a:rPr>
              <a:t>зависимость </a:t>
            </a:r>
            <a:r>
              <a:rPr sz="2000" spc="-5" dirty="0">
                <a:latin typeface="Times New Roman"/>
                <a:cs typeface="Times New Roman"/>
              </a:rPr>
              <a:t>такая,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алкоголь…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Пороки </a:t>
            </a:r>
            <a:r>
              <a:rPr sz="2000" spc="-5" dirty="0">
                <a:latin typeface="Times New Roman"/>
                <a:cs typeface="Times New Roman"/>
              </a:rPr>
              <a:t>развития лучевой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кости</a:t>
            </a:r>
            <a:endParaRPr sz="2000">
              <a:latin typeface="Times New Roman"/>
              <a:cs typeface="Times New Roman"/>
            </a:endParaRPr>
          </a:p>
          <a:p>
            <a:pPr marL="241300" marR="26034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Times New Roman"/>
                <a:cs typeface="Times New Roman"/>
              </a:rPr>
              <a:t>встречаются </a:t>
            </a:r>
            <a:r>
              <a:rPr sz="2000" dirty="0">
                <a:latin typeface="Times New Roman"/>
                <a:cs typeface="Times New Roman"/>
              </a:rPr>
              <a:t>чаще, чем </a:t>
            </a:r>
            <a:r>
              <a:rPr sz="2000" spc="-5" dirty="0">
                <a:latin typeface="Times New Roman"/>
                <a:cs typeface="Times New Roman"/>
              </a:rPr>
              <a:t>локтевой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связаны 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многочисленными</a:t>
            </a:r>
            <a:r>
              <a:rPr sz="2000" spc="-5" dirty="0">
                <a:latin typeface="Times New Roman"/>
                <a:cs typeface="Times New Roman"/>
              </a:rPr>
              <a:t> синдромами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Врожденный вывих </a:t>
            </a:r>
            <a:r>
              <a:rPr sz="2000" spc="-15" dirty="0">
                <a:latin typeface="Times New Roman"/>
                <a:cs typeface="Times New Roman"/>
              </a:rPr>
              <a:t>головки </a:t>
            </a:r>
            <a:r>
              <a:rPr sz="2000" spc="-5" dirty="0">
                <a:latin typeface="Times New Roman"/>
                <a:cs typeface="Times New Roman"/>
              </a:rPr>
              <a:t>лучевой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кости</a:t>
            </a:r>
            <a:endParaRPr sz="2000">
              <a:latin typeface="Times New Roman"/>
              <a:cs typeface="Times New Roman"/>
            </a:endParaRPr>
          </a:p>
          <a:p>
            <a:pPr marL="241300" marR="346710">
              <a:lnSpc>
                <a:spcPct val="70000"/>
              </a:lnSpc>
              <a:spcBef>
                <a:spcPts val="359"/>
              </a:spcBef>
            </a:pPr>
            <a:r>
              <a:rPr sz="2000" dirty="0">
                <a:latin typeface="Times New Roman"/>
                <a:cs typeface="Times New Roman"/>
              </a:rPr>
              <a:t>без </a:t>
            </a:r>
            <a:r>
              <a:rPr sz="2000" spc="-5" dirty="0">
                <a:latin typeface="Times New Roman"/>
                <a:cs typeface="Times New Roman"/>
              </a:rPr>
              <a:t>других врожденных аномалий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локтя 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spc="-10" dirty="0">
                <a:latin typeface="Times New Roman"/>
                <a:cs typeface="Times New Roman"/>
              </a:rPr>
              <a:t>предплечья </a:t>
            </a:r>
            <a:r>
              <a:rPr sz="2000" spc="-5" dirty="0">
                <a:latin typeface="Times New Roman"/>
                <a:cs typeface="Times New Roman"/>
              </a:rPr>
              <a:t>встречается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редко.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706623"/>
            <a:ext cx="5181600" cy="2558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29423" y="713358"/>
          <a:ext cx="9759950" cy="4791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815"/>
                <a:gridCol w="6141085"/>
              </a:tblGrid>
              <a:tr h="4593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Классификация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Описание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23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Атипичные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тератологические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324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вывихи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тазобедренного</a:t>
                      </a:r>
                      <a:r>
                        <a:rPr sz="18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сустава  (как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правило)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происходят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438784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внутриутробно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бедра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нельзя  свести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неонатальном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обследовании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Чаще связаны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другими хромосомными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или нервно-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мышечными состояниями, такими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как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384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миеломенингоцеле,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артрогрипоз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синдром Элерса-  Данлоса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9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Типичный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90%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410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случае нормального ребенка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может происходить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внутриутробно, перинатально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постнатально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Подвывих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52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5" dirty="0">
                          <a:latin typeface="Calibri"/>
                          <a:cs typeface="Calibri"/>
                        </a:rPr>
                        <a:t>Головка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бедренной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кости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хрящевая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ткань вертлужной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впадины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находятся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контакте,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но не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правильно  отцентрованы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9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Вывих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5" dirty="0">
                          <a:latin typeface="Calibri"/>
                          <a:cs typeface="Calibri"/>
                        </a:rPr>
                        <a:t>Головка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бедра полностью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выходит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вертлужной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впадины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876" y="446024"/>
            <a:ext cx="65398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Факторы </a:t>
            </a:r>
            <a:r>
              <a:rPr spc="-10" dirty="0"/>
              <a:t>риска, связанные </a:t>
            </a:r>
            <a:r>
              <a:rPr dirty="0"/>
              <a:t>с</a:t>
            </a:r>
            <a:r>
              <a:rPr spc="-25" dirty="0"/>
              <a:t> </a:t>
            </a:r>
            <a:r>
              <a:rPr spc="10" dirty="0"/>
              <a:t>ДРТБ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54938"/>
            <a:ext cx="10070465" cy="48621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Пеленание </a:t>
            </a:r>
            <a:r>
              <a:rPr sz="2400" spc="-10" dirty="0">
                <a:latin typeface="Calibri"/>
                <a:cs typeface="Calibri"/>
              </a:rPr>
              <a:t>тазобедренного </a:t>
            </a:r>
            <a:r>
              <a:rPr sz="2400" dirty="0">
                <a:latin typeface="Calibri"/>
                <a:cs typeface="Calibri"/>
              </a:rPr>
              <a:t>сустава в </a:t>
            </a:r>
            <a:r>
              <a:rPr sz="2400" spc="-15" dirty="0">
                <a:latin typeface="Calibri"/>
                <a:cs typeface="Calibri"/>
              </a:rPr>
              <a:t>удлиненном положении </a:t>
            </a:r>
            <a:r>
              <a:rPr sz="2400" dirty="0">
                <a:latin typeface="Calibri"/>
                <a:cs typeface="Calibri"/>
              </a:rPr>
              <a:t>(разгибания)  </a:t>
            </a:r>
            <a:r>
              <a:rPr sz="2400" spc="-5" dirty="0">
                <a:latin typeface="Calibri"/>
                <a:cs typeface="Calibri"/>
              </a:rPr>
              <a:t>соотношение ж/м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6:1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latin typeface="Calibri"/>
                <a:cs typeface="Calibri"/>
              </a:rPr>
              <a:t>Роды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ягодичном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предлежании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Кавказский регион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(происхождение)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Положительный </a:t>
            </a:r>
            <a:r>
              <a:rPr sz="2400" dirty="0">
                <a:latin typeface="Calibri"/>
                <a:cs typeface="Calibri"/>
              </a:rPr>
              <a:t>семейный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анамнез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Первые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роды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Повышенная </a:t>
            </a:r>
            <a:r>
              <a:rPr sz="2400" spc="-10" dirty="0">
                <a:latin typeface="Calibri"/>
                <a:cs typeface="Calibri"/>
              </a:rPr>
              <a:t>эластичность связочного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аппарата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Высокий </a:t>
            </a:r>
            <a:r>
              <a:rPr sz="2400" dirty="0">
                <a:latin typeface="Calibri"/>
                <a:cs typeface="Calibri"/>
              </a:rPr>
              <a:t>вес при </a:t>
            </a:r>
            <a:r>
              <a:rPr sz="2400" spc="-5" dirty="0">
                <a:latin typeface="Calibri"/>
                <a:cs typeface="Calibri"/>
              </a:rPr>
              <a:t>рождении (&gt; 4000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Врожденная мышечная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кривошея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Metatarsus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adductus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Маловодие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Асимметрия </a:t>
            </a:r>
            <a:r>
              <a:rPr sz="2400" spc="-10" dirty="0">
                <a:latin typeface="Calibri"/>
                <a:cs typeface="Calibri"/>
              </a:rPr>
              <a:t>бедер </a:t>
            </a:r>
            <a:r>
              <a:rPr sz="2400" spc="-5" dirty="0">
                <a:latin typeface="Calibri"/>
                <a:cs typeface="Calibri"/>
              </a:rPr>
              <a:t>(ограниченное </a:t>
            </a:r>
            <a:r>
              <a:rPr sz="2400" spc="-10" dirty="0">
                <a:latin typeface="Calibri"/>
                <a:cs typeface="Calibri"/>
              </a:rPr>
              <a:t>отведение </a:t>
            </a:r>
            <a:r>
              <a:rPr sz="2400" spc="-20" dirty="0">
                <a:latin typeface="Calibri"/>
                <a:cs typeface="Calibri"/>
              </a:rPr>
              <a:t>одного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обоих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бедер)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Врожденный </a:t>
            </a:r>
            <a:r>
              <a:rPr sz="2400" dirty="0">
                <a:latin typeface="Calibri"/>
                <a:cs typeface="Calibri"/>
              </a:rPr>
              <a:t>вывих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колена/рекурвация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876" y="446024"/>
            <a:ext cx="65398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Факторы </a:t>
            </a:r>
            <a:r>
              <a:rPr spc="-10" dirty="0"/>
              <a:t>риска, связанные </a:t>
            </a:r>
            <a:r>
              <a:rPr dirty="0"/>
              <a:t>с</a:t>
            </a:r>
            <a:r>
              <a:rPr spc="-25" dirty="0"/>
              <a:t> </a:t>
            </a:r>
            <a:r>
              <a:rPr spc="10" dirty="0"/>
              <a:t>ДРТБ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54938"/>
            <a:ext cx="10280650" cy="473900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10617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преобладает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левом </a:t>
            </a:r>
            <a:r>
              <a:rPr sz="2400" spc="-10" dirty="0">
                <a:latin typeface="Calibri"/>
                <a:cs typeface="Calibri"/>
              </a:rPr>
              <a:t>бедре </a:t>
            </a:r>
            <a:r>
              <a:rPr sz="2400" spc="-5" dirty="0">
                <a:latin typeface="Calibri"/>
                <a:cs typeface="Calibri"/>
              </a:rPr>
              <a:t>(60%), </a:t>
            </a:r>
            <a:r>
              <a:rPr sz="2400" dirty="0">
                <a:latin typeface="Calibri"/>
                <a:cs typeface="Calibri"/>
              </a:rPr>
              <a:t>но </a:t>
            </a:r>
            <a:r>
              <a:rPr sz="2400" spc="-5" dirty="0">
                <a:latin typeface="Calibri"/>
                <a:cs typeface="Calibri"/>
              </a:rPr>
              <a:t>часто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обнаружено  двустороннее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поражение.</a:t>
            </a:r>
            <a:endParaRPr sz="2400">
              <a:latin typeface="Calibri"/>
              <a:cs typeface="Calibri"/>
            </a:endParaRPr>
          </a:p>
          <a:p>
            <a:pPr marL="241300" marR="12827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двусторонность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наиболее </a:t>
            </a:r>
            <a:r>
              <a:rPr sz="2400" spc="-25" dirty="0">
                <a:latin typeface="Calibri"/>
                <a:cs typeface="Calibri"/>
              </a:rPr>
              <a:t>трудно </a:t>
            </a:r>
            <a:r>
              <a:rPr sz="2400" spc="-10" dirty="0">
                <a:latin typeface="Calibri"/>
                <a:cs typeface="Calibri"/>
              </a:rPr>
              <a:t>диагностировать </a:t>
            </a:r>
            <a:r>
              <a:rPr sz="2400" dirty="0">
                <a:latin typeface="Calibri"/>
                <a:cs typeface="Calibri"/>
              </a:rPr>
              <a:t>при  </a:t>
            </a:r>
            <a:r>
              <a:rPr sz="2400" spc="-10" dirty="0">
                <a:latin typeface="Calibri"/>
                <a:cs typeface="Calibri"/>
              </a:rPr>
              <a:t>отсутствии </a:t>
            </a:r>
            <a:r>
              <a:rPr sz="2400" spc="-5" dirty="0">
                <a:latin typeface="Calibri"/>
                <a:cs typeface="Calibri"/>
              </a:rPr>
              <a:t>асимметрии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качестве </a:t>
            </a:r>
            <a:r>
              <a:rPr sz="2400" spc="-10" dirty="0">
                <a:latin typeface="Calibri"/>
                <a:cs typeface="Calibri"/>
              </a:rPr>
              <a:t>вспомогательного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фактора.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остерегайтесь двустороннего ДРТБ, </a:t>
            </a:r>
            <a:r>
              <a:rPr sz="2400" spc="-35" dirty="0">
                <a:latin typeface="Calibri"/>
                <a:cs typeface="Calibri"/>
              </a:rPr>
              <a:t>когда </a:t>
            </a:r>
            <a:r>
              <a:rPr sz="2400" spc="-15" dirty="0">
                <a:latin typeface="Calibri"/>
                <a:cs typeface="Calibri"/>
              </a:rPr>
              <a:t>ягодичные </a:t>
            </a:r>
            <a:r>
              <a:rPr sz="2400" spc="-5" dirty="0">
                <a:latin typeface="Calibri"/>
                <a:cs typeface="Calibri"/>
              </a:rPr>
              <a:t>складки </a:t>
            </a:r>
            <a:r>
              <a:rPr sz="2400" spc="-20" dirty="0">
                <a:latin typeface="Calibri"/>
                <a:cs typeface="Calibri"/>
              </a:rPr>
              <a:t>проходят </a:t>
            </a:r>
            <a:r>
              <a:rPr sz="2400" spc="-5" dirty="0">
                <a:latin typeface="Calibri"/>
                <a:cs typeface="Calibri"/>
              </a:rPr>
              <a:t>мимо  </a:t>
            </a:r>
            <a:r>
              <a:rPr sz="2400" dirty="0">
                <a:latin typeface="Calibri"/>
                <a:cs typeface="Calibri"/>
              </a:rPr>
              <a:t>ануса и есть </a:t>
            </a:r>
            <a:r>
              <a:rPr sz="2400" spc="-5" dirty="0">
                <a:latin typeface="Calibri"/>
                <a:cs typeface="Calibri"/>
              </a:rPr>
              <a:t>снижение </a:t>
            </a:r>
            <a:r>
              <a:rPr sz="2400" spc="-15" dirty="0">
                <a:latin typeface="Calibri"/>
                <a:cs typeface="Calibri"/>
              </a:rPr>
              <a:t>абсолютного </a:t>
            </a:r>
            <a:r>
              <a:rPr sz="2400" spc="-10" dirty="0">
                <a:latin typeface="Calibri"/>
                <a:cs typeface="Calibri"/>
              </a:rPr>
              <a:t>отведения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обеих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сторон.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у </a:t>
            </a:r>
            <a:r>
              <a:rPr sz="2400" spc="-10" dirty="0">
                <a:latin typeface="Calibri"/>
                <a:cs typeface="Calibri"/>
              </a:rPr>
              <a:t>ребенка </a:t>
            </a:r>
            <a:r>
              <a:rPr sz="2400" spc="-5" dirty="0">
                <a:latin typeface="Calibri"/>
                <a:cs typeface="Calibri"/>
              </a:rPr>
              <a:t>старшего </a:t>
            </a:r>
            <a:r>
              <a:rPr sz="2400" dirty="0">
                <a:latin typeface="Calibri"/>
                <a:cs typeface="Calibri"/>
              </a:rPr>
              <a:t>возраста </a:t>
            </a:r>
            <a:r>
              <a:rPr sz="2400" spc="-10" dirty="0">
                <a:latin typeface="Calibri"/>
                <a:cs typeface="Calibri"/>
              </a:rPr>
              <a:t>двустороннее </a:t>
            </a:r>
            <a:r>
              <a:rPr sz="2400" spc="-5" dirty="0">
                <a:latin typeface="Calibri"/>
                <a:cs typeface="Calibri"/>
              </a:rPr>
              <a:t>вовлечение </a:t>
            </a:r>
            <a:r>
              <a:rPr sz="2400" spc="-15" dirty="0">
                <a:latin typeface="Calibri"/>
                <a:cs typeface="Calibri"/>
              </a:rPr>
              <a:t>может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быть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обнаружено </a:t>
            </a:r>
            <a:r>
              <a:rPr sz="2400" spc="-25" dirty="0">
                <a:latin typeface="Calibri"/>
                <a:cs typeface="Calibri"/>
              </a:rPr>
              <a:t>только </a:t>
            </a:r>
            <a:r>
              <a:rPr sz="2400" spc="-15" dirty="0">
                <a:latin typeface="Calibri"/>
                <a:cs typeface="Calibri"/>
              </a:rPr>
              <a:t>гиперлордозом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25" dirty="0">
                <a:latin typeface="Calibri"/>
                <a:cs typeface="Calibri"/>
              </a:rPr>
              <a:t>походкой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вразвалочку.</a:t>
            </a:r>
            <a:endParaRPr sz="2400">
              <a:latin typeface="Calibri"/>
              <a:cs typeface="Calibri"/>
            </a:endParaRPr>
          </a:p>
          <a:p>
            <a:pPr marL="241300" marR="66929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впервые </a:t>
            </a:r>
            <a:r>
              <a:rPr sz="2400" spc="-10" dirty="0">
                <a:latin typeface="Calibri"/>
                <a:cs typeface="Calibri"/>
              </a:rPr>
              <a:t>рожающие </a:t>
            </a:r>
            <a:r>
              <a:rPr sz="2400" spc="-5" dirty="0">
                <a:latin typeface="Calibri"/>
                <a:cs typeface="Calibri"/>
              </a:rPr>
              <a:t>женщины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ягодичном </a:t>
            </a:r>
            <a:r>
              <a:rPr sz="2400" spc="-10" dirty="0">
                <a:latin typeface="Calibri"/>
                <a:cs typeface="Calibri"/>
              </a:rPr>
              <a:t>предлежании </a:t>
            </a:r>
            <a:r>
              <a:rPr sz="2400" spc="-5" dirty="0">
                <a:latin typeface="Calibri"/>
                <a:cs typeface="Calibri"/>
              </a:rPr>
              <a:t>имеют </a:t>
            </a:r>
            <a:r>
              <a:rPr sz="2400" dirty="0">
                <a:latin typeface="Calibri"/>
                <a:cs typeface="Calibri"/>
              </a:rPr>
              <a:t>самый  </a:t>
            </a:r>
            <a:r>
              <a:rPr sz="2400" spc="-5" dirty="0">
                <a:latin typeface="Calibri"/>
                <a:cs typeface="Calibri"/>
              </a:rPr>
              <a:t>высокий риск </a:t>
            </a:r>
            <a:r>
              <a:rPr sz="2400" spc="-10" dirty="0">
                <a:latin typeface="Calibri"/>
                <a:cs typeface="Calibri"/>
              </a:rPr>
              <a:t>ДРТБ </a:t>
            </a:r>
            <a:r>
              <a:rPr sz="2400" dirty="0">
                <a:latin typeface="Calibri"/>
                <a:cs typeface="Calibri"/>
              </a:rPr>
              <a:t>на уровне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8%.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риски для </a:t>
            </a:r>
            <a:r>
              <a:rPr sz="2400" spc="-10" dirty="0">
                <a:latin typeface="Calibri"/>
                <a:cs typeface="Calibri"/>
              </a:rPr>
              <a:t>ДРТБ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последующих беременностях 6%, </a:t>
            </a:r>
            <a:r>
              <a:rPr sz="2400" spc="-35" dirty="0">
                <a:latin typeface="Calibri"/>
                <a:cs typeface="Calibri"/>
              </a:rPr>
              <a:t>когда </a:t>
            </a:r>
            <a:r>
              <a:rPr sz="2400" dirty="0">
                <a:latin typeface="Calibri"/>
                <a:cs typeface="Calibri"/>
              </a:rPr>
              <a:t>ни </a:t>
            </a:r>
            <a:r>
              <a:rPr sz="2400" spc="-25" dirty="0">
                <a:latin typeface="Calibri"/>
                <a:cs typeface="Calibri"/>
              </a:rPr>
              <a:t>один</a:t>
            </a:r>
            <a:r>
              <a:rPr sz="2400" spc="-5" dirty="0">
                <a:latin typeface="Calibri"/>
                <a:cs typeface="Calibri"/>
              </a:rPr>
              <a:t> из</a:t>
            </a:r>
            <a:endParaRPr sz="2400">
              <a:latin typeface="Calibri"/>
              <a:cs typeface="Calibri"/>
            </a:endParaRPr>
          </a:p>
          <a:p>
            <a:pPr marL="241300" marR="202565">
              <a:lnSpc>
                <a:spcPct val="70000"/>
              </a:lnSpc>
              <a:spcBef>
                <a:spcPts val="434"/>
              </a:spcBef>
            </a:pPr>
            <a:r>
              <a:rPr sz="2400" spc="-20" dirty="0">
                <a:latin typeface="Calibri"/>
                <a:cs typeface="Calibri"/>
              </a:rPr>
              <a:t>родителей </a:t>
            </a:r>
            <a:r>
              <a:rPr sz="2400" dirty="0">
                <a:latin typeface="Calibri"/>
                <a:cs typeface="Calibri"/>
              </a:rPr>
              <a:t>не имеет </a:t>
            </a:r>
            <a:r>
              <a:rPr sz="2400" spc="-15" dirty="0">
                <a:latin typeface="Calibri"/>
                <a:cs typeface="Calibri"/>
              </a:rPr>
              <a:t>положительную </a:t>
            </a:r>
            <a:r>
              <a:rPr sz="2400" spc="-10" dirty="0">
                <a:latin typeface="Calibri"/>
                <a:cs typeface="Calibri"/>
              </a:rPr>
              <a:t>историю,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12% </a:t>
            </a:r>
            <a:r>
              <a:rPr sz="2400" spc="-40" dirty="0">
                <a:latin typeface="Calibri"/>
                <a:cs typeface="Calibri"/>
              </a:rPr>
              <a:t>когда </a:t>
            </a:r>
            <a:r>
              <a:rPr sz="2400" spc="-25" dirty="0">
                <a:latin typeface="Calibri"/>
                <a:cs typeface="Calibri"/>
              </a:rPr>
              <a:t>один родитель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15" dirty="0">
                <a:latin typeface="Calibri"/>
                <a:cs typeface="Calibri"/>
              </a:rPr>
              <a:t>положительной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историей.</a:t>
            </a:r>
            <a:endParaRPr sz="2400">
              <a:latin typeface="Calibri"/>
              <a:cs typeface="Calibri"/>
            </a:endParaRPr>
          </a:p>
          <a:p>
            <a:pPr marL="241300" marR="10915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наличие </a:t>
            </a:r>
            <a:r>
              <a:rPr sz="2400" spc="-10" dirty="0">
                <a:latin typeface="Calibri"/>
                <a:cs typeface="Calibri"/>
              </a:rPr>
              <a:t>идиопатической </a:t>
            </a:r>
            <a:r>
              <a:rPr sz="2400" spc="-15" dirty="0">
                <a:latin typeface="Calibri"/>
                <a:cs typeface="Calibri"/>
              </a:rPr>
              <a:t>косолапости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5" dirty="0">
                <a:latin typeface="Calibri"/>
                <a:cs typeface="Calibri"/>
              </a:rPr>
              <a:t>обязывает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специальному  </a:t>
            </a:r>
            <a:r>
              <a:rPr sz="2400" spc="-10" dirty="0">
                <a:latin typeface="Calibri"/>
                <a:cs typeface="Calibri"/>
              </a:rPr>
              <a:t>скринингу, </a:t>
            </a:r>
            <a:r>
              <a:rPr sz="2400" dirty="0">
                <a:latin typeface="Calibri"/>
                <a:cs typeface="Calibri"/>
              </a:rPr>
              <a:t>но </a:t>
            </a:r>
            <a:r>
              <a:rPr sz="2400" spc="-15" dirty="0">
                <a:latin typeface="Calibri"/>
                <a:cs typeface="Calibri"/>
              </a:rPr>
              <a:t>это может </a:t>
            </a:r>
            <a:r>
              <a:rPr sz="2400" dirty="0">
                <a:latin typeface="Calibri"/>
                <a:cs typeface="Calibri"/>
              </a:rPr>
              <a:t>быть значимо в </a:t>
            </a:r>
            <a:r>
              <a:rPr sz="2400" spc="-10" dirty="0">
                <a:latin typeface="Calibri"/>
                <a:cs typeface="Calibri"/>
              </a:rPr>
              <a:t>небольшом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проценте.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435356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02181"/>
            <a:ext cx="10267315" cy="4547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4287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Бедра </a:t>
            </a:r>
            <a:r>
              <a:rPr sz="2800" spc="-5" dirty="0">
                <a:latin typeface="Calibri"/>
                <a:cs typeface="Calibri"/>
              </a:rPr>
              <a:t>новорожденных с </a:t>
            </a:r>
            <a:r>
              <a:rPr sz="2800" spc="-10" dirty="0">
                <a:latin typeface="Calibri"/>
                <a:cs typeface="Calibri"/>
              </a:rPr>
              <a:t>легкой </a:t>
            </a:r>
            <a:r>
              <a:rPr sz="2800" spc="-5" dirty="0">
                <a:latin typeface="Calibri"/>
                <a:cs typeface="Calibri"/>
              </a:rPr>
              <a:t>дисплазией без нестабильности,  не выигрывают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раннего </a:t>
            </a:r>
            <a:r>
              <a:rPr sz="2800" spc="-5" dirty="0">
                <a:latin typeface="Calibri"/>
                <a:cs typeface="Calibri"/>
              </a:rPr>
              <a:t>лечения, так </a:t>
            </a:r>
            <a:r>
              <a:rPr sz="2800" spc="-15" dirty="0">
                <a:latin typeface="Calibri"/>
                <a:cs typeface="Calibri"/>
              </a:rPr>
              <a:t>как более </a:t>
            </a:r>
            <a:r>
              <a:rPr sz="2800" spc="-5" dirty="0">
                <a:latin typeface="Calibri"/>
                <a:cs typeface="Calibri"/>
              </a:rPr>
              <a:t>95%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таких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5" dirty="0">
                <a:latin typeface="Calibri"/>
                <a:cs typeface="Calibri"/>
              </a:rPr>
              <a:t>случаев </a:t>
            </a:r>
            <a:r>
              <a:rPr sz="2800" spc="-10" dirty="0">
                <a:latin typeface="Calibri"/>
                <a:cs typeface="Calibri"/>
              </a:rPr>
              <a:t>самопроизвольно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нормализуются.</a:t>
            </a:r>
            <a:endParaRPr sz="2800">
              <a:latin typeface="Calibri"/>
              <a:cs typeface="Calibri"/>
            </a:endParaRPr>
          </a:p>
          <a:p>
            <a:pPr marL="241300" marR="937894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детей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факторами </a:t>
            </a:r>
            <a:r>
              <a:rPr sz="2800" spc="-15" dirty="0">
                <a:latin typeface="Calibri"/>
                <a:cs typeface="Calibri"/>
              </a:rPr>
              <a:t>риска </a:t>
            </a:r>
            <a:r>
              <a:rPr sz="2800" spc="-20" dirty="0">
                <a:latin typeface="Calibri"/>
                <a:cs typeface="Calibri"/>
              </a:rPr>
              <a:t>необходимо </a:t>
            </a:r>
            <a:r>
              <a:rPr sz="2800" spc="-15" dirty="0">
                <a:latin typeface="Calibri"/>
                <a:cs typeface="Calibri"/>
              </a:rPr>
              <a:t>обследовать </a:t>
            </a:r>
            <a:r>
              <a:rPr sz="2800" spc="-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УЗИ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10" dirty="0">
                <a:latin typeface="Calibri"/>
                <a:cs typeface="Calibri"/>
              </a:rPr>
              <a:t>последующим </a:t>
            </a:r>
            <a:r>
              <a:rPr sz="2800" spc="-15" dirty="0">
                <a:latin typeface="Calibri"/>
                <a:cs typeface="Calibri"/>
              </a:rPr>
              <a:t>тщательным </a:t>
            </a:r>
            <a:r>
              <a:rPr sz="2800" spc="-5" dirty="0">
                <a:latin typeface="Calibri"/>
                <a:cs typeface="Calibri"/>
              </a:rPr>
              <a:t>клиническим </a:t>
            </a:r>
            <a:r>
              <a:rPr sz="2800" spc="-20" dirty="0">
                <a:latin typeface="Calibri"/>
                <a:cs typeface="Calibri"/>
              </a:rPr>
              <a:t>контролем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до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15" dirty="0">
                <a:latin typeface="Calibri"/>
                <a:cs typeface="Calibri"/>
              </a:rPr>
              <a:t>нескольких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лет.</a:t>
            </a:r>
            <a:endParaRPr sz="2800">
              <a:latin typeface="Calibri"/>
              <a:cs typeface="Calibri"/>
            </a:endParaRPr>
          </a:p>
          <a:p>
            <a:pPr marL="241300" marR="18351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ультразвуковое </a:t>
            </a:r>
            <a:r>
              <a:rPr sz="2800" spc="-10" dirty="0">
                <a:latin typeface="Calibri"/>
                <a:cs typeface="Calibri"/>
              </a:rPr>
              <a:t>исследование </a:t>
            </a:r>
            <a:r>
              <a:rPr sz="2800" spc="-15" dirty="0">
                <a:latin typeface="Calibri"/>
                <a:cs typeface="Calibri"/>
              </a:rPr>
              <a:t>является </a:t>
            </a:r>
            <a:r>
              <a:rPr sz="2800" spc="-5" dirty="0">
                <a:latin typeface="Calibri"/>
                <a:cs typeface="Calibri"/>
              </a:rPr>
              <a:t>установленным </a:t>
            </a:r>
            <a:r>
              <a:rPr sz="2800" spc="-30" dirty="0">
                <a:latin typeface="Calibri"/>
                <a:cs typeface="Calibri"/>
              </a:rPr>
              <a:t>методом  </a:t>
            </a:r>
            <a:r>
              <a:rPr sz="2800" spc="-5" dirty="0">
                <a:latin typeface="Calibri"/>
                <a:cs typeface="Calibri"/>
              </a:rPr>
              <a:t>диагностики у </a:t>
            </a:r>
            <a:r>
              <a:rPr sz="2800" spc="-10" dirty="0">
                <a:latin typeface="Calibri"/>
                <a:cs typeface="Calibri"/>
              </a:rPr>
              <a:t>младенцев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последующей </a:t>
            </a:r>
            <a:r>
              <a:rPr sz="2800" spc="-5" dirty="0">
                <a:latin typeface="Calibri"/>
                <a:cs typeface="Calibri"/>
              </a:rPr>
              <a:t>дисплазии и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было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установлено,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оно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10" dirty="0">
                <a:latin typeface="Calibri"/>
                <a:cs typeface="Calibri"/>
              </a:rPr>
              <a:t>чувствительно, чем </a:t>
            </a:r>
            <a:r>
              <a:rPr sz="2800" spc="-5" dirty="0">
                <a:latin typeface="Calibri"/>
                <a:cs typeface="Calibri"/>
              </a:rPr>
              <a:t>клиническое  </a:t>
            </a:r>
            <a:r>
              <a:rPr sz="2800" spc="-10" dirty="0">
                <a:latin typeface="Calibri"/>
                <a:cs typeface="Calibri"/>
              </a:rPr>
              <a:t>обследование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младенцев </a:t>
            </a:r>
            <a:r>
              <a:rPr sz="2800" i="1" spc="-45" dirty="0">
                <a:latin typeface="Calibri"/>
                <a:cs typeface="Calibri"/>
              </a:rPr>
              <a:t>Taylor </a:t>
            </a:r>
            <a:r>
              <a:rPr sz="2800" i="1" spc="-5" dirty="0">
                <a:latin typeface="Calibri"/>
                <a:cs typeface="Calibri"/>
              </a:rPr>
              <a:t>GR, </a:t>
            </a:r>
            <a:r>
              <a:rPr sz="2800" i="1" spc="-20" dirty="0">
                <a:latin typeface="Calibri"/>
                <a:cs typeface="Calibri"/>
              </a:rPr>
              <a:t>ClarKe </a:t>
            </a:r>
            <a:r>
              <a:rPr sz="2800" i="1" spc="-5" dirty="0">
                <a:latin typeface="Calibri"/>
                <a:cs typeface="Calibri"/>
              </a:rPr>
              <a:t>NMP </a:t>
            </a:r>
            <a:r>
              <a:rPr sz="2800" i="1" spc="-10" dirty="0">
                <a:latin typeface="Calibri"/>
                <a:cs typeface="Calibri"/>
              </a:rPr>
              <a:t>(1997); </a:t>
            </a:r>
            <a:r>
              <a:rPr sz="2800" i="1" spc="-20" dirty="0">
                <a:latin typeface="Calibri"/>
                <a:cs typeface="Calibri"/>
              </a:rPr>
              <a:t>Alexiev </a:t>
            </a:r>
            <a:r>
              <a:rPr sz="2800" i="1" spc="-145" dirty="0">
                <a:latin typeface="Calibri"/>
                <a:cs typeface="Calibri"/>
              </a:rPr>
              <a:t>F,  </a:t>
            </a:r>
            <a:r>
              <a:rPr sz="2800" i="1" spc="-25" dirty="0">
                <a:latin typeface="Calibri"/>
                <a:cs typeface="Calibri"/>
              </a:rPr>
              <a:t>Harcke </a:t>
            </a:r>
            <a:r>
              <a:rPr sz="2800" i="1" spc="-5" dirty="0">
                <a:latin typeface="Calibri"/>
                <a:cs typeface="Calibri"/>
              </a:rPr>
              <a:t>H, </a:t>
            </a:r>
            <a:r>
              <a:rPr sz="2800" i="1" spc="-15" dirty="0">
                <a:latin typeface="Calibri"/>
                <a:cs typeface="Calibri"/>
              </a:rPr>
              <a:t>Kumar </a:t>
            </a:r>
            <a:r>
              <a:rPr sz="2800" i="1" spc="-5" dirty="0">
                <a:latin typeface="Calibri"/>
                <a:cs typeface="Calibri"/>
              </a:rPr>
              <a:t>S </a:t>
            </a:r>
            <a:r>
              <a:rPr sz="2800" i="1" spc="-10" dirty="0">
                <a:latin typeface="Calibri"/>
                <a:cs typeface="Calibri"/>
              </a:rPr>
              <a:t>(2006); </a:t>
            </a:r>
            <a:r>
              <a:rPr sz="2800" i="1" spc="-5" dirty="0">
                <a:latin typeface="Calibri"/>
                <a:cs typeface="Calibri"/>
              </a:rPr>
              <a:t>Arti H, Mehdinasab SA, Arti S</a:t>
            </a:r>
            <a:r>
              <a:rPr sz="2800" i="1" spc="229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(2013)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626440"/>
            <a:ext cx="8693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Рентгенологическая оценка </a:t>
            </a:r>
            <a:r>
              <a:rPr sz="4400" spc="10" dirty="0"/>
              <a:t>ДРТБ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5023485" cy="3954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Аномальное </a:t>
            </a:r>
            <a:r>
              <a:rPr sz="2000" spc="-5" dirty="0">
                <a:latin typeface="Calibri"/>
                <a:cs typeface="Calibri"/>
              </a:rPr>
              <a:t>бедро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справа.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А - </a:t>
            </a:r>
            <a:r>
              <a:rPr sz="2000" spc="-5" dirty="0">
                <a:latin typeface="Calibri"/>
                <a:cs typeface="Calibri"/>
              </a:rPr>
              <a:t>вертикальная линия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Перкина: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перпендикулярно </a:t>
            </a:r>
            <a:r>
              <a:rPr sz="2000" spc="-15" dirty="0">
                <a:latin typeface="Calibri"/>
                <a:cs typeface="Calibri"/>
              </a:rPr>
              <a:t>удалена </a:t>
            </a:r>
            <a:r>
              <a:rPr sz="2000" spc="-10" dirty="0">
                <a:latin typeface="Calibri"/>
                <a:cs typeface="Calibri"/>
              </a:rPr>
              <a:t>от бокового </a:t>
            </a:r>
            <a:r>
              <a:rPr sz="2000" dirty="0">
                <a:latin typeface="Calibri"/>
                <a:cs typeface="Calibri"/>
              </a:rPr>
              <a:t>края  </a:t>
            </a:r>
            <a:r>
              <a:rPr sz="2000" spc="-10" dirty="0">
                <a:latin typeface="Calibri"/>
                <a:cs typeface="Calibri"/>
              </a:rPr>
              <a:t>вертлужной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впадины.</a:t>
            </a:r>
            <a:endParaRPr sz="2000">
              <a:latin typeface="Calibri"/>
              <a:cs typeface="Calibri"/>
            </a:endParaRPr>
          </a:p>
          <a:p>
            <a:pPr marL="241300" marR="21653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 - </a:t>
            </a:r>
            <a:r>
              <a:rPr sz="2000" spc="-5" dirty="0">
                <a:latin typeface="Calibri"/>
                <a:cs typeface="Calibri"/>
              </a:rPr>
              <a:t>линия Хильгенрайнера </a:t>
            </a:r>
            <a:r>
              <a:rPr sz="2000" dirty="0">
                <a:latin typeface="Calibri"/>
                <a:cs typeface="Calibri"/>
              </a:rPr>
              <a:t>через </a:t>
            </a:r>
            <a:r>
              <a:rPr sz="2000" spc="-5" dirty="0">
                <a:latin typeface="Calibri"/>
                <a:cs typeface="Calibri"/>
              </a:rPr>
              <a:t>Y-хрящи.  Бедренная </a:t>
            </a:r>
            <a:r>
              <a:rPr sz="2000" spc="-15" dirty="0">
                <a:latin typeface="Calibri"/>
                <a:cs typeface="Calibri"/>
              </a:rPr>
              <a:t>головка должна </a:t>
            </a:r>
            <a:r>
              <a:rPr sz="2000" spc="-10" dirty="0">
                <a:latin typeface="Calibri"/>
                <a:cs typeface="Calibri"/>
              </a:rPr>
              <a:t>лежать </a:t>
            </a:r>
            <a:r>
              <a:rPr sz="2000" dirty="0">
                <a:latin typeface="Calibri"/>
                <a:cs typeface="Calibri"/>
              </a:rPr>
              <a:t>в  </a:t>
            </a:r>
            <a:r>
              <a:rPr sz="2000" spc="-5" dirty="0">
                <a:latin typeface="Calibri"/>
                <a:cs typeface="Calibri"/>
              </a:rPr>
              <a:t>Нижнем медиальном </a:t>
            </a:r>
            <a:r>
              <a:rPr sz="2000" dirty="0">
                <a:latin typeface="Calibri"/>
                <a:cs typeface="Calibri"/>
              </a:rPr>
              <a:t>квадранте,  </a:t>
            </a:r>
            <a:r>
              <a:rPr sz="2000" spc="-5" dirty="0">
                <a:latin typeface="Calibri"/>
                <a:cs typeface="Calibri"/>
              </a:rPr>
              <a:t>образованном пересечением двух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линий.</a:t>
            </a:r>
            <a:endParaRPr sz="2000">
              <a:latin typeface="Calibri"/>
              <a:cs typeface="Calibri"/>
            </a:endParaRPr>
          </a:p>
          <a:p>
            <a:pPr marL="241300" marR="19113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C - </a:t>
            </a:r>
            <a:r>
              <a:rPr sz="2000" spc="-15" dirty="0">
                <a:latin typeface="Calibri"/>
                <a:cs typeface="Calibri"/>
              </a:rPr>
              <a:t>индекс </a:t>
            </a:r>
            <a:r>
              <a:rPr sz="2000" spc="-10" dirty="0">
                <a:latin typeface="Calibri"/>
                <a:cs typeface="Calibri"/>
              </a:rPr>
              <a:t>вертлужной </a:t>
            </a:r>
            <a:r>
              <a:rPr sz="2000" spc="-5" dirty="0">
                <a:latin typeface="Calibri"/>
                <a:cs typeface="Calibri"/>
              </a:rPr>
              <a:t>впадины: </a:t>
            </a:r>
            <a:r>
              <a:rPr sz="2000" spc="-15" dirty="0">
                <a:latin typeface="Calibri"/>
                <a:cs typeface="Calibri"/>
              </a:rPr>
              <a:t>угол,  </a:t>
            </a:r>
            <a:r>
              <a:rPr sz="2000" spc="-5" dirty="0">
                <a:latin typeface="Calibri"/>
                <a:cs typeface="Calibri"/>
              </a:rPr>
              <a:t>образованный линией, </a:t>
            </a:r>
            <a:r>
              <a:rPr sz="2000" spc="-20" dirty="0">
                <a:latin typeface="Calibri"/>
                <a:cs typeface="Calibri"/>
              </a:rPr>
              <a:t>проходящей </a:t>
            </a:r>
            <a:r>
              <a:rPr sz="2000" dirty="0">
                <a:latin typeface="Calibri"/>
                <a:cs typeface="Calibri"/>
              </a:rPr>
              <a:t>через  крыши </a:t>
            </a:r>
            <a:r>
              <a:rPr sz="2000" spc="-10" dirty="0">
                <a:latin typeface="Calibri"/>
                <a:cs typeface="Calibri"/>
              </a:rPr>
              <a:t>вертлужной </a:t>
            </a:r>
            <a:r>
              <a:rPr sz="2000" dirty="0">
                <a:latin typeface="Calibri"/>
                <a:cs typeface="Calibri"/>
              </a:rPr>
              <a:t>впадины и </a:t>
            </a:r>
            <a:r>
              <a:rPr sz="2000" spc="-5" dirty="0">
                <a:latin typeface="Calibri"/>
                <a:cs typeface="Calibri"/>
              </a:rPr>
              <a:t>линией  Хильгенрайнера; </a:t>
            </a:r>
            <a:r>
              <a:rPr sz="2000" dirty="0">
                <a:latin typeface="Calibri"/>
                <a:cs typeface="Calibri"/>
              </a:rPr>
              <a:t>в норме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&lt;25°.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D - </a:t>
            </a:r>
            <a:r>
              <a:rPr sz="2000" spc="-5" dirty="0">
                <a:latin typeface="Calibri"/>
                <a:cs typeface="Calibri"/>
              </a:rPr>
              <a:t>линия Шентона: </a:t>
            </a:r>
            <a:r>
              <a:rPr sz="2000" spc="5" dirty="0">
                <a:latin typeface="Calibri"/>
                <a:cs typeface="Calibri"/>
              </a:rPr>
              <a:t>при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наличии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дислокации дуга </a:t>
            </a:r>
            <a:r>
              <a:rPr sz="2000" spc="-15" dirty="0">
                <a:latin typeface="Calibri"/>
                <a:cs typeface="Calibri"/>
              </a:rPr>
              <a:t>выглядит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сломанной.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58711" y="2183892"/>
            <a:ext cx="4779264" cy="3739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626440"/>
            <a:ext cx="8693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Рентгенологическая оценка </a:t>
            </a:r>
            <a:r>
              <a:rPr sz="4400" spc="10" dirty="0"/>
              <a:t>ДРТБ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5006340" cy="4213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α-угол </a:t>
            </a:r>
            <a:r>
              <a:rPr sz="2000" spc="-5" dirty="0">
                <a:latin typeface="Calibri"/>
                <a:cs typeface="Calibri"/>
              </a:rPr>
              <a:t>измеряется </a:t>
            </a:r>
            <a:r>
              <a:rPr sz="2000" spc="-10" dirty="0">
                <a:latin typeface="Calibri"/>
                <a:cs typeface="Calibri"/>
              </a:rPr>
              <a:t>от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вертикальной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ориентации </a:t>
            </a:r>
            <a:r>
              <a:rPr sz="2000" dirty="0">
                <a:latin typeface="Calibri"/>
                <a:cs typeface="Calibri"/>
              </a:rPr>
              <a:t>через </a:t>
            </a:r>
            <a:r>
              <a:rPr sz="2000" spc="-15" dirty="0">
                <a:latin typeface="Calibri"/>
                <a:cs typeface="Calibri"/>
              </a:rPr>
              <a:t>подвздошную </a:t>
            </a:r>
            <a:r>
              <a:rPr sz="2000" spc="-10" dirty="0">
                <a:latin typeface="Calibri"/>
                <a:cs typeface="Calibri"/>
              </a:rPr>
              <a:t>кость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касательной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костной </a:t>
            </a:r>
            <a:r>
              <a:rPr sz="2000" dirty="0">
                <a:latin typeface="Calibri"/>
                <a:cs typeface="Calibri"/>
              </a:rPr>
              <a:t>крыше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вертлужной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впадины. </a:t>
            </a:r>
            <a:r>
              <a:rPr sz="2000" spc="-15" dirty="0">
                <a:latin typeface="Calibri"/>
                <a:cs typeface="Calibri"/>
              </a:rPr>
              <a:t>Этот угол </a:t>
            </a:r>
            <a:r>
              <a:rPr sz="2000" spc="-10" dirty="0">
                <a:latin typeface="Calibri"/>
                <a:cs typeface="Calibri"/>
              </a:rPr>
              <a:t>представляет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собой</a:t>
            </a:r>
            <a:endParaRPr sz="2000">
              <a:latin typeface="Calibri"/>
              <a:cs typeface="Calibri"/>
            </a:endParaRPr>
          </a:p>
          <a:p>
            <a:pPr marL="241300" marR="44450">
              <a:lnSpc>
                <a:spcPct val="70000"/>
              </a:lnSpc>
              <a:spcBef>
                <a:spcPts val="355"/>
              </a:spcBef>
            </a:pPr>
            <a:r>
              <a:rPr sz="2000" spc="-10" dirty="0">
                <a:latin typeface="Calibri"/>
                <a:cs typeface="Calibri"/>
              </a:rPr>
              <a:t>твердую </a:t>
            </a:r>
            <a:r>
              <a:rPr sz="2000" spc="-5" dirty="0">
                <a:latin typeface="Calibri"/>
                <a:cs typeface="Calibri"/>
              </a:rPr>
              <a:t>костную </a:t>
            </a:r>
            <a:r>
              <a:rPr sz="2000" dirty="0">
                <a:latin typeface="Calibri"/>
                <a:cs typeface="Calibri"/>
              </a:rPr>
              <a:t>крышу и </a:t>
            </a:r>
            <a:r>
              <a:rPr sz="2000" spc="-5" dirty="0">
                <a:latin typeface="Calibri"/>
                <a:cs typeface="Calibri"/>
              </a:rPr>
              <a:t>отражает  </a:t>
            </a:r>
            <a:r>
              <a:rPr sz="2000" spc="-15" dirty="0">
                <a:latin typeface="Calibri"/>
                <a:cs typeface="Calibri"/>
              </a:rPr>
              <a:t>глубину </a:t>
            </a:r>
            <a:r>
              <a:rPr sz="2000" spc="-10" dirty="0">
                <a:latin typeface="Calibri"/>
                <a:cs typeface="Calibri"/>
              </a:rPr>
              <a:t>вертлужной </a:t>
            </a:r>
            <a:r>
              <a:rPr sz="2000" dirty="0">
                <a:latin typeface="Calibri"/>
                <a:cs typeface="Calibri"/>
              </a:rPr>
              <a:t>впадины (норма ≥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60°)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β-угол </a:t>
            </a:r>
            <a:r>
              <a:rPr sz="2000" spc="-5" dirty="0">
                <a:latin typeface="Calibri"/>
                <a:cs typeface="Calibri"/>
              </a:rPr>
              <a:t>создается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вертикальной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ориентацией </a:t>
            </a:r>
            <a:r>
              <a:rPr sz="2000" dirty="0">
                <a:latin typeface="Calibri"/>
                <a:cs typeface="Calibri"/>
              </a:rPr>
              <a:t>через </a:t>
            </a:r>
            <a:r>
              <a:rPr sz="2000" spc="-15" dirty="0">
                <a:latin typeface="Calibri"/>
                <a:cs typeface="Calibri"/>
              </a:rPr>
              <a:t>подвздошную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кость,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пересекаясь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линией, проведенной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лабрум, </a:t>
            </a:r>
            <a:r>
              <a:rPr sz="2000" spc="-10" dirty="0">
                <a:latin typeface="Calibri"/>
                <a:cs typeface="Calibri"/>
              </a:rPr>
              <a:t>представляющую хрящевую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крышу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вертлужной </a:t>
            </a:r>
            <a:r>
              <a:rPr sz="2000" dirty="0">
                <a:latin typeface="Calibri"/>
                <a:cs typeface="Calibri"/>
              </a:rPr>
              <a:t>впадины. </a:t>
            </a:r>
            <a:r>
              <a:rPr sz="2000" spc="-10" dirty="0">
                <a:latin typeface="Calibri"/>
                <a:cs typeface="Calibri"/>
              </a:rPr>
              <a:t>β-угол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косвенно</a:t>
            </a:r>
            <a:endParaRPr sz="2000">
              <a:latin typeface="Calibri"/>
              <a:cs typeface="Calibri"/>
            </a:endParaRPr>
          </a:p>
          <a:p>
            <a:pPr marL="241300" marR="609600">
              <a:lnSpc>
                <a:spcPct val="70000"/>
              </a:lnSpc>
              <a:spcBef>
                <a:spcPts val="359"/>
              </a:spcBef>
            </a:pPr>
            <a:r>
              <a:rPr sz="2000" spc="-5" dirty="0">
                <a:latin typeface="Calibri"/>
                <a:cs typeface="Calibri"/>
              </a:rPr>
              <a:t>отражает боковое </a:t>
            </a:r>
            <a:r>
              <a:rPr sz="2000" spc="-15" dirty="0">
                <a:latin typeface="Calibri"/>
                <a:cs typeface="Calibri"/>
              </a:rPr>
              <a:t>положение головки  </a:t>
            </a:r>
            <a:r>
              <a:rPr sz="2000" spc="-10" dirty="0">
                <a:latin typeface="Calibri"/>
                <a:cs typeface="Calibri"/>
              </a:rPr>
              <a:t>бедренной </a:t>
            </a:r>
            <a:r>
              <a:rPr sz="2000" spc="-5" dirty="0">
                <a:latin typeface="Calibri"/>
                <a:cs typeface="Calibri"/>
              </a:rPr>
              <a:t>кости. (норма </a:t>
            </a:r>
            <a:r>
              <a:rPr sz="2000" dirty="0">
                <a:latin typeface="Calibri"/>
                <a:cs typeface="Calibri"/>
              </a:rPr>
              <a:t>&lt;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55°)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После 4 </a:t>
            </a:r>
            <a:r>
              <a:rPr sz="2000" spc="-20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5 </a:t>
            </a:r>
            <a:r>
              <a:rPr sz="2000" spc="-5" dirty="0">
                <a:latin typeface="Calibri"/>
                <a:cs typeface="Calibri"/>
              </a:rPr>
              <a:t>месяцев, </a:t>
            </a:r>
            <a:r>
              <a:rPr sz="2000" spc="-30" dirty="0">
                <a:latin typeface="Calibri"/>
                <a:cs typeface="Calibri"/>
              </a:rPr>
              <a:t>когда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образуется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окостенелое </a:t>
            </a:r>
            <a:r>
              <a:rPr sz="2000" spc="-5" dirty="0">
                <a:latin typeface="Calibri"/>
                <a:cs typeface="Calibri"/>
              </a:rPr>
              <a:t>ядро </a:t>
            </a:r>
            <a:r>
              <a:rPr sz="2000" spc="-15" dirty="0">
                <a:latin typeface="Calibri"/>
                <a:cs typeface="Calibri"/>
              </a:rPr>
              <a:t>головки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бедренной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кости, рентгенографический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скрининг</a:t>
            </a:r>
            <a:endParaRPr sz="2000">
              <a:latin typeface="Calibri"/>
              <a:cs typeface="Calibri"/>
            </a:endParaRPr>
          </a:p>
          <a:p>
            <a:pPr marL="241300" marR="8509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заменяет </a:t>
            </a:r>
            <a:r>
              <a:rPr sz="2000" spc="-20" dirty="0">
                <a:latin typeface="Calibri"/>
                <a:cs typeface="Calibri"/>
              </a:rPr>
              <a:t>ультразвук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оценке </a:t>
            </a:r>
            <a:r>
              <a:rPr sz="2000" spc="-10" dirty="0">
                <a:latin typeface="Calibri"/>
                <a:cs typeface="Calibri"/>
              </a:rPr>
              <a:t>младенцев </a:t>
            </a:r>
            <a:r>
              <a:rPr sz="2000" dirty="0">
                <a:latin typeface="Calibri"/>
                <a:cs typeface="Calibri"/>
              </a:rPr>
              <a:t>с  </a:t>
            </a:r>
            <a:r>
              <a:rPr sz="2000" spc="-5" dirty="0">
                <a:latin typeface="Calibri"/>
                <a:cs typeface="Calibri"/>
              </a:rPr>
              <a:t>ДРТБ.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4469" y="2144249"/>
            <a:ext cx="4703741" cy="3236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722757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295255" cy="42284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115570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Клиническое </a:t>
            </a:r>
            <a:r>
              <a:rPr sz="2400" spc="-10" dirty="0">
                <a:latin typeface="Calibri"/>
                <a:cs typeface="Calibri"/>
              </a:rPr>
              <a:t>обследование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повторным </a:t>
            </a:r>
            <a:r>
              <a:rPr sz="2400" spc="-15" dirty="0">
                <a:latin typeface="Calibri"/>
                <a:cs typeface="Calibri"/>
              </a:rPr>
              <a:t>наблюдением </a:t>
            </a:r>
            <a:r>
              <a:rPr sz="2400" spc="-20" dirty="0">
                <a:latin typeface="Calibri"/>
                <a:cs typeface="Calibri"/>
              </a:rPr>
              <a:t>продолжает  </a:t>
            </a:r>
            <a:r>
              <a:rPr sz="2400" spc="-5" dirty="0">
                <a:latin typeface="Calibri"/>
                <a:cs typeface="Calibri"/>
              </a:rPr>
              <a:t>оставаться основой </a:t>
            </a:r>
            <a:r>
              <a:rPr sz="2400" dirty="0">
                <a:latin typeface="Calibri"/>
                <a:cs typeface="Calibri"/>
              </a:rPr>
              <a:t>диагностики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ДРТБ.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Младенец </a:t>
            </a:r>
            <a:r>
              <a:rPr sz="2400" spc="-20" dirty="0">
                <a:latin typeface="Calibri"/>
                <a:cs typeface="Calibri"/>
              </a:rPr>
              <a:t>должен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спокойным, чтобы </a:t>
            </a:r>
            <a:r>
              <a:rPr sz="2400" spc="-5" dirty="0">
                <a:latin typeface="Calibri"/>
                <a:cs typeface="Calibri"/>
              </a:rPr>
              <a:t>мышцы </a:t>
            </a:r>
            <a:r>
              <a:rPr sz="2400" spc="-10" dirty="0">
                <a:latin typeface="Calibri"/>
                <a:cs typeface="Calibri"/>
              </a:rPr>
              <a:t>бедра </a:t>
            </a:r>
            <a:r>
              <a:rPr sz="2400" dirty="0">
                <a:latin typeface="Calibri"/>
                <a:cs typeface="Calibri"/>
              </a:rPr>
              <a:t>были </a:t>
            </a:r>
            <a:r>
              <a:rPr sz="2400" spc="-10" dirty="0">
                <a:latin typeface="Calibri"/>
                <a:cs typeface="Calibri"/>
              </a:rPr>
              <a:t>расслаблены 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эластичны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-10" dirty="0">
                <a:latin typeface="Calibri"/>
                <a:cs typeface="Calibri"/>
              </a:rPr>
              <a:t> осмотра.</a:t>
            </a:r>
            <a:endParaRPr sz="2400">
              <a:latin typeface="Calibri"/>
              <a:cs typeface="Calibri"/>
            </a:endParaRPr>
          </a:p>
          <a:p>
            <a:pPr marL="241300" marR="64135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раннем младенчестве нестабильность </a:t>
            </a:r>
            <a:r>
              <a:rPr sz="2400" spc="-10" dirty="0">
                <a:latin typeface="Calibri"/>
                <a:cs typeface="Calibri"/>
              </a:rPr>
              <a:t>является наиболее надежным  </a:t>
            </a:r>
            <a:r>
              <a:rPr sz="2400" spc="-5" dirty="0">
                <a:latin typeface="Calibri"/>
                <a:cs typeface="Calibri"/>
              </a:rPr>
              <a:t>признаком. </a:t>
            </a:r>
            <a:r>
              <a:rPr sz="2400" dirty="0">
                <a:latin typeface="Calibri"/>
                <a:cs typeface="Calibri"/>
              </a:rPr>
              <a:t>Нестабильность </a:t>
            </a:r>
            <a:r>
              <a:rPr sz="2400" spc="-5" dirty="0">
                <a:latin typeface="Calibri"/>
                <a:cs typeface="Calibri"/>
              </a:rPr>
              <a:t>быстро </a:t>
            </a:r>
            <a:r>
              <a:rPr sz="2400" spc="-10" dirty="0">
                <a:latin typeface="Calibri"/>
                <a:cs typeface="Calibri"/>
              </a:rPr>
              <a:t>снижается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возрастом, </a:t>
            </a: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spc="-5" dirty="0">
                <a:latin typeface="Calibri"/>
                <a:cs typeface="Calibri"/>
              </a:rPr>
              <a:t>50%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585"/>
              </a:lnSpc>
            </a:pP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dirty="0">
                <a:latin typeface="Calibri"/>
                <a:cs typeface="Calibri"/>
              </a:rPr>
              <a:t>первой </a:t>
            </a:r>
            <a:r>
              <a:rPr sz="2400" spc="-15" dirty="0">
                <a:latin typeface="Calibri"/>
                <a:cs typeface="Calibri"/>
              </a:rPr>
              <a:t>недели. </a:t>
            </a:r>
            <a:r>
              <a:rPr sz="2400" spc="-10" dirty="0">
                <a:latin typeface="Calibri"/>
                <a:cs typeface="Calibri"/>
              </a:rPr>
              <a:t>Жесткость, укорочение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ограниченное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отведение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становятся </a:t>
            </a:r>
            <a:r>
              <a:rPr sz="2400" spc="-15" dirty="0">
                <a:latin typeface="Calibri"/>
                <a:cs typeface="Calibri"/>
              </a:rPr>
              <a:t>гораздо более </a:t>
            </a:r>
            <a:r>
              <a:rPr sz="2400" spc="-5" dirty="0">
                <a:latin typeface="Calibri"/>
                <a:cs typeface="Calibri"/>
              </a:rPr>
              <a:t>заметными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2-3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месяцам.</a:t>
            </a:r>
            <a:endParaRPr sz="2400">
              <a:latin typeface="Calibri"/>
              <a:cs typeface="Calibri"/>
            </a:endParaRPr>
          </a:p>
          <a:p>
            <a:pPr marL="241300" marR="1003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Начальная </a:t>
            </a:r>
            <a:r>
              <a:rPr sz="2400" spc="-5" dirty="0">
                <a:latin typeface="Calibri"/>
                <a:cs typeface="Calibri"/>
              </a:rPr>
              <a:t>нестабильность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25" dirty="0">
                <a:latin typeface="Calibri"/>
                <a:cs typeface="Calibri"/>
              </a:rPr>
              <a:t>результатом </a:t>
            </a:r>
            <a:r>
              <a:rPr sz="2400" spc="-10" dirty="0">
                <a:latin typeface="Calibri"/>
                <a:cs typeface="Calibri"/>
              </a:rPr>
              <a:t>гормональной </a:t>
            </a:r>
            <a:r>
              <a:rPr sz="2400" dirty="0">
                <a:latin typeface="Calibri"/>
                <a:cs typeface="Calibri"/>
              </a:rPr>
              <a:t>слабости  </a:t>
            </a:r>
            <a:r>
              <a:rPr sz="2400" spc="-10" dirty="0">
                <a:latin typeface="Calibri"/>
                <a:cs typeface="Calibri"/>
              </a:rPr>
              <a:t>матери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5" dirty="0">
                <a:latin typeface="Calibri"/>
                <a:cs typeface="Calibri"/>
              </a:rPr>
              <a:t>плода, </a:t>
            </a:r>
            <a:r>
              <a:rPr sz="2400" spc="-5" dirty="0">
                <a:latin typeface="Calibri"/>
                <a:cs typeface="Calibri"/>
              </a:rPr>
              <a:t>генетики,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10" dirty="0">
                <a:latin typeface="Calibri"/>
                <a:cs typeface="Calibri"/>
              </a:rPr>
              <a:t>также внутриматочной </a:t>
            </a:r>
            <a:r>
              <a:rPr sz="2400" dirty="0">
                <a:latin typeface="Calibri"/>
                <a:cs typeface="Calibri"/>
              </a:rPr>
              <a:t>неправильной  </a:t>
            </a:r>
            <a:r>
              <a:rPr sz="2400" spc="-5" dirty="0">
                <a:latin typeface="Calibri"/>
                <a:cs typeface="Calibri"/>
              </a:rPr>
              <a:t>ориентации.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Чем </a:t>
            </a:r>
            <a:r>
              <a:rPr sz="2400" spc="-20" dirty="0">
                <a:latin typeface="Calibri"/>
                <a:cs typeface="Calibri"/>
              </a:rPr>
              <a:t>дольше головка </a:t>
            </a:r>
            <a:r>
              <a:rPr sz="2400" spc="-10" dirty="0">
                <a:latin typeface="Calibri"/>
                <a:cs typeface="Calibri"/>
              </a:rPr>
              <a:t>бедренной кости остается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положении подвывиха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241300" marR="1512570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Calibri"/>
                <a:cs typeface="Calibri"/>
              </a:rPr>
              <a:t>вывиха, </a:t>
            </a:r>
            <a:r>
              <a:rPr sz="2400" spc="-10" dirty="0">
                <a:latin typeface="Calibri"/>
                <a:cs typeface="Calibri"/>
              </a:rPr>
              <a:t>тем </a:t>
            </a: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spc="-5" dirty="0">
                <a:latin typeface="Calibri"/>
                <a:cs typeface="Calibri"/>
              </a:rPr>
              <a:t>вероятно </a:t>
            </a:r>
            <a:r>
              <a:rPr sz="2400" dirty="0">
                <a:latin typeface="Calibri"/>
                <a:cs typeface="Calibri"/>
              </a:rPr>
              <a:t>прогрессивное изменение </a:t>
            </a:r>
            <a:r>
              <a:rPr sz="2400" spc="-10" dirty="0">
                <a:latin typeface="Calibri"/>
                <a:cs typeface="Calibri"/>
              </a:rPr>
              <a:t>анатомии  вертлужной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впадины.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722757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4841240" cy="42316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i="1" spc="-50" dirty="0">
                <a:latin typeface="Calibri"/>
                <a:cs typeface="Calibri"/>
              </a:rPr>
              <a:t>Тест </a:t>
            </a:r>
            <a:r>
              <a:rPr sz="2400" b="1" i="1" spc="-10" dirty="0">
                <a:latin typeface="Calibri"/>
                <a:cs typeface="Calibri"/>
              </a:rPr>
              <a:t>Барлоу</a:t>
            </a:r>
            <a:r>
              <a:rPr sz="2400" i="1" spc="-10" dirty="0">
                <a:latin typeface="Calibri"/>
                <a:cs typeface="Calibri"/>
              </a:rPr>
              <a:t>: </a:t>
            </a:r>
            <a:r>
              <a:rPr sz="2400" i="1" dirty="0">
                <a:latin typeface="Calibri"/>
                <a:cs typeface="Calibri"/>
              </a:rPr>
              <a:t>бедро приводится и  </a:t>
            </a:r>
            <a:r>
              <a:rPr sz="2400" i="1" spc="-5" dirty="0">
                <a:latin typeface="Calibri"/>
                <a:cs typeface="Calibri"/>
              </a:rPr>
              <a:t>нагружается </a:t>
            </a:r>
            <a:r>
              <a:rPr sz="2400" i="1" dirty="0">
                <a:latin typeface="Calibri"/>
                <a:cs typeface="Calibri"/>
              </a:rPr>
              <a:t>по </a:t>
            </a:r>
            <a:r>
              <a:rPr sz="2400" i="1" spc="-5" dirty="0">
                <a:latin typeface="Calibri"/>
                <a:cs typeface="Calibri"/>
              </a:rPr>
              <a:t>оси </a:t>
            </a:r>
            <a:r>
              <a:rPr sz="2400" i="1" dirty="0">
                <a:latin typeface="Calibri"/>
                <a:cs typeface="Calibri"/>
              </a:rPr>
              <a:t>-  </a:t>
            </a:r>
            <a:r>
              <a:rPr sz="2400" i="1" spc="-5" dirty="0">
                <a:latin typeface="Calibri"/>
                <a:cs typeface="Calibri"/>
              </a:rPr>
              <a:t>исследователь </a:t>
            </a:r>
            <a:r>
              <a:rPr sz="2400" i="1" spc="-10" dirty="0">
                <a:latin typeface="Calibri"/>
                <a:cs typeface="Calibri"/>
              </a:rPr>
              <a:t>ощущает </a:t>
            </a:r>
            <a:r>
              <a:rPr sz="2400" i="1" spc="-5" dirty="0">
                <a:latin typeface="Calibri"/>
                <a:cs typeface="Calibri"/>
              </a:rPr>
              <a:t>момент  </a:t>
            </a:r>
            <a:r>
              <a:rPr sz="2400" i="1" dirty="0">
                <a:latin typeface="Calibri"/>
                <a:cs typeface="Calibri"/>
              </a:rPr>
              <a:t>вывихивания </a:t>
            </a:r>
            <a:r>
              <a:rPr sz="2400" i="1" spc="-10" dirty="0">
                <a:latin typeface="Calibri"/>
                <a:cs typeface="Calibri"/>
              </a:rPr>
              <a:t>головки </a:t>
            </a:r>
            <a:r>
              <a:rPr sz="2400" i="1" dirty="0">
                <a:latin typeface="Calibri"/>
                <a:cs typeface="Calibri"/>
              </a:rPr>
              <a:t>бедра </a:t>
            </a:r>
            <a:r>
              <a:rPr sz="2400" i="1" spc="-5" dirty="0">
                <a:latin typeface="Calibri"/>
                <a:cs typeface="Calibri"/>
              </a:rPr>
              <a:t>из  вертлужной </a:t>
            </a:r>
            <a:r>
              <a:rPr sz="2400" i="1" dirty="0">
                <a:latin typeface="Calibri"/>
                <a:cs typeface="Calibri"/>
              </a:rPr>
              <a:t>впадины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положительный </a:t>
            </a:r>
            <a:r>
              <a:rPr sz="2400" spc="-5" dirty="0">
                <a:latin typeface="Calibri"/>
                <a:cs typeface="Calibri"/>
              </a:rPr>
              <a:t>маневр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Барлоу.</a:t>
            </a:r>
            <a:endParaRPr sz="2400">
              <a:latin typeface="Calibri"/>
              <a:cs typeface="Calibri"/>
            </a:endParaRPr>
          </a:p>
          <a:p>
            <a:pPr marL="241300" marR="90360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одновременная </a:t>
            </a:r>
            <a:r>
              <a:rPr sz="2400" spc="-5" dirty="0">
                <a:latin typeface="Calibri"/>
                <a:cs typeface="Calibri"/>
              </a:rPr>
              <a:t>дисплазия  </a:t>
            </a:r>
            <a:r>
              <a:rPr sz="2400" spc="-10" dirty="0">
                <a:latin typeface="Calibri"/>
                <a:cs typeface="Calibri"/>
              </a:rPr>
              <a:t>вертлужной </a:t>
            </a:r>
            <a:r>
              <a:rPr sz="2400" dirty="0">
                <a:latin typeface="Calibri"/>
                <a:cs typeface="Calibri"/>
              </a:rPr>
              <a:t>впадины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может  </a:t>
            </a:r>
            <a:r>
              <a:rPr sz="2400" spc="-5" dirty="0">
                <a:latin typeface="Calibri"/>
                <a:cs typeface="Calibri"/>
              </a:rPr>
              <a:t>присутствовать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присутствовать.</a:t>
            </a:r>
            <a:endParaRPr sz="2400">
              <a:latin typeface="Calibri"/>
              <a:cs typeface="Calibri"/>
            </a:endParaRPr>
          </a:p>
          <a:p>
            <a:pPr marL="241300" marR="3683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тесты </a:t>
            </a:r>
            <a:r>
              <a:rPr sz="2400" spc="-15" dirty="0">
                <a:latin typeface="Calibri"/>
                <a:cs typeface="Calibri"/>
              </a:rPr>
              <a:t>Барлоу </a:t>
            </a:r>
            <a:r>
              <a:rPr sz="2400" spc="-5" dirty="0">
                <a:latin typeface="Calibri"/>
                <a:cs typeface="Calibri"/>
              </a:rPr>
              <a:t>часто </a:t>
            </a:r>
            <a:r>
              <a:rPr sz="2400" spc="-10" dirty="0">
                <a:latin typeface="Calibri"/>
                <a:cs typeface="Calibri"/>
              </a:rPr>
              <a:t>становятся  </a:t>
            </a:r>
            <a:r>
              <a:rPr sz="2400" spc="-15" dirty="0">
                <a:latin typeface="Calibri"/>
                <a:cs typeface="Calibri"/>
              </a:rPr>
              <a:t>отрицательными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возрасте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5" dirty="0">
                <a:latin typeface="Calibri"/>
                <a:cs typeface="Calibri"/>
              </a:rPr>
              <a:t>2-3  </a:t>
            </a:r>
            <a:r>
              <a:rPr sz="2400" spc="-15" dirty="0">
                <a:latin typeface="Calibri"/>
                <a:cs typeface="Calibri"/>
              </a:rPr>
              <a:t>недель, </a:t>
            </a:r>
            <a:r>
              <a:rPr sz="2400" spc="-5" dirty="0">
                <a:latin typeface="Calibri"/>
                <a:cs typeface="Calibri"/>
              </a:rPr>
              <a:t>так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5" dirty="0">
                <a:latin typeface="Calibri"/>
                <a:cs typeface="Calibri"/>
              </a:rPr>
              <a:t>материнские </a:t>
            </a:r>
            <a:r>
              <a:rPr sz="2400" dirty="0">
                <a:latin typeface="Calibri"/>
                <a:cs typeface="Calibri"/>
              </a:rPr>
              <a:t>или  </a:t>
            </a:r>
            <a:r>
              <a:rPr sz="2400" spc="-5" dirty="0">
                <a:latin typeface="Calibri"/>
                <a:cs typeface="Calibri"/>
              </a:rPr>
              <a:t>фетальные </a:t>
            </a:r>
            <a:r>
              <a:rPr sz="2400" spc="-10" dirty="0">
                <a:latin typeface="Calibri"/>
                <a:cs typeface="Calibri"/>
              </a:rPr>
              <a:t>гормональные влияния  </a:t>
            </a:r>
            <a:r>
              <a:rPr sz="2400" spc="-5" dirty="0">
                <a:latin typeface="Calibri"/>
                <a:cs typeface="Calibri"/>
              </a:rPr>
              <a:t>уменьшаются.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2052" y="1825751"/>
            <a:ext cx="4360164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722757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4961890" cy="400050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137160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Бедра </a:t>
            </a:r>
            <a:r>
              <a:rPr sz="2000" dirty="0">
                <a:latin typeface="Calibri"/>
                <a:cs typeface="Calibri"/>
              </a:rPr>
              <a:t>из </a:t>
            </a:r>
            <a:r>
              <a:rPr sz="2000" spc="-15" dirty="0">
                <a:latin typeface="Calibri"/>
                <a:cs typeface="Calibri"/>
              </a:rPr>
              <a:t>положения </a:t>
            </a:r>
            <a:r>
              <a:rPr sz="2000" dirty="0">
                <a:latin typeface="Calibri"/>
                <a:cs typeface="Calibri"/>
              </a:rPr>
              <a:t>вывиха </a:t>
            </a:r>
            <a:r>
              <a:rPr sz="2000" spc="-5" dirty="0">
                <a:latin typeface="Calibri"/>
                <a:cs typeface="Calibri"/>
              </a:rPr>
              <a:t>могут </a:t>
            </a:r>
            <a:r>
              <a:rPr sz="2000" dirty="0">
                <a:latin typeface="Calibri"/>
                <a:cs typeface="Calibri"/>
              </a:rPr>
              <a:t>быть  </a:t>
            </a:r>
            <a:r>
              <a:rPr sz="2000" spc="-5" dirty="0">
                <a:latin typeface="Calibri"/>
                <a:cs typeface="Calibri"/>
              </a:rPr>
              <a:t>возвращены </a:t>
            </a:r>
            <a:r>
              <a:rPr sz="2000" dirty="0">
                <a:latin typeface="Calibri"/>
                <a:cs typeface="Calibri"/>
              </a:rPr>
              <a:t>назад в </a:t>
            </a:r>
            <a:r>
              <a:rPr sz="2000" spc="-10" dirty="0">
                <a:latin typeface="Calibri"/>
                <a:cs typeface="Calibri"/>
              </a:rPr>
              <a:t>вертлужную </a:t>
            </a:r>
            <a:r>
              <a:rPr sz="2000" dirty="0">
                <a:latin typeface="Calibri"/>
                <a:cs typeface="Calibri"/>
              </a:rPr>
              <a:t>впадину  </a:t>
            </a:r>
            <a:r>
              <a:rPr sz="2000" spc="-5" dirty="0">
                <a:latin typeface="Calibri"/>
                <a:cs typeface="Calibri"/>
              </a:rPr>
              <a:t>путем </a:t>
            </a:r>
            <a:r>
              <a:rPr sz="2000" spc="-10" dirty="0">
                <a:latin typeface="Calibri"/>
                <a:cs typeface="Calibri"/>
              </a:rPr>
              <a:t>отведения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переднего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подъема</a:t>
            </a:r>
            <a:endParaRPr sz="2000">
              <a:latin typeface="Calibri"/>
              <a:cs typeface="Calibri"/>
            </a:endParaRPr>
          </a:p>
          <a:p>
            <a:pPr marL="241300" marR="182245">
              <a:lnSpc>
                <a:spcPct val="70000"/>
              </a:lnSpc>
            </a:pPr>
            <a:r>
              <a:rPr sz="2000" spc="-10" dirty="0">
                <a:latin typeface="Calibri"/>
                <a:cs typeface="Calibri"/>
              </a:rPr>
              <a:t>бедра, производящего </a:t>
            </a:r>
            <a:r>
              <a:rPr sz="2000" dirty="0">
                <a:latin typeface="Calibri"/>
                <a:cs typeface="Calibri"/>
              </a:rPr>
              <a:t>ощутимый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"глухой  </a:t>
            </a:r>
            <a:r>
              <a:rPr sz="2000" spc="-5" dirty="0">
                <a:latin typeface="Calibri"/>
                <a:cs typeface="Calibri"/>
              </a:rPr>
              <a:t>звук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(лязг)"</a:t>
            </a:r>
            <a:endParaRPr sz="2000">
              <a:latin typeface="Calibri"/>
              <a:cs typeface="Calibri"/>
            </a:endParaRPr>
          </a:p>
          <a:p>
            <a:pPr marL="241300" marR="64833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Бедро, </a:t>
            </a:r>
            <a:r>
              <a:rPr sz="2000" spc="-15" dirty="0">
                <a:latin typeface="Calibri"/>
                <a:cs typeface="Calibri"/>
              </a:rPr>
              <a:t>которое </a:t>
            </a:r>
            <a:r>
              <a:rPr sz="2000" spc="-5" dirty="0">
                <a:latin typeface="Calibri"/>
                <a:cs typeface="Calibri"/>
              </a:rPr>
              <a:t>сокращается таким  образом, имеет </a:t>
            </a:r>
            <a:r>
              <a:rPr sz="2000" spc="-10" dirty="0">
                <a:latin typeface="Calibri"/>
                <a:cs typeface="Calibri"/>
              </a:rPr>
              <a:t>положительный </a:t>
            </a:r>
            <a:r>
              <a:rPr sz="2000" dirty="0">
                <a:latin typeface="Calibri"/>
                <a:cs typeface="Calibri"/>
              </a:rPr>
              <a:t>знак  </a:t>
            </a:r>
            <a:r>
              <a:rPr sz="2000" spc="-10" dirty="0">
                <a:latin typeface="Calibri"/>
                <a:cs typeface="Calibri"/>
              </a:rPr>
              <a:t>Ортолани </a:t>
            </a:r>
            <a:r>
              <a:rPr sz="2000" i="1" spc="-5" dirty="0">
                <a:latin typeface="Calibri"/>
                <a:cs typeface="Calibri"/>
              </a:rPr>
              <a:t>(симптом </a:t>
            </a:r>
            <a:r>
              <a:rPr sz="2000" i="1" spc="-15" dirty="0">
                <a:latin typeface="Calibri"/>
                <a:cs typeface="Calibri"/>
              </a:rPr>
              <a:t>щелчка)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часто  сопровождается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ацетабулярным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неправильным</a:t>
            </a:r>
            <a:r>
              <a:rPr sz="2000" spc="-5" dirty="0">
                <a:latin typeface="Calibri"/>
                <a:cs typeface="Calibri"/>
              </a:rPr>
              <a:t> развитием.</a:t>
            </a:r>
            <a:endParaRPr sz="2000">
              <a:latin typeface="Calibri"/>
              <a:cs typeface="Calibri"/>
            </a:endParaRPr>
          </a:p>
          <a:p>
            <a:pPr marL="241300" marR="10350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Тазобедренные </a:t>
            </a:r>
            <a:r>
              <a:rPr sz="2000" spc="-10" dirty="0">
                <a:latin typeface="Calibri"/>
                <a:cs typeface="Calibri"/>
              </a:rPr>
              <a:t>"щелчки"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10" dirty="0">
                <a:latin typeface="Calibri"/>
                <a:cs typeface="Calibri"/>
              </a:rPr>
              <a:t>короткие,  </a:t>
            </a:r>
            <a:r>
              <a:rPr sz="2000" spc="-5" dirty="0">
                <a:latin typeface="Calibri"/>
                <a:cs typeface="Calibri"/>
              </a:rPr>
              <a:t>пронзительные </a:t>
            </a:r>
            <a:r>
              <a:rPr sz="2000" dirty="0">
                <a:latin typeface="Calibri"/>
                <a:cs typeface="Calibri"/>
              </a:rPr>
              <a:t>звуки, </a:t>
            </a:r>
            <a:r>
              <a:rPr sz="2000" spc="-15" dirty="0">
                <a:latin typeface="Calibri"/>
                <a:cs typeface="Calibri"/>
              </a:rPr>
              <a:t>которые </a:t>
            </a:r>
            <a:r>
              <a:rPr sz="2000" spc="-10" dirty="0">
                <a:latin typeface="Calibri"/>
                <a:cs typeface="Calibri"/>
              </a:rPr>
              <a:t>являются  </a:t>
            </a:r>
            <a:r>
              <a:rPr sz="2000" spc="-5" dirty="0">
                <a:latin typeface="Calibri"/>
                <a:cs typeface="Calibri"/>
              </a:rPr>
              <a:t>общими, доброкачественными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5" dirty="0">
                <a:latin typeface="Calibri"/>
                <a:cs typeface="Calibri"/>
              </a:rPr>
              <a:t>должны  </a:t>
            </a:r>
            <a:r>
              <a:rPr sz="2000" spc="-10" dirty="0">
                <a:latin typeface="Calibri"/>
                <a:cs typeface="Calibri"/>
              </a:rPr>
              <a:t>четко отличаться от </a:t>
            </a:r>
            <a:r>
              <a:rPr sz="2000" spc="-20" dirty="0">
                <a:latin typeface="Calibri"/>
                <a:cs typeface="Calibri"/>
              </a:rPr>
              <a:t>"глухого </a:t>
            </a:r>
            <a:r>
              <a:rPr sz="2000" spc="-10" dirty="0">
                <a:latin typeface="Calibri"/>
                <a:cs typeface="Calibri"/>
              </a:rPr>
              <a:t>звука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(лязга)”.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320"/>
              </a:lnSpc>
            </a:pPr>
            <a:r>
              <a:rPr sz="2000" spc="-10" dirty="0">
                <a:latin typeface="Calibri"/>
                <a:cs typeface="Calibri"/>
              </a:rPr>
              <a:t>"Щелчки" </a:t>
            </a:r>
            <a:r>
              <a:rPr sz="2000" dirty="0">
                <a:latin typeface="Calibri"/>
                <a:cs typeface="Calibri"/>
              </a:rPr>
              <a:t>и асимметричные </a:t>
            </a:r>
            <a:r>
              <a:rPr sz="2000" spc="-5" dirty="0">
                <a:latin typeface="Calibri"/>
                <a:cs typeface="Calibri"/>
              </a:rPr>
              <a:t>складки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бедер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часто встречаются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нормальных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младенцев </a:t>
            </a:r>
            <a:r>
              <a:rPr sz="2000" dirty="0">
                <a:latin typeface="Calibri"/>
                <a:cs typeface="Calibri"/>
              </a:rPr>
              <a:t>и в </a:t>
            </a:r>
            <a:r>
              <a:rPr sz="2000" spc="-15" dirty="0">
                <a:latin typeface="Calibri"/>
                <a:cs typeface="Calibri"/>
              </a:rPr>
              <a:t>целом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доброкачественны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8831" y="1825751"/>
            <a:ext cx="3704844" cy="386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5764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95552"/>
            <a:ext cx="6004560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Положительный </a:t>
            </a:r>
            <a:r>
              <a:rPr sz="2000" dirty="0">
                <a:latin typeface="Calibri"/>
                <a:cs typeface="Calibri"/>
              </a:rPr>
              <a:t>знак </a:t>
            </a:r>
            <a:r>
              <a:rPr sz="2000" spc="-20" dirty="0">
                <a:latin typeface="Calibri"/>
                <a:cs typeface="Calibri"/>
              </a:rPr>
              <a:t>Галеацци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младенцев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ДРТБ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уменьшение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высоте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заинтересованного </a:t>
            </a:r>
            <a:r>
              <a:rPr sz="2000" spc="-15" dirty="0">
                <a:latin typeface="Calibri"/>
                <a:cs typeface="Calibri"/>
              </a:rPr>
              <a:t>колена </a:t>
            </a:r>
            <a:r>
              <a:rPr sz="2000" dirty="0">
                <a:latin typeface="Calibri"/>
                <a:cs typeface="Calibri"/>
              </a:rPr>
              <a:t>с согнутым</a:t>
            </a:r>
            <a:endParaRPr sz="2000">
              <a:latin typeface="Calibri"/>
              <a:cs typeface="Calibri"/>
            </a:endParaRPr>
          </a:p>
          <a:p>
            <a:pPr marL="241300" marR="183515">
              <a:lnSpc>
                <a:spcPct val="70000"/>
              </a:lnSpc>
              <a:spcBef>
                <a:spcPts val="355"/>
              </a:spcBef>
            </a:pPr>
            <a:r>
              <a:rPr sz="2000" spc="-5" dirty="0">
                <a:latin typeface="Calibri"/>
                <a:cs typeface="Calibri"/>
              </a:rPr>
              <a:t>тазобедренным </a:t>
            </a:r>
            <a:r>
              <a:rPr sz="2000" dirty="0">
                <a:latin typeface="Calibri"/>
                <a:cs typeface="Calibri"/>
              </a:rPr>
              <a:t>суставом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90° в </a:t>
            </a:r>
            <a:r>
              <a:rPr sz="2000" spc="-10" dirty="0">
                <a:latin typeface="Calibri"/>
                <a:cs typeface="Calibri"/>
              </a:rPr>
              <a:t>положении </a:t>
            </a:r>
            <a:r>
              <a:rPr sz="2000" spc="-15" dirty="0">
                <a:latin typeface="Calibri"/>
                <a:cs typeface="Calibri"/>
              </a:rPr>
              <a:t>лежа 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спине.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старше 3 </a:t>
            </a:r>
            <a:r>
              <a:rPr sz="2000" spc="-5" dirty="0">
                <a:latin typeface="Calibri"/>
                <a:cs typeface="Calibri"/>
              </a:rPr>
              <a:t>месяцев преобладают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ограничение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движения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кажущееся укорочение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конечностей.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вывихе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5" dirty="0">
                <a:latin typeface="Calibri"/>
                <a:cs typeface="Calibri"/>
              </a:rPr>
              <a:t>подвывихе </a:t>
            </a:r>
            <a:r>
              <a:rPr sz="2000" spc="-10" dirty="0">
                <a:latin typeface="Calibri"/>
                <a:cs typeface="Calibri"/>
              </a:rPr>
              <a:t>бедра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развивается</a:t>
            </a:r>
            <a:endParaRPr sz="2000">
              <a:latin typeface="Calibri"/>
              <a:cs typeface="Calibri"/>
            </a:endParaRPr>
          </a:p>
          <a:p>
            <a:pPr marL="241300" marR="84518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напряжение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приводящей </a:t>
            </a:r>
            <a:r>
              <a:rPr sz="2000" spc="-5" dirty="0">
                <a:latin typeface="Calibri"/>
                <a:cs typeface="Calibri"/>
              </a:rPr>
              <a:t>группе </a:t>
            </a:r>
            <a:r>
              <a:rPr sz="2000" dirty="0">
                <a:latin typeface="Calibri"/>
                <a:cs typeface="Calibri"/>
              </a:rPr>
              <a:t>мышц при  </a:t>
            </a:r>
            <a:r>
              <a:rPr sz="2000" spc="-5" dirty="0">
                <a:latin typeface="Calibri"/>
                <a:cs typeface="Calibri"/>
              </a:rPr>
              <a:t>ограниченном </a:t>
            </a:r>
            <a:r>
              <a:rPr sz="2000" dirty="0">
                <a:latin typeface="Calibri"/>
                <a:cs typeface="Calibri"/>
              </a:rPr>
              <a:t>асимметричном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отведении.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10" dirty="0">
                <a:latin typeface="Calibri"/>
                <a:cs typeface="Calibri"/>
              </a:rPr>
              <a:t>гораздо </a:t>
            </a:r>
            <a:r>
              <a:rPr sz="2000" dirty="0">
                <a:latin typeface="Calibri"/>
                <a:cs typeface="Calibri"/>
              </a:rPr>
              <a:t>легче </a:t>
            </a:r>
            <a:r>
              <a:rPr sz="2000" spc="-5" dirty="0">
                <a:latin typeface="Calibri"/>
                <a:cs typeface="Calibri"/>
              </a:rPr>
              <a:t>обнаружить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одностороннем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поражении, чем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двустороннем.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сообщения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10" dirty="0">
                <a:latin typeface="Calibri"/>
                <a:cs typeface="Calibri"/>
              </a:rPr>
              <a:t>ребенке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необычным </a:t>
            </a:r>
            <a:r>
              <a:rPr sz="2000" spc="-15" dirty="0">
                <a:latin typeface="Calibri"/>
                <a:cs typeface="Calibri"/>
              </a:rPr>
              <a:t>положением </a:t>
            </a:r>
            <a:r>
              <a:rPr sz="2000" dirty="0">
                <a:latin typeface="Calibri"/>
                <a:cs typeface="Calibri"/>
              </a:rPr>
              <a:t>ног  </a:t>
            </a:r>
            <a:r>
              <a:rPr sz="2000" spc="-5" dirty="0">
                <a:latin typeface="Calibri"/>
                <a:cs typeface="Calibri"/>
              </a:rPr>
              <a:t>или необычном </a:t>
            </a:r>
            <a:r>
              <a:rPr sz="2000" spc="-10" dirty="0">
                <a:latin typeface="Calibri"/>
                <a:cs typeface="Calibri"/>
              </a:rPr>
              <a:t>ползании </a:t>
            </a:r>
            <a:r>
              <a:rPr sz="2000" spc="-5" dirty="0">
                <a:latin typeface="Calibri"/>
                <a:cs typeface="Calibri"/>
              </a:rPr>
              <a:t>требуют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оценки.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dirty="0">
                <a:latin typeface="Calibri"/>
                <a:cs typeface="Calibri"/>
              </a:rPr>
              <a:t>старших </a:t>
            </a:r>
            <a:r>
              <a:rPr sz="2000" spc="-5" dirty="0">
                <a:latin typeface="Calibri"/>
                <a:cs typeface="Calibri"/>
              </a:rPr>
              <a:t>пациентов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хромота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20" dirty="0">
                <a:latin typeface="Calibri"/>
                <a:cs typeface="Calibri"/>
              </a:rPr>
              <a:t>Тренделенбурга, </a:t>
            </a:r>
            <a:r>
              <a:rPr sz="2000" spc="-25" dirty="0">
                <a:latin typeface="Calibri"/>
                <a:cs typeface="Calibri"/>
              </a:rPr>
              <a:t>походка </a:t>
            </a:r>
            <a:r>
              <a:rPr sz="2000" dirty="0">
                <a:latin typeface="Calibri"/>
                <a:cs typeface="Calibri"/>
              </a:rPr>
              <a:t>вразвалочку и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позиция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гиперлордоза </a:t>
            </a:r>
            <a:r>
              <a:rPr sz="2000" spc="-5" dirty="0">
                <a:latin typeface="Calibri"/>
                <a:cs typeface="Calibri"/>
              </a:rPr>
              <a:t>требуют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оценки.</a:t>
            </a:r>
            <a:endParaRPr sz="2000">
              <a:latin typeface="Calibri"/>
              <a:cs typeface="Calibri"/>
            </a:endParaRPr>
          </a:p>
          <a:p>
            <a:pPr marL="241300" marR="55181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усталость, </a:t>
            </a:r>
            <a:r>
              <a:rPr sz="2000" spc="-10" dirty="0">
                <a:latin typeface="Calibri"/>
                <a:cs typeface="Calibri"/>
              </a:rPr>
              <a:t>боль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нестабильность </a:t>
            </a:r>
            <a:r>
              <a:rPr sz="2000" dirty="0">
                <a:latin typeface="Calibri"/>
                <a:cs typeface="Calibri"/>
              </a:rPr>
              <a:t>все </a:t>
            </a:r>
            <a:r>
              <a:rPr sz="2000" spc="-10" dirty="0">
                <a:latin typeface="Calibri"/>
                <a:cs typeface="Calibri"/>
              </a:rPr>
              <a:t>еще </a:t>
            </a:r>
            <a:r>
              <a:rPr sz="2000" spc="-5" dirty="0">
                <a:latin typeface="Calibri"/>
                <a:cs typeface="Calibri"/>
              </a:rPr>
              <a:t>могут  возникать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подростковом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возрасте.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9876" y="1825751"/>
            <a:ext cx="3115055" cy="3040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325" y="626440"/>
            <a:ext cx="9276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Врожденный </a:t>
            </a:r>
            <a:r>
              <a:rPr sz="4400" spc="-5" dirty="0"/>
              <a:t>лучелоктевой</a:t>
            </a:r>
            <a:r>
              <a:rPr sz="4400" spc="-75" dirty="0"/>
              <a:t> </a:t>
            </a:r>
            <a:r>
              <a:rPr sz="4400" spc="-10" dirty="0"/>
              <a:t>синостоз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23973"/>
            <a:ext cx="10281920" cy="42799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11811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25" dirty="0">
                <a:latin typeface="Times New Roman"/>
                <a:cs typeface="Times New Roman"/>
              </a:rPr>
              <a:t>Редкое </a:t>
            </a:r>
            <a:r>
              <a:rPr sz="1800" spc="-5" dirty="0">
                <a:latin typeface="Times New Roman"/>
                <a:cs typeface="Times New Roman"/>
              </a:rPr>
              <a:t>состояние, вызванное </a:t>
            </a:r>
            <a:r>
              <a:rPr sz="1800" spc="5" dirty="0">
                <a:latin typeface="Times New Roman"/>
                <a:cs typeface="Times New Roman"/>
              </a:rPr>
              <a:t>неспособностью </a:t>
            </a:r>
            <a:r>
              <a:rPr sz="1800" dirty="0">
                <a:latin typeface="Times New Roman"/>
                <a:cs typeface="Times New Roman"/>
              </a:rPr>
              <a:t>лучевой и </a:t>
            </a:r>
            <a:r>
              <a:rPr sz="1800" spc="-5" dirty="0">
                <a:latin typeface="Times New Roman"/>
                <a:cs typeface="Times New Roman"/>
              </a:rPr>
              <a:t>локтевой отделиться, обычно </a:t>
            </a:r>
            <a:r>
              <a:rPr sz="1800" spc="-15" dirty="0">
                <a:latin typeface="Times New Roman"/>
                <a:cs typeface="Times New Roman"/>
              </a:rPr>
              <a:t>наблюдается </a:t>
            </a:r>
            <a:r>
              <a:rPr sz="1800" dirty="0">
                <a:latin typeface="Times New Roman"/>
                <a:cs typeface="Times New Roman"/>
              </a:rPr>
              <a:t>в  </a:t>
            </a:r>
            <a:r>
              <a:rPr sz="1800" spc="-10" dirty="0">
                <a:latin typeface="Times New Roman"/>
                <a:cs typeface="Times New Roman"/>
              </a:rPr>
              <a:t>проксимальных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отделах.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Times New Roman"/>
                <a:cs typeface="Times New Roman"/>
              </a:rPr>
              <a:t>Предплечье </a:t>
            </a:r>
            <a:r>
              <a:rPr sz="1800" spc="-5" dirty="0">
                <a:latin typeface="Times New Roman"/>
                <a:cs typeface="Times New Roman"/>
              </a:rPr>
              <a:t>обычно </a:t>
            </a:r>
            <a:r>
              <a:rPr sz="1800" spc="10" dirty="0">
                <a:latin typeface="Times New Roman"/>
                <a:cs typeface="Times New Roman"/>
              </a:rPr>
              <a:t>остается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значительной </a:t>
            </a:r>
            <a:r>
              <a:rPr sz="1800" spc="-5" dirty="0">
                <a:latin typeface="Times New Roman"/>
                <a:cs typeface="Times New Roman"/>
              </a:rPr>
              <a:t>пронации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двусторонним </a:t>
            </a:r>
            <a:r>
              <a:rPr sz="1800" spc="-5" dirty="0">
                <a:latin typeface="Times New Roman"/>
                <a:cs typeface="Times New Roman"/>
              </a:rPr>
              <a:t>поражением </a:t>
            </a:r>
            <a:r>
              <a:rPr sz="1800" dirty="0">
                <a:latin typeface="Times New Roman"/>
                <a:cs typeface="Times New Roman"/>
              </a:rPr>
              <a:t>в 80%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случаев.</a:t>
            </a:r>
            <a:endParaRPr sz="1800">
              <a:latin typeface="Times New Roman"/>
              <a:cs typeface="Times New Roman"/>
            </a:endParaRPr>
          </a:p>
          <a:p>
            <a:pPr marL="241300" marR="885825" indent="-228600">
              <a:lnSpc>
                <a:spcPts val="1939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Это </a:t>
            </a:r>
            <a:r>
              <a:rPr sz="1800" spc="-5" dirty="0">
                <a:latin typeface="Times New Roman"/>
                <a:cs typeface="Times New Roman"/>
              </a:rPr>
              <a:t>нарушение </a:t>
            </a:r>
            <a:r>
              <a:rPr sz="1800" dirty="0">
                <a:latin typeface="Times New Roman"/>
                <a:cs typeface="Times New Roman"/>
              </a:rPr>
              <a:t>также </a:t>
            </a:r>
            <a:r>
              <a:rPr sz="1800" spc="-5" dirty="0">
                <a:latin typeface="Times New Roman"/>
                <a:cs typeface="Times New Roman"/>
              </a:rPr>
              <a:t>связано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множественными другими </a:t>
            </a:r>
            <a:r>
              <a:rPr sz="1800" spc="-10" dirty="0">
                <a:latin typeface="Times New Roman"/>
                <a:cs typeface="Times New Roman"/>
              </a:rPr>
              <a:t>синдромами, </a:t>
            </a:r>
            <a:r>
              <a:rPr sz="1800" spc="-25" dirty="0">
                <a:latin typeface="Times New Roman"/>
                <a:cs typeface="Times New Roman"/>
              </a:rPr>
              <a:t>которым </a:t>
            </a:r>
            <a:r>
              <a:rPr sz="1800" spc="-5" dirty="0">
                <a:latin typeface="Times New Roman"/>
                <a:cs typeface="Times New Roman"/>
              </a:rPr>
              <a:t>нужно </a:t>
            </a:r>
            <a:r>
              <a:rPr sz="1800" dirty="0">
                <a:latin typeface="Times New Roman"/>
                <a:cs typeface="Times New Roman"/>
              </a:rPr>
              <a:t>быть  </a:t>
            </a:r>
            <a:r>
              <a:rPr sz="1800" spc="-10" dirty="0">
                <a:latin typeface="Times New Roman"/>
                <a:cs typeface="Times New Roman"/>
              </a:rPr>
              <a:t>внимательным </a:t>
            </a:r>
            <a:r>
              <a:rPr sz="1800" dirty="0">
                <a:latin typeface="Times New Roman"/>
                <a:cs typeface="Times New Roman"/>
              </a:rPr>
              <a:t>и провести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скрингинг.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Оценка </a:t>
            </a:r>
            <a:r>
              <a:rPr sz="1800" dirty="0">
                <a:latin typeface="Times New Roman"/>
                <a:cs typeface="Times New Roman"/>
              </a:rPr>
              <a:t>детей </a:t>
            </a:r>
            <a:r>
              <a:rPr sz="1800" spc="-10" dirty="0">
                <a:latin typeface="Times New Roman"/>
                <a:cs typeface="Times New Roman"/>
              </a:rPr>
              <a:t>проводится </a:t>
            </a:r>
            <a:r>
              <a:rPr sz="1800" dirty="0">
                <a:latin typeface="Times New Roman"/>
                <a:cs typeface="Times New Roman"/>
              </a:rPr>
              <a:t>в зависимости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dirty="0">
                <a:latin typeface="Times New Roman"/>
                <a:cs typeface="Times New Roman"/>
              </a:rPr>
              <a:t>степени </a:t>
            </a:r>
            <a:r>
              <a:rPr sz="1800" spc="-10" dirty="0">
                <a:latin typeface="Times New Roman"/>
                <a:cs typeface="Times New Roman"/>
              </a:rPr>
              <a:t>функционального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дефицита.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Рентгенограммы </a:t>
            </a:r>
            <a:r>
              <a:rPr sz="1800" spc="5" dirty="0">
                <a:latin typeface="Times New Roman"/>
                <a:cs typeface="Times New Roman"/>
              </a:rPr>
              <a:t>могут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полезны, </a:t>
            </a:r>
            <a:r>
              <a:rPr sz="1800" spc="-40" dirty="0">
                <a:latin typeface="Times New Roman"/>
                <a:cs typeface="Times New Roman"/>
              </a:rPr>
              <a:t>когда </a:t>
            </a:r>
            <a:r>
              <a:rPr sz="1800" spc="-10" dirty="0">
                <a:latin typeface="Times New Roman"/>
                <a:cs typeface="Times New Roman"/>
              </a:rPr>
              <a:t>присутствует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окостенение.</a:t>
            </a:r>
            <a:endParaRPr sz="1800">
              <a:latin typeface="Times New Roman"/>
              <a:cs typeface="Times New Roman"/>
            </a:endParaRPr>
          </a:p>
          <a:p>
            <a:pPr marL="241300" marR="779780" indent="-228600">
              <a:lnSpc>
                <a:spcPts val="1939"/>
              </a:lnSpc>
              <a:spcBef>
                <a:spcPts val="10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МРТ </a:t>
            </a:r>
            <a:r>
              <a:rPr sz="1800" spc="-10" dirty="0">
                <a:latin typeface="Times New Roman"/>
                <a:cs typeface="Times New Roman"/>
              </a:rPr>
              <a:t>проксимального отдела </a:t>
            </a:r>
            <a:r>
              <a:rPr sz="1800" dirty="0">
                <a:latin typeface="Times New Roman"/>
                <a:cs typeface="Times New Roman"/>
              </a:rPr>
              <a:t>лучевой и </a:t>
            </a:r>
            <a:r>
              <a:rPr sz="1800" spc="-5" dirty="0">
                <a:latin typeface="Times New Roman"/>
                <a:cs typeface="Times New Roman"/>
              </a:rPr>
              <a:t>локтевой </a:t>
            </a:r>
            <a:r>
              <a:rPr sz="1800" spc="-10" dirty="0">
                <a:latin typeface="Times New Roman"/>
                <a:cs typeface="Times New Roman"/>
              </a:rPr>
              <a:t>кости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spc="-5" dirty="0">
                <a:latin typeface="Times New Roman"/>
                <a:cs typeface="Times New Roman"/>
              </a:rPr>
              <a:t>выявить </a:t>
            </a:r>
            <a:r>
              <a:rPr sz="1800" dirty="0">
                <a:latin typeface="Times New Roman"/>
                <a:cs typeface="Times New Roman"/>
              </a:rPr>
              <a:t>хрящевой синостоз </a:t>
            </a:r>
            <a:r>
              <a:rPr sz="1800" spc="-5" dirty="0">
                <a:latin typeface="Times New Roman"/>
                <a:cs typeface="Times New Roman"/>
              </a:rPr>
              <a:t>или  фиброзную </a:t>
            </a:r>
            <a:r>
              <a:rPr sz="1800" spc="-35" dirty="0">
                <a:latin typeface="Times New Roman"/>
                <a:cs typeface="Times New Roman"/>
              </a:rPr>
              <a:t>связку, </a:t>
            </a:r>
            <a:r>
              <a:rPr sz="1800" spc="-25" dirty="0">
                <a:latin typeface="Times New Roman"/>
                <a:cs typeface="Times New Roman"/>
              </a:rPr>
              <a:t>которые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окостенели.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Times New Roman"/>
                <a:cs typeface="Times New Roman"/>
              </a:rPr>
              <a:t>Дети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лучелоктевым синостозом без функциональных ограничений </a:t>
            </a:r>
            <a:r>
              <a:rPr sz="1800" spc="-10" dirty="0">
                <a:latin typeface="Times New Roman"/>
                <a:cs typeface="Times New Roman"/>
              </a:rPr>
              <a:t>должны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наблюдаться.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ts val="2055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0" dirty="0">
                <a:latin typeface="Times New Roman"/>
                <a:cs typeface="Times New Roman"/>
              </a:rPr>
              <a:t>Успех </a:t>
            </a:r>
            <a:r>
              <a:rPr sz="1800" spc="-5" dirty="0">
                <a:latin typeface="Times New Roman"/>
                <a:cs typeface="Times New Roman"/>
              </a:rPr>
              <a:t>операции по </a:t>
            </a:r>
            <a:r>
              <a:rPr sz="1800" dirty="0">
                <a:latin typeface="Times New Roman"/>
                <a:cs typeface="Times New Roman"/>
              </a:rPr>
              <a:t>резекции синостоза </a:t>
            </a:r>
            <a:r>
              <a:rPr sz="1800" spc="-5" dirty="0">
                <a:latin typeface="Times New Roman"/>
                <a:cs typeface="Times New Roman"/>
              </a:rPr>
              <a:t>часто ограничен минимальным функциональным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улучшением.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latin typeface="Times New Roman"/>
                <a:cs typeface="Times New Roman"/>
              </a:rPr>
              <a:t>Ротационные </a:t>
            </a:r>
            <a:r>
              <a:rPr sz="1800" spc="-5" dirty="0">
                <a:latin typeface="Times New Roman"/>
                <a:cs typeface="Times New Roman"/>
              </a:rPr>
              <a:t>остеотомии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" dirty="0">
                <a:latin typeface="Times New Roman"/>
                <a:cs typeface="Times New Roman"/>
              </a:rPr>
              <a:t>деформаций пронации </a:t>
            </a:r>
            <a:r>
              <a:rPr sz="1800" dirty="0">
                <a:latin typeface="Times New Roman"/>
                <a:cs typeface="Times New Roman"/>
              </a:rPr>
              <a:t>&gt; 45° </a:t>
            </a:r>
            <a:r>
              <a:rPr sz="1800" spc="5" dirty="0">
                <a:latin typeface="Times New Roman"/>
                <a:cs typeface="Times New Roman"/>
              </a:rPr>
              <a:t>могут </a:t>
            </a:r>
            <a:r>
              <a:rPr sz="1800" dirty="0">
                <a:latin typeface="Times New Roman"/>
                <a:cs typeface="Times New Roman"/>
              </a:rPr>
              <a:t>быть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эффективны.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Послеоперационный </a:t>
            </a:r>
            <a:r>
              <a:rPr sz="1800" spc="-20" dirty="0">
                <a:latin typeface="Times New Roman"/>
                <a:cs typeface="Times New Roman"/>
              </a:rPr>
              <a:t>компармент </a:t>
            </a:r>
            <a:r>
              <a:rPr sz="1800" spc="-10" dirty="0">
                <a:latin typeface="Times New Roman"/>
                <a:cs typeface="Times New Roman"/>
              </a:rPr>
              <a:t>синдром (синдром </a:t>
            </a:r>
            <a:r>
              <a:rPr sz="1800" spc="-5" dirty="0">
                <a:latin typeface="Times New Roman"/>
                <a:cs typeface="Times New Roman"/>
              </a:rPr>
              <a:t>сдавления) </a:t>
            </a:r>
            <a:r>
              <a:rPr sz="1800" spc="-15" dirty="0">
                <a:latin typeface="Times New Roman"/>
                <a:cs typeface="Times New Roman"/>
              </a:rPr>
              <a:t>предплечья </a:t>
            </a:r>
            <a:r>
              <a:rPr sz="1800" spc="-10" dirty="0">
                <a:latin typeface="Times New Roman"/>
                <a:cs typeface="Times New Roman"/>
              </a:rPr>
              <a:t>должен </a:t>
            </a:r>
            <a:r>
              <a:rPr sz="1800" dirty="0">
                <a:latin typeface="Times New Roman"/>
                <a:cs typeface="Times New Roman"/>
              </a:rPr>
              <a:t>быть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учтен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722757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28580" cy="33788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0002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Для ребенка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5" dirty="0">
                <a:latin typeface="Calibri"/>
                <a:cs typeface="Calibri"/>
              </a:rPr>
              <a:t>положительным </a:t>
            </a:r>
            <a:r>
              <a:rPr sz="2800" spc="-10" dirty="0">
                <a:latin typeface="Calibri"/>
                <a:cs typeface="Calibri"/>
              </a:rPr>
              <a:t>знаком </a:t>
            </a:r>
            <a:r>
              <a:rPr sz="2800" spc="-20" dirty="0">
                <a:latin typeface="Calibri"/>
                <a:cs typeface="Calibri"/>
              </a:rPr>
              <a:t>Барлоу </a:t>
            </a:r>
            <a:r>
              <a:rPr sz="2800" spc="-5" dirty="0">
                <a:latin typeface="Calibri"/>
                <a:cs typeface="Calibri"/>
              </a:rPr>
              <a:t>и нормальным  </a:t>
            </a:r>
            <a:r>
              <a:rPr sz="2800" spc="-25" dirty="0">
                <a:latin typeface="Calibri"/>
                <a:cs typeface="Calibri"/>
              </a:rPr>
              <a:t>ультразвуковым </a:t>
            </a:r>
            <a:r>
              <a:rPr sz="2800" spc="-10" dirty="0">
                <a:latin typeface="Calibri"/>
                <a:cs typeface="Calibri"/>
              </a:rPr>
              <a:t>исследованием </a:t>
            </a:r>
            <a:r>
              <a:rPr sz="2800" spc="-5" dirty="0">
                <a:latin typeface="Calibri"/>
                <a:cs typeface="Calibri"/>
              </a:rPr>
              <a:t>с клинической стабильностью в  </a:t>
            </a:r>
            <a:r>
              <a:rPr sz="2800" spc="-10" dirty="0">
                <a:latin typeface="Calibri"/>
                <a:cs typeface="Calibri"/>
              </a:rPr>
              <a:t>течение 4-6 </a:t>
            </a:r>
            <a:r>
              <a:rPr sz="2800" spc="-25" dirty="0">
                <a:latin typeface="Calibri"/>
                <a:cs typeface="Calibri"/>
              </a:rPr>
              <a:t>недель </a:t>
            </a:r>
            <a:r>
              <a:rPr sz="2800" spc="-10" dirty="0">
                <a:latin typeface="Calibri"/>
                <a:cs typeface="Calibri"/>
              </a:rPr>
              <a:t>(отсутствие признаков нестабильности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при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700"/>
              </a:lnSpc>
            </a:pPr>
            <a:r>
              <a:rPr sz="2800" spc="-5" dirty="0">
                <a:latin typeface="Calibri"/>
                <a:cs typeface="Calibri"/>
              </a:rPr>
              <a:t>стрессовых маневрах) </a:t>
            </a:r>
            <a:r>
              <a:rPr sz="3600" b="1" spc="-5" dirty="0">
                <a:latin typeface="Calibri"/>
                <a:cs typeface="Calibri"/>
              </a:rPr>
              <a:t>не </a:t>
            </a:r>
            <a:r>
              <a:rPr sz="3600" b="1" spc="-15" dirty="0">
                <a:latin typeface="Calibri"/>
                <a:cs typeface="Calibri"/>
              </a:rPr>
              <a:t>рекомендуется </a:t>
            </a:r>
            <a:r>
              <a:rPr sz="2800" spc="-20" dirty="0">
                <a:latin typeface="Calibri"/>
                <a:cs typeface="Calibri"/>
              </a:rPr>
              <a:t>никакого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лечения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215"/>
              </a:lnSpc>
            </a:pP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рентгенологического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наблюдения.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Серийный клиническое обследование тазобедренного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сустава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20" dirty="0">
                <a:latin typeface="Calibri"/>
                <a:cs typeface="Calibri"/>
              </a:rPr>
              <a:t>следует продолжить </a:t>
            </a:r>
            <a:r>
              <a:rPr sz="2800" spc="-5" dirty="0">
                <a:latin typeface="Calibri"/>
                <a:cs typeface="Calibri"/>
              </a:rPr>
              <a:t>с лечащим врачом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10" dirty="0">
                <a:latin typeface="Calibri"/>
                <a:cs typeface="Calibri"/>
              </a:rPr>
              <a:t>достижения ребенком  </a:t>
            </a:r>
            <a:r>
              <a:rPr sz="2800" spc="-15" dirty="0">
                <a:latin typeface="Calibri"/>
                <a:cs typeface="Calibri"/>
              </a:rPr>
              <a:t>нескольких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лет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365251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57986"/>
            <a:ext cx="6706234" cy="438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дисплазией </a:t>
            </a:r>
            <a:r>
              <a:rPr sz="2000" dirty="0">
                <a:latin typeface="Calibri"/>
                <a:cs typeface="Calibri"/>
              </a:rPr>
              <a:t>и анормалным </a:t>
            </a:r>
            <a:r>
              <a:rPr sz="2000" spc="-20" dirty="0">
                <a:latin typeface="Calibri"/>
                <a:cs typeface="Calibri"/>
              </a:rPr>
              <a:t>ультразвуком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endParaRPr sz="2000">
              <a:latin typeface="Calibri"/>
              <a:cs typeface="Calibri"/>
            </a:endParaRPr>
          </a:p>
          <a:p>
            <a:pPr marL="241300" marR="582295">
              <a:lnSpc>
                <a:spcPct val="70000"/>
              </a:lnSpc>
              <a:spcBef>
                <a:spcPts val="355"/>
              </a:spcBef>
            </a:pPr>
            <a:r>
              <a:rPr sz="2000" spc="-5" dirty="0">
                <a:latin typeface="Calibri"/>
                <a:cs typeface="Calibri"/>
              </a:rPr>
              <a:t>персистирующим </a:t>
            </a:r>
            <a:r>
              <a:rPr sz="2000" spc="-15" dirty="0">
                <a:latin typeface="Calibri"/>
                <a:cs typeface="Calibri"/>
              </a:rPr>
              <a:t>подвывихом, </a:t>
            </a:r>
            <a:r>
              <a:rPr sz="2000" spc="-5" dirty="0">
                <a:latin typeface="Calibri"/>
                <a:cs typeface="Calibri"/>
              </a:rPr>
              <a:t>применяется лечение,  </a:t>
            </a:r>
            <a:r>
              <a:rPr sz="2000" spc="-10" dirty="0">
                <a:latin typeface="Calibri"/>
                <a:cs typeface="Calibri"/>
              </a:rPr>
              <a:t>используя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стремена.</a:t>
            </a:r>
            <a:endParaRPr sz="2000">
              <a:latin typeface="Calibri"/>
              <a:cs typeface="Calibri"/>
            </a:endParaRPr>
          </a:p>
          <a:p>
            <a:pPr marL="241300" marR="63754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Стремена </a:t>
            </a:r>
            <a:r>
              <a:rPr sz="2000" spc="-10" dirty="0">
                <a:latin typeface="Calibri"/>
                <a:cs typeface="Calibri"/>
              </a:rPr>
              <a:t>Павлика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20" dirty="0">
                <a:latin typeface="Calibri"/>
                <a:cs typeface="Calibri"/>
              </a:rPr>
              <a:t>подходят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тератологической  </a:t>
            </a:r>
            <a:r>
              <a:rPr sz="2000" spc="-5" dirty="0">
                <a:latin typeface="Calibri"/>
                <a:cs typeface="Calibri"/>
              </a:rPr>
              <a:t>дислокации.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Последующие клинические осмотры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стременах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Павлика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spc="-10" dirty="0">
                <a:latin typeface="Calibri"/>
                <a:cs typeface="Calibri"/>
              </a:rPr>
              <a:t>проводиться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15" dirty="0">
                <a:latin typeface="Calibri"/>
                <a:cs typeface="Calibri"/>
              </a:rPr>
              <a:t>реже </a:t>
            </a:r>
            <a:r>
              <a:rPr sz="2000" spc="-20" dirty="0">
                <a:latin typeface="Calibri"/>
                <a:cs typeface="Calibri"/>
              </a:rPr>
              <a:t>одного </a:t>
            </a:r>
            <a:r>
              <a:rPr sz="2000" dirty="0">
                <a:latin typeface="Calibri"/>
                <a:cs typeface="Calibri"/>
              </a:rPr>
              <a:t>раза в 2 </a:t>
            </a:r>
            <a:r>
              <a:rPr sz="2000" spc="-15" dirty="0">
                <a:latin typeface="Calibri"/>
                <a:cs typeface="Calibri"/>
              </a:rPr>
              <a:t>недели,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последовательные </a:t>
            </a:r>
            <a:r>
              <a:rPr sz="2000" spc="-15" dirty="0">
                <a:latin typeface="Calibri"/>
                <a:cs typeface="Calibri"/>
              </a:rPr>
              <a:t>ультразвуковые </a:t>
            </a:r>
            <a:r>
              <a:rPr sz="2000" spc="-10" dirty="0">
                <a:latin typeface="Calibri"/>
                <a:cs typeface="Calibri"/>
              </a:rPr>
              <a:t>исследования </a:t>
            </a:r>
            <a:r>
              <a:rPr sz="2000" dirty="0">
                <a:latin typeface="Calibri"/>
                <a:cs typeface="Calibri"/>
              </a:rPr>
              <a:t>- не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реже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20" dirty="0">
                <a:latin typeface="Calibri"/>
                <a:cs typeface="Calibri"/>
              </a:rPr>
              <a:t>одного </a:t>
            </a:r>
            <a:r>
              <a:rPr sz="2000" spc="-5" dirty="0">
                <a:latin typeface="Calibri"/>
                <a:cs typeface="Calibri"/>
              </a:rPr>
              <a:t>раза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месяц.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Стремена </a:t>
            </a: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скорректированы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крайней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мере</a:t>
            </a:r>
            <a:endParaRPr sz="2000">
              <a:latin typeface="Calibri"/>
              <a:cs typeface="Calibri"/>
            </a:endParaRPr>
          </a:p>
          <a:p>
            <a:pPr marL="241300" marR="103187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каждые </a:t>
            </a:r>
            <a:r>
              <a:rPr sz="2000" dirty="0">
                <a:latin typeface="Calibri"/>
                <a:cs typeface="Calibri"/>
              </a:rPr>
              <a:t>2 </a:t>
            </a:r>
            <a:r>
              <a:rPr sz="2000" spc="-20" dirty="0">
                <a:latin typeface="Calibri"/>
                <a:cs typeface="Calibri"/>
              </a:rPr>
              <a:t>недели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связи </a:t>
            </a:r>
            <a:r>
              <a:rPr sz="2000" dirty="0">
                <a:latin typeface="Calibri"/>
                <a:cs typeface="Calibri"/>
              </a:rPr>
              <a:t>с быстрым </a:t>
            </a:r>
            <a:r>
              <a:rPr sz="2000" spc="-5" dirty="0">
                <a:latin typeface="Calibri"/>
                <a:cs typeface="Calibri"/>
              </a:rPr>
              <a:t>ростом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этот  </a:t>
            </a:r>
            <a:r>
              <a:rPr sz="2000" dirty="0">
                <a:latin typeface="Calibri"/>
                <a:cs typeface="Calibri"/>
              </a:rPr>
              <a:t>возрастной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период.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Отказ </a:t>
            </a:r>
            <a:r>
              <a:rPr sz="2000" spc="-10" dirty="0">
                <a:latin typeface="Calibri"/>
                <a:cs typeface="Calibri"/>
              </a:rPr>
              <a:t>отрегулировать </a:t>
            </a:r>
            <a:r>
              <a:rPr sz="2000" spc="-5" dirty="0">
                <a:latin typeface="Calibri"/>
                <a:cs typeface="Calibri"/>
              </a:rPr>
              <a:t>стремена </a:t>
            </a:r>
            <a:r>
              <a:rPr sz="2000" spc="-10" dirty="0">
                <a:latin typeface="Calibri"/>
                <a:cs typeface="Calibri"/>
              </a:rPr>
              <a:t>Павлика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привести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endParaRPr sz="2000">
              <a:latin typeface="Calibri"/>
              <a:cs typeface="Calibri"/>
            </a:endParaRPr>
          </a:p>
          <a:p>
            <a:pPr marL="241300" marR="104139">
              <a:lnSpc>
                <a:spcPct val="70100"/>
              </a:lnSpc>
              <a:spcBef>
                <a:spcPts val="355"/>
              </a:spcBef>
            </a:pPr>
            <a:r>
              <a:rPr sz="2000" spc="-10" dirty="0">
                <a:latin typeface="Calibri"/>
                <a:cs typeface="Calibri"/>
              </a:rPr>
              <a:t>дополнительной вертлужной патологии, </a:t>
            </a:r>
            <a:r>
              <a:rPr sz="2000" dirty="0">
                <a:latin typeface="Calibri"/>
                <a:cs typeface="Calibri"/>
              </a:rPr>
              <a:t>включая </a:t>
            </a:r>
            <a:r>
              <a:rPr sz="2000" spc="-5" dirty="0">
                <a:latin typeface="Calibri"/>
                <a:cs typeface="Calibri"/>
              </a:rPr>
              <a:t>рецидив  дислокации </a:t>
            </a:r>
            <a:r>
              <a:rPr sz="2000" spc="-10" dirty="0">
                <a:latin typeface="Calibri"/>
                <a:cs typeface="Calibri"/>
              </a:rPr>
              <a:t>бедра, который, </a:t>
            </a:r>
            <a:r>
              <a:rPr sz="2000" spc="-5" dirty="0">
                <a:latin typeface="Calibri"/>
                <a:cs typeface="Calibri"/>
              </a:rPr>
              <a:t>ранее </a:t>
            </a:r>
            <a:r>
              <a:rPr sz="2000" dirty="0">
                <a:latin typeface="Calibri"/>
                <a:cs typeface="Calibri"/>
              </a:rPr>
              <a:t>был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уменьшен.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Передней </a:t>
            </a:r>
            <a:r>
              <a:rPr sz="2000" spc="-15" dirty="0">
                <a:latin typeface="Calibri"/>
                <a:cs typeface="Calibri"/>
              </a:rPr>
              <a:t>регулируемые </a:t>
            </a:r>
            <a:r>
              <a:rPr sz="2000" spc="-5" dirty="0">
                <a:latin typeface="Calibri"/>
                <a:cs typeface="Calibri"/>
              </a:rPr>
              <a:t>ремни для стремен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Павлика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сохраняют </a:t>
            </a:r>
            <a:r>
              <a:rPr sz="2000" spc="-10" dirty="0">
                <a:latin typeface="Calibri"/>
                <a:cs typeface="Calibri"/>
              </a:rPr>
              <a:t>бедро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положении </a:t>
            </a:r>
            <a:r>
              <a:rPr sz="2000" dirty="0">
                <a:latin typeface="Calibri"/>
                <a:cs typeface="Calibri"/>
              </a:rPr>
              <a:t>сгибания примерно на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100°.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0228" y="1219200"/>
            <a:ext cx="324916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365251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11249"/>
            <a:ext cx="6824980" cy="3920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Чрезмерное сгибание и </a:t>
            </a:r>
            <a:r>
              <a:rPr sz="2200" spc="-10" dirty="0">
                <a:latin typeface="Calibri"/>
                <a:cs typeface="Calibri"/>
              </a:rPr>
              <a:t>затягивание </a:t>
            </a:r>
            <a:r>
              <a:rPr sz="2200" spc="-5" dirty="0">
                <a:latin typeface="Calibri"/>
                <a:cs typeface="Calibri"/>
              </a:rPr>
              <a:t>нужно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избегать,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чтобы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10" dirty="0">
                <a:latin typeface="Calibri"/>
                <a:cs typeface="Calibri"/>
              </a:rPr>
              <a:t>возникло </a:t>
            </a:r>
            <a:r>
              <a:rPr sz="2200" spc="-15" dirty="0">
                <a:latin typeface="Calibri"/>
                <a:cs typeface="Calibri"/>
              </a:rPr>
              <a:t>дополнительных проблем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(паралич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5" dirty="0">
                <a:latin typeface="Calibri"/>
                <a:cs typeface="Calibri"/>
              </a:rPr>
              <a:t>бедренного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нерва).</a:t>
            </a:r>
            <a:endParaRPr sz="2200">
              <a:latin typeface="Calibri"/>
              <a:cs typeface="Calibri"/>
            </a:endParaRPr>
          </a:p>
          <a:p>
            <a:pPr marL="241300" marR="1771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Задние </a:t>
            </a:r>
            <a:r>
              <a:rPr sz="2200" spc="-10" dirty="0">
                <a:latin typeface="Calibri"/>
                <a:cs typeface="Calibri"/>
              </a:rPr>
              <a:t>ремешки </a:t>
            </a:r>
            <a:r>
              <a:rPr sz="2200" spc="-5" dirty="0">
                <a:latin typeface="Calibri"/>
                <a:cs typeface="Calibri"/>
              </a:rPr>
              <a:t>применены, </a:t>
            </a:r>
            <a:r>
              <a:rPr sz="2200" spc="-10" dirty="0">
                <a:latin typeface="Calibri"/>
                <a:cs typeface="Calibri"/>
              </a:rPr>
              <a:t>что </a:t>
            </a:r>
            <a:r>
              <a:rPr sz="2200" spc="-15" dirty="0">
                <a:latin typeface="Calibri"/>
                <a:cs typeface="Calibri"/>
              </a:rPr>
              <a:t>поддержать </a:t>
            </a:r>
            <a:r>
              <a:rPr sz="2200" spc="-10" dirty="0">
                <a:latin typeface="Calibri"/>
                <a:cs typeface="Calibri"/>
              </a:rPr>
              <a:t>мягкое  отведение </a:t>
            </a:r>
            <a:r>
              <a:rPr sz="2200" spc="-15" dirty="0">
                <a:latin typeface="Calibri"/>
                <a:cs typeface="Calibri"/>
              </a:rPr>
              <a:t>приблизительно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45°.</a:t>
            </a:r>
            <a:endParaRPr sz="2200">
              <a:latin typeface="Calibri"/>
              <a:cs typeface="Calibri"/>
            </a:endParaRPr>
          </a:p>
          <a:p>
            <a:pPr marL="241300" marR="4826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15" dirty="0">
                <a:latin typeface="Calibri"/>
                <a:cs typeface="Calibri"/>
              </a:rPr>
              <a:t>должны </a:t>
            </a:r>
            <a:r>
              <a:rPr sz="2200" spc="-10" dirty="0">
                <a:latin typeface="Calibri"/>
                <a:cs typeface="Calibri"/>
              </a:rPr>
              <a:t>быть </a:t>
            </a:r>
            <a:r>
              <a:rPr sz="2200" spc="-15" dirty="0">
                <a:latin typeface="Calibri"/>
                <a:cs typeface="Calibri"/>
              </a:rPr>
              <a:t>достаточно </a:t>
            </a:r>
            <a:r>
              <a:rPr sz="2200" spc="-10" dirty="0">
                <a:latin typeface="Calibri"/>
                <a:cs typeface="Calibri"/>
              </a:rPr>
              <a:t>свободными, чтобы был  </a:t>
            </a:r>
            <a:r>
              <a:rPr sz="2200" spc="-5" dirty="0">
                <a:latin typeface="Calibri"/>
                <a:cs typeface="Calibri"/>
              </a:rPr>
              <a:t>зазор </a:t>
            </a:r>
            <a:r>
              <a:rPr sz="2200" spc="-10" dirty="0">
                <a:latin typeface="Calibri"/>
                <a:cs typeface="Calibri"/>
              </a:rPr>
              <a:t>от двух </a:t>
            </a:r>
            <a:r>
              <a:rPr sz="2200" spc="-15" dirty="0">
                <a:latin typeface="Calibri"/>
                <a:cs typeface="Calibri"/>
              </a:rPr>
              <a:t>до </a:t>
            </a:r>
            <a:r>
              <a:rPr sz="2200" spc="-10" dirty="0">
                <a:latin typeface="Calibri"/>
                <a:cs typeface="Calibri"/>
              </a:rPr>
              <a:t>трех пальцев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области колен, </a:t>
            </a:r>
            <a:r>
              <a:rPr sz="2200" spc="-35" dirty="0">
                <a:latin typeface="Calibri"/>
                <a:cs typeface="Calibri"/>
              </a:rPr>
              <a:t>когда  </a:t>
            </a:r>
            <a:r>
              <a:rPr sz="2200" spc="-20" dirty="0">
                <a:latin typeface="Calibri"/>
                <a:cs typeface="Calibri"/>
              </a:rPr>
              <a:t>колени держатся </a:t>
            </a:r>
            <a:r>
              <a:rPr sz="2200" spc="-5" dirty="0">
                <a:latin typeface="Calibri"/>
                <a:cs typeface="Calibri"/>
              </a:rPr>
              <a:t>согнутыми и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приведенными.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Насильственного отведения </a:t>
            </a:r>
            <a:r>
              <a:rPr sz="2200" spc="-20" dirty="0">
                <a:latin typeface="Calibri"/>
                <a:cs typeface="Calibri"/>
              </a:rPr>
              <a:t>следует </a:t>
            </a:r>
            <a:r>
              <a:rPr sz="2200" spc="-10" dirty="0">
                <a:latin typeface="Calibri"/>
                <a:cs typeface="Calibri"/>
              </a:rPr>
              <a:t>избегать,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чтобы</a:t>
            </a:r>
            <a:endParaRPr sz="2200">
              <a:latin typeface="Calibri"/>
              <a:cs typeface="Calibri"/>
            </a:endParaRPr>
          </a:p>
          <a:p>
            <a:pPr marR="118110" algn="r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свести к </a:t>
            </a:r>
            <a:r>
              <a:rPr sz="2200" spc="-10" dirty="0">
                <a:latin typeface="Calibri"/>
                <a:cs typeface="Calibri"/>
              </a:rPr>
              <a:t>минимуму любые осложнения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остеонекроза.</a:t>
            </a:r>
            <a:endParaRPr sz="2200">
              <a:latin typeface="Calibri"/>
              <a:cs typeface="Calibri"/>
            </a:endParaRPr>
          </a:p>
          <a:p>
            <a:pPr marL="227965" marR="80010" indent="-227965" algn="r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200" spc="-10" dirty="0">
                <a:latin typeface="Calibri"/>
                <a:cs typeface="Calibri"/>
              </a:rPr>
              <a:t>Ребенок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10" dirty="0">
                <a:latin typeface="Calibri"/>
                <a:cs typeface="Calibri"/>
              </a:rPr>
              <a:t>быть освобожден </a:t>
            </a:r>
            <a:r>
              <a:rPr sz="2200" spc="-5" dirty="0">
                <a:latin typeface="Calibri"/>
                <a:cs typeface="Calibri"/>
              </a:rPr>
              <a:t>от </a:t>
            </a:r>
            <a:r>
              <a:rPr sz="2200" spc="-10" dirty="0">
                <a:latin typeface="Calibri"/>
                <a:cs typeface="Calibri"/>
              </a:rPr>
              <a:t>стремен Павлик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течение </a:t>
            </a:r>
            <a:r>
              <a:rPr sz="2200" spc="-15" dirty="0">
                <a:latin typeface="Calibri"/>
                <a:cs typeface="Calibri"/>
              </a:rPr>
              <a:t>3-4-недельного периода </a:t>
            </a:r>
            <a:r>
              <a:rPr sz="2200" spc="-5" dirty="0">
                <a:latin typeface="Calibri"/>
                <a:cs typeface="Calibri"/>
              </a:rPr>
              <a:t>после </a:t>
            </a:r>
            <a:r>
              <a:rPr sz="2200" spc="-15" dirty="0">
                <a:latin typeface="Calibri"/>
                <a:cs typeface="Calibri"/>
              </a:rPr>
              <a:t>того,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как</a:t>
            </a:r>
            <a:endParaRPr sz="2200">
              <a:latin typeface="Calibri"/>
              <a:cs typeface="Calibri"/>
            </a:endParaRPr>
          </a:p>
          <a:p>
            <a:pPr marL="241300" marR="290830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параметры </a:t>
            </a:r>
            <a:r>
              <a:rPr sz="2200" spc="-25" dirty="0">
                <a:latin typeface="Calibri"/>
                <a:cs typeface="Calibri"/>
              </a:rPr>
              <a:t>ультразвука </a:t>
            </a:r>
            <a:r>
              <a:rPr sz="2200" spc="-5" dirty="0">
                <a:latin typeface="Calibri"/>
                <a:cs typeface="Calibri"/>
              </a:rPr>
              <a:t>станут нормальными </a:t>
            </a:r>
            <a:r>
              <a:rPr sz="2200" spc="-10" dirty="0">
                <a:latin typeface="Calibri"/>
                <a:cs typeface="Calibri"/>
              </a:rPr>
              <a:t>наряду  </a:t>
            </a:r>
            <a:r>
              <a:rPr sz="2200" spc="-5" dirty="0">
                <a:latin typeface="Calibri"/>
                <a:cs typeface="Calibri"/>
              </a:rPr>
              <a:t>со стабильностью на </a:t>
            </a:r>
            <a:r>
              <a:rPr sz="2200" spc="-10" dirty="0">
                <a:latin typeface="Calibri"/>
                <a:cs typeface="Calibri"/>
              </a:rPr>
              <a:t>клиническом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осмотре.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5364" y="1943100"/>
            <a:ext cx="3488435" cy="277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365251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57986"/>
            <a:ext cx="6739890" cy="480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0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неудачах </a:t>
            </a:r>
            <a:r>
              <a:rPr sz="2000" dirty="0">
                <a:latin typeface="Calibri"/>
                <a:cs typeface="Calibri"/>
              </a:rPr>
              <a:t>применения </a:t>
            </a:r>
            <a:r>
              <a:rPr sz="2000" spc="-5" dirty="0">
                <a:latin typeface="Calibri"/>
                <a:cs typeface="Calibri"/>
              </a:rPr>
              <a:t>стремен </a:t>
            </a:r>
            <a:r>
              <a:rPr sz="2000" spc="-10" dirty="0">
                <a:latin typeface="Calibri"/>
                <a:cs typeface="Calibri"/>
              </a:rPr>
              <a:t>Павлика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детей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241300" marR="1122045">
              <a:lnSpc>
                <a:spcPct val="70000"/>
              </a:lnSpc>
              <a:spcBef>
                <a:spcPts val="355"/>
              </a:spcBef>
            </a:pPr>
            <a:r>
              <a:rPr sz="2000" dirty="0">
                <a:latin typeface="Calibri"/>
                <a:cs typeface="Calibri"/>
              </a:rPr>
              <a:t>возрасте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18 </a:t>
            </a:r>
            <a:r>
              <a:rPr sz="2000" spc="-10" dirty="0">
                <a:latin typeface="Calibri"/>
                <a:cs typeface="Calibri"/>
              </a:rPr>
              <a:t>месяцев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предпринята  следующая попытка закрытого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вправления</a:t>
            </a:r>
            <a:endParaRPr sz="2000">
              <a:latin typeface="Calibri"/>
              <a:cs typeface="Calibri"/>
            </a:endParaRPr>
          </a:p>
          <a:p>
            <a:pPr marL="241300" marR="419734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Бедра,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dirty="0">
                <a:latin typeface="Calibri"/>
                <a:cs typeface="Calibri"/>
              </a:rPr>
              <a:t>правило, </a:t>
            </a:r>
            <a:r>
              <a:rPr sz="2000" spc="-5" dirty="0">
                <a:latin typeface="Calibri"/>
                <a:cs typeface="Calibri"/>
              </a:rPr>
              <a:t>поддерживаются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пределах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0-100°  сгибания с </a:t>
            </a:r>
            <a:r>
              <a:rPr sz="2000" spc="-10" dirty="0">
                <a:latin typeface="Calibri"/>
                <a:cs typeface="Calibri"/>
              </a:rPr>
              <a:t>отведением </a:t>
            </a:r>
            <a:r>
              <a:rPr sz="2000" dirty="0">
                <a:latin typeface="Calibri"/>
                <a:cs typeface="Calibri"/>
              </a:rPr>
              <a:t>&lt;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60°.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Восстановление </a:t>
            </a:r>
            <a:r>
              <a:rPr sz="2000" spc="-10" dirty="0">
                <a:latin typeface="Calibri"/>
                <a:cs typeface="Calibri"/>
              </a:rPr>
              <a:t>тазобедренного </a:t>
            </a:r>
            <a:r>
              <a:rPr sz="2000" dirty="0">
                <a:latin typeface="Calibri"/>
                <a:cs typeface="Calibri"/>
              </a:rPr>
              <a:t>сустава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бедер </a:t>
            </a:r>
            <a:r>
              <a:rPr sz="2000" spc="-15" dirty="0">
                <a:latin typeface="Calibri"/>
                <a:cs typeface="Calibri"/>
              </a:rPr>
              <a:t>должно 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5" dirty="0">
                <a:latin typeface="Calibri"/>
                <a:cs typeface="Calibri"/>
              </a:rPr>
              <a:t>подтверждено </a:t>
            </a:r>
            <a:r>
              <a:rPr sz="2000" spc="-10" dirty="0">
                <a:latin typeface="Calibri"/>
                <a:cs typeface="Calibri"/>
              </a:rPr>
              <a:t>КТ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артрографией.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Иммобилизация </a:t>
            </a:r>
            <a:r>
              <a:rPr sz="2000" spc="-15" dirty="0">
                <a:latin typeface="Calibri"/>
                <a:cs typeface="Calibri"/>
              </a:rPr>
              <a:t>продолжается </a:t>
            </a:r>
            <a:r>
              <a:rPr sz="2000" spc="-5" dirty="0">
                <a:latin typeface="Calibri"/>
                <a:cs typeface="Calibri"/>
              </a:rPr>
              <a:t>3-4 месяца </a:t>
            </a:r>
            <a:r>
              <a:rPr sz="2000" dirty="0">
                <a:latin typeface="Calibri"/>
                <a:cs typeface="Calibri"/>
              </a:rPr>
              <a:t>с заменой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гипса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каждые 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недель.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Внимание направлено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проявляющимся </a:t>
            </a:r>
            <a:r>
              <a:rPr sz="2000" spc="-10" dirty="0">
                <a:latin typeface="Calibri"/>
                <a:cs typeface="Calibri"/>
              </a:rPr>
              <a:t>трудностям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гигиене, </a:t>
            </a:r>
            <a:r>
              <a:rPr sz="2000" spc="-5" dirty="0">
                <a:latin typeface="Calibri"/>
                <a:cs typeface="Calibri"/>
              </a:rPr>
              <a:t>мобильности, </a:t>
            </a:r>
            <a:r>
              <a:rPr sz="2000" dirty="0">
                <a:latin typeface="Calibri"/>
                <a:cs typeface="Calibri"/>
              </a:rPr>
              <a:t>транспорте и </a:t>
            </a:r>
            <a:r>
              <a:rPr sz="2000" spc="-10" dirty="0">
                <a:latin typeface="Calibri"/>
                <a:cs typeface="Calibri"/>
              </a:rPr>
              <a:t>общем </a:t>
            </a:r>
            <a:r>
              <a:rPr sz="2000" spc="-5" dirty="0">
                <a:latin typeface="Calibri"/>
                <a:cs typeface="Calibri"/>
              </a:rPr>
              <a:t>развитии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связи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фиксацией, </a:t>
            </a:r>
            <a:r>
              <a:rPr sz="2000" spc="-10" dirty="0">
                <a:latin typeface="Calibri"/>
                <a:cs typeface="Calibri"/>
              </a:rPr>
              <a:t>поэтому </a:t>
            </a:r>
            <a:r>
              <a:rPr sz="2000" dirty="0">
                <a:latin typeface="Calibri"/>
                <a:cs typeface="Calibri"/>
              </a:rPr>
              <a:t>важно позиционирование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обеспечены устройства мобильности,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такие</a:t>
            </a:r>
            <a:endParaRPr sz="2000">
              <a:latin typeface="Calibri"/>
              <a:cs typeface="Calibri"/>
            </a:endParaRPr>
          </a:p>
          <a:p>
            <a:pPr marL="241300" marR="331470">
              <a:lnSpc>
                <a:spcPct val="701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spc="-5" dirty="0">
                <a:latin typeface="Calibri"/>
                <a:cs typeface="Calibri"/>
              </a:rPr>
              <a:t>скутеры, </a:t>
            </a:r>
            <a:r>
              <a:rPr sz="2000" dirty="0">
                <a:latin typeface="Calibri"/>
                <a:cs typeface="Calibri"/>
              </a:rPr>
              <a:t>адаптированные </a:t>
            </a:r>
            <a:r>
              <a:rPr sz="2000" spc="-5" dirty="0">
                <a:latin typeface="Calibri"/>
                <a:cs typeface="Calibri"/>
              </a:rPr>
              <a:t>автомобильные сиденья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5" dirty="0">
                <a:latin typeface="Calibri"/>
                <a:cs typeface="Calibri"/>
              </a:rPr>
              <a:t>доступные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игрушки.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клинической </a:t>
            </a:r>
            <a:r>
              <a:rPr sz="2000" dirty="0">
                <a:latin typeface="Calibri"/>
                <a:cs typeface="Calibri"/>
              </a:rPr>
              <a:t>стабильности и </a:t>
            </a:r>
            <a:r>
              <a:rPr sz="2000" spc="-10" dirty="0">
                <a:latin typeface="Calibri"/>
                <a:cs typeface="Calibri"/>
              </a:rPr>
              <a:t>контроле </a:t>
            </a:r>
            <a:r>
              <a:rPr sz="2000" spc="-15" dirty="0">
                <a:latin typeface="Calibri"/>
                <a:cs typeface="Calibri"/>
              </a:rPr>
              <a:t>положения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визуализации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рентгенографиях,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использовать</a:t>
            </a:r>
            <a:endParaRPr sz="2000">
              <a:latin typeface="Calibri"/>
              <a:cs typeface="Calibri"/>
            </a:endParaRPr>
          </a:p>
          <a:p>
            <a:pPr marL="241300" marR="54991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последующее </a:t>
            </a:r>
            <a:r>
              <a:rPr sz="2000" spc="-10" dirty="0">
                <a:latin typeface="Calibri"/>
                <a:cs typeface="Calibri"/>
              </a:rPr>
              <a:t>отведение </a:t>
            </a:r>
            <a:r>
              <a:rPr sz="2000" spc="-5" dirty="0">
                <a:latin typeface="Calibri"/>
                <a:cs typeface="Calibri"/>
              </a:rPr>
              <a:t>можно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10" dirty="0">
                <a:latin typeface="Calibri"/>
                <a:cs typeface="Calibri"/>
              </a:rPr>
              <a:t>тех </a:t>
            </a:r>
            <a:r>
              <a:rPr sz="2000" dirty="0">
                <a:latin typeface="Calibri"/>
                <a:cs typeface="Calibri"/>
              </a:rPr>
              <a:t>пор, </a:t>
            </a:r>
            <a:r>
              <a:rPr sz="2000" spc="-10" dirty="0">
                <a:latin typeface="Calibri"/>
                <a:cs typeface="Calibri"/>
              </a:rPr>
              <a:t>пока </a:t>
            </a:r>
            <a:r>
              <a:rPr sz="2000" dirty="0">
                <a:latin typeface="Calibri"/>
                <a:cs typeface="Calibri"/>
              </a:rPr>
              <a:t>не  </a:t>
            </a:r>
            <a:r>
              <a:rPr sz="2000" spc="-5" dirty="0">
                <a:latin typeface="Calibri"/>
                <a:cs typeface="Calibri"/>
              </a:rPr>
              <a:t>достигнута картина </a:t>
            </a:r>
            <a:r>
              <a:rPr sz="2000" dirty="0">
                <a:latin typeface="Calibri"/>
                <a:cs typeface="Calibri"/>
              </a:rPr>
              <a:t>нормальной </a:t>
            </a:r>
            <a:r>
              <a:rPr sz="2000" spc="-10" dirty="0">
                <a:latin typeface="Calibri"/>
                <a:cs typeface="Calibri"/>
              </a:rPr>
              <a:t>вертлужной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впадины.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8431" y="2058923"/>
            <a:ext cx="3325368" cy="249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722757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10348595" cy="40811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470534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Лечение </a:t>
            </a:r>
            <a:r>
              <a:rPr sz="2000" dirty="0">
                <a:latin typeface="Calibri"/>
                <a:cs typeface="Calibri"/>
              </a:rPr>
              <a:t>с помощью </a:t>
            </a:r>
            <a:r>
              <a:rPr sz="2000" spc="-5" dirty="0">
                <a:latin typeface="Calibri"/>
                <a:cs typeface="Calibri"/>
              </a:rPr>
              <a:t>стремен Павлик для неонатальной </a:t>
            </a:r>
            <a:r>
              <a:rPr sz="2000" dirty="0">
                <a:latin typeface="Calibri"/>
                <a:cs typeface="Calibri"/>
              </a:rPr>
              <a:t>дисплазии </a:t>
            </a:r>
            <a:r>
              <a:rPr sz="2000" spc="-10" dirty="0">
                <a:latin typeface="Calibri"/>
                <a:cs typeface="Calibri"/>
              </a:rPr>
              <a:t>вертлужной </a:t>
            </a:r>
            <a:r>
              <a:rPr sz="2000" dirty="0">
                <a:latin typeface="Calibri"/>
                <a:cs typeface="Calibri"/>
              </a:rPr>
              <a:t>впадины 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spc="-5" dirty="0">
                <a:latin typeface="Calibri"/>
                <a:cs typeface="Calibri"/>
              </a:rPr>
              <a:t>чем на </a:t>
            </a:r>
            <a:r>
              <a:rPr sz="2000" dirty="0">
                <a:latin typeface="Calibri"/>
                <a:cs typeface="Calibri"/>
              </a:rPr>
              <a:t>90%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успешно.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Последующее </a:t>
            </a:r>
            <a:r>
              <a:rPr sz="2000" spc="-15" dirty="0">
                <a:latin typeface="Calibri"/>
                <a:cs typeface="Calibri"/>
              </a:rPr>
              <a:t>наблюдение </a:t>
            </a:r>
            <a:r>
              <a:rPr sz="2000" spc="-5" dirty="0">
                <a:latin typeface="Calibri"/>
                <a:cs typeface="Calibri"/>
              </a:rPr>
              <a:t>по-прежнему </a:t>
            </a:r>
            <a:r>
              <a:rPr sz="2000" spc="-10" dirty="0">
                <a:latin typeface="Calibri"/>
                <a:cs typeface="Calibri"/>
              </a:rPr>
              <a:t>требуется </a:t>
            </a:r>
            <a:r>
              <a:rPr sz="2000" dirty="0">
                <a:latin typeface="Calibri"/>
                <a:cs typeface="Calibri"/>
              </a:rPr>
              <a:t>с помощью </a:t>
            </a:r>
            <a:r>
              <a:rPr sz="2000" spc="-5" dirty="0">
                <a:latin typeface="Calibri"/>
                <a:cs typeface="Calibri"/>
              </a:rPr>
              <a:t>рентгенограмм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течение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роста.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10% </a:t>
            </a:r>
            <a:r>
              <a:rPr sz="2000" spc="-5" dirty="0">
                <a:latin typeface="Calibri"/>
                <a:cs typeface="Calibri"/>
              </a:rPr>
              <a:t>-й риск </a:t>
            </a:r>
            <a:r>
              <a:rPr sz="2000" dirty="0">
                <a:latin typeface="Calibri"/>
                <a:cs typeface="Calibri"/>
              </a:rPr>
              <a:t>аномалий </a:t>
            </a:r>
            <a:r>
              <a:rPr sz="2000" spc="-10" dirty="0">
                <a:latin typeface="Calibri"/>
                <a:cs typeface="Calibri"/>
              </a:rPr>
              <a:t>требует клинического </a:t>
            </a:r>
            <a:r>
              <a:rPr sz="2000" spc="-15" dirty="0">
                <a:latin typeface="Calibri"/>
                <a:cs typeface="Calibri"/>
              </a:rPr>
              <a:t>наблюдения до </a:t>
            </a:r>
            <a:r>
              <a:rPr sz="2000" spc="-10" dirty="0">
                <a:latin typeface="Calibri"/>
                <a:cs typeface="Calibri"/>
              </a:rPr>
              <a:t>подросткового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возраста.</a:t>
            </a:r>
            <a:endParaRPr sz="2000">
              <a:latin typeface="Calibri"/>
              <a:cs typeface="Calibri"/>
            </a:endParaRPr>
          </a:p>
          <a:p>
            <a:pPr marL="241300" marR="486409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Фиксированный </a:t>
            </a:r>
            <a:r>
              <a:rPr sz="2000" spc="-15" dirty="0">
                <a:latin typeface="Calibri"/>
                <a:cs typeface="Calibri"/>
              </a:rPr>
              <a:t>отводящий </a:t>
            </a:r>
            <a:r>
              <a:rPr sz="2000" spc="-5" dirty="0">
                <a:latin typeface="Calibri"/>
                <a:cs typeface="Calibri"/>
              </a:rPr>
              <a:t>ортез </a:t>
            </a:r>
            <a:r>
              <a:rPr sz="2000" spc="-10" dirty="0">
                <a:latin typeface="Calibri"/>
                <a:cs typeface="Calibri"/>
              </a:rPr>
              <a:t>тазобедренного </a:t>
            </a:r>
            <a:r>
              <a:rPr sz="2000" dirty="0">
                <a:latin typeface="Calibri"/>
                <a:cs typeface="Calibri"/>
              </a:rPr>
              <a:t>сустава </a:t>
            </a:r>
            <a:r>
              <a:rPr sz="2000" spc="-5" dirty="0">
                <a:latin typeface="Calibri"/>
                <a:cs typeface="Calibri"/>
              </a:rPr>
              <a:t>заменяет стремена </a:t>
            </a:r>
            <a:r>
              <a:rPr sz="2000" spc="-10" dirty="0">
                <a:latin typeface="Calibri"/>
                <a:cs typeface="Calibri"/>
              </a:rPr>
              <a:t>Павлика </a:t>
            </a:r>
            <a:r>
              <a:rPr sz="2000" dirty="0">
                <a:latin typeface="Calibri"/>
                <a:cs typeface="Calibri"/>
              </a:rPr>
              <a:t>у 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dirty="0">
                <a:latin typeface="Calibri"/>
                <a:cs typeface="Calibri"/>
              </a:rPr>
              <a:t>в возрасте старше 6 </a:t>
            </a:r>
            <a:r>
              <a:rPr sz="2000" spc="-10" dirty="0">
                <a:latin typeface="Calibri"/>
                <a:cs typeface="Calibri"/>
              </a:rPr>
              <a:t>месяцев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связи </a:t>
            </a:r>
            <a:r>
              <a:rPr sz="2000" dirty="0">
                <a:latin typeface="Calibri"/>
                <a:cs typeface="Calibri"/>
              </a:rPr>
              <a:t>с прочностью и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размером.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Показано,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ранний </a:t>
            </a:r>
            <a:r>
              <a:rPr sz="2000" dirty="0">
                <a:latin typeface="Calibri"/>
                <a:cs typeface="Calibri"/>
              </a:rPr>
              <a:t>скрининг и </a:t>
            </a:r>
            <a:r>
              <a:rPr sz="2000" spc="-5" dirty="0">
                <a:latin typeface="Calibri"/>
                <a:cs typeface="Calibri"/>
              </a:rPr>
              <a:t>повторные клинические </a:t>
            </a:r>
            <a:r>
              <a:rPr sz="2000" spc="-10" dirty="0">
                <a:latin typeface="Calibri"/>
                <a:cs typeface="Calibri"/>
              </a:rPr>
              <a:t>обследования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значительно</a:t>
            </a:r>
            <a:endParaRPr sz="2000">
              <a:latin typeface="Calibri"/>
              <a:cs typeface="Calibri"/>
            </a:endParaRPr>
          </a:p>
          <a:p>
            <a:pPr marL="241300" marR="400050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latin typeface="Calibri"/>
                <a:cs typeface="Calibri"/>
              </a:rPr>
              <a:t>сокращают </a:t>
            </a:r>
            <a:r>
              <a:rPr sz="2000" spc="-5" dirty="0">
                <a:latin typeface="Calibri"/>
                <a:cs typeface="Calibri"/>
              </a:rPr>
              <a:t>хирургические </a:t>
            </a:r>
            <a:r>
              <a:rPr sz="2000" spc="-10" dirty="0">
                <a:latin typeface="Calibri"/>
                <a:cs typeface="Calibri"/>
              </a:rPr>
              <a:t>процедуры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госпитализации, </a:t>
            </a:r>
            <a:r>
              <a:rPr sz="2000" dirty="0">
                <a:latin typeface="Calibri"/>
                <a:cs typeface="Calibri"/>
              </a:rPr>
              <a:t>включая </a:t>
            </a:r>
            <a:r>
              <a:rPr sz="2000" spc="-5" dirty="0">
                <a:latin typeface="Calibri"/>
                <a:cs typeface="Calibri"/>
              </a:rPr>
              <a:t>позднюю презентацию  ДРТБ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этой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популяции.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Сохранение стремен Павлика, </a:t>
            </a:r>
            <a:r>
              <a:rPr sz="2000" spc="-30" dirty="0">
                <a:latin typeface="Calibri"/>
                <a:cs typeface="Calibri"/>
              </a:rPr>
              <a:t>когда </a:t>
            </a:r>
            <a:r>
              <a:rPr sz="2000" spc="-5" dirty="0">
                <a:latin typeface="Calibri"/>
                <a:cs typeface="Calibri"/>
              </a:rPr>
              <a:t>восстановление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10" dirty="0">
                <a:latin typeface="Calibri"/>
                <a:cs typeface="Calibri"/>
              </a:rPr>
              <a:t>достигается </a:t>
            </a:r>
            <a:r>
              <a:rPr sz="2000" dirty="0">
                <a:latin typeface="Calibri"/>
                <a:cs typeface="Calibri"/>
              </a:rPr>
              <a:t>через 3-4 </a:t>
            </a:r>
            <a:r>
              <a:rPr sz="2000" spc="-15" dirty="0">
                <a:latin typeface="Calibri"/>
                <a:cs typeface="Calibri"/>
              </a:rPr>
              <a:t>недели, может  </a:t>
            </a:r>
            <a:r>
              <a:rPr sz="2000" dirty="0">
                <a:latin typeface="Calibri"/>
                <a:cs typeface="Calibri"/>
              </a:rPr>
              <a:t>вызвать </a:t>
            </a:r>
            <a:r>
              <a:rPr sz="2000" spc="-10" dirty="0">
                <a:latin typeface="Calibri"/>
                <a:cs typeface="Calibri"/>
              </a:rPr>
              <a:t>дополнительную </a:t>
            </a:r>
            <a:r>
              <a:rPr sz="2000" spc="-5" dirty="0">
                <a:latin typeface="Calibri"/>
                <a:cs typeface="Calibri"/>
              </a:rPr>
              <a:t>деформацию </a:t>
            </a:r>
            <a:r>
              <a:rPr sz="2000" spc="-15" dirty="0">
                <a:latin typeface="Calibri"/>
                <a:cs typeface="Calibri"/>
              </a:rPr>
              <a:t>головки </a:t>
            </a:r>
            <a:r>
              <a:rPr sz="2000" spc="-10" dirty="0">
                <a:latin typeface="Calibri"/>
                <a:cs typeface="Calibri"/>
              </a:rPr>
              <a:t>бедренной кости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dirty="0">
                <a:latin typeface="Calibri"/>
                <a:cs typeface="Calibri"/>
              </a:rPr>
              <a:t>заднюю </a:t>
            </a:r>
            <a:r>
              <a:rPr sz="2000" spc="-5" dirty="0">
                <a:latin typeface="Calibri"/>
                <a:cs typeface="Calibri"/>
              </a:rPr>
              <a:t>фиксацию, </a:t>
            </a:r>
            <a:r>
              <a:rPr sz="2000" dirty="0">
                <a:latin typeface="Calibri"/>
                <a:cs typeface="Calibri"/>
              </a:rPr>
              <a:t>а  </a:t>
            </a:r>
            <a:r>
              <a:rPr sz="2000" spc="-10" dirty="0">
                <a:latin typeface="Calibri"/>
                <a:cs typeface="Calibri"/>
              </a:rPr>
              <a:t>также затруднить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сделать </a:t>
            </a:r>
            <a:r>
              <a:rPr sz="2000" spc="-5" dirty="0">
                <a:latin typeface="Calibri"/>
                <a:cs typeface="Calibri"/>
              </a:rPr>
              <a:t>закрытое вправление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невозможным.</a:t>
            </a:r>
            <a:endParaRPr sz="2000">
              <a:latin typeface="Calibri"/>
              <a:cs typeface="Calibri"/>
            </a:endParaRPr>
          </a:p>
          <a:p>
            <a:pPr marL="241300" marR="40259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Необходимо </a:t>
            </a:r>
            <a:r>
              <a:rPr sz="2000" spc="-5" dirty="0">
                <a:latin typeface="Calibri"/>
                <a:cs typeface="Calibri"/>
              </a:rPr>
              <a:t>рассмотреть </a:t>
            </a:r>
            <a:r>
              <a:rPr sz="2000" dirty="0">
                <a:latin typeface="Calibri"/>
                <a:cs typeface="Calibri"/>
              </a:rPr>
              <a:t>тракцию, </a:t>
            </a:r>
            <a:r>
              <a:rPr sz="2000" spc="-5" dirty="0">
                <a:latin typeface="Calibri"/>
                <a:cs typeface="Calibri"/>
              </a:rPr>
              <a:t>аддукторную </a:t>
            </a:r>
            <a:r>
              <a:rPr sz="2000" spc="-10" dirty="0">
                <a:latin typeface="Calibri"/>
                <a:cs typeface="Calibri"/>
              </a:rPr>
              <a:t>тенотомию, </a:t>
            </a:r>
            <a:r>
              <a:rPr sz="2000" spc="-5" dirty="0">
                <a:latin typeface="Calibri"/>
                <a:cs typeface="Calibri"/>
              </a:rPr>
              <a:t>или закрытое или </a:t>
            </a:r>
            <a:r>
              <a:rPr sz="2000" spc="-10" dirty="0">
                <a:latin typeface="Calibri"/>
                <a:cs typeface="Calibri"/>
              </a:rPr>
              <a:t>открытое  </a:t>
            </a:r>
            <a:r>
              <a:rPr sz="2000" spc="-5" dirty="0">
                <a:latin typeface="Calibri"/>
                <a:cs typeface="Calibri"/>
              </a:rPr>
              <a:t>вправление, </a:t>
            </a:r>
            <a:r>
              <a:rPr sz="2000" dirty="0">
                <a:latin typeface="Calibri"/>
                <a:cs typeface="Calibri"/>
              </a:rPr>
              <a:t>включая применение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шин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722757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338435" cy="42913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latin typeface="Calibri"/>
                <a:cs typeface="Calibri"/>
              </a:rPr>
              <a:t>Когда </a:t>
            </a:r>
            <a:r>
              <a:rPr sz="2600" dirty="0">
                <a:latin typeface="Calibri"/>
                <a:cs typeface="Calibri"/>
              </a:rPr>
              <a:t>лечение с помощью </a:t>
            </a:r>
            <a:r>
              <a:rPr sz="2600" spc="-5" dirty="0">
                <a:latin typeface="Calibri"/>
                <a:cs typeface="Calibri"/>
              </a:rPr>
              <a:t>стремен </a:t>
            </a:r>
            <a:r>
              <a:rPr sz="2600" spc="-10" dirty="0">
                <a:latin typeface="Calibri"/>
                <a:cs typeface="Calibri"/>
              </a:rPr>
              <a:t>Павлика </a:t>
            </a:r>
            <a:r>
              <a:rPr sz="2600" dirty="0">
                <a:latin typeface="Calibri"/>
                <a:cs typeface="Calibri"/>
              </a:rPr>
              <a:t>и / или </a:t>
            </a:r>
            <a:r>
              <a:rPr sz="2600" spc="-5" dirty="0">
                <a:latin typeface="Calibri"/>
                <a:cs typeface="Calibri"/>
              </a:rPr>
              <a:t>закрытого  вправления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20" dirty="0">
                <a:latin typeface="Calibri"/>
                <a:cs typeface="Calibri"/>
              </a:rPr>
              <a:t>удается, </a:t>
            </a:r>
            <a:r>
              <a:rPr sz="2600" spc="-10" dirty="0">
                <a:latin typeface="Calibri"/>
                <a:cs typeface="Calibri"/>
              </a:rPr>
              <a:t>требуется </a:t>
            </a:r>
            <a:r>
              <a:rPr sz="2600" spc="-5" dirty="0">
                <a:latin typeface="Calibri"/>
                <a:cs typeface="Calibri"/>
              </a:rPr>
              <a:t>хирургическое восстановление, чаще  всего </a:t>
            </a:r>
            <a:r>
              <a:rPr sz="2600" dirty="0">
                <a:latin typeface="Calibri"/>
                <a:cs typeface="Calibri"/>
              </a:rPr>
              <a:t>после 18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месяцев.</a:t>
            </a:r>
            <a:endParaRPr sz="2600">
              <a:latin typeface="Calibri"/>
              <a:cs typeface="Calibri"/>
            </a:endParaRPr>
          </a:p>
          <a:p>
            <a:pPr marL="241300" marR="54483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Часто решение </a:t>
            </a:r>
            <a:r>
              <a:rPr sz="2600" dirty="0">
                <a:latin typeface="Calibri"/>
                <a:cs typeface="Calibri"/>
              </a:rPr>
              <a:t>о </a:t>
            </a:r>
            <a:r>
              <a:rPr sz="2600" spc="-5" dirty="0">
                <a:latin typeface="Calibri"/>
                <a:cs typeface="Calibri"/>
              </a:rPr>
              <a:t>проведении </a:t>
            </a:r>
            <a:r>
              <a:rPr sz="2600" spc="-10" dirty="0">
                <a:latin typeface="Calibri"/>
                <a:cs typeface="Calibri"/>
              </a:rPr>
              <a:t>открытого </a:t>
            </a:r>
            <a:r>
              <a:rPr sz="2600" spc="-5" dirty="0">
                <a:latin typeface="Calibri"/>
                <a:cs typeface="Calibri"/>
              </a:rPr>
              <a:t>вправления принимается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 операционной после артрографии и </a:t>
            </a:r>
            <a:r>
              <a:rPr sz="2600" spc="-15" dirty="0">
                <a:latin typeface="Calibri"/>
                <a:cs typeface="Calibri"/>
              </a:rPr>
              <a:t>неудачного </a:t>
            </a:r>
            <a:r>
              <a:rPr sz="2600" spc="-5" dirty="0">
                <a:latin typeface="Calibri"/>
                <a:cs typeface="Calibri"/>
              </a:rPr>
              <a:t>закрытого  вправления.</a:t>
            </a:r>
            <a:endParaRPr sz="2600">
              <a:latin typeface="Calibri"/>
              <a:cs typeface="Calibri"/>
            </a:endParaRPr>
          </a:p>
          <a:p>
            <a:pPr marL="241300" marR="537845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Целью </a:t>
            </a:r>
            <a:r>
              <a:rPr sz="2600" spc="-10" dirty="0">
                <a:latin typeface="Calibri"/>
                <a:cs typeface="Calibri"/>
              </a:rPr>
              <a:t>открытого </a:t>
            </a:r>
            <a:r>
              <a:rPr sz="2600" spc="-5" dirty="0">
                <a:latin typeface="Calibri"/>
                <a:cs typeface="Calibri"/>
              </a:rPr>
              <a:t>вправления </a:t>
            </a:r>
            <a:r>
              <a:rPr sz="2600" spc="-10" dirty="0">
                <a:latin typeface="Calibri"/>
                <a:cs typeface="Calibri"/>
              </a:rPr>
              <a:t>является </a:t>
            </a:r>
            <a:r>
              <a:rPr sz="2600" dirty="0">
                <a:latin typeface="Calibri"/>
                <a:cs typeface="Calibri"/>
              </a:rPr>
              <a:t>устранение </a:t>
            </a:r>
            <a:r>
              <a:rPr sz="2600" spc="-5" dirty="0">
                <a:latin typeface="Calibri"/>
                <a:cs typeface="Calibri"/>
              </a:rPr>
              <a:t>препятствий для  восстановления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достижения </a:t>
            </a:r>
            <a:r>
              <a:rPr sz="2600" dirty="0">
                <a:latin typeface="Calibri"/>
                <a:cs typeface="Calibri"/>
              </a:rPr>
              <a:t>повышенной стабильности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600" spc="-10" dirty="0">
                <a:latin typeface="Calibri"/>
                <a:cs typeface="Calibri"/>
              </a:rPr>
              <a:t>клинического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результата.</a:t>
            </a:r>
            <a:endParaRPr sz="2600">
              <a:latin typeface="Calibri"/>
              <a:cs typeface="Calibri"/>
            </a:endParaRPr>
          </a:p>
          <a:p>
            <a:pPr marL="241300" marR="29464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Интраоперационная </a:t>
            </a:r>
            <a:r>
              <a:rPr sz="2600" spc="-5" dirty="0">
                <a:latin typeface="Calibri"/>
                <a:cs typeface="Calibri"/>
              </a:rPr>
              <a:t>артрография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полезна </a:t>
            </a:r>
            <a:r>
              <a:rPr sz="2600" dirty="0">
                <a:latin typeface="Calibri"/>
                <a:cs typeface="Calibri"/>
              </a:rPr>
              <a:t>при  </a:t>
            </a:r>
            <a:r>
              <a:rPr sz="2600" spc="-10" dirty="0">
                <a:latin typeface="Calibri"/>
                <a:cs typeface="Calibri"/>
              </a:rPr>
              <a:t>определении конкретных </a:t>
            </a:r>
            <a:r>
              <a:rPr sz="2600" spc="-5" dirty="0">
                <a:latin typeface="Calibri"/>
                <a:cs typeface="Calibri"/>
              </a:rPr>
              <a:t>анатомических </a:t>
            </a:r>
            <a:r>
              <a:rPr sz="2600" spc="-15" dirty="0">
                <a:latin typeface="Calibri"/>
                <a:cs typeface="Calibri"/>
              </a:rPr>
              <a:t>блоков </a:t>
            </a:r>
            <a:r>
              <a:rPr sz="2600" spc="-5" dirty="0">
                <a:latin typeface="Calibri"/>
                <a:cs typeface="Calibri"/>
              </a:rPr>
              <a:t>для восстановления  </a:t>
            </a:r>
            <a:r>
              <a:rPr sz="2600" dirty="0">
                <a:latin typeface="Calibri"/>
                <a:cs typeface="Calibri"/>
              </a:rPr>
              <a:t>сустава и выборе наилучшего </a:t>
            </a:r>
            <a:r>
              <a:rPr sz="2600" spc="-10" dirty="0">
                <a:latin typeface="Calibri"/>
                <a:cs typeface="Calibri"/>
              </a:rPr>
              <a:t>хирургического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подхода.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722757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227310" cy="42284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828675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Возможны </a:t>
            </a:r>
            <a:r>
              <a:rPr sz="2400" spc="-10" dirty="0">
                <a:latin typeface="Calibri"/>
                <a:cs typeface="Calibri"/>
              </a:rPr>
              <a:t>многочисленные </a:t>
            </a:r>
            <a:r>
              <a:rPr sz="2400" spc="-5" dirty="0">
                <a:latin typeface="Calibri"/>
                <a:cs typeface="Calibri"/>
              </a:rPr>
              <a:t>тазовые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бедренные </a:t>
            </a:r>
            <a:r>
              <a:rPr sz="2400" spc="-10" dirty="0">
                <a:latin typeface="Calibri"/>
                <a:cs typeface="Calibri"/>
              </a:rPr>
              <a:t>остеотомии, </a:t>
            </a:r>
            <a:r>
              <a:rPr sz="2400" spc="-5" dirty="0">
                <a:latin typeface="Calibri"/>
                <a:cs typeface="Calibri"/>
              </a:rPr>
              <a:t>выбор  </a:t>
            </a:r>
            <a:r>
              <a:rPr sz="2400" spc="-15" dirty="0">
                <a:latin typeface="Calibri"/>
                <a:cs typeface="Calibri"/>
              </a:rPr>
              <a:t>которых </a:t>
            </a:r>
            <a:r>
              <a:rPr sz="2400" spc="-5" dirty="0">
                <a:latin typeface="Calibri"/>
                <a:cs typeface="Calibri"/>
              </a:rPr>
              <a:t>основан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5" dirty="0">
                <a:latin typeface="Calibri"/>
                <a:cs typeface="Calibri"/>
              </a:rPr>
              <a:t>патологии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опыте </a:t>
            </a:r>
            <a:r>
              <a:rPr sz="2400" spc="-5" dirty="0">
                <a:latin typeface="Calibri"/>
                <a:cs typeface="Calibri"/>
              </a:rPr>
              <a:t>хирургического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предпочтения.</a:t>
            </a:r>
            <a:endParaRPr sz="2400">
              <a:latin typeface="Calibri"/>
              <a:cs typeface="Calibri"/>
            </a:endParaRPr>
          </a:p>
          <a:p>
            <a:pPr marL="241300" marR="36258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09880" algn="l"/>
                <a:tab pos="310515" algn="l"/>
              </a:tabLst>
            </a:pPr>
            <a:r>
              <a:rPr dirty="0"/>
              <a:t>	</a:t>
            </a:r>
            <a:r>
              <a:rPr sz="2400" spc="-15" dirty="0">
                <a:latin typeface="Calibri"/>
                <a:cs typeface="Calibri"/>
              </a:rPr>
              <a:t>Укорочение </a:t>
            </a:r>
            <a:r>
              <a:rPr sz="2400" spc="-5" dirty="0">
                <a:latin typeface="Calibri"/>
                <a:cs typeface="Calibri"/>
              </a:rPr>
              <a:t>бедренной </a:t>
            </a:r>
            <a:r>
              <a:rPr sz="2400" spc="-15" dirty="0">
                <a:latin typeface="Calibri"/>
                <a:cs typeface="Calibri"/>
              </a:rPr>
              <a:t>кости может </a:t>
            </a:r>
            <a:r>
              <a:rPr sz="2400" spc="-5" dirty="0">
                <a:latin typeface="Calibri"/>
                <a:cs typeface="Calibri"/>
              </a:rPr>
              <a:t>уменьшить </a:t>
            </a:r>
            <a:r>
              <a:rPr sz="2400" spc="-10" dirty="0">
                <a:latin typeface="Calibri"/>
                <a:cs typeface="Calibri"/>
              </a:rPr>
              <a:t>давление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20" dirty="0">
                <a:latin typeface="Calibri"/>
                <a:cs typeface="Calibri"/>
              </a:rPr>
              <a:t>головку  </a:t>
            </a:r>
            <a:r>
              <a:rPr sz="2400" spc="-5" dirty="0">
                <a:latin typeface="Calibri"/>
                <a:cs typeface="Calibri"/>
              </a:rPr>
              <a:t>бедренной </a:t>
            </a:r>
            <a:r>
              <a:rPr sz="2400" spc="-10" dirty="0">
                <a:latin typeface="Calibri"/>
                <a:cs typeface="Calibri"/>
              </a:rPr>
              <a:t>кости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вертлужную впадину, </a:t>
            </a:r>
            <a:r>
              <a:rPr sz="2400" dirty="0">
                <a:latin typeface="Calibri"/>
                <a:cs typeface="Calibri"/>
              </a:rPr>
              <a:t>уменьшая </a:t>
            </a:r>
            <a:r>
              <a:rPr sz="2400" spc="-5" dirty="0">
                <a:latin typeface="Calibri"/>
                <a:cs typeface="Calibri"/>
              </a:rPr>
              <a:t>хрящевое давление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5" dirty="0">
                <a:latin typeface="Calibri"/>
                <a:cs typeface="Calibri"/>
              </a:rPr>
              <a:t>риск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остеонекроза.</a:t>
            </a:r>
            <a:endParaRPr sz="2400">
              <a:latin typeface="Calibri"/>
              <a:cs typeface="Calibri"/>
            </a:endParaRPr>
          </a:p>
          <a:p>
            <a:pPr marL="241300" marR="60325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Деротационная </a:t>
            </a:r>
            <a:r>
              <a:rPr sz="2400" spc="-10" dirty="0">
                <a:latin typeface="Calibri"/>
                <a:cs typeface="Calibri"/>
              </a:rPr>
              <a:t>остеотомия </a:t>
            </a:r>
            <a:r>
              <a:rPr sz="2400" spc="-5" dirty="0">
                <a:latin typeface="Calibri"/>
                <a:cs typeface="Calibri"/>
              </a:rPr>
              <a:t>бедренной </a:t>
            </a:r>
            <a:r>
              <a:rPr sz="2400" spc="-15" dirty="0">
                <a:latin typeface="Calibri"/>
                <a:cs typeface="Calibri"/>
              </a:rPr>
              <a:t>кости 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полезна, </a:t>
            </a:r>
            <a:r>
              <a:rPr sz="2400" spc="-5" dirty="0">
                <a:latin typeface="Calibri"/>
                <a:cs typeface="Calibri"/>
              </a:rPr>
              <a:t>если  присутствует чрезмерная антеверсия, требующая </a:t>
            </a:r>
            <a:r>
              <a:rPr sz="2400" spc="-10" dirty="0">
                <a:latin typeface="Calibri"/>
                <a:cs typeface="Calibri"/>
              </a:rPr>
              <a:t>экстремального  </a:t>
            </a:r>
            <a:r>
              <a:rPr sz="2400" spc="-5" dirty="0">
                <a:latin typeface="Calibri"/>
                <a:cs typeface="Calibri"/>
              </a:rPr>
              <a:t>внутреннего вращения для </a:t>
            </a:r>
            <a:r>
              <a:rPr sz="2400" spc="-10" dirty="0">
                <a:latin typeface="Calibri"/>
                <a:cs typeface="Calibri"/>
              </a:rPr>
              <a:t>поддержания</a:t>
            </a:r>
            <a:r>
              <a:rPr sz="2400" spc="-5" dirty="0">
                <a:latin typeface="Calibri"/>
                <a:cs typeface="Calibri"/>
              </a:rPr>
              <a:t> восстановления.</a:t>
            </a:r>
            <a:endParaRPr sz="2400">
              <a:latin typeface="Calibri"/>
              <a:cs typeface="Calibri"/>
            </a:endParaRPr>
          </a:p>
          <a:p>
            <a:pPr marL="241300" marR="13398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Вторичные процедуры,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том </a:t>
            </a:r>
            <a:r>
              <a:rPr sz="2400" dirty="0">
                <a:latin typeface="Calibri"/>
                <a:cs typeface="Calibri"/>
              </a:rPr>
              <a:t>числе </a:t>
            </a:r>
            <a:r>
              <a:rPr sz="2400" spc="-5" dirty="0">
                <a:latin typeface="Calibri"/>
                <a:cs typeface="Calibri"/>
              </a:rPr>
              <a:t>перенаправление бедренной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тазовой  </a:t>
            </a:r>
            <a:r>
              <a:rPr sz="2400" spc="-10" dirty="0">
                <a:latin typeface="Calibri"/>
                <a:cs typeface="Calibri"/>
              </a:rPr>
              <a:t>остеотомии, </a:t>
            </a: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dirty="0">
                <a:latin typeface="Calibri"/>
                <a:cs typeface="Calibri"/>
              </a:rPr>
              <a:t>распространены после 2 </a:t>
            </a:r>
            <a:r>
              <a:rPr sz="2400" spc="-10" dirty="0">
                <a:latin typeface="Calibri"/>
                <a:cs typeface="Calibri"/>
              </a:rPr>
              <a:t>лет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попытке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сохранить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концентрическое </a:t>
            </a:r>
            <a:r>
              <a:rPr sz="2400" spc="-5" dirty="0">
                <a:latin typeface="Calibri"/>
                <a:cs typeface="Calibri"/>
              </a:rPr>
              <a:t>сокращение </a:t>
            </a:r>
            <a:r>
              <a:rPr sz="2400" dirty="0">
                <a:latin typeface="Calibri"/>
                <a:cs typeface="Calibri"/>
              </a:rPr>
              <a:t>и свести к </a:t>
            </a:r>
            <a:r>
              <a:rPr sz="2400" spc="-10" dirty="0">
                <a:latin typeface="Calibri"/>
                <a:cs typeface="Calibri"/>
              </a:rPr>
              <a:t>минимуму </a:t>
            </a:r>
            <a:r>
              <a:rPr sz="2400" spc="-5" dirty="0">
                <a:latin typeface="Calibri"/>
                <a:cs typeface="Calibri"/>
              </a:rPr>
              <a:t>риск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остеонекроза.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Ремоделирование </a:t>
            </a:r>
            <a:r>
              <a:rPr sz="2400" spc="-10" dirty="0">
                <a:latin typeface="Calibri"/>
                <a:cs typeface="Calibri"/>
              </a:rPr>
              <a:t>тазобедренного </a:t>
            </a:r>
            <a:r>
              <a:rPr sz="2400" dirty="0">
                <a:latin typeface="Calibri"/>
                <a:cs typeface="Calibri"/>
              </a:rPr>
              <a:t>сустава и </a:t>
            </a:r>
            <a:r>
              <a:rPr sz="2400" spc="-15" dirty="0">
                <a:latin typeface="Calibri"/>
                <a:cs typeface="Calibri"/>
              </a:rPr>
              <a:t>вертлужной </a:t>
            </a:r>
            <a:r>
              <a:rPr sz="2400" dirty="0">
                <a:latin typeface="Calibri"/>
                <a:cs typeface="Calibri"/>
              </a:rPr>
              <a:t>впадины </a:t>
            </a:r>
            <a:r>
              <a:rPr sz="2400" spc="-10" dirty="0">
                <a:latin typeface="Calibri"/>
                <a:cs typeface="Calibri"/>
              </a:rPr>
              <a:t>наиболее  предсказуемо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возрасте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30" dirty="0">
                <a:latin typeface="Calibri"/>
                <a:cs typeface="Calibri"/>
              </a:rPr>
              <a:t>лет, </a:t>
            </a:r>
            <a:r>
              <a:rPr sz="2400" spc="-5" dirty="0">
                <a:latin typeface="Calibri"/>
                <a:cs typeface="Calibri"/>
              </a:rPr>
              <a:t>менее </a:t>
            </a:r>
            <a:r>
              <a:rPr sz="2400" spc="-10" dirty="0">
                <a:latin typeface="Calibri"/>
                <a:cs typeface="Calibri"/>
              </a:rPr>
              <a:t>предсказуемо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возрасте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dirty="0">
                <a:latin typeface="Calibri"/>
                <a:cs typeface="Calibri"/>
              </a:rPr>
              <a:t>8  </a:t>
            </a:r>
            <a:r>
              <a:rPr sz="2400" spc="-5" dirty="0">
                <a:latin typeface="Calibri"/>
                <a:cs typeface="Calibri"/>
              </a:rPr>
              <a:t>лет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непредсказуемо </a:t>
            </a:r>
            <a:r>
              <a:rPr sz="2400" dirty="0">
                <a:latin typeface="Calibri"/>
                <a:cs typeface="Calibri"/>
              </a:rPr>
              <a:t>после 8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лет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397" y="722757"/>
            <a:ext cx="9645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Дисплазия </a:t>
            </a:r>
            <a:r>
              <a:rPr spc="-5" dirty="0"/>
              <a:t>развития </a:t>
            </a:r>
            <a:r>
              <a:rPr spc="-10" dirty="0"/>
              <a:t>тазобедренного </a:t>
            </a:r>
            <a:r>
              <a:rPr spc="-15" dirty="0"/>
              <a:t>сустава</a:t>
            </a:r>
            <a:r>
              <a:rPr spc="-30" dirty="0"/>
              <a:t> </a:t>
            </a:r>
            <a:r>
              <a:rPr spc="5" dirty="0"/>
              <a:t>(ДРТБ)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38435" cy="391985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281305" indent="-228600" algn="just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Вторичные </a:t>
            </a:r>
            <a:r>
              <a:rPr sz="2600" spc="-10" dirty="0">
                <a:latin typeface="Calibri"/>
                <a:cs typeface="Calibri"/>
              </a:rPr>
              <a:t>процедуры </a:t>
            </a:r>
            <a:r>
              <a:rPr sz="2600" spc="-15" dirty="0">
                <a:latin typeface="Calibri"/>
                <a:cs typeface="Calibri"/>
              </a:rPr>
              <a:t>должны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5" dirty="0">
                <a:latin typeface="Calibri"/>
                <a:cs typeface="Calibri"/>
              </a:rPr>
              <a:t>выполнены, </a:t>
            </a:r>
            <a:r>
              <a:rPr sz="2600" dirty="0">
                <a:latin typeface="Calibri"/>
                <a:cs typeface="Calibri"/>
              </a:rPr>
              <a:t>если </a:t>
            </a:r>
            <a:r>
              <a:rPr sz="2600" spc="-20" dirty="0">
                <a:latin typeface="Calibri"/>
                <a:cs typeface="Calibri"/>
              </a:rPr>
              <a:t>это </a:t>
            </a:r>
            <a:r>
              <a:rPr sz="2600" spc="-5" dirty="0">
                <a:latin typeface="Calibri"/>
                <a:cs typeface="Calibri"/>
              </a:rPr>
              <a:t>возможно,  </a:t>
            </a:r>
            <a:r>
              <a:rPr sz="2600" spc="-15" dirty="0">
                <a:latin typeface="Calibri"/>
                <a:cs typeface="Calibri"/>
              </a:rPr>
              <a:t>до </a:t>
            </a:r>
            <a:r>
              <a:rPr sz="2600" dirty="0">
                <a:latin typeface="Calibri"/>
                <a:cs typeface="Calibri"/>
              </a:rPr>
              <a:t>8 </a:t>
            </a:r>
            <a:r>
              <a:rPr sz="2600" spc="-5" dirty="0">
                <a:latin typeface="Calibri"/>
                <a:cs typeface="Calibri"/>
              </a:rPr>
              <a:t>лет для </a:t>
            </a:r>
            <a:r>
              <a:rPr sz="2600" spc="-10" dirty="0">
                <a:latin typeface="Calibri"/>
                <a:cs typeface="Calibri"/>
              </a:rPr>
              <a:t>достижения </a:t>
            </a:r>
            <a:r>
              <a:rPr sz="2600" dirty="0">
                <a:latin typeface="Calibri"/>
                <a:cs typeface="Calibri"/>
              </a:rPr>
              <a:t>наилучшего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результата.</a:t>
            </a:r>
            <a:endParaRPr sz="2600">
              <a:latin typeface="Calibri"/>
              <a:cs typeface="Calibri"/>
            </a:endParaRPr>
          </a:p>
          <a:p>
            <a:pPr marL="241300" marR="4826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Неспособность </a:t>
            </a:r>
            <a:r>
              <a:rPr sz="2600" spc="-10" dirty="0">
                <a:latin typeface="Calibri"/>
                <a:cs typeface="Calibri"/>
              </a:rPr>
              <a:t>добиться </a:t>
            </a:r>
            <a:r>
              <a:rPr sz="2600" spc="-5" dirty="0">
                <a:latin typeface="Calibri"/>
                <a:cs typeface="Calibri"/>
              </a:rPr>
              <a:t>восстановления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5" dirty="0">
                <a:latin typeface="Calibri"/>
                <a:cs typeface="Calibri"/>
              </a:rPr>
              <a:t>старшего </a:t>
            </a:r>
            <a:r>
              <a:rPr sz="2600" spc="-10" dirty="0">
                <a:latin typeface="Calibri"/>
                <a:cs typeface="Calibri"/>
              </a:rPr>
              <a:t>ребенка приводит 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" dirty="0">
                <a:latin typeface="Calibri"/>
                <a:cs typeface="Calibri"/>
              </a:rPr>
              <a:t>постоянному </a:t>
            </a:r>
            <a:r>
              <a:rPr sz="2600" spc="-10" dirty="0">
                <a:latin typeface="Calibri"/>
                <a:cs typeface="Calibri"/>
              </a:rPr>
              <a:t>подвывиху бедра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выраженным отклонением </a:t>
            </a:r>
            <a:r>
              <a:rPr sz="2600" spc="-25" dirty="0">
                <a:latin typeface="Calibri"/>
                <a:cs typeface="Calibri"/>
              </a:rPr>
              <a:t>походки  </a:t>
            </a:r>
            <a:r>
              <a:rPr sz="2600" dirty="0">
                <a:latin typeface="Calibri"/>
                <a:cs typeface="Calibri"/>
              </a:rPr>
              <a:t>и восприимчивостью к </a:t>
            </a:r>
            <a:r>
              <a:rPr sz="2600" spc="-5" dirty="0">
                <a:latin typeface="Calibri"/>
                <a:cs typeface="Calibri"/>
              </a:rPr>
              <a:t>остеоартрозу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болевым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синдромам.</a:t>
            </a:r>
            <a:endParaRPr sz="2600">
              <a:latin typeface="Calibri"/>
              <a:cs typeface="Calibri"/>
            </a:endParaRPr>
          </a:p>
          <a:p>
            <a:pPr marL="241300" indent="-228600" algn="just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Отдаленные </a:t>
            </a:r>
            <a:r>
              <a:rPr sz="2600" spc="-25" dirty="0">
                <a:latin typeface="Calibri"/>
                <a:cs typeface="Calibri"/>
              </a:rPr>
              <a:t>результаты </a:t>
            </a:r>
            <a:r>
              <a:rPr sz="2600" spc="-5" dirty="0">
                <a:latin typeface="Calibri"/>
                <a:cs typeface="Calibri"/>
              </a:rPr>
              <a:t>могут </a:t>
            </a:r>
            <a:r>
              <a:rPr sz="2600" dirty="0">
                <a:latin typeface="Calibri"/>
                <a:cs typeface="Calibri"/>
              </a:rPr>
              <a:t>включать </a:t>
            </a:r>
            <a:r>
              <a:rPr sz="2600" spc="-15" dirty="0">
                <a:latin typeface="Calibri"/>
                <a:cs typeface="Calibri"/>
              </a:rPr>
              <a:t>артродез </a:t>
            </a:r>
            <a:r>
              <a:rPr sz="2600" dirty="0">
                <a:latin typeface="Calibri"/>
                <a:cs typeface="Calibri"/>
              </a:rPr>
              <a:t>суставов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1186815" algn="just">
              <a:lnSpc>
                <a:spcPct val="70100"/>
              </a:lnSpc>
              <a:spcBef>
                <a:spcPts val="465"/>
              </a:spcBef>
            </a:pPr>
            <a:r>
              <a:rPr sz="2600" spc="-15" dirty="0">
                <a:latin typeface="Calibri"/>
                <a:cs typeface="Calibri"/>
              </a:rPr>
              <a:t>необходимость </a:t>
            </a:r>
            <a:r>
              <a:rPr sz="2600" spc="-5" dirty="0">
                <a:latin typeface="Calibri"/>
                <a:cs typeface="Calibri"/>
              </a:rPr>
              <a:t>эндопротезирования </a:t>
            </a:r>
            <a:r>
              <a:rPr sz="2600" spc="-10" dirty="0">
                <a:latin typeface="Calibri"/>
                <a:cs typeface="Calibri"/>
              </a:rPr>
              <a:t>тазобедренного </a:t>
            </a:r>
            <a:r>
              <a:rPr sz="2600" dirty="0">
                <a:latin typeface="Calibri"/>
                <a:cs typeface="Calibri"/>
              </a:rPr>
              <a:t>сустава у  </a:t>
            </a:r>
            <a:r>
              <a:rPr sz="2600" spc="-20" dirty="0">
                <a:latin typeface="Calibri"/>
                <a:cs typeface="Calibri"/>
              </a:rPr>
              <a:t>молодых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людей.</a:t>
            </a:r>
            <a:endParaRPr sz="2600">
              <a:latin typeface="Calibri"/>
              <a:cs typeface="Calibri"/>
            </a:endParaRPr>
          </a:p>
          <a:p>
            <a:pPr marL="241300" indent="-228600" algn="just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Важность </a:t>
            </a:r>
            <a:r>
              <a:rPr sz="2600" spc="-5" dirty="0">
                <a:latin typeface="Calibri"/>
                <a:cs typeface="Calibri"/>
              </a:rPr>
              <a:t>ранней диагностики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лечения дисплазии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тазобедренного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сустава в развитии невозможно переоценить: </a:t>
            </a:r>
            <a:r>
              <a:rPr sz="2600" spc="-20" dirty="0">
                <a:latin typeface="Calibri"/>
                <a:cs typeface="Calibri"/>
              </a:rPr>
              <a:t>результаты, </a:t>
            </a:r>
            <a:r>
              <a:rPr sz="2600" spc="-15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правило,  </a:t>
            </a:r>
            <a:r>
              <a:rPr sz="3200" b="1" spc="-10" dirty="0">
                <a:latin typeface="Calibri"/>
                <a:cs typeface="Calibri"/>
              </a:rPr>
              <a:t>хороши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10" dirty="0">
                <a:latin typeface="Calibri"/>
                <a:cs typeface="Calibri"/>
              </a:rPr>
              <a:t>соответствующем вмешательстве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катастрофичны</a:t>
            </a:r>
            <a:r>
              <a:rPr sz="2600" spc="-5" dirty="0">
                <a:latin typeface="Calibri"/>
                <a:cs typeface="Calibri"/>
              </a:rPr>
              <a:t>,  </a:t>
            </a:r>
            <a:r>
              <a:rPr sz="2600" dirty="0">
                <a:latin typeface="Calibri"/>
                <a:cs typeface="Calibri"/>
              </a:rPr>
              <a:t>если ими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пренебрегать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641" y="733425"/>
            <a:ext cx="3444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Остеохондропатия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334625" cy="42595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характеризуется </a:t>
            </a:r>
            <a:r>
              <a:rPr sz="2600" spc="-5" dirty="0">
                <a:latin typeface="Calibri"/>
                <a:cs typeface="Calibri"/>
              </a:rPr>
              <a:t>нарушением </a:t>
            </a:r>
            <a:r>
              <a:rPr sz="2600" spc="-10" dirty="0">
                <a:latin typeface="Calibri"/>
                <a:cs typeface="Calibri"/>
              </a:rPr>
              <a:t>эндохондрального окостенения, </a:t>
            </a:r>
            <a:r>
              <a:rPr sz="2600" dirty="0">
                <a:latin typeface="Calibri"/>
                <a:cs typeface="Calibri"/>
              </a:rPr>
              <a:t>включая  </a:t>
            </a:r>
            <a:r>
              <a:rPr sz="2600" spc="-10" dirty="0">
                <a:latin typeface="Calibri"/>
                <a:cs typeface="Calibri"/>
              </a:rPr>
              <a:t>как хондрогенез, </a:t>
            </a:r>
            <a:r>
              <a:rPr sz="2600" spc="-5" dirty="0">
                <a:latin typeface="Calibri"/>
                <a:cs typeface="Calibri"/>
              </a:rPr>
              <a:t>так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остеогенез,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ранее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нормальной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10" dirty="0">
                <a:latin typeface="Calibri"/>
                <a:cs typeface="Calibri"/>
              </a:rPr>
              <a:t>эндохондральной области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роста.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термин </a:t>
            </a:r>
            <a:r>
              <a:rPr sz="2600" spc="-15" dirty="0">
                <a:latin typeface="Calibri"/>
                <a:cs typeface="Calibri"/>
              </a:rPr>
              <a:t>остеохондроз </a:t>
            </a:r>
            <a:r>
              <a:rPr sz="2600" spc="-10" dirty="0">
                <a:latin typeface="Calibri"/>
                <a:cs typeface="Calibri"/>
              </a:rPr>
              <a:t>является предпочтительным, </a:t>
            </a:r>
            <a:r>
              <a:rPr sz="2600" spc="-5" dirty="0">
                <a:latin typeface="Calibri"/>
                <a:cs typeface="Calibri"/>
              </a:rPr>
              <a:t>так </a:t>
            </a:r>
            <a:r>
              <a:rPr sz="2600" spc="-10" dirty="0">
                <a:latin typeface="Calibri"/>
                <a:cs typeface="Calibri"/>
              </a:rPr>
              <a:t>как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все</a:t>
            </a:r>
            <a:endParaRPr sz="2600">
              <a:latin typeface="Calibri"/>
              <a:cs typeface="Calibri"/>
            </a:endParaRPr>
          </a:p>
          <a:p>
            <a:pPr marL="241300" marR="200025">
              <a:lnSpc>
                <a:spcPct val="70000"/>
              </a:lnSpc>
              <a:spcBef>
                <a:spcPts val="470"/>
              </a:spcBef>
            </a:pPr>
            <a:r>
              <a:rPr sz="2600" spc="-5" dirty="0">
                <a:latin typeface="Calibri"/>
                <a:cs typeface="Calibri"/>
              </a:rPr>
              <a:t>условия </a:t>
            </a:r>
            <a:r>
              <a:rPr sz="2600" spc="-10" dirty="0">
                <a:latin typeface="Calibri"/>
                <a:cs typeface="Calibri"/>
              </a:rPr>
              <a:t>являются </a:t>
            </a:r>
            <a:r>
              <a:rPr sz="2600" spc="-5" dirty="0">
                <a:latin typeface="Calibri"/>
                <a:cs typeface="Calibri"/>
              </a:rPr>
              <a:t>воспалительными,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spc="-15" dirty="0">
                <a:latin typeface="Calibri"/>
                <a:cs typeface="Calibri"/>
              </a:rPr>
              <a:t>делает </a:t>
            </a:r>
            <a:r>
              <a:rPr sz="2600" spc="-5" dirty="0">
                <a:latin typeface="Calibri"/>
                <a:cs typeface="Calibri"/>
              </a:rPr>
              <a:t>термин </a:t>
            </a:r>
            <a:r>
              <a:rPr sz="2600" spc="-15" dirty="0">
                <a:latin typeface="Calibri"/>
                <a:cs typeface="Calibri"/>
              </a:rPr>
              <a:t>остеохондрит  </a:t>
            </a:r>
            <a:r>
              <a:rPr sz="2600" spc="-5" dirty="0">
                <a:latin typeface="Calibri"/>
                <a:cs typeface="Calibri"/>
              </a:rPr>
              <a:t>неуместным.</a:t>
            </a:r>
            <a:endParaRPr sz="2600">
              <a:latin typeface="Calibri"/>
              <a:cs typeface="Calibri"/>
            </a:endParaRPr>
          </a:p>
          <a:p>
            <a:pPr marL="241300" marR="54038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остеохондропатия является </a:t>
            </a:r>
            <a:r>
              <a:rPr sz="2600" spc="-5" dirty="0">
                <a:latin typeface="Calibri"/>
                <a:cs typeface="Calibri"/>
              </a:rPr>
              <a:t>идиопатической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наблюдается </a:t>
            </a:r>
            <a:r>
              <a:rPr sz="2600" dirty="0">
                <a:latin typeface="Calibri"/>
                <a:cs typeface="Calibri"/>
              </a:rPr>
              <a:t>в почти  </a:t>
            </a:r>
            <a:r>
              <a:rPr sz="2600" spc="-10" dirty="0">
                <a:latin typeface="Calibri"/>
                <a:cs typeface="Calibri"/>
              </a:rPr>
              <a:t>каждом </a:t>
            </a:r>
            <a:r>
              <a:rPr sz="2600" spc="-5" dirty="0">
                <a:latin typeface="Calibri"/>
                <a:cs typeface="Calibri"/>
              </a:rPr>
              <a:t>центре роста </a:t>
            </a:r>
            <a:r>
              <a:rPr sz="2600" spc="-15" dirty="0">
                <a:latin typeface="Calibri"/>
                <a:cs typeface="Calibri"/>
              </a:rPr>
              <a:t>тела, </a:t>
            </a:r>
            <a:r>
              <a:rPr sz="2600" dirty="0">
                <a:latin typeface="Calibri"/>
                <a:cs typeface="Calibri"/>
              </a:rPr>
              <a:t>включая апофизы, эпифизы, и </a:t>
            </a:r>
            <a:r>
              <a:rPr sz="2600" spc="-15" dirty="0">
                <a:latin typeface="Calibri"/>
                <a:cs typeface="Calibri"/>
              </a:rPr>
              <a:t>physes  </a:t>
            </a:r>
            <a:r>
              <a:rPr sz="2600" spc="-5" dirty="0">
                <a:latin typeface="Calibri"/>
                <a:cs typeface="Calibri"/>
              </a:rPr>
              <a:t>(физы).</a:t>
            </a:r>
            <a:endParaRPr sz="2600">
              <a:latin typeface="Calibri"/>
              <a:cs typeface="Calibri"/>
            </a:endParaRPr>
          </a:p>
          <a:p>
            <a:pPr marL="241300" marR="78930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их </a:t>
            </a:r>
            <a:r>
              <a:rPr sz="2600" spc="-5" dirty="0">
                <a:latin typeface="Calibri"/>
                <a:cs typeface="Calibri"/>
              </a:rPr>
              <a:t>эпонимы обычно называются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5" dirty="0">
                <a:latin typeface="Calibri"/>
                <a:cs typeface="Calibri"/>
              </a:rPr>
              <a:t>соответствии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областью </a:t>
            </a:r>
            <a:r>
              <a:rPr sz="2600" spc="-20" dirty="0">
                <a:latin typeface="Calibri"/>
                <a:cs typeface="Calibri"/>
              </a:rPr>
              <a:t>тела </a:t>
            </a:r>
            <a:r>
              <a:rPr sz="2600" dirty="0">
                <a:latin typeface="Calibri"/>
                <a:cs typeface="Calibri"/>
              </a:rPr>
              <a:t>и  центром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роста.</a:t>
            </a:r>
            <a:endParaRPr sz="2600">
              <a:latin typeface="Calibri"/>
              <a:cs typeface="Calibri"/>
            </a:endParaRPr>
          </a:p>
          <a:p>
            <a:pPr marL="241300" marR="1771014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большинство остеохондропатий </a:t>
            </a:r>
            <a:r>
              <a:rPr sz="2600" spc="-5" dirty="0">
                <a:latin typeface="Calibri"/>
                <a:cs typeface="Calibri"/>
              </a:rPr>
              <a:t>имеют </a:t>
            </a:r>
            <a:r>
              <a:rPr sz="2600" spc="-10" dirty="0">
                <a:latin typeface="Calibri"/>
                <a:cs typeface="Calibri"/>
              </a:rPr>
              <a:t>четко </a:t>
            </a:r>
            <a:r>
              <a:rPr sz="2600" spc="-5" dirty="0">
                <a:latin typeface="Calibri"/>
                <a:cs typeface="Calibri"/>
              </a:rPr>
              <a:t>выраженную  </a:t>
            </a:r>
            <a:r>
              <a:rPr sz="2600" dirty="0">
                <a:latin typeface="Calibri"/>
                <a:cs typeface="Calibri"/>
              </a:rPr>
              <a:t>естественную </a:t>
            </a:r>
            <a:r>
              <a:rPr sz="2600" spc="-5" dirty="0">
                <a:latin typeface="Calibri"/>
                <a:cs typeface="Calibri"/>
              </a:rPr>
              <a:t>историю </a:t>
            </a:r>
            <a:r>
              <a:rPr sz="2600" dirty="0">
                <a:latin typeface="Calibri"/>
                <a:cs typeface="Calibri"/>
              </a:rPr>
              <a:t>и в </a:t>
            </a:r>
            <a:r>
              <a:rPr sz="2600" spc="-15" dirty="0">
                <a:latin typeface="Calibri"/>
                <a:cs typeface="Calibri"/>
              </a:rPr>
              <a:t>целом предсказуемые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исходы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641" y="733425"/>
            <a:ext cx="3444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Остеохондропатия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35870" cy="33153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Хотя </a:t>
            </a:r>
            <a:r>
              <a:rPr sz="2800" spc="-5" dirty="0">
                <a:latin typeface="Calibri"/>
                <a:cs typeface="Calibri"/>
              </a:rPr>
              <a:t>прошло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100 </a:t>
            </a:r>
            <a:r>
              <a:rPr sz="2800" spc="-10" dirty="0">
                <a:latin typeface="Calibri"/>
                <a:cs typeface="Calibri"/>
              </a:rPr>
              <a:t>лет </a:t>
            </a:r>
            <a:r>
              <a:rPr sz="2800" spc="-5" dirty="0">
                <a:latin typeface="Calibri"/>
                <a:cs typeface="Calibri"/>
              </a:rPr>
              <a:t>со времени, </a:t>
            </a:r>
            <a:r>
              <a:rPr sz="2800" spc="-40" dirty="0">
                <a:latin typeface="Calibri"/>
                <a:cs typeface="Calibri"/>
              </a:rPr>
              <a:t>когда </a:t>
            </a:r>
            <a:r>
              <a:rPr sz="2800" spc="-5" dirty="0">
                <a:latin typeface="Calibri"/>
                <a:cs typeface="Calibri"/>
              </a:rPr>
              <a:t>Кoниг </a:t>
            </a:r>
            <a:r>
              <a:rPr sz="2800" spc="-15" dirty="0">
                <a:latin typeface="Calibri"/>
                <a:cs typeface="Calibri"/>
              </a:rPr>
              <a:t>ввел </a:t>
            </a:r>
            <a:r>
              <a:rPr sz="2800" spc="-10" dirty="0">
                <a:latin typeface="Calibri"/>
                <a:cs typeface="Calibri"/>
              </a:rPr>
              <a:t>термин  </a:t>
            </a:r>
            <a:r>
              <a:rPr sz="2800" spc="-15" dirty="0">
                <a:latin typeface="Calibri"/>
                <a:cs typeface="Calibri"/>
              </a:rPr>
              <a:t>остеохондропатия, </a:t>
            </a:r>
            <a:r>
              <a:rPr sz="2800" spc="-5" dirty="0">
                <a:latin typeface="Calibri"/>
                <a:cs typeface="Calibri"/>
              </a:rPr>
              <a:t>причина ее </a:t>
            </a:r>
            <a:r>
              <a:rPr sz="2800" spc="-10" dirty="0">
                <a:latin typeface="Calibri"/>
                <a:cs typeface="Calibri"/>
              </a:rPr>
              <a:t>остается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неясной.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Обычно </a:t>
            </a:r>
            <a:r>
              <a:rPr sz="2800" spc="-15" dirty="0">
                <a:latin typeface="Calibri"/>
                <a:cs typeface="Calibri"/>
              </a:rPr>
              <a:t>предлагают </a:t>
            </a:r>
            <a:r>
              <a:rPr sz="2800" spc="-5" dirty="0">
                <a:latin typeface="Calibri"/>
                <a:cs typeface="Calibri"/>
              </a:rPr>
              <a:t>5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теорий:</a:t>
            </a:r>
            <a:endParaRPr sz="28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5" dirty="0">
                <a:latin typeface="Calibri"/>
                <a:cs typeface="Calibri"/>
              </a:rPr>
              <a:t>ишемия,</a:t>
            </a:r>
            <a:endParaRPr sz="24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10" dirty="0">
                <a:latin typeface="Calibri"/>
                <a:cs typeface="Calibri"/>
              </a:rPr>
              <a:t>генетическая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предрасположенность,</a:t>
            </a:r>
            <a:endParaRPr sz="24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220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5" dirty="0">
                <a:latin typeface="Calibri"/>
                <a:cs typeface="Calibri"/>
              </a:rPr>
              <a:t>анормальное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окостенение,</a:t>
            </a:r>
            <a:endParaRPr sz="24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5" dirty="0">
                <a:latin typeface="Calibri"/>
                <a:cs typeface="Calibri"/>
              </a:rPr>
              <a:t>травма,</a:t>
            </a:r>
            <a:endParaRPr sz="2400">
              <a:latin typeface="Calibri"/>
              <a:cs typeface="Calibri"/>
            </a:endParaRPr>
          </a:p>
          <a:p>
            <a:pPr marL="781050" lvl="1" indent="-31115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781050" algn="l"/>
              </a:tabLst>
            </a:pPr>
            <a:r>
              <a:rPr sz="2400" spc="-5" dirty="0">
                <a:latin typeface="Calibri"/>
                <a:cs typeface="Calibri"/>
              </a:rPr>
              <a:t>циклическое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напряжение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7297" y="626440"/>
            <a:ext cx="5137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Болезнь</a:t>
            </a:r>
            <a:r>
              <a:rPr sz="4400" spc="-90" dirty="0"/>
              <a:t> </a:t>
            </a:r>
            <a:r>
              <a:rPr sz="4400" spc="-10" dirty="0"/>
              <a:t>Шпренгеля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7172325" cy="4046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Нарушение </a:t>
            </a:r>
            <a:r>
              <a:rPr sz="2200" spc="-5" dirty="0">
                <a:latin typeface="Times New Roman"/>
                <a:cs typeface="Times New Roman"/>
              </a:rPr>
              <a:t>опущения </a:t>
            </a:r>
            <a:r>
              <a:rPr sz="2200" spc="-15" dirty="0">
                <a:latin typeface="Times New Roman"/>
                <a:cs typeface="Times New Roman"/>
              </a:rPr>
              <a:t>лопатки </a:t>
            </a:r>
            <a:r>
              <a:rPr sz="2200" spc="-5" dirty="0">
                <a:latin typeface="Times New Roman"/>
                <a:cs typeface="Times New Roman"/>
              </a:rPr>
              <a:t>из </a:t>
            </a:r>
            <a:r>
              <a:rPr sz="2200" spc="-10" dirty="0">
                <a:latin typeface="Times New Roman"/>
                <a:cs typeface="Times New Roman"/>
              </a:rPr>
              <a:t>цервикальной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области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Times New Roman"/>
                <a:cs typeface="Times New Roman"/>
              </a:rPr>
              <a:t>выше </a:t>
            </a:r>
            <a:r>
              <a:rPr sz="2200" spc="-5" dirty="0">
                <a:latin typeface="Times New Roman"/>
                <a:cs typeface="Times New Roman"/>
              </a:rPr>
              <a:t>уровня </a:t>
            </a:r>
            <a:r>
              <a:rPr sz="2200" spc="-10" dirty="0">
                <a:latin typeface="Times New Roman"/>
                <a:cs typeface="Times New Roman"/>
              </a:rPr>
              <a:t>первых пяти ребер </a:t>
            </a:r>
            <a:r>
              <a:rPr sz="2200" spc="-15" dirty="0">
                <a:latin typeface="Times New Roman"/>
                <a:cs typeface="Times New Roman"/>
              </a:rPr>
              <a:t>приводит </a:t>
            </a:r>
            <a:r>
              <a:rPr sz="2200" spc="-5" dirty="0">
                <a:latin typeface="Times New Roman"/>
                <a:cs typeface="Times New Roman"/>
              </a:rPr>
              <a:t>к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деформации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Times New Roman"/>
                <a:cs typeface="Times New Roman"/>
              </a:rPr>
              <a:t>Шпренгеля.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Часто </a:t>
            </a:r>
            <a:r>
              <a:rPr sz="2200" spc="-20" dirty="0">
                <a:latin typeface="Times New Roman"/>
                <a:cs typeface="Times New Roman"/>
              </a:rPr>
              <a:t>наблюдается укороченная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шея.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Отсутствие </a:t>
            </a:r>
            <a:r>
              <a:rPr sz="2200" spc="-15" dirty="0">
                <a:latin typeface="Times New Roman"/>
                <a:cs typeface="Times New Roman"/>
              </a:rPr>
              <a:t>нормального </a:t>
            </a:r>
            <a:r>
              <a:rPr sz="2200" spc="-10" dirty="0">
                <a:latin typeface="Times New Roman"/>
                <a:cs typeface="Times New Roman"/>
              </a:rPr>
              <a:t>движения </a:t>
            </a:r>
            <a:r>
              <a:rPr sz="2200" spc="-15" dirty="0">
                <a:latin typeface="Times New Roman"/>
                <a:cs typeface="Times New Roman"/>
              </a:rPr>
              <a:t>лопатки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относительно</a:t>
            </a:r>
            <a:endParaRPr sz="2200">
              <a:latin typeface="Times New Roman"/>
              <a:cs typeface="Times New Roman"/>
            </a:endParaRPr>
          </a:p>
          <a:p>
            <a:pPr marL="241300" marR="852169">
              <a:lnSpc>
                <a:spcPct val="70000"/>
              </a:lnSpc>
              <a:spcBef>
                <a:spcPts val="395"/>
              </a:spcBef>
            </a:pPr>
            <a:r>
              <a:rPr sz="2200" spc="-25" dirty="0">
                <a:latin typeface="Times New Roman"/>
                <a:cs typeface="Times New Roman"/>
              </a:rPr>
              <a:t>грудной </a:t>
            </a:r>
            <a:r>
              <a:rPr sz="2200" spc="-5" dirty="0">
                <a:latin typeface="Times New Roman"/>
                <a:cs typeface="Times New Roman"/>
              </a:rPr>
              <a:t>клетки и </a:t>
            </a:r>
            <a:r>
              <a:rPr sz="2200" spc="-10" dirty="0">
                <a:latin typeface="Times New Roman"/>
                <a:cs typeface="Times New Roman"/>
              </a:rPr>
              <a:t>нарушение </a:t>
            </a:r>
            <a:r>
              <a:rPr sz="2200" spc="-5" dirty="0">
                <a:latin typeface="Times New Roman"/>
                <a:cs typeface="Times New Roman"/>
              </a:rPr>
              <a:t>суставной </a:t>
            </a:r>
            <a:r>
              <a:rPr sz="2200" spc="-10" dirty="0">
                <a:latin typeface="Times New Roman"/>
                <a:cs typeface="Times New Roman"/>
              </a:rPr>
              <a:t>позиции  лимитируют переднее </a:t>
            </a:r>
            <a:r>
              <a:rPr sz="2200" spc="-5" dirty="0">
                <a:latin typeface="Times New Roman"/>
                <a:cs typeface="Times New Roman"/>
              </a:rPr>
              <a:t>сгибание и </a:t>
            </a:r>
            <a:r>
              <a:rPr sz="2200" spc="-10" dirty="0">
                <a:latin typeface="Times New Roman"/>
                <a:cs typeface="Times New Roman"/>
              </a:rPr>
              <a:t>отведение </a:t>
            </a:r>
            <a:r>
              <a:rPr sz="2200" spc="-20" dirty="0">
                <a:latin typeface="Times New Roman"/>
                <a:cs typeface="Times New Roman"/>
              </a:rPr>
              <a:t>плеча.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latin typeface="Times New Roman"/>
                <a:cs typeface="Times New Roman"/>
              </a:rPr>
              <a:t>Нередко </a:t>
            </a:r>
            <a:r>
              <a:rPr sz="2200" spc="-15" dirty="0">
                <a:latin typeface="Times New Roman"/>
                <a:cs typeface="Times New Roman"/>
              </a:rPr>
              <a:t>можно </a:t>
            </a:r>
            <a:r>
              <a:rPr sz="2200" spc="-5" dirty="0">
                <a:latin typeface="Times New Roman"/>
                <a:cs typeface="Times New Roman"/>
              </a:rPr>
              <a:t>увидеть </a:t>
            </a:r>
            <a:r>
              <a:rPr sz="2200" spc="-10" dirty="0">
                <a:latin typeface="Times New Roman"/>
                <a:cs typeface="Times New Roman"/>
              </a:rPr>
              <a:t>другие аномальные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варианты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Times New Roman"/>
                <a:cs typeface="Times New Roman"/>
              </a:rPr>
              <a:t>региональной </a:t>
            </a:r>
            <a:r>
              <a:rPr sz="2200" spc="-20" dirty="0">
                <a:latin typeface="Times New Roman"/>
                <a:cs typeface="Times New Roman"/>
              </a:rPr>
              <a:t>анатомии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синдромы, скрининг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которых</a:t>
            </a:r>
            <a:endParaRPr sz="2200">
              <a:latin typeface="Times New Roman"/>
              <a:cs typeface="Times New Roman"/>
            </a:endParaRPr>
          </a:p>
          <a:p>
            <a:pPr marL="241300" marR="2159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Times New Roman"/>
                <a:cs typeface="Times New Roman"/>
              </a:rPr>
              <a:t>нужно </a:t>
            </a:r>
            <a:r>
              <a:rPr sz="2200" spc="-15" dirty="0">
                <a:latin typeface="Times New Roman"/>
                <a:cs typeface="Times New Roman"/>
              </a:rPr>
              <a:t>тщательно </a:t>
            </a:r>
            <a:r>
              <a:rPr sz="2200" dirty="0">
                <a:latin typeface="Times New Roman"/>
                <a:cs typeface="Times New Roman"/>
              </a:rPr>
              <a:t>провести, </a:t>
            </a:r>
            <a:r>
              <a:rPr sz="2200" spc="-20" dirty="0">
                <a:latin typeface="Times New Roman"/>
                <a:cs typeface="Times New Roman"/>
              </a:rPr>
              <a:t>включая </a:t>
            </a:r>
            <a:r>
              <a:rPr sz="2200" spc="-25" dirty="0">
                <a:latin typeface="Times New Roman"/>
                <a:cs typeface="Times New Roman"/>
              </a:rPr>
              <a:t>сколиоз, </a:t>
            </a:r>
            <a:r>
              <a:rPr sz="2200" spc="-5" dirty="0">
                <a:latin typeface="Times New Roman"/>
                <a:cs typeface="Times New Roman"/>
              </a:rPr>
              <a:t>spina bifida,  </a:t>
            </a:r>
            <a:r>
              <a:rPr sz="2200" spc="-10" dirty="0">
                <a:latin typeface="Times New Roman"/>
                <a:cs typeface="Times New Roman"/>
              </a:rPr>
              <a:t>аномалии ребер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синдром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Klippel-Feil.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Times New Roman"/>
                <a:cs typeface="Times New Roman"/>
              </a:rPr>
              <a:t>Также </a:t>
            </a:r>
            <a:r>
              <a:rPr sz="2200" dirty="0">
                <a:latin typeface="Times New Roman"/>
                <a:cs typeface="Times New Roman"/>
              </a:rPr>
              <a:t>могут </a:t>
            </a:r>
            <a:r>
              <a:rPr sz="2200" spc="-15" dirty="0">
                <a:latin typeface="Times New Roman"/>
                <a:cs typeface="Times New Roman"/>
              </a:rPr>
              <a:t>присутствовать </a:t>
            </a:r>
            <a:r>
              <a:rPr sz="2200" spc="-20" dirty="0">
                <a:latin typeface="Times New Roman"/>
                <a:cs typeface="Times New Roman"/>
              </a:rPr>
              <a:t>почечные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легочные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Times New Roman"/>
                <a:cs typeface="Times New Roman"/>
              </a:rPr>
              <a:t>нарушения (показано УЗИ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почек).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Поражение </a:t>
            </a:r>
            <a:r>
              <a:rPr sz="2200" spc="-20" dirty="0">
                <a:latin typeface="Times New Roman"/>
                <a:cs typeface="Times New Roman"/>
              </a:rPr>
              <a:t>может </a:t>
            </a:r>
            <a:r>
              <a:rPr sz="2200" spc="-5" dirty="0">
                <a:latin typeface="Times New Roman"/>
                <a:cs typeface="Times New Roman"/>
              </a:rPr>
              <a:t>быть </a:t>
            </a:r>
            <a:r>
              <a:rPr sz="2200" spc="-15" dirty="0">
                <a:latin typeface="Times New Roman"/>
                <a:cs typeface="Times New Roman"/>
              </a:rPr>
              <a:t>двусторонним </a:t>
            </a:r>
            <a:r>
              <a:rPr sz="2200" spc="-5" dirty="0">
                <a:latin typeface="Times New Roman"/>
                <a:cs typeface="Times New Roman"/>
              </a:rPr>
              <a:t>в 30%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случаев.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55380" y="1825751"/>
            <a:ext cx="251764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641" y="395986"/>
            <a:ext cx="3444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Остеохондропатия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36497"/>
            <a:ext cx="4959350" cy="461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Болезнь Фрейберга </a:t>
            </a:r>
            <a:r>
              <a:rPr sz="2400" dirty="0">
                <a:latin typeface="Calibri"/>
                <a:cs typeface="Calibri"/>
              </a:rPr>
              <a:t>включает в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себя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20" dirty="0">
                <a:latin typeface="Calibri"/>
                <a:cs typeface="Calibri"/>
              </a:rPr>
              <a:t>коллапс </a:t>
            </a:r>
            <a:r>
              <a:rPr sz="2400" dirty="0">
                <a:latin typeface="Calibri"/>
                <a:cs typeface="Calibri"/>
              </a:rPr>
              <a:t>суставной </a:t>
            </a:r>
            <a:r>
              <a:rPr sz="2400" spc="-5" dirty="0">
                <a:latin typeface="Calibri"/>
                <a:cs typeface="Calibri"/>
              </a:rPr>
              <a:t>поверхности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 marR="658495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Calibri"/>
                <a:cs typeface="Calibri"/>
              </a:rPr>
              <a:t>субхондральной кости, </a:t>
            </a:r>
            <a:r>
              <a:rPr sz="2400" spc="-5" dirty="0">
                <a:latin typeface="Calibri"/>
                <a:cs typeface="Calibri"/>
              </a:rPr>
              <a:t>обычно  </a:t>
            </a:r>
            <a:r>
              <a:rPr sz="2400" spc="-10" dirty="0">
                <a:latin typeface="Calibri"/>
                <a:cs typeface="Calibri"/>
              </a:rPr>
              <a:t>второй </a:t>
            </a:r>
            <a:r>
              <a:rPr sz="2400" dirty="0">
                <a:latin typeface="Calibri"/>
                <a:cs typeface="Calibri"/>
              </a:rPr>
              <a:t>плюсневой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кости.</a:t>
            </a:r>
            <a:endParaRPr sz="2400">
              <a:latin typeface="Calibri"/>
              <a:cs typeface="Calibri"/>
            </a:endParaRPr>
          </a:p>
          <a:p>
            <a:pPr marL="241300" marR="102743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Чаще </a:t>
            </a:r>
            <a:r>
              <a:rPr sz="2400" spc="-10" dirty="0">
                <a:latin typeface="Calibri"/>
                <a:cs typeface="Calibri"/>
              </a:rPr>
              <a:t>встечается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5" dirty="0">
                <a:latin typeface="Calibri"/>
                <a:cs typeface="Calibri"/>
              </a:rPr>
              <a:t>девочек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возрасте 12-15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дет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Болезнь </a:t>
            </a:r>
            <a:r>
              <a:rPr sz="2400" spc="-15" dirty="0">
                <a:latin typeface="Calibri"/>
                <a:cs typeface="Calibri"/>
              </a:rPr>
              <a:t>Келера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включает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нерегулярное окостенение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предплюсневого сустава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41300" marR="1343025">
              <a:lnSpc>
                <a:spcPct val="70000"/>
              </a:lnSpc>
              <a:spcBef>
                <a:spcPts val="430"/>
              </a:spcBef>
            </a:pPr>
            <a:r>
              <a:rPr sz="2400" spc="-10" dirty="0">
                <a:latin typeface="Calibri"/>
                <a:cs typeface="Calibri"/>
              </a:rPr>
              <a:t>локализованной </a:t>
            </a:r>
            <a:r>
              <a:rPr sz="2400" spc="-15" dirty="0">
                <a:latin typeface="Calibri"/>
                <a:cs typeface="Calibri"/>
              </a:rPr>
              <a:t>болью </a:t>
            </a:r>
            <a:r>
              <a:rPr sz="2400" dirty="0">
                <a:latin typeface="Calibri"/>
                <a:cs typeface="Calibri"/>
              </a:rPr>
              <a:t>и  повышенной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плотностью.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встречается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25" dirty="0">
                <a:latin typeface="Calibri"/>
                <a:cs typeface="Calibri"/>
              </a:rPr>
              <a:t>молодых людей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возрасте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dirty="0">
                <a:latin typeface="Calibri"/>
                <a:cs typeface="Calibri"/>
              </a:rPr>
              <a:t>9 </a:t>
            </a:r>
            <a:r>
              <a:rPr sz="2400" spc="-10" dirty="0">
                <a:latin typeface="Calibri"/>
                <a:cs typeface="Calibri"/>
              </a:rPr>
              <a:t>лет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часто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обратима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консервативном</a:t>
            </a:r>
            <a:endParaRPr sz="2400">
              <a:latin typeface="Calibri"/>
              <a:cs typeface="Calibri"/>
            </a:endParaRPr>
          </a:p>
          <a:p>
            <a:pPr marL="241300" marR="1510665">
              <a:lnSpc>
                <a:spcPct val="70000"/>
              </a:lnSpc>
              <a:spcBef>
                <a:spcPts val="434"/>
              </a:spcBef>
            </a:pPr>
            <a:r>
              <a:rPr sz="2400" spc="-25" dirty="0">
                <a:latin typeface="Calibri"/>
                <a:cs typeface="Calibri"/>
              </a:rPr>
              <a:t>уходе, </a:t>
            </a:r>
            <a:r>
              <a:rPr sz="2400" dirty="0">
                <a:latin typeface="Calibri"/>
                <a:cs typeface="Calibri"/>
              </a:rPr>
              <a:t>включая </a:t>
            </a:r>
            <a:r>
              <a:rPr sz="2400" spc="-10" dirty="0">
                <a:latin typeface="Calibri"/>
                <a:cs typeface="Calibri"/>
              </a:rPr>
              <a:t>ортезы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5" dirty="0">
                <a:latin typeface="Calibri"/>
                <a:cs typeface="Calibri"/>
              </a:rPr>
              <a:t>шинирование.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9755" y="1132332"/>
            <a:ext cx="5181600" cy="2763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11440" y="4002023"/>
            <a:ext cx="2801111" cy="229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6165" y="344805"/>
            <a:ext cx="34442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Остеохондропатия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1183894"/>
            <a:ext cx="4218940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b="1" spc="-5" dirty="0">
                <a:latin typeface="Calibri"/>
                <a:cs typeface="Calibri"/>
              </a:rPr>
              <a:t>Апофизит на </a:t>
            </a:r>
            <a:r>
              <a:rPr sz="2400" b="1" spc="-10" dirty="0">
                <a:latin typeface="Calibri"/>
                <a:cs typeface="Calibri"/>
              </a:rPr>
              <a:t>нижнем полюсе  </a:t>
            </a:r>
            <a:r>
              <a:rPr sz="2400" b="1" spc="-15" dirty="0">
                <a:latin typeface="Calibri"/>
                <a:cs typeface="Calibri"/>
              </a:rPr>
              <a:t>надколенника </a:t>
            </a:r>
            <a:r>
              <a:rPr sz="2400" b="1" spc="-5" dirty="0">
                <a:latin typeface="Calibri"/>
                <a:cs typeface="Calibri"/>
              </a:rPr>
              <a:t>называется  синдромом Синдинга-Ларсена-  </a:t>
            </a:r>
            <a:r>
              <a:rPr sz="2400" b="1" spc="-10" dirty="0">
                <a:latin typeface="Calibri"/>
                <a:cs typeface="Calibri"/>
              </a:rPr>
              <a:t>Йоханссона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119" y="2505455"/>
            <a:ext cx="4916424" cy="3683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1828" y="1403096"/>
            <a:ext cx="480250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Calibri"/>
                <a:cs typeface="Calibri"/>
              </a:rPr>
              <a:t>Болезнь </a:t>
            </a:r>
            <a:r>
              <a:rPr sz="2400" b="1" spc="-15" dirty="0">
                <a:latin typeface="Calibri"/>
                <a:cs typeface="Calibri"/>
              </a:rPr>
              <a:t>Осгуда-Шлаттера </a:t>
            </a:r>
            <a:r>
              <a:rPr sz="2400" b="1" dirty="0">
                <a:latin typeface="Calibri"/>
                <a:cs typeface="Calibri"/>
              </a:rPr>
              <a:t>включает  </a:t>
            </a:r>
            <a:r>
              <a:rPr sz="2400" b="1" spc="-5" dirty="0">
                <a:latin typeface="Calibri"/>
                <a:cs typeface="Calibri"/>
              </a:rPr>
              <a:t>апофизит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бугристости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55"/>
              </a:lnSpc>
            </a:pPr>
            <a:r>
              <a:rPr sz="2400" b="1" spc="-5" dirty="0">
                <a:latin typeface="Calibri"/>
                <a:cs typeface="Calibri"/>
              </a:rPr>
              <a:t>большеберцовой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4719" y="2505455"/>
            <a:ext cx="2958083" cy="3683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6165" y="400557"/>
            <a:ext cx="3444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Остеохондропатия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1231519"/>
            <a:ext cx="4680585" cy="1225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Апофизит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задней </a:t>
            </a:r>
            <a:r>
              <a:rPr sz="2000" b="1" dirty="0">
                <a:latin typeface="Calibri"/>
                <a:cs typeface="Calibri"/>
              </a:rPr>
              <a:t>части </a:t>
            </a:r>
            <a:r>
              <a:rPr sz="2000" b="1" spc="-5" dirty="0">
                <a:latin typeface="Calibri"/>
                <a:cs typeface="Calibri"/>
              </a:rPr>
              <a:t>пяточной </a:t>
            </a:r>
            <a:r>
              <a:rPr sz="2000" b="1" spc="-10" dirty="0">
                <a:latin typeface="Calibri"/>
                <a:cs typeface="Calibri"/>
              </a:rPr>
              <a:t>кости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b="1" spc="-5" dirty="0">
                <a:latin typeface="Calibri"/>
                <a:cs typeface="Calibri"/>
              </a:rPr>
              <a:t>болезнь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Севера</a:t>
            </a:r>
            <a:endParaRPr sz="2000">
              <a:latin typeface="Calibri"/>
              <a:cs typeface="Calibri"/>
            </a:endParaRPr>
          </a:p>
          <a:p>
            <a:pPr marL="12700" marR="495300">
              <a:lnSpc>
                <a:spcPts val="2690"/>
              </a:lnSpc>
              <a:spcBef>
                <a:spcPts val="120"/>
              </a:spcBef>
            </a:pP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возрасте </a:t>
            </a:r>
            <a:r>
              <a:rPr sz="2000" b="1" dirty="0">
                <a:latin typeface="Calibri"/>
                <a:cs typeface="Calibri"/>
              </a:rPr>
              <a:t>10 -15 лет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(консервативно)  Лечится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констервативно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275969"/>
            <a:ext cx="48964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Calibri"/>
                <a:cs typeface="Calibri"/>
              </a:rPr>
              <a:t>Ишиальный лобковый синхондроз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  </a:t>
            </a:r>
            <a:r>
              <a:rPr sz="2400" b="1" spc="-10" dirty="0">
                <a:latin typeface="Calibri"/>
                <a:cs typeface="Calibri"/>
              </a:rPr>
              <a:t>болезнь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Ван-Нека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9724" y="2631948"/>
            <a:ext cx="4561332" cy="3557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4640" y="2651760"/>
            <a:ext cx="4422648" cy="3537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641" y="733425"/>
            <a:ext cx="34442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Остеохондропатия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10175240" cy="42468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5080" indent="-2286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Следует соблюдать </a:t>
            </a:r>
            <a:r>
              <a:rPr sz="2400" spc="-10" dirty="0">
                <a:latin typeface="Calibri"/>
                <a:cs typeface="Calibri"/>
              </a:rPr>
              <a:t>осторожность, чтобы </a:t>
            </a:r>
            <a:r>
              <a:rPr sz="2400" dirty="0">
                <a:latin typeface="Calibri"/>
                <a:cs typeface="Calibri"/>
              </a:rPr>
              <a:t>не </a:t>
            </a:r>
            <a:r>
              <a:rPr sz="2400" spc="-5" dirty="0">
                <a:latin typeface="Calibri"/>
                <a:cs typeface="Calibri"/>
              </a:rPr>
              <a:t>перегенерализовать лечение,  так </a:t>
            </a:r>
            <a:r>
              <a:rPr sz="2400" spc="-15" dirty="0">
                <a:latin typeface="Calibri"/>
                <a:cs typeface="Calibri"/>
              </a:rPr>
              <a:t>как </a:t>
            </a:r>
            <a:r>
              <a:rPr sz="2400" spc="-10" dirty="0">
                <a:latin typeface="Calibri"/>
                <a:cs typeface="Calibri"/>
              </a:rPr>
              <a:t>каждый </a:t>
            </a:r>
            <a:r>
              <a:rPr sz="2400" dirty="0">
                <a:latin typeface="Calibri"/>
                <a:cs typeface="Calibri"/>
              </a:rPr>
              <a:t>случай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различным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требует особого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внимания.</a:t>
            </a:r>
            <a:endParaRPr sz="2400">
              <a:latin typeface="Calibri"/>
              <a:cs typeface="Calibri"/>
            </a:endParaRPr>
          </a:p>
          <a:p>
            <a:pPr marL="241300" marR="76835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Например, </a:t>
            </a:r>
            <a:r>
              <a:rPr sz="2400" spc="-10" dirty="0">
                <a:latin typeface="Calibri"/>
                <a:cs typeface="Calibri"/>
              </a:rPr>
              <a:t>болезнь </a:t>
            </a:r>
            <a:r>
              <a:rPr sz="2400" dirty="0">
                <a:latin typeface="Calibri"/>
                <a:cs typeface="Calibri"/>
              </a:rPr>
              <a:t>Ван </a:t>
            </a:r>
            <a:r>
              <a:rPr sz="2400" spc="-10" dirty="0">
                <a:latin typeface="Calibri"/>
                <a:cs typeface="Calibri"/>
              </a:rPr>
              <a:t>Нека </a:t>
            </a:r>
            <a:r>
              <a:rPr sz="2400" dirty="0">
                <a:latin typeface="Calibri"/>
                <a:cs typeface="Calibri"/>
              </a:rPr>
              <a:t>или ишиальный </a:t>
            </a:r>
            <a:r>
              <a:rPr sz="2400" spc="-10" dirty="0">
                <a:latin typeface="Calibri"/>
                <a:cs typeface="Calibri"/>
              </a:rPr>
              <a:t>лобковый синхондроз можно  </a:t>
            </a:r>
            <a:r>
              <a:rPr sz="2400" spc="-5" dirty="0">
                <a:latin typeface="Calibri"/>
                <a:cs typeface="Calibri"/>
              </a:rPr>
              <a:t>спутать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опухолью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кости.</a:t>
            </a:r>
            <a:endParaRPr sz="2400">
              <a:latin typeface="Calibri"/>
              <a:cs typeface="Calibri"/>
            </a:endParaRPr>
          </a:p>
          <a:p>
            <a:pPr marL="241300" marR="300355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Чашки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dirty="0">
                <a:latin typeface="Calibri"/>
                <a:cs typeface="Calibri"/>
              </a:rPr>
              <a:t>пятки </a:t>
            </a:r>
            <a:r>
              <a:rPr sz="2400" spc="-5" dirty="0">
                <a:latin typeface="Calibri"/>
                <a:cs typeface="Calibri"/>
              </a:rPr>
              <a:t>могут быть </a:t>
            </a:r>
            <a:r>
              <a:rPr sz="2400" spc="-10" dirty="0">
                <a:latin typeface="Calibri"/>
                <a:cs typeface="Calibri"/>
              </a:rPr>
              <a:t>полезны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болезни </a:t>
            </a:r>
            <a:r>
              <a:rPr sz="2400" spc="-5" dirty="0">
                <a:latin typeface="Calibri"/>
                <a:cs typeface="Calibri"/>
              </a:rPr>
              <a:t>Севера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дополнение </a:t>
            </a:r>
            <a:r>
              <a:rPr sz="2400" dirty="0">
                <a:latin typeface="Calibri"/>
                <a:cs typeface="Calibri"/>
              </a:rPr>
              <a:t>к  </a:t>
            </a:r>
            <a:r>
              <a:rPr sz="2400" spc="-10" dirty="0">
                <a:latin typeface="Calibri"/>
                <a:cs typeface="Calibri"/>
              </a:rPr>
              <a:t>коротким периодам </a:t>
            </a:r>
            <a:r>
              <a:rPr sz="2400" dirty="0">
                <a:latin typeface="Calibri"/>
                <a:cs typeface="Calibri"/>
              </a:rPr>
              <a:t>гипсования и / </a:t>
            </a:r>
            <a:r>
              <a:rPr sz="2400" spc="-5" dirty="0">
                <a:latin typeface="Calibri"/>
                <a:cs typeface="Calibri"/>
              </a:rPr>
              <a:t>или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шинирования.</a:t>
            </a:r>
            <a:endParaRPr sz="2400">
              <a:latin typeface="Calibri"/>
              <a:cs typeface="Calibri"/>
            </a:endParaRPr>
          </a:p>
          <a:p>
            <a:pPr marL="241300" marR="236854" indent="-228600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Растяжение квадрицепсов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20" dirty="0">
                <a:latin typeface="Calibri"/>
                <a:cs typeface="Calibri"/>
              </a:rPr>
              <a:t>подколенных </a:t>
            </a:r>
            <a:r>
              <a:rPr sz="2400" spc="-10" dirty="0">
                <a:latin typeface="Calibri"/>
                <a:cs typeface="Calibri"/>
              </a:rPr>
              <a:t>сухожилий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полезна 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болезни </a:t>
            </a:r>
            <a:r>
              <a:rPr sz="2400" spc="-15" dirty="0">
                <a:latin typeface="Calibri"/>
                <a:cs typeface="Calibri"/>
              </a:rPr>
              <a:t>Осгуд-Шлаттера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дополнение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использованию ортезов  </a:t>
            </a:r>
            <a:r>
              <a:rPr sz="2400" spc="-15" dirty="0">
                <a:latin typeface="Calibri"/>
                <a:cs typeface="Calibri"/>
              </a:rPr>
              <a:t>колена.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НПВП часто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предписаны.</a:t>
            </a:r>
            <a:endParaRPr sz="2400">
              <a:latin typeface="Calibri"/>
              <a:cs typeface="Calibri"/>
            </a:endParaRPr>
          </a:p>
          <a:p>
            <a:pPr marL="241300" marR="147320" indent="-228600">
              <a:lnSpc>
                <a:spcPts val="23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Безболезненное укрепление </a:t>
            </a:r>
            <a:r>
              <a:rPr sz="2400" dirty="0">
                <a:latin typeface="Calibri"/>
                <a:cs typeface="Calibri"/>
              </a:rPr>
              <a:t>несущих вес </a:t>
            </a:r>
            <a:r>
              <a:rPr sz="2400" spc="-5" dirty="0">
                <a:latin typeface="Calibri"/>
                <a:cs typeface="Calibri"/>
              </a:rPr>
              <a:t>мягких </a:t>
            </a:r>
            <a:r>
              <a:rPr sz="2400" spc="-10" dirty="0">
                <a:latin typeface="Calibri"/>
                <a:cs typeface="Calibri"/>
              </a:rPr>
              <a:t>тканей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использованием  </a:t>
            </a:r>
            <a:r>
              <a:rPr sz="2400" spc="-5" dirty="0">
                <a:latin typeface="Calibri"/>
                <a:cs typeface="Calibri"/>
              </a:rPr>
              <a:t>закрытых </a:t>
            </a:r>
            <a:r>
              <a:rPr sz="2400" dirty="0">
                <a:latin typeface="Calibri"/>
                <a:cs typeface="Calibri"/>
              </a:rPr>
              <a:t>кинетических </a:t>
            </a:r>
            <a:r>
              <a:rPr sz="2400" spc="-5" dirty="0">
                <a:latin typeface="Calibri"/>
                <a:cs typeface="Calibri"/>
              </a:rPr>
              <a:t>цепей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dirty="0">
                <a:latin typeface="Calibri"/>
                <a:cs typeface="Calibri"/>
              </a:rPr>
              <a:t>быть </a:t>
            </a:r>
            <a:r>
              <a:rPr sz="2400" spc="-5" dirty="0">
                <a:latin typeface="Calibri"/>
                <a:cs typeface="Calibri"/>
              </a:rPr>
              <a:t>лучшим вариантом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лечения.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836" y="513969"/>
            <a:ext cx="94653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71470" marR="5080" indent="-2859405">
              <a:lnSpc>
                <a:spcPts val="3460"/>
              </a:lnSpc>
              <a:spcBef>
                <a:spcPts val="535"/>
              </a:spcBef>
            </a:pPr>
            <a:r>
              <a:rPr spc="-20" dirty="0"/>
              <a:t>Остеохондропатия </a:t>
            </a:r>
            <a:r>
              <a:rPr spc="-5" dirty="0"/>
              <a:t>концевой </a:t>
            </a:r>
            <a:r>
              <a:rPr dirty="0"/>
              <a:t>пластинки </a:t>
            </a:r>
            <a:r>
              <a:rPr spc="-10" dirty="0"/>
              <a:t>позвонка </a:t>
            </a:r>
            <a:r>
              <a:rPr dirty="0"/>
              <a:t>–  </a:t>
            </a:r>
            <a:r>
              <a:rPr spc="-10" dirty="0"/>
              <a:t>болезнь</a:t>
            </a:r>
            <a:r>
              <a:rPr spc="-35" dirty="0"/>
              <a:t> </a:t>
            </a:r>
            <a:r>
              <a:rPr spc="-10" dirty="0"/>
              <a:t>Шойермана</a:t>
            </a:r>
          </a:p>
        </p:txBody>
      </p:sp>
      <p:sp>
        <p:nvSpPr>
          <p:cNvPr id="3" name="object 3"/>
          <p:cNvSpPr/>
          <p:nvPr/>
        </p:nvSpPr>
        <p:spPr>
          <a:xfrm>
            <a:off x="1970532" y="1825751"/>
            <a:ext cx="8250935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836" y="513969"/>
            <a:ext cx="94653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82265" marR="5080" indent="-2870200">
              <a:lnSpc>
                <a:spcPts val="3460"/>
              </a:lnSpc>
              <a:spcBef>
                <a:spcPts val="535"/>
              </a:spcBef>
            </a:pPr>
            <a:r>
              <a:rPr spc="-20" dirty="0"/>
              <a:t>Остеохондропатия </a:t>
            </a:r>
            <a:r>
              <a:rPr spc="-5" dirty="0"/>
              <a:t>концевой </a:t>
            </a:r>
            <a:r>
              <a:rPr dirty="0"/>
              <a:t>пластинки </a:t>
            </a:r>
            <a:r>
              <a:rPr spc="-10" dirty="0"/>
              <a:t>позвонка </a:t>
            </a:r>
            <a:r>
              <a:rPr dirty="0"/>
              <a:t>–  </a:t>
            </a:r>
            <a:r>
              <a:rPr spc="-10" dirty="0"/>
              <a:t>болезнь</a:t>
            </a:r>
            <a:r>
              <a:rPr spc="-35" dirty="0"/>
              <a:t> </a:t>
            </a:r>
            <a:r>
              <a:rPr spc="-10" dirty="0"/>
              <a:t>Шейермана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917"/>
            <a:ext cx="10344785" cy="38119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1836420" indent="-228600">
              <a:lnSpc>
                <a:spcPct val="70000"/>
              </a:lnSpc>
              <a:spcBef>
                <a:spcPts val="8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Частота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общей </a:t>
            </a:r>
            <a:r>
              <a:rPr sz="2200" spc="-15" dirty="0">
                <a:latin typeface="Calibri"/>
                <a:cs typeface="Calibri"/>
              </a:rPr>
              <a:t>популяции </a:t>
            </a:r>
            <a:r>
              <a:rPr sz="2200" spc="-20" dirty="0">
                <a:latin typeface="Calibri"/>
                <a:cs typeface="Calibri"/>
              </a:rPr>
              <a:t>колеблется </a:t>
            </a:r>
            <a:r>
              <a:rPr sz="2200" spc="-5" dirty="0">
                <a:latin typeface="Calibri"/>
                <a:cs typeface="Calibri"/>
              </a:rPr>
              <a:t>от 0,5%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8%, с </a:t>
            </a:r>
            <a:r>
              <a:rPr sz="2200" spc="-10" dirty="0">
                <a:latin typeface="Calibri"/>
                <a:cs typeface="Calibri"/>
              </a:rPr>
              <a:t>повышенной  </a:t>
            </a:r>
            <a:r>
              <a:rPr sz="2200" spc="-5" dirty="0">
                <a:latin typeface="Calibri"/>
                <a:cs typeface="Calibri"/>
              </a:rPr>
              <a:t>распространенностью </a:t>
            </a:r>
            <a:r>
              <a:rPr sz="2200" spc="-10" dirty="0">
                <a:latin typeface="Calibri"/>
                <a:cs typeface="Calibri"/>
              </a:rPr>
              <a:t>среди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мужчин.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Отличается </a:t>
            </a:r>
            <a:r>
              <a:rPr sz="2200" spc="-5" dirty="0">
                <a:latin typeface="Calibri"/>
                <a:cs typeface="Calibri"/>
              </a:rPr>
              <a:t>от постурального </a:t>
            </a:r>
            <a:r>
              <a:rPr sz="2200" spc="-15" dirty="0">
                <a:latin typeface="Calibri"/>
                <a:cs typeface="Calibri"/>
              </a:rPr>
              <a:t>сутулости более </a:t>
            </a:r>
            <a:r>
              <a:rPr sz="2200" spc="-5" dirty="0">
                <a:latin typeface="Calibri"/>
                <a:cs typeface="Calibri"/>
              </a:rPr>
              <a:t>ригидными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структурными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характеристиками.</a:t>
            </a:r>
            <a:endParaRPr sz="2200">
              <a:latin typeface="Calibri"/>
              <a:cs typeface="Calibri"/>
            </a:endParaRPr>
          </a:p>
          <a:p>
            <a:pPr marL="241300" marR="72834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Симптомы </a:t>
            </a:r>
            <a:r>
              <a:rPr sz="2200" spc="-5" dirty="0">
                <a:latin typeface="Calibri"/>
                <a:cs typeface="Calibri"/>
              </a:rPr>
              <a:t>распространены в </a:t>
            </a:r>
            <a:r>
              <a:rPr sz="2200" spc="-10" dirty="0">
                <a:latin typeface="Calibri"/>
                <a:cs typeface="Calibri"/>
              </a:rPr>
              <a:t>раннем </a:t>
            </a:r>
            <a:r>
              <a:rPr sz="2200" spc="-15" dirty="0">
                <a:latin typeface="Calibri"/>
                <a:cs typeface="Calibri"/>
              </a:rPr>
              <a:t>подростковом </a:t>
            </a:r>
            <a:r>
              <a:rPr sz="2200" spc="-10" dirty="0">
                <a:latin typeface="Calibri"/>
                <a:cs typeface="Calibri"/>
              </a:rPr>
              <a:t>возрасте </a:t>
            </a:r>
            <a:r>
              <a:rPr sz="2200" spc="-5" dirty="0">
                <a:latin typeface="Calibri"/>
                <a:cs typeface="Calibri"/>
              </a:rPr>
              <a:t>и в </a:t>
            </a:r>
            <a:r>
              <a:rPr sz="2200" spc="-10" dirty="0">
                <a:latin typeface="Calibri"/>
                <a:cs typeface="Calibri"/>
              </a:rPr>
              <a:t>большинстве  </a:t>
            </a:r>
            <a:r>
              <a:rPr sz="2200" spc="-5" dirty="0">
                <a:latin typeface="Calibri"/>
                <a:cs typeface="Calibri"/>
              </a:rPr>
              <a:t>случаев </a:t>
            </a:r>
            <a:r>
              <a:rPr sz="2200" spc="-10" dirty="0">
                <a:latin typeface="Calibri"/>
                <a:cs typeface="Calibri"/>
              </a:rPr>
              <a:t>уменьшаются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позднем подростковом </a:t>
            </a:r>
            <a:r>
              <a:rPr sz="2200" spc="-10" dirty="0">
                <a:latin typeface="Calibri"/>
                <a:cs typeface="Calibri"/>
              </a:rPr>
              <a:t>возрасте </a:t>
            </a:r>
            <a:r>
              <a:rPr sz="2200" i="1" spc="-10" dirty="0">
                <a:latin typeface="Calibri"/>
                <a:cs typeface="Calibri"/>
              </a:rPr>
              <a:t>Song </a:t>
            </a:r>
            <a:r>
              <a:rPr sz="2200" i="1" spc="-5" dirty="0">
                <a:latin typeface="Calibri"/>
                <a:cs typeface="Calibri"/>
              </a:rPr>
              <a:t>KM</a:t>
            </a:r>
            <a:r>
              <a:rPr sz="2200" i="1" spc="15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(2011)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Причина </a:t>
            </a:r>
            <a:r>
              <a:rPr sz="2200" spc="-15" dirty="0">
                <a:latin typeface="Calibri"/>
                <a:cs typeface="Calibri"/>
              </a:rPr>
              <a:t>болезни </a:t>
            </a:r>
            <a:r>
              <a:rPr sz="2200" spc="-5" dirty="0">
                <a:latin typeface="Calibri"/>
                <a:cs typeface="Calibri"/>
              </a:rPr>
              <a:t>снова неизвестна, но </a:t>
            </a:r>
            <a:r>
              <a:rPr sz="2200" spc="-15" dirty="0">
                <a:latin typeface="Calibri"/>
                <a:cs typeface="Calibri"/>
              </a:rPr>
              <a:t>некоторые </a:t>
            </a:r>
            <a:r>
              <a:rPr sz="2200" spc="-25" dirty="0">
                <a:latin typeface="Calibri"/>
                <a:cs typeface="Calibri"/>
              </a:rPr>
              <a:t>полагают, </a:t>
            </a:r>
            <a:r>
              <a:rPr sz="2200" spc="-10" dirty="0">
                <a:latin typeface="Calibri"/>
                <a:cs typeface="Calibri"/>
              </a:rPr>
              <a:t>что </a:t>
            </a:r>
            <a:r>
              <a:rPr sz="2200" spc="-5" dirty="0">
                <a:latin typeface="Calibri"/>
                <a:cs typeface="Calibri"/>
              </a:rPr>
              <a:t>они </a:t>
            </a:r>
            <a:r>
              <a:rPr sz="2200" spc="-25" dirty="0">
                <a:latin typeface="Calibri"/>
                <a:cs typeface="Calibri"/>
              </a:rPr>
              <a:t>входит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241300" marR="683260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спектр </a:t>
            </a:r>
            <a:r>
              <a:rPr sz="2200" spc="-10" dirty="0">
                <a:latin typeface="Calibri"/>
                <a:cs typeface="Calibri"/>
              </a:rPr>
              <a:t>повторяющихся </a:t>
            </a:r>
            <a:r>
              <a:rPr sz="2200" spc="-5" dirty="0">
                <a:latin typeface="Calibri"/>
                <a:cs typeface="Calibri"/>
              </a:rPr>
              <a:t>микротравм и </a:t>
            </a:r>
            <a:r>
              <a:rPr sz="2200" spc="-10" dirty="0">
                <a:latin typeface="Calibri"/>
                <a:cs typeface="Calibri"/>
              </a:rPr>
              <a:t>недостаточностью незрелых </a:t>
            </a:r>
            <a:r>
              <a:rPr sz="2200" spc="-25" dirty="0">
                <a:latin typeface="Calibri"/>
                <a:cs typeface="Calibri"/>
              </a:rPr>
              <a:t>тел </a:t>
            </a:r>
            <a:r>
              <a:rPr sz="2200" spc="-20" dirty="0">
                <a:latin typeface="Calibri"/>
                <a:cs typeface="Calibri"/>
              </a:rPr>
              <a:t>грудных  </a:t>
            </a:r>
            <a:r>
              <a:rPr sz="2200" spc="-5" dirty="0">
                <a:latin typeface="Calibri"/>
                <a:cs typeface="Calibri"/>
              </a:rPr>
              <a:t>позвонков.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Сообщалось об </a:t>
            </a:r>
            <a:r>
              <a:rPr sz="2200" spc="-10" dirty="0">
                <a:latin typeface="Calibri"/>
                <a:cs typeface="Calibri"/>
              </a:rPr>
              <a:t>увеличении частоты </a:t>
            </a:r>
            <a:r>
              <a:rPr sz="2200" spc="-5" dirty="0">
                <a:latin typeface="Calibri"/>
                <a:cs typeface="Calibri"/>
              </a:rPr>
              <a:t>инвалидизации из-за </a:t>
            </a:r>
            <a:r>
              <a:rPr sz="2200" spc="-15" dirty="0">
                <a:latin typeface="Calibri"/>
                <a:cs typeface="Calibri"/>
              </a:rPr>
              <a:t>болей </a:t>
            </a:r>
            <a:r>
              <a:rPr sz="2200" spc="-5" dirty="0">
                <a:latin typeface="Calibri"/>
                <a:cs typeface="Calibri"/>
              </a:rPr>
              <a:t>в спине у взрослых,  </a:t>
            </a:r>
            <a:r>
              <a:rPr sz="2200" spc="-10" dirty="0">
                <a:latin typeface="Calibri"/>
                <a:cs typeface="Calibri"/>
              </a:rPr>
              <a:t>что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привести к операции в </a:t>
            </a:r>
            <a:r>
              <a:rPr sz="2200" spc="-15" dirty="0">
                <a:latin typeface="Calibri"/>
                <a:cs typeface="Calibri"/>
              </a:rPr>
              <a:t>этой </a:t>
            </a:r>
            <a:r>
              <a:rPr sz="2200" spc="-10" dirty="0">
                <a:latin typeface="Calibri"/>
                <a:cs typeface="Calibri"/>
              </a:rPr>
              <a:t>старшей </a:t>
            </a:r>
            <a:r>
              <a:rPr sz="2200" spc="-5" dirty="0">
                <a:latin typeface="Calibri"/>
                <a:cs typeface="Calibri"/>
              </a:rPr>
              <a:t>возрастной </a:t>
            </a:r>
            <a:r>
              <a:rPr sz="2200" spc="-10" dirty="0">
                <a:latin typeface="Calibri"/>
                <a:cs typeface="Calibri"/>
              </a:rPr>
              <a:t>группе </a:t>
            </a:r>
            <a:r>
              <a:rPr sz="2200" i="1" spc="-10" dirty="0">
                <a:latin typeface="Calibri"/>
                <a:cs typeface="Calibri"/>
              </a:rPr>
              <a:t>Herring </a:t>
            </a:r>
            <a:r>
              <a:rPr sz="2200" i="1" spc="-25" dirty="0">
                <a:latin typeface="Calibri"/>
                <a:cs typeface="Calibri"/>
              </a:rPr>
              <a:t>JA</a:t>
            </a:r>
            <a:r>
              <a:rPr sz="2200" i="1" spc="204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(2014)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Более </a:t>
            </a:r>
            <a:r>
              <a:rPr sz="2200" spc="-10" dirty="0">
                <a:latin typeface="Calibri"/>
                <a:cs typeface="Calibri"/>
              </a:rPr>
              <a:t>сильная </a:t>
            </a:r>
            <a:r>
              <a:rPr sz="2200" spc="-15" dirty="0">
                <a:latin typeface="Calibri"/>
                <a:cs typeface="Calibri"/>
              </a:rPr>
              <a:t>боль </a:t>
            </a:r>
            <a:r>
              <a:rPr sz="2200" spc="-10" dirty="0">
                <a:latin typeface="Calibri"/>
                <a:cs typeface="Calibri"/>
              </a:rPr>
              <a:t>отмечается </a:t>
            </a:r>
            <a:r>
              <a:rPr sz="2200" spc="-5" dirty="0">
                <a:latin typeface="Calibri"/>
                <a:cs typeface="Calibri"/>
              </a:rPr>
              <a:t>у </a:t>
            </a:r>
            <a:r>
              <a:rPr sz="2200" spc="-10" dirty="0">
                <a:latin typeface="Calibri"/>
                <a:cs typeface="Calibri"/>
              </a:rPr>
              <a:t>пациентов </a:t>
            </a:r>
            <a:r>
              <a:rPr sz="2200" spc="-5" dirty="0">
                <a:latin typeface="Calibri"/>
                <a:cs typeface="Calibri"/>
              </a:rPr>
              <a:t>с кифотическими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деформациями,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превышающими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75°.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836" y="513969"/>
            <a:ext cx="9465310" cy="9423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82265" marR="5080" indent="-2870200">
              <a:lnSpc>
                <a:spcPts val="3370"/>
              </a:lnSpc>
              <a:spcBef>
                <a:spcPts val="605"/>
              </a:spcBef>
            </a:pPr>
            <a:r>
              <a:rPr spc="-20" dirty="0"/>
              <a:t>Остеохондропатия </a:t>
            </a:r>
            <a:r>
              <a:rPr spc="-5" dirty="0"/>
              <a:t>концевой </a:t>
            </a:r>
            <a:r>
              <a:rPr dirty="0"/>
              <a:t>пластинки </a:t>
            </a:r>
            <a:r>
              <a:rPr spc="-10" dirty="0"/>
              <a:t>позвонка </a:t>
            </a:r>
            <a:r>
              <a:rPr dirty="0"/>
              <a:t>–  </a:t>
            </a:r>
            <a:r>
              <a:rPr spc="-10" dirty="0"/>
              <a:t>болезнь</a:t>
            </a:r>
            <a:r>
              <a:rPr spc="-35" dirty="0"/>
              <a:t> </a:t>
            </a:r>
            <a:r>
              <a:rPr spc="-10" dirty="0"/>
              <a:t>Шейермана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4942840" cy="403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latin typeface="Calibri"/>
                <a:cs typeface="Calibri"/>
              </a:rPr>
              <a:t>Когда </a:t>
            </a:r>
            <a:r>
              <a:rPr sz="2400" dirty="0">
                <a:latin typeface="Calibri"/>
                <a:cs typeface="Calibri"/>
              </a:rPr>
              <a:t>3 или </a:t>
            </a:r>
            <a:r>
              <a:rPr sz="2400" spc="-15" dirty="0">
                <a:latin typeface="Calibri"/>
                <a:cs typeface="Calibri"/>
              </a:rPr>
              <a:t>более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05"/>
              </a:lnSpc>
            </a:pPr>
            <a:r>
              <a:rPr sz="2400" spc="-10" dirty="0">
                <a:latin typeface="Calibri"/>
                <a:cs typeface="Calibri"/>
              </a:rPr>
              <a:t>последовательных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позвонка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ts val="2300"/>
              </a:lnSpc>
              <a:spcBef>
                <a:spcPts val="270"/>
              </a:spcBef>
            </a:pPr>
            <a:r>
              <a:rPr sz="2400" dirty="0">
                <a:latin typeface="Calibri"/>
                <a:cs typeface="Calibri"/>
              </a:rPr>
              <a:t>клиновидно </a:t>
            </a:r>
            <a:r>
              <a:rPr sz="2400" spc="-5" dirty="0">
                <a:latin typeface="Calibri"/>
                <a:cs typeface="Calibri"/>
              </a:rPr>
              <a:t>деформированы </a:t>
            </a:r>
            <a:r>
              <a:rPr sz="2400" spc="-15" dirty="0">
                <a:latin typeface="Calibri"/>
                <a:cs typeface="Calibri"/>
              </a:rPr>
              <a:t>более  </a:t>
            </a:r>
            <a:r>
              <a:rPr sz="2400" dirty="0">
                <a:latin typeface="Calibri"/>
                <a:cs typeface="Calibri"/>
              </a:rPr>
              <a:t>чем на </a:t>
            </a:r>
            <a:r>
              <a:rPr sz="2400" spc="-10" dirty="0">
                <a:latin typeface="Calibri"/>
                <a:cs typeface="Calibri"/>
              </a:rPr>
              <a:t>5°,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это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радиографические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400" spc="-5" dirty="0">
                <a:latin typeface="Calibri"/>
                <a:cs typeface="Calibri"/>
              </a:rPr>
              <a:t>критерии для </a:t>
            </a:r>
            <a:r>
              <a:rPr sz="2400" spc="-10" dirty="0">
                <a:latin typeface="Calibri"/>
                <a:cs typeface="Calibri"/>
              </a:rPr>
              <a:t>болезни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Шейермана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0"/>
              </a:lnSpc>
            </a:pPr>
            <a:r>
              <a:rPr sz="2400" i="1" spc="-5" dirty="0">
                <a:latin typeface="Calibri"/>
                <a:cs typeface="Calibri"/>
              </a:rPr>
              <a:t>Scheuermann HW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(1920)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marR="21844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Радиографическая картина  </a:t>
            </a:r>
            <a:r>
              <a:rPr sz="2400" dirty="0">
                <a:latin typeface="Calibri"/>
                <a:cs typeface="Calibri"/>
              </a:rPr>
              <a:t>включает </a:t>
            </a:r>
            <a:r>
              <a:rPr sz="2400" spc="-10" dirty="0">
                <a:latin typeface="Calibri"/>
                <a:cs typeface="Calibri"/>
              </a:rPr>
              <a:t>нерегулярные концевые  </a:t>
            </a:r>
            <a:r>
              <a:rPr sz="2400" spc="-5" dirty="0">
                <a:latin typeface="Calibri"/>
                <a:cs typeface="Calibri"/>
              </a:rPr>
              <a:t>пластины позвонков, протрузию  </a:t>
            </a:r>
            <a:r>
              <a:rPr sz="2400" spc="-10" dirty="0">
                <a:latin typeface="Calibri"/>
                <a:cs typeface="Calibri"/>
              </a:rPr>
              <a:t>диска </a:t>
            </a:r>
            <a:r>
              <a:rPr sz="2400" dirty="0">
                <a:latin typeface="Calibri"/>
                <a:cs typeface="Calibri"/>
              </a:rPr>
              <a:t>в губу </a:t>
            </a:r>
            <a:r>
              <a:rPr sz="2400" spc="-20" dirty="0">
                <a:latin typeface="Calibri"/>
                <a:cs typeface="Calibri"/>
              </a:rPr>
              <a:t>тела </a:t>
            </a:r>
            <a:r>
              <a:rPr sz="2400" spc="-5" dirty="0">
                <a:latin typeface="Calibri"/>
                <a:cs typeface="Calibri"/>
              </a:rPr>
              <a:t>позвонка, </a:t>
            </a:r>
            <a:r>
              <a:rPr sz="2400" spc="-10" dirty="0">
                <a:latin typeface="Calibri"/>
                <a:cs typeface="Calibri"/>
              </a:rPr>
              <a:t>узлы  </a:t>
            </a:r>
            <a:r>
              <a:rPr sz="2400" spc="-15" dirty="0">
                <a:latin typeface="Calibri"/>
                <a:cs typeface="Calibri"/>
              </a:rPr>
              <a:t>Шморля, </a:t>
            </a:r>
            <a:r>
              <a:rPr sz="2400" spc="-5" dirty="0">
                <a:latin typeface="Calibri"/>
                <a:cs typeface="Calibri"/>
              </a:rPr>
              <a:t>суженные </a:t>
            </a:r>
            <a:r>
              <a:rPr sz="2400" spc="-10" dirty="0">
                <a:latin typeface="Calibri"/>
                <a:cs typeface="Calibri"/>
              </a:rPr>
              <a:t>дисковые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dirty="0">
                <a:latin typeface="Calibri"/>
                <a:cs typeface="Calibri"/>
              </a:rPr>
              <a:t>пространства 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переднее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заклинивание </a:t>
            </a:r>
            <a:r>
              <a:rPr sz="2400" spc="-25" dirty="0">
                <a:latin typeface="Calibri"/>
                <a:cs typeface="Calibri"/>
              </a:rPr>
              <a:t>тел</a:t>
            </a:r>
            <a:r>
              <a:rPr sz="2400" spc="-5" dirty="0">
                <a:latin typeface="Calibri"/>
                <a:cs typeface="Calibri"/>
              </a:rPr>
              <a:t> позвонков.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368295"/>
            <a:ext cx="5181600" cy="3265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836" y="513969"/>
            <a:ext cx="94653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82265" marR="5080" indent="-2870200">
              <a:lnSpc>
                <a:spcPts val="3460"/>
              </a:lnSpc>
              <a:spcBef>
                <a:spcPts val="535"/>
              </a:spcBef>
            </a:pPr>
            <a:r>
              <a:rPr spc="-20" dirty="0"/>
              <a:t>Остеохондропатия </a:t>
            </a:r>
            <a:r>
              <a:rPr spc="-5" dirty="0"/>
              <a:t>концевой </a:t>
            </a:r>
            <a:r>
              <a:rPr dirty="0"/>
              <a:t>пластинки </a:t>
            </a:r>
            <a:r>
              <a:rPr spc="-10" dirty="0"/>
              <a:t>позвонка </a:t>
            </a:r>
            <a:r>
              <a:rPr dirty="0"/>
              <a:t>–  </a:t>
            </a:r>
            <a:r>
              <a:rPr spc="-10" dirty="0"/>
              <a:t>болезнь</a:t>
            </a:r>
            <a:r>
              <a:rPr spc="-35" dirty="0"/>
              <a:t> </a:t>
            </a:r>
            <a:r>
              <a:rPr spc="-10" dirty="0"/>
              <a:t>Шейермана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9939020" cy="42595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61150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Кардиореспираторные </a:t>
            </a:r>
            <a:r>
              <a:rPr sz="2600" spc="-5" dirty="0">
                <a:latin typeface="Calibri"/>
                <a:cs typeface="Calibri"/>
              </a:rPr>
              <a:t>состояния могут </a:t>
            </a:r>
            <a:r>
              <a:rPr sz="2600" spc="-10" dirty="0">
                <a:latin typeface="Calibri"/>
                <a:cs typeface="Calibri"/>
              </a:rPr>
              <a:t>возникать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5" dirty="0">
                <a:latin typeface="Calibri"/>
                <a:cs typeface="Calibri"/>
              </a:rPr>
              <a:t>пациентов </a:t>
            </a:r>
            <a:r>
              <a:rPr sz="2600" dirty="0">
                <a:latin typeface="Calibri"/>
                <a:cs typeface="Calibri"/>
              </a:rPr>
              <a:t>с  </a:t>
            </a:r>
            <a:r>
              <a:rPr sz="2600" spc="-10" dirty="0">
                <a:latin typeface="Calibri"/>
                <a:cs typeface="Calibri"/>
              </a:rPr>
              <a:t>тяжелыми </a:t>
            </a:r>
            <a:r>
              <a:rPr sz="2600" dirty="0">
                <a:latin typeface="Calibri"/>
                <a:cs typeface="Calibri"/>
              </a:rPr>
              <a:t>деформациями </a:t>
            </a:r>
            <a:r>
              <a:rPr sz="2600" spc="-10" dirty="0">
                <a:latin typeface="Calibri"/>
                <a:cs typeface="Calibri"/>
              </a:rPr>
              <a:t>(кифоз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&gt;100°).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Атипичная </a:t>
            </a:r>
            <a:r>
              <a:rPr sz="2600" spc="-10" dirty="0">
                <a:latin typeface="Calibri"/>
                <a:cs typeface="Calibri"/>
              </a:rPr>
              <a:t>болезнь </a:t>
            </a:r>
            <a:r>
              <a:rPr sz="2600" spc="-5" dirty="0">
                <a:latin typeface="Calibri"/>
                <a:cs typeface="Calibri"/>
              </a:rPr>
              <a:t>Шейермана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5" dirty="0">
                <a:latin typeface="Calibri"/>
                <a:cs typeface="Calibri"/>
              </a:rPr>
              <a:t>грудопоясничный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апофизит</a:t>
            </a:r>
            <a:endParaRPr sz="2600">
              <a:latin typeface="Calibri"/>
              <a:cs typeface="Calibri"/>
            </a:endParaRPr>
          </a:p>
          <a:p>
            <a:pPr marL="241300" marR="1891664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latin typeface="Calibri"/>
                <a:cs typeface="Calibri"/>
              </a:rPr>
              <a:t>названа </a:t>
            </a:r>
            <a:r>
              <a:rPr sz="2600" spc="-20" dirty="0">
                <a:latin typeface="Calibri"/>
                <a:cs typeface="Calibri"/>
              </a:rPr>
              <a:t>потому, </a:t>
            </a:r>
            <a:r>
              <a:rPr sz="2600" spc="-10" dirty="0">
                <a:latin typeface="Calibri"/>
                <a:cs typeface="Calibri"/>
              </a:rPr>
              <a:t>что </a:t>
            </a:r>
            <a:r>
              <a:rPr sz="2600" spc="-5" dirty="0">
                <a:latin typeface="Calibri"/>
                <a:cs typeface="Calibri"/>
              </a:rPr>
              <a:t>она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10" dirty="0">
                <a:latin typeface="Calibri"/>
                <a:cs typeface="Calibri"/>
              </a:rPr>
              <a:t>соответствует </a:t>
            </a:r>
            <a:r>
              <a:rPr sz="2600" dirty="0">
                <a:latin typeface="Calibri"/>
                <a:cs typeface="Calibri"/>
              </a:rPr>
              <a:t>обычным  </a:t>
            </a:r>
            <a:r>
              <a:rPr sz="2600" spc="-5" dirty="0">
                <a:latin typeface="Calibri"/>
                <a:cs typeface="Calibri"/>
              </a:rPr>
              <a:t>рентгенографическим критериям </a:t>
            </a:r>
            <a:r>
              <a:rPr sz="2600" spc="-10" dirty="0">
                <a:latin typeface="Calibri"/>
                <a:cs typeface="Calibri"/>
              </a:rPr>
              <a:t>болезни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Шейермана.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Это явление </a:t>
            </a:r>
            <a:r>
              <a:rPr sz="2600" spc="-5" dirty="0">
                <a:latin typeface="Calibri"/>
                <a:cs typeface="Calibri"/>
              </a:rPr>
              <a:t>обычно </a:t>
            </a:r>
            <a:r>
              <a:rPr sz="2600" spc="-15" dirty="0">
                <a:latin typeface="Calibri"/>
                <a:cs typeface="Calibri"/>
              </a:rPr>
              <a:t>наблюдается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5" dirty="0">
                <a:latin typeface="Calibri"/>
                <a:cs typeface="Calibri"/>
              </a:rPr>
              <a:t>грудопоясничном </a:t>
            </a:r>
            <a:r>
              <a:rPr sz="2600" spc="-5" dirty="0">
                <a:latin typeface="Calibri"/>
                <a:cs typeface="Calibri"/>
              </a:rPr>
              <a:t>соединении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965200">
              <a:lnSpc>
                <a:spcPct val="70100"/>
              </a:lnSpc>
              <a:spcBef>
                <a:spcPts val="465"/>
              </a:spcBef>
            </a:pP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</a:t>
            </a:r>
            <a:r>
              <a:rPr sz="2600" spc="-5" dirty="0">
                <a:latin typeface="Calibri"/>
                <a:cs typeface="Calibri"/>
              </a:rPr>
              <a:t>педиатрическим </a:t>
            </a:r>
            <a:r>
              <a:rPr sz="2600" dirty="0">
                <a:latin typeface="Calibri"/>
                <a:cs typeface="Calibri"/>
              </a:rPr>
              <a:t>эквивалентом </a:t>
            </a:r>
            <a:r>
              <a:rPr sz="2600" spc="-10" dirty="0">
                <a:latin typeface="Calibri"/>
                <a:cs typeface="Calibri"/>
              </a:rPr>
              <a:t>компрессионного  </a:t>
            </a:r>
            <a:r>
              <a:rPr sz="2600" spc="-5" dirty="0">
                <a:latin typeface="Calibri"/>
                <a:cs typeface="Calibri"/>
              </a:rPr>
              <a:t>перелома 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взрослых.</a:t>
            </a:r>
            <a:endParaRPr sz="2600">
              <a:latin typeface="Calibri"/>
              <a:cs typeface="Calibri"/>
            </a:endParaRPr>
          </a:p>
          <a:p>
            <a:pPr marL="241300" marR="81026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Существует </a:t>
            </a:r>
            <a:r>
              <a:rPr sz="2600" spc="-5" dirty="0">
                <a:latin typeface="Calibri"/>
                <a:cs typeface="Calibri"/>
              </a:rPr>
              <a:t>преобладание </a:t>
            </a:r>
            <a:r>
              <a:rPr sz="2600" dirty="0">
                <a:latin typeface="Calibri"/>
                <a:cs typeface="Calibri"/>
              </a:rPr>
              <a:t>мужчин к </a:t>
            </a:r>
            <a:r>
              <a:rPr sz="2600" spc="-5" dirty="0">
                <a:latin typeface="Calibri"/>
                <a:cs typeface="Calibri"/>
              </a:rPr>
              <a:t>женщинам </a:t>
            </a:r>
            <a:r>
              <a:rPr sz="2600" dirty="0">
                <a:latin typeface="Calibri"/>
                <a:cs typeface="Calibri"/>
              </a:rPr>
              <a:t>2: 1 с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пиковым  </a:t>
            </a:r>
            <a:r>
              <a:rPr sz="2600" spc="-5" dirty="0">
                <a:latin typeface="Calibri"/>
                <a:cs typeface="Calibri"/>
              </a:rPr>
              <a:t>возрастом заболеваемости </a:t>
            </a:r>
            <a:r>
              <a:rPr sz="2600" dirty="0">
                <a:latin typeface="Calibri"/>
                <a:cs typeface="Calibri"/>
              </a:rPr>
              <a:t>15 </a:t>
            </a:r>
            <a:r>
              <a:rPr sz="2600" spc="-5" dirty="0">
                <a:latin typeface="Calibri"/>
                <a:cs typeface="Calibri"/>
              </a:rPr>
              <a:t>-17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лет.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5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5" dirty="0">
                <a:latin typeface="Calibri"/>
                <a:cs typeface="Calibri"/>
              </a:rPr>
              <a:t>Когда </a:t>
            </a:r>
            <a:r>
              <a:rPr sz="2600" spc="-10" dirty="0">
                <a:latin typeface="Calibri"/>
                <a:cs typeface="Calibri"/>
              </a:rPr>
              <a:t>болезнь </a:t>
            </a:r>
            <a:r>
              <a:rPr sz="2600" spc="-5" dirty="0">
                <a:latin typeface="Calibri"/>
                <a:cs typeface="Calibri"/>
              </a:rPr>
              <a:t>Шейермана связана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10" dirty="0">
                <a:latin typeface="Calibri"/>
                <a:cs typeface="Calibri"/>
              </a:rPr>
              <a:t>болью </a:t>
            </a:r>
            <a:r>
              <a:rPr sz="2600" dirty="0">
                <a:latin typeface="Calibri"/>
                <a:cs typeface="Calibri"/>
              </a:rPr>
              <a:t>при наличии </a:t>
            </a:r>
            <a:r>
              <a:rPr sz="2600" spc="-20" dirty="0">
                <a:latin typeface="Calibri"/>
                <a:cs typeface="Calibri"/>
              </a:rPr>
              <a:t>одного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  <a:tabLst>
                <a:tab pos="1983739" algn="l"/>
              </a:tabLst>
            </a:pPr>
            <a:r>
              <a:rPr sz="2600" spc="-10" dirty="0">
                <a:latin typeface="Calibri"/>
                <a:cs typeface="Calibri"/>
              </a:rPr>
              <a:t>нескольких	</a:t>
            </a:r>
            <a:r>
              <a:rPr sz="2600" dirty="0">
                <a:latin typeface="Calibri"/>
                <a:cs typeface="Calibri"/>
              </a:rPr>
              <a:t>нестандартных </a:t>
            </a:r>
            <a:r>
              <a:rPr sz="2600" spc="-25" dirty="0">
                <a:latin typeface="Calibri"/>
                <a:cs typeface="Calibri"/>
              </a:rPr>
              <a:t>тел </a:t>
            </a:r>
            <a:r>
              <a:rPr sz="2600" spc="-5" dirty="0">
                <a:latin typeface="Calibri"/>
                <a:cs typeface="Calibri"/>
              </a:rPr>
              <a:t>позвонков, </a:t>
            </a:r>
            <a:r>
              <a:rPr sz="2600" b="1" dirty="0">
                <a:latin typeface="Calibri"/>
                <a:cs typeface="Calibri"/>
              </a:rPr>
              <a:t>физические упражнения  </a:t>
            </a:r>
            <a:r>
              <a:rPr sz="2600" b="1" spc="-5" dirty="0">
                <a:latin typeface="Calibri"/>
                <a:cs typeface="Calibri"/>
              </a:rPr>
              <a:t>запрещены.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836" y="354583"/>
            <a:ext cx="9465310" cy="9423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82265" marR="5080" indent="-2870200">
              <a:lnSpc>
                <a:spcPts val="3370"/>
              </a:lnSpc>
              <a:spcBef>
                <a:spcPts val="605"/>
              </a:spcBef>
            </a:pPr>
            <a:r>
              <a:rPr spc="-20" dirty="0"/>
              <a:t>Остеохондропатия </a:t>
            </a:r>
            <a:r>
              <a:rPr spc="-5" dirty="0"/>
              <a:t>концевой </a:t>
            </a:r>
            <a:r>
              <a:rPr dirty="0"/>
              <a:t>пластинки </a:t>
            </a:r>
            <a:r>
              <a:rPr spc="-10" dirty="0"/>
              <a:t>позвонка </a:t>
            </a:r>
            <a:r>
              <a:rPr dirty="0"/>
              <a:t>–  </a:t>
            </a:r>
            <a:r>
              <a:rPr spc="-10" dirty="0"/>
              <a:t>болезнь</a:t>
            </a:r>
            <a:r>
              <a:rPr spc="-35" dirty="0"/>
              <a:t> </a:t>
            </a:r>
            <a:r>
              <a:rPr spc="-10" dirty="0"/>
              <a:t>Шейермана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5646"/>
            <a:ext cx="6190615" cy="462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libri"/>
                <a:cs typeface="Calibri"/>
              </a:rPr>
              <a:t>Торакально-пояснично-крестцовый </a:t>
            </a:r>
            <a:r>
              <a:rPr sz="2200" spc="-10" dirty="0">
                <a:latin typeface="Calibri"/>
                <a:cs typeface="Calibri"/>
              </a:rPr>
              <a:t>ортез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(TLSO)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spc="-15" dirty="0">
                <a:latin typeface="Calibri"/>
                <a:cs typeface="Calibri"/>
              </a:rPr>
              <a:t>скоба </a:t>
            </a:r>
            <a:r>
              <a:rPr sz="2200" spc="-10" dirty="0">
                <a:latin typeface="Calibri"/>
                <a:cs typeface="Calibri"/>
              </a:rPr>
              <a:t>Милуоки </a:t>
            </a:r>
            <a:r>
              <a:rPr sz="2200" spc="-15" dirty="0">
                <a:latin typeface="Calibri"/>
                <a:cs typeface="Calibri"/>
              </a:rPr>
              <a:t>используется </a:t>
            </a:r>
            <a:r>
              <a:rPr sz="2200" spc="-5" dirty="0">
                <a:latin typeface="Calibri"/>
                <a:cs typeface="Calibri"/>
              </a:rPr>
              <a:t>при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более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серьезных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поражениях.</a:t>
            </a:r>
            <a:endParaRPr sz="2200">
              <a:latin typeface="Calibri"/>
              <a:cs typeface="Calibri"/>
            </a:endParaRPr>
          </a:p>
          <a:p>
            <a:pPr marL="241300" marR="6089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latin typeface="Calibri"/>
                <a:cs typeface="Calibri"/>
              </a:rPr>
              <a:t>Иногда </a:t>
            </a:r>
            <a:r>
              <a:rPr sz="2200" spc="-10" dirty="0">
                <a:latin typeface="Calibri"/>
                <a:cs typeface="Calibri"/>
              </a:rPr>
              <a:t>для достижения </a:t>
            </a:r>
            <a:r>
              <a:rPr sz="2200" spc="-15" dirty="0">
                <a:latin typeface="Calibri"/>
                <a:cs typeface="Calibri"/>
              </a:rPr>
              <a:t>контроля </a:t>
            </a:r>
            <a:r>
              <a:rPr sz="2200" spc="-5" dirty="0">
                <a:latin typeface="Calibri"/>
                <a:cs typeface="Calibri"/>
              </a:rPr>
              <a:t>над </a:t>
            </a:r>
            <a:r>
              <a:rPr sz="2200" spc="-15" dirty="0">
                <a:latin typeface="Calibri"/>
                <a:cs typeface="Calibri"/>
              </a:rPr>
              <a:t>болью  требуется </a:t>
            </a:r>
            <a:r>
              <a:rPr sz="2200" spc="-5" dirty="0">
                <a:latin typeface="Calibri"/>
                <a:cs typeface="Calibri"/>
              </a:rPr>
              <a:t>крепление в </a:t>
            </a:r>
            <a:r>
              <a:rPr sz="2200" spc="-10" dirty="0">
                <a:latin typeface="Calibri"/>
                <a:cs typeface="Calibri"/>
              </a:rPr>
              <a:t>течение </a:t>
            </a:r>
            <a:r>
              <a:rPr sz="2200" spc="-5" dirty="0">
                <a:latin typeface="Calibri"/>
                <a:cs typeface="Calibri"/>
              </a:rPr>
              <a:t>3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месяцев.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Консервативная </a:t>
            </a:r>
            <a:r>
              <a:rPr sz="2200" spc="-5" dirty="0">
                <a:latin typeface="Calibri"/>
                <a:cs typeface="Calibri"/>
              </a:rPr>
              <a:t>помощь, включая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традиционный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20" dirty="0">
                <a:latin typeface="Calibri"/>
                <a:cs typeface="Calibri"/>
              </a:rPr>
              <a:t>протокол </a:t>
            </a:r>
            <a:r>
              <a:rPr sz="2200" spc="-5" dirty="0">
                <a:latin typeface="Calibri"/>
                <a:cs typeface="Calibri"/>
              </a:rPr>
              <a:t>RICE, мягкие упражнения на </a:t>
            </a:r>
            <a:r>
              <a:rPr sz="2200" spc="-10" dirty="0">
                <a:latin typeface="Calibri"/>
                <a:cs typeface="Calibri"/>
              </a:rPr>
              <a:t>гибкость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НПВП, могут быть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полезны.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Коррекция </a:t>
            </a:r>
            <a:r>
              <a:rPr sz="2200" spc="-5" dirty="0">
                <a:latin typeface="Calibri"/>
                <a:cs typeface="Calibri"/>
              </a:rPr>
              <a:t>деформации позвоночника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помощью </a:t>
            </a:r>
            <a:r>
              <a:rPr sz="2200" spc="-10" dirty="0">
                <a:latin typeface="Calibri"/>
                <a:cs typeface="Calibri"/>
              </a:rPr>
              <a:t>фиксации </a:t>
            </a:r>
            <a:r>
              <a:rPr sz="2200" spc="-15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быть применена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Calibri"/>
                <a:cs typeface="Calibri"/>
              </a:rPr>
              <a:t>подвижной </a:t>
            </a:r>
            <a:r>
              <a:rPr sz="2200" spc="-10" dirty="0">
                <a:latin typeface="Calibri"/>
                <a:cs typeface="Calibri"/>
              </a:rPr>
              <a:t>кифотической </a:t>
            </a:r>
            <a:r>
              <a:rPr sz="2200" spc="-5" dirty="0">
                <a:latin typeface="Calibri"/>
                <a:cs typeface="Calibri"/>
              </a:rPr>
              <a:t>деформации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Calibri"/>
                <a:cs typeface="Calibri"/>
              </a:rPr>
              <a:t>дополнение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25" dirty="0">
                <a:latin typeface="Calibri"/>
                <a:cs typeface="Calibri"/>
              </a:rPr>
              <a:t>тому, </a:t>
            </a:r>
            <a:r>
              <a:rPr sz="2200" spc="-10" dirty="0">
                <a:latin typeface="Calibri"/>
                <a:cs typeface="Calibri"/>
              </a:rPr>
              <a:t>что </a:t>
            </a:r>
            <a:r>
              <a:rPr sz="2200" spc="-5" dirty="0">
                <a:latin typeface="Calibri"/>
                <a:cs typeface="Calibri"/>
              </a:rPr>
              <a:t>в позвоночнике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остается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10" dirty="0">
                <a:latin typeface="Calibri"/>
                <a:cs typeface="Calibri"/>
              </a:rPr>
              <a:t>менее </a:t>
            </a:r>
            <a:r>
              <a:rPr sz="2200" spc="-25" dirty="0">
                <a:latin typeface="Calibri"/>
                <a:cs typeface="Calibri"/>
              </a:rPr>
              <a:t>года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роста.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большинстве </a:t>
            </a:r>
            <a:r>
              <a:rPr sz="2200" spc="-5" dirty="0">
                <a:latin typeface="Calibri"/>
                <a:cs typeface="Calibri"/>
              </a:rPr>
              <a:t>случаев </a:t>
            </a:r>
            <a:r>
              <a:rPr sz="2200" spc="-10" dirty="0">
                <a:latin typeface="Calibri"/>
                <a:cs typeface="Calibri"/>
              </a:rPr>
              <a:t>лечение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скобками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5" dirty="0">
                <a:latin typeface="Calibri"/>
                <a:cs typeface="Calibri"/>
              </a:rPr>
              <a:t>должно </a:t>
            </a:r>
            <a:r>
              <a:rPr sz="2200" spc="-20" dirty="0">
                <a:latin typeface="Calibri"/>
                <a:cs typeface="Calibri"/>
              </a:rPr>
              <a:t>продолжаться </a:t>
            </a:r>
            <a:r>
              <a:rPr sz="2200" spc="-5" dirty="0">
                <a:latin typeface="Calibri"/>
                <a:cs typeface="Calibri"/>
              </a:rPr>
              <a:t>не </a:t>
            </a:r>
            <a:r>
              <a:rPr sz="2200" spc="-10" dirty="0">
                <a:latin typeface="Calibri"/>
                <a:cs typeface="Calibri"/>
              </a:rPr>
              <a:t>менее </a:t>
            </a:r>
            <a:r>
              <a:rPr sz="2200" spc="-5" dirty="0">
                <a:latin typeface="Calibri"/>
                <a:cs typeface="Calibri"/>
              </a:rPr>
              <a:t>18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месяцев,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чтобы оказать влияние </a:t>
            </a:r>
            <a:r>
              <a:rPr sz="2200" dirty="0">
                <a:latin typeface="Calibri"/>
                <a:cs typeface="Calibri"/>
              </a:rPr>
              <a:t>на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заклинивание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позвонков.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10702" y="2280513"/>
            <a:ext cx="2051164" cy="2463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836" y="513969"/>
            <a:ext cx="9465310" cy="9423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82265" marR="5080" indent="-2870200">
              <a:lnSpc>
                <a:spcPts val="3370"/>
              </a:lnSpc>
              <a:spcBef>
                <a:spcPts val="605"/>
              </a:spcBef>
            </a:pPr>
            <a:r>
              <a:rPr spc="-20" dirty="0"/>
              <a:t>Остеохондропатия </a:t>
            </a:r>
            <a:r>
              <a:rPr spc="-5" dirty="0"/>
              <a:t>концевой </a:t>
            </a:r>
            <a:r>
              <a:rPr dirty="0"/>
              <a:t>пластинки </a:t>
            </a:r>
            <a:r>
              <a:rPr spc="-10" dirty="0"/>
              <a:t>позвонка </a:t>
            </a:r>
            <a:r>
              <a:rPr dirty="0"/>
              <a:t>–  </a:t>
            </a:r>
            <a:r>
              <a:rPr spc="-10" dirty="0"/>
              <a:t>болезнь</a:t>
            </a:r>
            <a:r>
              <a:rPr spc="-35" dirty="0"/>
              <a:t> </a:t>
            </a:r>
            <a:r>
              <a:rPr spc="-10" dirty="0"/>
              <a:t>Шейермана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816479"/>
            <a:ext cx="501586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45" dirty="0">
                <a:latin typeface="Calibri"/>
                <a:cs typeface="Calibri"/>
              </a:rPr>
              <a:t>Тяжелое</a:t>
            </a:r>
            <a:r>
              <a:rPr sz="2800" spc="-10" dirty="0">
                <a:latin typeface="Calibri"/>
                <a:cs typeface="Calibri"/>
              </a:rPr>
              <a:t> поражение,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65"/>
              </a:spcBef>
            </a:pPr>
            <a:r>
              <a:rPr sz="2800" spc="-10" dirty="0">
                <a:latin typeface="Calibri"/>
                <a:cs typeface="Calibri"/>
              </a:rPr>
              <a:t>прогрессирующее </a:t>
            </a:r>
            <a:r>
              <a:rPr sz="2800" spc="-20" dirty="0">
                <a:latin typeface="Calibri"/>
                <a:cs typeface="Calibri"/>
              </a:rPr>
              <a:t>до </a:t>
            </a:r>
            <a:r>
              <a:rPr sz="2800" spc="-15" dirty="0">
                <a:latin typeface="Calibri"/>
                <a:cs typeface="Calibri"/>
              </a:rPr>
              <a:t>более  </a:t>
            </a:r>
            <a:r>
              <a:rPr sz="2800" spc="-10" dirty="0">
                <a:latin typeface="Calibri"/>
                <a:cs typeface="Calibri"/>
              </a:rPr>
              <a:t>ригидного </a:t>
            </a:r>
            <a:r>
              <a:rPr sz="2800" spc="-5" dirty="0">
                <a:latin typeface="Calibri"/>
                <a:cs typeface="Calibri"/>
              </a:rPr>
              <a:t>кифоза,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75°, 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10" dirty="0">
                <a:latin typeface="Calibri"/>
                <a:cs typeface="Calibri"/>
              </a:rPr>
              <a:t>потребовать </a:t>
            </a:r>
            <a:r>
              <a:rPr sz="2800" spc="-5" dirty="0">
                <a:latin typeface="Calibri"/>
                <a:cs typeface="Calibri"/>
              </a:rPr>
              <a:t>скрепления  позвоночника, </a:t>
            </a:r>
            <a:r>
              <a:rPr sz="2800" spc="-15" dirty="0">
                <a:latin typeface="Calibri"/>
                <a:cs typeface="Calibri"/>
              </a:rPr>
              <a:t>как </a:t>
            </a:r>
            <a:r>
              <a:rPr sz="2800" spc="-5" dirty="0">
                <a:latin typeface="Calibri"/>
                <a:cs typeface="Calibri"/>
              </a:rPr>
              <a:t>заднего, </a:t>
            </a:r>
            <a:r>
              <a:rPr sz="2800" spc="-10" dirty="0">
                <a:latin typeface="Calibri"/>
                <a:cs typeface="Calibri"/>
              </a:rPr>
              <a:t>так </a:t>
            </a:r>
            <a:r>
              <a:rPr sz="2800" spc="-5" dirty="0">
                <a:latin typeface="Calibri"/>
                <a:cs typeface="Calibri"/>
              </a:rPr>
              <a:t>и  </a:t>
            </a:r>
            <a:r>
              <a:rPr sz="2800" spc="-15" dirty="0">
                <a:latin typeface="Calibri"/>
                <a:cs typeface="Calibri"/>
              </a:rPr>
              <a:t>переднего </a:t>
            </a:r>
            <a:r>
              <a:rPr sz="2800" i="1" spc="-10" dirty="0">
                <a:latin typeface="Calibri"/>
                <a:cs typeface="Calibri"/>
              </a:rPr>
              <a:t>Song </a:t>
            </a:r>
            <a:r>
              <a:rPr sz="2800" i="1" spc="-5" dirty="0">
                <a:latin typeface="Calibri"/>
                <a:cs typeface="Calibri"/>
              </a:rPr>
              <a:t>KM </a:t>
            </a:r>
            <a:r>
              <a:rPr sz="2800" i="1" spc="-10" dirty="0">
                <a:latin typeface="Calibri"/>
                <a:cs typeface="Calibri"/>
              </a:rPr>
              <a:t>(2011),  Herring </a:t>
            </a:r>
            <a:r>
              <a:rPr sz="2800" i="1" spc="-30" dirty="0">
                <a:latin typeface="Calibri"/>
                <a:cs typeface="Calibri"/>
              </a:rPr>
              <a:t>JA</a:t>
            </a:r>
            <a:r>
              <a:rPr sz="2800" i="1" spc="3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(2014)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2106167"/>
            <a:ext cx="5181600" cy="378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17761</Words>
  <Application>Microsoft Office PowerPoint</Application>
  <PresentationFormat>Произвольный</PresentationFormat>
  <Paragraphs>1895</Paragraphs>
  <Slides>201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201</vt:i4>
      </vt:variant>
    </vt:vector>
  </HeadingPairs>
  <TitlesOfParts>
    <vt:vector size="202" baseType="lpstr">
      <vt:lpstr>Office Theme</vt:lpstr>
      <vt:lpstr>Ортопедия в педиатрии</vt:lpstr>
      <vt:lpstr>Эмбриология</vt:lpstr>
      <vt:lpstr>Эмбриология</vt:lpstr>
      <vt:lpstr>Синдактилия</vt:lpstr>
      <vt:lpstr>Полидактилия</vt:lpstr>
      <vt:lpstr>Камптодактилия</vt:lpstr>
      <vt:lpstr>Пороки развития верхних конечностей</vt:lpstr>
      <vt:lpstr>Врожденный лучелоктевой синостоз</vt:lpstr>
      <vt:lpstr>Болезнь Шпренгеля</vt:lpstr>
      <vt:lpstr>Омовертебральная кость</vt:lpstr>
      <vt:lpstr>Синдром Клиппеля-Фейля</vt:lpstr>
      <vt:lpstr>Интраспинальные аномалии</vt:lpstr>
      <vt:lpstr>Косолапость</vt:lpstr>
      <vt:lpstr>Косолапость</vt:lpstr>
      <vt:lpstr>Косолапость</vt:lpstr>
      <vt:lpstr>Плоскостопие</vt:lpstr>
      <vt:lpstr>Плоскостопие</vt:lpstr>
      <vt:lpstr>Ригидное плоскостопие</vt:lpstr>
      <vt:lpstr>Полая стопа</vt:lpstr>
      <vt:lpstr>Врожденная вертикальная таранная кость</vt:lpstr>
      <vt:lpstr>Артрогрипоз</vt:lpstr>
      <vt:lpstr>Артрогрипоз</vt:lpstr>
      <vt:lpstr>Артрогрипоз</vt:lpstr>
      <vt:lpstr>Артрогрипоз</vt:lpstr>
      <vt:lpstr>Артрогрипоз</vt:lpstr>
      <vt:lpstr>Артрогрипоз</vt:lpstr>
      <vt:lpstr>Артрогрипоз</vt:lpstr>
      <vt:lpstr>Артрогрипоз</vt:lpstr>
      <vt:lpstr>Паралич плечевого сплетения</vt:lpstr>
      <vt:lpstr>Паралич плечевого сплетения</vt:lpstr>
      <vt:lpstr>Классификация повреждения нерва Седдона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Паралич плечевого сплетения</vt:lpstr>
      <vt:lpstr>БОЛЕЗНИ РАЗВИТИЯ Болезнь Легга-Кальве-Пертеса</vt:lpstr>
      <vt:lpstr>Болезнь Легга-Кальве-Пертеса</vt:lpstr>
      <vt:lpstr>Болезнь Легга-Кальве-Пертеса</vt:lpstr>
      <vt:lpstr>Болезнь Легга-Кальве-Пертеса</vt:lpstr>
      <vt:lpstr>Болезнь Легга-Кальве-Пертеса</vt:lpstr>
      <vt:lpstr>Болезнь Легга-Кальве-Пертеса</vt:lpstr>
      <vt:lpstr>Острый транзиторный синовит тазобедренного сустава (ОТС)</vt:lpstr>
      <vt:lpstr>Острый транзиторный синовит тазобедренного сустава (ОТС)</vt:lpstr>
      <vt:lpstr>Острый транзиторный синовит тазобедренного сустава (ОТС)</vt:lpstr>
      <vt:lpstr>Острый транзиторный синовит тазобедренного сустава (ОТС)</vt:lpstr>
      <vt:lpstr>Импиджмент бедренной вертлужной впадины (ИБВВ)</vt:lpstr>
      <vt:lpstr>Импиджмент бедренной вертлужной впадины (ИБВВ)</vt:lpstr>
      <vt:lpstr>Эпифизеолиз</vt:lpstr>
      <vt:lpstr>Эпифизеолиз</vt:lpstr>
      <vt:lpstr>Эпифизеолиз</vt:lpstr>
      <vt:lpstr>Эпифизеолиз</vt:lpstr>
      <vt:lpstr>Эпифизеолиз</vt:lpstr>
      <vt:lpstr>Эпифизеолиз</vt:lpstr>
      <vt:lpstr>Эпифизеолиз</vt:lpstr>
      <vt:lpstr>Эпифизеолиз</vt:lpstr>
      <vt:lpstr>Эпифизеолиз</vt:lpstr>
      <vt:lpstr>Эпифизеолиз</vt:lpstr>
      <vt:lpstr>Дисплазия развития тазобедренного сустава (ДРТБ)</vt:lpstr>
      <vt:lpstr>Презентация PowerPoint</vt:lpstr>
      <vt:lpstr>Факторы риска, связанные с ДРТБ</vt:lpstr>
      <vt:lpstr>Факторы риска, связанные с ДРТБ</vt:lpstr>
      <vt:lpstr>Дисплазия развития тазобедренного сустава (ДРТБ)</vt:lpstr>
      <vt:lpstr>Рентгенологическая оценка ДРТБ</vt:lpstr>
      <vt:lpstr>Рентгенологическая оценка ДРТБ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Дисплазия развития тазобедренного сустава (ДРТБ)</vt:lpstr>
      <vt:lpstr>Остеохондропатия</vt:lpstr>
      <vt:lpstr>Остеохондропатия</vt:lpstr>
      <vt:lpstr>Остеохондропатия</vt:lpstr>
      <vt:lpstr>Остеохондропатия</vt:lpstr>
      <vt:lpstr>Остеохондропатия</vt:lpstr>
      <vt:lpstr>Остеохондропатия</vt:lpstr>
      <vt:lpstr>Остеохондропатия концевой пластинки позвонка –  болезнь Шойермана</vt:lpstr>
      <vt:lpstr>Остеохондропатия концевой пластинки позвонка –  болезнь Шейермана</vt:lpstr>
      <vt:lpstr>Остеохондропатия концевой пластинки позвонка –  болезнь Шейермана</vt:lpstr>
      <vt:lpstr>Остеохондропатия концевой пластинки позвонка –  болезнь Шейермана</vt:lpstr>
      <vt:lpstr>Остеохондропатия концевой пластинки позвонка –  болезнь Шейермана</vt:lpstr>
      <vt:lpstr>Остеохондропатия концевой пластинки позвонка –  болезнь Шейермана</vt:lpstr>
      <vt:lpstr>Повреждения межпозвонкового диска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Сколиоз позвоночника</vt:lpstr>
      <vt:lpstr>Презентация PowerPoint</vt:lpstr>
      <vt:lpstr>Презентация PowerPoint</vt:lpstr>
      <vt:lpstr>Сколиоз позвоночника</vt:lpstr>
      <vt:lpstr>Неравенство длины ног (НДН)</vt:lpstr>
      <vt:lpstr>Неравенство длины ног</vt:lpstr>
      <vt:lpstr>Неравенство длины ног</vt:lpstr>
      <vt:lpstr>Неравенство длины ног</vt:lpstr>
      <vt:lpstr>Неравенство длины ног</vt:lpstr>
      <vt:lpstr>Неравенство длины ног</vt:lpstr>
      <vt:lpstr>Неравенство длины ног</vt:lpstr>
      <vt:lpstr>Неравенство длины ног</vt:lpstr>
      <vt:lpstr>Неравенство длины ног</vt:lpstr>
      <vt:lpstr>Неравенство длины ног</vt:lpstr>
      <vt:lpstr>Нарушения состояния кости</vt:lpstr>
      <vt:lpstr>Дефекты роста трубчатой кости или позвоночника  Ахондроплазия</vt:lpstr>
      <vt:lpstr>Дефекты роста трубчатой кости или позвоночника  Ахондроплазия</vt:lpstr>
      <vt:lpstr>Дефекты роста трубчатой кости или позвоночника  Ахондроплазия</vt:lpstr>
      <vt:lpstr>Дефекты роста трубчатой кости или позвоночника  Ахондроплазия</vt:lpstr>
      <vt:lpstr>Дефекты роста трубчатой кости или позвоночника  Ахондроплазия</vt:lpstr>
      <vt:lpstr>Дефекты роста трубчатой кости или позвоночника  Ахондроплазия</vt:lpstr>
      <vt:lpstr>Дефекты роста трубчатой кости или позвоночника  Ахондроплазия</vt:lpstr>
      <vt:lpstr>Дефекты роста трубчатой кости или позвоночника  Ахондроплазия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ДЕЗОРГАНИЗОВАННЫЕ ХРЯЩЕВЫЕ И ФИБРОЗНЫЕ  КОМПОНЕНТЫ Несовершенный остеогенез (НО)</vt:lpstr>
      <vt:lpstr>Презентация PowerPoint</vt:lpstr>
      <vt:lpstr>Презентация PowerPoint</vt:lpstr>
      <vt:lpstr>ДЕЗОРГАНИЗОВАННЫЕ ХРЯЩЕВЫЕ И ФИБРОЗНЫЕ  КОМПОНЕНТЫ Несовершенный остеогенез (НО)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МЕТАБОЛИЧЕСКИЕ СОСТОЯНИЯ, ОБЫЧНО ВЛИЯЮЩИЕ НА  МЕТАБОЛИЗМ КАЛЬЦИЯ ИЛИ ФОСФОРА Рахит</vt:lpstr>
      <vt:lpstr>МЕТАБОЛИЧЕСКИЕ СОСТОЯНИЯ, ОБЫЧНО ВЛИЯЮЩИЕ НА  МЕТАБОЛИЗМ КАЛЬЦИЯ ИЛИ ФОСФОРА Мукополисахаридоз (МПС)</vt:lpstr>
      <vt:lpstr>МЕТАБОЛИЧЕСКИЕ СОСТОЯНИЯ, ОБЫЧНО ВЛИЯЮЩИЕ НА  МЕТАБОЛИЗМ КАЛЬЦИЯ ИЛИ ФОСФОРА Мукополисахаридоз (МПС)</vt:lpstr>
      <vt:lpstr>МЕТАБОЛИЧЕСКИЕ СОСТОЯНИЯ, ОБЫЧНО ВЛИЯЮЩИЕ НА  МЕТАБОЛИЗМ КАЛЬЦИЯ ИЛИ ФОСФОРА Мукополисахаридоз (МПС)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МЕТАБОЛИЧЕСКИЕ СОСТОЯНИЯ, ОБЫЧНО ВЛИЯЮЩИЕ НА  МЕТАБОЛИЗМ КАЛЬЦИЯ ИЛИ ФОСФОРА Мукополисахаридоз (МПС)</vt:lpstr>
      <vt:lpstr>МЕТАБОЛИЧЕСКИЕ СОСТОЯНИЯ, ОБЫЧНО ВЛИЯЮЩИЕ НА  МЕТАБОЛИЗМ КАЛЬЦИЯ ИЛИ ФОСФОРА Мукополисахаридоз (МПС)</vt:lpstr>
      <vt:lpstr>Презентация PowerPoint</vt:lpstr>
      <vt:lpstr>Опухоли кости</vt:lpstr>
      <vt:lpstr>Опухоли кости</vt:lpstr>
      <vt:lpstr>Опухоли кости</vt:lpstr>
      <vt:lpstr>Опухоли кости</vt:lpstr>
      <vt:lpstr>Опухоли кости</vt:lpstr>
      <vt:lpstr>Аномалии походки</vt:lpstr>
      <vt:lpstr>Угол шейки стержня и антеверсия бедренной кости:</vt:lpstr>
      <vt:lpstr>Презентация PowerPoint</vt:lpstr>
      <vt:lpstr>Антеверсия бедра</vt:lpstr>
      <vt:lpstr>Антеверсия бедра</vt:lpstr>
      <vt:lpstr>Ретроверсия бедра</vt:lpstr>
      <vt:lpstr>Торсия большеберцовой кости</vt:lpstr>
      <vt:lpstr>Торсия большеберцовой кости</vt:lpstr>
      <vt:lpstr>Торсия большеберцовой кости</vt:lpstr>
      <vt:lpstr>Прогрессирование стопы</vt:lpstr>
      <vt:lpstr>Прогрессирование стопы</vt:lpstr>
      <vt:lpstr>Варус/вальгус колена</vt:lpstr>
      <vt:lpstr>Презентация PowerPoint</vt:lpstr>
      <vt:lpstr>Варус/вальгус колена</vt:lpstr>
      <vt:lpstr>Варус/вальгус колена</vt:lpstr>
      <vt:lpstr>Варус/вальгус колена</vt:lpstr>
      <vt:lpstr>Варус/вальгус колена</vt:lpstr>
      <vt:lpstr>Варус/вальгус колена</vt:lpstr>
      <vt:lpstr>Варус/вальгус колена</vt:lpstr>
      <vt:lpstr>Аномалии походки</vt:lpstr>
      <vt:lpstr>Аномалии походки</vt:lpstr>
      <vt:lpstr>Аномалии походки</vt:lpstr>
      <vt:lpstr>Аномалии походки</vt:lpstr>
      <vt:lpstr>Аномалии походки</vt:lpstr>
      <vt:lpstr>Аномалии походки</vt:lpstr>
      <vt:lpstr>Аномалии походки</vt:lpstr>
      <vt:lpstr>Аномалии походки</vt:lpstr>
      <vt:lpstr>Аномалии походки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Екатерина Быкова</cp:lastModifiedBy>
  <cp:revision>1</cp:revision>
  <dcterms:created xsi:type="dcterms:W3CDTF">2020-11-14T06:06:28Z</dcterms:created>
  <dcterms:modified xsi:type="dcterms:W3CDTF">2020-11-15T16:36:01Z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2020-11-14T00:00:00Z</vt:filetime>
  </property>
</Properties>
</file>