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D9CE-32CE-40A3-83D6-91E52BF29A57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4B4D-8694-45AE-AF35-536F05AD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g.201919007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8BEAC-9D1C-4EEF-99F4-F2EA3AE13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173192"/>
            <a:ext cx="10058400" cy="31519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+mn-lt"/>
              </a:rPr>
              <a:t>Черепно-мозговая травма: отображение структур и осложнений 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A4323B-893D-4720-B797-41434E835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0024" y="4446994"/>
            <a:ext cx="5121976" cy="1413335"/>
          </a:xfrm>
        </p:spPr>
        <p:txBody>
          <a:bodyPr>
            <a:normAutofit fontScale="92500"/>
          </a:bodyPr>
          <a:lstStyle/>
          <a:p>
            <a:pPr algn="l"/>
            <a:r>
              <a:rPr lang="ru-RU" sz="29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Выполнил: ординатор кафедры лучевой диагностики ИПО </a:t>
            </a:r>
          </a:p>
          <a:p>
            <a:pPr algn="l"/>
            <a:r>
              <a:rPr lang="ru-RU" sz="29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Пономаренко Игорь Эдуардович 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931E44-7923-4525-A350-2C56D6C6ABE0}"/>
              </a:ext>
            </a:extLst>
          </p:cNvPr>
          <p:cNvSpPr/>
          <p:nvPr/>
        </p:nvSpPr>
        <p:spPr>
          <a:xfrm>
            <a:off x="3439885" y="1436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200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sz="1200" i="0" u="none" strike="noStrike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ФГБОУ ВО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КрасГМУим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проф. В.Ф. Войно-Ясенецкого Минздрава России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Кафедра лучевой диагностики ИПО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673F0A-EB80-4A98-80C3-71649B8DBA1B}"/>
              </a:ext>
            </a:extLst>
          </p:cNvPr>
          <p:cNvSpPr/>
          <p:nvPr/>
        </p:nvSpPr>
        <p:spPr>
          <a:xfrm>
            <a:off x="4705152" y="569658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Красноярск, 202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43212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6BABE7-9D14-4BA8-80B2-5CCEDC1F4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87" y="4975555"/>
            <a:ext cx="11369619" cy="16880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Перелом лобной кости у 48-летнего мужчины, после падения. Диагноз: стойкий </a:t>
            </a:r>
            <a:r>
              <a:rPr lang="ru-RU" sz="2800" dirty="0" err="1">
                <a:solidFill>
                  <a:schemeClr val="tx1"/>
                </a:solidFill>
              </a:rPr>
              <a:t>мидриаз</a:t>
            </a:r>
            <a:r>
              <a:rPr lang="ru-RU" sz="2800" dirty="0">
                <a:solidFill>
                  <a:schemeClr val="tx1"/>
                </a:solidFill>
              </a:rPr>
              <a:t> правого зрачка. Его оценка по шкале Глазго 15.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781E2-4C37-497D-AFE1-5832934DD8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20" y="1156139"/>
            <a:ext cx="9088472" cy="396656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B25B51-EB6A-9A4F-908E-90DD6B0B631F}"/>
              </a:ext>
            </a:extLst>
          </p:cNvPr>
          <p:cNvSpPr/>
          <p:nvPr/>
        </p:nvSpPr>
        <p:spPr>
          <a:xfrm>
            <a:off x="3014356" y="0"/>
            <a:ext cx="6186886" cy="1003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/>
              <a:t>Повреждения аксонов</a:t>
            </a:r>
            <a:endParaRPr lang="ru-RU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79ECB-B249-4FB3-A255-0200FE50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753600" cy="130693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Повреждения аксонов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7992BE-0ED5-48DF-9032-73F0BDDC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45733"/>
            <a:ext cx="4245428" cy="448042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Повреждение </a:t>
            </a:r>
            <a:r>
              <a:rPr lang="ru-RU" sz="2800" dirty="0">
                <a:solidFill>
                  <a:schemeClr val="tx1"/>
                </a:solidFill>
              </a:rPr>
              <a:t>аксона у 34-летней женщины, после ДТП. П</a:t>
            </a:r>
            <a:r>
              <a:rPr lang="ru-RU" sz="2800" dirty="0"/>
              <a:t>оступила </a:t>
            </a:r>
            <a:r>
              <a:rPr lang="ru-RU" sz="2800" dirty="0">
                <a:solidFill>
                  <a:schemeClr val="tx1"/>
                </a:solidFill>
              </a:rPr>
              <a:t>с сильной головной болью и спутанностью сознания. Ее оценка по шкале Глазго 14.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5CA9A-EF0A-4001-9AA4-98BFED67DD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01" y="1306930"/>
            <a:ext cx="6632778" cy="54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7B0F55-EA0B-4726-935F-B81E1003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492470"/>
            <a:ext cx="3762704" cy="480687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Г</a:t>
            </a:r>
            <a:r>
              <a:rPr lang="ru-RU" sz="2800" dirty="0">
                <a:solidFill>
                  <a:schemeClr val="tx1"/>
                </a:solidFill>
              </a:rPr>
              <a:t>еморрагическое повреждение аксонов у 24-летней женщины, после падения на лоб. Ее оценка по шкале Глазго 14</a:t>
            </a:r>
            <a:r>
              <a:rPr lang="ru-RU" sz="2800" dirty="0"/>
              <a:t>. </a:t>
            </a:r>
          </a:p>
          <a:p>
            <a:endParaRPr lang="ru-RU" u="sng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DEC067-3E6A-492E-ADC4-88A9B816C3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6" y="1113292"/>
            <a:ext cx="6926317" cy="556522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8F8846-6A9F-7847-9603-5823E252AADA}"/>
              </a:ext>
            </a:extLst>
          </p:cNvPr>
          <p:cNvSpPr/>
          <p:nvPr/>
        </p:nvSpPr>
        <p:spPr>
          <a:xfrm>
            <a:off x="3014356" y="0"/>
            <a:ext cx="6186886" cy="1003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/>
              <a:t>Повреждения аксонов</a:t>
            </a:r>
            <a:endParaRPr lang="ru-RU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42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AF4651-DB2D-48D4-82BB-1FE25963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90" y="1520851"/>
            <a:ext cx="4309241" cy="44542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Д</a:t>
            </a:r>
            <a:r>
              <a:rPr lang="ru-RU" sz="2800" dirty="0">
                <a:solidFill>
                  <a:schemeClr val="tx1"/>
                </a:solidFill>
              </a:rPr>
              <a:t>иффузные повреждения аксонов у 25-летнего мужчины после аварии. </a:t>
            </a:r>
            <a:r>
              <a:rPr lang="ru-RU" sz="2800" dirty="0"/>
              <a:t>Е</a:t>
            </a:r>
            <a:r>
              <a:rPr lang="ru-RU" sz="2800" dirty="0">
                <a:solidFill>
                  <a:schemeClr val="tx1"/>
                </a:solidFill>
              </a:rPr>
              <a:t>го оценка по шкале Глазго 3.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CE992-67D8-41B0-B728-E823279753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59" y="1160686"/>
            <a:ext cx="6855324" cy="51745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1F6568-495D-6547-8099-6B270F628F4D}"/>
              </a:ext>
            </a:extLst>
          </p:cNvPr>
          <p:cNvSpPr/>
          <p:nvPr/>
        </p:nvSpPr>
        <p:spPr>
          <a:xfrm>
            <a:off x="3014356" y="0"/>
            <a:ext cx="6186886" cy="1003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4400" b="1" dirty="0"/>
              <a:t>Повреждения аксонов</a:t>
            </a:r>
            <a:endParaRPr lang="ru-RU" sz="4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2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8CB5-7D37-475A-857A-835FCCC5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71" y="71589"/>
            <a:ext cx="11330258" cy="10300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Диффузный отек мозга и сосудистые травмы 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B79E8-F36F-4BC1-80CC-E7D63A5F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4" y="1513490"/>
            <a:ext cx="4140005" cy="51815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КТ-ангиография шеи и боковая трехмерная  КТ-ангиография, МРТ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Травматическая окклюзия позвоночной артерии у пациента после дорожно-транспортного происшествия. 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1106E-A2CB-4FF9-A881-BFA6CE616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17" y="1339870"/>
            <a:ext cx="5813509" cy="48054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DA148C-3727-443E-8931-25AF999A086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72" y="2257370"/>
            <a:ext cx="2070538" cy="29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4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257166-B2F9-4844-9059-750B7E46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32" y="1398306"/>
            <a:ext cx="5597135" cy="34990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мозга, МР-ангиография, </a:t>
            </a:r>
            <a:r>
              <a:rPr lang="ru-RU" sz="2400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субстракционная</a:t>
            </a:r>
            <a:r>
              <a:rPr lang="ru-RU" sz="2400" u="sng" dirty="0">
                <a:solidFill>
                  <a:schemeClr val="tx1"/>
                </a:solidFill>
                <a:cs typeface="Times New Roman" panose="02020603050405020304" pitchFamily="18" charset="0"/>
              </a:rPr>
              <a:t> ангиография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Травматический каротидно-кавернозный свищ у 50-летнего мужчины, который был найден без сознания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6F9977-CC0C-4602-9552-6B33EF8844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7"/>
          <a:stretch/>
        </p:blipFill>
        <p:spPr>
          <a:xfrm>
            <a:off x="5935567" y="1379642"/>
            <a:ext cx="6095999" cy="53210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3BE27C-2C19-48D4-B769-41E27F7886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t="70828"/>
          <a:stretch/>
        </p:blipFill>
        <p:spPr>
          <a:xfrm>
            <a:off x="35740" y="4218723"/>
            <a:ext cx="5812971" cy="248194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22A5070-4C4F-4E45-A75D-618F9571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71" y="71589"/>
            <a:ext cx="11330258" cy="10300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Диффузный отек мозга и сосудистые травмы 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8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5E1D4-435F-4A0F-91F4-BD64CC28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034346" cy="108562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Вторичные травмы головного мозга и грыжи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D3163-7C6D-4961-9851-A955A51A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4" y="1931755"/>
            <a:ext cx="4939864" cy="366168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и МРТ головного мозга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Вторичный инфаркт головного мозга у 34-летнего мужчины, после падения. Его оценка по шкале Глазго 4.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A42AD-88A3-4259-8BEB-B1FAC2EF3C6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6"/>
          <a:stretch/>
        </p:blipFill>
        <p:spPr>
          <a:xfrm>
            <a:off x="5187116" y="1085626"/>
            <a:ext cx="6535749" cy="32904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37F00-70DC-48D5-BC9E-5F40FCD493C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0"/>
          <a:stretch/>
        </p:blipFill>
        <p:spPr>
          <a:xfrm>
            <a:off x="5187116" y="4376058"/>
            <a:ext cx="6535749" cy="215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1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3D470-0B32-4D75-A64B-20384202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97" y="0"/>
            <a:ext cx="12202597" cy="10225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Возможные осложнения из-за грыжи при ЧМТ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92985"/>
              </p:ext>
            </p:extLst>
          </p:nvPr>
        </p:nvGraphicFramePr>
        <p:xfrm>
          <a:off x="483079" y="987085"/>
          <a:ext cx="11231592" cy="5527569"/>
        </p:xfrm>
        <a:graphic>
          <a:graphicData uri="http://schemas.openxmlformats.org/drawingml/2006/table">
            <a:tbl>
              <a:tblPr/>
              <a:tblGrid>
                <a:gridCol w="374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Тип грыжи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Ишемические осложнения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Ущемление желудочка и другие признаки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Грыжа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поясной извилины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смещение средней линии)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Инфаркт передней мозговой артерии на стороне эффекта масс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Боковая вентрикуломегалия на стороне смещения средней линии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4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Односторонняя или асимметричная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транстенториальная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грыжа вниз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Ипсилатеральный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инфаркт задней мозговой артерии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Ипсилатеральный паралич черепного нерва III с поражением зрачков; ипсилатеральный гемипарез (феномен Кернохана, если он тяжелый)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Тяжелая или двусторонняя транстенториальная грыжа, направленная вниз, окклюзия перфоратора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Окклюзия перфоратора по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Виллисову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кругу; инфаркты гипоталамуса и базальных ганглиев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Кровоизлияния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Дюре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в средний мозг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Восходящая чрескожная грыжа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Инфаркт верхней мозжечковой артерии (если он тяжелый)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сообщающаяся гидроцефалия на уровне церебрального водопровода.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Грыжа миндалин мозжечка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Инфаркт задней нижней мозжечковой артерии (если он тяжелый)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сообщающаяся гидроцефалия на выходе четвертого желудочка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291" marR="60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48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17E22-68CA-492D-92E5-56F706F2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0"/>
            <a:ext cx="10972800" cy="103001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C4B6E-95A2-47D7-9440-611610DB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18897"/>
            <a:ext cx="11719249" cy="487926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Применение методов лучевой диагностики играет важнейшую роль в диагностике осложнений ЧМТ</a:t>
            </a:r>
            <a:r>
              <a:rPr lang="ru-RU" sz="4000" dirty="0">
                <a:cs typeface="Times New Roman" panose="02020603050405020304" pitchFamily="18" charset="0"/>
              </a:rPr>
              <a:t>, а также вторичные травмы, которые могут возникнуть из-за грыж. </a:t>
            </a:r>
          </a:p>
          <a:p>
            <a:pPr algn="just"/>
            <a:r>
              <a:rPr lang="ru-RU" sz="4000" dirty="0">
                <a:cs typeface="Times New Roman" panose="02020603050405020304" pitchFamily="18" charset="0"/>
              </a:rPr>
              <a:t>Учитывая доступность и высокую чувствительность метода КТ, она </a:t>
            </a: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наиболее важна при острой ЧМТ и для обнаружения поражений, требующих нейрохирургического вмешательства. </a:t>
            </a:r>
          </a:p>
          <a:p>
            <a:pPr algn="just"/>
            <a:r>
              <a:rPr lang="ru-RU" sz="4000" dirty="0">
                <a:cs typeface="Times New Roman" panose="02020603050405020304" pitchFamily="18" charset="0"/>
              </a:rPr>
              <a:t>Д</a:t>
            </a: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ля выявления внутричерепных </a:t>
            </a:r>
            <a:r>
              <a:rPr lang="ru-RU" sz="4000" dirty="0">
                <a:cs typeface="Times New Roman" panose="02020603050405020304" pitchFamily="18" charset="0"/>
              </a:rPr>
              <a:t>повреждений более высокую чувствительность имеет МРТ,</a:t>
            </a:r>
            <a:r>
              <a:rPr lang="ru-RU" sz="4000" dirty="0">
                <a:solidFill>
                  <a:schemeClr val="tx1"/>
                </a:solidFill>
                <a:cs typeface="Times New Roman" panose="02020603050405020304" pitchFamily="18" charset="0"/>
              </a:rPr>
              <a:t> в то время как его оптимальное использование при ЧМТ является областью активных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11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310BE-4572-4DCA-9FCD-E50A4B02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6B576C-04DC-4C86-A060-3F796BACB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83" y="1737360"/>
            <a:ext cx="7101954" cy="40292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9B261E-500D-4604-95BA-5B2996714B7B}"/>
              </a:ext>
            </a:extLst>
          </p:cNvPr>
          <p:cNvSpPr/>
          <p:nvPr/>
        </p:nvSpPr>
        <p:spPr>
          <a:xfrm>
            <a:off x="3687517" y="5875567"/>
            <a:ext cx="530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https://pubs.rsna.org/doi/10.1148/rg.2019190076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9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FA37-63F6-435B-996C-D8163F45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637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999BF-6288-4FAE-8E9C-F48962A0A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5" y="1957702"/>
            <a:ext cx="10879494" cy="4023360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Черепно-мозговая травма (ЧМТ) - серьезная проблема общественного здравоохранения, по оценке ежегодная заболеваемость в мире составляет 69 миллионов и ее распространенность возросла за последние 25 лет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США в 2013 г. было зарегистрировано почти 2,8 млн диагнозов ЧМТ, 282 000 госпитализаций, связанных с ЧМТ, и 56 000 смертей, связанных с ЧМТ.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Визуализация - КТ и, в большей степени, МРТ - играет решающую роль в ведении и прогнозировании ЧМТ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этой статье рассматривается классификация ЧМТ, резюмируется полезность каждого метода визуализации и представлены результаты визуализации ЧМТ, классифицированные по анатомическому расположению. </a:t>
            </a:r>
          </a:p>
        </p:txBody>
      </p:sp>
    </p:spTree>
    <p:extLst>
      <p:ext uri="{BB962C8B-B14F-4D97-AF65-F5344CB8AC3E}">
        <p14:creationId xmlns:p14="http://schemas.microsoft.com/office/powerpoint/2010/main" val="372063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5DD8E-8938-4FE0-9F27-3D8F9C2A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01" y="265886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75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4904A-1609-49E2-A802-C5C1A610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85" y="0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Субдуральная</a:t>
            </a:r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гигрома</a:t>
            </a:r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6E553-E86F-4EC1-BBB6-C1A23A07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46" y="1222310"/>
            <a:ext cx="4499600" cy="504786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Ушиб мозга и </a:t>
            </a:r>
            <a:r>
              <a:rPr lang="ru-RU" sz="2800" dirty="0" err="1">
                <a:solidFill>
                  <a:schemeClr val="tx1"/>
                </a:solidFill>
              </a:rPr>
              <a:t>субдуральная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гигрома</a:t>
            </a:r>
            <a:r>
              <a:rPr lang="ru-RU" sz="2800" dirty="0">
                <a:solidFill>
                  <a:schemeClr val="tx1"/>
                </a:solidFill>
              </a:rPr>
              <a:t> у пожилой женщины, после падении с лестницы. Оценка по шкале Глазго составила 13.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D8175B-ADA3-4BE6-B478-45FB15E4D6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83" y="1222310"/>
            <a:ext cx="7116068" cy="56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5F7-C52A-4F4A-9113-27960E0B0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14" y="1542392"/>
            <a:ext cx="4211079" cy="39965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</a:t>
            </a:r>
            <a:r>
              <a:rPr lang="ru-RU" sz="3000" u="sng" dirty="0">
                <a:cs typeface="Times New Roman" panose="02020603050405020304" pitchFamily="18" charset="0"/>
              </a:rPr>
              <a:t>головного мозга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Снимок после легкой ЧМТ был интерпретирован как нормальный. Пациент обратился через 6 дней после выписки с постоянной головной болью.</a:t>
            </a:r>
            <a:endParaRPr lang="ru-R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49FE43-B416-4C93-956F-435EE5270D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16" y="1374227"/>
            <a:ext cx="7412273" cy="44271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6D01FB-3286-144C-B57B-9B71C6336B11}"/>
              </a:ext>
            </a:extLst>
          </p:cNvPr>
          <p:cNvSpPr/>
          <p:nvPr/>
        </p:nvSpPr>
        <p:spPr>
          <a:xfrm>
            <a:off x="3142242" y="118982"/>
            <a:ext cx="5907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>
                <a:cs typeface="Times New Roman" panose="02020603050405020304" pitchFamily="18" charset="0"/>
              </a:rPr>
              <a:t>Субдуральная</a:t>
            </a:r>
            <a:r>
              <a:rPr lang="ru-RU" sz="4400" b="1" dirty="0"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cs typeface="Times New Roman" panose="02020603050405020304" pitchFamily="18" charset="0"/>
              </a:rPr>
              <a:t>гигрома</a:t>
            </a:r>
            <a:r>
              <a:rPr lang="ru-RU" sz="4400" b="1" dirty="0">
                <a:cs typeface="Times New Roman" panose="02020603050405020304" pitchFamily="18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7681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998C70-572C-43DF-B23A-45E38201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423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Травматическое САК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B3319-4775-4B05-9C75-69606A71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8" y="4831390"/>
            <a:ext cx="11931708" cy="1522757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33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33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3300" dirty="0">
                <a:solidFill>
                  <a:schemeClr val="tx1"/>
                </a:solidFill>
              </a:rPr>
              <a:t>Посттравматические изменения у трех пациентов с незначительными травмами головы, оценка по шкале Глазго 15.</a:t>
            </a:r>
            <a:endParaRPr lang="ru-RU" sz="33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1876E-EC28-429C-867A-3AC34FFCC8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51" y="1082566"/>
            <a:ext cx="9926497" cy="37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AB1DA-AB9A-47FF-9322-541428E1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Внутрижелудочковое</a:t>
            </a:r>
            <a:r>
              <a:rPr lang="ru-RU" sz="4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кровоизлияние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2BE21-D453-47E4-8174-B6F0BED4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8" y="1392908"/>
            <a:ext cx="5759669" cy="50105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tx1"/>
                </a:solidFill>
              </a:rPr>
              <a:t>Межпедикулярное</a:t>
            </a:r>
            <a:r>
              <a:rPr lang="ru-RU" sz="2800" dirty="0">
                <a:solidFill>
                  <a:schemeClr val="tx1"/>
                </a:solidFill>
              </a:rPr>
              <a:t> кровоизлияние, </a:t>
            </a:r>
            <a:r>
              <a:rPr lang="ru-RU" sz="2800" dirty="0" err="1">
                <a:solidFill>
                  <a:schemeClr val="tx1"/>
                </a:solidFill>
              </a:rPr>
              <a:t>внутрижелудочковое</a:t>
            </a:r>
            <a:r>
              <a:rPr lang="ru-RU" sz="2800" dirty="0">
                <a:solidFill>
                  <a:schemeClr val="tx1"/>
                </a:solidFill>
              </a:rPr>
              <a:t> кровоизлияние и геморрагический ушиб височной доли у 24-летней женщины, которую сбила машина. Ее оценка по шкале Глазго 8. </a:t>
            </a:r>
            <a:endParaRPr lang="ru-RU" sz="2800" b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1077E-4CD5-49DD-805A-460D8B2187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39" y="1136739"/>
            <a:ext cx="5643583" cy="5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1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D692F8-FC2F-40B3-8D3B-14A5F543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3" y="4734046"/>
            <a:ext cx="11736728" cy="185593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algn="just"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Травматическое кровоизлияние в прозрачную перегородку, у пожилой женщины, после падения. Ее оценка по шкале Глазго 13.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E8FAC-786B-4C91-A817-6BC3040A6A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25" y="1656816"/>
            <a:ext cx="9235414" cy="31607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F79965-21C9-9A46-8EB6-212E8FCB42AE}"/>
              </a:ext>
            </a:extLst>
          </p:cNvPr>
          <p:cNvSpPr/>
          <p:nvPr/>
        </p:nvSpPr>
        <p:spPr>
          <a:xfrm>
            <a:off x="2202829" y="0"/>
            <a:ext cx="77055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/>
              <a:t>Кровоизлияние в прозрачную </a:t>
            </a:r>
          </a:p>
          <a:p>
            <a:pPr algn="ctr"/>
            <a:r>
              <a:rPr lang="ru-RU" sz="4400" b="1" dirty="0"/>
              <a:t>перегородку</a:t>
            </a:r>
          </a:p>
        </p:txBody>
      </p:sp>
    </p:spTree>
    <p:extLst>
      <p:ext uri="{BB962C8B-B14F-4D97-AF65-F5344CB8AC3E}">
        <p14:creationId xmlns:p14="http://schemas.microsoft.com/office/powerpoint/2010/main" val="133253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499B4-AB4A-46EE-9CF4-37236F6E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911" y="0"/>
            <a:ext cx="6766411" cy="108399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Ушиб головного мозга </a:t>
            </a:r>
            <a:endPara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AF2E5-8247-4709-9677-2F5C187F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67" y="1198120"/>
            <a:ext cx="5308815" cy="517618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solidFill>
                  <a:schemeClr val="tx1"/>
                </a:solidFill>
              </a:rPr>
              <a:t>Бифронтальные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/>
                </a:solidFill>
              </a:rPr>
              <a:t>геморрагические ушибы, лобные </a:t>
            </a:r>
            <a:r>
              <a:rPr lang="ru-RU" sz="2800" dirty="0" err="1">
                <a:solidFill>
                  <a:schemeClr val="tx1"/>
                </a:solidFill>
              </a:rPr>
              <a:t>субдуральные</a:t>
            </a:r>
            <a:r>
              <a:rPr lang="ru-RU" sz="2800" dirty="0">
                <a:solidFill>
                  <a:schemeClr val="tx1"/>
                </a:solidFill>
              </a:rPr>
              <a:t> гематомы, диффузный отек мозга, САК и </a:t>
            </a:r>
            <a:r>
              <a:rPr lang="ru-RU" sz="2800" dirty="0" err="1">
                <a:solidFill>
                  <a:schemeClr val="tx1"/>
                </a:solidFill>
              </a:rPr>
              <a:t>внутрижелудочковое</a:t>
            </a:r>
            <a:r>
              <a:rPr lang="ru-RU" sz="2800" dirty="0">
                <a:solidFill>
                  <a:schemeClr val="tx1"/>
                </a:solidFill>
              </a:rPr>
              <a:t> кровоизлияние у 58-летнего пациента, которого сбила машина. Оценка по шкале Глазго 13.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FB19F5-3C27-41AA-9A9B-7ACBEB981E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17" y="1093076"/>
            <a:ext cx="6223215" cy="51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531F9A-CD7B-4E7B-AB18-A86B4194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9" y="1466290"/>
            <a:ext cx="4698124" cy="44774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КТ головного мозга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</a:rPr>
              <a:t>Двусторонние гематомы лобной и височной долей у 62-летней женщины, упавшей с лошади. Ее оценка по шкале Глазго 6.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48327C-7524-40ED-BAF0-3D8FB6B6F7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55" y="1145627"/>
            <a:ext cx="6632622" cy="528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B2389-B658-9247-98DD-0AB35A350D6F}"/>
              </a:ext>
            </a:extLst>
          </p:cNvPr>
          <p:cNvSpPr txBox="1"/>
          <p:nvPr/>
        </p:nvSpPr>
        <p:spPr>
          <a:xfrm>
            <a:off x="3194629" y="139410"/>
            <a:ext cx="580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cs typeface="Times New Roman" panose="02020603050405020304" pitchFamily="18" charset="0"/>
              </a:rPr>
              <a:t>Ушиб головного мозга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597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619</Words>
  <Application>Microsoft Macintosh PowerPoint</Application>
  <PresentationFormat>Широкоэкранный</PresentationFormat>
  <Paragraphs>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Тема Office</vt:lpstr>
      <vt:lpstr>Черепно-мозговая травма: отображение структур и осложнений </vt:lpstr>
      <vt:lpstr>Введение</vt:lpstr>
      <vt:lpstr>Субдуральная гигрома  </vt:lpstr>
      <vt:lpstr>Презентация PowerPoint</vt:lpstr>
      <vt:lpstr>Травматическое САК</vt:lpstr>
      <vt:lpstr>Внутрижелудочковое кровоизлияние </vt:lpstr>
      <vt:lpstr>Презентация PowerPoint</vt:lpstr>
      <vt:lpstr>Ушиб головного мозга </vt:lpstr>
      <vt:lpstr>Презентация PowerPoint</vt:lpstr>
      <vt:lpstr>Презентация PowerPoint</vt:lpstr>
      <vt:lpstr>Повреждения аксонов</vt:lpstr>
      <vt:lpstr>Презентация PowerPoint</vt:lpstr>
      <vt:lpstr>Презентация PowerPoint</vt:lpstr>
      <vt:lpstr>Диффузный отек мозга и сосудистые травмы </vt:lpstr>
      <vt:lpstr>Диффузный отек мозга и сосудистые травмы </vt:lpstr>
      <vt:lpstr>Вторичные травмы головного мозга и грыжи</vt:lpstr>
      <vt:lpstr>Возможные осложнения из-за грыжи при ЧМТ</vt:lpstr>
      <vt:lpstr>Заключение</vt:lpstr>
      <vt:lpstr>Статья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Красицкая</dc:creator>
  <cp:lastModifiedBy>Microsoft Office User</cp:lastModifiedBy>
  <cp:revision>40</cp:revision>
  <dcterms:created xsi:type="dcterms:W3CDTF">2021-02-07T06:51:45Z</dcterms:created>
  <dcterms:modified xsi:type="dcterms:W3CDTF">2021-02-25T08:50:04Z</dcterms:modified>
</cp:coreProperties>
</file>