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handoutMasterIdLst>
    <p:handoutMasterId r:id="rId30"/>
  </p:handoutMasterIdLst>
  <p:sldIdLst>
    <p:sldId id="257" r:id="rId5"/>
    <p:sldId id="263" r:id="rId6"/>
    <p:sldId id="264" r:id="rId7"/>
    <p:sldId id="325" r:id="rId8"/>
    <p:sldId id="292" r:id="rId9"/>
    <p:sldId id="326" r:id="rId10"/>
    <p:sldId id="313" r:id="rId11"/>
    <p:sldId id="328" r:id="rId12"/>
    <p:sldId id="329" r:id="rId13"/>
    <p:sldId id="298" r:id="rId14"/>
    <p:sldId id="330" r:id="rId15"/>
    <p:sldId id="295" r:id="rId16"/>
    <p:sldId id="339" r:id="rId17"/>
    <p:sldId id="340" r:id="rId18"/>
    <p:sldId id="331" r:id="rId19"/>
    <p:sldId id="314" r:id="rId20"/>
    <p:sldId id="332" r:id="rId21"/>
    <p:sldId id="333" r:id="rId22"/>
    <p:sldId id="334" r:id="rId23"/>
    <p:sldId id="335" r:id="rId24"/>
    <p:sldId id="302" r:id="rId25"/>
    <p:sldId id="336" r:id="rId26"/>
    <p:sldId id="337" r:id="rId27"/>
    <p:sldId id="338" r:id="rId28"/>
    <p:sldId id="262"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3" d="2"/>
        <a:sy n="3" d="2"/>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30.01.2023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3998" y="1898977"/>
            <a:ext cx="9144000" cy="2387600"/>
          </a:xfrm>
          <a:prstGeom prst="rect">
            <a:avLst/>
          </a:prstGeom>
        </p:spPr>
        <p:txBody>
          <a:bodyPr anchor="b"/>
          <a:lstStyle>
            <a:lvl1pPr algn="ctr">
              <a:defRPr sz="6000">
                <a:solidFill>
                  <a:schemeClr val="accent1">
                    <a:lumMod val="75000"/>
                  </a:schemeClr>
                </a:solidFill>
              </a:defRPr>
            </a:lvl1pPr>
          </a:lstStyle>
          <a:p>
            <a:r>
              <a:rPr lang="ru-RU"/>
              <a:t>Образец заголовка</a:t>
            </a:r>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рав_ответ_1">
    <p:spTree>
      <p:nvGrpSpPr>
        <p:cNvPr id="1" name=""/>
        <p:cNvGrpSpPr/>
        <p:nvPr/>
      </p:nvGrpSpPr>
      <p:grpSpPr>
        <a:xfrm>
          <a:off x="0" y="0"/>
          <a:ext cx="0" cy="0"/>
          <a:chOff x="0" y="0"/>
          <a:chExt cx="0" cy="0"/>
        </a:xfrm>
      </p:grpSpPr>
      <p:sp>
        <p:nvSpPr>
          <p:cNvPr id="17"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a:t>Образец заголовка</a:t>
            </a:r>
            <a:endParaRPr lang="ru-RU" dirty="0"/>
          </a:p>
        </p:txBody>
      </p:sp>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3"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a:t>Образец заголовка</a:t>
            </a:r>
            <a:endParaRPr lang="ru-RU"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90" y="2585668"/>
            <a:ext cx="2417069" cy="3456439"/>
          </a:xfrm>
          <a:prstGeom prst="rect">
            <a:avLst/>
          </a:prstGeom>
        </p:spPr>
      </p:pic>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5290" y="2889345"/>
            <a:ext cx="2115316" cy="3145542"/>
          </a:xfrm>
          <a:prstGeom prst="rect">
            <a:avLst/>
          </a:prstGeom>
        </p:spPr>
      </p:pic>
      <p:sp>
        <p:nvSpPr>
          <p:cNvPr id="14"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5"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6"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5317" y="2744164"/>
            <a:ext cx="2298197" cy="329794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8984" y="2290011"/>
            <a:ext cx="1642875" cy="375209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34" y="2399740"/>
            <a:ext cx="1463043" cy="3642367"/>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6106" y="2320491"/>
            <a:ext cx="2002540" cy="3721616"/>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Прав_ответ_1">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8" name="Заголовок 1"/>
          <p:cNvSpPr>
            <a:spLocks noGrp="1"/>
          </p:cNvSpPr>
          <p:nvPr>
            <p:ph type="title"/>
          </p:nvPr>
        </p:nvSpPr>
        <p:spPr>
          <a:xfrm>
            <a:off x="3487706" y="385187"/>
            <a:ext cx="5366479" cy="2758191"/>
          </a:xfrm>
          <a:prstGeom prst="rect">
            <a:avLst/>
          </a:prstGeom>
          <a:solidFill>
            <a:schemeClr val="bg1"/>
          </a:solidFill>
          <a:ln w="38100">
            <a:solidFill>
              <a:srgbClr val="52D0D4"/>
            </a:solidFill>
          </a:ln>
        </p:spPr>
        <p:txBody>
          <a:bodyPr vert="horz" lIns="91440" tIns="45720" rIns="91440" bIns="45720" rtlCol="0" anchor="ctr">
            <a:normAutofit/>
          </a:bodyPr>
          <a:lstStyle>
            <a:lvl1pPr algn="ctr">
              <a:defRPr>
                <a:solidFill>
                  <a:schemeClr val="accent1">
                    <a:lumMod val="75000"/>
                  </a:schemeClr>
                </a:solidFill>
              </a:defRPr>
            </a:lvl1pPr>
          </a:lstStyle>
          <a:p>
            <a:r>
              <a:rPr lang="ru-RU"/>
              <a:t>Образец заголовка</a:t>
            </a:r>
            <a:endParaRPr lang="ru-RU" dirty="0"/>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169" y="2195523"/>
            <a:ext cx="2176276" cy="3846584"/>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1446" y="2180283"/>
            <a:ext cx="2575565" cy="3861824"/>
          </a:xfrm>
          <a:prstGeom prst="rect">
            <a:avLst/>
          </a:prstGeom>
        </p:spPr>
      </p:pic>
      <p:sp>
        <p:nvSpPr>
          <p:cNvPr id="11" name="Text Placeholder 3"/>
          <p:cNvSpPr>
            <a:spLocks noGrp="1"/>
          </p:cNvSpPr>
          <p:nvPr>
            <p:ph type="body" sz="quarter" idx="13" hasCustomPrompt="1"/>
          </p:nvPr>
        </p:nvSpPr>
        <p:spPr>
          <a:xfrm>
            <a:off x="4156422" y="347301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4156422" y="4485839"/>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4156422" y="5498664"/>
            <a:ext cx="3988800" cy="717550"/>
          </a:xfrm>
          <a:prstGeom prst="rect">
            <a:avLst/>
          </a:prstGeom>
          <a:solidFill>
            <a:schemeClr val="bg1"/>
          </a:solidFill>
          <a:ln w="38100">
            <a:solidFill>
              <a:srgbClr val="52D0D4"/>
            </a:solidFill>
            <a:prstDash val="solid"/>
          </a:ln>
        </p:spPr>
        <p:txBody>
          <a:bodyPr anchor="ctr"/>
          <a:lstStyle>
            <a:lvl1pPr marL="0" indent="0" algn="ctr">
              <a:buFontTx/>
              <a:buNone/>
              <a:defRPr sz="2400">
                <a:solidFill>
                  <a:schemeClr val="accent1">
                    <a:lumMod val="75000"/>
                  </a:schemeClr>
                </a:solidFill>
                <a:latin typeface="+mn-lt"/>
                <a:cs typeface="Segoe UI"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2949697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езультат">
    <p:spTree>
      <p:nvGrpSpPr>
        <p:cNvPr id="1" name=""/>
        <p:cNvGrpSpPr/>
        <p:nvPr/>
      </p:nvGrpSpPr>
      <p:grpSpPr>
        <a:xfrm>
          <a:off x="0" y="0"/>
          <a:ext cx="0" cy="0"/>
          <a:chOff x="0" y="0"/>
          <a:chExt cx="0" cy="0"/>
        </a:xfrm>
      </p:grpSpPr>
      <p:pic>
        <p:nvPicPr>
          <p:cNvPr id="17" name="Рисунок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2101" y="505796"/>
            <a:ext cx="6388621" cy="4483617"/>
          </a:xfrm>
          <a:prstGeom prst="rect">
            <a:avLst/>
          </a:prstGeom>
        </p:spPr>
      </p:pic>
      <p:pic>
        <p:nvPicPr>
          <p:cNvPr id="18" name="Рисунок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6549" y="1482683"/>
            <a:ext cx="6614173" cy="2529845"/>
          </a:xfrm>
          <a:prstGeom prst="rect">
            <a:avLst/>
          </a:prstGeom>
        </p:spPr>
      </p:pic>
      <p:sp>
        <p:nvSpPr>
          <p:cNvPr id="19" name="Заголовок 1"/>
          <p:cNvSpPr>
            <a:spLocks noGrp="1"/>
          </p:cNvSpPr>
          <p:nvPr>
            <p:ph type="title" hasCustomPrompt="1"/>
          </p:nvPr>
        </p:nvSpPr>
        <p:spPr>
          <a:xfrm>
            <a:off x="2676968" y="2569705"/>
            <a:ext cx="6614173" cy="699587"/>
          </a:xfrm>
          <a:prstGeom prst="rect">
            <a:avLst/>
          </a:prstGeom>
        </p:spPr>
        <p:txBody>
          <a:bodyPr/>
          <a:lstStyle>
            <a:lvl1pPr>
              <a:defRPr b="1" baseline="0">
                <a:solidFill>
                  <a:schemeClr val="accent1">
                    <a:lumMod val="75000"/>
                  </a:schemeClr>
                </a:solidFill>
              </a:defRPr>
            </a:lvl1pPr>
          </a:lstStyle>
          <a:p>
            <a:r>
              <a:rPr lang="ru-RU" dirty="0"/>
              <a:t>О</a:t>
            </a:r>
            <a:r>
              <a:rPr lang="en-US" dirty="0"/>
              <a:t> </a:t>
            </a:r>
            <a:r>
              <a:rPr lang="ru-RU" dirty="0"/>
              <a:t>б</a:t>
            </a:r>
            <a:r>
              <a:rPr lang="en-US" dirty="0"/>
              <a:t> </a:t>
            </a:r>
            <a:r>
              <a:rPr lang="ru-RU" dirty="0"/>
              <a:t>р</a:t>
            </a:r>
            <a:r>
              <a:rPr lang="en-US" dirty="0"/>
              <a:t> </a:t>
            </a:r>
            <a:r>
              <a:rPr lang="ru-RU" dirty="0"/>
              <a:t>а</a:t>
            </a:r>
            <a:r>
              <a:rPr lang="en-US" dirty="0"/>
              <a:t> </a:t>
            </a:r>
            <a:r>
              <a:rPr lang="ru-RU" dirty="0"/>
              <a:t>з</a:t>
            </a:r>
            <a:r>
              <a:rPr lang="en-US" dirty="0"/>
              <a:t> </a:t>
            </a:r>
            <a:r>
              <a:rPr lang="ru-RU" dirty="0"/>
              <a:t>е</a:t>
            </a:r>
            <a:r>
              <a:rPr lang="en-US" dirty="0"/>
              <a:t> </a:t>
            </a:r>
            <a:r>
              <a:rPr lang="ru-RU" dirty="0"/>
              <a:t>ц</a:t>
            </a:r>
            <a:r>
              <a:rPr lang="en-US" dirty="0"/>
              <a:t>  </a:t>
            </a:r>
            <a:r>
              <a:rPr lang="ru-RU" dirty="0"/>
              <a:t>з</a:t>
            </a:r>
            <a:r>
              <a:rPr lang="en-US" dirty="0"/>
              <a:t> </a:t>
            </a:r>
            <a:r>
              <a:rPr lang="ru-RU" dirty="0"/>
              <a:t>а</a:t>
            </a:r>
            <a:r>
              <a:rPr lang="en-US" dirty="0"/>
              <a:t> </a:t>
            </a:r>
            <a:r>
              <a:rPr lang="ru-RU" dirty="0"/>
              <a:t>г</a:t>
            </a:r>
            <a:r>
              <a:rPr lang="en-US" dirty="0"/>
              <a:t> </a:t>
            </a:r>
            <a:r>
              <a:rPr lang="ru-RU" dirty="0"/>
              <a:t>о</a:t>
            </a:r>
            <a:r>
              <a:rPr lang="en-US" dirty="0"/>
              <a:t> </a:t>
            </a:r>
            <a:r>
              <a:rPr lang="ru-RU" dirty="0"/>
              <a:t>л</a:t>
            </a:r>
            <a:r>
              <a:rPr lang="en-US" dirty="0"/>
              <a:t> </a:t>
            </a:r>
            <a:r>
              <a:rPr lang="ru-RU" dirty="0"/>
              <a:t>о</a:t>
            </a:r>
            <a:r>
              <a:rPr lang="en-US" dirty="0"/>
              <a:t> </a:t>
            </a:r>
            <a:r>
              <a:rPr lang="ru-RU" dirty="0"/>
              <a:t>в</a:t>
            </a:r>
            <a:r>
              <a:rPr lang="en-US" dirty="0"/>
              <a:t> </a:t>
            </a:r>
            <a:r>
              <a:rPr lang="ru-RU" dirty="0"/>
              <a:t>к</a:t>
            </a:r>
            <a:r>
              <a:rPr lang="en-US" dirty="0"/>
              <a:t> </a:t>
            </a:r>
            <a:r>
              <a:rPr lang="ru-RU" dirty="0"/>
              <a:t>а</a:t>
            </a:r>
          </a:p>
        </p:txBody>
      </p:sp>
      <p:pic>
        <p:nvPicPr>
          <p:cNvPr id="20" name="Рисунок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86" y="2569705"/>
            <a:ext cx="1690142" cy="3683982"/>
          </a:xfrm>
          <a:prstGeom prst="rect">
            <a:avLst/>
          </a:prstGeom>
        </p:spPr>
      </p:pic>
      <p:pic>
        <p:nvPicPr>
          <p:cNvPr id="21" name="Рисунок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78098" y="4089357"/>
            <a:ext cx="1563627" cy="1953772"/>
          </a:xfrm>
          <a:prstGeom prst="rect">
            <a:avLst/>
          </a:prstGeom>
        </p:spPr>
      </p:pic>
      <p:pic>
        <p:nvPicPr>
          <p:cNvPr id="22" name="Рисунок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7302" y="1959719"/>
            <a:ext cx="2320644" cy="4083410"/>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ppt_x</p:attrName>
                                        </p:attrNameLst>
                                      </p:cBhvr>
                                      <p:tavLst>
                                        <p:tav tm="0">
                                          <p:val>
                                            <p:fltVal val="0.5"/>
                                          </p:val>
                                        </p:tav>
                                        <p:tav tm="100000">
                                          <p:val>
                                            <p:strVal val="#ppt_x"/>
                                          </p:val>
                                        </p:tav>
                                      </p:tavLst>
                                    </p:anim>
                                    <p:anim calcmode="lin" valueType="num">
                                      <p:cBhvr>
                                        <p:cTn id="10" dur="2000" fill="hold"/>
                                        <p:tgtEl>
                                          <p:spTgt spid="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par>
                                <p:cTn id="11" presetID="42" presetClass="path" presetSubtype="0" repeatCount="indefinite" accel="50000" decel="50000" fill="hold" nodeType="withEffect">
                                  <p:stCondLst>
                                    <p:cond delay="0"/>
                                  </p:stCondLst>
                                  <p:childTnLst>
                                    <p:animMotion origin="layout" path="M -1.25E-6 -4.44444E-6 L 0.00078 -0.13425 " pathEditMode="relative" rAng="0" ptsTypes="AA">
                                      <p:cBhvr>
                                        <p:cTn id="12" dur="2000" fill="hold"/>
                                        <p:tgtEl>
                                          <p:spTgt spid="17"/>
                                        </p:tgtEl>
                                        <p:attrNameLst>
                                          <p:attrName>ppt_x</p:attrName>
                                          <p:attrName>ppt_y</p:attrName>
                                        </p:attrNameLst>
                                      </p:cBhvr>
                                      <p:rCtr x="39" y="-6713"/>
                                    </p:animMotion>
                                  </p:childTnLst>
                                </p:cTn>
                              </p:par>
                              <p:par>
                                <p:cTn id="13" presetID="36" presetClass="emph" presetSubtype="0" fill="hold" grpId="0" nodeType="withEffect">
                                  <p:stCondLst>
                                    <p:cond delay="200"/>
                                  </p:stCondLst>
                                  <p:iterate type="lt">
                                    <p:tmPct val="10000"/>
                                  </p:iterate>
                                  <p:childTnLst>
                                    <p:animScale>
                                      <p:cBhvr>
                                        <p:cTn id="14" dur="500" autoRev="1" fill="hold">
                                          <p:stCondLst>
                                            <p:cond delay="0"/>
                                          </p:stCondLst>
                                        </p:cTn>
                                        <p:tgtEl>
                                          <p:spTgt spid="19"/>
                                        </p:tgtEl>
                                      </p:cBhvr>
                                      <p:to x="80000" y="100000"/>
                                    </p:animScale>
                                    <p:anim by="(#ppt_w*0.10)" calcmode="lin" valueType="num">
                                      <p:cBhvr>
                                        <p:cTn id="15" dur="500" autoRev="1" fill="hold">
                                          <p:stCondLst>
                                            <p:cond delay="0"/>
                                          </p:stCondLst>
                                        </p:cTn>
                                        <p:tgtEl>
                                          <p:spTgt spid="19"/>
                                        </p:tgtEl>
                                        <p:attrNameLst>
                                          <p:attrName>ppt_x</p:attrName>
                                        </p:attrNameLst>
                                      </p:cBhvr>
                                    </p:anim>
                                    <p:anim by="(-#ppt_w*0.10)" calcmode="lin" valueType="num">
                                      <p:cBhvr>
                                        <p:cTn id="16" dur="500" autoRev="1" fill="hold">
                                          <p:stCondLst>
                                            <p:cond delay="0"/>
                                          </p:stCondLst>
                                        </p:cTn>
                                        <p:tgtEl>
                                          <p:spTgt spid="19"/>
                                        </p:tgtEl>
                                        <p:attrNameLst>
                                          <p:attrName>ppt_y</p:attrName>
                                        </p:attrNameLst>
                                      </p:cBhvr>
                                    </p:anim>
                                    <p:animRot by="-480000">
                                      <p:cBhvr>
                                        <p:cTn id="17" dur="500" autoRev="1" fill="hold">
                                          <p:stCondLst>
                                            <p:cond delay="0"/>
                                          </p:stCondLst>
                                        </p:cTn>
                                        <p:tgtEl>
                                          <p:spTgt spid="19"/>
                                        </p:tgtEl>
                                        <p:attrNameLst>
                                          <p:attrName>r</p:attrName>
                                        </p:attrNameLst>
                                      </p:cBhvr>
                                    </p:animRot>
                                  </p:childTnLst>
                                </p:cTn>
                              </p:par>
                              <p:par>
                                <p:cTn id="18" presetID="42" presetClass="path" presetSubtype="0" accel="50000" decel="50000" fill="hold" nodeType="withEffect">
                                  <p:stCondLst>
                                    <p:cond delay="200"/>
                                  </p:stCondLst>
                                  <p:childTnLst>
                                    <p:animMotion origin="layout" path="M 3.54167E-6 -4.44444E-6 L 0.00065 -0.16851 " pathEditMode="relative" rAng="0" ptsTypes="AA">
                                      <p:cBhvr>
                                        <p:cTn id="19" dur="3000" fill="hold"/>
                                        <p:tgtEl>
                                          <p:spTgt spid="18"/>
                                        </p:tgtEl>
                                        <p:attrNameLst>
                                          <p:attrName>ppt_x</p:attrName>
                                          <p:attrName>ppt_y</p:attrName>
                                        </p:attrNameLst>
                                      </p:cBhvr>
                                      <p:rCtr x="26" y="-8426"/>
                                    </p:animMotion>
                                  </p:childTnLst>
                                </p:cTn>
                              </p:par>
                              <p:par>
                                <p:cTn id="20" presetID="42" presetClass="path" presetSubtype="0" accel="50000" decel="50000" fill="hold" grpId="1" nodeType="withEffect">
                                  <p:stCondLst>
                                    <p:cond delay="200"/>
                                  </p:stCondLst>
                                  <p:iterate type="lt">
                                    <p:tmPct val="0"/>
                                  </p:iterate>
                                  <p:childTnLst>
                                    <p:animMotion origin="layout" path="M 4.79167E-6 -4.44444E-6 L -0.0004 -0.17407 " pathEditMode="relative" rAng="0" ptsTypes="AA">
                                      <p:cBhvr>
                                        <p:cTn id="21" dur="3000" fill="hold"/>
                                        <p:tgtEl>
                                          <p:spTgt spid="19"/>
                                        </p:tgtEl>
                                        <p:attrNameLst>
                                          <p:attrName>ppt_x</p:attrName>
                                          <p:attrName>ppt_y</p:attrName>
                                        </p:attrNameLst>
                                      </p:cBhvr>
                                      <p:rCtr x="-26" y="-8704"/>
                                    </p:animMotion>
                                  </p:childTnLst>
                                </p:cTn>
                              </p:par>
                              <p:par>
                                <p:cTn id="22" presetID="63" presetClass="path" presetSubtype="0" accel="50000" decel="50000" fill="hold" nodeType="withEffect">
                                  <p:stCondLst>
                                    <p:cond delay="500"/>
                                  </p:stCondLst>
                                  <p:childTnLst>
                                    <p:animMotion origin="layout" path="M -1.04167E-6 2.96296E-6 L 0.1987 -0.00417 " pathEditMode="relative" rAng="0" ptsTypes="AA">
                                      <p:cBhvr>
                                        <p:cTn id="23" dur="2000" fill="hold"/>
                                        <p:tgtEl>
                                          <p:spTgt spid="20"/>
                                        </p:tgtEl>
                                        <p:attrNameLst>
                                          <p:attrName>ppt_x</p:attrName>
                                          <p:attrName>ppt_y</p:attrName>
                                        </p:attrNameLst>
                                      </p:cBhvr>
                                      <p:rCtr x="9935" y="-208"/>
                                    </p:animMotion>
                                  </p:childTnLst>
                                </p:cTn>
                              </p:par>
                              <p:par>
                                <p:cTn id="24" presetID="35" presetClass="path" presetSubtype="0" accel="50000" decel="50000" fill="hold" nodeType="withEffect">
                                  <p:stCondLst>
                                    <p:cond delay="500"/>
                                  </p:stCondLst>
                                  <p:childTnLst>
                                    <p:animMotion origin="layout" path="M -3.54167E-6 -3.33333E-6 L -0.21927 0.00186 " pathEditMode="relative" rAng="0" ptsTypes="AA">
                                      <p:cBhvr>
                                        <p:cTn id="25" dur="2000" fill="hold"/>
                                        <p:tgtEl>
                                          <p:spTgt spid="22"/>
                                        </p:tgtEl>
                                        <p:attrNameLst>
                                          <p:attrName>ppt_x</p:attrName>
                                          <p:attrName>ppt_y</p:attrName>
                                        </p:attrNameLst>
                                      </p:cBhvr>
                                      <p:rCtr x="-10964" y="93"/>
                                    </p:animMotion>
                                  </p:childTnLst>
                                </p:cTn>
                              </p:par>
                              <p:par>
                                <p:cTn id="26" presetID="35" presetClass="path" presetSubtype="0" accel="50000" decel="50000" fill="hold" nodeType="withEffect">
                                  <p:stCondLst>
                                    <p:cond delay="500"/>
                                  </p:stCondLst>
                                  <p:childTnLst>
                                    <p:animMotion origin="layout" path="M 0 0 L -0.25 0 E" pathEditMode="relative" ptsTypes="">
                                      <p:cBhvr>
                                        <p:cTn id="27"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Фо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04330"/>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6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5698" y="3292383"/>
            <a:ext cx="2115316" cy="3145542"/>
          </a:xfrm>
          <a:prstGeom prst="rect">
            <a:avLst/>
          </a:prstGeom>
        </p:spPr>
      </p:pic>
      <p:sp>
        <p:nvSpPr>
          <p:cNvPr id="9" name="Заголовок 1"/>
          <p:cNvSpPr txBox="1">
            <a:spLocks/>
          </p:cNvSpPr>
          <p:nvPr/>
        </p:nvSpPr>
        <p:spPr>
          <a:xfrm>
            <a:off x="1524000" y="1641664"/>
            <a:ext cx="9144000" cy="1234344"/>
          </a:xfrm>
          <a:prstGeom prst="rect">
            <a:avLst/>
          </a:prstGeom>
        </p:spPr>
        <p:txBody>
          <a:bodyPr anchor="b"/>
          <a:lstStyle>
            <a:lvl1pPr algn="ctr" defTabSz="914400" rtl="0" eaLnBrk="1" latinLnBrk="0" hangingPunct="1">
              <a:lnSpc>
                <a:spcPct val="90000"/>
              </a:lnSpc>
              <a:spcBef>
                <a:spcPct val="0"/>
              </a:spcBef>
              <a:buNone/>
              <a:defRPr sz="6000" kern="1200">
                <a:solidFill>
                  <a:schemeClr val="accent1">
                    <a:lumMod val="75000"/>
                  </a:schemeClr>
                </a:solidFill>
                <a:latin typeface="+mj-lt"/>
                <a:ea typeface="+mj-ea"/>
                <a:cs typeface="+mj-cs"/>
              </a:defRPr>
            </a:lvl1pPr>
          </a:lstStyle>
          <a:p>
            <a:r>
              <a:rPr lang="ru-RU" sz="4000" dirty="0"/>
              <a:t>Травмы ЧЛО. Классификация, диагностика, тактика врача-стоматолога.</a:t>
            </a:r>
          </a:p>
        </p:txBody>
      </p:sp>
      <p:pic>
        <p:nvPicPr>
          <p:cNvPr id="10"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47900" y="4416550"/>
            <a:ext cx="573534" cy="505026"/>
          </a:xfrm>
          <a:prstGeom prst="rect">
            <a:avLst/>
          </a:prstGeom>
        </p:spPr>
      </p:pic>
      <p:grpSp>
        <p:nvGrpSpPr>
          <p:cNvPr id="11" name="Group 2"/>
          <p:cNvGrpSpPr/>
          <p:nvPr/>
        </p:nvGrpSpPr>
        <p:grpSpPr>
          <a:xfrm>
            <a:off x="420982" y="3182206"/>
            <a:ext cx="2417069" cy="3456439"/>
            <a:chOff x="3344569" y="426786"/>
            <a:chExt cx="2417069" cy="3456439"/>
          </a:xfrm>
        </p:grpSpPr>
        <p:pic>
          <p:nvPicPr>
            <p:cNvPr id="12"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4569" y="426786"/>
              <a:ext cx="1863051" cy="3456439"/>
            </a:xfrm>
            <a:prstGeom prst="rect">
              <a:avLst/>
            </a:prstGeom>
          </p:spPr>
        </p:pic>
        <p:pic>
          <p:nvPicPr>
            <p:cNvPr id="13"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6898" y="2129883"/>
              <a:ext cx="754740" cy="379141"/>
            </a:xfrm>
            <a:prstGeom prst="rect">
              <a:avLst/>
            </a:prstGeom>
          </p:spPr>
        </p:pic>
      </p:grpSp>
      <p:sp>
        <p:nvSpPr>
          <p:cNvPr id="3" name="TextBox 2">
            <a:extLst>
              <a:ext uri="{FF2B5EF4-FFF2-40B4-BE49-F238E27FC236}">
                <a16:creationId xmlns:a16="http://schemas.microsoft.com/office/drawing/2014/main" id="{9BA34AE7-BF43-BFDB-D295-B9903B6D17F8}"/>
              </a:ext>
            </a:extLst>
          </p:cNvPr>
          <p:cNvSpPr txBox="1"/>
          <p:nvPr/>
        </p:nvSpPr>
        <p:spPr>
          <a:xfrm>
            <a:off x="5059026" y="4339173"/>
            <a:ext cx="4731912" cy="2031325"/>
          </a:xfrm>
          <a:prstGeom prst="rect">
            <a:avLst/>
          </a:prstGeom>
          <a:noFill/>
        </p:spPr>
        <p:txBody>
          <a:bodyPr wrap="square">
            <a:spAutoFit/>
          </a:bodyPr>
          <a:lstStyle/>
          <a:p>
            <a:pPr algn="r"/>
            <a:r>
              <a:rPr lang="ru-RU" sz="1800" dirty="0">
                <a:solidFill>
                  <a:schemeClr val="tx1"/>
                </a:solidFill>
              </a:rPr>
              <a:t>Выполнил ординатор </a:t>
            </a:r>
          </a:p>
          <a:p>
            <a:pPr algn="r"/>
            <a:r>
              <a:rPr lang="ru-RU" sz="1800" dirty="0">
                <a:solidFill>
                  <a:schemeClr val="tx1"/>
                </a:solidFill>
              </a:rPr>
              <a:t>кафедры стоматологии ИПО</a:t>
            </a:r>
          </a:p>
          <a:p>
            <a:pPr algn="r"/>
            <a:r>
              <a:rPr lang="ru-RU" sz="1800" dirty="0">
                <a:solidFill>
                  <a:schemeClr val="tx1"/>
                </a:solidFill>
              </a:rPr>
              <a:t> по специальности </a:t>
            </a:r>
          </a:p>
          <a:p>
            <a:pPr algn="r"/>
            <a:r>
              <a:rPr lang="ru-RU" sz="1800" dirty="0">
                <a:solidFill>
                  <a:schemeClr val="tx1"/>
                </a:solidFill>
              </a:rPr>
              <a:t>«стоматология детская»</a:t>
            </a:r>
          </a:p>
          <a:p>
            <a:pPr algn="r"/>
            <a:r>
              <a:rPr lang="ru-RU" sz="1800" dirty="0" err="1">
                <a:solidFill>
                  <a:schemeClr val="tx1"/>
                </a:solidFill>
              </a:rPr>
              <a:t>Маштакова</a:t>
            </a:r>
            <a:r>
              <a:rPr lang="ru-RU" sz="1800" dirty="0">
                <a:solidFill>
                  <a:schemeClr val="tx1"/>
                </a:solidFill>
              </a:rPr>
              <a:t> П. С</a:t>
            </a:r>
          </a:p>
          <a:p>
            <a:pPr algn="r"/>
            <a:r>
              <a:rPr lang="ru-RU" sz="1800" dirty="0">
                <a:solidFill>
                  <a:schemeClr val="tx1"/>
                </a:solidFill>
              </a:rPr>
              <a:t>рецензент к.м.н</a:t>
            </a:r>
            <a:r>
              <a:rPr lang="ru-RU" sz="1800">
                <a:solidFill>
                  <a:schemeClr val="tx1"/>
                </a:solidFill>
              </a:rPr>
              <a:t>., доцент</a:t>
            </a:r>
            <a:endParaRPr lang="ru-RU" sz="1800" dirty="0">
              <a:solidFill>
                <a:schemeClr val="tx1"/>
              </a:solidFill>
            </a:endParaRPr>
          </a:p>
          <a:p>
            <a:pPr algn="r"/>
            <a:r>
              <a:rPr lang="ru-RU" sz="1800" dirty="0" err="1">
                <a:solidFill>
                  <a:schemeClr val="tx1"/>
                </a:solidFill>
              </a:rPr>
              <a:t>Буянкина</a:t>
            </a:r>
            <a:r>
              <a:rPr lang="ru-RU" sz="1800" dirty="0">
                <a:solidFill>
                  <a:schemeClr val="tx1"/>
                </a:solidFill>
              </a:rPr>
              <a:t> Р. Г</a:t>
            </a:r>
          </a:p>
        </p:txBody>
      </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9"/>
                                        </p:tgtEl>
                                        <p:attrNameLst>
                                          <p:attrName>style.color</p:attrName>
                                        </p:attrNameLst>
                                      </p:cBhvr>
                                      <p:to>
                                        <a:schemeClr val="accent2"/>
                                      </p:to>
                                    </p:animClr>
                                  </p:childTnLst>
                                </p:cTn>
                              </p:par>
                              <p:par>
                                <p:cTn id="11" presetID="64" presetClass="path" presetSubtype="0" accel="50000" decel="50000" fill="hold" grpId="0" nodeType="withEffect">
                                  <p:stCondLst>
                                    <p:cond delay="250"/>
                                  </p:st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35" presetClass="path" presetSubtype="0" accel="50000" decel="50000" fill="hold" nodeType="withEffect">
                                  <p:stCondLst>
                                    <p:cond delay="250"/>
                                  </p:stCondLst>
                                  <p:childTnLst>
                                    <p:animMotion origin="layout" path="M 4.16667E-6 7.40741E-7 L -0.19362 0.00648 " pathEditMode="relative" rAng="0" ptsTypes="AA">
                                      <p:cBhvr>
                                        <p:cTn id="14" dur="3000" fill="hold"/>
                                        <p:tgtEl>
                                          <p:spTgt spid="6"/>
                                        </p:tgtEl>
                                        <p:attrNameLst>
                                          <p:attrName>ppt_x</p:attrName>
                                          <p:attrName>ppt_y</p:attrName>
                                        </p:attrNameLst>
                                      </p:cBhvr>
                                      <p:rCtr x="-9687" y="324"/>
                                    </p:animMotion>
                                  </p:childTnLst>
                                </p:cTn>
                              </p:par>
                              <p:par>
                                <p:cTn id="15" presetID="54" presetClass="path" presetSubtype="0" accel="50000" decel="50000" fill="hold" nodeType="withEffect">
                                  <p:stCondLst>
                                    <p:cond delay="250"/>
                                  </p:stCondLst>
                                  <p:childTnLst>
                                    <p:animMotion origin="layout" path="M -2.5E-6 4.81481E-6 C 0.00443 -0.00741 0.01992 -0.01413 0.02565 -0.01413 C 0.06016 -0.01413 0.09584 0.09884 0.09584 0.21203 C 0.09584 0.15486 0.1138 0.09884 0.13047 0.09884 C 0.14831 0.09884 0.16498 0.15555 0.16498 0.21203 C 0.16498 0.18379 0.17383 0.15486 0.18282 0.15486 C 0.19167 0.15486 0.20065 0.18287 0.20065 0.21203 C 0.20065 0.19722 0.20521 0.18379 0.20951 0.18379 C 0.21407 0.18379 0.21836 0.19814 0.21836 0.21203 C 0.21836 0.20439 0.22058 0.19722 0.22292 0.19722 C 0.22409 0.19722 0.22735 0.20486 0.22735 0.21203 C 0.22735 0.2081 0.22852 0.20439 0.22956 0.20439 C 0.22956 0.20532 0.23177 0.20787 0.23177 0.21203 C 0.23177 0.20995 0.23177 0.2081 0.23295 0.2081 C 0.23295 0.20902 0.23412 0.21018 0.23412 0.21203 C 0.23412 0.21111 0.23412 0.20995 0.23412 0.20902 C 0.23529 0.20902 0.23529 0.20995 0.23529 0.21111 C 0.23646 0.21111 0.23646 0.21018 0.23646 0.20902 C 0.23763 0.20902 0.23763 0.20995 0.23763 0.21111 " pathEditMode="relative" rAng="0" ptsTypes="AAAAAAAAAAAAAAAAAAA">
                                      <p:cBhvr>
                                        <p:cTn id="16" dur="3000" fill="hold"/>
                                        <p:tgtEl>
                                          <p:spTgt spid="10"/>
                                        </p:tgtEl>
                                        <p:attrNameLst>
                                          <p:attrName>ppt_x</p:attrName>
                                          <p:attrName>ppt_y</p:attrName>
                                        </p:attrNameLst>
                                      </p:cBhvr>
                                      <p:rCtr x="11875" y="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18627-6E9C-7F4A-7F6D-A62FA1834BD4}"/>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D928E417-6CCA-CD83-A760-FDC034169BFE}"/>
              </a:ext>
            </a:extLst>
          </p:cNvPr>
          <p:cNvSpPr>
            <a:spLocks noGrp="1"/>
          </p:cNvSpPr>
          <p:nvPr>
            <p:ph type="body" sz="quarter" idx="13"/>
          </p:nvPr>
        </p:nvSpPr>
        <p:spPr/>
        <p:txBody>
          <a:bodyPr/>
          <a:lstStyle/>
          <a:p>
            <a:endParaRPr lang="ru-RU"/>
          </a:p>
        </p:txBody>
      </p:sp>
      <p:sp>
        <p:nvSpPr>
          <p:cNvPr id="4" name="Текст 3">
            <a:extLst>
              <a:ext uri="{FF2B5EF4-FFF2-40B4-BE49-F238E27FC236}">
                <a16:creationId xmlns:a16="http://schemas.microsoft.com/office/drawing/2014/main" id="{E7CF1D5F-DA8F-083D-5BFB-235AB510C143}"/>
              </a:ext>
            </a:extLst>
          </p:cNvPr>
          <p:cNvSpPr>
            <a:spLocks noGrp="1"/>
          </p:cNvSpPr>
          <p:nvPr>
            <p:ph type="body" sz="quarter" idx="14"/>
          </p:nvPr>
        </p:nvSpPr>
        <p:spPr/>
        <p:txBody>
          <a:bodyPr/>
          <a:lstStyle/>
          <a:p>
            <a:endParaRPr lang="ru-RU"/>
          </a:p>
        </p:txBody>
      </p:sp>
      <p:sp>
        <p:nvSpPr>
          <p:cNvPr id="5" name="Текст 4">
            <a:extLst>
              <a:ext uri="{FF2B5EF4-FFF2-40B4-BE49-F238E27FC236}">
                <a16:creationId xmlns:a16="http://schemas.microsoft.com/office/drawing/2014/main" id="{F810EC0F-3A78-9E28-D918-7A98ED9A2DBD}"/>
              </a:ext>
            </a:extLst>
          </p:cNvPr>
          <p:cNvSpPr>
            <a:spLocks noGrp="1"/>
          </p:cNvSpPr>
          <p:nvPr>
            <p:ph type="body" sz="quarter" idx="15"/>
          </p:nvPr>
        </p:nvSpPr>
        <p:spPr/>
        <p:txBody>
          <a:bodyPr/>
          <a:lstStyle/>
          <a:p>
            <a:endParaRPr lang="ru-RU"/>
          </a:p>
        </p:txBody>
      </p:sp>
      <p:pic>
        <p:nvPicPr>
          <p:cNvPr id="6" name="Slide">
            <a:extLst>
              <a:ext uri="{FF2B5EF4-FFF2-40B4-BE49-F238E27FC236}">
                <a16:creationId xmlns:a16="http://schemas.microsoft.com/office/drawing/2014/main" id="{C0721EB8-0CBF-0E9C-BAFD-51F1492D7800}"/>
              </a:ext>
            </a:extLst>
          </p:cNvPr>
          <p:cNvPicPr>
            <a:picLocks noChangeAspect="1"/>
          </p:cNvPicPr>
          <p:nvPr/>
        </p:nvPicPr>
        <p:blipFill>
          <a:blip r:embed="rId2"/>
          <a:stretch>
            <a:fillRect/>
          </a:stretch>
        </p:blipFill>
        <p:spPr>
          <a:xfrm>
            <a:off x="228600" y="229743"/>
            <a:ext cx="11375136" cy="6398514"/>
          </a:xfrm>
          <a:prstGeom prst="rect">
            <a:avLst/>
          </a:prstGeom>
        </p:spPr>
      </p:pic>
    </p:spTree>
    <p:extLst>
      <p:ext uri="{BB962C8B-B14F-4D97-AF65-F5344CB8AC3E}">
        <p14:creationId xmlns:p14="http://schemas.microsoft.com/office/powerpoint/2010/main" val="36367048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593E1A4-FD9A-B771-34CE-3007CBE87386}"/>
              </a:ext>
            </a:extLst>
          </p:cNvPr>
          <p:cNvSpPr>
            <a:spLocks noGrp="1"/>
          </p:cNvSpPr>
          <p:nvPr>
            <p:ph type="body" sz="quarter" idx="13"/>
          </p:nvPr>
        </p:nvSpPr>
        <p:spPr>
          <a:xfrm>
            <a:off x="390144" y="269748"/>
            <a:ext cx="11411712" cy="6318504"/>
          </a:xfrm>
        </p:spPr>
        <p:txBody>
          <a:bodyPr/>
          <a:lstStyle/>
          <a:p>
            <a:r>
              <a:rPr lang="ru-RU" sz="1800" b="1" dirty="0">
                <a:solidFill>
                  <a:schemeClr val="tx1"/>
                </a:solidFill>
              </a:rPr>
              <a:t>Вколоченный (</a:t>
            </a:r>
            <a:r>
              <a:rPr lang="ru-RU" sz="1800" b="1" dirty="0" err="1">
                <a:solidFill>
                  <a:schemeClr val="tx1"/>
                </a:solidFill>
              </a:rPr>
              <a:t>интрузионный</a:t>
            </a:r>
            <a:r>
              <a:rPr lang="ru-RU" sz="1800" b="1" dirty="0">
                <a:solidFill>
                  <a:schemeClr val="tx1"/>
                </a:solidFill>
              </a:rPr>
              <a:t> или внедренный) вывих</a:t>
            </a:r>
          </a:p>
          <a:p>
            <a:r>
              <a:rPr lang="ru-RU" sz="1600" dirty="0">
                <a:solidFill>
                  <a:schemeClr val="tx1"/>
                </a:solidFill>
              </a:rPr>
              <a:t>При этом виде вывиха происходит полное или частичное погружение зуба в губчатое вещество костной ткани челюсти с частичным или полным разрывом </a:t>
            </a:r>
            <a:r>
              <a:rPr lang="ru-RU" sz="1600" dirty="0" err="1">
                <a:solidFill>
                  <a:schemeClr val="tx1"/>
                </a:solidFill>
              </a:rPr>
              <a:t>периодонтальных</a:t>
            </a:r>
            <a:r>
              <a:rPr lang="ru-RU" sz="1600" dirty="0">
                <a:solidFill>
                  <a:schemeClr val="tx1"/>
                </a:solidFill>
              </a:rPr>
              <a:t> волокон, нарушением кортикальной пластинки лунки зуба. </a:t>
            </a:r>
          </a:p>
          <a:p>
            <a:pPr algn="l"/>
            <a:r>
              <a:rPr lang="ru-RU" sz="1600" b="1" dirty="0">
                <a:solidFill>
                  <a:schemeClr val="tx1"/>
                </a:solidFill>
              </a:rPr>
              <a:t>Клиническая картина. </a:t>
            </a:r>
            <a:r>
              <a:rPr lang="ru-RU" sz="1600" dirty="0">
                <a:solidFill>
                  <a:schemeClr val="tx1"/>
                </a:solidFill>
              </a:rPr>
              <a:t>Жалобы на укорочение зуба или его отсутствие. Клинически определяется уменьшение высоты видимой части коронки зуба или полное погружение коронки в лунку. Зуб неподвижен, перкуссия его слабо болезненная. На рентгенограмме при небольшом </a:t>
            </a:r>
            <a:r>
              <a:rPr lang="ru-RU" sz="1600" dirty="0" err="1">
                <a:solidFill>
                  <a:schemeClr val="tx1"/>
                </a:solidFill>
              </a:rPr>
              <a:t>интрузионном</a:t>
            </a:r>
            <a:r>
              <a:rPr lang="ru-RU" sz="1600" dirty="0">
                <a:solidFill>
                  <a:schemeClr val="tx1"/>
                </a:solidFill>
              </a:rPr>
              <a:t> смещении можно наблюдать исчезновение </a:t>
            </a:r>
            <a:r>
              <a:rPr lang="ru-RU" sz="1600" dirty="0" err="1">
                <a:solidFill>
                  <a:schemeClr val="tx1"/>
                </a:solidFill>
              </a:rPr>
              <a:t>периодонтальной</a:t>
            </a:r>
            <a:r>
              <a:rPr lang="ru-RU" sz="1600" dirty="0">
                <a:solidFill>
                  <a:schemeClr val="tx1"/>
                </a:solidFill>
              </a:rPr>
              <a:t> щели. При сильном смещении снимок позволяет выявить локализацию зуба и степень интрузии. При </a:t>
            </a:r>
            <a:r>
              <a:rPr lang="ru-RU" sz="1600" dirty="0" err="1">
                <a:solidFill>
                  <a:schemeClr val="tx1"/>
                </a:solidFill>
              </a:rPr>
              <a:t>интрузионном</a:t>
            </a:r>
            <a:r>
              <a:rPr lang="ru-RU" sz="1600" dirty="0">
                <a:solidFill>
                  <a:schemeClr val="tx1"/>
                </a:solidFill>
              </a:rPr>
              <a:t> смещении временных зубов может нарушаться целостность кортикальной пластинки фолликула постоянного зуба.</a:t>
            </a:r>
          </a:p>
          <a:p>
            <a:pPr algn="l"/>
            <a:r>
              <a:rPr lang="ru-RU" sz="1600" b="1" dirty="0">
                <a:solidFill>
                  <a:schemeClr val="tx1"/>
                </a:solidFill>
              </a:rPr>
              <a:t>Лечение </a:t>
            </a:r>
            <a:r>
              <a:rPr lang="ru-RU" sz="1600" b="1" dirty="0" err="1">
                <a:solidFill>
                  <a:schemeClr val="tx1"/>
                </a:solidFill>
              </a:rPr>
              <a:t>интрузионного</a:t>
            </a:r>
            <a:r>
              <a:rPr lang="ru-RU" sz="1600" b="1" dirty="0">
                <a:solidFill>
                  <a:schemeClr val="tx1"/>
                </a:solidFill>
              </a:rPr>
              <a:t> вывиха может быть разное: </a:t>
            </a:r>
            <a:r>
              <a:rPr lang="ru-RU" sz="1600" dirty="0">
                <a:solidFill>
                  <a:schemeClr val="tx1"/>
                </a:solidFill>
              </a:rPr>
              <a:t>ранняя репозиция и выжидание самостоятельного повторного прорезывания. </a:t>
            </a:r>
          </a:p>
          <a:p>
            <a:pPr algn="l"/>
            <a:r>
              <a:rPr lang="ru-RU" sz="1600" u="sng" dirty="0">
                <a:solidFill>
                  <a:schemeClr val="tx1"/>
                </a:solidFill>
              </a:rPr>
              <a:t>Лечение постоянных зубов со сформированным корнем </a:t>
            </a:r>
            <a:r>
              <a:rPr lang="ru-RU" sz="1600" dirty="0">
                <a:solidFill>
                  <a:schemeClr val="tx1"/>
                </a:solidFill>
              </a:rPr>
              <a:t>заключается в </a:t>
            </a:r>
            <a:r>
              <a:rPr lang="ru-RU" sz="1600" dirty="0" err="1">
                <a:solidFill>
                  <a:schemeClr val="tx1"/>
                </a:solidFill>
              </a:rPr>
              <a:t>ортодонтической</a:t>
            </a:r>
            <a:r>
              <a:rPr lang="ru-RU" sz="1600" dirty="0">
                <a:solidFill>
                  <a:schemeClr val="tx1"/>
                </a:solidFill>
              </a:rPr>
              <a:t> репозиции зуба в течение 3-4 недель, (а затем его стабилизация в течение 2-4 недель). Через 2 недели после травмы следует провести экстирпацию пульпы, а каналы временно запломбировать гидроксидом кальция, чтобы предотвратить начало воспалительной резорбции корня. Постоянное пломбирование корневых каналов проводят через 12 месяцев.</a:t>
            </a:r>
          </a:p>
          <a:p>
            <a:pPr algn="l"/>
            <a:r>
              <a:rPr lang="ru-RU" sz="1600" u="sng" dirty="0">
                <a:solidFill>
                  <a:schemeClr val="tx1"/>
                </a:solidFill>
              </a:rPr>
              <a:t>Лечение постоянных зубов с несформированным корнем. </a:t>
            </a:r>
            <a:r>
              <a:rPr lang="ru-RU" sz="1600" dirty="0">
                <a:solidFill>
                  <a:schemeClr val="tx1"/>
                </a:solidFill>
              </a:rPr>
              <a:t>Если интрузия незначительная, лечение не требуется, такие зубы самостоятельно повторно прорезываются. Если смещение значительное, или в ранние сроки (1-2 недели) не наблюдаются признаки самостоятельного прорезывания, показана </a:t>
            </a:r>
            <a:r>
              <a:rPr lang="ru-RU" sz="1600" dirty="0" err="1">
                <a:solidFill>
                  <a:schemeClr val="tx1"/>
                </a:solidFill>
              </a:rPr>
              <a:t>ортодонтическая</a:t>
            </a:r>
            <a:r>
              <a:rPr lang="ru-RU" sz="1600" dirty="0">
                <a:solidFill>
                  <a:schemeClr val="tx1"/>
                </a:solidFill>
              </a:rPr>
              <a:t> репозиция. </a:t>
            </a:r>
          </a:p>
          <a:p>
            <a:pPr algn="l"/>
            <a:r>
              <a:rPr lang="ru-RU" sz="1600" u="sng" dirty="0">
                <a:solidFill>
                  <a:schemeClr val="tx1"/>
                </a:solidFill>
              </a:rPr>
              <a:t>Лечение временных зубов с </a:t>
            </a:r>
            <a:r>
              <a:rPr lang="ru-RU" sz="1600" u="sng" dirty="0" err="1">
                <a:solidFill>
                  <a:schemeClr val="tx1"/>
                </a:solidFill>
              </a:rPr>
              <a:t>интрузионным</a:t>
            </a:r>
            <a:r>
              <a:rPr lang="ru-RU" sz="1600" u="sng" dirty="0">
                <a:solidFill>
                  <a:schemeClr val="tx1"/>
                </a:solidFill>
              </a:rPr>
              <a:t> вывихом. </a:t>
            </a:r>
            <a:r>
              <a:rPr lang="ru-RU" sz="1600" dirty="0">
                <a:solidFill>
                  <a:schemeClr val="tx1"/>
                </a:solidFill>
              </a:rPr>
              <a:t>Рекомендуют ждать спонтанного повторного прорезывания в течение 6 месяцев. Если при интрузии временный зуб не выдвигается обратно через 2-3 месяца, то зуб удаляют. Временные зубы с выраженной небной или направленной в сторону дна полости носа интрузией, а также травмирующие зачаток постоянного зуба рекомендуют удалять. </a:t>
            </a:r>
          </a:p>
        </p:txBody>
      </p:sp>
    </p:spTree>
    <p:extLst>
      <p:ext uri="{BB962C8B-B14F-4D97-AF65-F5344CB8AC3E}">
        <p14:creationId xmlns:p14="http://schemas.microsoft.com/office/powerpoint/2010/main" val="1823642683"/>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18627-6E9C-7F4A-7F6D-A62FA1834BD4}"/>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D928E417-6CCA-CD83-A760-FDC034169BFE}"/>
              </a:ext>
            </a:extLst>
          </p:cNvPr>
          <p:cNvSpPr>
            <a:spLocks noGrp="1"/>
          </p:cNvSpPr>
          <p:nvPr>
            <p:ph type="body" sz="quarter" idx="13"/>
          </p:nvPr>
        </p:nvSpPr>
        <p:spPr/>
        <p:txBody>
          <a:bodyPr/>
          <a:lstStyle/>
          <a:p>
            <a:endParaRPr lang="ru-RU"/>
          </a:p>
        </p:txBody>
      </p:sp>
      <p:sp>
        <p:nvSpPr>
          <p:cNvPr id="4" name="Текст 3">
            <a:extLst>
              <a:ext uri="{FF2B5EF4-FFF2-40B4-BE49-F238E27FC236}">
                <a16:creationId xmlns:a16="http://schemas.microsoft.com/office/drawing/2014/main" id="{E7CF1D5F-DA8F-083D-5BFB-235AB510C143}"/>
              </a:ext>
            </a:extLst>
          </p:cNvPr>
          <p:cNvSpPr>
            <a:spLocks noGrp="1"/>
          </p:cNvSpPr>
          <p:nvPr>
            <p:ph type="body" sz="quarter" idx="14"/>
          </p:nvPr>
        </p:nvSpPr>
        <p:spPr/>
        <p:txBody>
          <a:bodyPr/>
          <a:lstStyle/>
          <a:p>
            <a:endParaRPr lang="ru-RU"/>
          </a:p>
        </p:txBody>
      </p:sp>
      <p:sp>
        <p:nvSpPr>
          <p:cNvPr id="5" name="Текст 4">
            <a:extLst>
              <a:ext uri="{FF2B5EF4-FFF2-40B4-BE49-F238E27FC236}">
                <a16:creationId xmlns:a16="http://schemas.microsoft.com/office/drawing/2014/main" id="{F810EC0F-3A78-9E28-D918-7A98ED9A2DBD}"/>
              </a:ext>
            </a:extLst>
          </p:cNvPr>
          <p:cNvSpPr>
            <a:spLocks noGrp="1"/>
          </p:cNvSpPr>
          <p:nvPr>
            <p:ph type="body" sz="quarter" idx="15"/>
          </p:nvPr>
        </p:nvSpPr>
        <p:spPr/>
        <p:txBody>
          <a:bodyPr/>
          <a:lstStyle/>
          <a:p>
            <a:endParaRPr lang="ru-RU"/>
          </a:p>
        </p:txBody>
      </p:sp>
      <p:pic>
        <p:nvPicPr>
          <p:cNvPr id="6" name="Slide">
            <a:extLst>
              <a:ext uri="{FF2B5EF4-FFF2-40B4-BE49-F238E27FC236}">
                <a16:creationId xmlns:a16="http://schemas.microsoft.com/office/drawing/2014/main" id="{2EC0FF2C-C49D-489C-0F39-FE157A332206}"/>
              </a:ext>
            </a:extLst>
          </p:cNvPr>
          <p:cNvPicPr>
            <a:picLocks noChangeAspect="1"/>
          </p:cNvPicPr>
          <p:nvPr/>
        </p:nvPicPr>
        <p:blipFill>
          <a:blip r:embed="rId2"/>
          <a:stretch>
            <a:fillRect/>
          </a:stretch>
        </p:blipFill>
        <p:spPr>
          <a:xfrm>
            <a:off x="768096" y="385187"/>
            <a:ext cx="10515600" cy="5915025"/>
          </a:xfrm>
          <a:prstGeom prst="rect">
            <a:avLst/>
          </a:prstGeom>
        </p:spPr>
      </p:pic>
    </p:spTree>
    <p:extLst>
      <p:ext uri="{BB962C8B-B14F-4D97-AF65-F5344CB8AC3E}">
        <p14:creationId xmlns:p14="http://schemas.microsoft.com/office/powerpoint/2010/main" val="233018197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01CDCDC-BFA9-F244-E60A-8700EBB44893}"/>
              </a:ext>
            </a:extLst>
          </p:cNvPr>
          <p:cNvSpPr>
            <a:spLocks noGrp="1"/>
          </p:cNvSpPr>
          <p:nvPr>
            <p:ph type="body" sz="quarter" idx="13"/>
          </p:nvPr>
        </p:nvSpPr>
        <p:spPr>
          <a:xfrm>
            <a:off x="1014984" y="1371600"/>
            <a:ext cx="9646920" cy="4215384"/>
          </a:xfrm>
        </p:spPr>
        <p:txBody>
          <a:bodyPr/>
          <a:lstStyle/>
          <a:p>
            <a:r>
              <a:rPr lang="ru-RU" sz="2800" b="1" dirty="0">
                <a:solidFill>
                  <a:schemeClr val="tx1"/>
                </a:solidFill>
              </a:rPr>
              <a:t>Полный вывих зуба</a:t>
            </a:r>
          </a:p>
          <a:p>
            <a:r>
              <a:rPr lang="ru-RU" dirty="0">
                <a:solidFill>
                  <a:schemeClr val="tx1"/>
                </a:solidFill>
              </a:rPr>
              <a:t> При осмотре зубного ряда зуб отсутствует, лунка кровоточит или заполнена сгустком крови. На рентгенограмме определяется отсутствие зуба в лунке. Лечение полного вывиха зуба заключается в реплантации, </a:t>
            </a:r>
            <a:r>
              <a:rPr lang="ru-RU" dirty="0" err="1">
                <a:solidFill>
                  <a:schemeClr val="tx1"/>
                </a:solidFill>
              </a:rPr>
              <a:t>шинировании</a:t>
            </a:r>
            <a:r>
              <a:rPr lang="ru-RU" dirty="0">
                <a:solidFill>
                  <a:schemeClr val="tx1"/>
                </a:solidFill>
              </a:rPr>
              <a:t> и эндодонтическом лечении. Прогноз в отношении </a:t>
            </a:r>
            <a:r>
              <a:rPr lang="ru-RU" dirty="0" err="1">
                <a:solidFill>
                  <a:schemeClr val="tx1"/>
                </a:solidFill>
              </a:rPr>
              <a:t>реплантированного</a:t>
            </a:r>
            <a:r>
              <a:rPr lang="ru-RU" dirty="0">
                <a:solidFill>
                  <a:schemeClr val="tx1"/>
                </a:solidFill>
              </a:rPr>
              <a:t> зуба зависит от ряда обстоятельств: времени пребывания вне полости рта, среды для хранения и транспортировки вывихнутых зубов, сохранения </a:t>
            </a:r>
            <a:r>
              <a:rPr lang="ru-RU" dirty="0" err="1">
                <a:solidFill>
                  <a:schemeClr val="tx1"/>
                </a:solidFill>
              </a:rPr>
              <a:t>периодонтальной</a:t>
            </a:r>
            <a:r>
              <a:rPr lang="ru-RU" dirty="0">
                <a:solidFill>
                  <a:schemeClr val="tx1"/>
                </a:solidFill>
              </a:rPr>
              <a:t> связки.</a:t>
            </a:r>
          </a:p>
        </p:txBody>
      </p:sp>
    </p:spTree>
    <p:extLst>
      <p:ext uri="{BB962C8B-B14F-4D97-AF65-F5344CB8AC3E}">
        <p14:creationId xmlns:p14="http://schemas.microsoft.com/office/powerpoint/2010/main" val="287315815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94287E24-4EC8-ADD7-AC98-AE406D6E15EB}"/>
              </a:ext>
            </a:extLst>
          </p:cNvPr>
          <p:cNvSpPr>
            <a:spLocks noGrp="1"/>
          </p:cNvSpPr>
          <p:nvPr>
            <p:ph type="body" sz="quarter" idx="13"/>
          </p:nvPr>
        </p:nvSpPr>
        <p:spPr>
          <a:xfrm>
            <a:off x="630936" y="310896"/>
            <a:ext cx="11155680" cy="6190488"/>
          </a:xfrm>
        </p:spPr>
        <p:txBody>
          <a:bodyPr/>
          <a:lstStyle/>
          <a:p>
            <a:r>
              <a:rPr lang="ru-RU" sz="2000" b="1" dirty="0">
                <a:solidFill>
                  <a:schemeClr val="tx1"/>
                </a:solidFill>
              </a:rPr>
              <a:t>Эндодонтическое лечение </a:t>
            </a:r>
            <a:r>
              <a:rPr lang="ru-RU" sz="2000" b="1" dirty="0" err="1">
                <a:solidFill>
                  <a:schemeClr val="tx1"/>
                </a:solidFill>
              </a:rPr>
              <a:t>реплантированных</a:t>
            </a:r>
            <a:r>
              <a:rPr lang="ru-RU" sz="2000" b="1" dirty="0">
                <a:solidFill>
                  <a:schemeClr val="tx1"/>
                </a:solidFill>
              </a:rPr>
              <a:t> зубов </a:t>
            </a:r>
          </a:p>
          <a:p>
            <a:pPr algn="l"/>
            <a:r>
              <a:rPr lang="ru-RU" sz="1800" u="sng" dirty="0">
                <a:solidFill>
                  <a:schemeClr val="tx1"/>
                </a:solidFill>
              </a:rPr>
              <a:t>Зубы с несформированными корнями</a:t>
            </a:r>
          </a:p>
          <a:p>
            <a:pPr algn="l"/>
            <a:r>
              <a:rPr lang="ru-RU" sz="1800" dirty="0">
                <a:solidFill>
                  <a:schemeClr val="tx1"/>
                </a:solidFill>
              </a:rPr>
              <a:t>При вывихах зубов с несформированными корнями после реплантации может наступить </a:t>
            </a:r>
            <a:r>
              <a:rPr lang="ru-RU" sz="1800" dirty="0" err="1">
                <a:solidFill>
                  <a:schemeClr val="tx1"/>
                </a:solidFill>
              </a:rPr>
              <a:t>реваскуляризация</a:t>
            </a:r>
            <a:r>
              <a:rPr lang="ru-RU" sz="1800" dirty="0">
                <a:solidFill>
                  <a:schemeClr val="tx1"/>
                </a:solidFill>
              </a:rPr>
              <a:t> пульпы. Поэтому при реплантации таких зубов в срок до 2 часов после травмы первичное эндодонтическое лечение не проводят. Если во время повторных осмотров, которые проводят ежемесячно, установлен некроз пульпы (изменение цвета коронки, формирование свищевого хода, чувствительность при перкуссии, наличие подвижности, изменения на рентгенограмме), то корневой канал пломбируют гидроксидом кальция. Если до реплантации зуба с несформированным корнем прошло более 2 часов, то после реплантации выполняют </a:t>
            </a:r>
            <a:r>
              <a:rPr lang="ru-RU" sz="1800" dirty="0" err="1">
                <a:solidFill>
                  <a:schemeClr val="tx1"/>
                </a:solidFill>
              </a:rPr>
              <a:t>шинирование</a:t>
            </a:r>
            <a:r>
              <a:rPr lang="ru-RU" sz="1800" dirty="0">
                <a:solidFill>
                  <a:schemeClr val="tx1"/>
                </a:solidFill>
              </a:rPr>
              <a:t> и в течение первых 2 недель удаляют пульпу и проводят лечение гидроксидом кальция. </a:t>
            </a:r>
          </a:p>
          <a:p>
            <a:pPr algn="l"/>
            <a:r>
              <a:rPr lang="ru-RU" sz="1800" u="sng" dirty="0">
                <a:solidFill>
                  <a:schemeClr val="tx1"/>
                </a:solidFill>
              </a:rPr>
              <a:t>Зубы с полностью сформированным корнем. </a:t>
            </a:r>
            <a:r>
              <a:rPr lang="ru-RU" sz="1800" dirty="0">
                <a:solidFill>
                  <a:schemeClr val="tx1"/>
                </a:solidFill>
              </a:rPr>
              <a:t>При полностью сформированном корне обычно развивается некроз пульпы и сопровождающая его воспалительная резорбция. Поэтому все </a:t>
            </a:r>
            <a:r>
              <a:rPr lang="ru-RU" sz="1800" dirty="0" err="1">
                <a:solidFill>
                  <a:schemeClr val="tx1"/>
                </a:solidFill>
              </a:rPr>
              <a:t>реплантированные</a:t>
            </a:r>
            <a:r>
              <a:rPr lang="ru-RU" sz="1800" dirty="0">
                <a:solidFill>
                  <a:schemeClr val="tx1"/>
                </a:solidFill>
              </a:rPr>
              <a:t> зубы с полностью сформированным корнем нужно лечить эндодонтически. Эндодонтическое лечение проводят после реплантации, поскольку необходимо максимально уменьшить время пребывания зуба вне полости рта. Кюретаж лунки перед реплантацией не выполняют, имеющийся в лунке сгусток крови удаляют промыванием. Реплантацию и репозицию производят путем легкого давления пальцами. Для контроля репозиции делают рентгенографию. </a:t>
            </a:r>
            <a:r>
              <a:rPr lang="ru-RU" sz="1800" dirty="0" err="1">
                <a:solidFill>
                  <a:schemeClr val="tx1"/>
                </a:solidFill>
              </a:rPr>
              <a:t>Шинирование</a:t>
            </a:r>
            <a:r>
              <a:rPr lang="ru-RU" sz="1800" dirty="0">
                <a:solidFill>
                  <a:schemeClr val="tx1"/>
                </a:solidFill>
              </a:rPr>
              <a:t> </a:t>
            </a:r>
            <a:r>
              <a:rPr lang="ru-RU" sz="1800" dirty="0" err="1">
                <a:solidFill>
                  <a:schemeClr val="tx1"/>
                </a:solidFill>
              </a:rPr>
              <a:t>реплантированного</a:t>
            </a:r>
            <a:r>
              <a:rPr lang="ru-RU" sz="1800" dirty="0">
                <a:solidFill>
                  <a:schemeClr val="tx1"/>
                </a:solidFill>
              </a:rPr>
              <a:t> зуба проводят проволочно-композитной шиной. Эндодонтическое лечение постоянных зубов с полностью сформированным корнем выполняют в течение 1- 2 недель после реплантации, до удаления шины. Корневой канал временно пломбируют гидроксидом кальция. Полость доступа пломбируют постоянным материалом. Поскольку гидроксид кальция рассасывается, то пломбирование канала проводят каждые 3 месяца. Считают, что минимальное время для сохранения гидроксида кальция в канале составляет 1 год. </a:t>
            </a:r>
          </a:p>
        </p:txBody>
      </p:sp>
    </p:spTree>
    <p:extLst>
      <p:ext uri="{BB962C8B-B14F-4D97-AF65-F5344CB8AC3E}">
        <p14:creationId xmlns:p14="http://schemas.microsoft.com/office/powerpoint/2010/main" val="7453989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130A53A-F1F6-215B-2EA9-27454B7D8ABE}"/>
              </a:ext>
            </a:extLst>
          </p:cNvPr>
          <p:cNvSpPr>
            <a:spLocks noGrp="1"/>
          </p:cNvSpPr>
          <p:nvPr>
            <p:ph type="body" sz="quarter" idx="13"/>
          </p:nvPr>
        </p:nvSpPr>
        <p:spPr>
          <a:xfrm>
            <a:off x="996696" y="566928"/>
            <a:ext cx="9857232" cy="6510528"/>
          </a:xfrm>
        </p:spPr>
        <p:txBody>
          <a:bodyPr/>
          <a:lstStyle/>
          <a:p>
            <a:r>
              <a:rPr lang="ru-RU" b="1" dirty="0">
                <a:solidFill>
                  <a:schemeClr val="tx1"/>
                </a:solidFill>
              </a:rPr>
              <a:t>Трещина коронки зуба </a:t>
            </a:r>
            <a:r>
              <a:rPr lang="ru-RU" dirty="0">
                <a:solidFill>
                  <a:schemeClr val="tx1"/>
                </a:solidFill>
              </a:rPr>
              <a:t>- это неполный перелом без нарушения целостности зуба. Он происходит в результате удара по эмали и имеет вид беспорядочных линий, идущих параллельно направлению призм эмали и заканчивающихся в области эмалево-дентинного соединения. Трещины эмали могут быть в зубах, находящихся рядом с зубом с более тяжелой травмой. Повреждения с трещинами коронки не требуют лечения, но для определения поражения пульпы необходимо провести тесты на ее жизнеспособность. Их следует выполнить сразу при обращении по поводу травмы и в дальнейшем контроль жизнеспособности пульпы поврежденных зубов проводят через 1 неделю, 1, 3, 6, 12 месяцев и затем 1 раз в год до окончания формирования корня зуба. </a:t>
            </a:r>
          </a:p>
        </p:txBody>
      </p:sp>
    </p:spTree>
    <p:extLst>
      <p:ext uri="{BB962C8B-B14F-4D97-AF65-F5344CB8AC3E}">
        <p14:creationId xmlns:p14="http://schemas.microsoft.com/office/powerpoint/2010/main" val="1616061638"/>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7096"/>
          <a:ext cx="9144000" cy="6010596"/>
          <a:chOff x="0" y="867096"/>
          <a:chExt cx="9144000" cy="6010596"/>
        </a:xfrm>
      </p:grpSpPr>
      <p:pic>
        <p:nvPicPr>
          <p:cNvPr id="2" name="Slide"/>
          <p:cNvPicPr>
            <a:picLocks noChangeAspect="1"/>
          </p:cNvPicPr>
          <p:nvPr/>
        </p:nvPicPr>
        <p:blipFill>
          <a:blip r:embed="rId2"/>
          <a:stretch>
            <a:fillRect/>
          </a:stretch>
        </p:blipFill>
        <p:spPr>
          <a:xfrm>
            <a:off x="562356" y="820173"/>
            <a:ext cx="10264140" cy="5773579"/>
          </a:xfrm>
          <a:prstGeom prst="rect">
            <a:avLst/>
          </a:prstGeom>
        </p:spPr>
      </p:pic>
      <p:sp>
        <p:nvSpPr>
          <p:cNvPr id="4" name="TextBox 3">
            <a:extLst>
              <a:ext uri="{FF2B5EF4-FFF2-40B4-BE49-F238E27FC236}">
                <a16:creationId xmlns:a16="http://schemas.microsoft.com/office/drawing/2014/main" id="{819EF788-E3F9-A71C-0496-D6CE515FCDE8}"/>
              </a:ext>
            </a:extLst>
          </p:cNvPr>
          <p:cNvSpPr txBox="1"/>
          <p:nvPr/>
        </p:nvSpPr>
        <p:spPr>
          <a:xfrm>
            <a:off x="2489454" y="264248"/>
            <a:ext cx="6094476" cy="523220"/>
          </a:xfrm>
          <a:prstGeom prst="rect">
            <a:avLst/>
          </a:prstGeom>
          <a:noFill/>
        </p:spPr>
        <p:txBody>
          <a:bodyPr wrap="square">
            <a:spAutoFit/>
          </a:bodyPr>
          <a:lstStyle/>
          <a:p>
            <a:pPr algn="ctr"/>
            <a:r>
              <a:rPr lang="ru-RU" sz="2800" b="1" dirty="0">
                <a:solidFill>
                  <a:schemeClr val="tx1"/>
                </a:solidFill>
              </a:rPr>
              <a:t>Перелом коронки зуба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E35EB81D-7801-BB66-04C4-E855D2798815}"/>
              </a:ext>
            </a:extLst>
          </p:cNvPr>
          <p:cNvSpPr>
            <a:spLocks noGrp="1"/>
          </p:cNvSpPr>
          <p:nvPr>
            <p:ph type="body" sz="quarter" idx="13"/>
          </p:nvPr>
        </p:nvSpPr>
        <p:spPr>
          <a:xfrm>
            <a:off x="795528" y="548640"/>
            <a:ext cx="9838944" cy="5879592"/>
          </a:xfrm>
        </p:spPr>
        <p:txBody>
          <a:bodyPr/>
          <a:lstStyle/>
          <a:p>
            <a:r>
              <a:rPr lang="ru-RU" b="1" dirty="0">
                <a:solidFill>
                  <a:schemeClr val="tx1"/>
                </a:solidFill>
              </a:rPr>
              <a:t>Перелом коронки зуба</a:t>
            </a:r>
          </a:p>
          <a:p>
            <a:endParaRPr lang="ru-RU" sz="2000" b="1" dirty="0">
              <a:solidFill>
                <a:schemeClr val="tx1"/>
              </a:solidFill>
            </a:endParaRPr>
          </a:p>
          <a:p>
            <a:pPr algn="l"/>
            <a:r>
              <a:rPr lang="ru-RU" sz="2000" u="sng" dirty="0">
                <a:solidFill>
                  <a:schemeClr val="tx1"/>
                </a:solidFill>
              </a:rPr>
              <a:t> Перелом только эмали зуба</a:t>
            </a:r>
            <a:r>
              <a:rPr lang="ru-RU" sz="2000" dirty="0">
                <a:solidFill>
                  <a:schemeClr val="tx1"/>
                </a:solidFill>
              </a:rPr>
              <a:t>.</a:t>
            </a:r>
          </a:p>
          <a:p>
            <a:pPr algn="l"/>
            <a:r>
              <a:rPr lang="ru-RU" sz="2000" dirty="0">
                <a:solidFill>
                  <a:schemeClr val="tx1"/>
                </a:solidFill>
              </a:rPr>
              <a:t> Жалоб на боль пациент обычно не предъявляет. Иногда могут быть жалобы на боль в губе или языке в результате повреждения их острыми краями эмали или жалобы на косметический дефект коронки. Клиническая картина. Определяется дефект коронки зуба в пределах эмали с шероховатыми и неровными краями. На слизистой оболочке губы или языка возможны эрозии. При рентгенологическом исследовании изменений в костной ткани и корне зуба нет. </a:t>
            </a:r>
            <a:r>
              <a:rPr lang="ru-RU" sz="2000" dirty="0" err="1">
                <a:solidFill>
                  <a:schemeClr val="tx1"/>
                </a:solidFill>
              </a:rPr>
              <a:t>Электровозбудимость</a:t>
            </a:r>
            <a:r>
              <a:rPr lang="ru-RU" sz="2000" dirty="0">
                <a:solidFill>
                  <a:schemeClr val="tx1"/>
                </a:solidFill>
              </a:rPr>
              <a:t> постоянных зубов может быть снижена. </a:t>
            </a:r>
            <a:r>
              <a:rPr lang="ru-RU" sz="2000" dirty="0" err="1">
                <a:solidFill>
                  <a:schemeClr val="tx1"/>
                </a:solidFill>
              </a:rPr>
              <a:t>Электровозбудимость</a:t>
            </a:r>
            <a:r>
              <a:rPr lang="ru-RU" sz="2000" dirty="0">
                <a:solidFill>
                  <a:schemeClr val="tx1"/>
                </a:solidFill>
              </a:rPr>
              <a:t> временных зубов не определяют из-за неадекватной реакции ребенка. </a:t>
            </a:r>
          </a:p>
          <a:p>
            <a:pPr algn="l"/>
            <a:r>
              <a:rPr lang="ru-RU" sz="2000" u="sng" dirty="0">
                <a:solidFill>
                  <a:schemeClr val="tx1"/>
                </a:solidFill>
              </a:rPr>
              <a:t>Лечение </a:t>
            </a:r>
            <a:r>
              <a:rPr lang="ru-RU" sz="2000" dirty="0">
                <a:solidFill>
                  <a:schemeClr val="tx1"/>
                </a:solidFill>
              </a:rPr>
              <a:t>заключается в </a:t>
            </a:r>
            <a:r>
              <a:rPr lang="ru-RU" sz="2000" dirty="0" err="1">
                <a:solidFill>
                  <a:schemeClr val="tx1"/>
                </a:solidFill>
              </a:rPr>
              <a:t>сошлифовывании</a:t>
            </a:r>
            <a:r>
              <a:rPr lang="ru-RU" sz="2000" dirty="0">
                <a:solidFill>
                  <a:schemeClr val="tx1"/>
                </a:solidFill>
              </a:rPr>
              <a:t> острых краев коронки, выполнении тестов на жизнеспособность пульпы. Восстановление зуба проводят композитом. Некоторые авторы предлагают временное пломбирование дефекта модифицированным СИЦ или </a:t>
            </a:r>
            <a:r>
              <a:rPr lang="ru-RU" sz="2000" dirty="0" err="1">
                <a:solidFill>
                  <a:schemeClr val="tx1"/>
                </a:solidFill>
              </a:rPr>
              <a:t>компомером</a:t>
            </a:r>
            <a:r>
              <a:rPr lang="ru-RU" sz="2000" dirty="0">
                <a:solidFill>
                  <a:schemeClr val="tx1"/>
                </a:solidFill>
              </a:rPr>
              <a:t> до окончания </a:t>
            </a:r>
            <a:r>
              <a:rPr lang="ru-RU" sz="2000" dirty="0" err="1">
                <a:solidFill>
                  <a:schemeClr val="tx1"/>
                </a:solidFill>
              </a:rPr>
              <a:t>постэруптивной</a:t>
            </a:r>
            <a:r>
              <a:rPr lang="ru-RU" sz="2000" dirty="0">
                <a:solidFill>
                  <a:schemeClr val="tx1"/>
                </a:solidFill>
              </a:rPr>
              <a:t> минерализации эмали с последующей заменой композитной реставрацией. Наблюдение. Жизнеспособность пульпы проверяют через 1,3,6 месяцев после повреждения и каждые 6 месяцев до окончания формирования корня. При некрозе пульпы проводят соответствующее эндодонтическое лечение. </a:t>
            </a:r>
          </a:p>
        </p:txBody>
      </p:sp>
    </p:spTree>
    <p:extLst>
      <p:ext uri="{BB962C8B-B14F-4D97-AF65-F5344CB8AC3E}">
        <p14:creationId xmlns:p14="http://schemas.microsoft.com/office/powerpoint/2010/main" val="74195031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D71E16B6-ACAD-0D80-23E7-839931A54C8D}"/>
              </a:ext>
            </a:extLst>
          </p:cNvPr>
          <p:cNvSpPr>
            <a:spLocks noGrp="1"/>
          </p:cNvSpPr>
          <p:nvPr>
            <p:ph type="body" sz="quarter" idx="15"/>
          </p:nvPr>
        </p:nvSpPr>
        <p:spPr>
          <a:xfrm>
            <a:off x="758952" y="137160"/>
            <a:ext cx="10608564" cy="6308507"/>
          </a:xfrm>
        </p:spPr>
        <p:txBody>
          <a:bodyPr/>
          <a:lstStyle/>
          <a:p>
            <a:r>
              <a:rPr lang="ru-RU" sz="2000" b="1" u="sng" dirty="0">
                <a:solidFill>
                  <a:schemeClr val="tx1"/>
                </a:solidFill>
              </a:rPr>
              <a:t>Перелом коронки зуба без повреждения пульпы</a:t>
            </a:r>
            <a:r>
              <a:rPr lang="ru-RU" sz="2000" b="1" dirty="0">
                <a:solidFill>
                  <a:schemeClr val="tx1"/>
                </a:solidFill>
              </a:rPr>
              <a:t>.</a:t>
            </a:r>
          </a:p>
          <a:p>
            <a:r>
              <a:rPr lang="ru-RU" sz="2000" b="1" dirty="0">
                <a:solidFill>
                  <a:schemeClr val="tx1"/>
                </a:solidFill>
              </a:rPr>
              <a:t> </a:t>
            </a:r>
          </a:p>
          <a:p>
            <a:pPr algn="l"/>
            <a:r>
              <a:rPr lang="ru-RU" sz="2000" u="sng" dirty="0">
                <a:solidFill>
                  <a:schemeClr val="tx1"/>
                </a:solidFill>
              </a:rPr>
              <a:t>Жалобы </a:t>
            </a:r>
            <a:r>
              <a:rPr lang="ru-RU" sz="2000" dirty="0">
                <a:solidFill>
                  <a:schemeClr val="tx1"/>
                </a:solidFill>
              </a:rPr>
              <a:t>на кратковременную боль от химических, термических и механических раздражителей. Перкуссия зуба может быть болезненной. Объективно отмечают дефект части коронки в пределах дентина и болезненность при зондировании поверхности дентина в области перелома. Выполняют тесты на жизнеспособность пульпы (термодиагностика, ЭОД) и проводят рентгенологическое обследование.</a:t>
            </a:r>
          </a:p>
          <a:p>
            <a:pPr algn="l"/>
            <a:r>
              <a:rPr lang="ru-RU" sz="2000" u="sng" dirty="0">
                <a:solidFill>
                  <a:schemeClr val="tx1"/>
                </a:solidFill>
              </a:rPr>
              <a:t> Лечение </a:t>
            </a:r>
            <a:r>
              <a:rPr lang="ru-RU" sz="2000" dirty="0">
                <a:solidFill>
                  <a:schemeClr val="tx1"/>
                </a:solidFill>
              </a:rPr>
              <a:t> заключается в качественной герметичной реставрации </a:t>
            </a:r>
            <a:r>
              <a:rPr lang="ru-RU" sz="2000" dirty="0" err="1">
                <a:solidFill>
                  <a:schemeClr val="tx1"/>
                </a:solidFill>
              </a:rPr>
              <a:t>коронковой</a:t>
            </a:r>
            <a:r>
              <a:rPr lang="ru-RU" sz="2000" dirty="0">
                <a:solidFill>
                  <a:schemeClr val="tx1"/>
                </a:solidFill>
              </a:rPr>
              <a:t>  части зуба, иногда требуется наложение защитой изолирующей </a:t>
            </a:r>
            <a:r>
              <a:rPr lang="ru-RU" sz="2000" dirty="0" err="1">
                <a:solidFill>
                  <a:schemeClr val="tx1"/>
                </a:solidFill>
              </a:rPr>
              <a:t>повязки,СИЦ</a:t>
            </a:r>
            <a:r>
              <a:rPr lang="ru-RU" sz="2000" dirty="0">
                <a:solidFill>
                  <a:schemeClr val="tx1"/>
                </a:solidFill>
              </a:rPr>
              <a:t> или  </a:t>
            </a:r>
            <a:r>
              <a:rPr lang="ru-RU" sz="2000" dirty="0" err="1">
                <a:solidFill>
                  <a:schemeClr val="tx1"/>
                </a:solidFill>
              </a:rPr>
              <a:t>компомер</a:t>
            </a:r>
            <a:r>
              <a:rPr lang="ru-RU" sz="2000" dirty="0">
                <a:solidFill>
                  <a:schemeClr val="tx1"/>
                </a:solidFill>
              </a:rPr>
              <a:t>. Реставрацию проводят только после рентгенологического снимка, чтобы исключить возможные переломы корня зуба. Выводить зуб из прикуса НЕ рекомендуется, т.к это может отразиться на дальнейшем прикусе ребенка. Жизнеспособность пульпы проверяют через 1,3,6 и месяцев после повреждения и каждые 6 месяцев до окончания формирования корня. Лечение переломов коронок временных зубов без повреждения пульпы проводят так же, как аналогичные переломы постоянных зубов (</a:t>
            </a:r>
            <a:r>
              <a:rPr lang="ru-RU" sz="2000" dirty="0" err="1">
                <a:solidFill>
                  <a:schemeClr val="tx1"/>
                </a:solidFill>
              </a:rPr>
              <a:t>сошлифовывание</a:t>
            </a:r>
            <a:r>
              <a:rPr lang="ru-RU" sz="2000" dirty="0">
                <a:solidFill>
                  <a:schemeClr val="tx1"/>
                </a:solidFill>
              </a:rPr>
              <a:t> острых краев коронки, композитная реставрация).Однако в силу анатомических особенностей временных зубов, при </a:t>
            </a:r>
            <a:r>
              <a:rPr lang="ru-RU" sz="2000" dirty="0" err="1">
                <a:solidFill>
                  <a:schemeClr val="tx1"/>
                </a:solidFill>
              </a:rPr>
              <a:t>отломе</a:t>
            </a:r>
            <a:r>
              <a:rPr lang="ru-RU" sz="2000" dirty="0">
                <a:solidFill>
                  <a:schemeClr val="tx1"/>
                </a:solidFill>
              </a:rPr>
              <a:t> значительной части коронки временного зуба даже без вскрытия полости зуба рекомендуют витальную ампутацию во временных зубах с несформированным корнем и витальную экстирпацию в зубах со сформированным корнем. </a:t>
            </a:r>
          </a:p>
        </p:txBody>
      </p:sp>
    </p:spTree>
    <p:extLst>
      <p:ext uri="{BB962C8B-B14F-4D97-AF65-F5344CB8AC3E}">
        <p14:creationId xmlns:p14="http://schemas.microsoft.com/office/powerpoint/2010/main" val="108954735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3D0CE081-19A3-2932-21C4-BE37ACC1FBA0}"/>
              </a:ext>
            </a:extLst>
          </p:cNvPr>
          <p:cNvSpPr>
            <a:spLocks noGrp="1"/>
          </p:cNvSpPr>
          <p:nvPr>
            <p:ph type="body" sz="quarter" idx="13"/>
          </p:nvPr>
        </p:nvSpPr>
        <p:spPr>
          <a:xfrm>
            <a:off x="394716" y="100584"/>
            <a:ext cx="11402568" cy="6446520"/>
          </a:xfrm>
        </p:spPr>
        <p:txBody>
          <a:bodyPr/>
          <a:lstStyle/>
          <a:p>
            <a:r>
              <a:rPr lang="ru-RU" sz="2000" b="1" dirty="0">
                <a:solidFill>
                  <a:schemeClr val="tx1"/>
                </a:solidFill>
              </a:rPr>
              <a:t>Перелом коронки зуба с повреждением пульпы.</a:t>
            </a:r>
          </a:p>
          <a:p>
            <a:pPr algn="l"/>
            <a:r>
              <a:rPr lang="ru-RU" sz="1600" u="sng" dirty="0">
                <a:solidFill>
                  <a:schemeClr val="tx1"/>
                </a:solidFill>
              </a:rPr>
              <a:t>Жалобы</a:t>
            </a:r>
            <a:r>
              <a:rPr lang="ru-RU" sz="1600" b="1" dirty="0">
                <a:solidFill>
                  <a:schemeClr val="tx1"/>
                </a:solidFill>
              </a:rPr>
              <a:t> </a:t>
            </a:r>
            <a:r>
              <a:rPr lang="ru-RU" sz="1600" dirty="0">
                <a:solidFill>
                  <a:schemeClr val="tx1"/>
                </a:solidFill>
              </a:rPr>
              <a:t>Пациентов беспокоят боли от механических и термических раздражителей, боль при </a:t>
            </a:r>
            <a:r>
              <a:rPr lang="ru-RU" sz="1600" dirty="0" err="1">
                <a:solidFill>
                  <a:schemeClr val="tx1"/>
                </a:solidFill>
              </a:rPr>
              <a:t>дотрагивании</a:t>
            </a:r>
            <a:r>
              <a:rPr lang="ru-RU" sz="1600" dirty="0">
                <a:solidFill>
                  <a:schemeClr val="tx1"/>
                </a:solidFill>
              </a:rPr>
              <a:t> до зуба. При осмотре видна пульпа, открытая в одной точке или на большем участке, резко болезненная при прикосновении. Перкуссия зуба несколько дней после травмы может быть болезненная. Проводят рентгенологическое обследование для исключения перелома корня. </a:t>
            </a:r>
          </a:p>
          <a:p>
            <a:pPr algn="l"/>
            <a:r>
              <a:rPr lang="ru-RU" sz="1600" u="sng" dirty="0">
                <a:solidFill>
                  <a:schemeClr val="tx1"/>
                </a:solidFill>
              </a:rPr>
              <a:t>Лечение постоянных зубов с незаконченным формированием корня </a:t>
            </a:r>
            <a:r>
              <a:rPr lang="ru-RU" sz="1600" dirty="0">
                <a:solidFill>
                  <a:schemeClr val="tx1"/>
                </a:solidFill>
              </a:rPr>
              <a:t>направлено на сохранение витальности пульпы, чтобы создать условия для формирования корня (</a:t>
            </a:r>
            <a:r>
              <a:rPr lang="ru-RU" sz="1600" dirty="0" err="1">
                <a:solidFill>
                  <a:schemeClr val="tx1"/>
                </a:solidFill>
              </a:rPr>
              <a:t>апексогенез</a:t>
            </a:r>
            <a:r>
              <a:rPr lang="ru-RU" sz="1600" dirty="0">
                <a:solidFill>
                  <a:schemeClr val="tx1"/>
                </a:solidFill>
              </a:rPr>
              <a:t>). Прямая </a:t>
            </a:r>
            <a:r>
              <a:rPr lang="ru-RU" sz="1600" dirty="0" err="1">
                <a:solidFill>
                  <a:schemeClr val="tx1"/>
                </a:solidFill>
              </a:rPr>
              <a:t>пульпотерапия</a:t>
            </a:r>
            <a:r>
              <a:rPr lang="ru-RU" sz="1600" dirty="0">
                <a:solidFill>
                  <a:schemeClr val="tx1"/>
                </a:solidFill>
              </a:rPr>
              <a:t> показана при небольшом травматическом обнажении пульпы (не более 1мм в диаметре) в течение нескольких часов после повреждения. Оптимальное время для лечения – первые 24 часа после травмы. После прямой терапии пульпы успешность лечения проверяют через 3 недели, через 1,3,6 месяцев после повреждения и в последующем ежегодно до окончания формирования корня. Критериями успешного лечения являются отсутствие клинических и рентгенологических признаков патологии пульпы, рентгенологическое доказательство формирования дентинного «мостика», формирование корня зуба. </a:t>
            </a:r>
          </a:p>
          <a:p>
            <a:pPr algn="l"/>
            <a:r>
              <a:rPr lang="ru-RU" sz="1600" u="sng" dirty="0">
                <a:solidFill>
                  <a:schemeClr val="tx1"/>
                </a:solidFill>
              </a:rPr>
              <a:t>Витальная </a:t>
            </a:r>
            <a:r>
              <a:rPr lang="ru-RU" sz="1600" u="sng" dirty="0" err="1">
                <a:solidFill>
                  <a:schemeClr val="tx1"/>
                </a:solidFill>
              </a:rPr>
              <a:t>пульпотомия</a:t>
            </a:r>
            <a:r>
              <a:rPr lang="ru-RU" sz="1600" u="sng" dirty="0">
                <a:solidFill>
                  <a:schemeClr val="tx1"/>
                </a:solidFill>
              </a:rPr>
              <a:t> (ампутация пульпы).</a:t>
            </a:r>
            <a:r>
              <a:rPr lang="ru-RU" sz="1600" dirty="0">
                <a:solidFill>
                  <a:schemeClr val="tx1"/>
                </a:solidFill>
              </a:rPr>
              <a:t> Если с момента травмы прошло более 24 часов или в результате травмы произошло обширное обнажение пульпы или твердых тканей коронки недостаточно для фиксации пломбировочного материала методом выбора является частичная ампутация пульпы по </a:t>
            </a:r>
            <a:r>
              <a:rPr lang="ru-RU" sz="1600" dirty="0" err="1">
                <a:solidFill>
                  <a:schemeClr val="tx1"/>
                </a:solidFill>
              </a:rPr>
              <a:t>Cvek</a:t>
            </a:r>
            <a:r>
              <a:rPr lang="ru-RU" sz="1600" dirty="0">
                <a:solidFill>
                  <a:schemeClr val="tx1"/>
                </a:solidFill>
              </a:rPr>
              <a:t> или цервикальная (полная) </a:t>
            </a:r>
            <a:r>
              <a:rPr lang="ru-RU" sz="1600" dirty="0" err="1">
                <a:solidFill>
                  <a:schemeClr val="tx1"/>
                </a:solidFill>
              </a:rPr>
              <a:t>пульпотомия</a:t>
            </a:r>
            <a:r>
              <a:rPr lang="ru-RU" sz="1600" dirty="0">
                <a:solidFill>
                  <a:schemeClr val="tx1"/>
                </a:solidFill>
              </a:rPr>
              <a:t>. Наблюдение проводят как при прямом покрытии пульпы через 3 недели, через 1,3,6 месяцев после повреждения и в последующем ежегодно до окончания формирования корня. При частичной </a:t>
            </a:r>
            <a:r>
              <a:rPr lang="ru-RU" sz="1600" dirty="0" err="1">
                <a:solidFill>
                  <a:schemeClr val="tx1"/>
                </a:solidFill>
              </a:rPr>
              <a:t>пульпотомии</a:t>
            </a:r>
            <a:r>
              <a:rPr lang="ru-RU" sz="1600" dirty="0">
                <a:solidFill>
                  <a:schemeClr val="tx1"/>
                </a:solidFill>
              </a:rPr>
              <a:t> проводят тесты, подтверждающие жизнеспособность пульпы (температурные и электрические тесты), и рентгенологический мониторинг формирования корня. При полной ампутации пульпы проведение тестов на чувствительность невозможно, поэтому рентгенологическое исследование является единственным методом для выявления ранних признаков патологии пульпы и наблюдения за развитием корня. Если в результате травмы произошла гибель пульпы и зоны роста в зубах с незаконченным формированием корня проводят </a:t>
            </a:r>
            <a:r>
              <a:rPr lang="ru-RU" sz="1600" dirty="0" err="1">
                <a:solidFill>
                  <a:schemeClr val="tx1"/>
                </a:solidFill>
              </a:rPr>
              <a:t>апексификацию</a:t>
            </a:r>
            <a:r>
              <a:rPr lang="ru-RU" sz="1600" dirty="0">
                <a:solidFill>
                  <a:schemeClr val="tx1"/>
                </a:solidFill>
              </a:rPr>
              <a:t>. В постоянных зубах со сформированными корнями при переломе коронки с обнажением пульпы проводят витальной или </a:t>
            </a:r>
            <a:r>
              <a:rPr lang="ru-RU" sz="1600" dirty="0" err="1">
                <a:solidFill>
                  <a:schemeClr val="tx1"/>
                </a:solidFill>
              </a:rPr>
              <a:t>девитальной</a:t>
            </a:r>
            <a:r>
              <a:rPr lang="ru-RU" sz="1600" dirty="0">
                <a:solidFill>
                  <a:schemeClr val="tx1"/>
                </a:solidFill>
              </a:rPr>
              <a:t> </a:t>
            </a:r>
            <a:r>
              <a:rPr lang="ru-RU" sz="1600" dirty="0" err="1">
                <a:solidFill>
                  <a:schemeClr val="tx1"/>
                </a:solidFill>
              </a:rPr>
              <a:t>пульпэктомии</a:t>
            </a:r>
            <a:r>
              <a:rPr lang="ru-RU" sz="1600" dirty="0">
                <a:solidFill>
                  <a:schemeClr val="tx1"/>
                </a:solidFill>
              </a:rPr>
              <a:t> (экстирпации) и последующую реставрацию зуба</a:t>
            </a:r>
          </a:p>
        </p:txBody>
      </p:sp>
    </p:spTree>
    <p:extLst>
      <p:ext uri="{BB962C8B-B14F-4D97-AF65-F5344CB8AC3E}">
        <p14:creationId xmlns:p14="http://schemas.microsoft.com/office/powerpoint/2010/main" val="402137641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080" y="2585668"/>
            <a:ext cx="2417069" cy="345643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287" y="2896565"/>
            <a:ext cx="2115316" cy="3145542"/>
          </a:xfrm>
          <a:prstGeom prst="rect">
            <a:avLst/>
          </a:prstGeom>
        </p:spPr>
      </p:pic>
      <p:pic>
        <p:nvPicPr>
          <p:cNvPr id="3" name="Slide">
            <a:extLst>
              <a:ext uri="{FF2B5EF4-FFF2-40B4-BE49-F238E27FC236}">
                <a16:creationId xmlns:a16="http://schemas.microsoft.com/office/drawing/2014/main" id="{3EF3C966-7DF1-812D-AC45-23CF4ABED2BF}"/>
              </a:ext>
            </a:extLst>
          </p:cNvPr>
          <p:cNvPicPr>
            <a:picLocks noChangeAspect="1"/>
          </p:cNvPicPr>
          <p:nvPr/>
        </p:nvPicPr>
        <p:blipFill>
          <a:blip r:embed="rId4"/>
          <a:stretch>
            <a:fillRect/>
          </a:stretch>
        </p:blipFill>
        <p:spPr>
          <a:xfrm>
            <a:off x="1463040" y="670438"/>
            <a:ext cx="8485632" cy="4773168"/>
          </a:xfrm>
          <a:prstGeom prst="rect">
            <a:avLst/>
          </a:prstGeom>
        </p:spPr>
      </p:pic>
    </p:spTree>
    <p:extLst>
      <p:ext uri="{BB962C8B-B14F-4D97-AF65-F5344CB8AC3E}">
        <p14:creationId xmlns:p14="http://schemas.microsoft.com/office/powerpoint/2010/main" val="492544367"/>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1C9B0D5C-5387-971D-53D7-F00A65261931}"/>
              </a:ext>
            </a:extLst>
          </p:cNvPr>
          <p:cNvSpPr>
            <a:spLocks noGrp="1"/>
          </p:cNvSpPr>
          <p:nvPr>
            <p:ph type="body" sz="quarter" idx="15"/>
          </p:nvPr>
        </p:nvSpPr>
        <p:spPr>
          <a:xfrm>
            <a:off x="457200" y="284317"/>
            <a:ext cx="11192256" cy="6289366"/>
          </a:xfrm>
        </p:spPr>
        <p:txBody>
          <a:bodyPr/>
          <a:lstStyle/>
          <a:p>
            <a:r>
              <a:rPr lang="ru-RU" sz="2800" b="1" dirty="0">
                <a:solidFill>
                  <a:schemeClr val="tx1"/>
                </a:solidFill>
              </a:rPr>
              <a:t>Полный перелом коронки зуба. </a:t>
            </a:r>
          </a:p>
          <a:p>
            <a:pPr algn="l"/>
            <a:r>
              <a:rPr lang="ru-RU" sz="2000" dirty="0">
                <a:solidFill>
                  <a:schemeClr val="tx1"/>
                </a:solidFill>
              </a:rPr>
              <a:t>При обследовании определяется отсутствие коронки зуба, боль и кровотечение в области поврежденного зуба. Необходимо рентгенологическое исследование для исключения перелома корня. </a:t>
            </a:r>
          </a:p>
          <a:p>
            <a:pPr algn="l"/>
            <a:r>
              <a:rPr lang="ru-RU" sz="2000" u="sng" dirty="0">
                <a:solidFill>
                  <a:schemeClr val="tx1"/>
                </a:solidFill>
              </a:rPr>
              <a:t>Лечение временных зубов с полным переломом коронки. </a:t>
            </a:r>
            <a:r>
              <a:rPr lang="ru-RU" sz="2000" dirty="0">
                <a:solidFill>
                  <a:schemeClr val="tx1"/>
                </a:solidFill>
              </a:rPr>
              <a:t>Проводят витальную или </a:t>
            </a:r>
            <a:r>
              <a:rPr lang="ru-RU" sz="2000" dirty="0" err="1">
                <a:solidFill>
                  <a:schemeClr val="tx1"/>
                </a:solidFill>
              </a:rPr>
              <a:t>девитальную</a:t>
            </a:r>
            <a:r>
              <a:rPr lang="ru-RU" sz="2000" dirty="0">
                <a:solidFill>
                  <a:schemeClr val="tx1"/>
                </a:solidFill>
              </a:rPr>
              <a:t> экстирпацию пульпы с последующим пломбированием канала пастой. Если ребенок неконтактный, корень временного зуба удаляют с последующим замещением зуба временным съемным протезом. </a:t>
            </a:r>
          </a:p>
          <a:p>
            <a:pPr algn="l"/>
            <a:r>
              <a:rPr lang="ru-RU" sz="2000" u="sng" dirty="0">
                <a:solidFill>
                  <a:schemeClr val="tx1"/>
                </a:solidFill>
              </a:rPr>
              <a:t>Лечение постоянных зубов с незаконченным формированием корня с полным переломом коронки. </a:t>
            </a:r>
            <a:r>
              <a:rPr lang="ru-RU" sz="2000" dirty="0">
                <a:solidFill>
                  <a:schemeClr val="tx1"/>
                </a:solidFill>
              </a:rPr>
              <a:t>При полном переломе коронки постоянного зуба с несформированным корнем, корневой канал после удаления пульпы временно пломбируют пастой на основе гидроокиси кальция. После окончательного формирования корня проводится постоянное пломбирование корневого канала гуттаперчевыми штифтами и восстановление коронки зуба. </a:t>
            </a:r>
          </a:p>
          <a:p>
            <a:pPr algn="l"/>
            <a:r>
              <a:rPr lang="ru-RU" sz="2000" u="sng" dirty="0">
                <a:solidFill>
                  <a:schemeClr val="tx1"/>
                </a:solidFill>
              </a:rPr>
              <a:t>При переломе всей коронки постоянного зуба со сформированным корнем </a:t>
            </a:r>
            <a:r>
              <a:rPr lang="ru-RU" sz="2000" dirty="0">
                <a:solidFill>
                  <a:schemeClr val="tx1"/>
                </a:solidFill>
              </a:rPr>
              <a:t>после эндодонтического лечения возможна фиксация естественной коронки зуба на стекловолоконный штифт. Если коронка зуба не сохранилась, корень используют для протезирования</a:t>
            </a:r>
          </a:p>
        </p:txBody>
      </p:sp>
    </p:spTree>
    <p:extLst>
      <p:ext uri="{BB962C8B-B14F-4D97-AF65-F5344CB8AC3E}">
        <p14:creationId xmlns:p14="http://schemas.microsoft.com/office/powerpoint/2010/main" val="365878362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18627-6E9C-7F4A-7F6D-A62FA1834BD4}"/>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D928E417-6CCA-CD83-A760-FDC034169BFE}"/>
              </a:ext>
            </a:extLst>
          </p:cNvPr>
          <p:cNvSpPr>
            <a:spLocks noGrp="1"/>
          </p:cNvSpPr>
          <p:nvPr>
            <p:ph type="body" sz="quarter" idx="13"/>
          </p:nvPr>
        </p:nvSpPr>
        <p:spPr/>
        <p:txBody>
          <a:bodyPr/>
          <a:lstStyle/>
          <a:p>
            <a:endParaRPr lang="ru-RU"/>
          </a:p>
        </p:txBody>
      </p:sp>
      <p:sp>
        <p:nvSpPr>
          <p:cNvPr id="4" name="Текст 3">
            <a:extLst>
              <a:ext uri="{FF2B5EF4-FFF2-40B4-BE49-F238E27FC236}">
                <a16:creationId xmlns:a16="http://schemas.microsoft.com/office/drawing/2014/main" id="{E7CF1D5F-DA8F-083D-5BFB-235AB510C143}"/>
              </a:ext>
            </a:extLst>
          </p:cNvPr>
          <p:cNvSpPr>
            <a:spLocks noGrp="1"/>
          </p:cNvSpPr>
          <p:nvPr>
            <p:ph type="body" sz="quarter" idx="14"/>
          </p:nvPr>
        </p:nvSpPr>
        <p:spPr/>
        <p:txBody>
          <a:bodyPr/>
          <a:lstStyle/>
          <a:p>
            <a:endParaRPr lang="ru-RU"/>
          </a:p>
        </p:txBody>
      </p:sp>
      <p:sp>
        <p:nvSpPr>
          <p:cNvPr id="5" name="Текст 4">
            <a:extLst>
              <a:ext uri="{FF2B5EF4-FFF2-40B4-BE49-F238E27FC236}">
                <a16:creationId xmlns:a16="http://schemas.microsoft.com/office/drawing/2014/main" id="{F810EC0F-3A78-9E28-D918-7A98ED9A2DBD}"/>
              </a:ext>
            </a:extLst>
          </p:cNvPr>
          <p:cNvSpPr>
            <a:spLocks noGrp="1"/>
          </p:cNvSpPr>
          <p:nvPr>
            <p:ph type="body" sz="quarter" idx="15"/>
          </p:nvPr>
        </p:nvSpPr>
        <p:spPr/>
        <p:txBody>
          <a:bodyPr/>
          <a:lstStyle/>
          <a:p>
            <a:endParaRPr lang="ru-RU"/>
          </a:p>
        </p:txBody>
      </p:sp>
      <p:pic>
        <p:nvPicPr>
          <p:cNvPr id="6" name="Slide">
            <a:extLst>
              <a:ext uri="{FF2B5EF4-FFF2-40B4-BE49-F238E27FC236}">
                <a16:creationId xmlns:a16="http://schemas.microsoft.com/office/drawing/2014/main" id="{0157EFC8-D4F6-1A0F-2ADD-3E679E57351A}"/>
              </a:ext>
            </a:extLst>
          </p:cNvPr>
          <p:cNvPicPr>
            <a:picLocks noChangeAspect="1"/>
          </p:cNvPicPr>
          <p:nvPr/>
        </p:nvPicPr>
        <p:blipFill>
          <a:blip r:embed="rId2"/>
          <a:stretch>
            <a:fillRect/>
          </a:stretch>
        </p:blipFill>
        <p:spPr>
          <a:xfrm>
            <a:off x="498458" y="324396"/>
            <a:ext cx="11195084" cy="6297235"/>
          </a:xfrm>
          <a:prstGeom prst="rect">
            <a:avLst/>
          </a:prstGeom>
        </p:spPr>
      </p:pic>
      <p:sp>
        <p:nvSpPr>
          <p:cNvPr id="8" name="TextBox 7">
            <a:extLst>
              <a:ext uri="{FF2B5EF4-FFF2-40B4-BE49-F238E27FC236}">
                <a16:creationId xmlns:a16="http://schemas.microsoft.com/office/drawing/2014/main" id="{5248AE46-A474-4A82-DA73-71FFDFEC1E08}"/>
              </a:ext>
            </a:extLst>
          </p:cNvPr>
          <p:cNvSpPr txBox="1"/>
          <p:nvPr/>
        </p:nvSpPr>
        <p:spPr>
          <a:xfrm>
            <a:off x="3048762" y="385187"/>
            <a:ext cx="6094476" cy="461665"/>
          </a:xfrm>
          <a:prstGeom prst="rect">
            <a:avLst/>
          </a:prstGeom>
          <a:noFill/>
        </p:spPr>
        <p:txBody>
          <a:bodyPr wrap="square">
            <a:spAutoFit/>
          </a:bodyPr>
          <a:lstStyle/>
          <a:p>
            <a:pPr algn="ctr"/>
            <a:r>
              <a:rPr lang="ru-RU" sz="2400" b="1" dirty="0">
                <a:solidFill>
                  <a:schemeClr val="tx1"/>
                </a:solidFill>
              </a:rPr>
              <a:t>Перелом корня зуба</a:t>
            </a:r>
          </a:p>
        </p:txBody>
      </p:sp>
    </p:spTree>
    <p:extLst>
      <p:ext uri="{BB962C8B-B14F-4D97-AF65-F5344CB8AC3E}">
        <p14:creationId xmlns:p14="http://schemas.microsoft.com/office/powerpoint/2010/main" val="2748904401"/>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31C22604-C9D1-403D-36B6-2AEC249027A4}"/>
              </a:ext>
            </a:extLst>
          </p:cNvPr>
          <p:cNvSpPr>
            <a:spLocks noGrp="1"/>
          </p:cNvSpPr>
          <p:nvPr>
            <p:ph type="body" sz="quarter" idx="15"/>
          </p:nvPr>
        </p:nvSpPr>
        <p:spPr>
          <a:xfrm>
            <a:off x="521208" y="347472"/>
            <a:ext cx="10954512" cy="6309360"/>
          </a:xfrm>
        </p:spPr>
        <p:txBody>
          <a:bodyPr/>
          <a:lstStyle/>
          <a:p>
            <a:r>
              <a:rPr lang="ru-RU" b="1" dirty="0">
                <a:solidFill>
                  <a:schemeClr val="tx1"/>
                </a:solidFill>
              </a:rPr>
              <a:t>Перелом корня зуба</a:t>
            </a:r>
          </a:p>
          <a:p>
            <a:r>
              <a:rPr lang="ru-RU" sz="2000" dirty="0">
                <a:solidFill>
                  <a:schemeClr val="tx1"/>
                </a:solidFill>
              </a:rPr>
              <a:t>Переломы корней временных зубов и постоянных зубов с несформированными корнями встречаются нечасто. Эти зубы с короткими корнями чаще подвергаются полным или частичным вывихам, чем переломам корней. Наиболее часто поражаются постоянные центральные резцы верхней челюсти после завершения формирования корня с локализацией линии перелома между средней и апикальной третью корня. Во временных зубах перелом корня встречается реже благодаря эластичности челюстной кости и сочетается с вывихом </a:t>
            </a:r>
            <a:r>
              <a:rPr lang="ru-RU" sz="2000" dirty="0" err="1">
                <a:solidFill>
                  <a:schemeClr val="tx1"/>
                </a:solidFill>
              </a:rPr>
              <a:t>коронкового</a:t>
            </a:r>
            <a:r>
              <a:rPr lang="ru-RU" sz="2000" dirty="0">
                <a:solidFill>
                  <a:schemeClr val="tx1"/>
                </a:solidFill>
              </a:rPr>
              <a:t> фрагмента. В детском возрасте чаще встречается поперечный перелом корня зуба. </a:t>
            </a:r>
          </a:p>
          <a:p>
            <a:pPr algn="l"/>
            <a:r>
              <a:rPr lang="ru-RU" sz="2000" u="sng" dirty="0">
                <a:solidFill>
                  <a:schemeClr val="tx1"/>
                </a:solidFill>
              </a:rPr>
              <a:t>Клиническая картина</a:t>
            </a:r>
          </a:p>
          <a:p>
            <a:pPr algn="l"/>
            <a:r>
              <a:rPr lang="ru-RU" sz="2000" dirty="0">
                <a:solidFill>
                  <a:schemeClr val="tx1"/>
                </a:solidFill>
              </a:rPr>
              <a:t> В первые часы после травмы пострадавший может жаловаться на боль при </a:t>
            </a:r>
            <a:r>
              <a:rPr lang="ru-RU" sz="2000" dirty="0" err="1">
                <a:solidFill>
                  <a:schemeClr val="tx1"/>
                </a:solidFill>
              </a:rPr>
              <a:t>накусывании</a:t>
            </a:r>
            <a:r>
              <a:rPr lang="ru-RU" sz="2000" dirty="0">
                <a:solidFill>
                  <a:schemeClr val="tx1"/>
                </a:solidFill>
              </a:rPr>
              <a:t> на зуб и его подвижность. При обследовании определяется болезненная перкуссия зуба, возможно кровотечение из </a:t>
            </a:r>
            <a:r>
              <a:rPr lang="ru-RU" sz="2000" dirty="0" err="1">
                <a:solidFill>
                  <a:schemeClr val="tx1"/>
                </a:solidFill>
              </a:rPr>
              <a:t>зубо</a:t>
            </a:r>
            <a:r>
              <a:rPr lang="ru-RU" sz="2000" dirty="0">
                <a:solidFill>
                  <a:schemeClr val="tx1"/>
                </a:solidFill>
              </a:rPr>
              <a:t>-десневой борозды и изменение цвета коронки в связи с </a:t>
            </a:r>
            <a:r>
              <a:rPr lang="ru-RU" sz="2000" dirty="0" err="1">
                <a:solidFill>
                  <a:schemeClr val="tx1"/>
                </a:solidFill>
              </a:rPr>
              <a:t>внутрипульпарным</a:t>
            </a:r>
            <a:r>
              <a:rPr lang="ru-RU" sz="2000" dirty="0">
                <a:solidFill>
                  <a:schemeClr val="tx1"/>
                </a:solidFill>
              </a:rPr>
              <a:t> кровоизлиянием. Для определения жизнеспособности пульпы проводят температурные и электрические тесты. </a:t>
            </a:r>
          </a:p>
          <a:p>
            <a:pPr algn="l"/>
            <a:r>
              <a:rPr lang="ru-RU" sz="2000" u="sng" dirty="0">
                <a:solidFill>
                  <a:schemeClr val="tx1"/>
                </a:solidFill>
              </a:rPr>
              <a:t>Рентгенологическое обследование </a:t>
            </a:r>
          </a:p>
          <a:p>
            <a:pPr algn="l"/>
            <a:r>
              <a:rPr lang="ru-RU" sz="2000" dirty="0">
                <a:solidFill>
                  <a:schemeClr val="tx1"/>
                </a:solidFill>
              </a:rPr>
              <a:t>В связи с тем, что один прицельный рентгеновский снимок может не выявить перелом корня, рекомендуют выполнить как минимум три рентгенограммы под разными углами (45, 90, 110 градусов), или КТ. </a:t>
            </a:r>
          </a:p>
          <a:p>
            <a:pPr algn="l"/>
            <a:r>
              <a:rPr lang="ru-RU" sz="2000" dirty="0">
                <a:solidFill>
                  <a:schemeClr val="tx1"/>
                </a:solidFill>
              </a:rPr>
              <a:t>На рентгеновском снимке определяют направление линии перелома: поперечный, косой, </a:t>
            </a:r>
            <a:r>
              <a:rPr lang="ru-RU" sz="2000" dirty="0" err="1">
                <a:solidFill>
                  <a:schemeClr val="tx1"/>
                </a:solidFill>
              </a:rPr>
              <a:t>оскольчатый</a:t>
            </a:r>
            <a:r>
              <a:rPr lang="ru-RU" sz="2000" dirty="0">
                <a:solidFill>
                  <a:schemeClr val="tx1"/>
                </a:solidFill>
              </a:rPr>
              <a:t>. </a:t>
            </a:r>
          </a:p>
        </p:txBody>
      </p:sp>
    </p:spTree>
    <p:extLst>
      <p:ext uri="{BB962C8B-B14F-4D97-AF65-F5344CB8AC3E}">
        <p14:creationId xmlns:p14="http://schemas.microsoft.com/office/powerpoint/2010/main" val="390127484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F026284-B053-D318-634A-829FADE6198B}"/>
              </a:ext>
            </a:extLst>
          </p:cNvPr>
          <p:cNvSpPr>
            <a:spLocks noGrp="1"/>
          </p:cNvSpPr>
          <p:nvPr>
            <p:ph type="body" sz="quarter" idx="13"/>
          </p:nvPr>
        </p:nvSpPr>
        <p:spPr>
          <a:xfrm>
            <a:off x="429768" y="269748"/>
            <a:ext cx="11109960" cy="6318504"/>
          </a:xfrm>
        </p:spPr>
        <p:txBody>
          <a:bodyPr/>
          <a:lstStyle/>
          <a:p>
            <a:r>
              <a:rPr lang="ru-RU" sz="2000" u="sng" dirty="0">
                <a:solidFill>
                  <a:schemeClr val="tx1"/>
                </a:solidFill>
              </a:rPr>
              <a:t>Лечение переломов корней. </a:t>
            </a:r>
          </a:p>
          <a:p>
            <a:r>
              <a:rPr lang="ru-RU" sz="2000" dirty="0">
                <a:solidFill>
                  <a:schemeClr val="tx1"/>
                </a:solidFill>
              </a:rPr>
              <a:t>Механизмы заживления переломов. Знание биологических процессов заживления необходимо для выбора метода лечения, который повысит потенциал заживления при переломе корня. В зависимости от степени расхождения фрагментов описывают четыре классические формы заживления перелома корня (</a:t>
            </a:r>
            <a:r>
              <a:rPr lang="ru-RU" sz="2000" dirty="0" err="1">
                <a:solidFill>
                  <a:schemeClr val="tx1"/>
                </a:solidFill>
              </a:rPr>
              <a:t>Andreansen</a:t>
            </a:r>
            <a:r>
              <a:rPr lang="ru-RU" sz="2000" dirty="0">
                <a:solidFill>
                  <a:schemeClr val="tx1"/>
                </a:solidFill>
              </a:rPr>
              <a:t> </a:t>
            </a:r>
            <a:r>
              <a:rPr lang="ru-RU" sz="2000" dirty="0" err="1">
                <a:solidFill>
                  <a:schemeClr val="tx1"/>
                </a:solidFill>
              </a:rPr>
              <a:t>and</a:t>
            </a:r>
            <a:r>
              <a:rPr lang="ru-RU" sz="2000" dirty="0">
                <a:solidFill>
                  <a:schemeClr val="tx1"/>
                </a:solidFill>
              </a:rPr>
              <a:t> </a:t>
            </a:r>
            <a:r>
              <a:rPr lang="ru-RU" sz="2000" dirty="0" err="1">
                <a:solidFill>
                  <a:schemeClr val="tx1"/>
                </a:solidFill>
              </a:rPr>
              <a:t>Hjörting-Hansen</a:t>
            </a:r>
            <a:r>
              <a:rPr lang="ru-RU" sz="2000" dirty="0">
                <a:solidFill>
                  <a:schemeClr val="tx1"/>
                </a:solidFill>
              </a:rPr>
              <a:t>, 1967): минерализованное заживление, соединительнотканное «сращение», комбинированное костное и соединительнотканное «сращение», заживление без «сращения» и с формированием грануляционной ткани. </a:t>
            </a:r>
          </a:p>
          <a:p>
            <a:r>
              <a:rPr lang="ru-RU" sz="2000" dirty="0">
                <a:solidFill>
                  <a:schemeClr val="tx1"/>
                </a:solidFill>
              </a:rPr>
              <a:t>Целью лечения перелома корня должно быть его восстановление за счет образования минерализованного соединения отломков. Сохранение живой пульпы улучшит прогноз лечения (при некрозе </a:t>
            </a:r>
            <a:r>
              <a:rPr lang="ru-RU" sz="2000" dirty="0" err="1">
                <a:solidFill>
                  <a:schemeClr val="tx1"/>
                </a:solidFill>
              </a:rPr>
              <a:t>коронковой</a:t>
            </a:r>
            <a:r>
              <a:rPr lang="ru-RU" sz="2000" dirty="0">
                <a:solidFill>
                  <a:schemeClr val="tx1"/>
                </a:solidFill>
              </a:rPr>
              <a:t> части пульпы минерализованное соединение отломков маловероятно). </a:t>
            </a:r>
          </a:p>
          <a:p>
            <a:pPr algn="l"/>
            <a:r>
              <a:rPr lang="ru-RU" sz="2000" u="sng" dirty="0">
                <a:solidFill>
                  <a:schemeClr val="tx1"/>
                </a:solidFill>
              </a:rPr>
              <a:t>Лечение переломов корней временных зубов.  </a:t>
            </a:r>
            <a:r>
              <a:rPr lang="ru-RU" sz="2000" dirty="0">
                <a:solidFill>
                  <a:schemeClr val="tx1"/>
                </a:solidFill>
              </a:rPr>
              <a:t>При переломе корня временного зуба с воспаленной или </a:t>
            </a:r>
            <a:r>
              <a:rPr lang="ru-RU" sz="2000" dirty="0" err="1">
                <a:solidFill>
                  <a:schemeClr val="tx1"/>
                </a:solidFill>
              </a:rPr>
              <a:t>некротизированной</a:t>
            </a:r>
            <a:r>
              <a:rPr lang="ru-RU" sz="2000" dirty="0">
                <a:solidFill>
                  <a:schemeClr val="tx1"/>
                </a:solidFill>
              </a:rPr>
              <a:t> пульпой, зуб удаляют. Кроме этого показанием к удалению являются значительное смещение </a:t>
            </a:r>
            <a:r>
              <a:rPr lang="ru-RU" sz="2000" dirty="0" err="1">
                <a:solidFill>
                  <a:schemeClr val="tx1"/>
                </a:solidFill>
              </a:rPr>
              <a:t>коронкового</a:t>
            </a:r>
            <a:r>
              <a:rPr lang="ru-RU" sz="2000" dirty="0">
                <a:solidFill>
                  <a:schemeClr val="tx1"/>
                </a:solidFill>
              </a:rPr>
              <a:t> фрагмента и перелом корня временного зуба, сообщающийся с полостью рта. Мелкие фрагменты корня, остающиеся в лунке, можно не извлекать, т.к. они </a:t>
            </a:r>
            <a:r>
              <a:rPr lang="ru-RU" sz="2000" dirty="0" err="1">
                <a:solidFill>
                  <a:schemeClr val="tx1"/>
                </a:solidFill>
              </a:rPr>
              <a:t>резорбируются</a:t>
            </a:r>
            <a:r>
              <a:rPr lang="ru-RU" sz="2000" dirty="0">
                <a:solidFill>
                  <a:schemeClr val="tx1"/>
                </a:solidFill>
              </a:rPr>
              <a:t>. </a:t>
            </a:r>
          </a:p>
          <a:p>
            <a:pPr algn="l"/>
            <a:r>
              <a:rPr lang="ru-RU" sz="2000" dirty="0">
                <a:solidFill>
                  <a:schemeClr val="tx1"/>
                </a:solidFill>
              </a:rPr>
              <a:t>При переломе корня интактного временного зуба без смещения отломков вмешательства не требуется. Проводят наблюдение за состоянием </a:t>
            </a:r>
            <a:r>
              <a:rPr lang="ru-RU" sz="2000" dirty="0" err="1">
                <a:solidFill>
                  <a:schemeClr val="tx1"/>
                </a:solidFill>
              </a:rPr>
              <a:t>периапикальных</a:t>
            </a:r>
            <a:r>
              <a:rPr lang="ru-RU" sz="2000" dirty="0">
                <a:solidFill>
                  <a:schemeClr val="tx1"/>
                </a:solidFill>
              </a:rPr>
              <a:t> тканей травмированного зуба. Повторные обследования проводят каждую неделю в течение 1-го месяца, затем через 1, 3 и 6 месяцев для определения состояния зуба и </a:t>
            </a:r>
            <a:r>
              <a:rPr lang="ru-RU" sz="2000" dirty="0" err="1">
                <a:solidFill>
                  <a:schemeClr val="tx1"/>
                </a:solidFill>
              </a:rPr>
              <a:t>периапикальных</a:t>
            </a:r>
            <a:r>
              <a:rPr lang="ru-RU" sz="2000" dirty="0">
                <a:solidFill>
                  <a:schemeClr val="tx1"/>
                </a:solidFill>
              </a:rPr>
              <a:t> тканей.</a:t>
            </a:r>
          </a:p>
        </p:txBody>
      </p:sp>
    </p:spTree>
    <p:extLst>
      <p:ext uri="{BB962C8B-B14F-4D97-AF65-F5344CB8AC3E}">
        <p14:creationId xmlns:p14="http://schemas.microsoft.com/office/powerpoint/2010/main" val="365317868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117C2E26-0013-389C-77F8-7497CE77C5DE}"/>
              </a:ext>
            </a:extLst>
          </p:cNvPr>
          <p:cNvSpPr>
            <a:spLocks noGrp="1"/>
          </p:cNvSpPr>
          <p:nvPr>
            <p:ph type="body" sz="quarter" idx="15"/>
          </p:nvPr>
        </p:nvSpPr>
        <p:spPr>
          <a:xfrm>
            <a:off x="458724" y="214884"/>
            <a:ext cx="11274552" cy="6428232"/>
          </a:xfrm>
        </p:spPr>
        <p:txBody>
          <a:bodyPr/>
          <a:lstStyle/>
          <a:p>
            <a:r>
              <a:rPr lang="ru-RU" sz="1800" u="sng" dirty="0">
                <a:solidFill>
                  <a:schemeClr val="tx1"/>
                </a:solidFill>
              </a:rPr>
              <a:t>Лечение переломов корней постоянных зубов, не сообщающихся с полостью рта. </a:t>
            </a:r>
          </a:p>
          <a:p>
            <a:r>
              <a:rPr lang="ru-RU" sz="1800" dirty="0" err="1">
                <a:solidFill>
                  <a:schemeClr val="tx1"/>
                </a:solidFill>
              </a:rPr>
              <a:t>Несообщающиеся</a:t>
            </a:r>
            <a:r>
              <a:rPr lang="ru-RU" sz="1800" dirty="0">
                <a:solidFill>
                  <a:schemeClr val="tx1"/>
                </a:solidFill>
              </a:rPr>
              <a:t> переломы локализуются в апикальной или средней трети корня. Если при обследовании установлено, что пульпа поврежденного зуба жизнеспособна (реагирует на температурные и электрические тесты), проводят репозицию и иммобилизацию отломков. Правильность репозиции подтверждают рентгенологически. Иммобилизацию отломков проводят с помощью проволочно-композитной шины. Для </a:t>
            </a:r>
            <a:r>
              <a:rPr lang="ru-RU" sz="1800" dirty="0" err="1">
                <a:solidFill>
                  <a:schemeClr val="tx1"/>
                </a:solidFill>
              </a:rPr>
              <a:t>шинирования</a:t>
            </a:r>
            <a:r>
              <a:rPr lang="ru-RU" sz="1800" dirty="0">
                <a:solidFill>
                  <a:schemeClr val="tx1"/>
                </a:solidFill>
              </a:rPr>
              <a:t> можно использовать </a:t>
            </a:r>
            <a:r>
              <a:rPr lang="ru-RU" sz="1800" dirty="0" err="1">
                <a:solidFill>
                  <a:schemeClr val="tx1"/>
                </a:solidFill>
              </a:rPr>
              <a:t>интерпроксимальное</a:t>
            </a:r>
            <a:r>
              <a:rPr lang="ru-RU" sz="1800" dirty="0">
                <a:solidFill>
                  <a:schemeClr val="tx1"/>
                </a:solidFill>
              </a:rPr>
              <a:t> соединение и стекловолоконную ленту </a:t>
            </a:r>
            <a:r>
              <a:rPr lang="ru-RU" sz="1800" dirty="0" err="1">
                <a:solidFill>
                  <a:schemeClr val="tx1"/>
                </a:solidFill>
              </a:rPr>
              <a:t>Fiber-Splint</a:t>
            </a:r>
            <a:r>
              <a:rPr lang="ru-RU" sz="1800" dirty="0">
                <a:solidFill>
                  <a:schemeClr val="tx1"/>
                </a:solidFill>
              </a:rPr>
              <a:t>, систему </a:t>
            </a:r>
            <a:r>
              <a:rPr lang="ru-RU" sz="1800" dirty="0" err="1">
                <a:solidFill>
                  <a:schemeClr val="tx1"/>
                </a:solidFill>
              </a:rPr>
              <a:t>Риббонд</a:t>
            </a:r>
            <a:r>
              <a:rPr lang="ru-RU" sz="1800" dirty="0">
                <a:solidFill>
                  <a:schemeClr val="tx1"/>
                </a:solidFill>
              </a:rPr>
              <a:t>, </a:t>
            </a:r>
            <a:r>
              <a:rPr lang="ru-RU" sz="1800" dirty="0" err="1">
                <a:solidFill>
                  <a:schemeClr val="tx1"/>
                </a:solidFill>
              </a:rPr>
              <a:t>Гласспен</a:t>
            </a:r>
            <a:r>
              <a:rPr lang="ru-RU" sz="1800" dirty="0">
                <a:solidFill>
                  <a:schemeClr val="tx1"/>
                </a:solidFill>
              </a:rPr>
              <a:t>. Продолжительность </a:t>
            </a:r>
            <a:r>
              <a:rPr lang="ru-RU" sz="1800" dirty="0" err="1">
                <a:solidFill>
                  <a:schemeClr val="tx1"/>
                </a:solidFill>
              </a:rPr>
              <a:t>шинирования</a:t>
            </a:r>
            <a:r>
              <a:rPr lang="ru-RU" sz="1800" dirty="0">
                <a:solidFill>
                  <a:schemeClr val="tx1"/>
                </a:solidFill>
              </a:rPr>
              <a:t> составляет 3 месяца. Стабильность шины проверяют через 30 и 60 дней после травмы. </a:t>
            </a:r>
          </a:p>
          <a:p>
            <a:r>
              <a:rPr lang="ru-RU" sz="1800" dirty="0">
                <a:solidFill>
                  <a:schemeClr val="tx1"/>
                </a:solidFill>
              </a:rPr>
              <a:t>После удаления шины, если тесты подтверждают жизнеспособность пульпы, цвет коронки зуба не изменился, подвижность </a:t>
            </a:r>
            <a:r>
              <a:rPr lang="ru-RU" sz="1800" dirty="0" err="1">
                <a:solidFill>
                  <a:schemeClr val="tx1"/>
                </a:solidFill>
              </a:rPr>
              <a:t>коронкового</a:t>
            </a:r>
            <a:r>
              <a:rPr lang="ru-RU" sz="1800" dirty="0">
                <a:solidFill>
                  <a:schemeClr val="tx1"/>
                </a:solidFill>
              </a:rPr>
              <a:t> отломка минимальная и наблюдаются рентгенологические признаки консолидации перелома, повторные осмотры проводят через 6 месяцев и 1 год.</a:t>
            </a:r>
          </a:p>
          <a:p>
            <a:r>
              <a:rPr lang="ru-RU" sz="1800" dirty="0">
                <a:solidFill>
                  <a:schemeClr val="tx1"/>
                </a:solidFill>
              </a:rPr>
              <a:t> При наличии подвижности </a:t>
            </a:r>
            <a:r>
              <a:rPr lang="ru-RU" sz="1800" dirty="0" err="1">
                <a:solidFill>
                  <a:schemeClr val="tx1"/>
                </a:solidFill>
              </a:rPr>
              <a:t>коронкового</a:t>
            </a:r>
            <a:r>
              <a:rPr lang="ru-RU" sz="1800" dirty="0">
                <a:solidFill>
                  <a:schemeClr val="tx1"/>
                </a:solidFill>
              </a:rPr>
              <a:t> отломка повторно устанавливают шину. Если через 4-6 месяцев подвижность сохраняется, необходимо произвести постоянное </a:t>
            </a:r>
            <a:r>
              <a:rPr lang="ru-RU" sz="1800" dirty="0" err="1">
                <a:solidFill>
                  <a:schemeClr val="tx1"/>
                </a:solidFill>
              </a:rPr>
              <a:t>шинирование</a:t>
            </a:r>
            <a:r>
              <a:rPr lang="ru-RU" sz="1800" dirty="0">
                <a:solidFill>
                  <a:schemeClr val="tx1"/>
                </a:solidFill>
              </a:rPr>
              <a:t> поврежденного зуба с соседними зубами (</a:t>
            </a:r>
            <a:r>
              <a:rPr lang="ru-RU" sz="1800" dirty="0" err="1">
                <a:solidFill>
                  <a:schemeClr val="tx1"/>
                </a:solidFill>
              </a:rPr>
              <a:t>интерпроксимальное</a:t>
            </a:r>
            <a:r>
              <a:rPr lang="ru-RU" sz="1800" dirty="0">
                <a:solidFill>
                  <a:schemeClr val="tx1"/>
                </a:solidFill>
              </a:rPr>
              <a:t> соединение). </a:t>
            </a:r>
          </a:p>
          <a:p>
            <a:r>
              <a:rPr lang="ru-RU" sz="1800" dirty="0">
                <a:solidFill>
                  <a:schemeClr val="tx1"/>
                </a:solidFill>
              </a:rPr>
              <a:t>При некрозе </a:t>
            </a:r>
            <a:r>
              <a:rPr lang="ru-RU" sz="1800" dirty="0" err="1">
                <a:solidFill>
                  <a:schemeClr val="tx1"/>
                </a:solidFill>
              </a:rPr>
              <a:t>коронковой</a:t>
            </a:r>
            <a:r>
              <a:rPr lang="ru-RU" sz="1800" dirty="0">
                <a:solidFill>
                  <a:schemeClr val="tx1"/>
                </a:solidFill>
              </a:rPr>
              <a:t> пульпы считают, что в апикальном отломке она остается жизнеспособной. Поэтому проводят эндодонтическое лечение только </a:t>
            </a:r>
            <a:r>
              <a:rPr lang="ru-RU" sz="1800" dirty="0" err="1">
                <a:solidFill>
                  <a:schemeClr val="tx1"/>
                </a:solidFill>
              </a:rPr>
              <a:t>коронкового</a:t>
            </a:r>
            <a:r>
              <a:rPr lang="ru-RU" sz="1800" dirty="0">
                <a:solidFill>
                  <a:schemeClr val="tx1"/>
                </a:solidFill>
              </a:rPr>
              <a:t> фрагмента корня.</a:t>
            </a:r>
          </a:p>
          <a:p>
            <a:r>
              <a:rPr lang="ru-RU" sz="1800" dirty="0">
                <a:solidFill>
                  <a:schemeClr val="tx1"/>
                </a:solidFill>
              </a:rPr>
              <a:t> Если на рентгенограмме в области верхушки корня определяется просветление, то это указывает на некроз пульпы апикального отломка. В этом случае показано лечение </a:t>
            </a:r>
            <a:r>
              <a:rPr lang="ru-RU" sz="1800" dirty="0" err="1">
                <a:solidFill>
                  <a:schemeClr val="tx1"/>
                </a:solidFill>
              </a:rPr>
              <a:t>коронкового</a:t>
            </a:r>
            <a:r>
              <a:rPr lang="ru-RU" sz="1800" dirty="0">
                <a:solidFill>
                  <a:schemeClr val="tx1"/>
                </a:solidFill>
              </a:rPr>
              <a:t> и апикального отломков корня, если они хорошо сопоставлены. Если патологический процесс локализуется в апикальном отломке корня и эндодонтическое лечение выполнить невозможно, то апикальный фрагмент корня удаляют. В 69-86% случаев после </a:t>
            </a:r>
            <a:r>
              <a:rPr lang="ru-RU" sz="1800" dirty="0" err="1">
                <a:solidFill>
                  <a:schemeClr val="tx1"/>
                </a:solidFill>
              </a:rPr>
              <a:t>шинирования</a:t>
            </a:r>
            <a:r>
              <a:rPr lang="ru-RU" sz="1800" dirty="0">
                <a:solidFill>
                  <a:schemeClr val="tx1"/>
                </a:solidFill>
              </a:rPr>
              <a:t> наблюдается облитерация полости зуба. Происходит или частичная облитерация в апикальной части корня и в области перелома с захватом </a:t>
            </a:r>
            <a:r>
              <a:rPr lang="ru-RU" sz="1800" dirty="0" err="1">
                <a:solidFill>
                  <a:schemeClr val="tx1"/>
                </a:solidFill>
              </a:rPr>
              <a:t>коронкового</a:t>
            </a:r>
            <a:r>
              <a:rPr lang="ru-RU" sz="1800" dirty="0">
                <a:solidFill>
                  <a:schemeClr val="tx1"/>
                </a:solidFill>
              </a:rPr>
              <a:t> участка на 1-2 мм, или полная облитерация всей полости зуба.</a:t>
            </a:r>
          </a:p>
        </p:txBody>
      </p:sp>
    </p:spTree>
    <p:extLst>
      <p:ext uri="{BB962C8B-B14F-4D97-AF65-F5344CB8AC3E}">
        <p14:creationId xmlns:p14="http://schemas.microsoft.com/office/powerpoint/2010/main" val="1734289216"/>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a:extLst>
              <a:ext uri="{FF2B5EF4-FFF2-40B4-BE49-F238E27FC236}">
                <a16:creationId xmlns:a16="http://schemas.microsoft.com/office/drawing/2014/main" id="{472A1639-60B5-E74C-BDF2-E1A7CD17295E}"/>
              </a:ext>
            </a:extLst>
          </p:cNvPr>
          <p:cNvSpPr txBox="1">
            <a:spLocks/>
          </p:cNvSpPr>
          <p:nvPr/>
        </p:nvSpPr>
        <p:spPr>
          <a:xfrm>
            <a:off x="738582" y="1197411"/>
            <a:ext cx="10535970" cy="4818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endParaRPr lang="ru-RU" sz="1600" b="1" dirty="0">
              <a:latin typeface="+mj-lt"/>
            </a:endParaRPr>
          </a:p>
          <a:p>
            <a:pPr marL="457200" indent="-457200">
              <a:buFont typeface="Arial" panose="020B0604020202020204" pitchFamily="34" charset="0"/>
              <a:buAutoNum type="arabicPeriod"/>
            </a:pPr>
            <a:endParaRPr lang="ru-RU" sz="1600" b="1" dirty="0">
              <a:latin typeface="+mj-lt"/>
            </a:endParaRPr>
          </a:p>
          <a:p>
            <a:pPr marL="457200" indent="-457200">
              <a:buFont typeface="Arial" panose="020B0604020202020204" pitchFamily="34" charset="0"/>
              <a:buAutoNum type="arabicPeriod"/>
            </a:pPr>
            <a:r>
              <a:rPr lang="ru-RU" sz="1600" b="1" dirty="0">
                <a:latin typeface="+mj-lt"/>
              </a:rPr>
              <a:t>Елизарова, В. М. Стоматология детского возраста. Часть 1. Терапия : учебник / В. М. Елизарова [и др. ]. - 2-е изд. , </a:t>
            </a:r>
            <a:r>
              <a:rPr lang="ru-RU" sz="1600" b="1" dirty="0" err="1">
                <a:latin typeface="+mj-lt"/>
              </a:rPr>
              <a:t>перераб</a:t>
            </a:r>
            <a:r>
              <a:rPr lang="ru-RU" sz="1600" b="1" dirty="0">
                <a:latin typeface="+mj-lt"/>
              </a:rPr>
              <a:t>. и доп. - в 3 ч. - Москва : ГЭОТАР-Медиа, 2016. - 480 с. - ISBN 978-5-9704-3552-6. </a:t>
            </a:r>
          </a:p>
          <a:p>
            <a:pPr marL="457200" indent="-457200">
              <a:buFont typeface="Arial" panose="020B0604020202020204" pitchFamily="34" charset="0"/>
              <a:buAutoNum type="arabicPeriod"/>
            </a:pPr>
            <a:r>
              <a:rPr lang="ru-RU" sz="1600" b="1" dirty="0">
                <a:latin typeface="+mj-lt"/>
              </a:rPr>
              <a:t>А65 Травма зубов. Практическое руководство / </a:t>
            </a:r>
            <a:r>
              <a:rPr lang="ru-RU" sz="1600" b="1" dirty="0" err="1">
                <a:latin typeface="+mj-lt"/>
              </a:rPr>
              <a:t>Йенс</a:t>
            </a:r>
            <a:r>
              <a:rPr lang="ru-RU" sz="1600" b="1" dirty="0">
                <a:latin typeface="+mj-lt"/>
              </a:rPr>
              <a:t> О. </a:t>
            </a:r>
            <a:r>
              <a:rPr lang="ru-RU" sz="1600" b="1" dirty="0" err="1">
                <a:latin typeface="+mj-lt"/>
              </a:rPr>
              <a:t>Андреасен</a:t>
            </a:r>
            <a:r>
              <a:rPr lang="ru-RU" sz="1600" b="1" dirty="0">
                <a:latin typeface="+mj-lt"/>
              </a:rPr>
              <a:t>; пер. с англ. под науч. ред. Г. А. </a:t>
            </a:r>
            <a:r>
              <a:rPr lang="ru-RU" sz="1600" b="1" dirty="0" err="1">
                <a:latin typeface="+mj-lt"/>
              </a:rPr>
              <a:t>Воложина</a:t>
            </a:r>
            <a:r>
              <a:rPr lang="ru-RU" sz="1600" b="1" dirty="0">
                <a:latin typeface="+mj-lt"/>
              </a:rPr>
              <a:t>, О. С. Тишкиной. — М.: ТАРКОММ, 2017. — 100 с.: ил., фот. ISBN 978-5-9904067-8-0</a:t>
            </a:r>
          </a:p>
          <a:p>
            <a:pPr marL="457200" indent="-457200">
              <a:buFont typeface="Arial" panose="020B0604020202020204" pitchFamily="34" charset="0"/>
              <a:buAutoNum type="arabicPeriod"/>
            </a:pPr>
            <a:r>
              <a:rPr lang="ru-RU" sz="1600" b="1" dirty="0" err="1">
                <a:latin typeface="+mj-lt"/>
              </a:rPr>
              <a:t>Топольницкий</a:t>
            </a:r>
            <a:r>
              <a:rPr lang="ru-RU" sz="1600" b="1" dirty="0">
                <a:latin typeface="+mj-lt"/>
              </a:rPr>
              <a:t>, О. З. Стоматология детского возраста. Часть 2. Хирургия : учебник / О. З. </a:t>
            </a:r>
            <a:r>
              <a:rPr lang="ru-RU" sz="1600" b="1" dirty="0" err="1">
                <a:latin typeface="+mj-lt"/>
              </a:rPr>
              <a:t>Топольницкий</a:t>
            </a:r>
            <a:r>
              <a:rPr lang="ru-RU" sz="1600" b="1" dirty="0">
                <a:latin typeface="+mj-lt"/>
              </a:rPr>
              <a:t> [и др. ]. - в 3 ч. - Москва : ГЭОТАР-Медиа, 2016. - 320 с. - ISBN 978-5-9704-3553-3.</a:t>
            </a:r>
          </a:p>
          <a:p>
            <a:pPr marL="457200" indent="-457200">
              <a:buFont typeface="Arial" panose="020B0604020202020204" pitchFamily="34" charset="0"/>
              <a:buAutoNum type="arabicPeriod"/>
            </a:pPr>
            <a:r>
              <a:rPr lang="ru-RU" sz="1600" b="1" dirty="0">
                <a:latin typeface="+mj-lt"/>
              </a:rPr>
              <a:t>Травматические повреждения зубов у </a:t>
            </a:r>
            <a:r>
              <a:rPr lang="ru-RU" sz="1600" b="1" dirty="0" err="1">
                <a:latin typeface="+mj-lt"/>
              </a:rPr>
              <a:t>детей:учеб.-метод</a:t>
            </a:r>
            <a:r>
              <a:rPr lang="ru-RU" sz="1600" b="1" dirty="0">
                <a:latin typeface="+mj-lt"/>
              </a:rPr>
              <a:t>. пособие /Т.Н. Терехова, Е.И. Мельникова, О.В. </a:t>
            </a:r>
            <a:r>
              <a:rPr lang="ru-RU" sz="1600" b="1" dirty="0" err="1">
                <a:latin typeface="+mj-lt"/>
              </a:rPr>
              <a:t>Минченя</a:t>
            </a:r>
            <a:r>
              <a:rPr lang="ru-RU" sz="1600" b="1" dirty="0">
                <a:latin typeface="+mj-lt"/>
              </a:rPr>
              <a:t>, М.Л. Боровая. – Минск: БГМУ, 2013. </a:t>
            </a:r>
          </a:p>
          <a:p>
            <a:pPr marL="457200" indent="-457200">
              <a:buFont typeface="Arial" panose="020B0604020202020204" pitchFamily="34" charset="0"/>
              <a:buAutoNum type="arabicPeriod"/>
            </a:pPr>
            <a:r>
              <a:rPr lang="ru-RU" sz="1600" b="1" dirty="0" err="1">
                <a:latin typeface="+mj-lt"/>
              </a:rPr>
              <a:t>Аржанцев</a:t>
            </a:r>
            <a:r>
              <a:rPr lang="ru-RU" sz="1600" b="1" dirty="0">
                <a:latin typeface="+mj-lt"/>
              </a:rPr>
              <a:t>, А.П. Рентгенологические проявления травм средней и верхней зон лицевого отдела черепа / А.П. </a:t>
            </a:r>
            <a:r>
              <a:rPr lang="ru-RU" sz="1600" b="1" dirty="0" err="1">
                <a:latin typeface="+mj-lt"/>
              </a:rPr>
              <a:t>Аржанцев</a:t>
            </a:r>
            <a:r>
              <a:rPr lang="ru-RU" sz="1600" b="1" dirty="0">
                <a:latin typeface="+mj-lt"/>
              </a:rPr>
              <a:t> // Стоматология для всех. — 2016. — № 1. — С. 16 – 20. </a:t>
            </a:r>
          </a:p>
          <a:p>
            <a:pPr marL="457200" indent="-457200">
              <a:buFont typeface="Arial" panose="020B0604020202020204" pitchFamily="34" charset="0"/>
              <a:buAutoNum type="arabicPeriod"/>
            </a:pPr>
            <a:r>
              <a:rPr lang="ru-RU" sz="1600" b="1" dirty="0">
                <a:latin typeface="+mj-lt"/>
              </a:rPr>
              <a:t> Афанасьев В. В. Хирургическая стоматология: учебник / В. В. Афанасьев [и др.] ; под ред. В. В. Афанасьева. — 3-е изд., </a:t>
            </a:r>
            <a:r>
              <a:rPr lang="ru-RU" sz="1600" b="1" dirty="0" err="1">
                <a:latin typeface="+mj-lt"/>
              </a:rPr>
              <a:t>перераб</a:t>
            </a:r>
            <a:r>
              <a:rPr lang="ru-RU" sz="1600" b="1" dirty="0">
                <a:latin typeface="+mj-lt"/>
              </a:rPr>
              <a:t>. и доп. — Электрон. текстовые дан. — Москва: ГЭОТАР-МЕДИА, 2016. </a:t>
            </a:r>
          </a:p>
          <a:p>
            <a:pPr marL="457200" indent="-457200">
              <a:buFont typeface="Arial" panose="020B0604020202020204" pitchFamily="34" charset="0"/>
              <a:buAutoNum type="arabicPeriod"/>
            </a:pPr>
            <a:r>
              <a:rPr lang="ru-RU" sz="1600" b="1" dirty="0">
                <a:latin typeface="+mj-lt"/>
              </a:rPr>
              <a:t>Кулаков А. А. Хирургическая стоматология и челюстно-лицевая хирургия. Национальное руководство: учебное пособие //Кулаков А.А., Робустова Т.Г., </a:t>
            </a:r>
            <a:r>
              <a:rPr lang="ru-RU" sz="1600" b="1" dirty="0" err="1">
                <a:latin typeface="+mj-lt"/>
              </a:rPr>
              <a:t>Неробеев</a:t>
            </a:r>
            <a:r>
              <a:rPr lang="ru-RU" sz="1600" b="1" dirty="0">
                <a:latin typeface="+mj-lt"/>
              </a:rPr>
              <a:t> А.И./ М.: ГЭОТАР-Медиа - 2010 </a:t>
            </a:r>
          </a:p>
          <a:p>
            <a:pPr marL="457200" indent="-457200">
              <a:buFont typeface="Arial" panose="020B0604020202020204" pitchFamily="34" charset="0"/>
              <a:buAutoNum type="arabicPeriod"/>
            </a:pPr>
            <a:endParaRPr lang="ru-RU" dirty="0"/>
          </a:p>
        </p:txBody>
      </p:sp>
      <p:sp>
        <p:nvSpPr>
          <p:cNvPr id="6" name="Заголовок 1">
            <a:extLst>
              <a:ext uri="{FF2B5EF4-FFF2-40B4-BE49-F238E27FC236}">
                <a16:creationId xmlns:a16="http://schemas.microsoft.com/office/drawing/2014/main" id="{2780F164-B6BD-9725-EE02-256E5F10FB31}"/>
              </a:ext>
            </a:extLst>
          </p:cNvPr>
          <p:cNvSpPr>
            <a:spLocks noGrp="1"/>
          </p:cNvSpPr>
          <p:nvPr>
            <p:ph type="title"/>
          </p:nvPr>
        </p:nvSpPr>
        <p:spPr>
          <a:xfrm>
            <a:off x="2084832" y="479861"/>
            <a:ext cx="7196328" cy="717550"/>
          </a:xfrm>
        </p:spPr>
        <p:txBody>
          <a:bodyPr/>
          <a:lstStyle/>
          <a:p>
            <a:pPr algn="ctr"/>
            <a:r>
              <a:rPr lang="ru-RU" sz="4800" b="1" dirty="0">
                <a:effectLst>
                  <a:outerShdw blurRad="38100" dist="38100" dir="2700000" algn="tl">
                    <a:srgbClr val="000000">
                      <a:alpha val="43137"/>
                    </a:srgbClr>
                  </a:outerShdw>
                </a:effectLst>
              </a:rPr>
              <a:t>Список литературы</a:t>
            </a:r>
          </a:p>
        </p:txBody>
      </p:sp>
    </p:spTree>
    <p:extLst>
      <p:ext uri="{BB962C8B-B14F-4D97-AF65-F5344CB8AC3E}">
        <p14:creationId xmlns:p14="http://schemas.microsoft.com/office/powerpoint/2010/main" val="219896823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01" y="3040221"/>
            <a:ext cx="2298197" cy="329794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4417" y="2586068"/>
            <a:ext cx="1642875" cy="3752096"/>
          </a:xfrm>
          <a:prstGeom prst="rect">
            <a:avLst/>
          </a:prstGeom>
        </p:spPr>
      </p:pic>
      <p:sp>
        <p:nvSpPr>
          <p:cNvPr id="10" name="Прямоугольник 9"/>
          <p:cNvSpPr/>
          <p:nvPr/>
        </p:nvSpPr>
        <p:spPr>
          <a:xfrm>
            <a:off x="2313432" y="937096"/>
            <a:ext cx="7434072" cy="4028096"/>
          </a:xfrm>
          <a:prstGeom prst="rect">
            <a:avLst/>
          </a:prstGeom>
          <a:solidFill>
            <a:schemeClr val="bg1"/>
          </a:solidFill>
          <a:ln w="38100">
            <a:solidFill>
              <a:srgbClr val="52D0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rPr>
              <a:t>ЗАДАЧИ</a:t>
            </a:r>
          </a:p>
          <a:p>
            <a:pPr algn="ctr"/>
            <a:endParaRPr lang="ru-RU" sz="2400" dirty="0">
              <a:solidFill>
                <a:schemeClr val="tx1"/>
              </a:solidFill>
            </a:endParaRPr>
          </a:p>
          <a:p>
            <a:pPr algn="ctr"/>
            <a:r>
              <a:rPr lang="ru-RU" sz="2400" dirty="0">
                <a:solidFill>
                  <a:schemeClr val="tx1"/>
                </a:solidFill>
              </a:rPr>
              <a:t> • Изучить классификации травм челюстно-лицевой области </a:t>
            </a:r>
          </a:p>
          <a:p>
            <a:pPr algn="ctr"/>
            <a:r>
              <a:rPr lang="ru-RU" sz="2400" dirty="0">
                <a:solidFill>
                  <a:schemeClr val="tx1"/>
                </a:solidFill>
              </a:rPr>
              <a:t>• Рассмотреть методы диагностики травм челюстно-лицевой области </a:t>
            </a:r>
          </a:p>
          <a:p>
            <a:pPr algn="ctr"/>
            <a:r>
              <a:rPr lang="ru-RU" sz="2400" dirty="0">
                <a:solidFill>
                  <a:schemeClr val="tx1"/>
                </a:solidFill>
              </a:rPr>
              <a:t>• Определить этапы оказания первой помощи пострадавшим с травмами челюстно-лицевой области.</a:t>
            </a:r>
          </a:p>
        </p:txBody>
      </p:sp>
    </p:spTree>
    <p:extLst>
      <p:ext uri="{BB962C8B-B14F-4D97-AF65-F5344CB8AC3E}">
        <p14:creationId xmlns:p14="http://schemas.microsoft.com/office/powerpoint/2010/main" val="2498546942"/>
      </p:ext>
    </p:extLst>
  </p:cSld>
  <p:clrMapOvr>
    <a:masterClrMapping/>
  </p:clrMapOvr>
  <mc:AlternateContent xmlns:mc="http://schemas.openxmlformats.org/markup-compatibility/2006" xmlns:p14="http://schemas.microsoft.com/office/powerpoint/2010/main">
    <mc:Choice Requires="p14">
      <p:transition spd="slow" p14:dur="3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3" presetClass="emph" presetSubtype="1" grpId="0" nodeType="clickEffect">
                                  <p:stCondLst>
                                    <p:cond delay="0"/>
                                  </p:stCondLst>
                                  <p:childTnLst>
                                    <p:set>
                                      <p:cBhvr override="childStyle">
                                        <p:cTn id="15" dur="indefinite"/>
                                        <p:tgtEl>
                                          <p:spTgt spid="10"/>
                                        </p:tgtEl>
                                        <p:attrNameLst>
                                          <p:attrName>style.color</p:attrName>
                                        </p:attrNameLst>
                                      </p:cBhvr>
                                      <p:to>
                                        <p:clrVal>
                                          <a:schemeClr val="bg1"/>
                                        </p:clrVal>
                                      </p:to>
                                    </p:set>
                                  </p:childTnLst>
                                  <p:subTnLst>
                                    <p:audio>
                                      <p:cMediaNode>
                                        <p:cTn display="0" masterRel="sameClick">
                                          <p:stCondLst>
                                            <p:cond evt="begin" delay="0">
                                              <p:tn val="14"/>
                                            </p:cond>
                                          </p:stCondLst>
                                          <p:endCondLst>
                                            <p:cond evt="onStopAudio" delay="0">
                                              <p:tgtEl>
                                                <p:sldTgt/>
                                              </p:tgtEl>
                                            </p:cond>
                                          </p:endCondLst>
                                        </p:cTn>
                                        <p:tgtEl>
                                          <p:sndTgt r:embed="rId2" name="voltage.wav"/>
                                        </p:tgtEl>
                                      </p:cMediaNode>
                                    </p:audio>
                                  </p:subTnLst>
                                </p:cTn>
                              </p:par>
                              <p:par>
                                <p:cTn id="16" presetID="7" presetClass="emph" presetSubtype="1" nodeType="withEffect">
                                  <p:stCondLst>
                                    <p:cond delay="0"/>
                                  </p:stCondLst>
                                  <p:childTnLst>
                                    <p:set>
                                      <p:cBhvr>
                                        <p:cTn id="17" dur="indefinite"/>
                                        <p:tgtEl>
                                          <p:spTgt spid="10"/>
                                        </p:tgtEl>
                                        <p:attrNameLst>
                                          <p:attrName>stroke.color</p:attrName>
                                        </p:attrNameLst>
                                      </p:cBhvr>
                                      <p:to>
                                        <p:clrVal>
                                          <a:srgbClr val="FF1111"/>
                                        </p:clrVal>
                                      </p:to>
                                    </p:set>
                                    <p:set>
                                      <p:cBhvr>
                                        <p:cTn id="18" dur="indefinite"/>
                                        <p:tgtEl>
                                          <p:spTgt spid="10"/>
                                        </p:tgtEl>
                                        <p:attrNameLst>
                                          <p:attrName>stroke.on</p:attrName>
                                        </p:attrNameLst>
                                      </p:cBhvr>
                                      <p:to>
                                        <p:strVal val="true"/>
                                      </p:to>
                                    </p:set>
                                  </p:childTnLst>
                                </p:cTn>
                              </p:par>
                              <p:par>
                                <p:cTn id="19" presetID="1" presetClass="emph" presetSubtype="1" nodeType="withEffect">
                                  <p:stCondLst>
                                    <p:cond delay="0"/>
                                  </p:stCondLst>
                                  <p:childTnLst>
                                    <p:set>
                                      <p:cBhvr>
                                        <p:cTn id="20" dur="indefinite"/>
                                        <p:tgtEl>
                                          <p:spTgt spid="10"/>
                                        </p:tgtEl>
                                        <p:attrNameLst>
                                          <p:attrName>fillcolor</p:attrName>
                                        </p:attrNameLst>
                                      </p:cBhvr>
                                      <p:to>
                                        <p:clrVal>
                                          <a:srgbClr val="FF4B4B"/>
                                        </p:clrVal>
                                      </p:to>
                                    </p:set>
                                    <p:set>
                                      <p:cBhvr>
                                        <p:cTn id="21" dur="indefinite"/>
                                        <p:tgtEl>
                                          <p:spTgt spid="10"/>
                                        </p:tgtEl>
                                        <p:attrNameLst>
                                          <p:attrName>fill.type</p:attrName>
                                        </p:attrNameLst>
                                      </p:cBhvr>
                                      <p:to>
                                        <p:strVal val="solid"/>
                                      </p:to>
                                    </p:set>
                                    <p:set>
                                      <p:cBhvr>
                                        <p:cTn id="22"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EE9AA13-6A43-3799-1E5D-FE215B7536D6}"/>
              </a:ext>
            </a:extLst>
          </p:cNvPr>
          <p:cNvSpPr>
            <a:spLocks noGrp="1"/>
          </p:cNvSpPr>
          <p:nvPr>
            <p:ph type="body" sz="quarter" idx="13"/>
          </p:nvPr>
        </p:nvSpPr>
        <p:spPr>
          <a:xfrm>
            <a:off x="502920" y="-118872"/>
            <a:ext cx="11448288" cy="6720840"/>
          </a:xfrm>
        </p:spPr>
        <p:txBody>
          <a:bodyPr/>
          <a:lstStyle/>
          <a:p>
            <a:r>
              <a:rPr lang="ru-RU" sz="2800" b="1" dirty="0"/>
              <a:t>Обследование детей с травмой челюстно-лицевой области</a:t>
            </a:r>
          </a:p>
          <a:p>
            <a:r>
              <a:rPr lang="ru-RU" sz="2000" dirty="0">
                <a:solidFill>
                  <a:schemeClr val="tx1"/>
                </a:solidFill>
              </a:rPr>
              <a:t>Знание общих принципов обследования ребенка с острой травмой зуба позволяет поставить правильный диагноз и выбрать метод лечения, избежать осложнений, как в ближайший, так и в отдаленный периоды наблюдения. Обследование детей с острой травмой зуба состоит из опроса, клинических и дополнительных методов (рентгенография, </a:t>
            </a:r>
            <a:r>
              <a:rPr lang="ru-RU" sz="2000" dirty="0" err="1">
                <a:solidFill>
                  <a:schemeClr val="tx1"/>
                </a:solidFill>
              </a:rPr>
              <a:t>термо</a:t>
            </a:r>
            <a:r>
              <a:rPr lang="ru-RU" sz="2000" dirty="0">
                <a:solidFill>
                  <a:schemeClr val="tx1"/>
                </a:solidFill>
              </a:rPr>
              <a:t>- и </a:t>
            </a:r>
            <a:r>
              <a:rPr lang="ru-RU" sz="2000" dirty="0" err="1">
                <a:solidFill>
                  <a:schemeClr val="tx1"/>
                </a:solidFill>
              </a:rPr>
              <a:t>электроодонтодиагностика</a:t>
            </a:r>
            <a:r>
              <a:rPr lang="ru-RU" sz="2000" dirty="0">
                <a:solidFill>
                  <a:schemeClr val="tx1"/>
                </a:solidFill>
              </a:rPr>
              <a:t>) обследования. </a:t>
            </a:r>
          </a:p>
          <a:p>
            <a:r>
              <a:rPr lang="ru-RU" sz="2000" dirty="0">
                <a:solidFill>
                  <a:schemeClr val="tx1"/>
                </a:solidFill>
              </a:rPr>
              <a:t>Обследование ребенка начинают с выяснения жалоб, после чего выясняют обстоятельства травмы: как, когда и где она произошла. Необходимо выяснить проводилось ли какое-либо лечение по поводу травмы: кем (родителями, тренером, медсестрой в школе или врачом неотложной помощи) и в каком объеме. Эти данные будут влиять на прогноз лечения. При опросе определяют общее состояние больного, выявляют признаки черепномозговой травмы. При внешнем осмотре можно обнаружить раны головы и шеи, отек мягких тканей, гематомы, ссадины. Осмотр полости рта: исследуют состояние мягких тканей полости рта и зубов. Проводят дополнительные методы обследования: рентгенография, </a:t>
            </a:r>
            <a:r>
              <a:rPr lang="ru-RU" sz="2000" dirty="0" err="1">
                <a:solidFill>
                  <a:schemeClr val="tx1"/>
                </a:solidFill>
              </a:rPr>
              <a:t>термо</a:t>
            </a:r>
            <a:r>
              <a:rPr lang="ru-RU" sz="2000" dirty="0">
                <a:solidFill>
                  <a:schemeClr val="tx1"/>
                </a:solidFill>
              </a:rPr>
              <a:t>- и </a:t>
            </a:r>
            <a:r>
              <a:rPr lang="ru-RU" sz="2000" dirty="0" err="1">
                <a:solidFill>
                  <a:schemeClr val="tx1"/>
                </a:solidFill>
              </a:rPr>
              <a:t>электроодонтодиагностика</a:t>
            </a:r>
            <a:r>
              <a:rPr lang="ru-RU" sz="2000" dirty="0">
                <a:solidFill>
                  <a:schemeClr val="tx1"/>
                </a:solidFill>
              </a:rPr>
              <a:t>, </a:t>
            </a:r>
            <a:r>
              <a:rPr lang="ru-RU" sz="2000" dirty="0" err="1">
                <a:solidFill>
                  <a:schemeClr val="tx1"/>
                </a:solidFill>
              </a:rPr>
              <a:t>трансиллюминация</a:t>
            </a:r>
            <a:r>
              <a:rPr lang="ru-RU" sz="2000" dirty="0">
                <a:solidFill>
                  <a:schemeClr val="tx1"/>
                </a:solidFill>
              </a:rPr>
              <a:t>. Тесты на жизнеспособность пульпы необходимо повторять через 1 неделю, 1, 3, 6 и 12 месяцев после травмы и затем 1 раз в год до полного формирования корня. </a:t>
            </a:r>
          </a:p>
        </p:txBody>
      </p:sp>
    </p:spTree>
    <p:extLst>
      <p:ext uri="{BB962C8B-B14F-4D97-AF65-F5344CB8AC3E}">
        <p14:creationId xmlns:p14="http://schemas.microsoft.com/office/powerpoint/2010/main" val="898448749"/>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18627-6E9C-7F4A-7F6D-A62FA1834BD4}"/>
              </a:ext>
            </a:extLst>
          </p:cNvPr>
          <p:cNvSpPr>
            <a:spLocks noGrp="1"/>
          </p:cNvSpPr>
          <p:nvPr>
            <p:ph type="title"/>
          </p:nvPr>
        </p:nvSpPr>
        <p:spPr/>
        <p:txBody>
          <a:bodyPr/>
          <a:lstStyle/>
          <a:p>
            <a:endParaRPr lang="ru-RU"/>
          </a:p>
        </p:txBody>
      </p:sp>
      <p:sp>
        <p:nvSpPr>
          <p:cNvPr id="3" name="Текст 2">
            <a:extLst>
              <a:ext uri="{FF2B5EF4-FFF2-40B4-BE49-F238E27FC236}">
                <a16:creationId xmlns:a16="http://schemas.microsoft.com/office/drawing/2014/main" id="{D928E417-6CCA-CD83-A760-FDC034169BFE}"/>
              </a:ext>
            </a:extLst>
          </p:cNvPr>
          <p:cNvSpPr>
            <a:spLocks noGrp="1"/>
          </p:cNvSpPr>
          <p:nvPr>
            <p:ph type="body" sz="quarter" idx="13"/>
          </p:nvPr>
        </p:nvSpPr>
        <p:spPr/>
        <p:txBody>
          <a:bodyPr/>
          <a:lstStyle/>
          <a:p>
            <a:endParaRPr lang="ru-RU"/>
          </a:p>
        </p:txBody>
      </p:sp>
      <p:sp>
        <p:nvSpPr>
          <p:cNvPr id="4" name="Текст 3">
            <a:extLst>
              <a:ext uri="{FF2B5EF4-FFF2-40B4-BE49-F238E27FC236}">
                <a16:creationId xmlns:a16="http://schemas.microsoft.com/office/drawing/2014/main" id="{E7CF1D5F-DA8F-083D-5BFB-235AB510C143}"/>
              </a:ext>
            </a:extLst>
          </p:cNvPr>
          <p:cNvSpPr>
            <a:spLocks noGrp="1"/>
          </p:cNvSpPr>
          <p:nvPr>
            <p:ph type="body" sz="quarter" idx="14"/>
          </p:nvPr>
        </p:nvSpPr>
        <p:spPr/>
        <p:txBody>
          <a:bodyPr/>
          <a:lstStyle/>
          <a:p>
            <a:endParaRPr lang="ru-RU"/>
          </a:p>
        </p:txBody>
      </p:sp>
      <p:sp>
        <p:nvSpPr>
          <p:cNvPr id="5" name="Текст 4">
            <a:extLst>
              <a:ext uri="{FF2B5EF4-FFF2-40B4-BE49-F238E27FC236}">
                <a16:creationId xmlns:a16="http://schemas.microsoft.com/office/drawing/2014/main" id="{F810EC0F-3A78-9E28-D918-7A98ED9A2DBD}"/>
              </a:ext>
            </a:extLst>
          </p:cNvPr>
          <p:cNvSpPr>
            <a:spLocks noGrp="1"/>
          </p:cNvSpPr>
          <p:nvPr>
            <p:ph type="body" sz="quarter" idx="15"/>
          </p:nvPr>
        </p:nvSpPr>
        <p:spPr/>
        <p:txBody>
          <a:bodyPr/>
          <a:lstStyle/>
          <a:p>
            <a:endParaRPr lang="ru-RU"/>
          </a:p>
        </p:txBody>
      </p:sp>
      <p:pic>
        <p:nvPicPr>
          <p:cNvPr id="6" name="Slide">
            <a:extLst>
              <a:ext uri="{FF2B5EF4-FFF2-40B4-BE49-F238E27FC236}">
                <a16:creationId xmlns:a16="http://schemas.microsoft.com/office/drawing/2014/main" id="{A153BDAD-3E34-9F00-AE71-E72B69976DB7}"/>
              </a:ext>
            </a:extLst>
          </p:cNvPr>
          <p:cNvPicPr>
            <a:picLocks noChangeAspect="1"/>
          </p:cNvPicPr>
          <p:nvPr/>
        </p:nvPicPr>
        <p:blipFill>
          <a:blip r:embed="rId2"/>
          <a:stretch>
            <a:fillRect/>
          </a:stretch>
        </p:blipFill>
        <p:spPr>
          <a:xfrm>
            <a:off x="774192" y="311476"/>
            <a:ext cx="10643616" cy="5987034"/>
          </a:xfrm>
          <a:prstGeom prst="rect">
            <a:avLst/>
          </a:prstGeom>
        </p:spPr>
      </p:pic>
    </p:spTree>
    <p:extLst>
      <p:ext uri="{BB962C8B-B14F-4D97-AF65-F5344CB8AC3E}">
        <p14:creationId xmlns:p14="http://schemas.microsoft.com/office/powerpoint/2010/main" val="3670013974"/>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1AB60BF-EBD1-169E-EE5A-961C4B9D5D57}"/>
              </a:ext>
            </a:extLst>
          </p:cNvPr>
          <p:cNvSpPr>
            <a:spLocks noGrp="1"/>
          </p:cNvSpPr>
          <p:nvPr>
            <p:ph type="body" sz="quarter" idx="13"/>
          </p:nvPr>
        </p:nvSpPr>
        <p:spPr>
          <a:xfrm>
            <a:off x="740664" y="1060704"/>
            <a:ext cx="10716768" cy="5321808"/>
          </a:xfrm>
        </p:spPr>
        <p:txBody>
          <a:bodyPr/>
          <a:lstStyle/>
          <a:p>
            <a:pPr algn="l"/>
            <a:r>
              <a:rPr lang="ru-RU" sz="2800" b="1" dirty="0">
                <a:solidFill>
                  <a:schemeClr val="tx1"/>
                </a:solidFill>
              </a:rPr>
              <a:t>Ушиб </a:t>
            </a:r>
            <a:r>
              <a:rPr lang="ru-RU" dirty="0">
                <a:solidFill>
                  <a:schemeClr val="tx1"/>
                </a:solidFill>
              </a:rPr>
              <a:t>– повреждение зуба и его фиксирующего аппарата без смещения в альвеоле. </a:t>
            </a:r>
          </a:p>
          <a:p>
            <a:pPr algn="l"/>
            <a:r>
              <a:rPr lang="ru-RU" u="sng" dirty="0">
                <a:solidFill>
                  <a:schemeClr val="tx1"/>
                </a:solidFill>
              </a:rPr>
              <a:t>Клиническая картина: </a:t>
            </a:r>
            <a:r>
              <a:rPr lang="ru-RU" dirty="0">
                <a:solidFill>
                  <a:schemeClr val="tx1"/>
                </a:solidFill>
              </a:rPr>
              <a:t>Клиническим проявлением ушиба является повышенная чувствительность зуба к перкуссии, может иметь место его подвижность. На рентгенограмме изменений нет. Сначала пульпа может не реагировать на температурные и электрические тесты, но через несколько недель или месяцев чувствительность пульпы может восстановиться. Тесты на жизнеспособность пульпы повторяют через 1 неделю, 1,3,6 и 12 месяцев и затем 1 раз в год до полного формирования корня. </a:t>
            </a:r>
          </a:p>
          <a:p>
            <a:pPr algn="l"/>
            <a:r>
              <a:rPr lang="ru-RU" dirty="0">
                <a:solidFill>
                  <a:schemeClr val="tx1"/>
                </a:solidFill>
              </a:rPr>
              <a:t>Лечение ушиба временного и постоянного зуба заключается в создании покоя сроком на 3—4 недели. Воздержаться от приема жесткой пищи, щадящая диета. Хорошая гигиена полости рта. Прогноз чаще всего благоприятный.</a:t>
            </a:r>
          </a:p>
        </p:txBody>
      </p:sp>
    </p:spTree>
    <p:extLst>
      <p:ext uri="{BB962C8B-B14F-4D97-AF65-F5344CB8AC3E}">
        <p14:creationId xmlns:p14="http://schemas.microsoft.com/office/powerpoint/2010/main" val="418519935"/>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7096"/>
          <a:ext cx="9144000" cy="6010596"/>
          <a:chOff x="0" y="867096"/>
          <a:chExt cx="9144000" cy="6010596"/>
        </a:xfrm>
      </p:grpSpPr>
      <p:pic>
        <p:nvPicPr>
          <p:cNvPr id="2" name="Slide"/>
          <p:cNvPicPr>
            <a:picLocks noChangeAspect="1"/>
          </p:cNvPicPr>
          <p:nvPr/>
        </p:nvPicPr>
        <p:blipFill>
          <a:blip r:embed="rId2"/>
          <a:stretch>
            <a:fillRect/>
          </a:stretch>
        </p:blipFill>
        <p:spPr>
          <a:xfrm>
            <a:off x="1129284" y="729936"/>
            <a:ext cx="9933432" cy="55875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a:extLst>
              <a:ext uri="{FF2B5EF4-FFF2-40B4-BE49-F238E27FC236}">
                <a16:creationId xmlns:a16="http://schemas.microsoft.com/office/drawing/2014/main" id="{3B94DA74-E678-41E5-C53C-FF0F96096E2B}"/>
              </a:ext>
            </a:extLst>
          </p:cNvPr>
          <p:cNvPicPr>
            <a:picLocks noChangeAspect="1"/>
          </p:cNvPicPr>
          <p:nvPr/>
        </p:nvPicPr>
        <p:blipFill>
          <a:blip r:embed="rId2"/>
          <a:stretch>
            <a:fillRect/>
          </a:stretch>
        </p:blipFill>
        <p:spPr>
          <a:xfrm>
            <a:off x="3108960" y="114875"/>
            <a:ext cx="5138928" cy="2890647"/>
          </a:xfrm>
          <a:prstGeom prst="rect">
            <a:avLst/>
          </a:prstGeom>
        </p:spPr>
      </p:pic>
      <p:sp>
        <p:nvSpPr>
          <p:cNvPr id="3" name="Текст 2">
            <a:extLst>
              <a:ext uri="{FF2B5EF4-FFF2-40B4-BE49-F238E27FC236}">
                <a16:creationId xmlns:a16="http://schemas.microsoft.com/office/drawing/2014/main" id="{E5DD1167-968F-AED4-DDDD-47F8FEC22078}"/>
              </a:ext>
            </a:extLst>
          </p:cNvPr>
          <p:cNvSpPr>
            <a:spLocks noGrp="1"/>
          </p:cNvSpPr>
          <p:nvPr>
            <p:ph type="body" sz="quarter" idx="13"/>
          </p:nvPr>
        </p:nvSpPr>
        <p:spPr>
          <a:xfrm>
            <a:off x="1836420" y="2988938"/>
            <a:ext cx="7684008" cy="3749040"/>
          </a:xfrm>
        </p:spPr>
        <p:txBody>
          <a:bodyPr/>
          <a:lstStyle/>
          <a:p>
            <a:r>
              <a:rPr lang="ru-RU" sz="2000" b="1" dirty="0">
                <a:solidFill>
                  <a:schemeClr val="tx1"/>
                </a:solidFill>
              </a:rPr>
              <a:t>Неполный вывих. </a:t>
            </a:r>
          </a:p>
          <a:p>
            <a:pPr algn="l"/>
            <a:r>
              <a:rPr lang="ru-RU" sz="1800" u="sng" dirty="0">
                <a:solidFill>
                  <a:schemeClr val="tx1"/>
                </a:solidFill>
              </a:rPr>
              <a:t>Клиническая картина</a:t>
            </a:r>
            <a:r>
              <a:rPr lang="ru-RU" sz="1800" dirty="0">
                <a:solidFill>
                  <a:schemeClr val="tx1"/>
                </a:solidFill>
              </a:rPr>
              <a:t>. Пациенты жалуются на боль при приеме пищи (откусывании, пережевывании пищи), подвижность и смещение зуба, кровоточивость десны. Клинически определяется изменение положения зуба: смещение в оральном или вестибулярном направлениях, выдвижение зуба из лунки. Зуб подвижен и чувствителен при перкуссии. Возможно небольшое кровотечение из зубодесневой борозды вследствие повреждения </a:t>
            </a:r>
            <a:r>
              <a:rPr lang="ru-RU" sz="1800" dirty="0" err="1">
                <a:solidFill>
                  <a:schemeClr val="tx1"/>
                </a:solidFill>
              </a:rPr>
              <a:t>периодонтальной</a:t>
            </a:r>
            <a:r>
              <a:rPr lang="ru-RU" sz="1800" dirty="0">
                <a:solidFill>
                  <a:schemeClr val="tx1"/>
                </a:solidFill>
              </a:rPr>
              <a:t> связки. Рентгенологически может выявляться расширение </a:t>
            </a:r>
            <a:r>
              <a:rPr lang="ru-RU" sz="1800" dirty="0" err="1">
                <a:solidFill>
                  <a:schemeClr val="tx1"/>
                </a:solidFill>
              </a:rPr>
              <a:t>периодонтальной</a:t>
            </a:r>
            <a:r>
              <a:rPr lang="ru-RU" sz="1800" dirty="0">
                <a:solidFill>
                  <a:schemeClr val="tx1"/>
                </a:solidFill>
              </a:rPr>
              <a:t> щели. </a:t>
            </a:r>
          </a:p>
          <a:p>
            <a:pPr algn="l"/>
            <a:r>
              <a:rPr lang="ru-RU" sz="1800" u="sng" dirty="0">
                <a:solidFill>
                  <a:schemeClr val="tx1"/>
                </a:solidFill>
              </a:rPr>
              <a:t>Лечение</a:t>
            </a:r>
            <a:r>
              <a:rPr lang="ru-RU" sz="1800" dirty="0">
                <a:solidFill>
                  <a:schemeClr val="tx1"/>
                </a:solidFill>
              </a:rPr>
              <a:t> при неполном вывихе постоянных зубов заключается в репозиции поврежденного зуба и </a:t>
            </a:r>
            <a:r>
              <a:rPr lang="ru-RU" sz="1800" dirty="0" err="1">
                <a:solidFill>
                  <a:schemeClr val="tx1"/>
                </a:solidFill>
              </a:rPr>
              <a:t>шинировании</a:t>
            </a:r>
            <a:r>
              <a:rPr lang="ru-RU" sz="1800" dirty="0">
                <a:solidFill>
                  <a:schemeClr val="tx1"/>
                </a:solidFill>
              </a:rPr>
              <a:t>. Необходимо выполнить репозицию в течение 1-2 часов после травмы. Для определения состояния пульпы продолжают клиническое наблюдение. </a:t>
            </a:r>
          </a:p>
        </p:txBody>
      </p:sp>
    </p:spTree>
    <p:extLst>
      <p:ext uri="{BB962C8B-B14F-4D97-AF65-F5344CB8AC3E}">
        <p14:creationId xmlns:p14="http://schemas.microsoft.com/office/powerpoint/2010/main" val="497878582"/>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0271D1FC-250A-F727-A95C-5E94C025431C}"/>
              </a:ext>
            </a:extLst>
          </p:cNvPr>
          <p:cNvSpPr>
            <a:spLocks noGrp="1"/>
          </p:cNvSpPr>
          <p:nvPr>
            <p:ph type="body" sz="quarter" idx="15"/>
          </p:nvPr>
        </p:nvSpPr>
        <p:spPr>
          <a:xfrm>
            <a:off x="685800" y="169164"/>
            <a:ext cx="10323576" cy="6519672"/>
          </a:xfrm>
        </p:spPr>
        <p:txBody>
          <a:bodyPr/>
          <a:lstStyle/>
          <a:p>
            <a:r>
              <a:rPr lang="ru-RU" sz="1800" u="sng" dirty="0">
                <a:solidFill>
                  <a:schemeClr val="tx1"/>
                </a:solidFill>
              </a:rPr>
              <a:t>В постоянных зубах со сформированным корнем</a:t>
            </a:r>
            <a:r>
              <a:rPr lang="ru-RU" sz="1800" dirty="0">
                <a:solidFill>
                  <a:schemeClr val="tx1"/>
                </a:solidFill>
              </a:rPr>
              <a:t> при больших латеральных и экструзионных смещениях выполняют репозицию и </a:t>
            </a:r>
            <a:r>
              <a:rPr lang="ru-RU" sz="1800" dirty="0" err="1">
                <a:solidFill>
                  <a:schemeClr val="tx1"/>
                </a:solidFill>
              </a:rPr>
              <a:t>шинируют</a:t>
            </a:r>
            <a:r>
              <a:rPr lang="ru-RU" sz="1800" dirty="0">
                <a:solidFill>
                  <a:schemeClr val="tx1"/>
                </a:solidFill>
              </a:rPr>
              <a:t> зубы с помощью проволочно-композитной шины на 7-10 дней. В течение первых 2 недель проводят экстирпацию пульпы, и временное пломбирование корневого канала гидроксидом кальция с заменой препарата через каждые 3 месяца минимум в течение 1 года. Если резорбция корня отсутствует, канал пломбируют гуттаперчей. </a:t>
            </a:r>
          </a:p>
          <a:p>
            <a:r>
              <a:rPr lang="ru-RU" sz="1800" u="sng" dirty="0">
                <a:solidFill>
                  <a:schemeClr val="tx1"/>
                </a:solidFill>
              </a:rPr>
              <a:t>Неполный вывих постоянного зуба с несформированным корнем</a:t>
            </a:r>
            <a:r>
              <a:rPr lang="ru-RU" sz="1800" dirty="0">
                <a:solidFill>
                  <a:schemeClr val="tx1"/>
                </a:solidFill>
              </a:rPr>
              <a:t>. Необходимо тщательное наблюдение за такими зубами, т.к. воспалительная резорбция корня в зубах с формирующимся корнем прогрессирует быстрее. </a:t>
            </a:r>
            <a:r>
              <a:rPr lang="ru-RU" sz="1800" dirty="0" err="1">
                <a:solidFill>
                  <a:schemeClr val="tx1"/>
                </a:solidFill>
              </a:rPr>
              <a:t>Электровозбудимость</a:t>
            </a:r>
            <a:r>
              <a:rPr lang="ru-RU" sz="1800" dirty="0">
                <a:solidFill>
                  <a:schemeClr val="tx1"/>
                </a:solidFill>
              </a:rPr>
              <a:t> пульпы определяют через 2-3 дня после репозиции и </a:t>
            </a:r>
            <a:r>
              <a:rPr lang="ru-RU" sz="1800" dirty="0" err="1">
                <a:solidFill>
                  <a:schemeClr val="tx1"/>
                </a:solidFill>
              </a:rPr>
              <a:t>шинирования</a:t>
            </a:r>
            <a:r>
              <a:rPr lang="ru-RU" sz="1800" dirty="0">
                <a:solidFill>
                  <a:schemeClr val="tx1"/>
                </a:solidFill>
              </a:rPr>
              <a:t> зуба и далее, 1 раз в неделю в течение 3-4 недель. Если при повторных визитах диагностирован некроз пульпы или на рентгенограмме имеется </a:t>
            </a:r>
            <a:r>
              <a:rPr lang="ru-RU" sz="1800" dirty="0" err="1">
                <a:solidFill>
                  <a:schemeClr val="tx1"/>
                </a:solidFill>
              </a:rPr>
              <a:t>периапикальное</a:t>
            </a:r>
            <a:r>
              <a:rPr lang="ru-RU" sz="1800" dirty="0">
                <a:solidFill>
                  <a:schemeClr val="tx1"/>
                </a:solidFill>
              </a:rPr>
              <a:t> просветление или резорбция корня, проводят </a:t>
            </a:r>
            <a:r>
              <a:rPr lang="ru-RU" sz="1800" dirty="0" err="1">
                <a:solidFill>
                  <a:schemeClr val="tx1"/>
                </a:solidFill>
              </a:rPr>
              <a:t>апексификацию</a:t>
            </a:r>
            <a:r>
              <a:rPr lang="ru-RU" sz="1800" dirty="0">
                <a:solidFill>
                  <a:schemeClr val="tx1"/>
                </a:solidFill>
              </a:rPr>
              <a:t> и пломбируют гуттаперчей.</a:t>
            </a:r>
          </a:p>
          <a:p>
            <a:r>
              <a:rPr lang="ru-RU" sz="1800" u="sng" dirty="0">
                <a:solidFill>
                  <a:schemeClr val="tx1"/>
                </a:solidFill>
              </a:rPr>
              <a:t>Лечение неполного вывиха временных зубов с незначительным смещением </a:t>
            </a:r>
            <a:r>
              <a:rPr lang="ru-RU" sz="1800" dirty="0">
                <a:solidFill>
                  <a:schemeClr val="tx1"/>
                </a:solidFill>
              </a:rPr>
              <a:t>ограничивается клиническим наблюдением и рентгенологическим контролем. </a:t>
            </a:r>
          </a:p>
          <a:p>
            <a:r>
              <a:rPr lang="ru-RU" sz="1800" u="sng" dirty="0">
                <a:solidFill>
                  <a:schemeClr val="tx1"/>
                </a:solidFill>
              </a:rPr>
              <a:t>Лечение неполного вывиха временных зубов со значительным смещением. </a:t>
            </a:r>
            <a:r>
              <a:rPr lang="ru-RU" sz="1800" dirty="0">
                <a:solidFill>
                  <a:schemeClr val="tx1"/>
                </a:solidFill>
              </a:rPr>
              <a:t>Неполный вывих временных интактных зубов со сформированными корнями лечат так же, как и вывих постоянных зубов. Проводят эндодонтическое лечение, но канал пломбируют </a:t>
            </a:r>
            <a:r>
              <a:rPr lang="ru-RU" sz="1800" dirty="0" err="1">
                <a:solidFill>
                  <a:schemeClr val="tx1"/>
                </a:solidFill>
              </a:rPr>
              <a:t>резорбируемым</a:t>
            </a:r>
            <a:r>
              <a:rPr lang="ru-RU" sz="1800" dirty="0">
                <a:solidFill>
                  <a:schemeClr val="tx1"/>
                </a:solidFill>
              </a:rPr>
              <a:t> материалом, чтобы не отразилось на дальнейшей физиологической резорбции временного зуба (например </a:t>
            </a:r>
            <a:r>
              <a:rPr lang="en-US" sz="1800" dirty="0" err="1">
                <a:solidFill>
                  <a:schemeClr val="tx1"/>
                </a:solidFill>
              </a:rPr>
              <a:t>Metapex</a:t>
            </a:r>
            <a:r>
              <a:rPr lang="en-US" sz="1800" dirty="0">
                <a:solidFill>
                  <a:schemeClr val="tx1"/>
                </a:solidFill>
              </a:rPr>
              <a:t>)</a:t>
            </a:r>
            <a:r>
              <a:rPr lang="ru-RU" sz="1800" dirty="0">
                <a:solidFill>
                  <a:schemeClr val="tx1"/>
                </a:solidFill>
              </a:rPr>
              <a:t>. Определяющим фактором при проведении репозиции и </a:t>
            </a:r>
            <a:r>
              <a:rPr lang="ru-RU" sz="1800" dirty="0" err="1">
                <a:solidFill>
                  <a:schemeClr val="tx1"/>
                </a:solidFill>
              </a:rPr>
              <a:t>шинирования</a:t>
            </a:r>
            <a:r>
              <a:rPr lang="ru-RU" sz="1800" dirty="0">
                <a:solidFill>
                  <a:schemeClr val="tx1"/>
                </a:solidFill>
              </a:rPr>
              <a:t> временного зуба является поведение ребенка. </a:t>
            </a:r>
          </a:p>
        </p:txBody>
      </p:sp>
    </p:spTree>
    <p:extLst>
      <p:ext uri="{BB962C8B-B14F-4D97-AF65-F5344CB8AC3E}">
        <p14:creationId xmlns:p14="http://schemas.microsoft.com/office/powerpoint/2010/main" val="3060213586"/>
      </p:ext>
    </p:extLst>
  </p:cSld>
  <p:clrMapOvr>
    <a:masterClrMapping/>
  </p:clrMapOvr>
  <mc:AlternateContent xmlns:mc="http://schemas.openxmlformats.org/markup-compatibility/2006" xmlns:p14="http://schemas.microsoft.com/office/powerpoint/2010/main">
    <mc:Choice Requires="p14">
      <p:transition spd="slow" p14:dur="5000">
        <p14:reveal/>
      </p:transition>
    </mc:Choice>
    <mc:Fallback xmlns="">
      <p:transition spd="slow">
        <p:fade/>
      </p:transition>
    </mc:Fallback>
  </mc:AlternateContent>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2FF6AE2C-0855-4436-BAB0-964168DB80F7}" vid="{82FFDBF2-270A-4196-BBA2-1947BAF14E3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7FFB0-F441-4120-8FA0-C46780EE30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C15FF-1675-4B64-8D0C-D78E36D0F68C}">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F8F9056-19CC-403D-A4E3-D0BFC3D9E6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теста с играющими детьми</Template>
  <TotalTime>279</TotalTime>
  <Words>3271</Words>
  <Application>Microsoft Office PowerPoint</Application>
  <PresentationFormat>Широкоэкранный</PresentationFormat>
  <Paragraphs>88</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Segoe UI</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Константин Никитин</dc:creator>
  <cp:lastModifiedBy>Константин Никитин</cp:lastModifiedBy>
  <cp:revision>5</cp:revision>
  <dcterms:created xsi:type="dcterms:W3CDTF">2023-01-19T17:16:38Z</dcterms:created>
  <dcterms:modified xsi:type="dcterms:W3CDTF">2023-01-29T18:48:03Z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ies>
</file>