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346" r:id="rId5"/>
    <p:sldId id="312" r:id="rId6"/>
    <p:sldId id="311" r:id="rId7"/>
    <p:sldId id="313" r:id="rId8"/>
    <p:sldId id="318" r:id="rId9"/>
    <p:sldId id="319" r:id="rId10"/>
    <p:sldId id="317" r:id="rId11"/>
    <p:sldId id="316" r:id="rId12"/>
    <p:sldId id="263" r:id="rId13"/>
    <p:sldId id="275" r:id="rId14"/>
    <p:sldId id="262" r:id="rId15"/>
    <p:sldId id="276" r:id="rId16"/>
    <p:sldId id="277" r:id="rId17"/>
    <p:sldId id="278" r:id="rId18"/>
    <p:sldId id="279" r:id="rId19"/>
    <p:sldId id="280" r:id="rId20"/>
    <p:sldId id="286" r:id="rId21"/>
    <p:sldId id="282" r:id="rId22"/>
    <p:sldId id="283" r:id="rId23"/>
    <p:sldId id="284" r:id="rId24"/>
    <p:sldId id="288" r:id="rId25"/>
    <p:sldId id="335" r:id="rId26"/>
    <p:sldId id="332" r:id="rId27"/>
    <p:sldId id="290" r:id="rId28"/>
    <p:sldId id="333" r:id="rId29"/>
    <p:sldId id="328" r:id="rId30"/>
    <p:sldId id="334" r:id="rId31"/>
    <p:sldId id="291" r:id="rId32"/>
    <p:sldId id="292" r:id="rId33"/>
    <p:sldId id="293" r:id="rId34"/>
    <p:sldId id="340" r:id="rId35"/>
    <p:sldId id="295" r:id="rId36"/>
    <p:sldId id="339" r:id="rId37"/>
    <p:sldId id="294" r:id="rId38"/>
    <p:sldId id="310" r:id="rId39"/>
    <p:sldId id="302" r:id="rId40"/>
    <p:sldId id="341" r:id="rId41"/>
    <p:sldId id="303" r:id="rId42"/>
    <p:sldId id="343" r:id="rId43"/>
    <p:sldId id="344" r:id="rId44"/>
    <p:sldId id="304" r:id="rId45"/>
    <p:sldId id="345" r:id="rId46"/>
    <p:sldId id="347" r:id="rId47"/>
    <p:sldId id="305" r:id="rId48"/>
    <p:sldId id="306" r:id="rId49"/>
    <p:sldId id="308" r:id="rId50"/>
    <p:sldId id="298" r:id="rId51"/>
    <p:sldId id="299" r:id="rId52"/>
    <p:sldId id="309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E5C0A-F7EF-4F63-930B-C597C174406A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846AA-3BFD-4C2D-A0EF-29B6CE9C0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0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3F4272-236F-4E11-817D-033B30A4E12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3C6719C-3A9F-467A-9739-202B4E0B4CBB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0663" y="812800"/>
            <a:ext cx="7107237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182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D4B2B0-54A0-4ED2-ABAF-F01AA154CF62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097713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48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93883-CFE9-4559-A249-B67E4C38E12F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097713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1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2E3392-42F5-404A-9312-B309F0445265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097713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22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E791C-0047-4514-9892-6C941CA96BEE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631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298894-2753-40D1-B372-2A17B8821247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679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85075E-C502-4668-A7BA-CEBC44E6F629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3031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087489-0409-49BA-B874-06A035784BF5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419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C8BADB-DE31-4FDE-A85D-8C15F7364563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61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25074-1B96-4AB7-8C88-92DA80DE264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949325"/>
            <a:ext cx="8331200" cy="468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3438" y="5938838"/>
            <a:ext cx="6667500" cy="562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78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8120D1-7110-485E-A49D-3F21BA68ED7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76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84E825-CD32-402C-A5FC-B98296F5E7E8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10088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686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F09F8F-6F09-4DCB-8941-DE70AB686D38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82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F64056-5BA9-4329-B68B-9D3FD7EDBD34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10088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31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387704-D0EB-4DE5-99DD-DB93B6119AFB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097713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60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19586A-4E57-4219-A48C-CD5734D25F79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097713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43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117227-D18A-4C95-8BC6-5F8E75E1A691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097713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2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3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2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58CE6-A499-4C19-9F93-FB30048803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15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426C5-87E0-4C0E-A518-15ABCFDFAC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90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6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6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2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1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6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0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87F5-B400-4638-A534-EE9B25EFBB76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922-069D-4FD1-B7A7-027AF37F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0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72289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sgmu.ru/index.php?page%5bcommon%5d=elib&amp;cat=catalog&amp;res_id=61289" TargetMode="External"/><Relationship Id="rId5" Type="http://schemas.openxmlformats.org/officeDocument/2006/relationships/hyperlink" Target="http://krasgmu.ru/index.php?page%5bcommon%5d=elib&amp;cat=catalog&amp;res_id=61259" TargetMode="External"/><Relationship Id="rId4" Type="http://schemas.openxmlformats.org/officeDocument/2006/relationships/hyperlink" Target="http://krasgmu.ru/index.php?page%5bcommon%5d=elib&amp;cat=catalog&amp;res_id=61136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977" y="1835524"/>
            <a:ext cx="10559553" cy="137001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Характеристика возрастов на разных этапах онтогенеза в контексте психологии здоровья </a:t>
            </a:r>
          </a:p>
        </p:txBody>
      </p:sp>
      <p:pic>
        <p:nvPicPr>
          <p:cNvPr id="2051" name="Picture 2" descr="C:\Users\Алексей\Desktop\женщ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4828993"/>
            <a:ext cx="3991900" cy="174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C:\Users\Алексей\Desktop\мужчин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4945124"/>
            <a:ext cx="3848978" cy="17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4079758" y="3317810"/>
            <a:ext cx="5187997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Лекция №5 для студентов 1 курса, обучающихся по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специальности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31.05.02 - Педиатрия</a:t>
            </a:r>
            <a:endParaRPr lang="ru-RU" alt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800" u="sng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800" u="sng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800" u="sng" dirty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</a:rPr>
              <a:t>Канд.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биол</a:t>
            </a:r>
            <a:r>
              <a:rPr lang="ru-RU" altLang="ru-RU" sz="1600" dirty="0">
                <a:latin typeface="Times New Roman" panose="02020603050405020304" pitchFamily="18" charset="0"/>
              </a:rPr>
              <a:t>. наук, доцент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Гуров В.А.</a:t>
            </a:r>
            <a:endParaRPr lang="ru-RU" altLang="ru-RU" sz="16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                   Красноярск</a:t>
            </a:r>
            <a:r>
              <a:rPr lang="ru-RU" altLang="ru-RU" sz="1800" dirty="0">
                <a:latin typeface="Times New Roman" panose="02020603050405020304" pitchFamily="18" charset="0"/>
              </a:rPr>
              <a:t>,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2021</a:t>
            </a:r>
            <a:endParaRPr lang="ru-RU" alt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41046" y="527612"/>
            <a:ext cx="7436062" cy="8683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Кафедра педагогики и психологии с курсом ПО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93" y="465861"/>
            <a:ext cx="1891919" cy="136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1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Leontiev A N.jp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4" y="291681"/>
            <a:ext cx="1749164" cy="21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7277" y="901066"/>
            <a:ext cx="9403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Ведущая деятельность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главная деятельность по ее значению для психического развития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5344" y="3378480"/>
            <a:ext cx="10945505" cy="283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Ведущая деятельность характеризуется тем, что в ней возникают и преобразуются другие виды деятельности, перестраиваются основные психические процессы, происходит развитие личности. Она не обязательно занимает всё свободное время в жизни ребёнка, однако определяет его развитие на данном возрастном этапе.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344" y="2668950"/>
            <a:ext cx="110410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о ведущем типе деятельности высказана в 1944 г.  А. Н. Леонтьевым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105468" y="681757"/>
            <a:ext cx="10454185" cy="554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215900" indent="-2159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Каждому </a:t>
            </a:r>
            <a:r>
              <a:rPr lang="ru-RU" altLang="ru-RU" sz="2800" dirty="0">
                <a:solidFill>
                  <a:srgbClr val="000000"/>
                </a:solidFill>
              </a:rPr>
              <a:t>периоду соответствует четко фиксированная для него ведущая деятельность: </a:t>
            </a:r>
          </a:p>
          <a:p>
            <a:pPr>
              <a:spcAft>
                <a:spcPts val="38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1) </a:t>
            </a:r>
            <a:r>
              <a:rPr lang="ru-RU" altLang="ru-RU" sz="2800" b="1" dirty="0">
                <a:solidFill>
                  <a:srgbClr val="000000"/>
                </a:solidFill>
              </a:rPr>
              <a:t>непосредственно-эмоциональное общение </a:t>
            </a:r>
            <a:r>
              <a:rPr lang="ru-RU" altLang="ru-RU" sz="2800" b="1" u="sng" dirty="0">
                <a:solidFill>
                  <a:srgbClr val="000000"/>
                </a:solidFill>
              </a:rPr>
              <a:t>младенца </a:t>
            </a:r>
            <a:r>
              <a:rPr lang="ru-RU" altLang="ru-RU" sz="2800" b="1" dirty="0">
                <a:solidFill>
                  <a:srgbClr val="000000"/>
                </a:solidFill>
              </a:rPr>
              <a:t>со взрослым</a:t>
            </a:r>
            <a:r>
              <a:rPr lang="ru-RU" altLang="ru-RU" sz="2800" dirty="0">
                <a:solidFill>
                  <a:srgbClr val="000000"/>
                </a:solidFill>
              </a:rPr>
              <a:t>; </a:t>
            </a:r>
          </a:p>
          <a:p>
            <a:pPr>
              <a:spcAft>
                <a:spcPts val="38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2) </a:t>
            </a:r>
            <a:r>
              <a:rPr lang="ru-RU" altLang="ru-RU" sz="2800" b="1" dirty="0">
                <a:solidFill>
                  <a:srgbClr val="000000"/>
                </a:solidFill>
              </a:rPr>
              <a:t>предметно-</a:t>
            </a:r>
            <a:r>
              <a:rPr lang="ru-RU" altLang="ru-RU" sz="2800" b="1" dirty="0" err="1">
                <a:solidFill>
                  <a:srgbClr val="000000"/>
                </a:solidFill>
              </a:rPr>
              <a:t>манипулятивная</a:t>
            </a:r>
            <a:r>
              <a:rPr lang="ru-RU" altLang="ru-RU" sz="2800" b="1" dirty="0">
                <a:solidFill>
                  <a:srgbClr val="000000"/>
                </a:solidFill>
              </a:rPr>
              <a:t> деятельность</a:t>
            </a:r>
            <a:r>
              <a:rPr lang="ru-RU" altLang="ru-RU" sz="2800" dirty="0">
                <a:solidFill>
                  <a:srgbClr val="000000"/>
                </a:solidFill>
              </a:rPr>
              <a:t>, характерная для </a:t>
            </a:r>
            <a:r>
              <a:rPr lang="ru-RU" altLang="ru-RU" sz="2800" u="sng" dirty="0">
                <a:solidFill>
                  <a:srgbClr val="000000"/>
                </a:solidFill>
              </a:rPr>
              <a:t>раннего детс</a:t>
            </a:r>
            <a:r>
              <a:rPr lang="ru-RU" altLang="ru-RU" sz="2800" dirty="0">
                <a:solidFill>
                  <a:srgbClr val="000000"/>
                </a:solidFill>
              </a:rPr>
              <a:t>тва; </a:t>
            </a:r>
          </a:p>
          <a:p>
            <a:pPr>
              <a:spcAft>
                <a:spcPts val="38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3) </a:t>
            </a:r>
            <a:r>
              <a:rPr lang="ru-RU" altLang="ru-RU" sz="2800" b="1" dirty="0">
                <a:solidFill>
                  <a:srgbClr val="000000"/>
                </a:solidFill>
              </a:rPr>
              <a:t>сюжетно-ролевая игра</a:t>
            </a:r>
            <a:r>
              <a:rPr lang="ru-RU" altLang="ru-RU" sz="2800" dirty="0">
                <a:solidFill>
                  <a:srgbClr val="000000"/>
                </a:solidFill>
              </a:rPr>
              <a:t>, характерная для </a:t>
            </a:r>
            <a:r>
              <a:rPr lang="ru-RU" altLang="ru-RU" sz="2800" u="sng" dirty="0">
                <a:solidFill>
                  <a:srgbClr val="000000"/>
                </a:solidFill>
              </a:rPr>
              <a:t>дошкольного возраста; </a:t>
            </a:r>
          </a:p>
          <a:p>
            <a:pPr>
              <a:spcAft>
                <a:spcPts val="38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4) </a:t>
            </a:r>
            <a:r>
              <a:rPr lang="ru-RU" altLang="ru-RU" sz="2800" b="1" dirty="0">
                <a:solidFill>
                  <a:srgbClr val="000000"/>
                </a:solidFill>
              </a:rPr>
              <a:t>учебная деятельность </a:t>
            </a:r>
            <a:r>
              <a:rPr lang="ru-RU" altLang="ru-RU" sz="2800" b="1" u="sng" dirty="0">
                <a:solidFill>
                  <a:srgbClr val="000000"/>
                </a:solidFill>
              </a:rPr>
              <a:t>школьников</a:t>
            </a:r>
            <a:r>
              <a:rPr lang="ru-RU" altLang="ru-RU" sz="2800" dirty="0">
                <a:solidFill>
                  <a:srgbClr val="000000"/>
                </a:solidFill>
              </a:rPr>
              <a:t>; </a:t>
            </a:r>
          </a:p>
          <a:p>
            <a:pPr>
              <a:spcAft>
                <a:spcPts val="38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5) </a:t>
            </a:r>
            <a:r>
              <a:rPr lang="ru-RU" altLang="ru-RU" sz="2800" b="1" dirty="0">
                <a:solidFill>
                  <a:srgbClr val="000000"/>
                </a:solidFill>
              </a:rPr>
              <a:t>интимно-личностное общение </a:t>
            </a:r>
            <a:r>
              <a:rPr lang="ru-RU" altLang="ru-RU" sz="2800" u="sng" dirty="0">
                <a:solidFill>
                  <a:srgbClr val="000000"/>
                </a:solidFill>
              </a:rPr>
              <a:t>подростков</a:t>
            </a:r>
            <a:r>
              <a:rPr lang="ru-RU" altLang="ru-RU" sz="2800" dirty="0">
                <a:solidFill>
                  <a:srgbClr val="000000"/>
                </a:solidFill>
              </a:rPr>
              <a:t>; </a:t>
            </a:r>
          </a:p>
          <a:p>
            <a:pPr>
              <a:spcAft>
                <a:spcPts val="38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6) 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учебно-профессиональная </a:t>
            </a:r>
            <a:r>
              <a:rPr lang="ru-RU" altLang="ru-RU" sz="2800" b="1" dirty="0">
                <a:solidFill>
                  <a:srgbClr val="000000"/>
                </a:solidFill>
              </a:rPr>
              <a:t>деятельность</a:t>
            </a:r>
            <a:r>
              <a:rPr lang="ru-RU" altLang="ru-RU" sz="2800" dirty="0">
                <a:solidFill>
                  <a:srgbClr val="000000"/>
                </a:solidFill>
              </a:rPr>
              <a:t>, характерная для периода </a:t>
            </a:r>
            <a:r>
              <a:rPr lang="ru-RU" altLang="ru-RU" sz="2800" u="sng" dirty="0" smtClean="0">
                <a:solidFill>
                  <a:srgbClr val="000000"/>
                </a:solidFill>
              </a:rPr>
              <a:t>юности</a:t>
            </a:r>
            <a:r>
              <a:rPr lang="ru-RU" altLang="ru-RU" sz="2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313939" y="6223379"/>
            <a:ext cx="4914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71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Начало жизни человеческой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616053" y="1325564"/>
            <a:ext cx="6114197" cy="473404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      </a:t>
            </a:r>
            <a:r>
              <a:rPr lang="ru-RU" altLang="ru-RU" sz="2400" b="1" dirty="0"/>
              <a:t>1-й день</a:t>
            </a:r>
            <a:r>
              <a:rPr lang="ru-RU" altLang="ru-RU" sz="2400" dirty="0"/>
              <a:t>. Сперматозоид соединяется с яйцеклеткой. Образуется одна "большая" (размером меньше крупинки соли) клетка, которая содержит 46 хромосом, унаследованных от родителей (по 23 хромосомы от каждого). В оплодотворенной яйцеклетке находится весь генетический набор будущего человека: рост, пол, цвет глаз и кожи, волосы, черты лица. </a:t>
            </a:r>
            <a:br>
              <a:rPr lang="ru-RU" altLang="ru-RU" sz="2400" dirty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b="1" dirty="0"/>
              <a:t>3-9-й дни</a:t>
            </a:r>
            <a:r>
              <a:rPr lang="ru-RU" altLang="ru-RU" sz="2400" dirty="0"/>
              <a:t>. Оплодотворенное яйцо опускается по маточной трубе в матку. Зародыш прикрепляется к ее стенке и вскоре начинает получать необходимые вещества для питания и кислород для дыхания с материнской кровью, которая поступает к нему через пуповину и ветвистый хорион (будущую плаценту). </a:t>
            </a:r>
            <a:endParaRPr lang="ru-RU" altLang="ru-RU" sz="1600" dirty="0"/>
          </a:p>
        </p:txBody>
      </p:sp>
      <p:pic>
        <p:nvPicPr>
          <p:cNvPr id="6148" name="Picture 4" descr="зачатие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1773"/>
            <a:ext cx="43434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5087" y="6214836"/>
            <a:ext cx="78542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Жизнь до рождения в утробе матери – человек. Видео</a:t>
            </a:r>
          </a:p>
        </p:txBody>
      </p:sp>
    </p:spTree>
    <p:extLst>
      <p:ext uri="{BB962C8B-B14F-4D97-AF65-F5344CB8AC3E}">
        <p14:creationId xmlns:p14="http://schemas.microsoft.com/office/powerpoint/2010/main" val="13993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295331" y="914400"/>
            <a:ext cx="6100549" cy="52117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i="1" dirty="0"/>
              <a:t>Роды</a:t>
            </a:r>
            <a:r>
              <a:rPr lang="ru-RU" altLang="ru-RU" dirty="0"/>
              <a:t>, произошедшие на сроке 38-40 недель беременности, считаются своевременными. Обычно ребенок рождается с весом 3500 граммов и более и ростом примерно 50 сантиметров.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Первый крик.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Ребенок самостоятельно дышит, его сердце бьется, он активно двигает ручками и ножками.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pic>
        <p:nvPicPr>
          <p:cNvPr id="18435" name="Picture 5" descr="сон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454" y="594519"/>
            <a:ext cx="3532188" cy="5394325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2825087" y="6214836"/>
            <a:ext cx="78542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Жизнь до рождения в утробе матери – человек. Видео</a:t>
            </a:r>
          </a:p>
        </p:txBody>
      </p:sp>
    </p:spTree>
    <p:extLst>
      <p:ext uri="{BB962C8B-B14F-4D97-AF65-F5344CB8AC3E}">
        <p14:creationId xmlns:p14="http://schemas.microsoft.com/office/powerpoint/2010/main" val="26213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11438" y="418532"/>
            <a:ext cx="7365241" cy="14700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Кризис новорожденности.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Младенчество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40741" y="2739786"/>
            <a:ext cx="6619164" cy="2773907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100" i="1" dirty="0"/>
              <a:t>Крошка счастливец. Теперь для тебя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100" i="1" dirty="0"/>
              <a:t>колыбель безгранична.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100" i="1" dirty="0"/>
              <a:t>Мужем ты станешь – и мир целый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100" i="1" dirty="0"/>
              <a:t>тебя не вместит.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100" b="1" dirty="0"/>
              <a:t>Гете</a:t>
            </a:r>
          </a:p>
          <a:p>
            <a:pPr marL="0" indent="0" algn="ctr">
              <a:buNone/>
            </a:pPr>
            <a:endParaRPr lang="ru-RU" altLang="ru-RU" sz="2000" b="1" dirty="0"/>
          </a:p>
        </p:txBody>
      </p:sp>
      <p:pic>
        <p:nvPicPr>
          <p:cNvPr id="5124" name="Picture 5" descr="Мудрец-малыш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090" y="2507775"/>
            <a:ext cx="4317241" cy="3237931"/>
          </a:xfrm>
          <a:noFill/>
        </p:spPr>
      </p:pic>
    </p:spTree>
    <p:extLst>
      <p:ext uri="{BB962C8B-B14F-4D97-AF65-F5344CB8AC3E}">
        <p14:creationId xmlns:p14="http://schemas.microsoft.com/office/powerpoint/2010/main" val="30776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1460" y="365125"/>
            <a:ext cx="5592340" cy="8540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</a:rPr>
              <a:t>Структура периода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3456" y="1235233"/>
            <a:ext cx="6728347" cy="394511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Границы: 0 – 1,5-2,5 мес.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ССР (особая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): физиологическое отделение, но биологическая зависимость 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 – общественный взрослый.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ВВД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физиологические отправления.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Новообразование: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комплекс оживления.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pic>
        <p:nvPicPr>
          <p:cNvPr id="1026" name="Picture 2" descr="https://frutonyanya.ru/upload/school_articles/790shutterstock_285702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487606"/>
            <a:ext cx="4529825" cy="34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8616" y="5514609"/>
            <a:ext cx="11403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 </a:t>
            </a:r>
            <a:r>
              <a:rPr lang="ru-RU" altLang="ru-RU" sz="2400" dirty="0" err="1"/>
              <a:t>Божович</a:t>
            </a:r>
            <a:r>
              <a:rPr lang="ru-RU" altLang="ru-RU" sz="2400" dirty="0"/>
              <a:t> Л.И., Выготский Л.С., Гальперин П.Я., </a:t>
            </a:r>
            <a:r>
              <a:rPr lang="ru-RU" altLang="ru-RU" sz="2400" dirty="0" err="1"/>
              <a:t>Кистяковская</a:t>
            </a:r>
            <a:r>
              <a:rPr lang="ru-RU" altLang="ru-RU" sz="2400" dirty="0"/>
              <a:t> М.Ю., Лисина М.И., Мещеряков С.Ю., Поливанова К.Н., </a:t>
            </a:r>
            <a:r>
              <a:rPr lang="ru-RU" altLang="ru-RU" sz="2400" dirty="0" err="1"/>
              <a:t>Щелованов</a:t>
            </a:r>
            <a:r>
              <a:rPr lang="ru-RU" altLang="ru-RU" sz="2400" dirty="0"/>
              <a:t> Н.М.,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5711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969" y="138161"/>
            <a:ext cx="8153400" cy="57152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100" b="1" dirty="0"/>
              <a:t>Новорожденность (0-1,5-2,5 </a:t>
            </a:r>
            <a:r>
              <a:rPr lang="ru-RU" altLang="ru-RU" sz="3100" b="1" dirty="0" err="1"/>
              <a:t>мес</a:t>
            </a:r>
            <a:r>
              <a:rPr lang="ru-RU" altLang="ru-RU" sz="3100" b="1" dirty="0" smtClean="0"/>
              <a:t>)</a:t>
            </a:r>
            <a:endParaRPr lang="ru-RU" altLang="ru-RU" sz="2700" b="1" dirty="0"/>
          </a:p>
        </p:txBody>
      </p:sp>
      <p:graphicFrame>
        <p:nvGraphicFramePr>
          <p:cNvPr id="19510" name="Group 5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9756685"/>
              </p:ext>
            </p:extLst>
          </p:nvPr>
        </p:nvGraphicFramePr>
        <p:xfrm>
          <a:off x="450377" y="709682"/>
          <a:ext cx="11518710" cy="6126623"/>
        </p:xfrm>
        <a:graphic>
          <a:graphicData uri="http://schemas.openxmlformats.org/drawingml/2006/table">
            <a:tbl>
              <a:tblPr/>
              <a:tblGrid>
                <a:gridCol w="5517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Раздражители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Рефлексы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Действие яркого света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Глаза закрываются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Шлепок по переносице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Глаза закрываются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Хлопок руками возле головы ребенка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Глаза закрываются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Поворот головы ребенка направо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Подбородок поднимается, правая   рука вытягивается, левая сгибается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Разведение локтей в стороны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Руки быстро сгибаются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Нажатие пальцем на ладонь ребенка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Пальцы ребенка сжимаются и разжимаются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Нажатие пальцем на подошву ребенка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Пальцы ног сжимаются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4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Царапающим движением проводим пальцем по подошве от пальцев к пятке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Большой палец ноги поднимается, остальные — вытягиваются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Укол булавкой подошвы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Колено и стопа сгибаются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6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Поднимаем лежащего животом вниз ребенка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Ребенок пытается поднять голову, вытягивает ноги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/>
              <a:t>Развитие в кризис новорожденности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75" y="1219200"/>
            <a:ext cx="11150221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До 80% времени сон или дремотное состояние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краткие периоды бодрствования.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Слуховое и зрительное сосредоточение придают бодрствованию активный характер.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 совершенно беспомощен. Хотя отделился от матери физически, но биологически еще связан с ней. Ни одной своей потребности он не может удовлетворить самостоятельно.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Такая беспомощность, полная зависимость от взрослого человека составляют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специфику социальной ситуации развития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634100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496" y="356525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Достижения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671" y="1146412"/>
            <a:ext cx="11577851" cy="560695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/>
              <a:t>Мозг маленького ребенка не вполне сформирован, поэтому психическая жизнь связана главным образом с подкорковыми центрами, а также недостаточно зрелой корой.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Ощущения новорожденного </a:t>
            </a:r>
            <a:r>
              <a:rPr lang="ru-RU" altLang="ru-RU" dirty="0" err="1"/>
              <a:t>недифференцированы</a:t>
            </a:r>
            <a:r>
              <a:rPr lang="ru-RU" altLang="ru-RU" dirty="0"/>
              <a:t> и неразрывно слиты с эмоциями, </a:t>
            </a:r>
            <a:r>
              <a:rPr lang="ru-RU" altLang="ru-RU" sz="2400" dirty="0"/>
              <a:t>что дало возможность Л.С. Выготскому говорить о «чувственных эмоциональных состояниях или эмоционально подчеркнутых состояниях ощущений».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/>
              <a:t>на 2—3-й неделе</a:t>
            </a:r>
            <a:r>
              <a:rPr lang="ru-RU" altLang="ru-RU" dirty="0"/>
              <a:t> -  появляется слуховое сосредоточение.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/>
              <a:t>на 3—4-й неделе</a:t>
            </a:r>
            <a:r>
              <a:rPr lang="ru-RU" altLang="ru-RU" dirty="0"/>
              <a:t> возникает реакция на голос человека, поворачивает голову в сторону его источника.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/>
              <a:t>на 3—5-й неделе</a:t>
            </a:r>
            <a:r>
              <a:rPr lang="ru-RU" altLang="ru-RU" dirty="0"/>
              <a:t> появляется зрительное сосредоточение: ребенок замирает и </a:t>
            </a:r>
            <a:r>
              <a:rPr lang="ru-RU" altLang="ru-RU" dirty="0" smtClean="0"/>
              <a:t>недолго задерживает </a:t>
            </a:r>
            <a:r>
              <a:rPr lang="ru-RU" altLang="ru-RU" dirty="0"/>
              <a:t>взгляд </a:t>
            </a:r>
            <a:r>
              <a:rPr lang="ru-RU" altLang="ru-RU" dirty="0" smtClean="0"/>
              <a:t> </a:t>
            </a:r>
            <a:r>
              <a:rPr lang="ru-RU" altLang="ru-RU" dirty="0"/>
              <a:t>на ярком </a:t>
            </a:r>
            <a:r>
              <a:rPr lang="ru-RU" altLang="ru-RU" dirty="0" smtClean="0"/>
              <a:t>движущемся предмете.</a:t>
            </a:r>
            <a:r>
              <a:rPr lang="ru-RU" altLang="ru-RU" b="1" dirty="0" smtClean="0"/>
              <a:t>     </a:t>
            </a:r>
            <a:endParaRPr lang="ru-RU" altLang="ru-RU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 dirty="0"/>
              <a:t>        К концу 1 </a:t>
            </a:r>
            <a:r>
              <a:rPr lang="ru-RU" altLang="ru-RU" b="1" dirty="0" err="1"/>
              <a:t>мес</a:t>
            </a:r>
            <a:r>
              <a:rPr lang="ru-RU" altLang="ru-RU" dirty="0"/>
              <a:t>  -  </a:t>
            </a:r>
            <a:r>
              <a:rPr lang="ru-RU" altLang="ru-RU" i="1" dirty="0"/>
              <a:t>условные </a:t>
            </a:r>
            <a:r>
              <a:rPr lang="ru-RU" altLang="ru-RU" i="1" dirty="0" smtClean="0"/>
              <a:t>рефлексы.</a:t>
            </a: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32718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0614" y="218366"/>
            <a:ext cx="6719247" cy="3889612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Комплекс оживления </a:t>
            </a:r>
            <a:r>
              <a:rPr lang="ru-RU" altLang="ru-RU" sz="3200" b="1" dirty="0"/>
              <a:t>– центральное </a:t>
            </a:r>
            <a:r>
              <a:rPr lang="ru-RU" altLang="ru-RU" sz="3200" b="1" dirty="0" smtClean="0"/>
              <a:t>новообразование (</a:t>
            </a:r>
            <a:r>
              <a:rPr lang="ru-RU" altLang="ru-RU" sz="3200" b="1" dirty="0" err="1" smtClean="0"/>
              <a:t>ок</a:t>
            </a:r>
            <a:r>
              <a:rPr lang="ru-RU" altLang="ru-RU" sz="3200" b="1" dirty="0" smtClean="0"/>
              <a:t>. 2-2,5 </a:t>
            </a:r>
            <a:r>
              <a:rPr lang="ru-RU" altLang="ru-RU" sz="3200" b="1" dirty="0" err="1" smtClean="0"/>
              <a:t>мес</a:t>
            </a:r>
            <a:r>
              <a:rPr lang="ru-RU" altLang="ru-RU" sz="3200" b="1" dirty="0" smtClean="0"/>
              <a:t>)</a:t>
            </a:r>
            <a:r>
              <a:rPr lang="ru-RU" altLang="ru-RU" sz="3200" dirty="0"/>
              <a:t> бурная эмоционально-положительная реакция на голос и лицо матери,  сопровождающаяся быстрыми движениями ручек, ножек, громких звуков и </a:t>
            </a:r>
            <a:r>
              <a:rPr lang="ru-RU" altLang="ru-RU" sz="3200" b="1" i="1" dirty="0"/>
              <a:t>улыбки</a:t>
            </a:r>
            <a:r>
              <a:rPr lang="ru-RU" altLang="ru-RU" sz="3200" dirty="0"/>
              <a:t>. </a:t>
            </a:r>
            <a:endParaRPr lang="ru-RU" altLang="ru-RU" sz="32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83" y="4230806"/>
            <a:ext cx="11109278" cy="283873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3200" b="1" dirty="0" smtClean="0"/>
              <a:t>Улыбка</a:t>
            </a:r>
            <a:r>
              <a:rPr lang="ru-RU" altLang="ru-RU" sz="3200" dirty="0" smtClean="0"/>
              <a:t> </a:t>
            </a:r>
            <a:r>
              <a:rPr lang="ru-RU" altLang="ru-RU" sz="3200" dirty="0"/>
              <a:t>знаменует собой появление первой социальной потребности - </a:t>
            </a:r>
            <a:r>
              <a:rPr lang="ru-RU" altLang="ru-RU" sz="3200" b="1" dirty="0"/>
              <a:t>потребности в общении</a:t>
            </a:r>
            <a:r>
              <a:rPr lang="ru-RU" altLang="ru-RU" sz="32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dirty="0" smtClean="0"/>
              <a:t> </a:t>
            </a:r>
            <a:r>
              <a:rPr lang="ru-RU" altLang="ru-RU" sz="3200" dirty="0"/>
              <a:t>Р</a:t>
            </a:r>
            <a:r>
              <a:rPr lang="ru-RU" altLang="ru-RU" sz="3200" dirty="0" smtClean="0"/>
              <a:t>ебенок </a:t>
            </a:r>
            <a:r>
              <a:rPr lang="ru-RU" altLang="ru-RU" sz="3200" dirty="0"/>
              <a:t>в своем психическом развитии переходит в новый </a:t>
            </a:r>
            <a:r>
              <a:rPr lang="ru-RU" altLang="ru-RU" sz="3200" dirty="0" smtClean="0"/>
              <a:t>период</a:t>
            </a:r>
            <a:r>
              <a:rPr lang="ru-RU" altLang="ru-RU" sz="3200" dirty="0"/>
              <a:t> </a:t>
            </a:r>
            <a:r>
              <a:rPr lang="ru-RU" altLang="ru-RU" sz="3200" dirty="0" smtClean="0"/>
              <a:t>- заканчивается этап </a:t>
            </a:r>
            <a:r>
              <a:rPr lang="ru-RU" altLang="ru-RU" sz="3200" dirty="0"/>
              <a:t>новорожденности. Начинается собственно младенчество</a:t>
            </a:r>
            <a:r>
              <a:rPr lang="ru-RU" altLang="ru-RU" sz="3200" dirty="0" smtClean="0"/>
              <a:t>.</a:t>
            </a:r>
            <a:endParaRPr lang="ru-RU" altLang="ru-RU" dirty="0"/>
          </a:p>
        </p:txBody>
      </p:sp>
      <p:pic>
        <p:nvPicPr>
          <p:cNvPr id="2050" name="Picture 2" descr="Тайны младенца: что такое комплекс ожив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477672"/>
            <a:ext cx="4700743" cy="3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40255" y="746578"/>
            <a:ext cx="8229600" cy="715962"/>
          </a:xfrm>
        </p:spPr>
        <p:txBody>
          <a:bodyPr/>
          <a:lstStyle/>
          <a:p>
            <a:r>
              <a:rPr lang="ru-RU" altLang="ru-RU" dirty="0" smtClean="0"/>
              <a:t>План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419367" y="1795818"/>
            <a:ext cx="10317707" cy="2475931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1. Основные закономерности психологического развития младенцев. </a:t>
            </a:r>
          </a:p>
          <a:p>
            <a:pPr marL="0" indent="0">
              <a:buNone/>
            </a:pPr>
            <a:r>
              <a:rPr lang="ru-RU" altLang="ru-RU" dirty="0" smtClean="0"/>
              <a:t>2. Психология детей раннего возраста. </a:t>
            </a:r>
          </a:p>
          <a:p>
            <a:pPr marL="0" indent="0">
              <a:buNone/>
            </a:pPr>
            <a:r>
              <a:rPr lang="ru-RU" altLang="ru-RU" dirty="0" smtClean="0"/>
              <a:t>3. Особенности психологического развития детей и подростков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12" y="4670021"/>
            <a:ext cx="7397087" cy="192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1" name="Picture 5" descr="3000601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701904"/>
          </a:xfrm>
          <a:noFill/>
        </p:spPr>
      </p:pic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1255593" y="4167128"/>
            <a:ext cx="968991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Первое, что мы должны сформировать у наших детей … - это потребность детей в человеке, в другом человеке, сначала маме, папе, товарище, друге, коллективе, наконец, в </a:t>
            </a:r>
            <a:r>
              <a:rPr lang="ru-RU" altLang="ru-RU" dirty="0" smtClean="0"/>
              <a:t>обществе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9628" y="736979"/>
            <a:ext cx="981274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Д.Б. </a:t>
            </a:r>
            <a:r>
              <a:rPr lang="ru-RU" sz="2600" b="1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26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6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Улыбка на лице ребенка... является концом кризиса новорожденности. С этого момента у него начинается самостоятельная психическая жизнь. Дальнейшее психическое развитие ребенка есть прежде всего развитие средств его общения с взрослыми</a:t>
            </a:r>
            <a:r>
              <a:rPr lang="ru-RU" sz="2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0757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988326" y="350838"/>
            <a:ext cx="5347648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Младенчество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67534" y="1143000"/>
            <a:ext cx="7178723" cy="5334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1,5-2,5  </a:t>
            </a:r>
            <a:r>
              <a:rPr lang="ru-RU" altLang="ru-RU" dirty="0" smtClean="0">
                <a:sym typeface="Symbol" panose="05050102010706020507" pitchFamily="18" charset="2"/>
              </a:rPr>
              <a:t></a:t>
            </a:r>
            <a:r>
              <a:rPr lang="ru-RU" altLang="ru-RU" dirty="0" smtClean="0"/>
              <a:t> 10-14 </a:t>
            </a:r>
            <a:r>
              <a:rPr lang="ru-RU" altLang="ru-RU" dirty="0" err="1" smtClean="0"/>
              <a:t>мес</a:t>
            </a:r>
            <a:endParaRPr lang="ru-RU" altLang="ru-RU" dirty="0" smtClean="0"/>
          </a:p>
          <a:p>
            <a:r>
              <a:rPr lang="ru-RU" altLang="ru-RU" b="1" dirty="0"/>
              <a:t>ССР: </a:t>
            </a:r>
            <a:r>
              <a:rPr lang="ru-RU" altLang="ru-RU" dirty="0" smtClean="0"/>
              <a:t>Ребенок – общественный взрослый, </a:t>
            </a:r>
            <a:r>
              <a:rPr lang="ru-RU" altLang="ru-RU" b="1" u="sng" dirty="0" smtClean="0"/>
              <a:t>единство Р </a:t>
            </a:r>
            <a:r>
              <a:rPr lang="ru-RU" altLang="ru-RU" u="sng" dirty="0" smtClean="0"/>
              <a:t>и</a:t>
            </a:r>
            <a:r>
              <a:rPr lang="ru-RU" altLang="ru-RU" b="1" u="sng" dirty="0" smtClean="0"/>
              <a:t> </a:t>
            </a:r>
            <a:r>
              <a:rPr lang="ru-RU" altLang="ru-RU" b="1" u="sng" dirty="0" err="1" smtClean="0"/>
              <a:t>Взр</a:t>
            </a:r>
            <a:r>
              <a:rPr lang="ru-RU" altLang="ru-RU" dirty="0" smtClean="0"/>
              <a:t>! – система «Мы»      (</a:t>
            </a:r>
            <a:r>
              <a:rPr lang="ru-RU" altLang="ru-RU" sz="1800" dirty="0"/>
              <a:t>Выготский Л.С.) </a:t>
            </a:r>
          </a:p>
          <a:p>
            <a:r>
              <a:rPr lang="ru-RU" altLang="ru-RU" b="1" dirty="0"/>
              <a:t>ВВД</a:t>
            </a:r>
            <a:r>
              <a:rPr lang="ru-RU" altLang="ru-RU" b="1" dirty="0" smtClean="0"/>
              <a:t>: </a:t>
            </a:r>
            <a:r>
              <a:rPr lang="ru-RU" altLang="ru-RU" dirty="0" smtClean="0"/>
              <a:t>Непосредственное эмоциональное общение со взрослым</a:t>
            </a:r>
          </a:p>
          <a:p>
            <a:pPr eaLnBrk="1" hangingPunct="1"/>
            <a:r>
              <a:rPr lang="ru-RU" altLang="ru-RU" b="1" dirty="0" smtClean="0"/>
              <a:t>НО: </a:t>
            </a:r>
            <a:r>
              <a:rPr lang="ru-RU" altLang="ru-RU" dirty="0" smtClean="0"/>
              <a:t>Ходьба, первое слово</a:t>
            </a:r>
          </a:p>
          <a:p>
            <a:pPr eaLnBrk="1" hangingPunct="1"/>
            <a:r>
              <a:rPr lang="ru-RU" altLang="ru-RU" dirty="0" smtClean="0"/>
              <a:t>Синдром депривации </a:t>
            </a:r>
            <a:r>
              <a:rPr lang="ru-RU" altLang="ru-RU" sz="2000" dirty="0"/>
              <a:t>(физической, эмоциональной, материнской)</a:t>
            </a:r>
          </a:p>
          <a:p>
            <a:pPr eaLnBrk="1" hangingPunct="1"/>
            <a:r>
              <a:rPr lang="ru-RU" altLang="ru-RU" sz="2400" dirty="0"/>
              <a:t>Отставание в </a:t>
            </a:r>
            <a:r>
              <a:rPr lang="ru-RU" altLang="ru-RU" sz="2400" dirty="0" smtClean="0"/>
              <a:t>психическом и физическом </a:t>
            </a:r>
            <a:r>
              <a:rPr lang="ru-RU" altLang="ru-RU" sz="2400" dirty="0"/>
              <a:t>развитии</a:t>
            </a:r>
          </a:p>
        </p:txBody>
      </p:sp>
      <p:pic>
        <p:nvPicPr>
          <p:cNvPr id="25604" name="Picture 5" descr="красавец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595" y="1733265"/>
            <a:ext cx="3768450" cy="2838734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1313939" y="6223379"/>
            <a:ext cx="4914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77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09934" y="1255594"/>
            <a:ext cx="5132696" cy="373948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1п/г – до 5-6 </a:t>
            </a:r>
            <a:r>
              <a:rPr lang="ru-RU" altLang="ru-RU" dirty="0" err="1" smtClean="0"/>
              <a:t>мес</a:t>
            </a:r>
            <a:r>
              <a:rPr lang="ru-RU" altLang="ru-RU" dirty="0" smtClean="0"/>
              <a:t> – развитие сенсорных систем</a:t>
            </a:r>
          </a:p>
          <a:p>
            <a:pPr eaLnBrk="1" hangingPunct="1"/>
            <a:r>
              <a:rPr lang="ru-RU" altLang="ru-RU" dirty="0" smtClean="0"/>
              <a:t>2п/г – 5-6 – 10-14 </a:t>
            </a:r>
            <a:r>
              <a:rPr lang="ru-RU" altLang="ru-RU" dirty="0" err="1" smtClean="0"/>
              <a:t>мес</a:t>
            </a:r>
            <a:r>
              <a:rPr lang="ru-RU" altLang="ru-RU" dirty="0" smtClean="0"/>
              <a:t> – поведенческий акт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Акт хватания</a:t>
            </a:r>
          </a:p>
          <a:p>
            <a:pPr eaLnBrk="1" hangingPunct="1"/>
            <a:r>
              <a:rPr lang="ru-RU" altLang="ru-RU" dirty="0" smtClean="0"/>
              <a:t>Выготский: жест, развитие ВПФ</a:t>
            </a:r>
          </a:p>
        </p:txBody>
      </p:sp>
      <p:pic>
        <p:nvPicPr>
          <p:cNvPr id="26627" name="Picture 5" descr="iCAQOTYJ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852" y="1255594"/>
            <a:ext cx="4559300" cy="3443287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1513978" y="351008"/>
            <a:ext cx="3878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Младенчество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4552" y="5404513"/>
            <a:ext cx="10515600" cy="12555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Новообразованиями младенческого возраста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являются: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хватание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ходьба и первое слово (речь).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313939" y="6223379"/>
            <a:ext cx="4914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47382" y="1305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Развитие действий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82" y="1117483"/>
            <a:ext cx="10515600" cy="312697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4-7 </a:t>
            </a:r>
            <a:r>
              <a:rPr lang="ru-RU" altLang="ru-RU" dirty="0" err="1" smtClean="0"/>
              <a:t>мес</a:t>
            </a:r>
            <a:r>
              <a:rPr lang="ru-RU" altLang="ru-RU" dirty="0" smtClean="0"/>
              <a:t> – результативные действия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chemeClr val="folHlink"/>
                </a:solidFill>
              </a:rPr>
              <a:t>7-10 </a:t>
            </a:r>
            <a:r>
              <a:rPr lang="ru-RU" altLang="ru-RU" dirty="0" err="1" smtClean="0">
                <a:solidFill>
                  <a:schemeClr val="folHlink"/>
                </a:solidFill>
              </a:rPr>
              <a:t>мес</a:t>
            </a:r>
            <a:r>
              <a:rPr lang="ru-RU" altLang="ru-RU" dirty="0" smtClean="0">
                <a:solidFill>
                  <a:schemeClr val="folHlink"/>
                </a:solidFill>
              </a:rPr>
              <a:t> – соотносимое действие: возможность манипулирования 2-мя предметами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10-11-14 </a:t>
            </a:r>
            <a:r>
              <a:rPr lang="ru-RU" altLang="ru-RU" dirty="0" err="1" smtClean="0"/>
              <a:t>мес</a:t>
            </a:r>
            <a:r>
              <a:rPr lang="ru-RU" altLang="ru-RU" dirty="0" smtClean="0"/>
              <a:t> – этап функциональных действий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! </a:t>
            </a:r>
            <a:r>
              <a:rPr lang="ru-RU" altLang="ru-RU" b="1" dirty="0" err="1" smtClean="0">
                <a:solidFill>
                  <a:schemeClr val="accent1">
                    <a:lumMod val="50000"/>
                  </a:schemeClr>
                </a:solidFill>
              </a:rPr>
              <a:t>Ж.Пиаже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стадия развития структур взаимодействия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05218" y="4067033"/>
            <a:ext cx="10836322" cy="249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/>
              <a:t>Хватание – сидение – открытие других </a:t>
            </a:r>
            <a:r>
              <a:rPr lang="ru-RU" altLang="ru-RU" b="1" dirty="0" smtClean="0"/>
              <a:t>предметов</a:t>
            </a:r>
          </a:p>
          <a:p>
            <a:pPr marL="804863" indent="-273050"/>
            <a:r>
              <a:rPr lang="ru-RU" altLang="ru-RU" dirty="0" smtClean="0"/>
              <a:t>Закон опережающего знакомства ребенка с миром,</a:t>
            </a:r>
          </a:p>
          <a:p>
            <a:pPr marL="804863" indent="-273050"/>
            <a:r>
              <a:rPr lang="ru-RU" altLang="ru-RU" dirty="0" smtClean="0"/>
              <a:t>Закон опережающей ориентировки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Лисина М.И.: ситуативно-деловое общение (с 6 </a:t>
            </a:r>
            <a:r>
              <a:rPr lang="ru-RU" alt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3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Изменение ССР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3048000" cy="4525963"/>
          </a:xfrm>
        </p:spPr>
        <p:txBody>
          <a:bodyPr/>
          <a:lstStyle/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sz="3600" dirty="0" err="1"/>
              <a:t>Реб</a:t>
            </a:r>
            <a:r>
              <a:rPr lang="ru-RU" altLang="ru-RU" sz="3600" dirty="0"/>
              <a:t> - </a:t>
            </a:r>
            <a:r>
              <a:rPr lang="ru-RU" altLang="ru-RU" sz="3600" dirty="0" err="1"/>
              <a:t>Взр</a:t>
            </a:r>
            <a:endParaRPr lang="ru-RU" altLang="ru-RU" sz="3600" dirty="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010400" y="1600201"/>
            <a:ext cx="3200400" cy="4896133"/>
          </a:xfrm>
        </p:spPr>
        <p:txBody>
          <a:bodyPr/>
          <a:lstStyle/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sz="3600" dirty="0" err="1"/>
              <a:t>Реб</a:t>
            </a:r>
            <a:r>
              <a:rPr lang="ru-RU" altLang="ru-RU" sz="3600" dirty="0"/>
              <a:t> </a:t>
            </a:r>
            <a:r>
              <a:rPr lang="ru-RU" altLang="ru-RU" sz="3600" dirty="0" smtClean="0"/>
              <a:t>и </a:t>
            </a:r>
            <a:r>
              <a:rPr lang="ru-RU" altLang="ru-RU" sz="3600" dirty="0" err="1"/>
              <a:t>Взр</a:t>
            </a:r>
            <a:endParaRPr lang="ru-RU" altLang="ru-RU" sz="3600" dirty="0"/>
          </a:p>
          <a:p>
            <a:pPr eaLnBrk="1" hangingPunct="1"/>
            <a:endParaRPr lang="ru-RU" altLang="ru-RU" sz="3600" dirty="0"/>
          </a:p>
          <a:p>
            <a:pPr eaLnBrk="1" hangingPunct="1">
              <a:buFontTx/>
              <a:buNone/>
            </a:pPr>
            <a:r>
              <a:rPr lang="ru-RU" altLang="ru-RU" sz="3600" dirty="0"/>
              <a:t>         </a:t>
            </a:r>
            <a:endParaRPr lang="ru-RU" altLang="ru-RU" sz="3600" dirty="0" smtClean="0"/>
          </a:p>
          <a:p>
            <a:pPr eaLnBrk="1" hangingPunct="1">
              <a:lnSpc>
                <a:spcPts val="3500"/>
              </a:lnSpc>
              <a:spcBef>
                <a:spcPts val="600"/>
              </a:spcBef>
              <a:buFontTx/>
              <a:buNone/>
            </a:pPr>
            <a:endParaRPr lang="ru-RU" altLang="ru-RU" sz="3600" dirty="0" smtClean="0"/>
          </a:p>
          <a:p>
            <a:pPr eaLnBrk="1" hangingPunct="1">
              <a:lnSpc>
                <a:spcPts val="3500"/>
              </a:lnSpc>
              <a:spcBef>
                <a:spcPts val="600"/>
              </a:spcBef>
              <a:buFontTx/>
              <a:buNone/>
            </a:pPr>
            <a:r>
              <a:rPr lang="ru-RU" altLang="ru-RU" sz="3600" dirty="0" smtClean="0"/>
              <a:t>предметная</a:t>
            </a:r>
            <a:endParaRPr lang="ru-RU" altLang="ru-RU" sz="3600" dirty="0"/>
          </a:p>
          <a:p>
            <a:pPr eaLnBrk="1" hangingPunct="1">
              <a:lnSpc>
                <a:spcPts val="3500"/>
              </a:lnSpc>
              <a:spcBef>
                <a:spcPts val="600"/>
              </a:spcBef>
              <a:buFontTx/>
              <a:buNone/>
            </a:pPr>
            <a:r>
              <a:rPr lang="ru-RU" altLang="ru-RU" sz="3600" dirty="0"/>
              <a:t>деятельность</a:t>
            </a:r>
          </a:p>
        </p:txBody>
      </p:sp>
      <p:sp>
        <p:nvSpPr>
          <p:cNvPr id="31749" name="AutoShape 7"/>
          <p:cNvSpPr>
            <a:spLocks noChangeArrowheads="1"/>
          </p:cNvSpPr>
          <p:nvPr/>
        </p:nvSpPr>
        <p:spPr bwMode="auto">
          <a:xfrm>
            <a:off x="4953000" y="2362200"/>
            <a:ext cx="1752600" cy="228600"/>
          </a:xfrm>
          <a:prstGeom prst="rightArrow">
            <a:avLst>
              <a:gd name="adj1" fmla="val 50000"/>
              <a:gd name="adj2" fmla="val 1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folHlink"/>
              </a:solidFill>
            </a:endParaRPr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8001000" y="2754573"/>
            <a:ext cx="609600" cy="1447800"/>
          </a:xfrm>
          <a:prstGeom prst="upArrow">
            <a:avLst>
              <a:gd name="adj1" fmla="val 50000"/>
              <a:gd name="adj2" fmla="val 59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11313939" y="6223379"/>
            <a:ext cx="4914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9125" cy="3824738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 </a:t>
            </a:r>
            <a:r>
              <a:rPr lang="ru-RU" sz="3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года 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возникает на стыке двух периодов: окончания младенчества и начала раннего детства. Данный кризис сопровождается внешними проявлениями и внутренними причинами. </a:t>
            </a: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Внешние проявления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: когда взрослый что-то запрещает ребенку или не понимает его, тот начинает беспокоиться, кричать, плакать. </a:t>
            </a: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Внутренние причины кризиса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: нарастают противоречия между потребностями в познании окружающего мира и  возможностями, которыми ребенок обладает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ризис первого года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4" y="4578609"/>
            <a:ext cx="3048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ризис первого года у ребё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06" y="4578609"/>
            <a:ext cx="2847310" cy="19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К ПЕРЕЖИТЬ КРИЗИС 1 ГОДА? | ВКонтак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50" y="4177990"/>
            <a:ext cx="4101479" cy="26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700572" y="6445510"/>
            <a:ext cx="4914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950424" y="1637730"/>
            <a:ext cx="5895833" cy="4839269"/>
          </a:xfrm>
        </p:spPr>
        <p:txBody>
          <a:bodyPr/>
          <a:lstStyle/>
          <a:p>
            <a:r>
              <a:rPr lang="ru-RU" altLang="ru-RU" b="1" dirty="0">
                <a:solidFill>
                  <a:srgbClr val="4B1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1 - 3 </a:t>
            </a:r>
            <a:r>
              <a:rPr lang="ru-RU" altLang="ru-RU" b="1" dirty="0" smtClean="0">
                <a:solidFill>
                  <a:srgbClr val="4B1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ССР: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 – ПРЕДМЕТ –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взрослый</a:t>
            </a:r>
          </a:p>
          <a:p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ВВД: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предметная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  <a:p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Достижения: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Ходьба, первое слово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32594" y="286132"/>
            <a:ext cx="7315200" cy="65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Раннее </a:t>
            </a: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детство</a:t>
            </a:r>
            <a:endParaRPr lang="ru-RU" alt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Ранний возра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3" y="1469407"/>
            <a:ext cx="44291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313939" y="6223379"/>
            <a:ext cx="4914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3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79" y="523081"/>
            <a:ext cx="25920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1" y="802441"/>
            <a:ext cx="2220480" cy="190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44480" y="802441"/>
            <a:ext cx="5224320" cy="22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692150" indent="-212725">
              <a:tabLst>
                <a:tab pos="692150" algn="l"/>
                <a:tab pos="1139825" algn="l"/>
                <a:tab pos="1589088" algn="l"/>
                <a:tab pos="2038350" algn="l"/>
                <a:tab pos="2487613" algn="l"/>
                <a:tab pos="2936875" algn="l"/>
                <a:tab pos="3386138" algn="l"/>
                <a:tab pos="3835400" algn="l"/>
                <a:tab pos="4284663" algn="l"/>
                <a:tab pos="4733925" algn="l"/>
                <a:tab pos="5183188" algn="l"/>
                <a:tab pos="5632450" algn="l"/>
                <a:tab pos="6081713" algn="l"/>
                <a:tab pos="6530975" algn="l"/>
                <a:tab pos="6980238" algn="l"/>
                <a:tab pos="7429500" algn="l"/>
                <a:tab pos="7878763" algn="l"/>
                <a:tab pos="8328025" algn="l"/>
                <a:tab pos="8777288" algn="l"/>
                <a:tab pos="9226550" algn="l"/>
                <a:tab pos="9675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92150" algn="l"/>
                <a:tab pos="1139825" algn="l"/>
                <a:tab pos="1589088" algn="l"/>
                <a:tab pos="2038350" algn="l"/>
                <a:tab pos="2487613" algn="l"/>
                <a:tab pos="2936875" algn="l"/>
                <a:tab pos="3386138" algn="l"/>
                <a:tab pos="3835400" algn="l"/>
                <a:tab pos="4284663" algn="l"/>
                <a:tab pos="4733925" algn="l"/>
                <a:tab pos="5183188" algn="l"/>
                <a:tab pos="5632450" algn="l"/>
                <a:tab pos="6081713" algn="l"/>
                <a:tab pos="6530975" algn="l"/>
                <a:tab pos="6980238" algn="l"/>
                <a:tab pos="7429500" algn="l"/>
                <a:tab pos="7878763" algn="l"/>
                <a:tab pos="8328025" algn="l"/>
                <a:tab pos="8777288" algn="l"/>
                <a:tab pos="9226550" algn="l"/>
                <a:tab pos="9675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92150" algn="l"/>
                <a:tab pos="1139825" algn="l"/>
                <a:tab pos="1589088" algn="l"/>
                <a:tab pos="2038350" algn="l"/>
                <a:tab pos="2487613" algn="l"/>
                <a:tab pos="2936875" algn="l"/>
                <a:tab pos="3386138" algn="l"/>
                <a:tab pos="3835400" algn="l"/>
                <a:tab pos="4284663" algn="l"/>
                <a:tab pos="4733925" algn="l"/>
                <a:tab pos="5183188" algn="l"/>
                <a:tab pos="5632450" algn="l"/>
                <a:tab pos="6081713" algn="l"/>
                <a:tab pos="6530975" algn="l"/>
                <a:tab pos="6980238" algn="l"/>
                <a:tab pos="7429500" algn="l"/>
                <a:tab pos="7878763" algn="l"/>
                <a:tab pos="8328025" algn="l"/>
                <a:tab pos="8777288" algn="l"/>
                <a:tab pos="9226550" algn="l"/>
                <a:tab pos="9675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92150" algn="l"/>
                <a:tab pos="1139825" algn="l"/>
                <a:tab pos="1589088" algn="l"/>
                <a:tab pos="2038350" algn="l"/>
                <a:tab pos="2487613" algn="l"/>
                <a:tab pos="2936875" algn="l"/>
                <a:tab pos="3386138" algn="l"/>
                <a:tab pos="3835400" algn="l"/>
                <a:tab pos="4284663" algn="l"/>
                <a:tab pos="4733925" algn="l"/>
                <a:tab pos="5183188" algn="l"/>
                <a:tab pos="5632450" algn="l"/>
                <a:tab pos="6081713" algn="l"/>
                <a:tab pos="6530975" algn="l"/>
                <a:tab pos="6980238" algn="l"/>
                <a:tab pos="7429500" algn="l"/>
                <a:tab pos="7878763" algn="l"/>
                <a:tab pos="8328025" algn="l"/>
                <a:tab pos="8777288" algn="l"/>
                <a:tab pos="9226550" algn="l"/>
                <a:tab pos="9675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92150" algn="l"/>
                <a:tab pos="1139825" algn="l"/>
                <a:tab pos="1589088" algn="l"/>
                <a:tab pos="2038350" algn="l"/>
                <a:tab pos="2487613" algn="l"/>
                <a:tab pos="2936875" algn="l"/>
                <a:tab pos="3386138" algn="l"/>
                <a:tab pos="3835400" algn="l"/>
                <a:tab pos="4284663" algn="l"/>
                <a:tab pos="4733925" algn="l"/>
                <a:tab pos="5183188" algn="l"/>
                <a:tab pos="5632450" algn="l"/>
                <a:tab pos="6081713" algn="l"/>
                <a:tab pos="6530975" algn="l"/>
                <a:tab pos="6980238" algn="l"/>
                <a:tab pos="7429500" algn="l"/>
                <a:tab pos="7878763" algn="l"/>
                <a:tab pos="8328025" algn="l"/>
                <a:tab pos="8777288" algn="l"/>
                <a:tab pos="9226550" algn="l"/>
                <a:tab pos="9675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2150" algn="l"/>
                <a:tab pos="1139825" algn="l"/>
                <a:tab pos="1589088" algn="l"/>
                <a:tab pos="2038350" algn="l"/>
                <a:tab pos="2487613" algn="l"/>
                <a:tab pos="2936875" algn="l"/>
                <a:tab pos="3386138" algn="l"/>
                <a:tab pos="3835400" algn="l"/>
                <a:tab pos="4284663" algn="l"/>
                <a:tab pos="4733925" algn="l"/>
                <a:tab pos="5183188" algn="l"/>
                <a:tab pos="5632450" algn="l"/>
                <a:tab pos="6081713" algn="l"/>
                <a:tab pos="6530975" algn="l"/>
                <a:tab pos="6980238" algn="l"/>
                <a:tab pos="7429500" algn="l"/>
                <a:tab pos="7878763" algn="l"/>
                <a:tab pos="8328025" algn="l"/>
                <a:tab pos="8777288" algn="l"/>
                <a:tab pos="9226550" algn="l"/>
                <a:tab pos="9675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2150" algn="l"/>
                <a:tab pos="1139825" algn="l"/>
                <a:tab pos="1589088" algn="l"/>
                <a:tab pos="2038350" algn="l"/>
                <a:tab pos="2487613" algn="l"/>
                <a:tab pos="2936875" algn="l"/>
                <a:tab pos="3386138" algn="l"/>
                <a:tab pos="3835400" algn="l"/>
                <a:tab pos="4284663" algn="l"/>
                <a:tab pos="4733925" algn="l"/>
                <a:tab pos="5183188" algn="l"/>
                <a:tab pos="5632450" algn="l"/>
                <a:tab pos="6081713" algn="l"/>
                <a:tab pos="6530975" algn="l"/>
                <a:tab pos="6980238" algn="l"/>
                <a:tab pos="7429500" algn="l"/>
                <a:tab pos="7878763" algn="l"/>
                <a:tab pos="8328025" algn="l"/>
                <a:tab pos="8777288" algn="l"/>
                <a:tab pos="9226550" algn="l"/>
                <a:tab pos="9675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2150" algn="l"/>
                <a:tab pos="1139825" algn="l"/>
                <a:tab pos="1589088" algn="l"/>
                <a:tab pos="2038350" algn="l"/>
                <a:tab pos="2487613" algn="l"/>
                <a:tab pos="2936875" algn="l"/>
                <a:tab pos="3386138" algn="l"/>
                <a:tab pos="3835400" algn="l"/>
                <a:tab pos="4284663" algn="l"/>
                <a:tab pos="4733925" algn="l"/>
                <a:tab pos="5183188" algn="l"/>
                <a:tab pos="5632450" algn="l"/>
                <a:tab pos="6081713" algn="l"/>
                <a:tab pos="6530975" algn="l"/>
                <a:tab pos="6980238" algn="l"/>
                <a:tab pos="7429500" algn="l"/>
                <a:tab pos="7878763" algn="l"/>
                <a:tab pos="8328025" algn="l"/>
                <a:tab pos="8777288" algn="l"/>
                <a:tab pos="9226550" algn="l"/>
                <a:tab pos="9675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2150" algn="l"/>
                <a:tab pos="1139825" algn="l"/>
                <a:tab pos="1589088" algn="l"/>
                <a:tab pos="2038350" algn="l"/>
                <a:tab pos="2487613" algn="l"/>
                <a:tab pos="2936875" algn="l"/>
                <a:tab pos="3386138" algn="l"/>
                <a:tab pos="3835400" algn="l"/>
                <a:tab pos="4284663" algn="l"/>
                <a:tab pos="4733925" algn="l"/>
                <a:tab pos="5183188" algn="l"/>
                <a:tab pos="5632450" algn="l"/>
                <a:tab pos="6081713" algn="l"/>
                <a:tab pos="6530975" algn="l"/>
                <a:tab pos="6980238" algn="l"/>
                <a:tab pos="7429500" algn="l"/>
                <a:tab pos="7878763" algn="l"/>
                <a:tab pos="8328025" algn="l"/>
                <a:tab pos="8777288" algn="l"/>
                <a:tab pos="9226550" algn="l"/>
                <a:tab pos="9675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2540" b="1" dirty="0">
                <a:solidFill>
                  <a:srgbClr val="007826"/>
                </a:solidFill>
              </a:rPr>
              <a:t>Новообразования возраста:</a:t>
            </a:r>
            <a:r>
              <a:rPr lang="ru-RU" altLang="ru-RU" sz="2540" dirty="0">
                <a:solidFill>
                  <a:srgbClr val="000000"/>
                </a:solidFill>
              </a:rPr>
              <a:t> </a:t>
            </a:r>
          </a:p>
          <a:p>
            <a:pPr marL="624969" indent="-195843"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 dirty="0">
                <a:solidFill>
                  <a:srgbClr val="000000"/>
                </a:solidFill>
              </a:rPr>
              <a:t>начало самосознания, </a:t>
            </a:r>
            <a:endParaRPr lang="ru-RU" altLang="ru-RU" sz="2540" dirty="0" smtClean="0">
              <a:solidFill>
                <a:srgbClr val="000000"/>
              </a:solidFill>
            </a:endParaRPr>
          </a:p>
          <a:p>
            <a:pPr marL="624969" indent="-195843"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 dirty="0">
                <a:solidFill>
                  <a:srgbClr val="000000"/>
                </a:solidFill>
              </a:rPr>
              <a:t>а</a:t>
            </a:r>
            <a:r>
              <a:rPr lang="ru-RU" altLang="ru-RU" sz="2540" dirty="0" smtClean="0">
                <a:solidFill>
                  <a:srgbClr val="000000"/>
                </a:solidFill>
              </a:rPr>
              <a:t>ктивная речь</a:t>
            </a:r>
            <a:endParaRPr lang="ru-RU" altLang="ru-RU" sz="2540" dirty="0">
              <a:solidFill>
                <a:srgbClr val="000000"/>
              </a:solidFill>
            </a:endParaRPr>
          </a:p>
          <a:p>
            <a:pPr marL="624969" indent="-195843"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 dirty="0">
                <a:solidFill>
                  <a:srgbClr val="000000"/>
                </a:solidFill>
              </a:rPr>
              <a:t>развитие Я-концепции, </a:t>
            </a:r>
          </a:p>
          <a:p>
            <a:pPr marL="624969" indent="-195843">
              <a:buSzPct val="45000"/>
              <a:buFont typeface="Wingdings" panose="05000000000000000000" pitchFamily="2" charset="2"/>
              <a:buChar char=""/>
            </a:pPr>
            <a:r>
              <a:rPr lang="ru-RU" altLang="ru-RU" sz="2540" dirty="0">
                <a:solidFill>
                  <a:srgbClr val="000000"/>
                </a:solidFill>
              </a:rPr>
              <a:t>Самооценка.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58992" y="3810601"/>
            <a:ext cx="8123742" cy="37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7"/>
              </a:spcBef>
            </a:pPr>
            <a:r>
              <a:rPr lang="ru-RU" altLang="ru-RU" sz="2358" b="1" i="1" dirty="0" smtClean="0">
                <a:solidFill>
                  <a:srgbClr val="C5000B"/>
                </a:solidFill>
              </a:rPr>
              <a:t>.</a:t>
            </a:r>
            <a:r>
              <a:rPr lang="ru-RU" altLang="ru-RU" sz="2358" i="1" dirty="0" smtClean="0">
                <a:solidFill>
                  <a:srgbClr val="C5000B"/>
                </a:solidFill>
              </a:rPr>
              <a:t> </a:t>
            </a:r>
            <a:endParaRPr lang="ru-RU" altLang="ru-RU" sz="2358" i="1" dirty="0">
              <a:solidFill>
                <a:srgbClr val="C5000B"/>
              </a:solidFill>
            </a:endParaRPr>
          </a:p>
          <a:p>
            <a:pPr>
              <a:spcBef>
                <a:spcPts val="57"/>
              </a:spcBef>
            </a:pPr>
            <a:r>
              <a:rPr lang="ru-RU" altLang="ru-RU" sz="2358" i="1" dirty="0">
                <a:solidFill>
                  <a:srgbClr val="000000"/>
                </a:solidFill>
              </a:rPr>
              <a:t>Особенно важно ощущение физической близости отца и матери.</a:t>
            </a:r>
          </a:p>
          <a:p>
            <a:pPr>
              <a:spcBef>
                <a:spcPts val="57"/>
              </a:spcBef>
            </a:pPr>
            <a:r>
              <a:rPr lang="ru-RU" altLang="ru-RU" sz="2358" i="1" dirty="0">
                <a:solidFill>
                  <a:srgbClr val="000000"/>
                </a:solidFill>
              </a:rPr>
              <a:t> Ведущая роль в удовлетворении базовой потребности отдается родителю противоположного пола.</a:t>
            </a:r>
          </a:p>
          <a:p>
            <a:pPr>
              <a:spcBef>
                <a:spcPts val="57"/>
              </a:spcBef>
            </a:pPr>
            <a:r>
              <a:rPr lang="ru-RU" altLang="ru-RU" sz="2358" i="1" dirty="0">
                <a:solidFill>
                  <a:srgbClr val="000000"/>
                </a:solidFill>
              </a:rPr>
              <a:t> Важное значение приобретает тактильный контакт</a:t>
            </a:r>
            <a:r>
              <a:rPr lang="ru-RU" altLang="ru-RU" sz="2177" i="1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177" i="1" dirty="0">
              <a:solidFill>
                <a:srgbClr val="00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05440" y="4141801"/>
            <a:ext cx="2612160" cy="241632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907"/>
              <a:t>Базовая потребность возраста. </a:t>
            </a: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3314639" y="2894714"/>
            <a:ext cx="4908961" cy="321120"/>
            <a:chOff x="620" y="1940"/>
            <a:chExt cx="4013" cy="235"/>
          </a:xfrm>
        </p:grpSpPr>
        <p:sp>
          <p:nvSpPr>
            <p:cNvPr id="12295" name="Freeform 7"/>
            <p:cNvSpPr>
              <a:spLocks noChangeArrowheads="1"/>
            </p:cNvSpPr>
            <p:nvPr/>
          </p:nvSpPr>
          <p:spPr bwMode="auto">
            <a:xfrm>
              <a:off x="620" y="1944"/>
              <a:ext cx="150" cy="180"/>
            </a:xfrm>
            <a:custGeom>
              <a:avLst/>
              <a:gdLst>
                <a:gd name="T0" fmla="*/ 604 w 676"/>
                <a:gd name="T1" fmla="*/ 0 h 809"/>
                <a:gd name="T2" fmla="*/ 163 w 676"/>
                <a:gd name="T3" fmla="*/ 137 h 809"/>
                <a:gd name="T4" fmla="*/ 381 w 676"/>
                <a:gd name="T5" fmla="*/ 324 h 809"/>
                <a:gd name="T6" fmla="*/ 425 w 676"/>
                <a:gd name="T7" fmla="*/ 325 h 809"/>
                <a:gd name="T8" fmla="*/ 464 w 676"/>
                <a:gd name="T9" fmla="*/ 329 h 809"/>
                <a:gd name="T10" fmla="*/ 499 w 676"/>
                <a:gd name="T11" fmla="*/ 336 h 809"/>
                <a:gd name="T12" fmla="*/ 531 w 676"/>
                <a:gd name="T13" fmla="*/ 346 h 809"/>
                <a:gd name="T14" fmla="*/ 560 w 676"/>
                <a:gd name="T15" fmla="*/ 359 h 809"/>
                <a:gd name="T16" fmla="*/ 586 w 676"/>
                <a:gd name="T17" fmla="*/ 377 h 809"/>
                <a:gd name="T18" fmla="*/ 611 w 676"/>
                <a:gd name="T19" fmla="*/ 400 h 809"/>
                <a:gd name="T20" fmla="*/ 633 w 676"/>
                <a:gd name="T21" fmla="*/ 427 h 809"/>
                <a:gd name="T22" fmla="*/ 651 w 676"/>
                <a:gd name="T23" fmla="*/ 458 h 809"/>
                <a:gd name="T24" fmla="*/ 664 w 676"/>
                <a:gd name="T25" fmla="*/ 492 h 809"/>
                <a:gd name="T26" fmla="*/ 672 w 676"/>
                <a:gd name="T27" fmla="*/ 528 h 809"/>
                <a:gd name="T28" fmla="*/ 675 w 676"/>
                <a:gd name="T29" fmla="*/ 567 h 809"/>
                <a:gd name="T30" fmla="*/ 672 w 676"/>
                <a:gd name="T31" fmla="*/ 606 h 809"/>
                <a:gd name="T32" fmla="*/ 664 w 676"/>
                <a:gd name="T33" fmla="*/ 643 h 809"/>
                <a:gd name="T34" fmla="*/ 651 w 676"/>
                <a:gd name="T35" fmla="*/ 676 h 809"/>
                <a:gd name="T36" fmla="*/ 633 w 676"/>
                <a:gd name="T37" fmla="*/ 707 h 809"/>
                <a:gd name="T38" fmla="*/ 611 w 676"/>
                <a:gd name="T39" fmla="*/ 734 h 809"/>
                <a:gd name="T40" fmla="*/ 587 w 676"/>
                <a:gd name="T41" fmla="*/ 756 h 809"/>
                <a:gd name="T42" fmla="*/ 562 w 676"/>
                <a:gd name="T43" fmla="*/ 774 h 809"/>
                <a:gd name="T44" fmla="*/ 536 w 676"/>
                <a:gd name="T45" fmla="*/ 787 h 809"/>
                <a:gd name="T46" fmla="*/ 506 w 676"/>
                <a:gd name="T47" fmla="*/ 796 h 809"/>
                <a:gd name="T48" fmla="*/ 470 w 676"/>
                <a:gd name="T49" fmla="*/ 803 h 809"/>
                <a:gd name="T50" fmla="*/ 429 w 676"/>
                <a:gd name="T51" fmla="*/ 807 h 809"/>
                <a:gd name="T52" fmla="*/ 0 w 676"/>
                <a:gd name="T53" fmla="*/ 808 h 809"/>
                <a:gd name="T54" fmla="*/ 163 w 676"/>
                <a:gd name="T55" fmla="*/ 671 h 809"/>
                <a:gd name="T56" fmla="*/ 357 w 676"/>
                <a:gd name="T57" fmla="*/ 671 h 809"/>
                <a:gd name="T58" fmla="*/ 410 w 676"/>
                <a:gd name="T59" fmla="*/ 667 h 809"/>
                <a:gd name="T60" fmla="*/ 428 w 676"/>
                <a:gd name="T61" fmla="*/ 664 h 809"/>
                <a:gd name="T62" fmla="*/ 443 w 676"/>
                <a:gd name="T63" fmla="*/ 659 h 809"/>
                <a:gd name="T64" fmla="*/ 457 w 676"/>
                <a:gd name="T65" fmla="*/ 652 h 809"/>
                <a:gd name="T66" fmla="*/ 470 w 676"/>
                <a:gd name="T67" fmla="*/ 642 h 809"/>
                <a:gd name="T68" fmla="*/ 482 w 676"/>
                <a:gd name="T69" fmla="*/ 630 h 809"/>
                <a:gd name="T70" fmla="*/ 492 w 676"/>
                <a:gd name="T71" fmla="*/ 617 h 809"/>
                <a:gd name="T72" fmla="*/ 499 w 676"/>
                <a:gd name="T73" fmla="*/ 601 h 809"/>
                <a:gd name="T74" fmla="*/ 504 w 676"/>
                <a:gd name="T75" fmla="*/ 585 h 809"/>
                <a:gd name="T76" fmla="*/ 505 w 676"/>
                <a:gd name="T77" fmla="*/ 567 h 809"/>
                <a:gd name="T78" fmla="*/ 504 w 676"/>
                <a:gd name="T79" fmla="*/ 547 h 809"/>
                <a:gd name="T80" fmla="*/ 501 w 676"/>
                <a:gd name="T81" fmla="*/ 535 h 809"/>
                <a:gd name="T82" fmla="*/ 497 w 676"/>
                <a:gd name="T83" fmla="*/ 524 h 809"/>
                <a:gd name="T84" fmla="*/ 492 w 676"/>
                <a:gd name="T85" fmla="*/ 514 h 809"/>
                <a:gd name="T86" fmla="*/ 486 w 676"/>
                <a:gd name="T87" fmla="*/ 505 h 809"/>
                <a:gd name="T88" fmla="*/ 479 w 676"/>
                <a:gd name="T89" fmla="*/ 497 h 809"/>
                <a:gd name="T90" fmla="*/ 470 w 676"/>
                <a:gd name="T91" fmla="*/ 489 h 809"/>
                <a:gd name="T92" fmla="*/ 460 w 676"/>
                <a:gd name="T93" fmla="*/ 483 h 809"/>
                <a:gd name="T94" fmla="*/ 448 w 676"/>
                <a:gd name="T95" fmla="*/ 478 h 809"/>
                <a:gd name="T96" fmla="*/ 427 w 676"/>
                <a:gd name="T97" fmla="*/ 471 h 809"/>
                <a:gd name="T98" fmla="*/ 393 w 676"/>
                <a:gd name="T99" fmla="*/ 465 h 809"/>
                <a:gd name="T100" fmla="*/ 352 w 676"/>
                <a:gd name="T101" fmla="*/ 461 h 809"/>
                <a:gd name="T102" fmla="*/ 163 w 676"/>
                <a:gd name="T103" fmla="*/ 461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6" h="809">
                  <a:moveTo>
                    <a:pt x="0" y="0"/>
                  </a:moveTo>
                  <a:lnTo>
                    <a:pt x="604" y="0"/>
                  </a:lnTo>
                  <a:lnTo>
                    <a:pt x="604" y="137"/>
                  </a:lnTo>
                  <a:lnTo>
                    <a:pt x="163" y="137"/>
                  </a:lnTo>
                  <a:lnTo>
                    <a:pt x="163" y="324"/>
                  </a:lnTo>
                  <a:lnTo>
                    <a:pt x="381" y="324"/>
                  </a:lnTo>
                  <a:lnTo>
                    <a:pt x="403" y="324"/>
                  </a:lnTo>
                  <a:lnTo>
                    <a:pt x="425" y="325"/>
                  </a:lnTo>
                  <a:lnTo>
                    <a:pt x="445" y="327"/>
                  </a:lnTo>
                  <a:lnTo>
                    <a:pt x="464" y="329"/>
                  </a:lnTo>
                  <a:lnTo>
                    <a:pt x="482" y="333"/>
                  </a:lnTo>
                  <a:lnTo>
                    <a:pt x="499" y="336"/>
                  </a:lnTo>
                  <a:lnTo>
                    <a:pt x="516" y="341"/>
                  </a:lnTo>
                  <a:lnTo>
                    <a:pt x="531" y="346"/>
                  </a:lnTo>
                  <a:lnTo>
                    <a:pt x="546" y="352"/>
                  </a:lnTo>
                  <a:lnTo>
                    <a:pt x="560" y="359"/>
                  </a:lnTo>
                  <a:lnTo>
                    <a:pt x="573" y="368"/>
                  </a:lnTo>
                  <a:lnTo>
                    <a:pt x="586" y="377"/>
                  </a:lnTo>
                  <a:lnTo>
                    <a:pt x="599" y="388"/>
                  </a:lnTo>
                  <a:lnTo>
                    <a:pt x="611" y="400"/>
                  </a:lnTo>
                  <a:lnTo>
                    <a:pt x="622" y="413"/>
                  </a:lnTo>
                  <a:lnTo>
                    <a:pt x="633" y="427"/>
                  </a:lnTo>
                  <a:lnTo>
                    <a:pt x="643" y="443"/>
                  </a:lnTo>
                  <a:lnTo>
                    <a:pt x="651" y="458"/>
                  </a:lnTo>
                  <a:lnTo>
                    <a:pt x="659" y="475"/>
                  </a:lnTo>
                  <a:lnTo>
                    <a:pt x="664" y="492"/>
                  </a:lnTo>
                  <a:lnTo>
                    <a:pt x="669" y="510"/>
                  </a:lnTo>
                  <a:lnTo>
                    <a:pt x="672" y="528"/>
                  </a:lnTo>
                  <a:lnTo>
                    <a:pt x="674" y="547"/>
                  </a:lnTo>
                  <a:lnTo>
                    <a:pt x="675" y="567"/>
                  </a:lnTo>
                  <a:lnTo>
                    <a:pt x="674" y="587"/>
                  </a:lnTo>
                  <a:lnTo>
                    <a:pt x="672" y="606"/>
                  </a:lnTo>
                  <a:lnTo>
                    <a:pt x="669" y="625"/>
                  </a:lnTo>
                  <a:lnTo>
                    <a:pt x="664" y="643"/>
                  </a:lnTo>
                  <a:lnTo>
                    <a:pt x="658" y="660"/>
                  </a:lnTo>
                  <a:lnTo>
                    <a:pt x="651" y="676"/>
                  </a:lnTo>
                  <a:lnTo>
                    <a:pt x="643" y="692"/>
                  </a:lnTo>
                  <a:lnTo>
                    <a:pt x="633" y="707"/>
                  </a:lnTo>
                  <a:lnTo>
                    <a:pt x="622" y="721"/>
                  </a:lnTo>
                  <a:lnTo>
                    <a:pt x="611" y="734"/>
                  </a:lnTo>
                  <a:lnTo>
                    <a:pt x="599" y="745"/>
                  </a:lnTo>
                  <a:lnTo>
                    <a:pt x="587" y="756"/>
                  </a:lnTo>
                  <a:lnTo>
                    <a:pt x="575" y="765"/>
                  </a:lnTo>
                  <a:lnTo>
                    <a:pt x="562" y="774"/>
                  </a:lnTo>
                  <a:lnTo>
                    <a:pt x="549" y="781"/>
                  </a:lnTo>
                  <a:lnTo>
                    <a:pt x="536" y="787"/>
                  </a:lnTo>
                  <a:lnTo>
                    <a:pt x="522" y="792"/>
                  </a:lnTo>
                  <a:lnTo>
                    <a:pt x="506" y="796"/>
                  </a:lnTo>
                  <a:lnTo>
                    <a:pt x="489" y="800"/>
                  </a:lnTo>
                  <a:lnTo>
                    <a:pt x="470" y="803"/>
                  </a:lnTo>
                  <a:lnTo>
                    <a:pt x="450" y="805"/>
                  </a:lnTo>
                  <a:lnTo>
                    <a:pt x="429" y="807"/>
                  </a:lnTo>
                  <a:lnTo>
                    <a:pt x="381" y="808"/>
                  </a:lnTo>
                  <a:lnTo>
                    <a:pt x="0" y="808"/>
                  </a:lnTo>
                  <a:lnTo>
                    <a:pt x="0" y="0"/>
                  </a:lnTo>
                  <a:close/>
                  <a:moveTo>
                    <a:pt x="163" y="671"/>
                  </a:moveTo>
                  <a:lnTo>
                    <a:pt x="322" y="671"/>
                  </a:lnTo>
                  <a:lnTo>
                    <a:pt x="357" y="671"/>
                  </a:lnTo>
                  <a:lnTo>
                    <a:pt x="386" y="669"/>
                  </a:lnTo>
                  <a:lnTo>
                    <a:pt x="410" y="667"/>
                  </a:lnTo>
                  <a:lnTo>
                    <a:pt x="420" y="665"/>
                  </a:lnTo>
                  <a:lnTo>
                    <a:pt x="428" y="664"/>
                  </a:lnTo>
                  <a:lnTo>
                    <a:pt x="436" y="662"/>
                  </a:lnTo>
                  <a:lnTo>
                    <a:pt x="443" y="659"/>
                  </a:lnTo>
                  <a:lnTo>
                    <a:pt x="450" y="656"/>
                  </a:lnTo>
                  <a:lnTo>
                    <a:pt x="457" y="652"/>
                  </a:lnTo>
                  <a:lnTo>
                    <a:pt x="464" y="647"/>
                  </a:lnTo>
                  <a:lnTo>
                    <a:pt x="470" y="642"/>
                  </a:lnTo>
                  <a:lnTo>
                    <a:pt x="476" y="637"/>
                  </a:lnTo>
                  <a:lnTo>
                    <a:pt x="482" y="630"/>
                  </a:lnTo>
                  <a:lnTo>
                    <a:pt x="488" y="624"/>
                  </a:lnTo>
                  <a:lnTo>
                    <a:pt x="492" y="617"/>
                  </a:lnTo>
                  <a:lnTo>
                    <a:pt x="496" y="609"/>
                  </a:lnTo>
                  <a:lnTo>
                    <a:pt x="499" y="601"/>
                  </a:lnTo>
                  <a:lnTo>
                    <a:pt x="502" y="593"/>
                  </a:lnTo>
                  <a:lnTo>
                    <a:pt x="504" y="585"/>
                  </a:lnTo>
                  <a:lnTo>
                    <a:pt x="505" y="576"/>
                  </a:lnTo>
                  <a:lnTo>
                    <a:pt x="505" y="567"/>
                  </a:lnTo>
                  <a:lnTo>
                    <a:pt x="504" y="553"/>
                  </a:lnTo>
                  <a:lnTo>
                    <a:pt x="504" y="547"/>
                  </a:lnTo>
                  <a:lnTo>
                    <a:pt x="503" y="541"/>
                  </a:lnTo>
                  <a:lnTo>
                    <a:pt x="501" y="535"/>
                  </a:lnTo>
                  <a:lnTo>
                    <a:pt x="499" y="529"/>
                  </a:lnTo>
                  <a:lnTo>
                    <a:pt x="497" y="524"/>
                  </a:lnTo>
                  <a:lnTo>
                    <a:pt x="495" y="519"/>
                  </a:lnTo>
                  <a:lnTo>
                    <a:pt x="492" y="514"/>
                  </a:lnTo>
                  <a:lnTo>
                    <a:pt x="489" y="509"/>
                  </a:lnTo>
                  <a:lnTo>
                    <a:pt x="486" y="505"/>
                  </a:lnTo>
                  <a:lnTo>
                    <a:pt x="483" y="501"/>
                  </a:lnTo>
                  <a:lnTo>
                    <a:pt x="479" y="497"/>
                  </a:lnTo>
                  <a:lnTo>
                    <a:pt x="474" y="493"/>
                  </a:lnTo>
                  <a:lnTo>
                    <a:pt x="470" y="489"/>
                  </a:lnTo>
                  <a:lnTo>
                    <a:pt x="465" y="486"/>
                  </a:lnTo>
                  <a:lnTo>
                    <a:pt x="460" y="483"/>
                  </a:lnTo>
                  <a:lnTo>
                    <a:pt x="454" y="480"/>
                  </a:lnTo>
                  <a:lnTo>
                    <a:pt x="448" y="478"/>
                  </a:lnTo>
                  <a:lnTo>
                    <a:pt x="442" y="475"/>
                  </a:lnTo>
                  <a:lnTo>
                    <a:pt x="427" y="471"/>
                  </a:lnTo>
                  <a:lnTo>
                    <a:pt x="411" y="467"/>
                  </a:lnTo>
                  <a:lnTo>
                    <a:pt x="393" y="465"/>
                  </a:lnTo>
                  <a:lnTo>
                    <a:pt x="373" y="463"/>
                  </a:lnTo>
                  <a:lnTo>
                    <a:pt x="352" y="461"/>
                  </a:lnTo>
                  <a:lnTo>
                    <a:pt x="329" y="461"/>
                  </a:lnTo>
                  <a:lnTo>
                    <a:pt x="163" y="461"/>
                  </a:lnTo>
                  <a:lnTo>
                    <a:pt x="163" y="671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 noChangeArrowheads="1"/>
            </p:cNvSpPr>
            <p:nvPr/>
          </p:nvSpPr>
          <p:spPr bwMode="auto">
            <a:xfrm>
              <a:off x="794" y="1991"/>
              <a:ext cx="122" cy="136"/>
            </a:xfrm>
            <a:custGeom>
              <a:avLst/>
              <a:gdLst>
                <a:gd name="T0" fmla="*/ 30 w 551"/>
                <a:gd name="T1" fmla="*/ 128 h 613"/>
                <a:gd name="T2" fmla="*/ 71 w 551"/>
                <a:gd name="T3" fmla="*/ 65 h 613"/>
                <a:gd name="T4" fmla="*/ 113 w 551"/>
                <a:gd name="T5" fmla="*/ 32 h 613"/>
                <a:gd name="T6" fmla="*/ 170 w 551"/>
                <a:gd name="T7" fmla="*/ 10 h 613"/>
                <a:gd name="T8" fmla="*/ 270 w 551"/>
                <a:gd name="T9" fmla="*/ 0 h 613"/>
                <a:gd name="T10" fmla="*/ 361 w 551"/>
                <a:gd name="T11" fmla="*/ 6 h 613"/>
                <a:gd name="T12" fmla="*/ 425 w 551"/>
                <a:gd name="T13" fmla="*/ 25 h 613"/>
                <a:gd name="T14" fmla="*/ 468 w 551"/>
                <a:gd name="T15" fmla="*/ 52 h 613"/>
                <a:gd name="T16" fmla="*/ 496 w 551"/>
                <a:gd name="T17" fmla="*/ 87 h 613"/>
                <a:gd name="T18" fmla="*/ 509 w 551"/>
                <a:gd name="T19" fmla="*/ 124 h 613"/>
                <a:gd name="T20" fmla="*/ 517 w 551"/>
                <a:gd name="T21" fmla="*/ 226 h 613"/>
                <a:gd name="T22" fmla="*/ 519 w 551"/>
                <a:gd name="T23" fmla="*/ 500 h 613"/>
                <a:gd name="T24" fmla="*/ 527 w 551"/>
                <a:gd name="T25" fmla="*/ 539 h 613"/>
                <a:gd name="T26" fmla="*/ 550 w 551"/>
                <a:gd name="T27" fmla="*/ 599 h 613"/>
                <a:gd name="T28" fmla="*/ 382 w 551"/>
                <a:gd name="T29" fmla="*/ 553 h 613"/>
                <a:gd name="T30" fmla="*/ 367 w 551"/>
                <a:gd name="T31" fmla="*/ 544 h 613"/>
                <a:gd name="T32" fmla="*/ 325 w 551"/>
                <a:gd name="T33" fmla="*/ 576 h 613"/>
                <a:gd name="T34" fmla="*/ 280 w 551"/>
                <a:gd name="T35" fmla="*/ 597 h 613"/>
                <a:gd name="T36" fmla="*/ 233 w 551"/>
                <a:gd name="T37" fmla="*/ 609 h 613"/>
                <a:gd name="T38" fmla="*/ 173 w 551"/>
                <a:gd name="T39" fmla="*/ 611 h 613"/>
                <a:gd name="T40" fmla="*/ 97 w 551"/>
                <a:gd name="T41" fmla="*/ 593 h 613"/>
                <a:gd name="T42" fmla="*/ 66 w 551"/>
                <a:gd name="T43" fmla="*/ 575 h 613"/>
                <a:gd name="T44" fmla="*/ 34 w 551"/>
                <a:gd name="T45" fmla="*/ 544 h 613"/>
                <a:gd name="T46" fmla="*/ 17 w 551"/>
                <a:gd name="T47" fmla="*/ 515 h 613"/>
                <a:gd name="T48" fmla="*/ 5 w 551"/>
                <a:gd name="T49" fmla="*/ 484 h 613"/>
                <a:gd name="T50" fmla="*/ 0 w 551"/>
                <a:gd name="T51" fmla="*/ 427 h 613"/>
                <a:gd name="T52" fmla="*/ 9 w 551"/>
                <a:gd name="T53" fmla="*/ 382 h 613"/>
                <a:gd name="T54" fmla="*/ 30 w 551"/>
                <a:gd name="T55" fmla="*/ 342 h 613"/>
                <a:gd name="T56" fmla="*/ 61 w 551"/>
                <a:gd name="T57" fmla="*/ 310 h 613"/>
                <a:gd name="T58" fmla="*/ 101 w 551"/>
                <a:gd name="T59" fmla="*/ 287 h 613"/>
                <a:gd name="T60" fmla="*/ 176 w 551"/>
                <a:gd name="T61" fmla="*/ 264 h 613"/>
                <a:gd name="T62" fmla="*/ 339 w 551"/>
                <a:gd name="T63" fmla="*/ 227 h 613"/>
                <a:gd name="T64" fmla="*/ 364 w 551"/>
                <a:gd name="T65" fmla="*/ 192 h 613"/>
                <a:gd name="T66" fmla="*/ 358 w 551"/>
                <a:gd name="T67" fmla="*/ 164 h 613"/>
                <a:gd name="T68" fmla="*/ 351 w 551"/>
                <a:gd name="T69" fmla="*/ 149 h 613"/>
                <a:gd name="T70" fmla="*/ 342 w 551"/>
                <a:gd name="T71" fmla="*/ 138 h 613"/>
                <a:gd name="T72" fmla="*/ 328 w 551"/>
                <a:gd name="T73" fmla="*/ 130 h 613"/>
                <a:gd name="T74" fmla="*/ 299 w 551"/>
                <a:gd name="T75" fmla="*/ 122 h 613"/>
                <a:gd name="T76" fmla="*/ 248 w 551"/>
                <a:gd name="T77" fmla="*/ 119 h 613"/>
                <a:gd name="T78" fmla="*/ 213 w 551"/>
                <a:gd name="T79" fmla="*/ 125 h 613"/>
                <a:gd name="T80" fmla="*/ 193 w 551"/>
                <a:gd name="T81" fmla="*/ 135 h 613"/>
                <a:gd name="T82" fmla="*/ 177 w 551"/>
                <a:gd name="T83" fmla="*/ 151 h 613"/>
                <a:gd name="T84" fmla="*/ 159 w 551"/>
                <a:gd name="T85" fmla="*/ 183 h 613"/>
                <a:gd name="T86" fmla="*/ 326 w 551"/>
                <a:gd name="T87" fmla="*/ 330 h 613"/>
                <a:gd name="T88" fmla="*/ 207 w 551"/>
                <a:gd name="T89" fmla="*/ 359 h 613"/>
                <a:gd name="T90" fmla="*/ 185 w 551"/>
                <a:gd name="T91" fmla="*/ 369 h 613"/>
                <a:gd name="T92" fmla="*/ 169 w 551"/>
                <a:gd name="T93" fmla="*/ 384 h 613"/>
                <a:gd name="T94" fmla="*/ 161 w 551"/>
                <a:gd name="T95" fmla="*/ 397 h 613"/>
                <a:gd name="T96" fmla="*/ 156 w 551"/>
                <a:gd name="T97" fmla="*/ 412 h 613"/>
                <a:gd name="T98" fmla="*/ 155 w 551"/>
                <a:gd name="T99" fmla="*/ 432 h 613"/>
                <a:gd name="T100" fmla="*/ 158 w 551"/>
                <a:gd name="T101" fmla="*/ 447 h 613"/>
                <a:gd name="T102" fmla="*/ 164 w 551"/>
                <a:gd name="T103" fmla="*/ 461 h 613"/>
                <a:gd name="T104" fmla="*/ 179 w 551"/>
                <a:gd name="T105" fmla="*/ 479 h 613"/>
                <a:gd name="T106" fmla="*/ 196 w 551"/>
                <a:gd name="T107" fmla="*/ 492 h 613"/>
                <a:gd name="T108" fmla="*/ 215 w 551"/>
                <a:gd name="T109" fmla="*/ 500 h 613"/>
                <a:gd name="T110" fmla="*/ 251 w 551"/>
                <a:gd name="T111" fmla="*/ 503 h 613"/>
                <a:gd name="T112" fmla="*/ 292 w 551"/>
                <a:gd name="T113" fmla="*/ 492 h 613"/>
                <a:gd name="T114" fmla="*/ 328 w 551"/>
                <a:gd name="T115" fmla="*/ 470 h 613"/>
                <a:gd name="T116" fmla="*/ 349 w 551"/>
                <a:gd name="T117" fmla="*/ 446 h 613"/>
                <a:gd name="T118" fmla="*/ 359 w 551"/>
                <a:gd name="T119" fmla="*/ 419 h 613"/>
                <a:gd name="T120" fmla="*/ 364 w 551"/>
                <a:gd name="T121" fmla="*/ 37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1" h="613">
                  <a:moveTo>
                    <a:pt x="155" y="193"/>
                  </a:moveTo>
                  <a:lnTo>
                    <a:pt x="16" y="168"/>
                  </a:lnTo>
                  <a:lnTo>
                    <a:pt x="22" y="147"/>
                  </a:lnTo>
                  <a:lnTo>
                    <a:pt x="30" y="128"/>
                  </a:lnTo>
                  <a:lnTo>
                    <a:pt x="39" y="110"/>
                  </a:lnTo>
                  <a:lnTo>
                    <a:pt x="48" y="93"/>
                  </a:lnTo>
                  <a:lnTo>
                    <a:pt x="59" y="78"/>
                  </a:lnTo>
                  <a:lnTo>
                    <a:pt x="71" y="65"/>
                  </a:lnTo>
                  <a:lnTo>
                    <a:pt x="84" y="52"/>
                  </a:lnTo>
                  <a:lnTo>
                    <a:pt x="98" y="41"/>
                  </a:lnTo>
                  <a:lnTo>
                    <a:pt x="105" y="36"/>
                  </a:lnTo>
                  <a:lnTo>
                    <a:pt x="113" y="32"/>
                  </a:lnTo>
                  <a:lnTo>
                    <a:pt x="121" y="27"/>
                  </a:lnTo>
                  <a:lnTo>
                    <a:pt x="130" y="23"/>
                  </a:lnTo>
                  <a:lnTo>
                    <a:pt x="149" y="16"/>
                  </a:lnTo>
                  <a:lnTo>
                    <a:pt x="170" y="10"/>
                  </a:lnTo>
                  <a:lnTo>
                    <a:pt x="192" y="6"/>
                  </a:lnTo>
                  <a:lnTo>
                    <a:pt x="216" y="3"/>
                  </a:lnTo>
                  <a:lnTo>
                    <a:pt x="242" y="1"/>
                  </a:lnTo>
                  <a:lnTo>
                    <a:pt x="270" y="0"/>
                  </a:lnTo>
                  <a:lnTo>
                    <a:pt x="295" y="0"/>
                  </a:lnTo>
                  <a:lnTo>
                    <a:pt x="319" y="2"/>
                  </a:lnTo>
                  <a:lnTo>
                    <a:pt x="341" y="3"/>
                  </a:lnTo>
                  <a:lnTo>
                    <a:pt x="361" y="6"/>
                  </a:lnTo>
                  <a:lnTo>
                    <a:pt x="379" y="10"/>
                  </a:lnTo>
                  <a:lnTo>
                    <a:pt x="396" y="14"/>
                  </a:lnTo>
                  <a:lnTo>
                    <a:pt x="411" y="19"/>
                  </a:lnTo>
                  <a:lnTo>
                    <a:pt x="425" y="25"/>
                  </a:lnTo>
                  <a:lnTo>
                    <a:pt x="437" y="31"/>
                  </a:lnTo>
                  <a:lnTo>
                    <a:pt x="448" y="38"/>
                  </a:lnTo>
                  <a:lnTo>
                    <a:pt x="459" y="45"/>
                  </a:lnTo>
                  <a:lnTo>
                    <a:pt x="468" y="52"/>
                  </a:lnTo>
                  <a:lnTo>
                    <a:pt x="477" y="60"/>
                  </a:lnTo>
                  <a:lnTo>
                    <a:pt x="484" y="69"/>
                  </a:lnTo>
                  <a:lnTo>
                    <a:pt x="491" y="78"/>
                  </a:lnTo>
                  <a:lnTo>
                    <a:pt x="496" y="87"/>
                  </a:lnTo>
                  <a:lnTo>
                    <a:pt x="499" y="92"/>
                  </a:lnTo>
                  <a:lnTo>
                    <a:pt x="501" y="97"/>
                  </a:lnTo>
                  <a:lnTo>
                    <a:pt x="505" y="110"/>
                  </a:lnTo>
                  <a:lnTo>
                    <a:pt x="509" y="124"/>
                  </a:lnTo>
                  <a:lnTo>
                    <a:pt x="512" y="140"/>
                  </a:lnTo>
                  <a:lnTo>
                    <a:pt x="514" y="159"/>
                  </a:lnTo>
                  <a:lnTo>
                    <a:pt x="516" y="179"/>
                  </a:lnTo>
                  <a:lnTo>
                    <a:pt x="517" y="226"/>
                  </a:lnTo>
                  <a:lnTo>
                    <a:pt x="515" y="407"/>
                  </a:lnTo>
                  <a:lnTo>
                    <a:pt x="515" y="443"/>
                  </a:lnTo>
                  <a:lnTo>
                    <a:pt x="517" y="474"/>
                  </a:lnTo>
                  <a:lnTo>
                    <a:pt x="519" y="500"/>
                  </a:lnTo>
                  <a:lnTo>
                    <a:pt x="521" y="511"/>
                  </a:lnTo>
                  <a:lnTo>
                    <a:pt x="522" y="520"/>
                  </a:lnTo>
                  <a:lnTo>
                    <a:pt x="524" y="530"/>
                  </a:lnTo>
                  <a:lnTo>
                    <a:pt x="527" y="539"/>
                  </a:lnTo>
                  <a:lnTo>
                    <a:pt x="530" y="549"/>
                  </a:lnTo>
                  <a:lnTo>
                    <a:pt x="533" y="558"/>
                  </a:lnTo>
                  <a:lnTo>
                    <a:pt x="541" y="578"/>
                  </a:lnTo>
                  <a:lnTo>
                    <a:pt x="550" y="599"/>
                  </a:lnTo>
                  <a:lnTo>
                    <a:pt x="397" y="599"/>
                  </a:lnTo>
                  <a:lnTo>
                    <a:pt x="394" y="590"/>
                  </a:lnTo>
                  <a:lnTo>
                    <a:pt x="390" y="580"/>
                  </a:lnTo>
                  <a:lnTo>
                    <a:pt x="382" y="553"/>
                  </a:lnTo>
                  <a:lnTo>
                    <a:pt x="379" y="542"/>
                  </a:lnTo>
                  <a:lnTo>
                    <a:pt x="378" y="538"/>
                  </a:lnTo>
                  <a:lnTo>
                    <a:pt x="377" y="535"/>
                  </a:lnTo>
                  <a:lnTo>
                    <a:pt x="367" y="544"/>
                  </a:lnTo>
                  <a:lnTo>
                    <a:pt x="356" y="553"/>
                  </a:lnTo>
                  <a:lnTo>
                    <a:pt x="346" y="561"/>
                  </a:lnTo>
                  <a:lnTo>
                    <a:pt x="335" y="569"/>
                  </a:lnTo>
                  <a:lnTo>
                    <a:pt x="325" y="576"/>
                  </a:lnTo>
                  <a:lnTo>
                    <a:pt x="314" y="582"/>
                  </a:lnTo>
                  <a:lnTo>
                    <a:pt x="303" y="588"/>
                  </a:lnTo>
                  <a:lnTo>
                    <a:pt x="292" y="593"/>
                  </a:lnTo>
                  <a:lnTo>
                    <a:pt x="280" y="597"/>
                  </a:lnTo>
                  <a:lnTo>
                    <a:pt x="269" y="601"/>
                  </a:lnTo>
                  <a:lnTo>
                    <a:pt x="257" y="604"/>
                  </a:lnTo>
                  <a:lnTo>
                    <a:pt x="245" y="607"/>
                  </a:lnTo>
                  <a:lnTo>
                    <a:pt x="233" y="609"/>
                  </a:lnTo>
                  <a:lnTo>
                    <a:pt x="220" y="611"/>
                  </a:lnTo>
                  <a:lnTo>
                    <a:pt x="208" y="612"/>
                  </a:lnTo>
                  <a:lnTo>
                    <a:pt x="195" y="612"/>
                  </a:lnTo>
                  <a:lnTo>
                    <a:pt x="173" y="611"/>
                  </a:lnTo>
                  <a:lnTo>
                    <a:pt x="152" y="609"/>
                  </a:lnTo>
                  <a:lnTo>
                    <a:pt x="132" y="605"/>
                  </a:lnTo>
                  <a:lnTo>
                    <a:pt x="114" y="600"/>
                  </a:lnTo>
                  <a:lnTo>
                    <a:pt x="97" y="593"/>
                  </a:lnTo>
                  <a:lnTo>
                    <a:pt x="89" y="589"/>
                  </a:lnTo>
                  <a:lnTo>
                    <a:pt x="81" y="584"/>
                  </a:lnTo>
                  <a:lnTo>
                    <a:pt x="73" y="580"/>
                  </a:lnTo>
                  <a:lnTo>
                    <a:pt x="66" y="575"/>
                  </a:lnTo>
                  <a:lnTo>
                    <a:pt x="59" y="569"/>
                  </a:lnTo>
                  <a:lnTo>
                    <a:pt x="52" y="563"/>
                  </a:lnTo>
                  <a:lnTo>
                    <a:pt x="40" y="550"/>
                  </a:lnTo>
                  <a:lnTo>
                    <a:pt x="34" y="544"/>
                  </a:lnTo>
                  <a:lnTo>
                    <a:pt x="29" y="537"/>
                  </a:lnTo>
                  <a:lnTo>
                    <a:pt x="25" y="530"/>
                  </a:lnTo>
                  <a:lnTo>
                    <a:pt x="20" y="523"/>
                  </a:lnTo>
                  <a:lnTo>
                    <a:pt x="17" y="515"/>
                  </a:lnTo>
                  <a:lnTo>
                    <a:pt x="13" y="508"/>
                  </a:lnTo>
                  <a:lnTo>
                    <a:pt x="10" y="500"/>
                  </a:lnTo>
                  <a:lnTo>
                    <a:pt x="7" y="492"/>
                  </a:lnTo>
                  <a:lnTo>
                    <a:pt x="5" y="484"/>
                  </a:lnTo>
                  <a:lnTo>
                    <a:pt x="3" y="475"/>
                  </a:lnTo>
                  <a:lnTo>
                    <a:pt x="1" y="458"/>
                  </a:lnTo>
                  <a:lnTo>
                    <a:pt x="0" y="439"/>
                  </a:lnTo>
                  <a:lnTo>
                    <a:pt x="0" y="427"/>
                  </a:lnTo>
                  <a:lnTo>
                    <a:pt x="1" y="415"/>
                  </a:lnTo>
                  <a:lnTo>
                    <a:pt x="3" y="404"/>
                  </a:lnTo>
                  <a:lnTo>
                    <a:pt x="6" y="393"/>
                  </a:lnTo>
                  <a:lnTo>
                    <a:pt x="9" y="382"/>
                  </a:lnTo>
                  <a:lnTo>
                    <a:pt x="13" y="371"/>
                  </a:lnTo>
                  <a:lnTo>
                    <a:pt x="18" y="361"/>
                  </a:lnTo>
                  <a:lnTo>
                    <a:pt x="24" y="351"/>
                  </a:lnTo>
                  <a:lnTo>
                    <a:pt x="30" y="342"/>
                  </a:lnTo>
                  <a:lnTo>
                    <a:pt x="37" y="333"/>
                  </a:lnTo>
                  <a:lnTo>
                    <a:pt x="44" y="325"/>
                  </a:lnTo>
                  <a:lnTo>
                    <a:pt x="52" y="317"/>
                  </a:lnTo>
                  <a:lnTo>
                    <a:pt x="61" y="310"/>
                  </a:lnTo>
                  <a:lnTo>
                    <a:pt x="70" y="303"/>
                  </a:lnTo>
                  <a:lnTo>
                    <a:pt x="80" y="297"/>
                  </a:lnTo>
                  <a:lnTo>
                    <a:pt x="90" y="292"/>
                  </a:lnTo>
                  <a:lnTo>
                    <a:pt x="101" y="287"/>
                  </a:lnTo>
                  <a:lnTo>
                    <a:pt x="114" y="282"/>
                  </a:lnTo>
                  <a:lnTo>
                    <a:pt x="128" y="277"/>
                  </a:lnTo>
                  <a:lnTo>
                    <a:pt x="142" y="273"/>
                  </a:lnTo>
                  <a:lnTo>
                    <a:pt x="176" y="264"/>
                  </a:lnTo>
                  <a:lnTo>
                    <a:pt x="213" y="256"/>
                  </a:lnTo>
                  <a:lnTo>
                    <a:pt x="264" y="246"/>
                  </a:lnTo>
                  <a:lnTo>
                    <a:pt x="305" y="236"/>
                  </a:lnTo>
                  <a:lnTo>
                    <a:pt x="339" y="227"/>
                  </a:lnTo>
                  <a:lnTo>
                    <a:pt x="352" y="222"/>
                  </a:lnTo>
                  <a:lnTo>
                    <a:pt x="364" y="218"/>
                  </a:lnTo>
                  <a:lnTo>
                    <a:pt x="364" y="202"/>
                  </a:lnTo>
                  <a:lnTo>
                    <a:pt x="364" y="192"/>
                  </a:lnTo>
                  <a:lnTo>
                    <a:pt x="363" y="182"/>
                  </a:lnTo>
                  <a:lnTo>
                    <a:pt x="361" y="172"/>
                  </a:lnTo>
                  <a:lnTo>
                    <a:pt x="360" y="168"/>
                  </a:lnTo>
                  <a:lnTo>
                    <a:pt x="358" y="164"/>
                  </a:lnTo>
                  <a:lnTo>
                    <a:pt x="357" y="160"/>
                  </a:lnTo>
                  <a:lnTo>
                    <a:pt x="355" y="156"/>
                  </a:lnTo>
                  <a:lnTo>
                    <a:pt x="353" y="153"/>
                  </a:lnTo>
                  <a:lnTo>
                    <a:pt x="351" y="149"/>
                  </a:lnTo>
                  <a:lnTo>
                    <a:pt x="349" y="146"/>
                  </a:lnTo>
                  <a:lnTo>
                    <a:pt x="347" y="143"/>
                  </a:lnTo>
                  <a:lnTo>
                    <a:pt x="344" y="141"/>
                  </a:lnTo>
                  <a:lnTo>
                    <a:pt x="342" y="138"/>
                  </a:lnTo>
                  <a:lnTo>
                    <a:pt x="339" y="136"/>
                  </a:lnTo>
                  <a:lnTo>
                    <a:pt x="336" y="134"/>
                  </a:lnTo>
                  <a:lnTo>
                    <a:pt x="332" y="132"/>
                  </a:lnTo>
                  <a:lnTo>
                    <a:pt x="328" y="130"/>
                  </a:lnTo>
                  <a:lnTo>
                    <a:pt x="324" y="128"/>
                  </a:lnTo>
                  <a:lnTo>
                    <a:pt x="320" y="126"/>
                  </a:lnTo>
                  <a:lnTo>
                    <a:pt x="310" y="124"/>
                  </a:lnTo>
                  <a:lnTo>
                    <a:pt x="299" y="122"/>
                  </a:lnTo>
                  <a:lnTo>
                    <a:pt x="286" y="120"/>
                  </a:lnTo>
                  <a:lnTo>
                    <a:pt x="273" y="119"/>
                  </a:lnTo>
                  <a:lnTo>
                    <a:pt x="258" y="119"/>
                  </a:lnTo>
                  <a:lnTo>
                    <a:pt x="248" y="119"/>
                  </a:lnTo>
                  <a:lnTo>
                    <a:pt x="238" y="120"/>
                  </a:lnTo>
                  <a:lnTo>
                    <a:pt x="229" y="121"/>
                  </a:lnTo>
                  <a:lnTo>
                    <a:pt x="221" y="123"/>
                  </a:lnTo>
                  <a:lnTo>
                    <a:pt x="213" y="125"/>
                  </a:lnTo>
                  <a:lnTo>
                    <a:pt x="206" y="128"/>
                  </a:lnTo>
                  <a:lnTo>
                    <a:pt x="199" y="132"/>
                  </a:lnTo>
                  <a:lnTo>
                    <a:pt x="196" y="133"/>
                  </a:lnTo>
                  <a:lnTo>
                    <a:pt x="193" y="135"/>
                  </a:lnTo>
                  <a:lnTo>
                    <a:pt x="190" y="138"/>
                  </a:lnTo>
                  <a:lnTo>
                    <a:pt x="187" y="140"/>
                  </a:lnTo>
                  <a:lnTo>
                    <a:pt x="182" y="145"/>
                  </a:lnTo>
                  <a:lnTo>
                    <a:pt x="177" y="151"/>
                  </a:lnTo>
                  <a:lnTo>
                    <a:pt x="172" y="158"/>
                  </a:lnTo>
                  <a:lnTo>
                    <a:pt x="167" y="166"/>
                  </a:lnTo>
                  <a:lnTo>
                    <a:pt x="163" y="174"/>
                  </a:lnTo>
                  <a:lnTo>
                    <a:pt x="159" y="183"/>
                  </a:lnTo>
                  <a:lnTo>
                    <a:pt x="155" y="193"/>
                  </a:lnTo>
                  <a:close/>
                  <a:moveTo>
                    <a:pt x="364" y="319"/>
                  </a:moveTo>
                  <a:lnTo>
                    <a:pt x="347" y="324"/>
                  </a:lnTo>
                  <a:lnTo>
                    <a:pt x="326" y="330"/>
                  </a:lnTo>
                  <a:lnTo>
                    <a:pt x="270" y="343"/>
                  </a:lnTo>
                  <a:lnTo>
                    <a:pt x="240" y="349"/>
                  </a:lnTo>
                  <a:lnTo>
                    <a:pt x="216" y="356"/>
                  </a:lnTo>
                  <a:lnTo>
                    <a:pt x="207" y="359"/>
                  </a:lnTo>
                  <a:lnTo>
                    <a:pt x="198" y="363"/>
                  </a:lnTo>
                  <a:lnTo>
                    <a:pt x="191" y="366"/>
                  </a:lnTo>
                  <a:lnTo>
                    <a:pt x="188" y="368"/>
                  </a:lnTo>
                  <a:lnTo>
                    <a:pt x="185" y="369"/>
                  </a:lnTo>
                  <a:lnTo>
                    <a:pt x="178" y="375"/>
                  </a:lnTo>
                  <a:lnTo>
                    <a:pt x="175" y="378"/>
                  </a:lnTo>
                  <a:lnTo>
                    <a:pt x="172" y="381"/>
                  </a:lnTo>
                  <a:lnTo>
                    <a:pt x="169" y="384"/>
                  </a:lnTo>
                  <a:lnTo>
                    <a:pt x="167" y="387"/>
                  </a:lnTo>
                  <a:lnTo>
                    <a:pt x="165" y="390"/>
                  </a:lnTo>
                  <a:lnTo>
                    <a:pt x="163" y="394"/>
                  </a:lnTo>
                  <a:lnTo>
                    <a:pt x="161" y="397"/>
                  </a:lnTo>
                  <a:lnTo>
                    <a:pt x="159" y="401"/>
                  </a:lnTo>
                  <a:lnTo>
                    <a:pt x="158" y="404"/>
                  </a:lnTo>
                  <a:lnTo>
                    <a:pt x="157" y="408"/>
                  </a:lnTo>
                  <a:lnTo>
                    <a:pt x="156" y="412"/>
                  </a:lnTo>
                  <a:lnTo>
                    <a:pt x="155" y="416"/>
                  </a:lnTo>
                  <a:lnTo>
                    <a:pt x="155" y="420"/>
                  </a:lnTo>
                  <a:lnTo>
                    <a:pt x="155" y="424"/>
                  </a:lnTo>
                  <a:lnTo>
                    <a:pt x="155" y="432"/>
                  </a:lnTo>
                  <a:lnTo>
                    <a:pt x="156" y="435"/>
                  </a:lnTo>
                  <a:lnTo>
                    <a:pt x="157" y="439"/>
                  </a:lnTo>
                  <a:lnTo>
                    <a:pt x="157" y="443"/>
                  </a:lnTo>
                  <a:lnTo>
                    <a:pt x="158" y="447"/>
                  </a:lnTo>
                  <a:lnTo>
                    <a:pt x="160" y="450"/>
                  </a:lnTo>
                  <a:lnTo>
                    <a:pt x="161" y="454"/>
                  </a:lnTo>
                  <a:lnTo>
                    <a:pt x="163" y="457"/>
                  </a:lnTo>
                  <a:lnTo>
                    <a:pt x="164" y="461"/>
                  </a:lnTo>
                  <a:lnTo>
                    <a:pt x="166" y="464"/>
                  </a:lnTo>
                  <a:lnTo>
                    <a:pt x="169" y="467"/>
                  </a:lnTo>
                  <a:lnTo>
                    <a:pt x="174" y="473"/>
                  </a:lnTo>
                  <a:lnTo>
                    <a:pt x="179" y="479"/>
                  </a:lnTo>
                  <a:lnTo>
                    <a:pt x="186" y="485"/>
                  </a:lnTo>
                  <a:lnTo>
                    <a:pt x="189" y="487"/>
                  </a:lnTo>
                  <a:lnTo>
                    <a:pt x="192" y="490"/>
                  </a:lnTo>
                  <a:lnTo>
                    <a:pt x="196" y="492"/>
                  </a:lnTo>
                  <a:lnTo>
                    <a:pt x="199" y="494"/>
                  </a:lnTo>
                  <a:lnTo>
                    <a:pt x="203" y="496"/>
                  </a:lnTo>
                  <a:lnTo>
                    <a:pt x="207" y="497"/>
                  </a:lnTo>
                  <a:lnTo>
                    <a:pt x="215" y="500"/>
                  </a:lnTo>
                  <a:lnTo>
                    <a:pt x="223" y="502"/>
                  </a:lnTo>
                  <a:lnTo>
                    <a:pt x="232" y="503"/>
                  </a:lnTo>
                  <a:lnTo>
                    <a:pt x="241" y="503"/>
                  </a:lnTo>
                  <a:lnTo>
                    <a:pt x="251" y="503"/>
                  </a:lnTo>
                  <a:lnTo>
                    <a:pt x="262" y="501"/>
                  </a:lnTo>
                  <a:lnTo>
                    <a:pt x="272" y="499"/>
                  </a:lnTo>
                  <a:lnTo>
                    <a:pt x="282" y="496"/>
                  </a:lnTo>
                  <a:lnTo>
                    <a:pt x="292" y="492"/>
                  </a:lnTo>
                  <a:lnTo>
                    <a:pt x="302" y="488"/>
                  </a:lnTo>
                  <a:lnTo>
                    <a:pt x="311" y="482"/>
                  </a:lnTo>
                  <a:lnTo>
                    <a:pt x="321" y="476"/>
                  </a:lnTo>
                  <a:lnTo>
                    <a:pt x="328" y="470"/>
                  </a:lnTo>
                  <a:lnTo>
                    <a:pt x="334" y="465"/>
                  </a:lnTo>
                  <a:lnTo>
                    <a:pt x="339" y="459"/>
                  </a:lnTo>
                  <a:lnTo>
                    <a:pt x="344" y="452"/>
                  </a:lnTo>
                  <a:lnTo>
                    <a:pt x="349" y="446"/>
                  </a:lnTo>
                  <a:lnTo>
                    <a:pt x="352" y="439"/>
                  </a:lnTo>
                  <a:lnTo>
                    <a:pt x="355" y="432"/>
                  </a:lnTo>
                  <a:lnTo>
                    <a:pt x="358" y="425"/>
                  </a:lnTo>
                  <a:lnTo>
                    <a:pt x="359" y="419"/>
                  </a:lnTo>
                  <a:lnTo>
                    <a:pt x="361" y="413"/>
                  </a:lnTo>
                  <a:lnTo>
                    <a:pt x="362" y="405"/>
                  </a:lnTo>
                  <a:lnTo>
                    <a:pt x="362" y="396"/>
                  </a:lnTo>
                  <a:lnTo>
                    <a:pt x="364" y="375"/>
                  </a:lnTo>
                  <a:lnTo>
                    <a:pt x="364" y="350"/>
                  </a:lnTo>
                  <a:lnTo>
                    <a:pt x="364" y="319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Freeform 9"/>
            <p:cNvSpPr>
              <a:spLocks noChangeArrowheads="1"/>
            </p:cNvSpPr>
            <p:nvPr/>
          </p:nvSpPr>
          <p:spPr bwMode="auto">
            <a:xfrm>
              <a:off x="930" y="1991"/>
              <a:ext cx="112" cy="136"/>
            </a:xfrm>
            <a:custGeom>
              <a:avLst/>
              <a:gdLst>
                <a:gd name="T0" fmla="*/ 261 w 505"/>
                <a:gd name="T1" fmla="*/ 256 h 613"/>
                <a:gd name="T2" fmla="*/ 284 w 505"/>
                <a:gd name="T3" fmla="*/ 252 h 613"/>
                <a:gd name="T4" fmla="*/ 302 w 505"/>
                <a:gd name="T5" fmla="*/ 243 h 613"/>
                <a:gd name="T6" fmla="*/ 319 w 505"/>
                <a:gd name="T7" fmla="*/ 226 h 613"/>
                <a:gd name="T8" fmla="*/ 331 w 505"/>
                <a:gd name="T9" fmla="*/ 205 h 613"/>
                <a:gd name="T10" fmla="*/ 335 w 505"/>
                <a:gd name="T11" fmla="*/ 180 h 613"/>
                <a:gd name="T12" fmla="*/ 330 w 505"/>
                <a:gd name="T13" fmla="*/ 154 h 613"/>
                <a:gd name="T14" fmla="*/ 315 w 505"/>
                <a:gd name="T15" fmla="*/ 129 h 613"/>
                <a:gd name="T16" fmla="*/ 304 w 505"/>
                <a:gd name="T17" fmla="*/ 119 h 613"/>
                <a:gd name="T18" fmla="*/ 290 w 505"/>
                <a:gd name="T19" fmla="*/ 112 h 613"/>
                <a:gd name="T20" fmla="*/ 264 w 505"/>
                <a:gd name="T21" fmla="*/ 106 h 613"/>
                <a:gd name="T22" fmla="*/ 232 w 505"/>
                <a:gd name="T23" fmla="*/ 108 h 613"/>
                <a:gd name="T24" fmla="*/ 205 w 505"/>
                <a:gd name="T25" fmla="*/ 116 h 613"/>
                <a:gd name="T26" fmla="*/ 190 w 505"/>
                <a:gd name="T27" fmla="*/ 125 h 613"/>
                <a:gd name="T28" fmla="*/ 176 w 505"/>
                <a:gd name="T29" fmla="*/ 142 h 613"/>
                <a:gd name="T30" fmla="*/ 155 w 505"/>
                <a:gd name="T31" fmla="*/ 182 h 613"/>
                <a:gd name="T32" fmla="*/ 45 w 505"/>
                <a:gd name="T33" fmla="*/ 102 h 613"/>
                <a:gd name="T34" fmla="*/ 66 w 505"/>
                <a:gd name="T35" fmla="*/ 73 h 613"/>
                <a:gd name="T36" fmla="*/ 109 w 505"/>
                <a:gd name="T37" fmla="*/ 39 h 613"/>
                <a:gd name="T38" fmla="*/ 178 w 505"/>
                <a:gd name="T39" fmla="*/ 10 h 613"/>
                <a:gd name="T40" fmla="*/ 257 w 505"/>
                <a:gd name="T41" fmla="*/ 0 h 613"/>
                <a:gd name="T42" fmla="*/ 351 w 505"/>
                <a:gd name="T43" fmla="*/ 12 h 613"/>
                <a:gd name="T44" fmla="*/ 406 w 505"/>
                <a:gd name="T45" fmla="*/ 37 h 613"/>
                <a:gd name="T46" fmla="*/ 441 w 505"/>
                <a:gd name="T47" fmla="*/ 67 h 613"/>
                <a:gd name="T48" fmla="*/ 461 w 505"/>
                <a:gd name="T49" fmla="*/ 96 h 613"/>
                <a:gd name="T50" fmla="*/ 473 w 505"/>
                <a:gd name="T51" fmla="*/ 127 h 613"/>
                <a:gd name="T52" fmla="*/ 479 w 505"/>
                <a:gd name="T53" fmla="*/ 161 h 613"/>
                <a:gd name="T54" fmla="*/ 475 w 505"/>
                <a:gd name="T55" fmla="*/ 202 h 613"/>
                <a:gd name="T56" fmla="*/ 460 w 505"/>
                <a:gd name="T57" fmla="*/ 238 h 613"/>
                <a:gd name="T58" fmla="*/ 431 w 505"/>
                <a:gd name="T59" fmla="*/ 268 h 613"/>
                <a:gd name="T60" fmla="*/ 388 w 505"/>
                <a:gd name="T61" fmla="*/ 295 h 613"/>
                <a:gd name="T62" fmla="*/ 419 w 505"/>
                <a:gd name="T63" fmla="*/ 318 h 613"/>
                <a:gd name="T64" fmla="*/ 463 w 505"/>
                <a:gd name="T65" fmla="*/ 347 h 613"/>
                <a:gd name="T66" fmla="*/ 491 w 505"/>
                <a:gd name="T67" fmla="*/ 385 h 613"/>
                <a:gd name="T68" fmla="*/ 503 w 505"/>
                <a:gd name="T69" fmla="*/ 432 h 613"/>
                <a:gd name="T70" fmla="*/ 502 w 505"/>
                <a:gd name="T71" fmla="*/ 470 h 613"/>
                <a:gd name="T72" fmla="*/ 492 w 505"/>
                <a:gd name="T73" fmla="*/ 501 h 613"/>
                <a:gd name="T74" fmla="*/ 474 w 505"/>
                <a:gd name="T75" fmla="*/ 530 h 613"/>
                <a:gd name="T76" fmla="*/ 432 w 505"/>
                <a:gd name="T77" fmla="*/ 569 h 613"/>
                <a:gd name="T78" fmla="*/ 384 w 505"/>
                <a:gd name="T79" fmla="*/ 593 h 613"/>
                <a:gd name="T80" fmla="*/ 285 w 505"/>
                <a:gd name="T81" fmla="*/ 611 h 613"/>
                <a:gd name="T82" fmla="*/ 183 w 505"/>
                <a:gd name="T83" fmla="*/ 606 h 613"/>
                <a:gd name="T84" fmla="*/ 104 w 505"/>
                <a:gd name="T85" fmla="*/ 581 h 613"/>
                <a:gd name="T86" fmla="*/ 45 w 505"/>
                <a:gd name="T87" fmla="*/ 534 h 613"/>
                <a:gd name="T88" fmla="*/ 6 w 505"/>
                <a:gd name="T89" fmla="*/ 468 h 613"/>
                <a:gd name="T90" fmla="*/ 151 w 505"/>
                <a:gd name="T91" fmla="*/ 442 h 613"/>
                <a:gd name="T92" fmla="*/ 174 w 505"/>
                <a:gd name="T93" fmla="*/ 474 h 613"/>
                <a:gd name="T94" fmla="*/ 202 w 505"/>
                <a:gd name="T95" fmla="*/ 496 h 613"/>
                <a:gd name="T96" fmla="*/ 236 w 505"/>
                <a:gd name="T97" fmla="*/ 507 h 613"/>
                <a:gd name="T98" fmla="*/ 275 w 505"/>
                <a:gd name="T99" fmla="*/ 507 h 613"/>
                <a:gd name="T100" fmla="*/ 310 w 505"/>
                <a:gd name="T101" fmla="*/ 495 h 613"/>
                <a:gd name="T102" fmla="*/ 324 w 505"/>
                <a:gd name="T103" fmla="*/ 485 h 613"/>
                <a:gd name="T104" fmla="*/ 340 w 505"/>
                <a:gd name="T105" fmla="*/ 467 h 613"/>
                <a:gd name="T106" fmla="*/ 346 w 505"/>
                <a:gd name="T107" fmla="*/ 453 h 613"/>
                <a:gd name="T108" fmla="*/ 350 w 505"/>
                <a:gd name="T109" fmla="*/ 439 h 613"/>
                <a:gd name="T110" fmla="*/ 350 w 505"/>
                <a:gd name="T111" fmla="*/ 423 h 613"/>
                <a:gd name="T112" fmla="*/ 346 w 505"/>
                <a:gd name="T113" fmla="*/ 408 h 613"/>
                <a:gd name="T114" fmla="*/ 339 w 505"/>
                <a:gd name="T115" fmla="*/ 394 h 613"/>
                <a:gd name="T116" fmla="*/ 329 w 505"/>
                <a:gd name="T117" fmla="*/ 383 h 613"/>
                <a:gd name="T118" fmla="*/ 308 w 505"/>
                <a:gd name="T119" fmla="*/ 369 h 613"/>
                <a:gd name="T120" fmla="*/ 273 w 505"/>
                <a:gd name="T121" fmla="*/ 359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5" h="613">
                  <a:moveTo>
                    <a:pt x="226" y="358"/>
                  </a:moveTo>
                  <a:lnTo>
                    <a:pt x="226" y="257"/>
                  </a:lnTo>
                  <a:lnTo>
                    <a:pt x="245" y="257"/>
                  </a:lnTo>
                  <a:lnTo>
                    <a:pt x="261" y="256"/>
                  </a:lnTo>
                  <a:lnTo>
                    <a:pt x="268" y="255"/>
                  </a:lnTo>
                  <a:lnTo>
                    <a:pt x="274" y="254"/>
                  </a:lnTo>
                  <a:lnTo>
                    <a:pt x="279" y="253"/>
                  </a:lnTo>
                  <a:lnTo>
                    <a:pt x="284" y="252"/>
                  </a:lnTo>
                  <a:lnTo>
                    <a:pt x="289" y="250"/>
                  </a:lnTo>
                  <a:lnTo>
                    <a:pt x="293" y="248"/>
                  </a:lnTo>
                  <a:lnTo>
                    <a:pt x="298" y="246"/>
                  </a:lnTo>
                  <a:lnTo>
                    <a:pt x="302" y="243"/>
                  </a:lnTo>
                  <a:lnTo>
                    <a:pt x="306" y="239"/>
                  </a:lnTo>
                  <a:lnTo>
                    <a:pt x="311" y="236"/>
                  </a:lnTo>
                  <a:lnTo>
                    <a:pt x="315" y="231"/>
                  </a:lnTo>
                  <a:lnTo>
                    <a:pt x="319" y="226"/>
                  </a:lnTo>
                  <a:lnTo>
                    <a:pt x="323" y="221"/>
                  </a:lnTo>
                  <a:lnTo>
                    <a:pt x="326" y="216"/>
                  </a:lnTo>
                  <a:lnTo>
                    <a:pt x="329" y="211"/>
                  </a:lnTo>
                  <a:lnTo>
                    <a:pt x="331" y="205"/>
                  </a:lnTo>
                  <a:lnTo>
                    <a:pt x="333" y="199"/>
                  </a:lnTo>
                  <a:lnTo>
                    <a:pt x="334" y="193"/>
                  </a:lnTo>
                  <a:lnTo>
                    <a:pt x="335" y="187"/>
                  </a:lnTo>
                  <a:lnTo>
                    <a:pt x="335" y="180"/>
                  </a:lnTo>
                  <a:lnTo>
                    <a:pt x="335" y="174"/>
                  </a:lnTo>
                  <a:lnTo>
                    <a:pt x="334" y="167"/>
                  </a:lnTo>
                  <a:lnTo>
                    <a:pt x="332" y="160"/>
                  </a:lnTo>
                  <a:lnTo>
                    <a:pt x="330" y="154"/>
                  </a:lnTo>
                  <a:lnTo>
                    <a:pt x="327" y="148"/>
                  </a:lnTo>
                  <a:lnTo>
                    <a:pt x="324" y="141"/>
                  </a:lnTo>
                  <a:lnTo>
                    <a:pt x="320" y="135"/>
                  </a:lnTo>
                  <a:lnTo>
                    <a:pt x="315" y="129"/>
                  </a:lnTo>
                  <a:lnTo>
                    <a:pt x="312" y="127"/>
                  </a:lnTo>
                  <a:lnTo>
                    <a:pt x="309" y="124"/>
                  </a:lnTo>
                  <a:lnTo>
                    <a:pt x="307" y="121"/>
                  </a:lnTo>
                  <a:lnTo>
                    <a:pt x="304" y="119"/>
                  </a:lnTo>
                  <a:lnTo>
                    <a:pt x="300" y="117"/>
                  </a:lnTo>
                  <a:lnTo>
                    <a:pt x="297" y="115"/>
                  </a:lnTo>
                  <a:lnTo>
                    <a:pt x="293" y="113"/>
                  </a:lnTo>
                  <a:lnTo>
                    <a:pt x="290" y="112"/>
                  </a:lnTo>
                  <a:lnTo>
                    <a:pt x="286" y="110"/>
                  </a:lnTo>
                  <a:lnTo>
                    <a:pt x="282" y="109"/>
                  </a:lnTo>
                  <a:lnTo>
                    <a:pt x="273" y="107"/>
                  </a:lnTo>
                  <a:lnTo>
                    <a:pt x="264" y="106"/>
                  </a:lnTo>
                  <a:lnTo>
                    <a:pt x="254" y="106"/>
                  </a:lnTo>
                  <a:lnTo>
                    <a:pt x="247" y="106"/>
                  </a:lnTo>
                  <a:lnTo>
                    <a:pt x="239" y="107"/>
                  </a:lnTo>
                  <a:lnTo>
                    <a:pt x="232" y="108"/>
                  </a:lnTo>
                  <a:lnTo>
                    <a:pt x="225" y="109"/>
                  </a:lnTo>
                  <a:lnTo>
                    <a:pt x="218" y="111"/>
                  </a:lnTo>
                  <a:lnTo>
                    <a:pt x="212" y="113"/>
                  </a:lnTo>
                  <a:lnTo>
                    <a:pt x="205" y="116"/>
                  </a:lnTo>
                  <a:lnTo>
                    <a:pt x="199" y="119"/>
                  </a:lnTo>
                  <a:lnTo>
                    <a:pt x="196" y="121"/>
                  </a:lnTo>
                  <a:lnTo>
                    <a:pt x="193" y="123"/>
                  </a:lnTo>
                  <a:lnTo>
                    <a:pt x="190" y="125"/>
                  </a:lnTo>
                  <a:lnTo>
                    <a:pt x="187" y="128"/>
                  </a:lnTo>
                  <a:lnTo>
                    <a:pt x="184" y="131"/>
                  </a:lnTo>
                  <a:lnTo>
                    <a:pt x="182" y="134"/>
                  </a:lnTo>
                  <a:lnTo>
                    <a:pt x="176" y="142"/>
                  </a:lnTo>
                  <a:lnTo>
                    <a:pt x="171" y="150"/>
                  </a:lnTo>
                  <a:lnTo>
                    <a:pt x="165" y="159"/>
                  </a:lnTo>
                  <a:lnTo>
                    <a:pt x="160" y="170"/>
                  </a:lnTo>
                  <a:lnTo>
                    <a:pt x="155" y="182"/>
                  </a:lnTo>
                  <a:lnTo>
                    <a:pt x="24" y="154"/>
                  </a:lnTo>
                  <a:lnTo>
                    <a:pt x="30" y="135"/>
                  </a:lnTo>
                  <a:lnTo>
                    <a:pt x="37" y="118"/>
                  </a:lnTo>
                  <a:lnTo>
                    <a:pt x="45" y="102"/>
                  </a:lnTo>
                  <a:lnTo>
                    <a:pt x="50" y="94"/>
                  </a:lnTo>
                  <a:lnTo>
                    <a:pt x="55" y="87"/>
                  </a:lnTo>
                  <a:lnTo>
                    <a:pt x="61" y="80"/>
                  </a:lnTo>
                  <a:lnTo>
                    <a:pt x="66" y="73"/>
                  </a:lnTo>
                  <a:lnTo>
                    <a:pt x="73" y="66"/>
                  </a:lnTo>
                  <a:lnTo>
                    <a:pt x="79" y="60"/>
                  </a:lnTo>
                  <a:lnTo>
                    <a:pt x="93" y="49"/>
                  </a:lnTo>
                  <a:lnTo>
                    <a:pt x="109" y="39"/>
                  </a:lnTo>
                  <a:lnTo>
                    <a:pt x="125" y="29"/>
                  </a:lnTo>
                  <a:lnTo>
                    <a:pt x="142" y="22"/>
                  </a:lnTo>
                  <a:lnTo>
                    <a:pt x="160" y="15"/>
                  </a:lnTo>
                  <a:lnTo>
                    <a:pt x="178" y="10"/>
                  </a:lnTo>
                  <a:lnTo>
                    <a:pt x="197" y="5"/>
                  </a:lnTo>
                  <a:lnTo>
                    <a:pt x="217" y="2"/>
                  </a:lnTo>
                  <a:lnTo>
                    <a:pt x="237" y="1"/>
                  </a:lnTo>
                  <a:lnTo>
                    <a:pt x="257" y="0"/>
                  </a:lnTo>
                  <a:lnTo>
                    <a:pt x="283" y="1"/>
                  </a:lnTo>
                  <a:lnTo>
                    <a:pt x="307" y="3"/>
                  </a:lnTo>
                  <a:lnTo>
                    <a:pt x="330" y="7"/>
                  </a:lnTo>
                  <a:lnTo>
                    <a:pt x="351" y="12"/>
                  </a:lnTo>
                  <a:lnTo>
                    <a:pt x="371" y="19"/>
                  </a:lnTo>
                  <a:lnTo>
                    <a:pt x="389" y="27"/>
                  </a:lnTo>
                  <a:lnTo>
                    <a:pt x="397" y="32"/>
                  </a:lnTo>
                  <a:lnTo>
                    <a:pt x="406" y="37"/>
                  </a:lnTo>
                  <a:lnTo>
                    <a:pt x="413" y="43"/>
                  </a:lnTo>
                  <a:lnTo>
                    <a:pt x="421" y="48"/>
                  </a:lnTo>
                  <a:lnTo>
                    <a:pt x="435" y="61"/>
                  </a:lnTo>
                  <a:lnTo>
                    <a:pt x="441" y="67"/>
                  </a:lnTo>
                  <a:lnTo>
                    <a:pt x="446" y="74"/>
                  </a:lnTo>
                  <a:lnTo>
                    <a:pt x="452" y="81"/>
                  </a:lnTo>
                  <a:lnTo>
                    <a:pt x="456" y="88"/>
                  </a:lnTo>
                  <a:lnTo>
                    <a:pt x="461" y="96"/>
                  </a:lnTo>
                  <a:lnTo>
                    <a:pt x="464" y="103"/>
                  </a:lnTo>
                  <a:lnTo>
                    <a:pt x="468" y="111"/>
                  </a:lnTo>
                  <a:lnTo>
                    <a:pt x="471" y="119"/>
                  </a:lnTo>
                  <a:lnTo>
                    <a:pt x="473" y="127"/>
                  </a:lnTo>
                  <a:lnTo>
                    <a:pt x="475" y="135"/>
                  </a:lnTo>
                  <a:lnTo>
                    <a:pt x="477" y="144"/>
                  </a:lnTo>
                  <a:lnTo>
                    <a:pt x="478" y="152"/>
                  </a:lnTo>
                  <a:lnTo>
                    <a:pt x="479" y="161"/>
                  </a:lnTo>
                  <a:lnTo>
                    <a:pt x="479" y="170"/>
                  </a:lnTo>
                  <a:lnTo>
                    <a:pt x="479" y="181"/>
                  </a:lnTo>
                  <a:lnTo>
                    <a:pt x="477" y="192"/>
                  </a:lnTo>
                  <a:lnTo>
                    <a:pt x="475" y="202"/>
                  </a:lnTo>
                  <a:lnTo>
                    <a:pt x="473" y="212"/>
                  </a:lnTo>
                  <a:lnTo>
                    <a:pt x="469" y="221"/>
                  </a:lnTo>
                  <a:lnTo>
                    <a:pt x="465" y="230"/>
                  </a:lnTo>
                  <a:lnTo>
                    <a:pt x="460" y="238"/>
                  </a:lnTo>
                  <a:lnTo>
                    <a:pt x="454" y="246"/>
                  </a:lnTo>
                  <a:lnTo>
                    <a:pt x="447" y="253"/>
                  </a:lnTo>
                  <a:lnTo>
                    <a:pt x="440" y="261"/>
                  </a:lnTo>
                  <a:lnTo>
                    <a:pt x="431" y="268"/>
                  </a:lnTo>
                  <a:lnTo>
                    <a:pt x="422" y="275"/>
                  </a:lnTo>
                  <a:lnTo>
                    <a:pt x="411" y="282"/>
                  </a:lnTo>
                  <a:lnTo>
                    <a:pt x="400" y="289"/>
                  </a:lnTo>
                  <a:lnTo>
                    <a:pt x="388" y="295"/>
                  </a:lnTo>
                  <a:lnTo>
                    <a:pt x="375" y="302"/>
                  </a:lnTo>
                  <a:lnTo>
                    <a:pt x="391" y="306"/>
                  </a:lnTo>
                  <a:lnTo>
                    <a:pt x="405" y="312"/>
                  </a:lnTo>
                  <a:lnTo>
                    <a:pt x="419" y="318"/>
                  </a:lnTo>
                  <a:lnTo>
                    <a:pt x="432" y="324"/>
                  </a:lnTo>
                  <a:lnTo>
                    <a:pt x="443" y="331"/>
                  </a:lnTo>
                  <a:lnTo>
                    <a:pt x="454" y="338"/>
                  </a:lnTo>
                  <a:lnTo>
                    <a:pt x="463" y="347"/>
                  </a:lnTo>
                  <a:lnTo>
                    <a:pt x="472" y="355"/>
                  </a:lnTo>
                  <a:lnTo>
                    <a:pt x="479" y="365"/>
                  </a:lnTo>
                  <a:lnTo>
                    <a:pt x="486" y="374"/>
                  </a:lnTo>
                  <a:lnTo>
                    <a:pt x="491" y="385"/>
                  </a:lnTo>
                  <a:lnTo>
                    <a:pt x="496" y="396"/>
                  </a:lnTo>
                  <a:lnTo>
                    <a:pt x="499" y="407"/>
                  </a:lnTo>
                  <a:lnTo>
                    <a:pt x="502" y="419"/>
                  </a:lnTo>
                  <a:lnTo>
                    <a:pt x="503" y="432"/>
                  </a:lnTo>
                  <a:lnTo>
                    <a:pt x="504" y="445"/>
                  </a:lnTo>
                  <a:lnTo>
                    <a:pt x="504" y="453"/>
                  </a:lnTo>
                  <a:lnTo>
                    <a:pt x="503" y="462"/>
                  </a:lnTo>
                  <a:lnTo>
                    <a:pt x="502" y="470"/>
                  </a:lnTo>
                  <a:lnTo>
                    <a:pt x="500" y="478"/>
                  </a:lnTo>
                  <a:lnTo>
                    <a:pt x="498" y="486"/>
                  </a:lnTo>
                  <a:lnTo>
                    <a:pt x="495" y="493"/>
                  </a:lnTo>
                  <a:lnTo>
                    <a:pt x="492" y="501"/>
                  </a:lnTo>
                  <a:lnTo>
                    <a:pt x="488" y="508"/>
                  </a:lnTo>
                  <a:lnTo>
                    <a:pt x="484" y="516"/>
                  </a:lnTo>
                  <a:lnTo>
                    <a:pt x="479" y="523"/>
                  </a:lnTo>
                  <a:lnTo>
                    <a:pt x="474" y="530"/>
                  </a:lnTo>
                  <a:lnTo>
                    <a:pt x="468" y="537"/>
                  </a:lnTo>
                  <a:lnTo>
                    <a:pt x="455" y="550"/>
                  </a:lnTo>
                  <a:lnTo>
                    <a:pt x="440" y="563"/>
                  </a:lnTo>
                  <a:lnTo>
                    <a:pt x="432" y="569"/>
                  </a:lnTo>
                  <a:lnTo>
                    <a:pt x="423" y="574"/>
                  </a:lnTo>
                  <a:lnTo>
                    <a:pt x="414" y="579"/>
                  </a:lnTo>
                  <a:lnTo>
                    <a:pt x="405" y="584"/>
                  </a:lnTo>
                  <a:lnTo>
                    <a:pt x="384" y="593"/>
                  </a:lnTo>
                  <a:lnTo>
                    <a:pt x="362" y="600"/>
                  </a:lnTo>
                  <a:lnTo>
                    <a:pt x="338" y="605"/>
                  </a:lnTo>
                  <a:lnTo>
                    <a:pt x="313" y="609"/>
                  </a:lnTo>
                  <a:lnTo>
                    <a:pt x="285" y="611"/>
                  </a:lnTo>
                  <a:lnTo>
                    <a:pt x="256" y="612"/>
                  </a:lnTo>
                  <a:lnTo>
                    <a:pt x="231" y="611"/>
                  </a:lnTo>
                  <a:lnTo>
                    <a:pt x="206" y="609"/>
                  </a:lnTo>
                  <a:lnTo>
                    <a:pt x="183" y="606"/>
                  </a:lnTo>
                  <a:lnTo>
                    <a:pt x="162" y="602"/>
                  </a:lnTo>
                  <a:lnTo>
                    <a:pt x="141" y="596"/>
                  </a:lnTo>
                  <a:lnTo>
                    <a:pt x="122" y="589"/>
                  </a:lnTo>
                  <a:lnTo>
                    <a:pt x="104" y="581"/>
                  </a:lnTo>
                  <a:lnTo>
                    <a:pt x="87" y="571"/>
                  </a:lnTo>
                  <a:lnTo>
                    <a:pt x="72" y="560"/>
                  </a:lnTo>
                  <a:lnTo>
                    <a:pt x="58" y="548"/>
                  </a:lnTo>
                  <a:lnTo>
                    <a:pt x="45" y="534"/>
                  </a:lnTo>
                  <a:lnTo>
                    <a:pt x="34" y="520"/>
                  </a:lnTo>
                  <a:lnTo>
                    <a:pt x="23" y="504"/>
                  </a:lnTo>
                  <a:lnTo>
                    <a:pt x="14" y="486"/>
                  </a:lnTo>
                  <a:lnTo>
                    <a:pt x="6" y="468"/>
                  </a:lnTo>
                  <a:lnTo>
                    <a:pt x="0" y="448"/>
                  </a:lnTo>
                  <a:lnTo>
                    <a:pt x="142" y="422"/>
                  </a:lnTo>
                  <a:lnTo>
                    <a:pt x="146" y="432"/>
                  </a:lnTo>
                  <a:lnTo>
                    <a:pt x="151" y="442"/>
                  </a:lnTo>
                  <a:lnTo>
                    <a:pt x="156" y="451"/>
                  </a:lnTo>
                  <a:lnTo>
                    <a:pt x="162" y="460"/>
                  </a:lnTo>
                  <a:lnTo>
                    <a:pt x="168" y="467"/>
                  </a:lnTo>
                  <a:lnTo>
                    <a:pt x="174" y="474"/>
                  </a:lnTo>
                  <a:lnTo>
                    <a:pt x="180" y="481"/>
                  </a:lnTo>
                  <a:lnTo>
                    <a:pt x="187" y="486"/>
                  </a:lnTo>
                  <a:lnTo>
                    <a:pt x="194" y="492"/>
                  </a:lnTo>
                  <a:lnTo>
                    <a:pt x="202" y="496"/>
                  </a:lnTo>
                  <a:lnTo>
                    <a:pt x="210" y="500"/>
                  </a:lnTo>
                  <a:lnTo>
                    <a:pt x="218" y="503"/>
                  </a:lnTo>
                  <a:lnTo>
                    <a:pt x="227" y="505"/>
                  </a:lnTo>
                  <a:lnTo>
                    <a:pt x="236" y="507"/>
                  </a:lnTo>
                  <a:lnTo>
                    <a:pt x="245" y="508"/>
                  </a:lnTo>
                  <a:lnTo>
                    <a:pt x="255" y="508"/>
                  </a:lnTo>
                  <a:lnTo>
                    <a:pt x="265" y="508"/>
                  </a:lnTo>
                  <a:lnTo>
                    <a:pt x="275" y="507"/>
                  </a:lnTo>
                  <a:lnTo>
                    <a:pt x="285" y="505"/>
                  </a:lnTo>
                  <a:lnTo>
                    <a:pt x="294" y="502"/>
                  </a:lnTo>
                  <a:lnTo>
                    <a:pt x="302" y="499"/>
                  </a:lnTo>
                  <a:lnTo>
                    <a:pt x="310" y="495"/>
                  </a:lnTo>
                  <a:lnTo>
                    <a:pt x="314" y="493"/>
                  </a:lnTo>
                  <a:lnTo>
                    <a:pt x="317" y="490"/>
                  </a:lnTo>
                  <a:lnTo>
                    <a:pt x="321" y="488"/>
                  </a:lnTo>
                  <a:lnTo>
                    <a:pt x="324" y="485"/>
                  </a:lnTo>
                  <a:lnTo>
                    <a:pt x="330" y="479"/>
                  </a:lnTo>
                  <a:lnTo>
                    <a:pt x="335" y="473"/>
                  </a:lnTo>
                  <a:lnTo>
                    <a:pt x="338" y="470"/>
                  </a:lnTo>
                  <a:lnTo>
                    <a:pt x="340" y="467"/>
                  </a:lnTo>
                  <a:lnTo>
                    <a:pt x="342" y="464"/>
                  </a:lnTo>
                  <a:lnTo>
                    <a:pt x="343" y="460"/>
                  </a:lnTo>
                  <a:lnTo>
                    <a:pt x="345" y="457"/>
                  </a:lnTo>
                  <a:lnTo>
                    <a:pt x="346" y="453"/>
                  </a:lnTo>
                  <a:lnTo>
                    <a:pt x="347" y="450"/>
                  </a:lnTo>
                  <a:lnTo>
                    <a:pt x="348" y="446"/>
                  </a:lnTo>
                  <a:lnTo>
                    <a:pt x="349" y="443"/>
                  </a:lnTo>
                  <a:lnTo>
                    <a:pt x="350" y="439"/>
                  </a:lnTo>
                  <a:lnTo>
                    <a:pt x="350" y="435"/>
                  </a:lnTo>
                  <a:lnTo>
                    <a:pt x="350" y="431"/>
                  </a:lnTo>
                  <a:lnTo>
                    <a:pt x="350" y="427"/>
                  </a:lnTo>
                  <a:lnTo>
                    <a:pt x="350" y="423"/>
                  </a:lnTo>
                  <a:lnTo>
                    <a:pt x="349" y="419"/>
                  </a:lnTo>
                  <a:lnTo>
                    <a:pt x="348" y="415"/>
                  </a:lnTo>
                  <a:lnTo>
                    <a:pt x="347" y="411"/>
                  </a:lnTo>
                  <a:lnTo>
                    <a:pt x="346" y="408"/>
                  </a:lnTo>
                  <a:lnTo>
                    <a:pt x="345" y="404"/>
                  </a:lnTo>
                  <a:lnTo>
                    <a:pt x="343" y="401"/>
                  </a:lnTo>
                  <a:lnTo>
                    <a:pt x="341" y="398"/>
                  </a:lnTo>
                  <a:lnTo>
                    <a:pt x="339" y="394"/>
                  </a:lnTo>
                  <a:lnTo>
                    <a:pt x="337" y="391"/>
                  </a:lnTo>
                  <a:lnTo>
                    <a:pt x="335" y="388"/>
                  </a:lnTo>
                  <a:lnTo>
                    <a:pt x="332" y="385"/>
                  </a:lnTo>
                  <a:lnTo>
                    <a:pt x="329" y="383"/>
                  </a:lnTo>
                  <a:lnTo>
                    <a:pt x="326" y="380"/>
                  </a:lnTo>
                  <a:lnTo>
                    <a:pt x="323" y="378"/>
                  </a:lnTo>
                  <a:lnTo>
                    <a:pt x="316" y="373"/>
                  </a:lnTo>
                  <a:lnTo>
                    <a:pt x="308" y="369"/>
                  </a:lnTo>
                  <a:lnTo>
                    <a:pt x="300" y="366"/>
                  </a:lnTo>
                  <a:lnTo>
                    <a:pt x="292" y="363"/>
                  </a:lnTo>
                  <a:lnTo>
                    <a:pt x="283" y="361"/>
                  </a:lnTo>
                  <a:lnTo>
                    <a:pt x="273" y="359"/>
                  </a:lnTo>
                  <a:lnTo>
                    <a:pt x="263" y="358"/>
                  </a:lnTo>
                  <a:lnTo>
                    <a:pt x="252" y="358"/>
                  </a:lnTo>
                  <a:lnTo>
                    <a:pt x="226" y="358"/>
                  </a:lnTo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Freeform 10"/>
            <p:cNvSpPr>
              <a:spLocks noChangeArrowheads="1"/>
            </p:cNvSpPr>
            <p:nvPr/>
          </p:nvSpPr>
          <p:spPr bwMode="auto">
            <a:xfrm>
              <a:off x="1065" y="1991"/>
              <a:ext cx="134" cy="136"/>
            </a:xfrm>
            <a:custGeom>
              <a:avLst/>
              <a:gdLst>
                <a:gd name="T0" fmla="*/ 5 w 606"/>
                <a:gd name="T1" fmla="*/ 241 h 613"/>
                <a:gd name="T2" fmla="*/ 29 w 606"/>
                <a:gd name="T3" fmla="*/ 166 h 613"/>
                <a:gd name="T4" fmla="*/ 71 w 606"/>
                <a:gd name="T5" fmla="*/ 99 h 613"/>
                <a:gd name="T6" fmla="*/ 129 w 606"/>
                <a:gd name="T7" fmla="*/ 48 h 613"/>
                <a:gd name="T8" fmla="*/ 201 w 606"/>
                <a:gd name="T9" fmla="*/ 15 h 613"/>
                <a:gd name="T10" fmla="*/ 281 w 606"/>
                <a:gd name="T11" fmla="*/ 1 h 613"/>
                <a:gd name="T12" fmla="*/ 395 w 606"/>
                <a:gd name="T13" fmla="*/ 12 h 613"/>
                <a:gd name="T14" fmla="*/ 449 w 606"/>
                <a:gd name="T15" fmla="*/ 34 h 613"/>
                <a:gd name="T16" fmla="*/ 498 w 606"/>
                <a:gd name="T17" fmla="*/ 66 h 613"/>
                <a:gd name="T18" fmla="*/ 557 w 606"/>
                <a:gd name="T19" fmla="*/ 132 h 613"/>
                <a:gd name="T20" fmla="*/ 584 w 606"/>
                <a:gd name="T21" fmla="*/ 184 h 613"/>
                <a:gd name="T22" fmla="*/ 604 w 606"/>
                <a:gd name="T23" fmla="*/ 272 h 613"/>
                <a:gd name="T24" fmla="*/ 593 w 606"/>
                <a:gd name="T25" fmla="*/ 398 h 613"/>
                <a:gd name="T26" fmla="*/ 564 w 606"/>
                <a:gd name="T27" fmla="*/ 466 h 613"/>
                <a:gd name="T28" fmla="*/ 519 w 606"/>
                <a:gd name="T29" fmla="*/ 525 h 613"/>
                <a:gd name="T30" fmla="*/ 461 w 606"/>
                <a:gd name="T31" fmla="*/ 571 h 613"/>
                <a:gd name="T32" fmla="*/ 409 w 606"/>
                <a:gd name="T33" fmla="*/ 595 h 613"/>
                <a:gd name="T34" fmla="*/ 303 w 606"/>
                <a:gd name="T35" fmla="*/ 612 h 613"/>
                <a:gd name="T36" fmla="*/ 224 w 606"/>
                <a:gd name="T37" fmla="*/ 603 h 613"/>
                <a:gd name="T38" fmla="*/ 149 w 606"/>
                <a:gd name="T39" fmla="*/ 576 h 613"/>
                <a:gd name="T40" fmla="*/ 85 w 606"/>
                <a:gd name="T41" fmla="*/ 531 h 613"/>
                <a:gd name="T42" fmla="*/ 38 w 606"/>
                <a:gd name="T43" fmla="*/ 469 h 613"/>
                <a:gd name="T44" fmla="*/ 10 w 606"/>
                <a:gd name="T45" fmla="*/ 391 h 613"/>
                <a:gd name="T46" fmla="*/ 0 w 606"/>
                <a:gd name="T47" fmla="*/ 298 h 613"/>
                <a:gd name="T48" fmla="*/ 165 w 606"/>
                <a:gd name="T49" fmla="*/ 366 h 613"/>
                <a:gd name="T50" fmla="*/ 182 w 606"/>
                <a:gd name="T51" fmla="*/ 414 h 613"/>
                <a:gd name="T52" fmla="*/ 200 w 606"/>
                <a:gd name="T53" fmla="*/ 440 h 613"/>
                <a:gd name="T54" fmla="*/ 228 w 606"/>
                <a:gd name="T55" fmla="*/ 464 h 613"/>
                <a:gd name="T56" fmla="*/ 253 w 606"/>
                <a:gd name="T57" fmla="*/ 477 h 613"/>
                <a:gd name="T58" fmla="*/ 281 w 606"/>
                <a:gd name="T59" fmla="*/ 484 h 613"/>
                <a:gd name="T60" fmla="*/ 325 w 606"/>
                <a:gd name="T61" fmla="*/ 484 h 613"/>
                <a:gd name="T62" fmla="*/ 352 w 606"/>
                <a:gd name="T63" fmla="*/ 477 h 613"/>
                <a:gd name="T64" fmla="*/ 377 w 606"/>
                <a:gd name="T65" fmla="*/ 464 h 613"/>
                <a:gd name="T66" fmla="*/ 405 w 606"/>
                <a:gd name="T67" fmla="*/ 440 h 613"/>
                <a:gd name="T68" fmla="*/ 423 w 606"/>
                <a:gd name="T69" fmla="*/ 414 h 613"/>
                <a:gd name="T70" fmla="*/ 440 w 606"/>
                <a:gd name="T71" fmla="*/ 365 h 613"/>
                <a:gd name="T72" fmla="*/ 445 w 606"/>
                <a:gd name="T73" fmla="*/ 284 h 613"/>
                <a:gd name="T74" fmla="*/ 430 w 606"/>
                <a:gd name="T75" fmla="*/ 213 h 613"/>
                <a:gd name="T76" fmla="*/ 414 w 606"/>
                <a:gd name="T77" fmla="*/ 185 h 613"/>
                <a:gd name="T78" fmla="*/ 389 w 606"/>
                <a:gd name="T79" fmla="*/ 157 h 613"/>
                <a:gd name="T80" fmla="*/ 365 w 606"/>
                <a:gd name="T81" fmla="*/ 141 h 613"/>
                <a:gd name="T82" fmla="*/ 339 w 606"/>
                <a:gd name="T83" fmla="*/ 131 h 613"/>
                <a:gd name="T84" fmla="*/ 303 w 606"/>
                <a:gd name="T85" fmla="*/ 126 h 613"/>
                <a:gd name="T86" fmla="*/ 267 w 606"/>
                <a:gd name="T87" fmla="*/ 131 h 613"/>
                <a:gd name="T88" fmla="*/ 240 w 606"/>
                <a:gd name="T89" fmla="*/ 141 h 613"/>
                <a:gd name="T90" fmla="*/ 217 w 606"/>
                <a:gd name="T91" fmla="*/ 157 h 613"/>
                <a:gd name="T92" fmla="*/ 191 w 606"/>
                <a:gd name="T93" fmla="*/ 185 h 613"/>
                <a:gd name="T94" fmla="*/ 175 w 606"/>
                <a:gd name="T95" fmla="*/ 213 h 613"/>
                <a:gd name="T96" fmla="*/ 160 w 606"/>
                <a:gd name="T97" fmla="*/ 28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6" h="613">
                  <a:moveTo>
                    <a:pt x="0" y="298"/>
                  </a:moveTo>
                  <a:lnTo>
                    <a:pt x="1" y="279"/>
                  </a:lnTo>
                  <a:lnTo>
                    <a:pt x="2" y="259"/>
                  </a:lnTo>
                  <a:lnTo>
                    <a:pt x="5" y="241"/>
                  </a:lnTo>
                  <a:lnTo>
                    <a:pt x="10" y="222"/>
                  </a:lnTo>
                  <a:lnTo>
                    <a:pt x="15" y="203"/>
                  </a:lnTo>
                  <a:lnTo>
                    <a:pt x="21" y="185"/>
                  </a:lnTo>
                  <a:lnTo>
                    <a:pt x="29" y="166"/>
                  </a:lnTo>
                  <a:lnTo>
                    <a:pt x="38" y="148"/>
                  </a:lnTo>
                  <a:lnTo>
                    <a:pt x="48" y="131"/>
                  </a:lnTo>
                  <a:lnTo>
                    <a:pt x="59" y="114"/>
                  </a:lnTo>
                  <a:lnTo>
                    <a:pt x="71" y="99"/>
                  </a:lnTo>
                  <a:lnTo>
                    <a:pt x="84" y="85"/>
                  </a:lnTo>
                  <a:lnTo>
                    <a:pt x="98" y="71"/>
                  </a:lnTo>
                  <a:lnTo>
                    <a:pt x="113" y="59"/>
                  </a:lnTo>
                  <a:lnTo>
                    <a:pt x="129" y="48"/>
                  </a:lnTo>
                  <a:lnTo>
                    <a:pt x="146" y="38"/>
                  </a:lnTo>
                  <a:lnTo>
                    <a:pt x="164" y="29"/>
                  </a:lnTo>
                  <a:lnTo>
                    <a:pt x="182" y="21"/>
                  </a:lnTo>
                  <a:lnTo>
                    <a:pt x="201" y="15"/>
                  </a:lnTo>
                  <a:lnTo>
                    <a:pt x="220" y="10"/>
                  </a:lnTo>
                  <a:lnTo>
                    <a:pt x="240" y="5"/>
                  </a:lnTo>
                  <a:lnTo>
                    <a:pt x="260" y="2"/>
                  </a:lnTo>
                  <a:lnTo>
                    <a:pt x="281" y="1"/>
                  </a:lnTo>
                  <a:lnTo>
                    <a:pt x="302" y="0"/>
                  </a:lnTo>
                  <a:lnTo>
                    <a:pt x="334" y="1"/>
                  </a:lnTo>
                  <a:lnTo>
                    <a:pt x="365" y="5"/>
                  </a:lnTo>
                  <a:lnTo>
                    <a:pt x="395" y="12"/>
                  </a:lnTo>
                  <a:lnTo>
                    <a:pt x="409" y="17"/>
                  </a:lnTo>
                  <a:lnTo>
                    <a:pt x="423" y="22"/>
                  </a:lnTo>
                  <a:lnTo>
                    <a:pt x="436" y="27"/>
                  </a:lnTo>
                  <a:lnTo>
                    <a:pt x="449" y="34"/>
                  </a:lnTo>
                  <a:lnTo>
                    <a:pt x="462" y="41"/>
                  </a:lnTo>
                  <a:lnTo>
                    <a:pt x="474" y="49"/>
                  </a:lnTo>
                  <a:lnTo>
                    <a:pt x="486" y="57"/>
                  </a:lnTo>
                  <a:lnTo>
                    <a:pt x="498" y="66"/>
                  </a:lnTo>
                  <a:lnTo>
                    <a:pt x="520" y="86"/>
                  </a:lnTo>
                  <a:lnTo>
                    <a:pt x="540" y="109"/>
                  </a:lnTo>
                  <a:lnTo>
                    <a:pt x="549" y="120"/>
                  </a:lnTo>
                  <a:lnTo>
                    <a:pt x="557" y="132"/>
                  </a:lnTo>
                  <a:lnTo>
                    <a:pt x="565" y="145"/>
                  </a:lnTo>
                  <a:lnTo>
                    <a:pt x="572" y="157"/>
                  </a:lnTo>
                  <a:lnTo>
                    <a:pt x="578" y="170"/>
                  </a:lnTo>
                  <a:lnTo>
                    <a:pt x="584" y="184"/>
                  </a:lnTo>
                  <a:lnTo>
                    <a:pt x="589" y="198"/>
                  </a:lnTo>
                  <a:lnTo>
                    <a:pt x="593" y="212"/>
                  </a:lnTo>
                  <a:lnTo>
                    <a:pt x="600" y="241"/>
                  </a:lnTo>
                  <a:lnTo>
                    <a:pt x="604" y="272"/>
                  </a:lnTo>
                  <a:lnTo>
                    <a:pt x="605" y="304"/>
                  </a:lnTo>
                  <a:lnTo>
                    <a:pt x="604" y="337"/>
                  </a:lnTo>
                  <a:lnTo>
                    <a:pt x="600" y="368"/>
                  </a:lnTo>
                  <a:lnTo>
                    <a:pt x="593" y="398"/>
                  </a:lnTo>
                  <a:lnTo>
                    <a:pt x="584" y="426"/>
                  </a:lnTo>
                  <a:lnTo>
                    <a:pt x="578" y="439"/>
                  </a:lnTo>
                  <a:lnTo>
                    <a:pt x="571" y="453"/>
                  </a:lnTo>
                  <a:lnTo>
                    <a:pt x="564" y="466"/>
                  </a:lnTo>
                  <a:lnTo>
                    <a:pt x="557" y="478"/>
                  </a:lnTo>
                  <a:lnTo>
                    <a:pt x="548" y="490"/>
                  </a:lnTo>
                  <a:lnTo>
                    <a:pt x="539" y="502"/>
                  </a:lnTo>
                  <a:lnTo>
                    <a:pt x="519" y="525"/>
                  </a:lnTo>
                  <a:lnTo>
                    <a:pt x="497" y="545"/>
                  </a:lnTo>
                  <a:lnTo>
                    <a:pt x="485" y="554"/>
                  </a:lnTo>
                  <a:lnTo>
                    <a:pt x="473" y="563"/>
                  </a:lnTo>
                  <a:lnTo>
                    <a:pt x="461" y="571"/>
                  </a:lnTo>
                  <a:lnTo>
                    <a:pt x="449" y="578"/>
                  </a:lnTo>
                  <a:lnTo>
                    <a:pt x="436" y="584"/>
                  </a:lnTo>
                  <a:lnTo>
                    <a:pt x="422" y="590"/>
                  </a:lnTo>
                  <a:lnTo>
                    <a:pt x="409" y="595"/>
                  </a:lnTo>
                  <a:lnTo>
                    <a:pt x="395" y="600"/>
                  </a:lnTo>
                  <a:lnTo>
                    <a:pt x="365" y="607"/>
                  </a:lnTo>
                  <a:lnTo>
                    <a:pt x="335" y="611"/>
                  </a:lnTo>
                  <a:lnTo>
                    <a:pt x="303" y="612"/>
                  </a:lnTo>
                  <a:lnTo>
                    <a:pt x="283" y="611"/>
                  </a:lnTo>
                  <a:lnTo>
                    <a:pt x="263" y="610"/>
                  </a:lnTo>
                  <a:lnTo>
                    <a:pt x="244" y="607"/>
                  </a:lnTo>
                  <a:lnTo>
                    <a:pt x="224" y="603"/>
                  </a:lnTo>
                  <a:lnTo>
                    <a:pt x="205" y="598"/>
                  </a:lnTo>
                  <a:lnTo>
                    <a:pt x="186" y="592"/>
                  </a:lnTo>
                  <a:lnTo>
                    <a:pt x="168" y="584"/>
                  </a:lnTo>
                  <a:lnTo>
                    <a:pt x="149" y="576"/>
                  </a:lnTo>
                  <a:lnTo>
                    <a:pt x="132" y="566"/>
                  </a:lnTo>
                  <a:lnTo>
                    <a:pt x="115" y="555"/>
                  </a:lnTo>
                  <a:lnTo>
                    <a:pt x="99" y="544"/>
                  </a:lnTo>
                  <a:lnTo>
                    <a:pt x="85" y="531"/>
                  </a:lnTo>
                  <a:lnTo>
                    <a:pt x="72" y="517"/>
                  </a:lnTo>
                  <a:lnTo>
                    <a:pt x="59" y="502"/>
                  </a:lnTo>
                  <a:lnTo>
                    <a:pt x="48" y="486"/>
                  </a:lnTo>
                  <a:lnTo>
                    <a:pt x="38" y="469"/>
                  </a:lnTo>
                  <a:lnTo>
                    <a:pt x="29" y="451"/>
                  </a:lnTo>
                  <a:lnTo>
                    <a:pt x="21" y="432"/>
                  </a:lnTo>
                  <a:lnTo>
                    <a:pt x="15" y="412"/>
                  </a:lnTo>
                  <a:lnTo>
                    <a:pt x="10" y="391"/>
                  </a:lnTo>
                  <a:lnTo>
                    <a:pt x="5" y="369"/>
                  </a:lnTo>
                  <a:lnTo>
                    <a:pt x="2" y="346"/>
                  </a:lnTo>
                  <a:lnTo>
                    <a:pt x="1" y="322"/>
                  </a:lnTo>
                  <a:lnTo>
                    <a:pt x="0" y="298"/>
                  </a:lnTo>
                  <a:close/>
                  <a:moveTo>
                    <a:pt x="159" y="306"/>
                  </a:moveTo>
                  <a:lnTo>
                    <a:pt x="160" y="327"/>
                  </a:lnTo>
                  <a:lnTo>
                    <a:pt x="162" y="347"/>
                  </a:lnTo>
                  <a:lnTo>
                    <a:pt x="165" y="366"/>
                  </a:lnTo>
                  <a:lnTo>
                    <a:pt x="169" y="383"/>
                  </a:lnTo>
                  <a:lnTo>
                    <a:pt x="175" y="399"/>
                  </a:lnTo>
                  <a:lnTo>
                    <a:pt x="179" y="407"/>
                  </a:lnTo>
                  <a:lnTo>
                    <a:pt x="182" y="414"/>
                  </a:lnTo>
                  <a:lnTo>
                    <a:pt x="186" y="421"/>
                  </a:lnTo>
                  <a:lnTo>
                    <a:pt x="191" y="427"/>
                  </a:lnTo>
                  <a:lnTo>
                    <a:pt x="195" y="434"/>
                  </a:lnTo>
                  <a:lnTo>
                    <a:pt x="200" y="440"/>
                  </a:lnTo>
                  <a:lnTo>
                    <a:pt x="211" y="450"/>
                  </a:lnTo>
                  <a:lnTo>
                    <a:pt x="217" y="455"/>
                  </a:lnTo>
                  <a:lnTo>
                    <a:pt x="222" y="460"/>
                  </a:lnTo>
                  <a:lnTo>
                    <a:pt x="228" y="464"/>
                  </a:lnTo>
                  <a:lnTo>
                    <a:pt x="234" y="468"/>
                  </a:lnTo>
                  <a:lnTo>
                    <a:pt x="240" y="471"/>
                  </a:lnTo>
                  <a:lnTo>
                    <a:pt x="247" y="474"/>
                  </a:lnTo>
                  <a:lnTo>
                    <a:pt x="253" y="477"/>
                  </a:lnTo>
                  <a:lnTo>
                    <a:pt x="260" y="479"/>
                  </a:lnTo>
                  <a:lnTo>
                    <a:pt x="267" y="481"/>
                  </a:lnTo>
                  <a:lnTo>
                    <a:pt x="274" y="483"/>
                  </a:lnTo>
                  <a:lnTo>
                    <a:pt x="281" y="484"/>
                  </a:lnTo>
                  <a:lnTo>
                    <a:pt x="288" y="485"/>
                  </a:lnTo>
                  <a:lnTo>
                    <a:pt x="303" y="486"/>
                  </a:lnTo>
                  <a:lnTo>
                    <a:pt x="318" y="485"/>
                  </a:lnTo>
                  <a:lnTo>
                    <a:pt x="325" y="484"/>
                  </a:lnTo>
                  <a:lnTo>
                    <a:pt x="332" y="483"/>
                  </a:lnTo>
                  <a:lnTo>
                    <a:pt x="339" y="481"/>
                  </a:lnTo>
                  <a:lnTo>
                    <a:pt x="346" y="479"/>
                  </a:lnTo>
                  <a:lnTo>
                    <a:pt x="352" y="477"/>
                  </a:lnTo>
                  <a:lnTo>
                    <a:pt x="359" y="474"/>
                  </a:lnTo>
                  <a:lnTo>
                    <a:pt x="365" y="471"/>
                  </a:lnTo>
                  <a:lnTo>
                    <a:pt x="371" y="468"/>
                  </a:lnTo>
                  <a:lnTo>
                    <a:pt x="377" y="464"/>
                  </a:lnTo>
                  <a:lnTo>
                    <a:pt x="383" y="460"/>
                  </a:lnTo>
                  <a:lnTo>
                    <a:pt x="389" y="455"/>
                  </a:lnTo>
                  <a:lnTo>
                    <a:pt x="394" y="450"/>
                  </a:lnTo>
                  <a:lnTo>
                    <a:pt x="405" y="440"/>
                  </a:lnTo>
                  <a:lnTo>
                    <a:pt x="410" y="434"/>
                  </a:lnTo>
                  <a:lnTo>
                    <a:pt x="414" y="427"/>
                  </a:lnTo>
                  <a:lnTo>
                    <a:pt x="419" y="421"/>
                  </a:lnTo>
                  <a:lnTo>
                    <a:pt x="423" y="414"/>
                  </a:lnTo>
                  <a:lnTo>
                    <a:pt x="427" y="407"/>
                  </a:lnTo>
                  <a:lnTo>
                    <a:pt x="430" y="399"/>
                  </a:lnTo>
                  <a:lnTo>
                    <a:pt x="436" y="383"/>
                  </a:lnTo>
                  <a:lnTo>
                    <a:pt x="440" y="365"/>
                  </a:lnTo>
                  <a:lnTo>
                    <a:pt x="443" y="346"/>
                  </a:lnTo>
                  <a:lnTo>
                    <a:pt x="445" y="326"/>
                  </a:lnTo>
                  <a:lnTo>
                    <a:pt x="446" y="305"/>
                  </a:lnTo>
                  <a:lnTo>
                    <a:pt x="445" y="284"/>
                  </a:lnTo>
                  <a:lnTo>
                    <a:pt x="443" y="264"/>
                  </a:lnTo>
                  <a:lnTo>
                    <a:pt x="440" y="246"/>
                  </a:lnTo>
                  <a:lnTo>
                    <a:pt x="436" y="229"/>
                  </a:lnTo>
                  <a:lnTo>
                    <a:pt x="430" y="213"/>
                  </a:lnTo>
                  <a:lnTo>
                    <a:pt x="427" y="205"/>
                  </a:lnTo>
                  <a:lnTo>
                    <a:pt x="423" y="198"/>
                  </a:lnTo>
                  <a:lnTo>
                    <a:pt x="419" y="191"/>
                  </a:lnTo>
                  <a:lnTo>
                    <a:pt x="414" y="185"/>
                  </a:lnTo>
                  <a:lnTo>
                    <a:pt x="410" y="178"/>
                  </a:lnTo>
                  <a:lnTo>
                    <a:pt x="405" y="172"/>
                  </a:lnTo>
                  <a:lnTo>
                    <a:pt x="394" y="162"/>
                  </a:lnTo>
                  <a:lnTo>
                    <a:pt x="389" y="157"/>
                  </a:lnTo>
                  <a:lnTo>
                    <a:pt x="383" y="152"/>
                  </a:lnTo>
                  <a:lnTo>
                    <a:pt x="377" y="148"/>
                  </a:lnTo>
                  <a:lnTo>
                    <a:pt x="371" y="144"/>
                  </a:lnTo>
                  <a:lnTo>
                    <a:pt x="365" y="141"/>
                  </a:lnTo>
                  <a:lnTo>
                    <a:pt x="359" y="138"/>
                  </a:lnTo>
                  <a:lnTo>
                    <a:pt x="352" y="135"/>
                  </a:lnTo>
                  <a:lnTo>
                    <a:pt x="346" y="133"/>
                  </a:lnTo>
                  <a:lnTo>
                    <a:pt x="339" y="131"/>
                  </a:lnTo>
                  <a:lnTo>
                    <a:pt x="332" y="129"/>
                  </a:lnTo>
                  <a:lnTo>
                    <a:pt x="325" y="128"/>
                  </a:lnTo>
                  <a:lnTo>
                    <a:pt x="318" y="127"/>
                  </a:lnTo>
                  <a:lnTo>
                    <a:pt x="303" y="126"/>
                  </a:lnTo>
                  <a:lnTo>
                    <a:pt x="288" y="127"/>
                  </a:lnTo>
                  <a:lnTo>
                    <a:pt x="281" y="128"/>
                  </a:lnTo>
                  <a:lnTo>
                    <a:pt x="274" y="129"/>
                  </a:lnTo>
                  <a:lnTo>
                    <a:pt x="267" y="131"/>
                  </a:lnTo>
                  <a:lnTo>
                    <a:pt x="260" y="133"/>
                  </a:lnTo>
                  <a:lnTo>
                    <a:pt x="253" y="135"/>
                  </a:lnTo>
                  <a:lnTo>
                    <a:pt x="247" y="138"/>
                  </a:lnTo>
                  <a:lnTo>
                    <a:pt x="240" y="141"/>
                  </a:lnTo>
                  <a:lnTo>
                    <a:pt x="234" y="144"/>
                  </a:lnTo>
                  <a:lnTo>
                    <a:pt x="228" y="148"/>
                  </a:lnTo>
                  <a:lnTo>
                    <a:pt x="222" y="152"/>
                  </a:lnTo>
                  <a:lnTo>
                    <a:pt x="217" y="157"/>
                  </a:lnTo>
                  <a:lnTo>
                    <a:pt x="211" y="162"/>
                  </a:lnTo>
                  <a:lnTo>
                    <a:pt x="200" y="172"/>
                  </a:lnTo>
                  <a:lnTo>
                    <a:pt x="195" y="178"/>
                  </a:lnTo>
                  <a:lnTo>
                    <a:pt x="191" y="185"/>
                  </a:lnTo>
                  <a:lnTo>
                    <a:pt x="186" y="191"/>
                  </a:lnTo>
                  <a:lnTo>
                    <a:pt x="182" y="198"/>
                  </a:lnTo>
                  <a:lnTo>
                    <a:pt x="179" y="205"/>
                  </a:lnTo>
                  <a:lnTo>
                    <a:pt x="175" y="213"/>
                  </a:lnTo>
                  <a:lnTo>
                    <a:pt x="169" y="229"/>
                  </a:lnTo>
                  <a:lnTo>
                    <a:pt x="165" y="246"/>
                  </a:lnTo>
                  <a:lnTo>
                    <a:pt x="162" y="265"/>
                  </a:lnTo>
                  <a:lnTo>
                    <a:pt x="160" y="285"/>
                  </a:lnTo>
                  <a:lnTo>
                    <a:pt x="159" y="306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Freeform 11"/>
            <p:cNvSpPr>
              <a:spLocks noChangeArrowheads="1"/>
            </p:cNvSpPr>
            <p:nvPr/>
          </p:nvSpPr>
          <p:spPr bwMode="auto">
            <a:xfrm>
              <a:off x="1230" y="1994"/>
              <a:ext cx="126" cy="130"/>
            </a:xfrm>
            <a:custGeom>
              <a:avLst/>
              <a:gdLst>
                <a:gd name="T0" fmla="*/ 388 w 568"/>
                <a:gd name="T1" fmla="*/ 2 h 587"/>
                <a:gd name="T2" fmla="*/ 466 w 568"/>
                <a:gd name="T3" fmla="*/ 21 h 587"/>
                <a:gd name="T4" fmla="*/ 495 w 568"/>
                <a:gd name="T5" fmla="*/ 38 h 587"/>
                <a:gd name="T6" fmla="*/ 518 w 568"/>
                <a:gd name="T7" fmla="*/ 60 h 587"/>
                <a:gd name="T8" fmla="*/ 534 w 568"/>
                <a:gd name="T9" fmla="*/ 86 h 587"/>
                <a:gd name="T10" fmla="*/ 544 w 568"/>
                <a:gd name="T11" fmla="*/ 117 h 587"/>
                <a:gd name="T12" fmla="*/ 547 w 568"/>
                <a:gd name="T13" fmla="*/ 165 h 587"/>
                <a:gd name="T14" fmla="*/ 536 w 568"/>
                <a:gd name="T15" fmla="*/ 210 h 587"/>
                <a:gd name="T16" fmla="*/ 511 w 568"/>
                <a:gd name="T17" fmla="*/ 248 h 587"/>
                <a:gd name="T18" fmla="*/ 477 w 568"/>
                <a:gd name="T19" fmla="*/ 275 h 587"/>
                <a:gd name="T20" fmla="*/ 462 w 568"/>
                <a:gd name="T21" fmla="*/ 292 h 587"/>
                <a:gd name="T22" fmla="*/ 511 w 568"/>
                <a:gd name="T23" fmla="*/ 316 h 587"/>
                <a:gd name="T24" fmla="*/ 544 w 568"/>
                <a:gd name="T25" fmla="*/ 353 h 587"/>
                <a:gd name="T26" fmla="*/ 563 w 568"/>
                <a:gd name="T27" fmla="*/ 397 h 587"/>
                <a:gd name="T28" fmla="*/ 566 w 568"/>
                <a:gd name="T29" fmla="*/ 449 h 587"/>
                <a:gd name="T30" fmla="*/ 560 w 568"/>
                <a:gd name="T31" fmla="*/ 480 h 587"/>
                <a:gd name="T32" fmla="*/ 547 w 568"/>
                <a:gd name="T33" fmla="*/ 508 h 587"/>
                <a:gd name="T34" fmla="*/ 529 w 568"/>
                <a:gd name="T35" fmla="*/ 532 h 587"/>
                <a:gd name="T36" fmla="*/ 504 w 568"/>
                <a:gd name="T37" fmla="*/ 553 h 587"/>
                <a:gd name="T38" fmla="*/ 473 w 568"/>
                <a:gd name="T39" fmla="*/ 569 h 587"/>
                <a:gd name="T40" fmla="*/ 392 w 568"/>
                <a:gd name="T41" fmla="*/ 585 h 587"/>
                <a:gd name="T42" fmla="*/ 155 w 568"/>
                <a:gd name="T43" fmla="*/ 244 h 587"/>
                <a:gd name="T44" fmla="*/ 304 w 568"/>
                <a:gd name="T45" fmla="*/ 241 h 587"/>
                <a:gd name="T46" fmla="*/ 352 w 568"/>
                <a:gd name="T47" fmla="*/ 230 h 587"/>
                <a:gd name="T48" fmla="*/ 368 w 568"/>
                <a:gd name="T49" fmla="*/ 221 h 587"/>
                <a:gd name="T50" fmla="*/ 380 w 568"/>
                <a:gd name="T51" fmla="*/ 209 h 587"/>
                <a:gd name="T52" fmla="*/ 388 w 568"/>
                <a:gd name="T53" fmla="*/ 195 h 587"/>
                <a:gd name="T54" fmla="*/ 392 w 568"/>
                <a:gd name="T55" fmla="*/ 177 h 587"/>
                <a:gd name="T56" fmla="*/ 393 w 568"/>
                <a:gd name="T57" fmla="*/ 159 h 587"/>
                <a:gd name="T58" fmla="*/ 389 w 568"/>
                <a:gd name="T59" fmla="*/ 143 h 587"/>
                <a:gd name="T60" fmla="*/ 381 w 568"/>
                <a:gd name="T61" fmla="*/ 130 h 587"/>
                <a:gd name="T62" fmla="*/ 370 w 568"/>
                <a:gd name="T63" fmla="*/ 119 h 587"/>
                <a:gd name="T64" fmla="*/ 354 w 568"/>
                <a:gd name="T65" fmla="*/ 111 h 587"/>
                <a:gd name="T66" fmla="*/ 307 w 568"/>
                <a:gd name="T67" fmla="*/ 101 h 587"/>
                <a:gd name="T68" fmla="*/ 155 w 568"/>
                <a:gd name="T69" fmla="*/ 244 h 587"/>
                <a:gd name="T70" fmla="*/ 309 w 568"/>
                <a:gd name="T71" fmla="*/ 486 h 587"/>
                <a:gd name="T72" fmla="*/ 357 w 568"/>
                <a:gd name="T73" fmla="*/ 478 h 587"/>
                <a:gd name="T74" fmla="*/ 378 w 568"/>
                <a:gd name="T75" fmla="*/ 469 h 587"/>
                <a:gd name="T76" fmla="*/ 391 w 568"/>
                <a:gd name="T77" fmla="*/ 459 h 587"/>
                <a:gd name="T78" fmla="*/ 399 w 568"/>
                <a:gd name="T79" fmla="*/ 445 h 587"/>
                <a:gd name="T80" fmla="*/ 404 w 568"/>
                <a:gd name="T81" fmla="*/ 428 h 587"/>
                <a:gd name="T82" fmla="*/ 404 w 568"/>
                <a:gd name="T83" fmla="*/ 403 h 587"/>
                <a:gd name="T84" fmla="*/ 400 w 568"/>
                <a:gd name="T85" fmla="*/ 385 h 587"/>
                <a:gd name="T86" fmla="*/ 391 w 568"/>
                <a:gd name="T87" fmla="*/ 370 h 587"/>
                <a:gd name="T88" fmla="*/ 378 w 568"/>
                <a:gd name="T89" fmla="*/ 359 h 587"/>
                <a:gd name="T90" fmla="*/ 360 w 568"/>
                <a:gd name="T91" fmla="*/ 350 h 587"/>
                <a:gd name="T92" fmla="*/ 301 w 568"/>
                <a:gd name="T93" fmla="*/ 340 h 587"/>
                <a:gd name="T94" fmla="*/ 155 w 568"/>
                <a:gd name="T95" fmla="*/ 4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8" h="587">
                  <a:moveTo>
                    <a:pt x="0" y="0"/>
                  </a:moveTo>
                  <a:lnTo>
                    <a:pt x="339" y="0"/>
                  </a:lnTo>
                  <a:lnTo>
                    <a:pt x="364" y="1"/>
                  </a:lnTo>
                  <a:lnTo>
                    <a:pt x="388" y="2"/>
                  </a:lnTo>
                  <a:lnTo>
                    <a:pt x="410" y="5"/>
                  </a:lnTo>
                  <a:lnTo>
                    <a:pt x="430" y="10"/>
                  </a:lnTo>
                  <a:lnTo>
                    <a:pt x="449" y="15"/>
                  </a:lnTo>
                  <a:lnTo>
                    <a:pt x="466" y="21"/>
                  </a:lnTo>
                  <a:lnTo>
                    <a:pt x="474" y="25"/>
                  </a:lnTo>
                  <a:lnTo>
                    <a:pt x="481" y="29"/>
                  </a:lnTo>
                  <a:lnTo>
                    <a:pt x="488" y="34"/>
                  </a:lnTo>
                  <a:lnTo>
                    <a:pt x="495" y="38"/>
                  </a:lnTo>
                  <a:lnTo>
                    <a:pt x="501" y="43"/>
                  </a:lnTo>
                  <a:lnTo>
                    <a:pt x="507" y="48"/>
                  </a:lnTo>
                  <a:lnTo>
                    <a:pt x="513" y="54"/>
                  </a:lnTo>
                  <a:lnTo>
                    <a:pt x="518" y="60"/>
                  </a:lnTo>
                  <a:lnTo>
                    <a:pt x="522" y="66"/>
                  </a:lnTo>
                  <a:lnTo>
                    <a:pt x="527" y="72"/>
                  </a:lnTo>
                  <a:lnTo>
                    <a:pt x="531" y="79"/>
                  </a:lnTo>
                  <a:lnTo>
                    <a:pt x="534" y="86"/>
                  </a:lnTo>
                  <a:lnTo>
                    <a:pt x="537" y="93"/>
                  </a:lnTo>
                  <a:lnTo>
                    <a:pt x="540" y="101"/>
                  </a:lnTo>
                  <a:lnTo>
                    <a:pt x="542" y="109"/>
                  </a:lnTo>
                  <a:lnTo>
                    <a:pt x="544" y="117"/>
                  </a:lnTo>
                  <a:lnTo>
                    <a:pt x="545" y="126"/>
                  </a:lnTo>
                  <a:lnTo>
                    <a:pt x="546" y="135"/>
                  </a:lnTo>
                  <a:lnTo>
                    <a:pt x="547" y="153"/>
                  </a:lnTo>
                  <a:lnTo>
                    <a:pt x="547" y="165"/>
                  </a:lnTo>
                  <a:lnTo>
                    <a:pt x="545" y="177"/>
                  </a:lnTo>
                  <a:lnTo>
                    <a:pt x="543" y="188"/>
                  </a:lnTo>
                  <a:lnTo>
                    <a:pt x="540" y="199"/>
                  </a:lnTo>
                  <a:lnTo>
                    <a:pt x="536" y="210"/>
                  </a:lnTo>
                  <a:lnTo>
                    <a:pt x="531" y="220"/>
                  </a:lnTo>
                  <a:lnTo>
                    <a:pt x="525" y="229"/>
                  </a:lnTo>
                  <a:lnTo>
                    <a:pt x="519" y="239"/>
                  </a:lnTo>
                  <a:lnTo>
                    <a:pt x="511" y="248"/>
                  </a:lnTo>
                  <a:lnTo>
                    <a:pt x="504" y="256"/>
                  </a:lnTo>
                  <a:lnTo>
                    <a:pt x="495" y="263"/>
                  </a:lnTo>
                  <a:lnTo>
                    <a:pt x="487" y="269"/>
                  </a:lnTo>
                  <a:lnTo>
                    <a:pt x="477" y="275"/>
                  </a:lnTo>
                  <a:lnTo>
                    <a:pt x="468" y="280"/>
                  </a:lnTo>
                  <a:lnTo>
                    <a:pt x="458" y="284"/>
                  </a:lnTo>
                  <a:lnTo>
                    <a:pt x="447" y="287"/>
                  </a:lnTo>
                  <a:lnTo>
                    <a:pt x="462" y="292"/>
                  </a:lnTo>
                  <a:lnTo>
                    <a:pt x="476" y="296"/>
                  </a:lnTo>
                  <a:lnTo>
                    <a:pt x="488" y="302"/>
                  </a:lnTo>
                  <a:lnTo>
                    <a:pt x="500" y="309"/>
                  </a:lnTo>
                  <a:lnTo>
                    <a:pt x="511" y="316"/>
                  </a:lnTo>
                  <a:lnTo>
                    <a:pt x="521" y="324"/>
                  </a:lnTo>
                  <a:lnTo>
                    <a:pt x="529" y="333"/>
                  </a:lnTo>
                  <a:lnTo>
                    <a:pt x="537" y="343"/>
                  </a:lnTo>
                  <a:lnTo>
                    <a:pt x="544" y="353"/>
                  </a:lnTo>
                  <a:lnTo>
                    <a:pt x="550" y="364"/>
                  </a:lnTo>
                  <a:lnTo>
                    <a:pt x="555" y="375"/>
                  </a:lnTo>
                  <a:lnTo>
                    <a:pt x="560" y="386"/>
                  </a:lnTo>
                  <a:lnTo>
                    <a:pt x="563" y="397"/>
                  </a:lnTo>
                  <a:lnTo>
                    <a:pt x="565" y="409"/>
                  </a:lnTo>
                  <a:lnTo>
                    <a:pt x="567" y="420"/>
                  </a:lnTo>
                  <a:lnTo>
                    <a:pt x="567" y="432"/>
                  </a:lnTo>
                  <a:lnTo>
                    <a:pt x="566" y="449"/>
                  </a:lnTo>
                  <a:lnTo>
                    <a:pt x="565" y="457"/>
                  </a:lnTo>
                  <a:lnTo>
                    <a:pt x="564" y="465"/>
                  </a:lnTo>
                  <a:lnTo>
                    <a:pt x="562" y="472"/>
                  </a:lnTo>
                  <a:lnTo>
                    <a:pt x="560" y="480"/>
                  </a:lnTo>
                  <a:lnTo>
                    <a:pt x="557" y="487"/>
                  </a:lnTo>
                  <a:lnTo>
                    <a:pt x="554" y="494"/>
                  </a:lnTo>
                  <a:lnTo>
                    <a:pt x="551" y="501"/>
                  </a:lnTo>
                  <a:lnTo>
                    <a:pt x="547" y="508"/>
                  </a:lnTo>
                  <a:lnTo>
                    <a:pt x="543" y="514"/>
                  </a:lnTo>
                  <a:lnTo>
                    <a:pt x="539" y="520"/>
                  </a:lnTo>
                  <a:lnTo>
                    <a:pt x="534" y="526"/>
                  </a:lnTo>
                  <a:lnTo>
                    <a:pt x="529" y="532"/>
                  </a:lnTo>
                  <a:lnTo>
                    <a:pt x="523" y="538"/>
                  </a:lnTo>
                  <a:lnTo>
                    <a:pt x="517" y="543"/>
                  </a:lnTo>
                  <a:lnTo>
                    <a:pt x="510" y="548"/>
                  </a:lnTo>
                  <a:lnTo>
                    <a:pt x="504" y="553"/>
                  </a:lnTo>
                  <a:lnTo>
                    <a:pt x="496" y="558"/>
                  </a:lnTo>
                  <a:lnTo>
                    <a:pt x="489" y="562"/>
                  </a:lnTo>
                  <a:lnTo>
                    <a:pt x="481" y="566"/>
                  </a:lnTo>
                  <a:lnTo>
                    <a:pt x="473" y="569"/>
                  </a:lnTo>
                  <a:lnTo>
                    <a:pt x="455" y="575"/>
                  </a:lnTo>
                  <a:lnTo>
                    <a:pt x="435" y="580"/>
                  </a:lnTo>
                  <a:lnTo>
                    <a:pt x="415" y="583"/>
                  </a:lnTo>
                  <a:lnTo>
                    <a:pt x="392" y="585"/>
                  </a:lnTo>
                  <a:lnTo>
                    <a:pt x="369" y="586"/>
                  </a:lnTo>
                  <a:lnTo>
                    <a:pt x="0" y="586"/>
                  </a:lnTo>
                  <a:lnTo>
                    <a:pt x="0" y="0"/>
                  </a:lnTo>
                  <a:close/>
                  <a:moveTo>
                    <a:pt x="155" y="244"/>
                  </a:moveTo>
                  <a:lnTo>
                    <a:pt x="255" y="244"/>
                  </a:lnTo>
                  <a:lnTo>
                    <a:pt x="273" y="244"/>
                  </a:lnTo>
                  <a:lnTo>
                    <a:pt x="289" y="243"/>
                  </a:lnTo>
                  <a:lnTo>
                    <a:pt x="304" y="241"/>
                  </a:lnTo>
                  <a:lnTo>
                    <a:pt x="318" y="239"/>
                  </a:lnTo>
                  <a:lnTo>
                    <a:pt x="331" y="237"/>
                  </a:lnTo>
                  <a:lnTo>
                    <a:pt x="342" y="234"/>
                  </a:lnTo>
                  <a:lnTo>
                    <a:pt x="352" y="230"/>
                  </a:lnTo>
                  <a:lnTo>
                    <a:pt x="356" y="228"/>
                  </a:lnTo>
                  <a:lnTo>
                    <a:pt x="361" y="226"/>
                  </a:lnTo>
                  <a:lnTo>
                    <a:pt x="364" y="223"/>
                  </a:lnTo>
                  <a:lnTo>
                    <a:pt x="368" y="221"/>
                  </a:lnTo>
                  <a:lnTo>
                    <a:pt x="372" y="218"/>
                  </a:lnTo>
                  <a:lnTo>
                    <a:pt x="375" y="215"/>
                  </a:lnTo>
                  <a:lnTo>
                    <a:pt x="378" y="212"/>
                  </a:lnTo>
                  <a:lnTo>
                    <a:pt x="380" y="209"/>
                  </a:lnTo>
                  <a:lnTo>
                    <a:pt x="383" y="206"/>
                  </a:lnTo>
                  <a:lnTo>
                    <a:pt x="385" y="202"/>
                  </a:lnTo>
                  <a:lnTo>
                    <a:pt x="387" y="198"/>
                  </a:lnTo>
                  <a:lnTo>
                    <a:pt x="388" y="195"/>
                  </a:lnTo>
                  <a:lnTo>
                    <a:pt x="390" y="190"/>
                  </a:lnTo>
                  <a:lnTo>
                    <a:pt x="391" y="186"/>
                  </a:lnTo>
                  <a:lnTo>
                    <a:pt x="392" y="182"/>
                  </a:lnTo>
                  <a:lnTo>
                    <a:pt x="392" y="177"/>
                  </a:lnTo>
                  <a:lnTo>
                    <a:pt x="393" y="173"/>
                  </a:lnTo>
                  <a:lnTo>
                    <a:pt x="393" y="168"/>
                  </a:lnTo>
                  <a:lnTo>
                    <a:pt x="393" y="163"/>
                  </a:lnTo>
                  <a:lnTo>
                    <a:pt x="393" y="159"/>
                  </a:lnTo>
                  <a:lnTo>
                    <a:pt x="392" y="155"/>
                  </a:lnTo>
                  <a:lnTo>
                    <a:pt x="391" y="151"/>
                  </a:lnTo>
                  <a:lnTo>
                    <a:pt x="390" y="147"/>
                  </a:lnTo>
                  <a:lnTo>
                    <a:pt x="389" y="143"/>
                  </a:lnTo>
                  <a:lnTo>
                    <a:pt x="387" y="139"/>
                  </a:lnTo>
                  <a:lnTo>
                    <a:pt x="385" y="136"/>
                  </a:lnTo>
                  <a:lnTo>
                    <a:pt x="383" y="133"/>
                  </a:lnTo>
                  <a:lnTo>
                    <a:pt x="381" y="130"/>
                  </a:lnTo>
                  <a:lnTo>
                    <a:pt x="379" y="127"/>
                  </a:lnTo>
                  <a:lnTo>
                    <a:pt x="376" y="124"/>
                  </a:lnTo>
                  <a:lnTo>
                    <a:pt x="373" y="122"/>
                  </a:lnTo>
                  <a:lnTo>
                    <a:pt x="370" y="119"/>
                  </a:lnTo>
                  <a:lnTo>
                    <a:pt x="366" y="117"/>
                  </a:lnTo>
                  <a:lnTo>
                    <a:pt x="363" y="115"/>
                  </a:lnTo>
                  <a:lnTo>
                    <a:pt x="359" y="113"/>
                  </a:lnTo>
                  <a:lnTo>
                    <a:pt x="354" y="111"/>
                  </a:lnTo>
                  <a:lnTo>
                    <a:pt x="345" y="108"/>
                  </a:lnTo>
                  <a:lnTo>
                    <a:pt x="333" y="105"/>
                  </a:lnTo>
                  <a:lnTo>
                    <a:pt x="321" y="103"/>
                  </a:lnTo>
                  <a:lnTo>
                    <a:pt x="307" y="101"/>
                  </a:lnTo>
                  <a:lnTo>
                    <a:pt x="291" y="100"/>
                  </a:lnTo>
                  <a:lnTo>
                    <a:pt x="255" y="99"/>
                  </a:lnTo>
                  <a:lnTo>
                    <a:pt x="155" y="99"/>
                  </a:lnTo>
                  <a:lnTo>
                    <a:pt x="155" y="244"/>
                  </a:lnTo>
                  <a:close/>
                  <a:moveTo>
                    <a:pt x="155" y="487"/>
                  </a:moveTo>
                  <a:lnTo>
                    <a:pt x="278" y="487"/>
                  </a:lnTo>
                  <a:lnTo>
                    <a:pt x="294" y="487"/>
                  </a:lnTo>
                  <a:lnTo>
                    <a:pt x="309" y="486"/>
                  </a:lnTo>
                  <a:lnTo>
                    <a:pt x="323" y="485"/>
                  </a:lnTo>
                  <a:lnTo>
                    <a:pt x="335" y="483"/>
                  </a:lnTo>
                  <a:lnTo>
                    <a:pt x="347" y="481"/>
                  </a:lnTo>
                  <a:lnTo>
                    <a:pt x="357" y="478"/>
                  </a:lnTo>
                  <a:lnTo>
                    <a:pt x="366" y="475"/>
                  </a:lnTo>
                  <a:lnTo>
                    <a:pt x="371" y="473"/>
                  </a:lnTo>
                  <a:lnTo>
                    <a:pt x="375" y="471"/>
                  </a:lnTo>
                  <a:lnTo>
                    <a:pt x="378" y="469"/>
                  </a:lnTo>
                  <a:lnTo>
                    <a:pt x="382" y="467"/>
                  </a:lnTo>
                  <a:lnTo>
                    <a:pt x="385" y="464"/>
                  </a:lnTo>
                  <a:lnTo>
                    <a:pt x="388" y="461"/>
                  </a:lnTo>
                  <a:lnTo>
                    <a:pt x="391" y="459"/>
                  </a:lnTo>
                  <a:lnTo>
                    <a:pt x="393" y="455"/>
                  </a:lnTo>
                  <a:lnTo>
                    <a:pt x="395" y="452"/>
                  </a:lnTo>
                  <a:lnTo>
                    <a:pt x="397" y="449"/>
                  </a:lnTo>
                  <a:lnTo>
                    <a:pt x="399" y="445"/>
                  </a:lnTo>
                  <a:lnTo>
                    <a:pt x="401" y="441"/>
                  </a:lnTo>
                  <a:lnTo>
                    <a:pt x="402" y="437"/>
                  </a:lnTo>
                  <a:lnTo>
                    <a:pt x="403" y="433"/>
                  </a:lnTo>
                  <a:lnTo>
                    <a:pt x="404" y="428"/>
                  </a:lnTo>
                  <a:lnTo>
                    <a:pt x="405" y="424"/>
                  </a:lnTo>
                  <a:lnTo>
                    <a:pt x="405" y="414"/>
                  </a:lnTo>
                  <a:lnTo>
                    <a:pt x="405" y="408"/>
                  </a:lnTo>
                  <a:lnTo>
                    <a:pt x="404" y="403"/>
                  </a:lnTo>
                  <a:lnTo>
                    <a:pt x="404" y="398"/>
                  </a:lnTo>
                  <a:lnTo>
                    <a:pt x="403" y="394"/>
                  </a:lnTo>
                  <a:lnTo>
                    <a:pt x="402" y="389"/>
                  </a:lnTo>
                  <a:lnTo>
                    <a:pt x="400" y="385"/>
                  </a:lnTo>
                  <a:lnTo>
                    <a:pt x="398" y="381"/>
                  </a:lnTo>
                  <a:lnTo>
                    <a:pt x="396" y="377"/>
                  </a:lnTo>
                  <a:lnTo>
                    <a:pt x="394" y="374"/>
                  </a:lnTo>
                  <a:lnTo>
                    <a:pt x="391" y="370"/>
                  </a:lnTo>
                  <a:lnTo>
                    <a:pt x="389" y="367"/>
                  </a:lnTo>
                  <a:lnTo>
                    <a:pt x="385" y="364"/>
                  </a:lnTo>
                  <a:lnTo>
                    <a:pt x="382" y="361"/>
                  </a:lnTo>
                  <a:lnTo>
                    <a:pt x="378" y="359"/>
                  </a:lnTo>
                  <a:lnTo>
                    <a:pt x="374" y="356"/>
                  </a:lnTo>
                  <a:lnTo>
                    <a:pt x="370" y="354"/>
                  </a:lnTo>
                  <a:lnTo>
                    <a:pt x="366" y="352"/>
                  </a:lnTo>
                  <a:lnTo>
                    <a:pt x="360" y="350"/>
                  </a:lnTo>
                  <a:lnTo>
                    <a:pt x="349" y="347"/>
                  </a:lnTo>
                  <a:lnTo>
                    <a:pt x="335" y="344"/>
                  </a:lnTo>
                  <a:lnTo>
                    <a:pt x="319" y="342"/>
                  </a:lnTo>
                  <a:lnTo>
                    <a:pt x="301" y="340"/>
                  </a:lnTo>
                  <a:lnTo>
                    <a:pt x="281" y="339"/>
                  </a:lnTo>
                  <a:lnTo>
                    <a:pt x="235" y="338"/>
                  </a:lnTo>
                  <a:lnTo>
                    <a:pt x="155" y="338"/>
                  </a:lnTo>
                  <a:lnTo>
                    <a:pt x="155" y="487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 noChangeArrowheads="1"/>
            </p:cNvSpPr>
            <p:nvPr/>
          </p:nvSpPr>
          <p:spPr bwMode="auto">
            <a:xfrm>
              <a:off x="1378" y="1991"/>
              <a:ext cx="122" cy="136"/>
            </a:xfrm>
            <a:custGeom>
              <a:avLst/>
              <a:gdLst>
                <a:gd name="T0" fmla="*/ 30 w 551"/>
                <a:gd name="T1" fmla="*/ 128 h 613"/>
                <a:gd name="T2" fmla="*/ 71 w 551"/>
                <a:gd name="T3" fmla="*/ 65 h 613"/>
                <a:gd name="T4" fmla="*/ 113 w 551"/>
                <a:gd name="T5" fmla="*/ 32 h 613"/>
                <a:gd name="T6" fmla="*/ 170 w 551"/>
                <a:gd name="T7" fmla="*/ 10 h 613"/>
                <a:gd name="T8" fmla="*/ 270 w 551"/>
                <a:gd name="T9" fmla="*/ 0 h 613"/>
                <a:gd name="T10" fmla="*/ 361 w 551"/>
                <a:gd name="T11" fmla="*/ 6 h 613"/>
                <a:gd name="T12" fmla="*/ 425 w 551"/>
                <a:gd name="T13" fmla="*/ 25 h 613"/>
                <a:gd name="T14" fmla="*/ 468 w 551"/>
                <a:gd name="T15" fmla="*/ 52 h 613"/>
                <a:gd name="T16" fmla="*/ 496 w 551"/>
                <a:gd name="T17" fmla="*/ 87 h 613"/>
                <a:gd name="T18" fmla="*/ 509 w 551"/>
                <a:gd name="T19" fmla="*/ 124 h 613"/>
                <a:gd name="T20" fmla="*/ 517 w 551"/>
                <a:gd name="T21" fmla="*/ 226 h 613"/>
                <a:gd name="T22" fmla="*/ 519 w 551"/>
                <a:gd name="T23" fmla="*/ 500 h 613"/>
                <a:gd name="T24" fmla="*/ 527 w 551"/>
                <a:gd name="T25" fmla="*/ 539 h 613"/>
                <a:gd name="T26" fmla="*/ 550 w 551"/>
                <a:gd name="T27" fmla="*/ 599 h 613"/>
                <a:gd name="T28" fmla="*/ 382 w 551"/>
                <a:gd name="T29" fmla="*/ 553 h 613"/>
                <a:gd name="T30" fmla="*/ 367 w 551"/>
                <a:gd name="T31" fmla="*/ 544 h 613"/>
                <a:gd name="T32" fmla="*/ 325 w 551"/>
                <a:gd name="T33" fmla="*/ 576 h 613"/>
                <a:gd name="T34" fmla="*/ 280 w 551"/>
                <a:gd name="T35" fmla="*/ 597 h 613"/>
                <a:gd name="T36" fmla="*/ 233 w 551"/>
                <a:gd name="T37" fmla="*/ 609 h 613"/>
                <a:gd name="T38" fmla="*/ 173 w 551"/>
                <a:gd name="T39" fmla="*/ 611 h 613"/>
                <a:gd name="T40" fmla="*/ 97 w 551"/>
                <a:gd name="T41" fmla="*/ 593 h 613"/>
                <a:gd name="T42" fmla="*/ 66 w 551"/>
                <a:gd name="T43" fmla="*/ 575 h 613"/>
                <a:gd name="T44" fmla="*/ 34 w 551"/>
                <a:gd name="T45" fmla="*/ 544 h 613"/>
                <a:gd name="T46" fmla="*/ 17 w 551"/>
                <a:gd name="T47" fmla="*/ 515 h 613"/>
                <a:gd name="T48" fmla="*/ 5 w 551"/>
                <a:gd name="T49" fmla="*/ 484 h 613"/>
                <a:gd name="T50" fmla="*/ 0 w 551"/>
                <a:gd name="T51" fmla="*/ 427 h 613"/>
                <a:gd name="T52" fmla="*/ 9 w 551"/>
                <a:gd name="T53" fmla="*/ 382 h 613"/>
                <a:gd name="T54" fmla="*/ 30 w 551"/>
                <a:gd name="T55" fmla="*/ 342 h 613"/>
                <a:gd name="T56" fmla="*/ 61 w 551"/>
                <a:gd name="T57" fmla="*/ 310 h 613"/>
                <a:gd name="T58" fmla="*/ 101 w 551"/>
                <a:gd name="T59" fmla="*/ 287 h 613"/>
                <a:gd name="T60" fmla="*/ 176 w 551"/>
                <a:gd name="T61" fmla="*/ 264 h 613"/>
                <a:gd name="T62" fmla="*/ 339 w 551"/>
                <a:gd name="T63" fmla="*/ 227 h 613"/>
                <a:gd name="T64" fmla="*/ 364 w 551"/>
                <a:gd name="T65" fmla="*/ 192 h 613"/>
                <a:gd name="T66" fmla="*/ 358 w 551"/>
                <a:gd name="T67" fmla="*/ 164 h 613"/>
                <a:gd name="T68" fmla="*/ 351 w 551"/>
                <a:gd name="T69" fmla="*/ 149 h 613"/>
                <a:gd name="T70" fmla="*/ 342 w 551"/>
                <a:gd name="T71" fmla="*/ 138 h 613"/>
                <a:gd name="T72" fmla="*/ 328 w 551"/>
                <a:gd name="T73" fmla="*/ 130 h 613"/>
                <a:gd name="T74" fmla="*/ 299 w 551"/>
                <a:gd name="T75" fmla="*/ 122 h 613"/>
                <a:gd name="T76" fmla="*/ 248 w 551"/>
                <a:gd name="T77" fmla="*/ 119 h 613"/>
                <a:gd name="T78" fmla="*/ 213 w 551"/>
                <a:gd name="T79" fmla="*/ 125 h 613"/>
                <a:gd name="T80" fmla="*/ 193 w 551"/>
                <a:gd name="T81" fmla="*/ 135 h 613"/>
                <a:gd name="T82" fmla="*/ 177 w 551"/>
                <a:gd name="T83" fmla="*/ 151 h 613"/>
                <a:gd name="T84" fmla="*/ 159 w 551"/>
                <a:gd name="T85" fmla="*/ 183 h 613"/>
                <a:gd name="T86" fmla="*/ 326 w 551"/>
                <a:gd name="T87" fmla="*/ 330 h 613"/>
                <a:gd name="T88" fmla="*/ 207 w 551"/>
                <a:gd name="T89" fmla="*/ 359 h 613"/>
                <a:gd name="T90" fmla="*/ 185 w 551"/>
                <a:gd name="T91" fmla="*/ 369 h 613"/>
                <a:gd name="T92" fmla="*/ 169 w 551"/>
                <a:gd name="T93" fmla="*/ 384 h 613"/>
                <a:gd name="T94" fmla="*/ 161 w 551"/>
                <a:gd name="T95" fmla="*/ 397 h 613"/>
                <a:gd name="T96" fmla="*/ 156 w 551"/>
                <a:gd name="T97" fmla="*/ 412 h 613"/>
                <a:gd name="T98" fmla="*/ 155 w 551"/>
                <a:gd name="T99" fmla="*/ 432 h 613"/>
                <a:gd name="T100" fmla="*/ 158 w 551"/>
                <a:gd name="T101" fmla="*/ 447 h 613"/>
                <a:gd name="T102" fmla="*/ 164 w 551"/>
                <a:gd name="T103" fmla="*/ 461 h 613"/>
                <a:gd name="T104" fmla="*/ 179 w 551"/>
                <a:gd name="T105" fmla="*/ 479 h 613"/>
                <a:gd name="T106" fmla="*/ 196 w 551"/>
                <a:gd name="T107" fmla="*/ 492 h 613"/>
                <a:gd name="T108" fmla="*/ 215 w 551"/>
                <a:gd name="T109" fmla="*/ 500 h 613"/>
                <a:gd name="T110" fmla="*/ 251 w 551"/>
                <a:gd name="T111" fmla="*/ 503 h 613"/>
                <a:gd name="T112" fmla="*/ 292 w 551"/>
                <a:gd name="T113" fmla="*/ 492 h 613"/>
                <a:gd name="T114" fmla="*/ 328 w 551"/>
                <a:gd name="T115" fmla="*/ 470 h 613"/>
                <a:gd name="T116" fmla="*/ 349 w 551"/>
                <a:gd name="T117" fmla="*/ 446 h 613"/>
                <a:gd name="T118" fmla="*/ 359 w 551"/>
                <a:gd name="T119" fmla="*/ 419 h 613"/>
                <a:gd name="T120" fmla="*/ 364 w 551"/>
                <a:gd name="T121" fmla="*/ 37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1" h="613">
                  <a:moveTo>
                    <a:pt x="155" y="193"/>
                  </a:moveTo>
                  <a:lnTo>
                    <a:pt x="16" y="168"/>
                  </a:lnTo>
                  <a:lnTo>
                    <a:pt x="22" y="147"/>
                  </a:lnTo>
                  <a:lnTo>
                    <a:pt x="30" y="128"/>
                  </a:lnTo>
                  <a:lnTo>
                    <a:pt x="39" y="110"/>
                  </a:lnTo>
                  <a:lnTo>
                    <a:pt x="48" y="93"/>
                  </a:lnTo>
                  <a:lnTo>
                    <a:pt x="59" y="78"/>
                  </a:lnTo>
                  <a:lnTo>
                    <a:pt x="71" y="65"/>
                  </a:lnTo>
                  <a:lnTo>
                    <a:pt x="84" y="52"/>
                  </a:lnTo>
                  <a:lnTo>
                    <a:pt x="98" y="41"/>
                  </a:lnTo>
                  <a:lnTo>
                    <a:pt x="105" y="36"/>
                  </a:lnTo>
                  <a:lnTo>
                    <a:pt x="113" y="32"/>
                  </a:lnTo>
                  <a:lnTo>
                    <a:pt x="121" y="27"/>
                  </a:lnTo>
                  <a:lnTo>
                    <a:pt x="130" y="23"/>
                  </a:lnTo>
                  <a:lnTo>
                    <a:pt x="149" y="16"/>
                  </a:lnTo>
                  <a:lnTo>
                    <a:pt x="170" y="10"/>
                  </a:lnTo>
                  <a:lnTo>
                    <a:pt x="192" y="6"/>
                  </a:lnTo>
                  <a:lnTo>
                    <a:pt x="216" y="3"/>
                  </a:lnTo>
                  <a:lnTo>
                    <a:pt x="242" y="1"/>
                  </a:lnTo>
                  <a:lnTo>
                    <a:pt x="270" y="0"/>
                  </a:lnTo>
                  <a:lnTo>
                    <a:pt x="295" y="0"/>
                  </a:lnTo>
                  <a:lnTo>
                    <a:pt x="319" y="2"/>
                  </a:lnTo>
                  <a:lnTo>
                    <a:pt x="341" y="3"/>
                  </a:lnTo>
                  <a:lnTo>
                    <a:pt x="361" y="6"/>
                  </a:lnTo>
                  <a:lnTo>
                    <a:pt x="379" y="10"/>
                  </a:lnTo>
                  <a:lnTo>
                    <a:pt x="396" y="14"/>
                  </a:lnTo>
                  <a:lnTo>
                    <a:pt x="411" y="19"/>
                  </a:lnTo>
                  <a:lnTo>
                    <a:pt x="425" y="25"/>
                  </a:lnTo>
                  <a:lnTo>
                    <a:pt x="437" y="31"/>
                  </a:lnTo>
                  <a:lnTo>
                    <a:pt x="448" y="38"/>
                  </a:lnTo>
                  <a:lnTo>
                    <a:pt x="459" y="45"/>
                  </a:lnTo>
                  <a:lnTo>
                    <a:pt x="468" y="52"/>
                  </a:lnTo>
                  <a:lnTo>
                    <a:pt x="477" y="60"/>
                  </a:lnTo>
                  <a:lnTo>
                    <a:pt x="484" y="69"/>
                  </a:lnTo>
                  <a:lnTo>
                    <a:pt x="491" y="78"/>
                  </a:lnTo>
                  <a:lnTo>
                    <a:pt x="496" y="87"/>
                  </a:lnTo>
                  <a:lnTo>
                    <a:pt x="499" y="92"/>
                  </a:lnTo>
                  <a:lnTo>
                    <a:pt x="501" y="97"/>
                  </a:lnTo>
                  <a:lnTo>
                    <a:pt x="505" y="110"/>
                  </a:lnTo>
                  <a:lnTo>
                    <a:pt x="509" y="124"/>
                  </a:lnTo>
                  <a:lnTo>
                    <a:pt x="512" y="140"/>
                  </a:lnTo>
                  <a:lnTo>
                    <a:pt x="514" y="159"/>
                  </a:lnTo>
                  <a:lnTo>
                    <a:pt x="516" y="179"/>
                  </a:lnTo>
                  <a:lnTo>
                    <a:pt x="517" y="226"/>
                  </a:lnTo>
                  <a:lnTo>
                    <a:pt x="515" y="407"/>
                  </a:lnTo>
                  <a:lnTo>
                    <a:pt x="515" y="443"/>
                  </a:lnTo>
                  <a:lnTo>
                    <a:pt x="517" y="474"/>
                  </a:lnTo>
                  <a:lnTo>
                    <a:pt x="519" y="500"/>
                  </a:lnTo>
                  <a:lnTo>
                    <a:pt x="521" y="511"/>
                  </a:lnTo>
                  <a:lnTo>
                    <a:pt x="522" y="520"/>
                  </a:lnTo>
                  <a:lnTo>
                    <a:pt x="524" y="530"/>
                  </a:lnTo>
                  <a:lnTo>
                    <a:pt x="527" y="539"/>
                  </a:lnTo>
                  <a:lnTo>
                    <a:pt x="530" y="549"/>
                  </a:lnTo>
                  <a:lnTo>
                    <a:pt x="533" y="558"/>
                  </a:lnTo>
                  <a:lnTo>
                    <a:pt x="541" y="578"/>
                  </a:lnTo>
                  <a:lnTo>
                    <a:pt x="550" y="599"/>
                  </a:lnTo>
                  <a:lnTo>
                    <a:pt x="397" y="599"/>
                  </a:lnTo>
                  <a:lnTo>
                    <a:pt x="394" y="590"/>
                  </a:lnTo>
                  <a:lnTo>
                    <a:pt x="390" y="580"/>
                  </a:lnTo>
                  <a:lnTo>
                    <a:pt x="382" y="553"/>
                  </a:lnTo>
                  <a:lnTo>
                    <a:pt x="379" y="542"/>
                  </a:lnTo>
                  <a:lnTo>
                    <a:pt x="378" y="538"/>
                  </a:lnTo>
                  <a:lnTo>
                    <a:pt x="377" y="535"/>
                  </a:lnTo>
                  <a:lnTo>
                    <a:pt x="367" y="544"/>
                  </a:lnTo>
                  <a:lnTo>
                    <a:pt x="356" y="553"/>
                  </a:lnTo>
                  <a:lnTo>
                    <a:pt x="346" y="561"/>
                  </a:lnTo>
                  <a:lnTo>
                    <a:pt x="335" y="569"/>
                  </a:lnTo>
                  <a:lnTo>
                    <a:pt x="325" y="576"/>
                  </a:lnTo>
                  <a:lnTo>
                    <a:pt x="314" y="582"/>
                  </a:lnTo>
                  <a:lnTo>
                    <a:pt x="303" y="588"/>
                  </a:lnTo>
                  <a:lnTo>
                    <a:pt x="292" y="593"/>
                  </a:lnTo>
                  <a:lnTo>
                    <a:pt x="280" y="597"/>
                  </a:lnTo>
                  <a:lnTo>
                    <a:pt x="269" y="601"/>
                  </a:lnTo>
                  <a:lnTo>
                    <a:pt x="257" y="604"/>
                  </a:lnTo>
                  <a:lnTo>
                    <a:pt x="245" y="607"/>
                  </a:lnTo>
                  <a:lnTo>
                    <a:pt x="233" y="609"/>
                  </a:lnTo>
                  <a:lnTo>
                    <a:pt x="220" y="611"/>
                  </a:lnTo>
                  <a:lnTo>
                    <a:pt x="208" y="612"/>
                  </a:lnTo>
                  <a:lnTo>
                    <a:pt x="195" y="612"/>
                  </a:lnTo>
                  <a:lnTo>
                    <a:pt x="173" y="611"/>
                  </a:lnTo>
                  <a:lnTo>
                    <a:pt x="152" y="609"/>
                  </a:lnTo>
                  <a:lnTo>
                    <a:pt x="132" y="605"/>
                  </a:lnTo>
                  <a:lnTo>
                    <a:pt x="114" y="600"/>
                  </a:lnTo>
                  <a:lnTo>
                    <a:pt x="97" y="593"/>
                  </a:lnTo>
                  <a:lnTo>
                    <a:pt x="89" y="589"/>
                  </a:lnTo>
                  <a:lnTo>
                    <a:pt x="81" y="584"/>
                  </a:lnTo>
                  <a:lnTo>
                    <a:pt x="73" y="580"/>
                  </a:lnTo>
                  <a:lnTo>
                    <a:pt x="66" y="575"/>
                  </a:lnTo>
                  <a:lnTo>
                    <a:pt x="59" y="569"/>
                  </a:lnTo>
                  <a:lnTo>
                    <a:pt x="52" y="563"/>
                  </a:lnTo>
                  <a:lnTo>
                    <a:pt x="40" y="550"/>
                  </a:lnTo>
                  <a:lnTo>
                    <a:pt x="34" y="544"/>
                  </a:lnTo>
                  <a:lnTo>
                    <a:pt x="29" y="537"/>
                  </a:lnTo>
                  <a:lnTo>
                    <a:pt x="25" y="530"/>
                  </a:lnTo>
                  <a:lnTo>
                    <a:pt x="20" y="523"/>
                  </a:lnTo>
                  <a:lnTo>
                    <a:pt x="17" y="515"/>
                  </a:lnTo>
                  <a:lnTo>
                    <a:pt x="13" y="508"/>
                  </a:lnTo>
                  <a:lnTo>
                    <a:pt x="10" y="500"/>
                  </a:lnTo>
                  <a:lnTo>
                    <a:pt x="7" y="492"/>
                  </a:lnTo>
                  <a:lnTo>
                    <a:pt x="5" y="484"/>
                  </a:lnTo>
                  <a:lnTo>
                    <a:pt x="3" y="475"/>
                  </a:lnTo>
                  <a:lnTo>
                    <a:pt x="1" y="458"/>
                  </a:lnTo>
                  <a:lnTo>
                    <a:pt x="0" y="439"/>
                  </a:lnTo>
                  <a:lnTo>
                    <a:pt x="0" y="427"/>
                  </a:lnTo>
                  <a:lnTo>
                    <a:pt x="1" y="415"/>
                  </a:lnTo>
                  <a:lnTo>
                    <a:pt x="3" y="404"/>
                  </a:lnTo>
                  <a:lnTo>
                    <a:pt x="6" y="393"/>
                  </a:lnTo>
                  <a:lnTo>
                    <a:pt x="9" y="382"/>
                  </a:lnTo>
                  <a:lnTo>
                    <a:pt x="13" y="371"/>
                  </a:lnTo>
                  <a:lnTo>
                    <a:pt x="18" y="361"/>
                  </a:lnTo>
                  <a:lnTo>
                    <a:pt x="24" y="351"/>
                  </a:lnTo>
                  <a:lnTo>
                    <a:pt x="30" y="342"/>
                  </a:lnTo>
                  <a:lnTo>
                    <a:pt x="37" y="333"/>
                  </a:lnTo>
                  <a:lnTo>
                    <a:pt x="44" y="325"/>
                  </a:lnTo>
                  <a:lnTo>
                    <a:pt x="52" y="317"/>
                  </a:lnTo>
                  <a:lnTo>
                    <a:pt x="61" y="310"/>
                  </a:lnTo>
                  <a:lnTo>
                    <a:pt x="70" y="303"/>
                  </a:lnTo>
                  <a:lnTo>
                    <a:pt x="80" y="297"/>
                  </a:lnTo>
                  <a:lnTo>
                    <a:pt x="90" y="292"/>
                  </a:lnTo>
                  <a:lnTo>
                    <a:pt x="101" y="287"/>
                  </a:lnTo>
                  <a:lnTo>
                    <a:pt x="114" y="282"/>
                  </a:lnTo>
                  <a:lnTo>
                    <a:pt x="128" y="277"/>
                  </a:lnTo>
                  <a:lnTo>
                    <a:pt x="142" y="273"/>
                  </a:lnTo>
                  <a:lnTo>
                    <a:pt x="176" y="264"/>
                  </a:lnTo>
                  <a:lnTo>
                    <a:pt x="213" y="256"/>
                  </a:lnTo>
                  <a:lnTo>
                    <a:pt x="264" y="246"/>
                  </a:lnTo>
                  <a:lnTo>
                    <a:pt x="305" y="236"/>
                  </a:lnTo>
                  <a:lnTo>
                    <a:pt x="339" y="227"/>
                  </a:lnTo>
                  <a:lnTo>
                    <a:pt x="352" y="222"/>
                  </a:lnTo>
                  <a:lnTo>
                    <a:pt x="364" y="218"/>
                  </a:lnTo>
                  <a:lnTo>
                    <a:pt x="364" y="202"/>
                  </a:lnTo>
                  <a:lnTo>
                    <a:pt x="364" y="192"/>
                  </a:lnTo>
                  <a:lnTo>
                    <a:pt x="363" y="182"/>
                  </a:lnTo>
                  <a:lnTo>
                    <a:pt x="361" y="172"/>
                  </a:lnTo>
                  <a:lnTo>
                    <a:pt x="360" y="168"/>
                  </a:lnTo>
                  <a:lnTo>
                    <a:pt x="358" y="164"/>
                  </a:lnTo>
                  <a:lnTo>
                    <a:pt x="357" y="160"/>
                  </a:lnTo>
                  <a:lnTo>
                    <a:pt x="355" y="156"/>
                  </a:lnTo>
                  <a:lnTo>
                    <a:pt x="353" y="153"/>
                  </a:lnTo>
                  <a:lnTo>
                    <a:pt x="351" y="149"/>
                  </a:lnTo>
                  <a:lnTo>
                    <a:pt x="349" y="146"/>
                  </a:lnTo>
                  <a:lnTo>
                    <a:pt x="347" y="143"/>
                  </a:lnTo>
                  <a:lnTo>
                    <a:pt x="344" y="141"/>
                  </a:lnTo>
                  <a:lnTo>
                    <a:pt x="342" y="138"/>
                  </a:lnTo>
                  <a:lnTo>
                    <a:pt x="339" y="136"/>
                  </a:lnTo>
                  <a:lnTo>
                    <a:pt x="336" y="134"/>
                  </a:lnTo>
                  <a:lnTo>
                    <a:pt x="332" y="132"/>
                  </a:lnTo>
                  <a:lnTo>
                    <a:pt x="328" y="130"/>
                  </a:lnTo>
                  <a:lnTo>
                    <a:pt x="324" y="128"/>
                  </a:lnTo>
                  <a:lnTo>
                    <a:pt x="320" y="126"/>
                  </a:lnTo>
                  <a:lnTo>
                    <a:pt x="310" y="124"/>
                  </a:lnTo>
                  <a:lnTo>
                    <a:pt x="299" y="122"/>
                  </a:lnTo>
                  <a:lnTo>
                    <a:pt x="286" y="120"/>
                  </a:lnTo>
                  <a:lnTo>
                    <a:pt x="273" y="119"/>
                  </a:lnTo>
                  <a:lnTo>
                    <a:pt x="258" y="119"/>
                  </a:lnTo>
                  <a:lnTo>
                    <a:pt x="248" y="119"/>
                  </a:lnTo>
                  <a:lnTo>
                    <a:pt x="238" y="120"/>
                  </a:lnTo>
                  <a:lnTo>
                    <a:pt x="229" y="121"/>
                  </a:lnTo>
                  <a:lnTo>
                    <a:pt x="221" y="123"/>
                  </a:lnTo>
                  <a:lnTo>
                    <a:pt x="213" y="125"/>
                  </a:lnTo>
                  <a:lnTo>
                    <a:pt x="206" y="128"/>
                  </a:lnTo>
                  <a:lnTo>
                    <a:pt x="199" y="132"/>
                  </a:lnTo>
                  <a:lnTo>
                    <a:pt x="196" y="133"/>
                  </a:lnTo>
                  <a:lnTo>
                    <a:pt x="193" y="135"/>
                  </a:lnTo>
                  <a:lnTo>
                    <a:pt x="190" y="138"/>
                  </a:lnTo>
                  <a:lnTo>
                    <a:pt x="187" y="140"/>
                  </a:lnTo>
                  <a:lnTo>
                    <a:pt x="182" y="145"/>
                  </a:lnTo>
                  <a:lnTo>
                    <a:pt x="177" y="151"/>
                  </a:lnTo>
                  <a:lnTo>
                    <a:pt x="172" y="158"/>
                  </a:lnTo>
                  <a:lnTo>
                    <a:pt x="167" y="166"/>
                  </a:lnTo>
                  <a:lnTo>
                    <a:pt x="163" y="174"/>
                  </a:lnTo>
                  <a:lnTo>
                    <a:pt x="159" y="183"/>
                  </a:lnTo>
                  <a:lnTo>
                    <a:pt x="155" y="193"/>
                  </a:lnTo>
                  <a:close/>
                  <a:moveTo>
                    <a:pt x="364" y="319"/>
                  </a:moveTo>
                  <a:lnTo>
                    <a:pt x="347" y="324"/>
                  </a:lnTo>
                  <a:lnTo>
                    <a:pt x="326" y="330"/>
                  </a:lnTo>
                  <a:lnTo>
                    <a:pt x="270" y="343"/>
                  </a:lnTo>
                  <a:lnTo>
                    <a:pt x="240" y="349"/>
                  </a:lnTo>
                  <a:lnTo>
                    <a:pt x="216" y="356"/>
                  </a:lnTo>
                  <a:lnTo>
                    <a:pt x="207" y="359"/>
                  </a:lnTo>
                  <a:lnTo>
                    <a:pt x="198" y="363"/>
                  </a:lnTo>
                  <a:lnTo>
                    <a:pt x="191" y="366"/>
                  </a:lnTo>
                  <a:lnTo>
                    <a:pt x="188" y="368"/>
                  </a:lnTo>
                  <a:lnTo>
                    <a:pt x="185" y="369"/>
                  </a:lnTo>
                  <a:lnTo>
                    <a:pt x="178" y="375"/>
                  </a:lnTo>
                  <a:lnTo>
                    <a:pt x="175" y="378"/>
                  </a:lnTo>
                  <a:lnTo>
                    <a:pt x="172" y="381"/>
                  </a:lnTo>
                  <a:lnTo>
                    <a:pt x="169" y="384"/>
                  </a:lnTo>
                  <a:lnTo>
                    <a:pt x="167" y="387"/>
                  </a:lnTo>
                  <a:lnTo>
                    <a:pt x="165" y="390"/>
                  </a:lnTo>
                  <a:lnTo>
                    <a:pt x="163" y="394"/>
                  </a:lnTo>
                  <a:lnTo>
                    <a:pt x="161" y="397"/>
                  </a:lnTo>
                  <a:lnTo>
                    <a:pt x="159" y="401"/>
                  </a:lnTo>
                  <a:lnTo>
                    <a:pt x="158" y="404"/>
                  </a:lnTo>
                  <a:lnTo>
                    <a:pt x="157" y="408"/>
                  </a:lnTo>
                  <a:lnTo>
                    <a:pt x="156" y="412"/>
                  </a:lnTo>
                  <a:lnTo>
                    <a:pt x="155" y="416"/>
                  </a:lnTo>
                  <a:lnTo>
                    <a:pt x="155" y="420"/>
                  </a:lnTo>
                  <a:lnTo>
                    <a:pt x="155" y="424"/>
                  </a:lnTo>
                  <a:lnTo>
                    <a:pt x="155" y="432"/>
                  </a:lnTo>
                  <a:lnTo>
                    <a:pt x="156" y="435"/>
                  </a:lnTo>
                  <a:lnTo>
                    <a:pt x="157" y="439"/>
                  </a:lnTo>
                  <a:lnTo>
                    <a:pt x="157" y="443"/>
                  </a:lnTo>
                  <a:lnTo>
                    <a:pt x="158" y="447"/>
                  </a:lnTo>
                  <a:lnTo>
                    <a:pt x="160" y="450"/>
                  </a:lnTo>
                  <a:lnTo>
                    <a:pt x="161" y="454"/>
                  </a:lnTo>
                  <a:lnTo>
                    <a:pt x="163" y="457"/>
                  </a:lnTo>
                  <a:lnTo>
                    <a:pt x="164" y="461"/>
                  </a:lnTo>
                  <a:lnTo>
                    <a:pt x="166" y="464"/>
                  </a:lnTo>
                  <a:lnTo>
                    <a:pt x="169" y="467"/>
                  </a:lnTo>
                  <a:lnTo>
                    <a:pt x="174" y="473"/>
                  </a:lnTo>
                  <a:lnTo>
                    <a:pt x="179" y="479"/>
                  </a:lnTo>
                  <a:lnTo>
                    <a:pt x="186" y="485"/>
                  </a:lnTo>
                  <a:lnTo>
                    <a:pt x="189" y="487"/>
                  </a:lnTo>
                  <a:lnTo>
                    <a:pt x="192" y="490"/>
                  </a:lnTo>
                  <a:lnTo>
                    <a:pt x="196" y="492"/>
                  </a:lnTo>
                  <a:lnTo>
                    <a:pt x="199" y="494"/>
                  </a:lnTo>
                  <a:lnTo>
                    <a:pt x="203" y="496"/>
                  </a:lnTo>
                  <a:lnTo>
                    <a:pt x="207" y="497"/>
                  </a:lnTo>
                  <a:lnTo>
                    <a:pt x="215" y="500"/>
                  </a:lnTo>
                  <a:lnTo>
                    <a:pt x="223" y="502"/>
                  </a:lnTo>
                  <a:lnTo>
                    <a:pt x="232" y="503"/>
                  </a:lnTo>
                  <a:lnTo>
                    <a:pt x="241" y="503"/>
                  </a:lnTo>
                  <a:lnTo>
                    <a:pt x="251" y="503"/>
                  </a:lnTo>
                  <a:lnTo>
                    <a:pt x="262" y="501"/>
                  </a:lnTo>
                  <a:lnTo>
                    <a:pt x="272" y="499"/>
                  </a:lnTo>
                  <a:lnTo>
                    <a:pt x="282" y="496"/>
                  </a:lnTo>
                  <a:lnTo>
                    <a:pt x="292" y="492"/>
                  </a:lnTo>
                  <a:lnTo>
                    <a:pt x="302" y="488"/>
                  </a:lnTo>
                  <a:lnTo>
                    <a:pt x="311" y="482"/>
                  </a:lnTo>
                  <a:lnTo>
                    <a:pt x="321" y="476"/>
                  </a:lnTo>
                  <a:lnTo>
                    <a:pt x="328" y="470"/>
                  </a:lnTo>
                  <a:lnTo>
                    <a:pt x="334" y="465"/>
                  </a:lnTo>
                  <a:lnTo>
                    <a:pt x="339" y="459"/>
                  </a:lnTo>
                  <a:lnTo>
                    <a:pt x="344" y="452"/>
                  </a:lnTo>
                  <a:lnTo>
                    <a:pt x="349" y="446"/>
                  </a:lnTo>
                  <a:lnTo>
                    <a:pt x="352" y="439"/>
                  </a:lnTo>
                  <a:lnTo>
                    <a:pt x="355" y="432"/>
                  </a:lnTo>
                  <a:lnTo>
                    <a:pt x="358" y="425"/>
                  </a:lnTo>
                  <a:lnTo>
                    <a:pt x="359" y="419"/>
                  </a:lnTo>
                  <a:lnTo>
                    <a:pt x="361" y="413"/>
                  </a:lnTo>
                  <a:lnTo>
                    <a:pt x="362" y="405"/>
                  </a:lnTo>
                  <a:lnTo>
                    <a:pt x="362" y="396"/>
                  </a:lnTo>
                  <a:lnTo>
                    <a:pt x="364" y="375"/>
                  </a:lnTo>
                  <a:lnTo>
                    <a:pt x="364" y="350"/>
                  </a:lnTo>
                  <a:lnTo>
                    <a:pt x="364" y="319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 noChangeArrowheads="1"/>
            </p:cNvSpPr>
            <p:nvPr/>
          </p:nvSpPr>
          <p:spPr bwMode="auto">
            <a:xfrm>
              <a:off x="1510" y="1994"/>
              <a:ext cx="130" cy="130"/>
            </a:xfrm>
            <a:custGeom>
              <a:avLst/>
              <a:gdLst>
                <a:gd name="T0" fmla="*/ 431 w 587"/>
                <a:gd name="T1" fmla="*/ 586 h 587"/>
                <a:gd name="T2" fmla="*/ 405 w 587"/>
                <a:gd name="T3" fmla="*/ 343 h 587"/>
                <a:gd name="T4" fmla="*/ 373 w 587"/>
                <a:gd name="T5" fmla="*/ 346 h 587"/>
                <a:gd name="T6" fmla="*/ 350 w 587"/>
                <a:gd name="T7" fmla="*/ 353 h 587"/>
                <a:gd name="T8" fmla="*/ 337 w 587"/>
                <a:gd name="T9" fmla="*/ 360 h 587"/>
                <a:gd name="T10" fmla="*/ 319 w 587"/>
                <a:gd name="T11" fmla="*/ 376 h 587"/>
                <a:gd name="T12" fmla="*/ 298 w 587"/>
                <a:gd name="T13" fmla="*/ 401 h 587"/>
                <a:gd name="T14" fmla="*/ 180 w 587"/>
                <a:gd name="T15" fmla="*/ 586 h 587"/>
                <a:gd name="T16" fmla="*/ 122 w 587"/>
                <a:gd name="T17" fmla="*/ 399 h 587"/>
                <a:gd name="T18" fmla="*/ 156 w 587"/>
                <a:gd name="T19" fmla="*/ 359 h 587"/>
                <a:gd name="T20" fmla="*/ 177 w 587"/>
                <a:gd name="T21" fmla="*/ 342 h 587"/>
                <a:gd name="T22" fmla="*/ 192 w 587"/>
                <a:gd name="T23" fmla="*/ 334 h 587"/>
                <a:gd name="T24" fmla="*/ 166 w 587"/>
                <a:gd name="T25" fmla="*/ 328 h 587"/>
                <a:gd name="T26" fmla="*/ 138 w 587"/>
                <a:gd name="T27" fmla="*/ 318 h 587"/>
                <a:gd name="T28" fmla="*/ 119 w 587"/>
                <a:gd name="T29" fmla="*/ 308 h 587"/>
                <a:gd name="T30" fmla="*/ 102 w 587"/>
                <a:gd name="T31" fmla="*/ 294 h 587"/>
                <a:gd name="T32" fmla="*/ 74 w 587"/>
                <a:gd name="T33" fmla="*/ 259 h 587"/>
                <a:gd name="T34" fmla="*/ 57 w 587"/>
                <a:gd name="T35" fmla="*/ 216 h 587"/>
                <a:gd name="T36" fmla="*/ 51 w 587"/>
                <a:gd name="T37" fmla="*/ 167 h 587"/>
                <a:gd name="T38" fmla="*/ 55 w 587"/>
                <a:gd name="T39" fmla="*/ 126 h 587"/>
                <a:gd name="T40" fmla="*/ 66 w 587"/>
                <a:gd name="T41" fmla="*/ 91 h 587"/>
                <a:gd name="T42" fmla="*/ 85 w 587"/>
                <a:gd name="T43" fmla="*/ 60 h 587"/>
                <a:gd name="T44" fmla="*/ 109 w 587"/>
                <a:gd name="T45" fmla="*/ 36 h 587"/>
                <a:gd name="T46" fmla="*/ 138 w 587"/>
                <a:gd name="T47" fmla="*/ 19 h 587"/>
                <a:gd name="T48" fmla="*/ 174 w 587"/>
                <a:gd name="T49" fmla="*/ 8 h 587"/>
                <a:gd name="T50" fmla="*/ 240 w 587"/>
                <a:gd name="T51" fmla="*/ 1 h 587"/>
                <a:gd name="T52" fmla="*/ 431 w 587"/>
                <a:gd name="T53" fmla="*/ 99 h 587"/>
                <a:gd name="T54" fmla="*/ 292 w 587"/>
                <a:gd name="T55" fmla="*/ 100 h 587"/>
                <a:gd name="T56" fmla="*/ 258 w 587"/>
                <a:gd name="T57" fmla="*/ 106 h 587"/>
                <a:gd name="T58" fmla="*/ 241 w 587"/>
                <a:gd name="T59" fmla="*/ 112 h 587"/>
                <a:gd name="T60" fmla="*/ 232 w 587"/>
                <a:gd name="T61" fmla="*/ 119 h 587"/>
                <a:gd name="T62" fmla="*/ 224 w 587"/>
                <a:gd name="T63" fmla="*/ 127 h 587"/>
                <a:gd name="T64" fmla="*/ 218 w 587"/>
                <a:gd name="T65" fmla="*/ 136 h 587"/>
                <a:gd name="T66" fmla="*/ 213 w 587"/>
                <a:gd name="T67" fmla="*/ 147 h 587"/>
                <a:gd name="T68" fmla="*/ 210 w 587"/>
                <a:gd name="T69" fmla="*/ 165 h 587"/>
                <a:gd name="T70" fmla="*/ 211 w 587"/>
                <a:gd name="T71" fmla="*/ 189 h 587"/>
                <a:gd name="T72" fmla="*/ 214 w 587"/>
                <a:gd name="T73" fmla="*/ 202 h 587"/>
                <a:gd name="T74" fmla="*/ 219 w 587"/>
                <a:gd name="T75" fmla="*/ 213 h 587"/>
                <a:gd name="T76" fmla="*/ 226 w 587"/>
                <a:gd name="T77" fmla="*/ 223 h 587"/>
                <a:gd name="T78" fmla="*/ 235 w 587"/>
                <a:gd name="T79" fmla="*/ 231 h 587"/>
                <a:gd name="T80" fmla="*/ 246 w 587"/>
                <a:gd name="T81" fmla="*/ 237 h 587"/>
                <a:gd name="T82" fmla="*/ 275 w 587"/>
                <a:gd name="T83" fmla="*/ 247 h 587"/>
                <a:gd name="T84" fmla="*/ 314 w 587"/>
                <a:gd name="T85" fmla="*/ 251 h 587"/>
                <a:gd name="T86" fmla="*/ 431 w 587"/>
                <a:gd name="T87" fmla="*/ 9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7" h="587">
                  <a:moveTo>
                    <a:pt x="586" y="0"/>
                  </a:moveTo>
                  <a:lnTo>
                    <a:pt x="586" y="586"/>
                  </a:lnTo>
                  <a:lnTo>
                    <a:pt x="431" y="586"/>
                  </a:lnTo>
                  <a:lnTo>
                    <a:pt x="431" y="343"/>
                  </a:lnTo>
                  <a:lnTo>
                    <a:pt x="417" y="343"/>
                  </a:lnTo>
                  <a:lnTo>
                    <a:pt x="405" y="343"/>
                  </a:lnTo>
                  <a:lnTo>
                    <a:pt x="393" y="344"/>
                  </a:lnTo>
                  <a:lnTo>
                    <a:pt x="383" y="345"/>
                  </a:lnTo>
                  <a:lnTo>
                    <a:pt x="373" y="346"/>
                  </a:lnTo>
                  <a:lnTo>
                    <a:pt x="365" y="348"/>
                  </a:lnTo>
                  <a:lnTo>
                    <a:pt x="357" y="350"/>
                  </a:lnTo>
                  <a:lnTo>
                    <a:pt x="350" y="353"/>
                  </a:lnTo>
                  <a:lnTo>
                    <a:pt x="346" y="354"/>
                  </a:lnTo>
                  <a:lnTo>
                    <a:pt x="343" y="356"/>
                  </a:lnTo>
                  <a:lnTo>
                    <a:pt x="337" y="360"/>
                  </a:lnTo>
                  <a:lnTo>
                    <a:pt x="331" y="364"/>
                  </a:lnTo>
                  <a:lnTo>
                    <a:pt x="325" y="370"/>
                  </a:lnTo>
                  <a:lnTo>
                    <a:pt x="319" y="376"/>
                  </a:lnTo>
                  <a:lnTo>
                    <a:pt x="312" y="383"/>
                  </a:lnTo>
                  <a:lnTo>
                    <a:pt x="305" y="392"/>
                  </a:lnTo>
                  <a:lnTo>
                    <a:pt x="298" y="401"/>
                  </a:lnTo>
                  <a:lnTo>
                    <a:pt x="291" y="411"/>
                  </a:lnTo>
                  <a:lnTo>
                    <a:pt x="282" y="422"/>
                  </a:lnTo>
                  <a:lnTo>
                    <a:pt x="180" y="586"/>
                  </a:lnTo>
                  <a:lnTo>
                    <a:pt x="0" y="586"/>
                  </a:lnTo>
                  <a:lnTo>
                    <a:pt x="111" y="416"/>
                  </a:lnTo>
                  <a:lnTo>
                    <a:pt x="122" y="399"/>
                  </a:lnTo>
                  <a:lnTo>
                    <a:pt x="134" y="384"/>
                  </a:lnTo>
                  <a:lnTo>
                    <a:pt x="145" y="370"/>
                  </a:lnTo>
                  <a:lnTo>
                    <a:pt x="156" y="359"/>
                  </a:lnTo>
                  <a:lnTo>
                    <a:pt x="167" y="349"/>
                  </a:lnTo>
                  <a:lnTo>
                    <a:pt x="172" y="345"/>
                  </a:lnTo>
                  <a:lnTo>
                    <a:pt x="177" y="342"/>
                  </a:lnTo>
                  <a:lnTo>
                    <a:pt x="182" y="339"/>
                  </a:lnTo>
                  <a:lnTo>
                    <a:pt x="187" y="336"/>
                  </a:lnTo>
                  <a:lnTo>
                    <a:pt x="192" y="334"/>
                  </a:lnTo>
                  <a:lnTo>
                    <a:pt x="197" y="333"/>
                  </a:lnTo>
                  <a:lnTo>
                    <a:pt x="181" y="331"/>
                  </a:lnTo>
                  <a:lnTo>
                    <a:pt x="166" y="328"/>
                  </a:lnTo>
                  <a:lnTo>
                    <a:pt x="152" y="324"/>
                  </a:lnTo>
                  <a:lnTo>
                    <a:pt x="145" y="321"/>
                  </a:lnTo>
                  <a:lnTo>
                    <a:pt x="138" y="318"/>
                  </a:lnTo>
                  <a:lnTo>
                    <a:pt x="132" y="315"/>
                  </a:lnTo>
                  <a:lnTo>
                    <a:pt x="125" y="311"/>
                  </a:lnTo>
                  <a:lnTo>
                    <a:pt x="119" y="308"/>
                  </a:lnTo>
                  <a:lnTo>
                    <a:pt x="113" y="303"/>
                  </a:lnTo>
                  <a:lnTo>
                    <a:pt x="108" y="299"/>
                  </a:lnTo>
                  <a:lnTo>
                    <a:pt x="102" y="294"/>
                  </a:lnTo>
                  <a:lnTo>
                    <a:pt x="92" y="283"/>
                  </a:lnTo>
                  <a:lnTo>
                    <a:pt x="82" y="271"/>
                  </a:lnTo>
                  <a:lnTo>
                    <a:pt x="74" y="259"/>
                  </a:lnTo>
                  <a:lnTo>
                    <a:pt x="67" y="245"/>
                  </a:lnTo>
                  <a:lnTo>
                    <a:pt x="61" y="231"/>
                  </a:lnTo>
                  <a:lnTo>
                    <a:pt x="57" y="216"/>
                  </a:lnTo>
                  <a:lnTo>
                    <a:pt x="54" y="201"/>
                  </a:lnTo>
                  <a:lnTo>
                    <a:pt x="52" y="184"/>
                  </a:lnTo>
                  <a:lnTo>
                    <a:pt x="51" y="167"/>
                  </a:lnTo>
                  <a:lnTo>
                    <a:pt x="51" y="153"/>
                  </a:lnTo>
                  <a:lnTo>
                    <a:pt x="53" y="139"/>
                  </a:lnTo>
                  <a:lnTo>
                    <a:pt x="55" y="126"/>
                  </a:lnTo>
                  <a:lnTo>
                    <a:pt x="58" y="114"/>
                  </a:lnTo>
                  <a:lnTo>
                    <a:pt x="61" y="102"/>
                  </a:lnTo>
                  <a:lnTo>
                    <a:pt x="66" y="91"/>
                  </a:lnTo>
                  <a:lnTo>
                    <a:pt x="71" y="80"/>
                  </a:lnTo>
                  <a:lnTo>
                    <a:pt x="78" y="70"/>
                  </a:lnTo>
                  <a:lnTo>
                    <a:pt x="85" y="60"/>
                  </a:lnTo>
                  <a:lnTo>
                    <a:pt x="92" y="51"/>
                  </a:lnTo>
                  <a:lnTo>
                    <a:pt x="100" y="43"/>
                  </a:lnTo>
                  <a:lnTo>
                    <a:pt x="109" y="36"/>
                  </a:lnTo>
                  <a:lnTo>
                    <a:pt x="118" y="29"/>
                  </a:lnTo>
                  <a:lnTo>
                    <a:pt x="128" y="24"/>
                  </a:lnTo>
                  <a:lnTo>
                    <a:pt x="138" y="19"/>
                  </a:lnTo>
                  <a:lnTo>
                    <a:pt x="149" y="15"/>
                  </a:lnTo>
                  <a:lnTo>
                    <a:pt x="161" y="11"/>
                  </a:lnTo>
                  <a:lnTo>
                    <a:pt x="174" y="8"/>
                  </a:lnTo>
                  <a:lnTo>
                    <a:pt x="188" y="6"/>
                  </a:lnTo>
                  <a:lnTo>
                    <a:pt x="204" y="4"/>
                  </a:lnTo>
                  <a:lnTo>
                    <a:pt x="240" y="1"/>
                  </a:lnTo>
                  <a:lnTo>
                    <a:pt x="281" y="0"/>
                  </a:lnTo>
                  <a:lnTo>
                    <a:pt x="586" y="0"/>
                  </a:lnTo>
                  <a:close/>
                  <a:moveTo>
                    <a:pt x="431" y="99"/>
                  </a:moveTo>
                  <a:lnTo>
                    <a:pt x="321" y="99"/>
                  </a:lnTo>
                  <a:lnTo>
                    <a:pt x="306" y="99"/>
                  </a:lnTo>
                  <a:lnTo>
                    <a:pt x="292" y="100"/>
                  </a:lnTo>
                  <a:lnTo>
                    <a:pt x="280" y="101"/>
                  </a:lnTo>
                  <a:lnTo>
                    <a:pt x="269" y="103"/>
                  </a:lnTo>
                  <a:lnTo>
                    <a:pt x="258" y="106"/>
                  </a:lnTo>
                  <a:lnTo>
                    <a:pt x="249" y="109"/>
                  </a:lnTo>
                  <a:lnTo>
                    <a:pt x="245" y="111"/>
                  </a:lnTo>
                  <a:lnTo>
                    <a:pt x="241" y="112"/>
                  </a:lnTo>
                  <a:lnTo>
                    <a:pt x="238" y="114"/>
                  </a:lnTo>
                  <a:lnTo>
                    <a:pt x="235" y="117"/>
                  </a:lnTo>
                  <a:lnTo>
                    <a:pt x="232" y="119"/>
                  </a:lnTo>
                  <a:lnTo>
                    <a:pt x="229" y="121"/>
                  </a:lnTo>
                  <a:lnTo>
                    <a:pt x="226" y="124"/>
                  </a:lnTo>
                  <a:lnTo>
                    <a:pt x="224" y="127"/>
                  </a:lnTo>
                  <a:lnTo>
                    <a:pt x="222" y="130"/>
                  </a:lnTo>
                  <a:lnTo>
                    <a:pt x="220" y="133"/>
                  </a:lnTo>
                  <a:lnTo>
                    <a:pt x="218" y="136"/>
                  </a:lnTo>
                  <a:lnTo>
                    <a:pt x="216" y="140"/>
                  </a:lnTo>
                  <a:lnTo>
                    <a:pt x="215" y="144"/>
                  </a:lnTo>
                  <a:lnTo>
                    <a:pt x="213" y="147"/>
                  </a:lnTo>
                  <a:lnTo>
                    <a:pt x="212" y="152"/>
                  </a:lnTo>
                  <a:lnTo>
                    <a:pt x="212" y="156"/>
                  </a:lnTo>
                  <a:lnTo>
                    <a:pt x="210" y="165"/>
                  </a:lnTo>
                  <a:lnTo>
                    <a:pt x="210" y="175"/>
                  </a:lnTo>
                  <a:lnTo>
                    <a:pt x="210" y="185"/>
                  </a:lnTo>
                  <a:lnTo>
                    <a:pt x="211" y="189"/>
                  </a:lnTo>
                  <a:lnTo>
                    <a:pt x="212" y="194"/>
                  </a:lnTo>
                  <a:lnTo>
                    <a:pt x="213" y="198"/>
                  </a:lnTo>
                  <a:lnTo>
                    <a:pt x="214" y="202"/>
                  </a:lnTo>
                  <a:lnTo>
                    <a:pt x="215" y="206"/>
                  </a:lnTo>
                  <a:lnTo>
                    <a:pt x="217" y="210"/>
                  </a:lnTo>
                  <a:lnTo>
                    <a:pt x="219" y="213"/>
                  </a:lnTo>
                  <a:lnTo>
                    <a:pt x="221" y="217"/>
                  </a:lnTo>
                  <a:lnTo>
                    <a:pt x="223" y="220"/>
                  </a:lnTo>
                  <a:lnTo>
                    <a:pt x="226" y="223"/>
                  </a:lnTo>
                  <a:lnTo>
                    <a:pt x="229" y="226"/>
                  </a:lnTo>
                  <a:lnTo>
                    <a:pt x="231" y="228"/>
                  </a:lnTo>
                  <a:lnTo>
                    <a:pt x="235" y="231"/>
                  </a:lnTo>
                  <a:lnTo>
                    <a:pt x="238" y="233"/>
                  </a:lnTo>
                  <a:lnTo>
                    <a:pt x="242" y="235"/>
                  </a:lnTo>
                  <a:lnTo>
                    <a:pt x="246" y="237"/>
                  </a:lnTo>
                  <a:lnTo>
                    <a:pt x="254" y="241"/>
                  </a:lnTo>
                  <a:lnTo>
                    <a:pt x="264" y="244"/>
                  </a:lnTo>
                  <a:lnTo>
                    <a:pt x="275" y="247"/>
                  </a:lnTo>
                  <a:lnTo>
                    <a:pt x="287" y="248"/>
                  </a:lnTo>
                  <a:lnTo>
                    <a:pt x="300" y="250"/>
                  </a:lnTo>
                  <a:lnTo>
                    <a:pt x="314" y="251"/>
                  </a:lnTo>
                  <a:lnTo>
                    <a:pt x="330" y="251"/>
                  </a:lnTo>
                  <a:lnTo>
                    <a:pt x="431" y="251"/>
                  </a:lnTo>
                  <a:lnTo>
                    <a:pt x="431" y="99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 noChangeArrowheads="1"/>
            </p:cNvSpPr>
            <p:nvPr/>
          </p:nvSpPr>
          <p:spPr bwMode="auto">
            <a:xfrm>
              <a:off x="1749" y="1994"/>
              <a:ext cx="115" cy="130"/>
            </a:xfrm>
            <a:custGeom>
              <a:avLst/>
              <a:gdLst>
                <a:gd name="T0" fmla="*/ 0 w 521"/>
                <a:gd name="T1" fmla="*/ 0 h 587"/>
                <a:gd name="T2" fmla="*/ 520 w 521"/>
                <a:gd name="T3" fmla="*/ 0 h 587"/>
                <a:gd name="T4" fmla="*/ 520 w 521"/>
                <a:gd name="T5" fmla="*/ 586 h 587"/>
                <a:gd name="T6" fmla="*/ 365 w 521"/>
                <a:gd name="T7" fmla="*/ 586 h 587"/>
                <a:gd name="T8" fmla="*/ 365 w 521"/>
                <a:gd name="T9" fmla="*/ 125 h 587"/>
                <a:gd name="T10" fmla="*/ 155 w 521"/>
                <a:gd name="T11" fmla="*/ 125 h 587"/>
                <a:gd name="T12" fmla="*/ 155 w 521"/>
                <a:gd name="T13" fmla="*/ 586 h 587"/>
                <a:gd name="T14" fmla="*/ 0 w 521"/>
                <a:gd name="T15" fmla="*/ 586 h 587"/>
                <a:gd name="T16" fmla="*/ 0 w 521"/>
                <a:gd name="T1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" h="587">
                  <a:moveTo>
                    <a:pt x="0" y="0"/>
                  </a:moveTo>
                  <a:lnTo>
                    <a:pt x="520" y="0"/>
                  </a:lnTo>
                  <a:lnTo>
                    <a:pt x="520" y="586"/>
                  </a:lnTo>
                  <a:lnTo>
                    <a:pt x="365" y="586"/>
                  </a:lnTo>
                  <a:lnTo>
                    <a:pt x="365" y="125"/>
                  </a:lnTo>
                  <a:lnTo>
                    <a:pt x="155" y="125"/>
                  </a:lnTo>
                  <a:lnTo>
                    <a:pt x="155" y="586"/>
                  </a:lnTo>
                  <a:lnTo>
                    <a:pt x="0" y="586"/>
                  </a:lnTo>
                  <a:lnTo>
                    <a:pt x="0" y="0"/>
                  </a:lnTo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 noChangeArrowheads="1"/>
            </p:cNvSpPr>
            <p:nvPr/>
          </p:nvSpPr>
          <p:spPr bwMode="auto">
            <a:xfrm>
              <a:off x="1896" y="1991"/>
              <a:ext cx="134" cy="136"/>
            </a:xfrm>
            <a:custGeom>
              <a:avLst/>
              <a:gdLst>
                <a:gd name="T0" fmla="*/ 5 w 606"/>
                <a:gd name="T1" fmla="*/ 241 h 613"/>
                <a:gd name="T2" fmla="*/ 29 w 606"/>
                <a:gd name="T3" fmla="*/ 166 h 613"/>
                <a:gd name="T4" fmla="*/ 71 w 606"/>
                <a:gd name="T5" fmla="*/ 99 h 613"/>
                <a:gd name="T6" fmla="*/ 129 w 606"/>
                <a:gd name="T7" fmla="*/ 48 h 613"/>
                <a:gd name="T8" fmla="*/ 201 w 606"/>
                <a:gd name="T9" fmla="*/ 15 h 613"/>
                <a:gd name="T10" fmla="*/ 281 w 606"/>
                <a:gd name="T11" fmla="*/ 1 h 613"/>
                <a:gd name="T12" fmla="*/ 395 w 606"/>
                <a:gd name="T13" fmla="*/ 12 h 613"/>
                <a:gd name="T14" fmla="*/ 449 w 606"/>
                <a:gd name="T15" fmla="*/ 34 h 613"/>
                <a:gd name="T16" fmla="*/ 498 w 606"/>
                <a:gd name="T17" fmla="*/ 66 h 613"/>
                <a:gd name="T18" fmla="*/ 557 w 606"/>
                <a:gd name="T19" fmla="*/ 132 h 613"/>
                <a:gd name="T20" fmla="*/ 584 w 606"/>
                <a:gd name="T21" fmla="*/ 184 h 613"/>
                <a:gd name="T22" fmla="*/ 604 w 606"/>
                <a:gd name="T23" fmla="*/ 272 h 613"/>
                <a:gd name="T24" fmla="*/ 593 w 606"/>
                <a:gd name="T25" fmla="*/ 398 h 613"/>
                <a:gd name="T26" fmla="*/ 564 w 606"/>
                <a:gd name="T27" fmla="*/ 466 h 613"/>
                <a:gd name="T28" fmla="*/ 519 w 606"/>
                <a:gd name="T29" fmla="*/ 525 h 613"/>
                <a:gd name="T30" fmla="*/ 461 w 606"/>
                <a:gd name="T31" fmla="*/ 571 h 613"/>
                <a:gd name="T32" fmla="*/ 409 w 606"/>
                <a:gd name="T33" fmla="*/ 595 h 613"/>
                <a:gd name="T34" fmla="*/ 303 w 606"/>
                <a:gd name="T35" fmla="*/ 612 h 613"/>
                <a:gd name="T36" fmla="*/ 224 w 606"/>
                <a:gd name="T37" fmla="*/ 603 h 613"/>
                <a:gd name="T38" fmla="*/ 149 w 606"/>
                <a:gd name="T39" fmla="*/ 576 h 613"/>
                <a:gd name="T40" fmla="*/ 85 w 606"/>
                <a:gd name="T41" fmla="*/ 531 h 613"/>
                <a:gd name="T42" fmla="*/ 38 w 606"/>
                <a:gd name="T43" fmla="*/ 469 h 613"/>
                <a:gd name="T44" fmla="*/ 10 w 606"/>
                <a:gd name="T45" fmla="*/ 391 h 613"/>
                <a:gd name="T46" fmla="*/ 0 w 606"/>
                <a:gd name="T47" fmla="*/ 298 h 613"/>
                <a:gd name="T48" fmla="*/ 165 w 606"/>
                <a:gd name="T49" fmla="*/ 366 h 613"/>
                <a:gd name="T50" fmla="*/ 182 w 606"/>
                <a:gd name="T51" fmla="*/ 414 h 613"/>
                <a:gd name="T52" fmla="*/ 200 w 606"/>
                <a:gd name="T53" fmla="*/ 440 h 613"/>
                <a:gd name="T54" fmla="*/ 228 w 606"/>
                <a:gd name="T55" fmla="*/ 464 h 613"/>
                <a:gd name="T56" fmla="*/ 253 w 606"/>
                <a:gd name="T57" fmla="*/ 477 h 613"/>
                <a:gd name="T58" fmla="*/ 281 w 606"/>
                <a:gd name="T59" fmla="*/ 484 h 613"/>
                <a:gd name="T60" fmla="*/ 325 w 606"/>
                <a:gd name="T61" fmla="*/ 484 h 613"/>
                <a:gd name="T62" fmla="*/ 352 w 606"/>
                <a:gd name="T63" fmla="*/ 477 h 613"/>
                <a:gd name="T64" fmla="*/ 377 w 606"/>
                <a:gd name="T65" fmla="*/ 464 h 613"/>
                <a:gd name="T66" fmla="*/ 405 w 606"/>
                <a:gd name="T67" fmla="*/ 440 h 613"/>
                <a:gd name="T68" fmla="*/ 423 w 606"/>
                <a:gd name="T69" fmla="*/ 414 h 613"/>
                <a:gd name="T70" fmla="*/ 440 w 606"/>
                <a:gd name="T71" fmla="*/ 365 h 613"/>
                <a:gd name="T72" fmla="*/ 445 w 606"/>
                <a:gd name="T73" fmla="*/ 284 h 613"/>
                <a:gd name="T74" fmla="*/ 430 w 606"/>
                <a:gd name="T75" fmla="*/ 213 h 613"/>
                <a:gd name="T76" fmla="*/ 414 w 606"/>
                <a:gd name="T77" fmla="*/ 185 h 613"/>
                <a:gd name="T78" fmla="*/ 389 w 606"/>
                <a:gd name="T79" fmla="*/ 157 h 613"/>
                <a:gd name="T80" fmla="*/ 365 w 606"/>
                <a:gd name="T81" fmla="*/ 141 h 613"/>
                <a:gd name="T82" fmla="*/ 339 w 606"/>
                <a:gd name="T83" fmla="*/ 131 h 613"/>
                <a:gd name="T84" fmla="*/ 303 w 606"/>
                <a:gd name="T85" fmla="*/ 126 h 613"/>
                <a:gd name="T86" fmla="*/ 267 w 606"/>
                <a:gd name="T87" fmla="*/ 131 h 613"/>
                <a:gd name="T88" fmla="*/ 240 w 606"/>
                <a:gd name="T89" fmla="*/ 141 h 613"/>
                <a:gd name="T90" fmla="*/ 217 w 606"/>
                <a:gd name="T91" fmla="*/ 157 h 613"/>
                <a:gd name="T92" fmla="*/ 191 w 606"/>
                <a:gd name="T93" fmla="*/ 185 h 613"/>
                <a:gd name="T94" fmla="*/ 175 w 606"/>
                <a:gd name="T95" fmla="*/ 213 h 613"/>
                <a:gd name="T96" fmla="*/ 160 w 606"/>
                <a:gd name="T97" fmla="*/ 28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6" h="613">
                  <a:moveTo>
                    <a:pt x="0" y="298"/>
                  </a:moveTo>
                  <a:lnTo>
                    <a:pt x="1" y="279"/>
                  </a:lnTo>
                  <a:lnTo>
                    <a:pt x="2" y="259"/>
                  </a:lnTo>
                  <a:lnTo>
                    <a:pt x="5" y="241"/>
                  </a:lnTo>
                  <a:lnTo>
                    <a:pt x="10" y="222"/>
                  </a:lnTo>
                  <a:lnTo>
                    <a:pt x="15" y="203"/>
                  </a:lnTo>
                  <a:lnTo>
                    <a:pt x="21" y="185"/>
                  </a:lnTo>
                  <a:lnTo>
                    <a:pt x="29" y="166"/>
                  </a:lnTo>
                  <a:lnTo>
                    <a:pt x="38" y="148"/>
                  </a:lnTo>
                  <a:lnTo>
                    <a:pt x="48" y="131"/>
                  </a:lnTo>
                  <a:lnTo>
                    <a:pt x="59" y="114"/>
                  </a:lnTo>
                  <a:lnTo>
                    <a:pt x="71" y="99"/>
                  </a:lnTo>
                  <a:lnTo>
                    <a:pt x="84" y="85"/>
                  </a:lnTo>
                  <a:lnTo>
                    <a:pt x="98" y="71"/>
                  </a:lnTo>
                  <a:lnTo>
                    <a:pt x="113" y="59"/>
                  </a:lnTo>
                  <a:lnTo>
                    <a:pt x="129" y="48"/>
                  </a:lnTo>
                  <a:lnTo>
                    <a:pt x="146" y="38"/>
                  </a:lnTo>
                  <a:lnTo>
                    <a:pt x="164" y="29"/>
                  </a:lnTo>
                  <a:lnTo>
                    <a:pt x="182" y="21"/>
                  </a:lnTo>
                  <a:lnTo>
                    <a:pt x="201" y="15"/>
                  </a:lnTo>
                  <a:lnTo>
                    <a:pt x="220" y="10"/>
                  </a:lnTo>
                  <a:lnTo>
                    <a:pt x="240" y="5"/>
                  </a:lnTo>
                  <a:lnTo>
                    <a:pt x="260" y="2"/>
                  </a:lnTo>
                  <a:lnTo>
                    <a:pt x="281" y="1"/>
                  </a:lnTo>
                  <a:lnTo>
                    <a:pt x="302" y="0"/>
                  </a:lnTo>
                  <a:lnTo>
                    <a:pt x="334" y="1"/>
                  </a:lnTo>
                  <a:lnTo>
                    <a:pt x="365" y="5"/>
                  </a:lnTo>
                  <a:lnTo>
                    <a:pt x="395" y="12"/>
                  </a:lnTo>
                  <a:lnTo>
                    <a:pt x="409" y="17"/>
                  </a:lnTo>
                  <a:lnTo>
                    <a:pt x="423" y="22"/>
                  </a:lnTo>
                  <a:lnTo>
                    <a:pt x="436" y="27"/>
                  </a:lnTo>
                  <a:lnTo>
                    <a:pt x="449" y="34"/>
                  </a:lnTo>
                  <a:lnTo>
                    <a:pt x="462" y="41"/>
                  </a:lnTo>
                  <a:lnTo>
                    <a:pt x="474" y="49"/>
                  </a:lnTo>
                  <a:lnTo>
                    <a:pt x="486" y="57"/>
                  </a:lnTo>
                  <a:lnTo>
                    <a:pt x="498" y="66"/>
                  </a:lnTo>
                  <a:lnTo>
                    <a:pt x="520" y="86"/>
                  </a:lnTo>
                  <a:lnTo>
                    <a:pt x="540" y="109"/>
                  </a:lnTo>
                  <a:lnTo>
                    <a:pt x="549" y="120"/>
                  </a:lnTo>
                  <a:lnTo>
                    <a:pt x="557" y="132"/>
                  </a:lnTo>
                  <a:lnTo>
                    <a:pt x="565" y="145"/>
                  </a:lnTo>
                  <a:lnTo>
                    <a:pt x="572" y="157"/>
                  </a:lnTo>
                  <a:lnTo>
                    <a:pt x="578" y="170"/>
                  </a:lnTo>
                  <a:lnTo>
                    <a:pt x="584" y="184"/>
                  </a:lnTo>
                  <a:lnTo>
                    <a:pt x="589" y="198"/>
                  </a:lnTo>
                  <a:lnTo>
                    <a:pt x="593" y="212"/>
                  </a:lnTo>
                  <a:lnTo>
                    <a:pt x="600" y="241"/>
                  </a:lnTo>
                  <a:lnTo>
                    <a:pt x="604" y="272"/>
                  </a:lnTo>
                  <a:lnTo>
                    <a:pt x="605" y="304"/>
                  </a:lnTo>
                  <a:lnTo>
                    <a:pt x="604" y="337"/>
                  </a:lnTo>
                  <a:lnTo>
                    <a:pt x="600" y="368"/>
                  </a:lnTo>
                  <a:lnTo>
                    <a:pt x="593" y="398"/>
                  </a:lnTo>
                  <a:lnTo>
                    <a:pt x="584" y="426"/>
                  </a:lnTo>
                  <a:lnTo>
                    <a:pt x="578" y="439"/>
                  </a:lnTo>
                  <a:lnTo>
                    <a:pt x="571" y="453"/>
                  </a:lnTo>
                  <a:lnTo>
                    <a:pt x="564" y="466"/>
                  </a:lnTo>
                  <a:lnTo>
                    <a:pt x="557" y="478"/>
                  </a:lnTo>
                  <a:lnTo>
                    <a:pt x="548" y="490"/>
                  </a:lnTo>
                  <a:lnTo>
                    <a:pt x="539" y="502"/>
                  </a:lnTo>
                  <a:lnTo>
                    <a:pt x="519" y="525"/>
                  </a:lnTo>
                  <a:lnTo>
                    <a:pt x="497" y="545"/>
                  </a:lnTo>
                  <a:lnTo>
                    <a:pt x="485" y="554"/>
                  </a:lnTo>
                  <a:lnTo>
                    <a:pt x="473" y="563"/>
                  </a:lnTo>
                  <a:lnTo>
                    <a:pt x="461" y="571"/>
                  </a:lnTo>
                  <a:lnTo>
                    <a:pt x="449" y="578"/>
                  </a:lnTo>
                  <a:lnTo>
                    <a:pt x="436" y="584"/>
                  </a:lnTo>
                  <a:lnTo>
                    <a:pt x="422" y="590"/>
                  </a:lnTo>
                  <a:lnTo>
                    <a:pt x="409" y="595"/>
                  </a:lnTo>
                  <a:lnTo>
                    <a:pt x="395" y="600"/>
                  </a:lnTo>
                  <a:lnTo>
                    <a:pt x="365" y="607"/>
                  </a:lnTo>
                  <a:lnTo>
                    <a:pt x="335" y="611"/>
                  </a:lnTo>
                  <a:lnTo>
                    <a:pt x="303" y="612"/>
                  </a:lnTo>
                  <a:lnTo>
                    <a:pt x="283" y="611"/>
                  </a:lnTo>
                  <a:lnTo>
                    <a:pt x="263" y="610"/>
                  </a:lnTo>
                  <a:lnTo>
                    <a:pt x="244" y="607"/>
                  </a:lnTo>
                  <a:lnTo>
                    <a:pt x="224" y="603"/>
                  </a:lnTo>
                  <a:lnTo>
                    <a:pt x="205" y="598"/>
                  </a:lnTo>
                  <a:lnTo>
                    <a:pt x="186" y="592"/>
                  </a:lnTo>
                  <a:lnTo>
                    <a:pt x="168" y="584"/>
                  </a:lnTo>
                  <a:lnTo>
                    <a:pt x="149" y="576"/>
                  </a:lnTo>
                  <a:lnTo>
                    <a:pt x="132" y="566"/>
                  </a:lnTo>
                  <a:lnTo>
                    <a:pt x="115" y="555"/>
                  </a:lnTo>
                  <a:lnTo>
                    <a:pt x="99" y="544"/>
                  </a:lnTo>
                  <a:lnTo>
                    <a:pt x="85" y="531"/>
                  </a:lnTo>
                  <a:lnTo>
                    <a:pt x="72" y="517"/>
                  </a:lnTo>
                  <a:lnTo>
                    <a:pt x="59" y="502"/>
                  </a:lnTo>
                  <a:lnTo>
                    <a:pt x="48" y="486"/>
                  </a:lnTo>
                  <a:lnTo>
                    <a:pt x="38" y="469"/>
                  </a:lnTo>
                  <a:lnTo>
                    <a:pt x="29" y="451"/>
                  </a:lnTo>
                  <a:lnTo>
                    <a:pt x="21" y="432"/>
                  </a:lnTo>
                  <a:lnTo>
                    <a:pt x="15" y="412"/>
                  </a:lnTo>
                  <a:lnTo>
                    <a:pt x="10" y="391"/>
                  </a:lnTo>
                  <a:lnTo>
                    <a:pt x="5" y="369"/>
                  </a:lnTo>
                  <a:lnTo>
                    <a:pt x="2" y="346"/>
                  </a:lnTo>
                  <a:lnTo>
                    <a:pt x="1" y="322"/>
                  </a:lnTo>
                  <a:lnTo>
                    <a:pt x="0" y="298"/>
                  </a:lnTo>
                  <a:close/>
                  <a:moveTo>
                    <a:pt x="159" y="306"/>
                  </a:moveTo>
                  <a:lnTo>
                    <a:pt x="160" y="327"/>
                  </a:lnTo>
                  <a:lnTo>
                    <a:pt x="162" y="347"/>
                  </a:lnTo>
                  <a:lnTo>
                    <a:pt x="165" y="366"/>
                  </a:lnTo>
                  <a:lnTo>
                    <a:pt x="169" y="383"/>
                  </a:lnTo>
                  <a:lnTo>
                    <a:pt x="175" y="399"/>
                  </a:lnTo>
                  <a:lnTo>
                    <a:pt x="179" y="407"/>
                  </a:lnTo>
                  <a:lnTo>
                    <a:pt x="182" y="414"/>
                  </a:lnTo>
                  <a:lnTo>
                    <a:pt x="186" y="421"/>
                  </a:lnTo>
                  <a:lnTo>
                    <a:pt x="191" y="427"/>
                  </a:lnTo>
                  <a:lnTo>
                    <a:pt x="195" y="434"/>
                  </a:lnTo>
                  <a:lnTo>
                    <a:pt x="200" y="440"/>
                  </a:lnTo>
                  <a:lnTo>
                    <a:pt x="211" y="450"/>
                  </a:lnTo>
                  <a:lnTo>
                    <a:pt x="217" y="455"/>
                  </a:lnTo>
                  <a:lnTo>
                    <a:pt x="222" y="460"/>
                  </a:lnTo>
                  <a:lnTo>
                    <a:pt x="228" y="464"/>
                  </a:lnTo>
                  <a:lnTo>
                    <a:pt x="234" y="468"/>
                  </a:lnTo>
                  <a:lnTo>
                    <a:pt x="240" y="471"/>
                  </a:lnTo>
                  <a:lnTo>
                    <a:pt x="247" y="474"/>
                  </a:lnTo>
                  <a:lnTo>
                    <a:pt x="253" y="477"/>
                  </a:lnTo>
                  <a:lnTo>
                    <a:pt x="260" y="479"/>
                  </a:lnTo>
                  <a:lnTo>
                    <a:pt x="267" y="481"/>
                  </a:lnTo>
                  <a:lnTo>
                    <a:pt x="274" y="483"/>
                  </a:lnTo>
                  <a:lnTo>
                    <a:pt x="281" y="484"/>
                  </a:lnTo>
                  <a:lnTo>
                    <a:pt x="288" y="485"/>
                  </a:lnTo>
                  <a:lnTo>
                    <a:pt x="303" y="486"/>
                  </a:lnTo>
                  <a:lnTo>
                    <a:pt x="318" y="485"/>
                  </a:lnTo>
                  <a:lnTo>
                    <a:pt x="325" y="484"/>
                  </a:lnTo>
                  <a:lnTo>
                    <a:pt x="332" y="483"/>
                  </a:lnTo>
                  <a:lnTo>
                    <a:pt x="339" y="481"/>
                  </a:lnTo>
                  <a:lnTo>
                    <a:pt x="346" y="479"/>
                  </a:lnTo>
                  <a:lnTo>
                    <a:pt x="352" y="477"/>
                  </a:lnTo>
                  <a:lnTo>
                    <a:pt x="359" y="474"/>
                  </a:lnTo>
                  <a:lnTo>
                    <a:pt x="365" y="471"/>
                  </a:lnTo>
                  <a:lnTo>
                    <a:pt x="371" y="468"/>
                  </a:lnTo>
                  <a:lnTo>
                    <a:pt x="377" y="464"/>
                  </a:lnTo>
                  <a:lnTo>
                    <a:pt x="383" y="460"/>
                  </a:lnTo>
                  <a:lnTo>
                    <a:pt x="389" y="455"/>
                  </a:lnTo>
                  <a:lnTo>
                    <a:pt x="394" y="450"/>
                  </a:lnTo>
                  <a:lnTo>
                    <a:pt x="405" y="440"/>
                  </a:lnTo>
                  <a:lnTo>
                    <a:pt x="410" y="434"/>
                  </a:lnTo>
                  <a:lnTo>
                    <a:pt x="414" y="427"/>
                  </a:lnTo>
                  <a:lnTo>
                    <a:pt x="419" y="421"/>
                  </a:lnTo>
                  <a:lnTo>
                    <a:pt x="423" y="414"/>
                  </a:lnTo>
                  <a:lnTo>
                    <a:pt x="427" y="407"/>
                  </a:lnTo>
                  <a:lnTo>
                    <a:pt x="430" y="399"/>
                  </a:lnTo>
                  <a:lnTo>
                    <a:pt x="436" y="383"/>
                  </a:lnTo>
                  <a:lnTo>
                    <a:pt x="440" y="365"/>
                  </a:lnTo>
                  <a:lnTo>
                    <a:pt x="443" y="346"/>
                  </a:lnTo>
                  <a:lnTo>
                    <a:pt x="445" y="326"/>
                  </a:lnTo>
                  <a:lnTo>
                    <a:pt x="446" y="305"/>
                  </a:lnTo>
                  <a:lnTo>
                    <a:pt x="445" y="284"/>
                  </a:lnTo>
                  <a:lnTo>
                    <a:pt x="443" y="264"/>
                  </a:lnTo>
                  <a:lnTo>
                    <a:pt x="440" y="246"/>
                  </a:lnTo>
                  <a:lnTo>
                    <a:pt x="436" y="229"/>
                  </a:lnTo>
                  <a:lnTo>
                    <a:pt x="430" y="213"/>
                  </a:lnTo>
                  <a:lnTo>
                    <a:pt x="427" y="205"/>
                  </a:lnTo>
                  <a:lnTo>
                    <a:pt x="423" y="198"/>
                  </a:lnTo>
                  <a:lnTo>
                    <a:pt x="419" y="191"/>
                  </a:lnTo>
                  <a:lnTo>
                    <a:pt x="414" y="185"/>
                  </a:lnTo>
                  <a:lnTo>
                    <a:pt x="410" y="178"/>
                  </a:lnTo>
                  <a:lnTo>
                    <a:pt x="405" y="172"/>
                  </a:lnTo>
                  <a:lnTo>
                    <a:pt x="394" y="162"/>
                  </a:lnTo>
                  <a:lnTo>
                    <a:pt x="389" y="157"/>
                  </a:lnTo>
                  <a:lnTo>
                    <a:pt x="383" y="152"/>
                  </a:lnTo>
                  <a:lnTo>
                    <a:pt x="377" y="148"/>
                  </a:lnTo>
                  <a:lnTo>
                    <a:pt x="371" y="144"/>
                  </a:lnTo>
                  <a:lnTo>
                    <a:pt x="365" y="141"/>
                  </a:lnTo>
                  <a:lnTo>
                    <a:pt x="359" y="138"/>
                  </a:lnTo>
                  <a:lnTo>
                    <a:pt x="352" y="135"/>
                  </a:lnTo>
                  <a:lnTo>
                    <a:pt x="346" y="133"/>
                  </a:lnTo>
                  <a:lnTo>
                    <a:pt x="339" y="131"/>
                  </a:lnTo>
                  <a:lnTo>
                    <a:pt x="332" y="129"/>
                  </a:lnTo>
                  <a:lnTo>
                    <a:pt x="325" y="128"/>
                  </a:lnTo>
                  <a:lnTo>
                    <a:pt x="318" y="127"/>
                  </a:lnTo>
                  <a:lnTo>
                    <a:pt x="303" y="126"/>
                  </a:lnTo>
                  <a:lnTo>
                    <a:pt x="288" y="127"/>
                  </a:lnTo>
                  <a:lnTo>
                    <a:pt x="281" y="128"/>
                  </a:lnTo>
                  <a:lnTo>
                    <a:pt x="274" y="129"/>
                  </a:lnTo>
                  <a:lnTo>
                    <a:pt x="267" y="131"/>
                  </a:lnTo>
                  <a:lnTo>
                    <a:pt x="260" y="133"/>
                  </a:lnTo>
                  <a:lnTo>
                    <a:pt x="253" y="135"/>
                  </a:lnTo>
                  <a:lnTo>
                    <a:pt x="247" y="138"/>
                  </a:lnTo>
                  <a:lnTo>
                    <a:pt x="240" y="141"/>
                  </a:lnTo>
                  <a:lnTo>
                    <a:pt x="234" y="144"/>
                  </a:lnTo>
                  <a:lnTo>
                    <a:pt x="228" y="148"/>
                  </a:lnTo>
                  <a:lnTo>
                    <a:pt x="222" y="152"/>
                  </a:lnTo>
                  <a:lnTo>
                    <a:pt x="217" y="157"/>
                  </a:lnTo>
                  <a:lnTo>
                    <a:pt x="211" y="162"/>
                  </a:lnTo>
                  <a:lnTo>
                    <a:pt x="200" y="172"/>
                  </a:lnTo>
                  <a:lnTo>
                    <a:pt x="195" y="178"/>
                  </a:lnTo>
                  <a:lnTo>
                    <a:pt x="191" y="185"/>
                  </a:lnTo>
                  <a:lnTo>
                    <a:pt x="186" y="191"/>
                  </a:lnTo>
                  <a:lnTo>
                    <a:pt x="182" y="198"/>
                  </a:lnTo>
                  <a:lnTo>
                    <a:pt x="179" y="205"/>
                  </a:lnTo>
                  <a:lnTo>
                    <a:pt x="175" y="213"/>
                  </a:lnTo>
                  <a:lnTo>
                    <a:pt x="169" y="229"/>
                  </a:lnTo>
                  <a:lnTo>
                    <a:pt x="165" y="246"/>
                  </a:lnTo>
                  <a:lnTo>
                    <a:pt x="162" y="265"/>
                  </a:lnTo>
                  <a:lnTo>
                    <a:pt x="160" y="285"/>
                  </a:lnTo>
                  <a:lnTo>
                    <a:pt x="159" y="306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 noChangeArrowheads="1"/>
            </p:cNvSpPr>
            <p:nvPr/>
          </p:nvSpPr>
          <p:spPr bwMode="auto">
            <a:xfrm>
              <a:off x="2045" y="1994"/>
              <a:ext cx="117" cy="130"/>
            </a:xfrm>
            <a:custGeom>
              <a:avLst/>
              <a:gdLst>
                <a:gd name="T0" fmla="*/ 0 w 530"/>
                <a:gd name="T1" fmla="*/ 0 h 587"/>
                <a:gd name="T2" fmla="*/ 529 w 530"/>
                <a:gd name="T3" fmla="*/ 0 h 587"/>
                <a:gd name="T4" fmla="*/ 529 w 530"/>
                <a:gd name="T5" fmla="*/ 125 h 587"/>
                <a:gd name="T6" fmla="*/ 342 w 530"/>
                <a:gd name="T7" fmla="*/ 125 h 587"/>
                <a:gd name="T8" fmla="*/ 342 w 530"/>
                <a:gd name="T9" fmla="*/ 586 h 587"/>
                <a:gd name="T10" fmla="*/ 187 w 530"/>
                <a:gd name="T11" fmla="*/ 586 h 587"/>
                <a:gd name="T12" fmla="*/ 187 w 530"/>
                <a:gd name="T13" fmla="*/ 125 h 587"/>
                <a:gd name="T14" fmla="*/ 0 w 530"/>
                <a:gd name="T15" fmla="*/ 125 h 587"/>
                <a:gd name="T16" fmla="*/ 0 w 530"/>
                <a:gd name="T1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587">
                  <a:moveTo>
                    <a:pt x="0" y="0"/>
                  </a:moveTo>
                  <a:lnTo>
                    <a:pt x="529" y="0"/>
                  </a:lnTo>
                  <a:lnTo>
                    <a:pt x="529" y="125"/>
                  </a:lnTo>
                  <a:lnTo>
                    <a:pt x="342" y="125"/>
                  </a:lnTo>
                  <a:lnTo>
                    <a:pt x="342" y="586"/>
                  </a:lnTo>
                  <a:lnTo>
                    <a:pt x="187" y="586"/>
                  </a:lnTo>
                  <a:lnTo>
                    <a:pt x="187" y="125"/>
                  </a:lnTo>
                  <a:lnTo>
                    <a:pt x="0" y="125"/>
                  </a:lnTo>
                  <a:lnTo>
                    <a:pt x="0" y="0"/>
                  </a:lnTo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 noChangeArrowheads="1"/>
            </p:cNvSpPr>
            <p:nvPr/>
          </p:nvSpPr>
          <p:spPr bwMode="auto">
            <a:xfrm>
              <a:off x="2186" y="1991"/>
              <a:ext cx="127" cy="184"/>
            </a:xfrm>
            <a:custGeom>
              <a:avLst/>
              <a:gdLst>
                <a:gd name="T0" fmla="*/ 151 w 572"/>
                <a:gd name="T1" fmla="*/ 88 h 824"/>
                <a:gd name="T2" fmla="*/ 187 w 572"/>
                <a:gd name="T3" fmla="*/ 50 h 824"/>
                <a:gd name="T4" fmla="*/ 232 w 572"/>
                <a:gd name="T5" fmla="*/ 21 h 824"/>
                <a:gd name="T6" fmla="*/ 284 w 572"/>
                <a:gd name="T7" fmla="*/ 4 h 824"/>
                <a:gd name="T8" fmla="*/ 339 w 572"/>
                <a:gd name="T9" fmla="*/ 0 h 824"/>
                <a:gd name="T10" fmla="*/ 387 w 572"/>
                <a:gd name="T11" fmla="*/ 8 h 824"/>
                <a:gd name="T12" fmla="*/ 432 w 572"/>
                <a:gd name="T13" fmla="*/ 25 h 824"/>
                <a:gd name="T14" fmla="*/ 482 w 572"/>
                <a:gd name="T15" fmla="*/ 61 h 824"/>
                <a:gd name="T16" fmla="*/ 524 w 572"/>
                <a:gd name="T17" fmla="*/ 112 h 824"/>
                <a:gd name="T18" fmla="*/ 553 w 572"/>
                <a:gd name="T19" fmla="*/ 176 h 824"/>
                <a:gd name="T20" fmla="*/ 571 w 572"/>
                <a:gd name="T21" fmla="*/ 303 h 824"/>
                <a:gd name="T22" fmla="*/ 553 w 572"/>
                <a:gd name="T23" fmla="*/ 433 h 824"/>
                <a:gd name="T24" fmla="*/ 524 w 572"/>
                <a:gd name="T25" fmla="*/ 498 h 824"/>
                <a:gd name="T26" fmla="*/ 481 w 572"/>
                <a:gd name="T27" fmla="*/ 550 h 824"/>
                <a:gd name="T28" fmla="*/ 431 w 572"/>
                <a:gd name="T29" fmla="*/ 586 h 824"/>
                <a:gd name="T30" fmla="*/ 387 w 572"/>
                <a:gd name="T31" fmla="*/ 604 h 824"/>
                <a:gd name="T32" fmla="*/ 338 w 572"/>
                <a:gd name="T33" fmla="*/ 612 h 824"/>
                <a:gd name="T34" fmla="*/ 291 w 572"/>
                <a:gd name="T35" fmla="*/ 609 h 824"/>
                <a:gd name="T36" fmla="*/ 248 w 572"/>
                <a:gd name="T37" fmla="*/ 597 h 824"/>
                <a:gd name="T38" fmla="*/ 208 w 572"/>
                <a:gd name="T39" fmla="*/ 574 h 824"/>
                <a:gd name="T40" fmla="*/ 166 w 572"/>
                <a:gd name="T41" fmla="*/ 538 h 824"/>
                <a:gd name="T42" fmla="*/ 0 w 572"/>
                <a:gd name="T43" fmla="*/ 13 h 824"/>
                <a:gd name="T44" fmla="*/ 158 w 572"/>
                <a:gd name="T45" fmla="*/ 363 h 824"/>
                <a:gd name="T46" fmla="*/ 175 w 572"/>
                <a:gd name="T47" fmla="*/ 415 h 824"/>
                <a:gd name="T48" fmla="*/ 192 w 572"/>
                <a:gd name="T49" fmla="*/ 442 h 824"/>
                <a:gd name="T50" fmla="*/ 218 w 572"/>
                <a:gd name="T51" fmla="*/ 467 h 824"/>
                <a:gd name="T52" fmla="*/ 241 w 572"/>
                <a:gd name="T53" fmla="*/ 480 h 824"/>
                <a:gd name="T54" fmla="*/ 267 w 572"/>
                <a:gd name="T55" fmla="*/ 487 h 824"/>
                <a:gd name="T56" fmla="*/ 294 w 572"/>
                <a:gd name="T57" fmla="*/ 489 h 824"/>
                <a:gd name="T58" fmla="*/ 319 w 572"/>
                <a:gd name="T59" fmla="*/ 485 h 824"/>
                <a:gd name="T60" fmla="*/ 342 w 572"/>
                <a:gd name="T61" fmla="*/ 475 h 824"/>
                <a:gd name="T62" fmla="*/ 362 w 572"/>
                <a:gd name="T63" fmla="*/ 460 h 824"/>
                <a:gd name="T64" fmla="*/ 385 w 572"/>
                <a:gd name="T65" fmla="*/ 434 h 824"/>
                <a:gd name="T66" fmla="*/ 398 w 572"/>
                <a:gd name="T67" fmla="*/ 405 h 824"/>
                <a:gd name="T68" fmla="*/ 411 w 572"/>
                <a:gd name="T69" fmla="*/ 327 h 824"/>
                <a:gd name="T70" fmla="*/ 407 w 572"/>
                <a:gd name="T71" fmla="*/ 241 h 824"/>
                <a:gd name="T72" fmla="*/ 391 w 572"/>
                <a:gd name="T73" fmla="*/ 192 h 824"/>
                <a:gd name="T74" fmla="*/ 375 w 572"/>
                <a:gd name="T75" fmla="*/ 167 h 824"/>
                <a:gd name="T76" fmla="*/ 351 w 572"/>
                <a:gd name="T77" fmla="*/ 143 h 824"/>
                <a:gd name="T78" fmla="*/ 328 w 572"/>
                <a:gd name="T79" fmla="*/ 131 h 824"/>
                <a:gd name="T80" fmla="*/ 304 w 572"/>
                <a:gd name="T81" fmla="*/ 124 h 824"/>
                <a:gd name="T82" fmla="*/ 277 w 572"/>
                <a:gd name="T83" fmla="*/ 122 h 824"/>
                <a:gd name="T84" fmla="*/ 251 w 572"/>
                <a:gd name="T85" fmla="*/ 126 h 824"/>
                <a:gd name="T86" fmla="*/ 227 w 572"/>
                <a:gd name="T87" fmla="*/ 136 h 824"/>
                <a:gd name="T88" fmla="*/ 205 w 572"/>
                <a:gd name="T89" fmla="*/ 151 h 824"/>
                <a:gd name="T90" fmla="*/ 182 w 572"/>
                <a:gd name="T91" fmla="*/ 178 h 824"/>
                <a:gd name="T92" fmla="*/ 168 w 572"/>
                <a:gd name="T93" fmla="*/ 205 h 824"/>
                <a:gd name="T94" fmla="*/ 154 w 572"/>
                <a:gd name="T95" fmla="*/ 27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2" h="824">
                  <a:moveTo>
                    <a:pt x="0" y="13"/>
                  </a:moveTo>
                  <a:lnTo>
                    <a:pt x="144" y="13"/>
                  </a:lnTo>
                  <a:lnTo>
                    <a:pt x="144" y="99"/>
                  </a:lnTo>
                  <a:lnTo>
                    <a:pt x="151" y="88"/>
                  </a:lnTo>
                  <a:lnTo>
                    <a:pt x="159" y="78"/>
                  </a:lnTo>
                  <a:lnTo>
                    <a:pt x="168" y="68"/>
                  </a:lnTo>
                  <a:lnTo>
                    <a:pt x="177" y="59"/>
                  </a:lnTo>
                  <a:lnTo>
                    <a:pt x="187" y="50"/>
                  </a:lnTo>
                  <a:lnTo>
                    <a:pt x="197" y="42"/>
                  </a:lnTo>
                  <a:lnTo>
                    <a:pt x="208" y="35"/>
                  </a:lnTo>
                  <a:lnTo>
                    <a:pt x="220" y="27"/>
                  </a:lnTo>
                  <a:lnTo>
                    <a:pt x="232" y="21"/>
                  </a:lnTo>
                  <a:lnTo>
                    <a:pt x="245" y="15"/>
                  </a:lnTo>
                  <a:lnTo>
                    <a:pt x="258" y="11"/>
                  </a:lnTo>
                  <a:lnTo>
                    <a:pt x="271" y="7"/>
                  </a:lnTo>
                  <a:lnTo>
                    <a:pt x="284" y="4"/>
                  </a:lnTo>
                  <a:lnTo>
                    <a:pt x="298" y="2"/>
                  </a:lnTo>
                  <a:lnTo>
                    <a:pt x="312" y="0"/>
                  </a:lnTo>
                  <a:lnTo>
                    <a:pt x="327" y="0"/>
                  </a:lnTo>
                  <a:lnTo>
                    <a:pt x="339" y="0"/>
                  </a:lnTo>
                  <a:lnTo>
                    <a:pt x="352" y="1"/>
                  </a:lnTo>
                  <a:lnTo>
                    <a:pt x="364" y="3"/>
                  </a:lnTo>
                  <a:lnTo>
                    <a:pt x="376" y="5"/>
                  </a:lnTo>
                  <a:lnTo>
                    <a:pt x="387" y="8"/>
                  </a:lnTo>
                  <a:lnTo>
                    <a:pt x="399" y="11"/>
                  </a:lnTo>
                  <a:lnTo>
                    <a:pt x="410" y="15"/>
                  </a:lnTo>
                  <a:lnTo>
                    <a:pt x="421" y="20"/>
                  </a:lnTo>
                  <a:lnTo>
                    <a:pt x="432" y="25"/>
                  </a:lnTo>
                  <a:lnTo>
                    <a:pt x="442" y="31"/>
                  </a:lnTo>
                  <a:lnTo>
                    <a:pt x="452" y="38"/>
                  </a:lnTo>
                  <a:lnTo>
                    <a:pt x="462" y="45"/>
                  </a:lnTo>
                  <a:lnTo>
                    <a:pt x="482" y="61"/>
                  </a:lnTo>
                  <a:lnTo>
                    <a:pt x="500" y="80"/>
                  </a:lnTo>
                  <a:lnTo>
                    <a:pt x="508" y="90"/>
                  </a:lnTo>
                  <a:lnTo>
                    <a:pt x="517" y="101"/>
                  </a:lnTo>
                  <a:lnTo>
                    <a:pt x="524" y="112"/>
                  </a:lnTo>
                  <a:lnTo>
                    <a:pt x="531" y="124"/>
                  </a:lnTo>
                  <a:lnTo>
                    <a:pt x="537" y="136"/>
                  </a:lnTo>
                  <a:lnTo>
                    <a:pt x="543" y="149"/>
                  </a:lnTo>
                  <a:lnTo>
                    <a:pt x="553" y="176"/>
                  </a:lnTo>
                  <a:lnTo>
                    <a:pt x="561" y="204"/>
                  </a:lnTo>
                  <a:lnTo>
                    <a:pt x="567" y="235"/>
                  </a:lnTo>
                  <a:lnTo>
                    <a:pt x="570" y="268"/>
                  </a:lnTo>
                  <a:lnTo>
                    <a:pt x="571" y="303"/>
                  </a:lnTo>
                  <a:lnTo>
                    <a:pt x="570" y="338"/>
                  </a:lnTo>
                  <a:lnTo>
                    <a:pt x="567" y="372"/>
                  </a:lnTo>
                  <a:lnTo>
                    <a:pt x="561" y="403"/>
                  </a:lnTo>
                  <a:lnTo>
                    <a:pt x="553" y="433"/>
                  </a:lnTo>
                  <a:lnTo>
                    <a:pt x="543" y="460"/>
                  </a:lnTo>
                  <a:lnTo>
                    <a:pt x="537" y="473"/>
                  </a:lnTo>
                  <a:lnTo>
                    <a:pt x="531" y="486"/>
                  </a:lnTo>
                  <a:lnTo>
                    <a:pt x="524" y="498"/>
                  </a:lnTo>
                  <a:lnTo>
                    <a:pt x="516" y="509"/>
                  </a:lnTo>
                  <a:lnTo>
                    <a:pt x="508" y="520"/>
                  </a:lnTo>
                  <a:lnTo>
                    <a:pt x="499" y="531"/>
                  </a:lnTo>
                  <a:lnTo>
                    <a:pt x="481" y="550"/>
                  </a:lnTo>
                  <a:lnTo>
                    <a:pt x="462" y="566"/>
                  </a:lnTo>
                  <a:lnTo>
                    <a:pt x="452" y="574"/>
                  </a:lnTo>
                  <a:lnTo>
                    <a:pt x="441" y="580"/>
                  </a:lnTo>
                  <a:lnTo>
                    <a:pt x="431" y="586"/>
                  </a:lnTo>
                  <a:lnTo>
                    <a:pt x="420" y="592"/>
                  </a:lnTo>
                  <a:lnTo>
                    <a:pt x="409" y="596"/>
                  </a:lnTo>
                  <a:lnTo>
                    <a:pt x="398" y="601"/>
                  </a:lnTo>
                  <a:lnTo>
                    <a:pt x="387" y="604"/>
                  </a:lnTo>
                  <a:lnTo>
                    <a:pt x="375" y="607"/>
                  </a:lnTo>
                  <a:lnTo>
                    <a:pt x="363" y="609"/>
                  </a:lnTo>
                  <a:lnTo>
                    <a:pt x="351" y="611"/>
                  </a:lnTo>
                  <a:lnTo>
                    <a:pt x="338" y="612"/>
                  </a:lnTo>
                  <a:lnTo>
                    <a:pt x="326" y="612"/>
                  </a:lnTo>
                  <a:lnTo>
                    <a:pt x="314" y="612"/>
                  </a:lnTo>
                  <a:lnTo>
                    <a:pt x="302" y="611"/>
                  </a:lnTo>
                  <a:lnTo>
                    <a:pt x="291" y="609"/>
                  </a:lnTo>
                  <a:lnTo>
                    <a:pt x="280" y="607"/>
                  </a:lnTo>
                  <a:lnTo>
                    <a:pt x="269" y="604"/>
                  </a:lnTo>
                  <a:lnTo>
                    <a:pt x="258" y="601"/>
                  </a:lnTo>
                  <a:lnTo>
                    <a:pt x="248" y="597"/>
                  </a:lnTo>
                  <a:lnTo>
                    <a:pt x="238" y="593"/>
                  </a:lnTo>
                  <a:lnTo>
                    <a:pt x="228" y="587"/>
                  </a:lnTo>
                  <a:lnTo>
                    <a:pt x="218" y="581"/>
                  </a:lnTo>
                  <a:lnTo>
                    <a:pt x="208" y="574"/>
                  </a:lnTo>
                  <a:lnTo>
                    <a:pt x="197" y="567"/>
                  </a:lnTo>
                  <a:lnTo>
                    <a:pt x="187" y="558"/>
                  </a:lnTo>
                  <a:lnTo>
                    <a:pt x="177" y="548"/>
                  </a:lnTo>
                  <a:lnTo>
                    <a:pt x="166" y="538"/>
                  </a:lnTo>
                  <a:lnTo>
                    <a:pt x="155" y="527"/>
                  </a:lnTo>
                  <a:lnTo>
                    <a:pt x="155" y="823"/>
                  </a:lnTo>
                  <a:lnTo>
                    <a:pt x="0" y="823"/>
                  </a:lnTo>
                  <a:lnTo>
                    <a:pt x="0" y="13"/>
                  </a:lnTo>
                  <a:close/>
                  <a:moveTo>
                    <a:pt x="153" y="296"/>
                  </a:moveTo>
                  <a:lnTo>
                    <a:pt x="154" y="320"/>
                  </a:lnTo>
                  <a:lnTo>
                    <a:pt x="155" y="342"/>
                  </a:lnTo>
                  <a:lnTo>
                    <a:pt x="158" y="363"/>
                  </a:lnTo>
                  <a:lnTo>
                    <a:pt x="163" y="382"/>
                  </a:lnTo>
                  <a:lnTo>
                    <a:pt x="168" y="399"/>
                  </a:lnTo>
                  <a:lnTo>
                    <a:pt x="171" y="407"/>
                  </a:lnTo>
                  <a:lnTo>
                    <a:pt x="175" y="415"/>
                  </a:lnTo>
                  <a:lnTo>
                    <a:pt x="179" y="422"/>
                  </a:lnTo>
                  <a:lnTo>
                    <a:pt x="183" y="429"/>
                  </a:lnTo>
                  <a:lnTo>
                    <a:pt x="187" y="436"/>
                  </a:lnTo>
                  <a:lnTo>
                    <a:pt x="192" y="442"/>
                  </a:lnTo>
                  <a:lnTo>
                    <a:pt x="202" y="453"/>
                  </a:lnTo>
                  <a:lnTo>
                    <a:pt x="207" y="458"/>
                  </a:lnTo>
                  <a:lnTo>
                    <a:pt x="213" y="462"/>
                  </a:lnTo>
                  <a:lnTo>
                    <a:pt x="218" y="467"/>
                  </a:lnTo>
                  <a:lnTo>
                    <a:pt x="224" y="471"/>
                  </a:lnTo>
                  <a:lnTo>
                    <a:pt x="229" y="474"/>
                  </a:lnTo>
                  <a:lnTo>
                    <a:pt x="235" y="477"/>
                  </a:lnTo>
                  <a:lnTo>
                    <a:pt x="241" y="480"/>
                  </a:lnTo>
                  <a:lnTo>
                    <a:pt x="247" y="482"/>
                  </a:lnTo>
                  <a:lnTo>
                    <a:pt x="254" y="484"/>
                  </a:lnTo>
                  <a:lnTo>
                    <a:pt x="260" y="486"/>
                  </a:lnTo>
                  <a:lnTo>
                    <a:pt x="267" y="487"/>
                  </a:lnTo>
                  <a:lnTo>
                    <a:pt x="273" y="488"/>
                  </a:lnTo>
                  <a:lnTo>
                    <a:pt x="280" y="489"/>
                  </a:lnTo>
                  <a:lnTo>
                    <a:pt x="287" y="489"/>
                  </a:lnTo>
                  <a:lnTo>
                    <a:pt x="294" y="489"/>
                  </a:lnTo>
                  <a:lnTo>
                    <a:pt x="300" y="488"/>
                  </a:lnTo>
                  <a:lnTo>
                    <a:pt x="306" y="487"/>
                  </a:lnTo>
                  <a:lnTo>
                    <a:pt x="313" y="486"/>
                  </a:lnTo>
                  <a:lnTo>
                    <a:pt x="319" y="485"/>
                  </a:lnTo>
                  <a:lnTo>
                    <a:pt x="325" y="483"/>
                  </a:lnTo>
                  <a:lnTo>
                    <a:pt x="330" y="481"/>
                  </a:lnTo>
                  <a:lnTo>
                    <a:pt x="336" y="478"/>
                  </a:lnTo>
                  <a:lnTo>
                    <a:pt x="342" y="475"/>
                  </a:lnTo>
                  <a:lnTo>
                    <a:pt x="347" y="472"/>
                  </a:lnTo>
                  <a:lnTo>
                    <a:pt x="352" y="469"/>
                  </a:lnTo>
                  <a:lnTo>
                    <a:pt x="357" y="465"/>
                  </a:lnTo>
                  <a:lnTo>
                    <a:pt x="362" y="460"/>
                  </a:lnTo>
                  <a:lnTo>
                    <a:pt x="367" y="456"/>
                  </a:lnTo>
                  <a:lnTo>
                    <a:pt x="376" y="446"/>
                  </a:lnTo>
                  <a:lnTo>
                    <a:pt x="381" y="440"/>
                  </a:lnTo>
                  <a:lnTo>
                    <a:pt x="385" y="434"/>
                  </a:lnTo>
                  <a:lnTo>
                    <a:pt x="388" y="427"/>
                  </a:lnTo>
                  <a:lnTo>
                    <a:pt x="392" y="421"/>
                  </a:lnTo>
                  <a:lnTo>
                    <a:pt x="395" y="413"/>
                  </a:lnTo>
                  <a:lnTo>
                    <a:pt x="398" y="405"/>
                  </a:lnTo>
                  <a:lnTo>
                    <a:pt x="403" y="388"/>
                  </a:lnTo>
                  <a:lnTo>
                    <a:pt x="407" y="370"/>
                  </a:lnTo>
                  <a:lnTo>
                    <a:pt x="410" y="349"/>
                  </a:lnTo>
                  <a:lnTo>
                    <a:pt x="411" y="327"/>
                  </a:lnTo>
                  <a:lnTo>
                    <a:pt x="412" y="304"/>
                  </a:lnTo>
                  <a:lnTo>
                    <a:pt x="411" y="281"/>
                  </a:lnTo>
                  <a:lnTo>
                    <a:pt x="410" y="260"/>
                  </a:lnTo>
                  <a:lnTo>
                    <a:pt x="407" y="241"/>
                  </a:lnTo>
                  <a:lnTo>
                    <a:pt x="403" y="223"/>
                  </a:lnTo>
                  <a:lnTo>
                    <a:pt x="398" y="207"/>
                  </a:lnTo>
                  <a:lnTo>
                    <a:pt x="395" y="199"/>
                  </a:lnTo>
                  <a:lnTo>
                    <a:pt x="391" y="192"/>
                  </a:lnTo>
                  <a:lnTo>
                    <a:pt x="388" y="185"/>
                  </a:lnTo>
                  <a:lnTo>
                    <a:pt x="384" y="179"/>
                  </a:lnTo>
                  <a:lnTo>
                    <a:pt x="380" y="172"/>
                  </a:lnTo>
                  <a:lnTo>
                    <a:pt x="375" y="167"/>
                  </a:lnTo>
                  <a:lnTo>
                    <a:pt x="366" y="156"/>
                  </a:lnTo>
                  <a:lnTo>
                    <a:pt x="361" y="152"/>
                  </a:lnTo>
                  <a:lnTo>
                    <a:pt x="356" y="147"/>
                  </a:lnTo>
                  <a:lnTo>
                    <a:pt x="351" y="143"/>
                  </a:lnTo>
                  <a:lnTo>
                    <a:pt x="345" y="139"/>
                  </a:lnTo>
                  <a:lnTo>
                    <a:pt x="340" y="136"/>
                  </a:lnTo>
                  <a:lnTo>
                    <a:pt x="334" y="133"/>
                  </a:lnTo>
                  <a:lnTo>
                    <a:pt x="328" y="131"/>
                  </a:lnTo>
                  <a:lnTo>
                    <a:pt x="322" y="128"/>
                  </a:lnTo>
                  <a:lnTo>
                    <a:pt x="316" y="126"/>
                  </a:lnTo>
                  <a:lnTo>
                    <a:pt x="310" y="125"/>
                  </a:lnTo>
                  <a:lnTo>
                    <a:pt x="304" y="124"/>
                  </a:lnTo>
                  <a:lnTo>
                    <a:pt x="297" y="123"/>
                  </a:lnTo>
                  <a:lnTo>
                    <a:pt x="291" y="122"/>
                  </a:lnTo>
                  <a:lnTo>
                    <a:pt x="284" y="122"/>
                  </a:lnTo>
                  <a:lnTo>
                    <a:pt x="277" y="122"/>
                  </a:lnTo>
                  <a:lnTo>
                    <a:pt x="270" y="123"/>
                  </a:lnTo>
                  <a:lnTo>
                    <a:pt x="264" y="124"/>
                  </a:lnTo>
                  <a:lnTo>
                    <a:pt x="257" y="125"/>
                  </a:lnTo>
                  <a:lnTo>
                    <a:pt x="251" y="126"/>
                  </a:lnTo>
                  <a:lnTo>
                    <a:pt x="244" y="128"/>
                  </a:lnTo>
                  <a:lnTo>
                    <a:pt x="238" y="130"/>
                  </a:lnTo>
                  <a:lnTo>
                    <a:pt x="232" y="133"/>
                  </a:lnTo>
                  <a:lnTo>
                    <a:pt x="227" y="136"/>
                  </a:lnTo>
                  <a:lnTo>
                    <a:pt x="221" y="139"/>
                  </a:lnTo>
                  <a:lnTo>
                    <a:pt x="216" y="143"/>
                  </a:lnTo>
                  <a:lnTo>
                    <a:pt x="210" y="147"/>
                  </a:lnTo>
                  <a:lnTo>
                    <a:pt x="205" y="151"/>
                  </a:lnTo>
                  <a:lnTo>
                    <a:pt x="200" y="156"/>
                  </a:lnTo>
                  <a:lnTo>
                    <a:pt x="190" y="166"/>
                  </a:lnTo>
                  <a:lnTo>
                    <a:pt x="186" y="172"/>
                  </a:lnTo>
                  <a:lnTo>
                    <a:pt x="182" y="178"/>
                  </a:lnTo>
                  <a:lnTo>
                    <a:pt x="178" y="184"/>
                  </a:lnTo>
                  <a:lnTo>
                    <a:pt x="174" y="190"/>
                  </a:lnTo>
                  <a:lnTo>
                    <a:pt x="171" y="197"/>
                  </a:lnTo>
                  <a:lnTo>
                    <a:pt x="168" y="205"/>
                  </a:lnTo>
                  <a:lnTo>
                    <a:pt x="162" y="220"/>
                  </a:lnTo>
                  <a:lnTo>
                    <a:pt x="158" y="237"/>
                  </a:lnTo>
                  <a:lnTo>
                    <a:pt x="155" y="255"/>
                  </a:lnTo>
                  <a:lnTo>
                    <a:pt x="154" y="275"/>
                  </a:lnTo>
                  <a:lnTo>
                    <a:pt x="153" y="296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 noChangeArrowheads="1"/>
            </p:cNvSpPr>
            <p:nvPr/>
          </p:nvSpPr>
          <p:spPr bwMode="auto">
            <a:xfrm>
              <a:off x="2333" y="1991"/>
              <a:ext cx="121" cy="136"/>
            </a:xfrm>
            <a:custGeom>
              <a:avLst/>
              <a:gdLst>
                <a:gd name="T0" fmla="*/ 531 w 548"/>
                <a:gd name="T1" fmla="*/ 459 h 613"/>
                <a:gd name="T2" fmla="*/ 501 w 548"/>
                <a:gd name="T3" fmla="*/ 513 h 613"/>
                <a:gd name="T4" fmla="*/ 460 w 548"/>
                <a:gd name="T5" fmla="*/ 556 h 613"/>
                <a:gd name="T6" fmla="*/ 411 w 548"/>
                <a:gd name="T7" fmla="*/ 587 h 613"/>
                <a:gd name="T8" fmla="*/ 352 w 548"/>
                <a:gd name="T9" fmla="*/ 606 h 613"/>
                <a:gd name="T10" fmla="*/ 284 w 548"/>
                <a:gd name="T11" fmla="*/ 612 h 613"/>
                <a:gd name="T12" fmla="*/ 196 w 548"/>
                <a:gd name="T13" fmla="*/ 602 h 613"/>
                <a:gd name="T14" fmla="*/ 151 w 548"/>
                <a:gd name="T15" fmla="*/ 587 h 613"/>
                <a:gd name="T16" fmla="*/ 112 w 548"/>
                <a:gd name="T17" fmla="*/ 565 h 613"/>
                <a:gd name="T18" fmla="*/ 78 w 548"/>
                <a:gd name="T19" fmla="*/ 536 h 613"/>
                <a:gd name="T20" fmla="*/ 44 w 548"/>
                <a:gd name="T21" fmla="*/ 492 h 613"/>
                <a:gd name="T22" fmla="*/ 14 w 548"/>
                <a:gd name="T23" fmla="*/ 422 h 613"/>
                <a:gd name="T24" fmla="*/ 1 w 548"/>
                <a:gd name="T25" fmla="*/ 340 h 613"/>
                <a:gd name="T26" fmla="*/ 5 w 548"/>
                <a:gd name="T27" fmla="*/ 242 h 613"/>
                <a:gd name="T28" fmla="*/ 30 w 548"/>
                <a:gd name="T29" fmla="*/ 153 h 613"/>
                <a:gd name="T30" fmla="*/ 50 w 548"/>
                <a:gd name="T31" fmla="*/ 116 h 613"/>
                <a:gd name="T32" fmla="*/ 76 w 548"/>
                <a:gd name="T33" fmla="*/ 82 h 613"/>
                <a:gd name="T34" fmla="*/ 117 w 548"/>
                <a:gd name="T35" fmla="*/ 46 h 613"/>
                <a:gd name="T36" fmla="*/ 150 w 548"/>
                <a:gd name="T37" fmla="*/ 26 h 613"/>
                <a:gd name="T38" fmla="*/ 187 w 548"/>
                <a:gd name="T39" fmla="*/ 12 h 613"/>
                <a:gd name="T40" fmla="*/ 240 w 548"/>
                <a:gd name="T41" fmla="*/ 1 h 613"/>
                <a:gd name="T42" fmla="*/ 330 w 548"/>
                <a:gd name="T43" fmla="*/ 5 h 613"/>
                <a:gd name="T44" fmla="*/ 372 w 548"/>
                <a:gd name="T45" fmla="*/ 17 h 613"/>
                <a:gd name="T46" fmla="*/ 410 w 548"/>
                <a:gd name="T47" fmla="*/ 34 h 613"/>
                <a:gd name="T48" fmla="*/ 444 w 548"/>
                <a:gd name="T49" fmla="*/ 57 h 613"/>
                <a:gd name="T50" fmla="*/ 475 w 548"/>
                <a:gd name="T51" fmla="*/ 86 h 613"/>
                <a:gd name="T52" fmla="*/ 500 w 548"/>
                <a:gd name="T53" fmla="*/ 122 h 613"/>
                <a:gd name="T54" fmla="*/ 520 w 548"/>
                <a:gd name="T55" fmla="*/ 164 h 613"/>
                <a:gd name="T56" fmla="*/ 544 w 548"/>
                <a:gd name="T57" fmla="*/ 268 h 613"/>
                <a:gd name="T58" fmla="*/ 159 w 548"/>
                <a:gd name="T59" fmla="*/ 351 h 613"/>
                <a:gd name="T60" fmla="*/ 165 w 548"/>
                <a:gd name="T61" fmla="*/ 398 h 613"/>
                <a:gd name="T62" fmla="*/ 177 w 548"/>
                <a:gd name="T63" fmla="*/ 431 h 613"/>
                <a:gd name="T64" fmla="*/ 188 w 548"/>
                <a:gd name="T65" fmla="*/ 448 h 613"/>
                <a:gd name="T66" fmla="*/ 206 w 548"/>
                <a:gd name="T67" fmla="*/ 467 h 613"/>
                <a:gd name="T68" fmla="*/ 221 w 548"/>
                <a:gd name="T69" fmla="*/ 478 h 613"/>
                <a:gd name="T70" fmla="*/ 237 w 548"/>
                <a:gd name="T71" fmla="*/ 486 h 613"/>
                <a:gd name="T72" fmla="*/ 254 w 548"/>
                <a:gd name="T73" fmla="*/ 492 h 613"/>
                <a:gd name="T74" fmla="*/ 286 w 548"/>
                <a:gd name="T75" fmla="*/ 496 h 613"/>
                <a:gd name="T76" fmla="*/ 312 w 548"/>
                <a:gd name="T77" fmla="*/ 493 h 613"/>
                <a:gd name="T78" fmla="*/ 334 w 548"/>
                <a:gd name="T79" fmla="*/ 485 h 613"/>
                <a:gd name="T80" fmla="*/ 350 w 548"/>
                <a:gd name="T81" fmla="*/ 474 h 613"/>
                <a:gd name="T82" fmla="*/ 364 w 548"/>
                <a:gd name="T83" fmla="*/ 458 h 613"/>
                <a:gd name="T84" fmla="*/ 378 w 548"/>
                <a:gd name="T85" fmla="*/ 433 h 613"/>
                <a:gd name="T86" fmla="*/ 393 w 548"/>
                <a:gd name="T87" fmla="*/ 256 h 613"/>
                <a:gd name="T88" fmla="*/ 387 w 548"/>
                <a:gd name="T89" fmla="*/ 210 h 613"/>
                <a:gd name="T90" fmla="*/ 376 w 548"/>
                <a:gd name="T91" fmla="*/ 179 h 613"/>
                <a:gd name="T92" fmla="*/ 366 w 548"/>
                <a:gd name="T93" fmla="*/ 163 h 613"/>
                <a:gd name="T94" fmla="*/ 350 w 548"/>
                <a:gd name="T95" fmla="*/ 146 h 613"/>
                <a:gd name="T96" fmla="*/ 332 w 548"/>
                <a:gd name="T97" fmla="*/ 133 h 613"/>
                <a:gd name="T98" fmla="*/ 317 w 548"/>
                <a:gd name="T99" fmla="*/ 126 h 613"/>
                <a:gd name="T100" fmla="*/ 301 w 548"/>
                <a:gd name="T101" fmla="*/ 121 h 613"/>
                <a:gd name="T102" fmla="*/ 278 w 548"/>
                <a:gd name="T103" fmla="*/ 119 h 613"/>
                <a:gd name="T104" fmla="*/ 254 w 548"/>
                <a:gd name="T105" fmla="*/ 121 h 613"/>
                <a:gd name="T106" fmla="*/ 237 w 548"/>
                <a:gd name="T107" fmla="*/ 126 h 613"/>
                <a:gd name="T108" fmla="*/ 222 w 548"/>
                <a:gd name="T109" fmla="*/ 133 h 613"/>
                <a:gd name="T110" fmla="*/ 207 w 548"/>
                <a:gd name="T111" fmla="*/ 143 h 613"/>
                <a:gd name="T112" fmla="*/ 190 w 548"/>
                <a:gd name="T113" fmla="*/ 161 h 613"/>
                <a:gd name="T114" fmla="*/ 180 w 548"/>
                <a:gd name="T115" fmla="*/ 176 h 613"/>
                <a:gd name="T116" fmla="*/ 170 w 548"/>
                <a:gd name="T117" fmla="*/ 199 h 613"/>
                <a:gd name="T118" fmla="*/ 162 w 548"/>
                <a:gd name="T119" fmla="*/ 24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8" h="613">
                  <a:moveTo>
                    <a:pt x="385" y="412"/>
                  </a:moveTo>
                  <a:lnTo>
                    <a:pt x="539" y="438"/>
                  </a:lnTo>
                  <a:lnTo>
                    <a:pt x="531" y="459"/>
                  </a:lnTo>
                  <a:lnTo>
                    <a:pt x="522" y="478"/>
                  </a:lnTo>
                  <a:lnTo>
                    <a:pt x="512" y="496"/>
                  </a:lnTo>
                  <a:lnTo>
                    <a:pt x="501" y="513"/>
                  </a:lnTo>
                  <a:lnTo>
                    <a:pt x="488" y="528"/>
                  </a:lnTo>
                  <a:lnTo>
                    <a:pt x="475" y="543"/>
                  </a:lnTo>
                  <a:lnTo>
                    <a:pt x="460" y="556"/>
                  </a:lnTo>
                  <a:lnTo>
                    <a:pt x="445" y="568"/>
                  </a:lnTo>
                  <a:lnTo>
                    <a:pt x="428" y="578"/>
                  </a:lnTo>
                  <a:lnTo>
                    <a:pt x="411" y="587"/>
                  </a:lnTo>
                  <a:lnTo>
                    <a:pt x="392" y="595"/>
                  </a:lnTo>
                  <a:lnTo>
                    <a:pt x="373" y="601"/>
                  </a:lnTo>
                  <a:lnTo>
                    <a:pt x="352" y="606"/>
                  </a:lnTo>
                  <a:lnTo>
                    <a:pt x="330" y="609"/>
                  </a:lnTo>
                  <a:lnTo>
                    <a:pt x="308" y="611"/>
                  </a:lnTo>
                  <a:lnTo>
                    <a:pt x="284" y="612"/>
                  </a:lnTo>
                  <a:lnTo>
                    <a:pt x="247" y="610"/>
                  </a:lnTo>
                  <a:lnTo>
                    <a:pt x="213" y="606"/>
                  </a:lnTo>
                  <a:lnTo>
                    <a:pt x="196" y="602"/>
                  </a:lnTo>
                  <a:lnTo>
                    <a:pt x="181" y="598"/>
                  </a:lnTo>
                  <a:lnTo>
                    <a:pt x="166" y="593"/>
                  </a:lnTo>
                  <a:lnTo>
                    <a:pt x="151" y="587"/>
                  </a:lnTo>
                  <a:lnTo>
                    <a:pt x="137" y="580"/>
                  </a:lnTo>
                  <a:lnTo>
                    <a:pt x="124" y="573"/>
                  </a:lnTo>
                  <a:lnTo>
                    <a:pt x="112" y="565"/>
                  </a:lnTo>
                  <a:lnTo>
                    <a:pt x="100" y="556"/>
                  </a:lnTo>
                  <a:lnTo>
                    <a:pt x="88" y="546"/>
                  </a:lnTo>
                  <a:lnTo>
                    <a:pt x="78" y="536"/>
                  </a:lnTo>
                  <a:lnTo>
                    <a:pt x="67" y="524"/>
                  </a:lnTo>
                  <a:lnTo>
                    <a:pt x="58" y="512"/>
                  </a:lnTo>
                  <a:lnTo>
                    <a:pt x="44" y="492"/>
                  </a:lnTo>
                  <a:lnTo>
                    <a:pt x="33" y="470"/>
                  </a:lnTo>
                  <a:lnTo>
                    <a:pt x="23" y="446"/>
                  </a:lnTo>
                  <a:lnTo>
                    <a:pt x="14" y="422"/>
                  </a:lnTo>
                  <a:lnTo>
                    <a:pt x="8" y="396"/>
                  </a:lnTo>
                  <a:lnTo>
                    <a:pt x="4" y="369"/>
                  </a:lnTo>
                  <a:lnTo>
                    <a:pt x="1" y="340"/>
                  </a:lnTo>
                  <a:lnTo>
                    <a:pt x="0" y="310"/>
                  </a:lnTo>
                  <a:lnTo>
                    <a:pt x="1" y="275"/>
                  </a:lnTo>
                  <a:lnTo>
                    <a:pt x="5" y="242"/>
                  </a:lnTo>
                  <a:lnTo>
                    <a:pt x="11" y="210"/>
                  </a:lnTo>
                  <a:lnTo>
                    <a:pt x="19" y="181"/>
                  </a:lnTo>
                  <a:lnTo>
                    <a:pt x="30" y="153"/>
                  </a:lnTo>
                  <a:lnTo>
                    <a:pt x="36" y="140"/>
                  </a:lnTo>
                  <a:lnTo>
                    <a:pt x="43" y="128"/>
                  </a:lnTo>
                  <a:lnTo>
                    <a:pt x="50" y="116"/>
                  </a:lnTo>
                  <a:lnTo>
                    <a:pt x="58" y="104"/>
                  </a:lnTo>
                  <a:lnTo>
                    <a:pt x="67" y="93"/>
                  </a:lnTo>
                  <a:lnTo>
                    <a:pt x="76" y="82"/>
                  </a:lnTo>
                  <a:lnTo>
                    <a:pt x="96" y="63"/>
                  </a:lnTo>
                  <a:lnTo>
                    <a:pt x="106" y="54"/>
                  </a:lnTo>
                  <a:lnTo>
                    <a:pt x="117" y="46"/>
                  </a:lnTo>
                  <a:lnTo>
                    <a:pt x="128" y="39"/>
                  </a:lnTo>
                  <a:lnTo>
                    <a:pt x="139" y="32"/>
                  </a:lnTo>
                  <a:lnTo>
                    <a:pt x="150" y="26"/>
                  </a:lnTo>
                  <a:lnTo>
                    <a:pt x="162" y="21"/>
                  </a:lnTo>
                  <a:lnTo>
                    <a:pt x="174" y="16"/>
                  </a:lnTo>
                  <a:lnTo>
                    <a:pt x="187" y="12"/>
                  </a:lnTo>
                  <a:lnTo>
                    <a:pt x="200" y="8"/>
                  </a:lnTo>
                  <a:lnTo>
                    <a:pt x="213" y="5"/>
                  </a:lnTo>
                  <a:lnTo>
                    <a:pt x="240" y="1"/>
                  </a:lnTo>
                  <a:lnTo>
                    <a:pt x="269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5" y="8"/>
                  </a:lnTo>
                  <a:lnTo>
                    <a:pt x="359" y="12"/>
                  </a:lnTo>
                  <a:lnTo>
                    <a:pt x="372" y="17"/>
                  </a:lnTo>
                  <a:lnTo>
                    <a:pt x="385" y="22"/>
                  </a:lnTo>
                  <a:lnTo>
                    <a:pt x="398" y="27"/>
                  </a:lnTo>
                  <a:lnTo>
                    <a:pt x="410" y="34"/>
                  </a:lnTo>
                  <a:lnTo>
                    <a:pt x="422" y="41"/>
                  </a:lnTo>
                  <a:lnTo>
                    <a:pt x="434" y="49"/>
                  </a:lnTo>
                  <a:lnTo>
                    <a:pt x="444" y="57"/>
                  </a:lnTo>
                  <a:lnTo>
                    <a:pt x="455" y="66"/>
                  </a:lnTo>
                  <a:lnTo>
                    <a:pt x="465" y="76"/>
                  </a:lnTo>
                  <a:lnTo>
                    <a:pt x="475" y="86"/>
                  </a:lnTo>
                  <a:lnTo>
                    <a:pt x="484" y="98"/>
                  </a:lnTo>
                  <a:lnTo>
                    <a:pt x="492" y="109"/>
                  </a:lnTo>
                  <a:lnTo>
                    <a:pt x="500" y="122"/>
                  </a:lnTo>
                  <a:lnTo>
                    <a:pt x="508" y="135"/>
                  </a:lnTo>
                  <a:lnTo>
                    <a:pt x="514" y="149"/>
                  </a:lnTo>
                  <a:lnTo>
                    <a:pt x="520" y="164"/>
                  </a:lnTo>
                  <a:lnTo>
                    <a:pt x="531" y="196"/>
                  </a:lnTo>
                  <a:lnTo>
                    <a:pt x="538" y="230"/>
                  </a:lnTo>
                  <a:lnTo>
                    <a:pt x="544" y="268"/>
                  </a:lnTo>
                  <a:lnTo>
                    <a:pt x="547" y="308"/>
                  </a:lnTo>
                  <a:lnTo>
                    <a:pt x="547" y="351"/>
                  </a:lnTo>
                  <a:lnTo>
                    <a:pt x="159" y="351"/>
                  </a:lnTo>
                  <a:lnTo>
                    <a:pt x="160" y="368"/>
                  </a:lnTo>
                  <a:lnTo>
                    <a:pt x="162" y="383"/>
                  </a:lnTo>
                  <a:lnTo>
                    <a:pt x="165" y="398"/>
                  </a:lnTo>
                  <a:lnTo>
                    <a:pt x="169" y="412"/>
                  </a:lnTo>
                  <a:lnTo>
                    <a:pt x="174" y="425"/>
                  </a:lnTo>
                  <a:lnTo>
                    <a:pt x="177" y="431"/>
                  </a:lnTo>
                  <a:lnTo>
                    <a:pt x="181" y="437"/>
                  </a:lnTo>
                  <a:lnTo>
                    <a:pt x="184" y="442"/>
                  </a:lnTo>
                  <a:lnTo>
                    <a:pt x="188" y="448"/>
                  </a:lnTo>
                  <a:lnTo>
                    <a:pt x="192" y="453"/>
                  </a:lnTo>
                  <a:lnTo>
                    <a:pt x="197" y="458"/>
                  </a:lnTo>
                  <a:lnTo>
                    <a:pt x="206" y="467"/>
                  </a:lnTo>
                  <a:lnTo>
                    <a:pt x="211" y="471"/>
                  </a:lnTo>
                  <a:lnTo>
                    <a:pt x="216" y="475"/>
                  </a:lnTo>
                  <a:lnTo>
                    <a:pt x="221" y="478"/>
                  </a:lnTo>
                  <a:lnTo>
                    <a:pt x="226" y="481"/>
                  </a:lnTo>
                  <a:lnTo>
                    <a:pt x="231" y="484"/>
                  </a:lnTo>
                  <a:lnTo>
                    <a:pt x="237" y="486"/>
                  </a:lnTo>
                  <a:lnTo>
                    <a:pt x="243" y="489"/>
                  </a:lnTo>
                  <a:lnTo>
                    <a:pt x="248" y="491"/>
                  </a:lnTo>
                  <a:lnTo>
                    <a:pt x="254" y="492"/>
                  </a:lnTo>
                  <a:lnTo>
                    <a:pt x="260" y="494"/>
                  </a:lnTo>
                  <a:lnTo>
                    <a:pt x="273" y="495"/>
                  </a:lnTo>
                  <a:lnTo>
                    <a:pt x="286" y="496"/>
                  </a:lnTo>
                  <a:lnTo>
                    <a:pt x="295" y="496"/>
                  </a:lnTo>
                  <a:lnTo>
                    <a:pt x="304" y="495"/>
                  </a:lnTo>
                  <a:lnTo>
                    <a:pt x="312" y="493"/>
                  </a:lnTo>
                  <a:lnTo>
                    <a:pt x="320" y="491"/>
                  </a:lnTo>
                  <a:lnTo>
                    <a:pt x="327" y="488"/>
                  </a:lnTo>
                  <a:lnTo>
                    <a:pt x="334" y="485"/>
                  </a:lnTo>
                  <a:lnTo>
                    <a:pt x="341" y="481"/>
                  </a:lnTo>
                  <a:lnTo>
                    <a:pt x="347" y="476"/>
                  </a:lnTo>
                  <a:lnTo>
                    <a:pt x="350" y="474"/>
                  </a:lnTo>
                  <a:lnTo>
                    <a:pt x="353" y="471"/>
                  </a:lnTo>
                  <a:lnTo>
                    <a:pt x="359" y="465"/>
                  </a:lnTo>
                  <a:lnTo>
                    <a:pt x="364" y="458"/>
                  </a:lnTo>
                  <a:lnTo>
                    <a:pt x="369" y="450"/>
                  </a:lnTo>
                  <a:lnTo>
                    <a:pt x="374" y="442"/>
                  </a:lnTo>
                  <a:lnTo>
                    <a:pt x="378" y="433"/>
                  </a:lnTo>
                  <a:lnTo>
                    <a:pt x="382" y="423"/>
                  </a:lnTo>
                  <a:lnTo>
                    <a:pt x="385" y="412"/>
                  </a:lnTo>
                  <a:close/>
                  <a:moveTo>
                    <a:pt x="393" y="256"/>
                  </a:moveTo>
                  <a:lnTo>
                    <a:pt x="392" y="240"/>
                  </a:lnTo>
                  <a:lnTo>
                    <a:pt x="390" y="224"/>
                  </a:lnTo>
                  <a:lnTo>
                    <a:pt x="387" y="210"/>
                  </a:lnTo>
                  <a:lnTo>
                    <a:pt x="383" y="197"/>
                  </a:lnTo>
                  <a:lnTo>
                    <a:pt x="379" y="185"/>
                  </a:lnTo>
                  <a:lnTo>
                    <a:pt x="376" y="179"/>
                  </a:lnTo>
                  <a:lnTo>
                    <a:pt x="373" y="173"/>
                  </a:lnTo>
                  <a:lnTo>
                    <a:pt x="370" y="168"/>
                  </a:lnTo>
                  <a:lnTo>
                    <a:pt x="366" y="163"/>
                  </a:lnTo>
                  <a:lnTo>
                    <a:pt x="362" y="158"/>
                  </a:lnTo>
                  <a:lnTo>
                    <a:pt x="358" y="154"/>
                  </a:lnTo>
                  <a:lnTo>
                    <a:pt x="350" y="146"/>
                  </a:lnTo>
                  <a:lnTo>
                    <a:pt x="341" y="139"/>
                  </a:lnTo>
                  <a:lnTo>
                    <a:pt x="336" y="136"/>
                  </a:lnTo>
                  <a:lnTo>
                    <a:pt x="332" y="133"/>
                  </a:lnTo>
                  <a:lnTo>
                    <a:pt x="327" y="130"/>
                  </a:lnTo>
                  <a:lnTo>
                    <a:pt x="322" y="128"/>
                  </a:lnTo>
                  <a:lnTo>
                    <a:pt x="317" y="126"/>
                  </a:lnTo>
                  <a:lnTo>
                    <a:pt x="311" y="124"/>
                  </a:lnTo>
                  <a:lnTo>
                    <a:pt x="306" y="122"/>
                  </a:lnTo>
                  <a:lnTo>
                    <a:pt x="301" y="121"/>
                  </a:lnTo>
                  <a:lnTo>
                    <a:pt x="295" y="120"/>
                  </a:lnTo>
                  <a:lnTo>
                    <a:pt x="290" y="120"/>
                  </a:lnTo>
                  <a:lnTo>
                    <a:pt x="278" y="119"/>
                  </a:lnTo>
                  <a:lnTo>
                    <a:pt x="266" y="120"/>
                  </a:lnTo>
                  <a:lnTo>
                    <a:pt x="260" y="120"/>
                  </a:lnTo>
                  <a:lnTo>
                    <a:pt x="254" y="121"/>
                  </a:lnTo>
                  <a:lnTo>
                    <a:pt x="248" y="123"/>
                  </a:lnTo>
                  <a:lnTo>
                    <a:pt x="242" y="124"/>
                  </a:lnTo>
                  <a:lnTo>
                    <a:pt x="237" y="126"/>
                  </a:lnTo>
                  <a:lnTo>
                    <a:pt x="232" y="128"/>
                  </a:lnTo>
                  <a:lnTo>
                    <a:pt x="227" y="131"/>
                  </a:lnTo>
                  <a:lnTo>
                    <a:pt x="222" y="133"/>
                  </a:lnTo>
                  <a:lnTo>
                    <a:pt x="217" y="136"/>
                  </a:lnTo>
                  <a:lnTo>
                    <a:pt x="212" y="140"/>
                  </a:lnTo>
                  <a:lnTo>
                    <a:pt x="207" y="143"/>
                  </a:lnTo>
                  <a:lnTo>
                    <a:pt x="203" y="147"/>
                  </a:lnTo>
                  <a:lnTo>
                    <a:pt x="194" y="156"/>
                  </a:lnTo>
                  <a:lnTo>
                    <a:pt x="190" y="161"/>
                  </a:lnTo>
                  <a:lnTo>
                    <a:pt x="187" y="165"/>
                  </a:lnTo>
                  <a:lnTo>
                    <a:pt x="183" y="171"/>
                  </a:lnTo>
                  <a:lnTo>
                    <a:pt x="180" y="176"/>
                  </a:lnTo>
                  <a:lnTo>
                    <a:pt x="177" y="181"/>
                  </a:lnTo>
                  <a:lnTo>
                    <a:pt x="174" y="187"/>
                  </a:lnTo>
                  <a:lnTo>
                    <a:pt x="170" y="199"/>
                  </a:lnTo>
                  <a:lnTo>
                    <a:pt x="166" y="212"/>
                  </a:lnTo>
                  <a:lnTo>
                    <a:pt x="164" y="226"/>
                  </a:lnTo>
                  <a:lnTo>
                    <a:pt x="162" y="241"/>
                  </a:lnTo>
                  <a:lnTo>
                    <a:pt x="162" y="256"/>
                  </a:lnTo>
                  <a:lnTo>
                    <a:pt x="393" y="256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 noChangeArrowheads="1"/>
            </p:cNvSpPr>
            <p:nvPr/>
          </p:nvSpPr>
          <p:spPr bwMode="auto">
            <a:xfrm>
              <a:off x="2479" y="1940"/>
              <a:ext cx="133" cy="188"/>
            </a:xfrm>
            <a:custGeom>
              <a:avLst/>
              <a:gdLst>
                <a:gd name="T0" fmla="*/ 567 w 599"/>
                <a:gd name="T1" fmla="*/ 48 h 841"/>
                <a:gd name="T2" fmla="*/ 545 w 599"/>
                <a:gd name="T3" fmla="*/ 96 h 841"/>
                <a:gd name="T4" fmla="*/ 522 w 599"/>
                <a:gd name="T5" fmla="*/ 118 h 841"/>
                <a:gd name="T6" fmla="*/ 462 w 599"/>
                <a:gd name="T7" fmla="*/ 137 h 841"/>
                <a:gd name="T8" fmla="*/ 332 w 599"/>
                <a:gd name="T9" fmla="*/ 141 h 841"/>
                <a:gd name="T10" fmla="*/ 237 w 599"/>
                <a:gd name="T11" fmla="*/ 150 h 841"/>
                <a:gd name="T12" fmla="*/ 180 w 599"/>
                <a:gd name="T13" fmla="*/ 174 h 841"/>
                <a:gd name="T14" fmla="*/ 137 w 599"/>
                <a:gd name="T15" fmla="*/ 221 h 841"/>
                <a:gd name="T16" fmla="*/ 114 w 599"/>
                <a:gd name="T17" fmla="*/ 282 h 841"/>
                <a:gd name="T18" fmla="*/ 115 w 599"/>
                <a:gd name="T19" fmla="*/ 356 h 841"/>
                <a:gd name="T20" fmla="*/ 168 w 599"/>
                <a:gd name="T21" fmla="*/ 294 h 841"/>
                <a:gd name="T22" fmla="*/ 238 w 599"/>
                <a:gd name="T23" fmla="*/ 256 h 841"/>
                <a:gd name="T24" fmla="*/ 323 w 599"/>
                <a:gd name="T25" fmla="*/ 244 h 841"/>
                <a:gd name="T26" fmla="*/ 392 w 599"/>
                <a:gd name="T27" fmla="*/ 253 h 841"/>
                <a:gd name="T28" fmla="*/ 453 w 599"/>
                <a:gd name="T29" fmla="*/ 279 h 841"/>
                <a:gd name="T30" fmla="*/ 518 w 599"/>
                <a:gd name="T31" fmla="*/ 334 h 841"/>
                <a:gd name="T32" fmla="*/ 587 w 599"/>
                <a:gd name="T33" fmla="*/ 456 h 841"/>
                <a:gd name="T34" fmla="*/ 593 w 599"/>
                <a:gd name="T35" fmla="*/ 600 h 841"/>
                <a:gd name="T36" fmla="*/ 534 w 599"/>
                <a:gd name="T37" fmla="*/ 729 h 841"/>
                <a:gd name="T38" fmla="*/ 469 w 599"/>
                <a:gd name="T39" fmla="*/ 790 h 841"/>
                <a:gd name="T40" fmla="*/ 403 w 599"/>
                <a:gd name="T41" fmla="*/ 823 h 841"/>
                <a:gd name="T42" fmla="*/ 272 w 599"/>
                <a:gd name="T43" fmla="*/ 839 h 841"/>
                <a:gd name="T44" fmla="*/ 168 w 599"/>
                <a:gd name="T45" fmla="*/ 815 h 841"/>
                <a:gd name="T46" fmla="*/ 84 w 599"/>
                <a:gd name="T47" fmla="*/ 757 h 841"/>
                <a:gd name="T48" fmla="*/ 30 w 599"/>
                <a:gd name="T49" fmla="*/ 673 h 841"/>
                <a:gd name="T50" fmla="*/ 4 w 599"/>
                <a:gd name="T51" fmla="*/ 537 h 841"/>
                <a:gd name="T52" fmla="*/ 11 w 599"/>
                <a:gd name="T53" fmla="*/ 275 h 841"/>
                <a:gd name="T54" fmla="*/ 51 w 599"/>
                <a:gd name="T55" fmla="*/ 153 h 841"/>
                <a:gd name="T56" fmla="*/ 98 w 599"/>
                <a:gd name="T57" fmla="*/ 92 h 841"/>
                <a:gd name="T58" fmla="*/ 167 w 599"/>
                <a:gd name="T59" fmla="*/ 51 h 841"/>
                <a:gd name="T60" fmla="*/ 301 w 599"/>
                <a:gd name="T61" fmla="*/ 23 h 841"/>
                <a:gd name="T62" fmla="*/ 440 w 599"/>
                <a:gd name="T63" fmla="*/ 21 h 841"/>
                <a:gd name="T64" fmla="*/ 455 w 599"/>
                <a:gd name="T65" fmla="*/ 15 h 841"/>
                <a:gd name="T66" fmla="*/ 466 w 599"/>
                <a:gd name="T67" fmla="*/ 5 h 841"/>
                <a:gd name="T68" fmla="*/ 161 w 599"/>
                <a:gd name="T69" fmla="*/ 577 h 841"/>
                <a:gd name="T70" fmla="*/ 185 w 599"/>
                <a:gd name="T71" fmla="*/ 647 h 841"/>
                <a:gd name="T72" fmla="*/ 214 w 599"/>
                <a:gd name="T73" fmla="*/ 681 h 841"/>
                <a:gd name="T74" fmla="*/ 243 w 599"/>
                <a:gd name="T75" fmla="*/ 700 h 841"/>
                <a:gd name="T76" fmla="*/ 275 w 599"/>
                <a:gd name="T77" fmla="*/ 710 h 841"/>
                <a:gd name="T78" fmla="*/ 311 w 599"/>
                <a:gd name="T79" fmla="*/ 711 h 841"/>
                <a:gd name="T80" fmla="*/ 346 w 599"/>
                <a:gd name="T81" fmla="*/ 703 h 841"/>
                <a:gd name="T82" fmla="*/ 376 w 599"/>
                <a:gd name="T83" fmla="*/ 685 h 841"/>
                <a:gd name="T84" fmla="*/ 415 w 599"/>
                <a:gd name="T85" fmla="*/ 638 h 841"/>
                <a:gd name="T86" fmla="*/ 436 w 599"/>
                <a:gd name="T87" fmla="*/ 558 h 841"/>
                <a:gd name="T88" fmla="*/ 427 w 599"/>
                <a:gd name="T89" fmla="*/ 469 h 841"/>
                <a:gd name="T90" fmla="*/ 397 w 599"/>
                <a:gd name="T91" fmla="*/ 414 h 841"/>
                <a:gd name="T92" fmla="*/ 364 w 599"/>
                <a:gd name="T93" fmla="*/ 385 h 841"/>
                <a:gd name="T94" fmla="*/ 333 w 599"/>
                <a:gd name="T95" fmla="*/ 371 h 841"/>
                <a:gd name="T96" fmla="*/ 297 w 599"/>
                <a:gd name="T97" fmla="*/ 366 h 841"/>
                <a:gd name="T98" fmla="*/ 263 w 599"/>
                <a:gd name="T99" fmla="*/ 371 h 841"/>
                <a:gd name="T100" fmla="*/ 232 w 599"/>
                <a:gd name="T101" fmla="*/ 384 h 841"/>
                <a:gd name="T102" fmla="*/ 195 w 599"/>
                <a:gd name="T103" fmla="*/ 419 h 841"/>
                <a:gd name="T104" fmla="*/ 169 w 599"/>
                <a:gd name="T105" fmla="*/ 468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9" h="841">
                  <a:moveTo>
                    <a:pt x="469" y="0"/>
                  </a:moveTo>
                  <a:lnTo>
                    <a:pt x="574" y="0"/>
                  </a:lnTo>
                  <a:lnTo>
                    <a:pt x="572" y="17"/>
                  </a:lnTo>
                  <a:lnTo>
                    <a:pt x="570" y="33"/>
                  </a:lnTo>
                  <a:lnTo>
                    <a:pt x="567" y="48"/>
                  </a:lnTo>
                  <a:lnTo>
                    <a:pt x="562" y="61"/>
                  </a:lnTo>
                  <a:lnTo>
                    <a:pt x="557" y="74"/>
                  </a:lnTo>
                  <a:lnTo>
                    <a:pt x="552" y="86"/>
                  </a:lnTo>
                  <a:lnTo>
                    <a:pt x="548" y="91"/>
                  </a:lnTo>
                  <a:lnTo>
                    <a:pt x="545" y="96"/>
                  </a:lnTo>
                  <a:lnTo>
                    <a:pt x="541" y="101"/>
                  </a:lnTo>
                  <a:lnTo>
                    <a:pt x="537" y="106"/>
                  </a:lnTo>
                  <a:lnTo>
                    <a:pt x="533" y="110"/>
                  </a:lnTo>
                  <a:lnTo>
                    <a:pt x="528" y="114"/>
                  </a:lnTo>
                  <a:lnTo>
                    <a:pt x="522" y="118"/>
                  </a:lnTo>
                  <a:lnTo>
                    <a:pt x="516" y="121"/>
                  </a:lnTo>
                  <a:lnTo>
                    <a:pt x="509" y="125"/>
                  </a:lnTo>
                  <a:lnTo>
                    <a:pt x="501" y="128"/>
                  </a:lnTo>
                  <a:lnTo>
                    <a:pt x="483" y="133"/>
                  </a:lnTo>
                  <a:lnTo>
                    <a:pt x="462" y="137"/>
                  </a:lnTo>
                  <a:lnTo>
                    <a:pt x="438" y="139"/>
                  </a:lnTo>
                  <a:lnTo>
                    <a:pt x="411" y="141"/>
                  </a:lnTo>
                  <a:lnTo>
                    <a:pt x="382" y="142"/>
                  </a:lnTo>
                  <a:lnTo>
                    <a:pt x="352" y="141"/>
                  </a:lnTo>
                  <a:lnTo>
                    <a:pt x="332" y="141"/>
                  </a:lnTo>
                  <a:lnTo>
                    <a:pt x="297" y="142"/>
                  </a:lnTo>
                  <a:lnTo>
                    <a:pt x="281" y="143"/>
                  </a:lnTo>
                  <a:lnTo>
                    <a:pt x="265" y="145"/>
                  </a:lnTo>
                  <a:lnTo>
                    <a:pt x="251" y="147"/>
                  </a:lnTo>
                  <a:lnTo>
                    <a:pt x="237" y="150"/>
                  </a:lnTo>
                  <a:lnTo>
                    <a:pt x="224" y="153"/>
                  </a:lnTo>
                  <a:lnTo>
                    <a:pt x="212" y="157"/>
                  </a:lnTo>
                  <a:lnTo>
                    <a:pt x="201" y="162"/>
                  </a:lnTo>
                  <a:lnTo>
                    <a:pt x="190" y="167"/>
                  </a:lnTo>
                  <a:lnTo>
                    <a:pt x="180" y="174"/>
                  </a:lnTo>
                  <a:lnTo>
                    <a:pt x="170" y="181"/>
                  </a:lnTo>
                  <a:lnTo>
                    <a:pt x="161" y="190"/>
                  </a:lnTo>
                  <a:lnTo>
                    <a:pt x="152" y="199"/>
                  </a:lnTo>
                  <a:lnTo>
                    <a:pt x="144" y="209"/>
                  </a:lnTo>
                  <a:lnTo>
                    <a:pt x="137" y="221"/>
                  </a:lnTo>
                  <a:lnTo>
                    <a:pt x="133" y="227"/>
                  </a:lnTo>
                  <a:lnTo>
                    <a:pt x="130" y="233"/>
                  </a:lnTo>
                  <a:lnTo>
                    <a:pt x="124" y="248"/>
                  </a:lnTo>
                  <a:lnTo>
                    <a:pt x="118" y="264"/>
                  </a:lnTo>
                  <a:lnTo>
                    <a:pt x="114" y="282"/>
                  </a:lnTo>
                  <a:lnTo>
                    <a:pt x="111" y="302"/>
                  </a:lnTo>
                  <a:lnTo>
                    <a:pt x="108" y="323"/>
                  </a:lnTo>
                  <a:lnTo>
                    <a:pt x="107" y="347"/>
                  </a:lnTo>
                  <a:lnTo>
                    <a:pt x="106" y="372"/>
                  </a:lnTo>
                  <a:lnTo>
                    <a:pt x="115" y="356"/>
                  </a:lnTo>
                  <a:lnTo>
                    <a:pt x="124" y="342"/>
                  </a:lnTo>
                  <a:lnTo>
                    <a:pt x="134" y="328"/>
                  </a:lnTo>
                  <a:lnTo>
                    <a:pt x="145" y="316"/>
                  </a:lnTo>
                  <a:lnTo>
                    <a:pt x="156" y="304"/>
                  </a:lnTo>
                  <a:lnTo>
                    <a:pt x="168" y="294"/>
                  </a:lnTo>
                  <a:lnTo>
                    <a:pt x="181" y="284"/>
                  </a:lnTo>
                  <a:lnTo>
                    <a:pt x="194" y="276"/>
                  </a:lnTo>
                  <a:lnTo>
                    <a:pt x="208" y="268"/>
                  </a:lnTo>
                  <a:lnTo>
                    <a:pt x="223" y="262"/>
                  </a:lnTo>
                  <a:lnTo>
                    <a:pt x="238" y="256"/>
                  </a:lnTo>
                  <a:lnTo>
                    <a:pt x="254" y="252"/>
                  </a:lnTo>
                  <a:lnTo>
                    <a:pt x="270" y="248"/>
                  </a:lnTo>
                  <a:lnTo>
                    <a:pt x="287" y="246"/>
                  </a:lnTo>
                  <a:lnTo>
                    <a:pt x="305" y="244"/>
                  </a:lnTo>
                  <a:lnTo>
                    <a:pt x="323" y="244"/>
                  </a:lnTo>
                  <a:lnTo>
                    <a:pt x="338" y="244"/>
                  </a:lnTo>
                  <a:lnTo>
                    <a:pt x="352" y="245"/>
                  </a:lnTo>
                  <a:lnTo>
                    <a:pt x="365" y="247"/>
                  </a:lnTo>
                  <a:lnTo>
                    <a:pt x="379" y="250"/>
                  </a:lnTo>
                  <a:lnTo>
                    <a:pt x="392" y="253"/>
                  </a:lnTo>
                  <a:lnTo>
                    <a:pt x="405" y="257"/>
                  </a:lnTo>
                  <a:lnTo>
                    <a:pt x="417" y="261"/>
                  </a:lnTo>
                  <a:lnTo>
                    <a:pt x="430" y="266"/>
                  </a:lnTo>
                  <a:lnTo>
                    <a:pt x="442" y="272"/>
                  </a:lnTo>
                  <a:lnTo>
                    <a:pt x="453" y="279"/>
                  </a:lnTo>
                  <a:lnTo>
                    <a:pt x="465" y="286"/>
                  </a:lnTo>
                  <a:lnTo>
                    <a:pt x="476" y="294"/>
                  </a:lnTo>
                  <a:lnTo>
                    <a:pt x="487" y="303"/>
                  </a:lnTo>
                  <a:lnTo>
                    <a:pt x="498" y="313"/>
                  </a:lnTo>
                  <a:lnTo>
                    <a:pt x="518" y="334"/>
                  </a:lnTo>
                  <a:lnTo>
                    <a:pt x="537" y="356"/>
                  </a:lnTo>
                  <a:lnTo>
                    <a:pt x="553" y="380"/>
                  </a:lnTo>
                  <a:lnTo>
                    <a:pt x="567" y="405"/>
                  </a:lnTo>
                  <a:lnTo>
                    <a:pt x="578" y="430"/>
                  </a:lnTo>
                  <a:lnTo>
                    <a:pt x="587" y="456"/>
                  </a:lnTo>
                  <a:lnTo>
                    <a:pt x="593" y="484"/>
                  </a:lnTo>
                  <a:lnTo>
                    <a:pt x="597" y="512"/>
                  </a:lnTo>
                  <a:lnTo>
                    <a:pt x="598" y="541"/>
                  </a:lnTo>
                  <a:lnTo>
                    <a:pt x="597" y="571"/>
                  </a:lnTo>
                  <a:lnTo>
                    <a:pt x="593" y="600"/>
                  </a:lnTo>
                  <a:lnTo>
                    <a:pt x="586" y="628"/>
                  </a:lnTo>
                  <a:lnTo>
                    <a:pt x="577" y="655"/>
                  </a:lnTo>
                  <a:lnTo>
                    <a:pt x="565" y="681"/>
                  </a:lnTo>
                  <a:lnTo>
                    <a:pt x="551" y="706"/>
                  </a:lnTo>
                  <a:lnTo>
                    <a:pt x="534" y="729"/>
                  </a:lnTo>
                  <a:lnTo>
                    <a:pt x="514" y="752"/>
                  </a:lnTo>
                  <a:lnTo>
                    <a:pt x="503" y="763"/>
                  </a:lnTo>
                  <a:lnTo>
                    <a:pt x="492" y="773"/>
                  </a:lnTo>
                  <a:lnTo>
                    <a:pt x="481" y="782"/>
                  </a:lnTo>
                  <a:lnTo>
                    <a:pt x="469" y="790"/>
                  </a:lnTo>
                  <a:lnTo>
                    <a:pt x="457" y="798"/>
                  </a:lnTo>
                  <a:lnTo>
                    <a:pt x="444" y="806"/>
                  </a:lnTo>
                  <a:lnTo>
                    <a:pt x="431" y="812"/>
                  </a:lnTo>
                  <a:lnTo>
                    <a:pt x="417" y="818"/>
                  </a:lnTo>
                  <a:lnTo>
                    <a:pt x="403" y="823"/>
                  </a:lnTo>
                  <a:lnTo>
                    <a:pt x="389" y="828"/>
                  </a:lnTo>
                  <a:lnTo>
                    <a:pt x="359" y="834"/>
                  </a:lnTo>
                  <a:lnTo>
                    <a:pt x="328" y="839"/>
                  </a:lnTo>
                  <a:lnTo>
                    <a:pt x="295" y="840"/>
                  </a:lnTo>
                  <a:lnTo>
                    <a:pt x="272" y="839"/>
                  </a:lnTo>
                  <a:lnTo>
                    <a:pt x="249" y="837"/>
                  </a:lnTo>
                  <a:lnTo>
                    <a:pt x="228" y="834"/>
                  </a:lnTo>
                  <a:lnTo>
                    <a:pt x="207" y="829"/>
                  </a:lnTo>
                  <a:lnTo>
                    <a:pt x="187" y="823"/>
                  </a:lnTo>
                  <a:lnTo>
                    <a:pt x="168" y="815"/>
                  </a:lnTo>
                  <a:lnTo>
                    <a:pt x="149" y="806"/>
                  </a:lnTo>
                  <a:lnTo>
                    <a:pt x="131" y="795"/>
                  </a:lnTo>
                  <a:lnTo>
                    <a:pt x="114" y="784"/>
                  </a:lnTo>
                  <a:lnTo>
                    <a:pt x="98" y="771"/>
                  </a:lnTo>
                  <a:lnTo>
                    <a:pt x="84" y="757"/>
                  </a:lnTo>
                  <a:lnTo>
                    <a:pt x="71" y="743"/>
                  </a:lnTo>
                  <a:lnTo>
                    <a:pt x="59" y="727"/>
                  </a:lnTo>
                  <a:lnTo>
                    <a:pt x="48" y="710"/>
                  </a:lnTo>
                  <a:lnTo>
                    <a:pt x="38" y="692"/>
                  </a:lnTo>
                  <a:lnTo>
                    <a:pt x="30" y="673"/>
                  </a:lnTo>
                  <a:lnTo>
                    <a:pt x="23" y="652"/>
                  </a:lnTo>
                  <a:lnTo>
                    <a:pt x="17" y="628"/>
                  </a:lnTo>
                  <a:lnTo>
                    <a:pt x="12" y="601"/>
                  </a:lnTo>
                  <a:lnTo>
                    <a:pt x="8" y="570"/>
                  </a:lnTo>
                  <a:lnTo>
                    <a:pt x="4" y="537"/>
                  </a:lnTo>
                  <a:lnTo>
                    <a:pt x="2" y="500"/>
                  </a:lnTo>
                  <a:lnTo>
                    <a:pt x="0" y="417"/>
                  </a:lnTo>
                  <a:lnTo>
                    <a:pt x="1" y="366"/>
                  </a:lnTo>
                  <a:lnTo>
                    <a:pt x="5" y="319"/>
                  </a:lnTo>
                  <a:lnTo>
                    <a:pt x="11" y="275"/>
                  </a:lnTo>
                  <a:lnTo>
                    <a:pt x="19" y="236"/>
                  </a:lnTo>
                  <a:lnTo>
                    <a:pt x="30" y="200"/>
                  </a:lnTo>
                  <a:lnTo>
                    <a:pt x="37" y="183"/>
                  </a:lnTo>
                  <a:lnTo>
                    <a:pt x="44" y="167"/>
                  </a:lnTo>
                  <a:lnTo>
                    <a:pt x="51" y="153"/>
                  </a:lnTo>
                  <a:lnTo>
                    <a:pt x="59" y="139"/>
                  </a:lnTo>
                  <a:lnTo>
                    <a:pt x="68" y="126"/>
                  </a:lnTo>
                  <a:lnTo>
                    <a:pt x="77" y="114"/>
                  </a:lnTo>
                  <a:lnTo>
                    <a:pt x="87" y="103"/>
                  </a:lnTo>
                  <a:lnTo>
                    <a:pt x="98" y="92"/>
                  </a:lnTo>
                  <a:lnTo>
                    <a:pt x="110" y="83"/>
                  </a:lnTo>
                  <a:lnTo>
                    <a:pt x="123" y="74"/>
                  </a:lnTo>
                  <a:lnTo>
                    <a:pt x="137" y="66"/>
                  </a:lnTo>
                  <a:lnTo>
                    <a:pt x="152" y="58"/>
                  </a:lnTo>
                  <a:lnTo>
                    <a:pt x="167" y="51"/>
                  </a:lnTo>
                  <a:lnTo>
                    <a:pt x="184" y="45"/>
                  </a:lnTo>
                  <a:lnTo>
                    <a:pt x="201" y="40"/>
                  </a:lnTo>
                  <a:lnTo>
                    <a:pt x="219" y="35"/>
                  </a:lnTo>
                  <a:lnTo>
                    <a:pt x="258" y="28"/>
                  </a:lnTo>
                  <a:lnTo>
                    <a:pt x="301" y="23"/>
                  </a:lnTo>
                  <a:lnTo>
                    <a:pt x="347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1"/>
                  </a:lnTo>
                  <a:lnTo>
                    <a:pt x="440" y="21"/>
                  </a:lnTo>
                  <a:lnTo>
                    <a:pt x="444" y="20"/>
                  </a:lnTo>
                  <a:lnTo>
                    <a:pt x="447" y="19"/>
                  </a:lnTo>
                  <a:lnTo>
                    <a:pt x="450" y="18"/>
                  </a:lnTo>
                  <a:lnTo>
                    <a:pt x="453" y="17"/>
                  </a:lnTo>
                  <a:lnTo>
                    <a:pt x="455" y="15"/>
                  </a:lnTo>
                  <a:lnTo>
                    <a:pt x="458" y="13"/>
                  </a:lnTo>
                  <a:lnTo>
                    <a:pt x="460" y="12"/>
                  </a:lnTo>
                  <a:lnTo>
                    <a:pt x="462" y="10"/>
                  </a:lnTo>
                  <a:lnTo>
                    <a:pt x="464" y="7"/>
                  </a:lnTo>
                  <a:lnTo>
                    <a:pt x="466" y="5"/>
                  </a:lnTo>
                  <a:lnTo>
                    <a:pt x="468" y="3"/>
                  </a:lnTo>
                  <a:lnTo>
                    <a:pt x="469" y="0"/>
                  </a:lnTo>
                  <a:close/>
                  <a:moveTo>
                    <a:pt x="159" y="539"/>
                  </a:moveTo>
                  <a:lnTo>
                    <a:pt x="160" y="558"/>
                  </a:lnTo>
                  <a:lnTo>
                    <a:pt x="161" y="577"/>
                  </a:lnTo>
                  <a:lnTo>
                    <a:pt x="165" y="594"/>
                  </a:lnTo>
                  <a:lnTo>
                    <a:pt x="169" y="610"/>
                  </a:lnTo>
                  <a:lnTo>
                    <a:pt x="174" y="626"/>
                  </a:lnTo>
                  <a:lnTo>
                    <a:pt x="181" y="640"/>
                  </a:lnTo>
                  <a:lnTo>
                    <a:pt x="185" y="647"/>
                  </a:lnTo>
                  <a:lnTo>
                    <a:pt x="189" y="653"/>
                  </a:lnTo>
                  <a:lnTo>
                    <a:pt x="194" y="659"/>
                  </a:lnTo>
                  <a:lnTo>
                    <a:pt x="199" y="665"/>
                  </a:lnTo>
                  <a:lnTo>
                    <a:pt x="209" y="676"/>
                  </a:lnTo>
                  <a:lnTo>
                    <a:pt x="214" y="681"/>
                  </a:lnTo>
                  <a:lnTo>
                    <a:pt x="220" y="686"/>
                  </a:lnTo>
                  <a:lnTo>
                    <a:pt x="225" y="690"/>
                  </a:lnTo>
                  <a:lnTo>
                    <a:pt x="231" y="694"/>
                  </a:lnTo>
                  <a:lnTo>
                    <a:pt x="237" y="697"/>
                  </a:lnTo>
                  <a:lnTo>
                    <a:pt x="243" y="700"/>
                  </a:lnTo>
                  <a:lnTo>
                    <a:pt x="249" y="703"/>
                  </a:lnTo>
                  <a:lnTo>
                    <a:pt x="255" y="705"/>
                  </a:lnTo>
                  <a:lnTo>
                    <a:pt x="262" y="707"/>
                  </a:lnTo>
                  <a:lnTo>
                    <a:pt x="268" y="709"/>
                  </a:lnTo>
                  <a:lnTo>
                    <a:pt x="275" y="710"/>
                  </a:lnTo>
                  <a:lnTo>
                    <a:pt x="282" y="711"/>
                  </a:lnTo>
                  <a:lnTo>
                    <a:pt x="289" y="712"/>
                  </a:lnTo>
                  <a:lnTo>
                    <a:pt x="296" y="712"/>
                  </a:lnTo>
                  <a:lnTo>
                    <a:pt x="303" y="712"/>
                  </a:lnTo>
                  <a:lnTo>
                    <a:pt x="311" y="711"/>
                  </a:lnTo>
                  <a:lnTo>
                    <a:pt x="318" y="710"/>
                  </a:lnTo>
                  <a:lnTo>
                    <a:pt x="325" y="709"/>
                  </a:lnTo>
                  <a:lnTo>
                    <a:pt x="332" y="707"/>
                  </a:lnTo>
                  <a:lnTo>
                    <a:pt x="339" y="705"/>
                  </a:lnTo>
                  <a:lnTo>
                    <a:pt x="346" y="703"/>
                  </a:lnTo>
                  <a:lnTo>
                    <a:pt x="352" y="700"/>
                  </a:lnTo>
                  <a:lnTo>
                    <a:pt x="358" y="697"/>
                  </a:lnTo>
                  <a:lnTo>
                    <a:pt x="364" y="693"/>
                  </a:lnTo>
                  <a:lnTo>
                    <a:pt x="370" y="689"/>
                  </a:lnTo>
                  <a:lnTo>
                    <a:pt x="376" y="685"/>
                  </a:lnTo>
                  <a:lnTo>
                    <a:pt x="382" y="680"/>
                  </a:lnTo>
                  <a:lnTo>
                    <a:pt x="387" y="675"/>
                  </a:lnTo>
                  <a:lnTo>
                    <a:pt x="397" y="664"/>
                  </a:lnTo>
                  <a:lnTo>
                    <a:pt x="407" y="651"/>
                  </a:lnTo>
                  <a:lnTo>
                    <a:pt x="415" y="638"/>
                  </a:lnTo>
                  <a:lnTo>
                    <a:pt x="422" y="624"/>
                  </a:lnTo>
                  <a:lnTo>
                    <a:pt x="427" y="608"/>
                  </a:lnTo>
                  <a:lnTo>
                    <a:pt x="431" y="592"/>
                  </a:lnTo>
                  <a:lnTo>
                    <a:pt x="435" y="576"/>
                  </a:lnTo>
                  <a:lnTo>
                    <a:pt x="436" y="558"/>
                  </a:lnTo>
                  <a:lnTo>
                    <a:pt x="437" y="539"/>
                  </a:lnTo>
                  <a:lnTo>
                    <a:pt x="436" y="520"/>
                  </a:lnTo>
                  <a:lnTo>
                    <a:pt x="434" y="502"/>
                  </a:lnTo>
                  <a:lnTo>
                    <a:pt x="431" y="485"/>
                  </a:lnTo>
                  <a:lnTo>
                    <a:pt x="427" y="469"/>
                  </a:lnTo>
                  <a:lnTo>
                    <a:pt x="421" y="454"/>
                  </a:lnTo>
                  <a:lnTo>
                    <a:pt x="414" y="439"/>
                  </a:lnTo>
                  <a:lnTo>
                    <a:pt x="406" y="426"/>
                  </a:lnTo>
                  <a:lnTo>
                    <a:pt x="402" y="420"/>
                  </a:lnTo>
                  <a:lnTo>
                    <a:pt x="397" y="414"/>
                  </a:lnTo>
                  <a:lnTo>
                    <a:pt x="386" y="403"/>
                  </a:lnTo>
                  <a:lnTo>
                    <a:pt x="381" y="398"/>
                  </a:lnTo>
                  <a:lnTo>
                    <a:pt x="375" y="393"/>
                  </a:lnTo>
                  <a:lnTo>
                    <a:pt x="370" y="389"/>
                  </a:lnTo>
                  <a:lnTo>
                    <a:pt x="364" y="385"/>
                  </a:lnTo>
                  <a:lnTo>
                    <a:pt x="358" y="381"/>
                  </a:lnTo>
                  <a:lnTo>
                    <a:pt x="352" y="378"/>
                  </a:lnTo>
                  <a:lnTo>
                    <a:pt x="346" y="375"/>
                  </a:lnTo>
                  <a:lnTo>
                    <a:pt x="339" y="373"/>
                  </a:lnTo>
                  <a:lnTo>
                    <a:pt x="333" y="371"/>
                  </a:lnTo>
                  <a:lnTo>
                    <a:pt x="326" y="369"/>
                  </a:lnTo>
                  <a:lnTo>
                    <a:pt x="319" y="368"/>
                  </a:lnTo>
                  <a:lnTo>
                    <a:pt x="312" y="367"/>
                  </a:lnTo>
                  <a:lnTo>
                    <a:pt x="305" y="366"/>
                  </a:lnTo>
                  <a:lnTo>
                    <a:pt x="297" y="366"/>
                  </a:lnTo>
                  <a:lnTo>
                    <a:pt x="290" y="366"/>
                  </a:lnTo>
                  <a:lnTo>
                    <a:pt x="283" y="367"/>
                  </a:lnTo>
                  <a:lnTo>
                    <a:pt x="276" y="368"/>
                  </a:lnTo>
                  <a:lnTo>
                    <a:pt x="270" y="369"/>
                  </a:lnTo>
                  <a:lnTo>
                    <a:pt x="263" y="371"/>
                  </a:lnTo>
                  <a:lnTo>
                    <a:pt x="257" y="373"/>
                  </a:lnTo>
                  <a:lnTo>
                    <a:pt x="250" y="375"/>
                  </a:lnTo>
                  <a:lnTo>
                    <a:pt x="244" y="378"/>
                  </a:lnTo>
                  <a:lnTo>
                    <a:pt x="238" y="381"/>
                  </a:lnTo>
                  <a:lnTo>
                    <a:pt x="232" y="384"/>
                  </a:lnTo>
                  <a:lnTo>
                    <a:pt x="226" y="388"/>
                  </a:lnTo>
                  <a:lnTo>
                    <a:pt x="221" y="392"/>
                  </a:lnTo>
                  <a:lnTo>
                    <a:pt x="210" y="402"/>
                  </a:lnTo>
                  <a:lnTo>
                    <a:pt x="199" y="413"/>
                  </a:lnTo>
                  <a:lnTo>
                    <a:pt x="195" y="419"/>
                  </a:lnTo>
                  <a:lnTo>
                    <a:pt x="190" y="425"/>
                  </a:lnTo>
                  <a:lnTo>
                    <a:pt x="186" y="432"/>
                  </a:lnTo>
                  <a:lnTo>
                    <a:pt x="182" y="438"/>
                  </a:lnTo>
                  <a:lnTo>
                    <a:pt x="175" y="453"/>
                  </a:lnTo>
                  <a:lnTo>
                    <a:pt x="169" y="468"/>
                  </a:lnTo>
                  <a:lnTo>
                    <a:pt x="165" y="484"/>
                  </a:lnTo>
                  <a:lnTo>
                    <a:pt x="162" y="501"/>
                  </a:lnTo>
                  <a:lnTo>
                    <a:pt x="160" y="519"/>
                  </a:lnTo>
                  <a:lnTo>
                    <a:pt x="159" y="539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Freeform 20"/>
            <p:cNvSpPr>
              <a:spLocks noChangeArrowheads="1"/>
            </p:cNvSpPr>
            <p:nvPr/>
          </p:nvSpPr>
          <p:spPr bwMode="auto">
            <a:xfrm>
              <a:off x="2643" y="1994"/>
              <a:ext cx="118" cy="130"/>
            </a:xfrm>
            <a:custGeom>
              <a:avLst/>
              <a:gdLst>
                <a:gd name="T0" fmla="*/ 0 w 533"/>
                <a:gd name="T1" fmla="*/ 0 h 587"/>
                <a:gd name="T2" fmla="*/ 155 w 533"/>
                <a:gd name="T3" fmla="*/ 0 h 587"/>
                <a:gd name="T4" fmla="*/ 155 w 533"/>
                <a:gd name="T5" fmla="*/ 215 h 587"/>
                <a:gd name="T6" fmla="*/ 377 w 533"/>
                <a:gd name="T7" fmla="*/ 215 h 587"/>
                <a:gd name="T8" fmla="*/ 377 w 533"/>
                <a:gd name="T9" fmla="*/ 0 h 587"/>
                <a:gd name="T10" fmla="*/ 532 w 533"/>
                <a:gd name="T11" fmla="*/ 0 h 587"/>
                <a:gd name="T12" fmla="*/ 532 w 533"/>
                <a:gd name="T13" fmla="*/ 586 h 587"/>
                <a:gd name="T14" fmla="*/ 377 w 533"/>
                <a:gd name="T15" fmla="*/ 586 h 587"/>
                <a:gd name="T16" fmla="*/ 377 w 533"/>
                <a:gd name="T17" fmla="*/ 340 h 587"/>
                <a:gd name="T18" fmla="*/ 155 w 533"/>
                <a:gd name="T19" fmla="*/ 340 h 587"/>
                <a:gd name="T20" fmla="*/ 155 w 533"/>
                <a:gd name="T21" fmla="*/ 586 h 587"/>
                <a:gd name="T22" fmla="*/ 0 w 533"/>
                <a:gd name="T23" fmla="*/ 586 h 587"/>
                <a:gd name="T24" fmla="*/ 0 w 533"/>
                <a:gd name="T25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587">
                  <a:moveTo>
                    <a:pt x="0" y="0"/>
                  </a:moveTo>
                  <a:lnTo>
                    <a:pt x="155" y="0"/>
                  </a:lnTo>
                  <a:lnTo>
                    <a:pt x="155" y="215"/>
                  </a:lnTo>
                  <a:lnTo>
                    <a:pt x="377" y="215"/>
                  </a:lnTo>
                  <a:lnTo>
                    <a:pt x="377" y="0"/>
                  </a:lnTo>
                  <a:lnTo>
                    <a:pt x="532" y="0"/>
                  </a:lnTo>
                  <a:lnTo>
                    <a:pt x="532" y="586"/>
                  </a:lnTo>
                  <a:lnTo>
                    <a:pt x="377" y="586"/>
                  </a:lnTo>
                  <a:lnTo>
                    <a:pt x="377" y="340"/>
                  </a:lnTo>
                  <a:lnTo>
                    <a:pt x="155" y="340"/>
                  </a:lnTo>
                  <a:lnTo>
                    <a:pt x="155" y="586"/>
                  </a:lnTo>
                  <a:lnTo>
                    <a:pt x="0" y="586"/>
                  </a:lnTo>
                  <a:lnTo>
                    <a:pt x="0" y="0"/>
                  </a:lnTo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Freeform 21"/>
            <p:cNvSpPr>
              <a:spLocks noChangeArrowheads="1"/>
            </p:cNvSpPr>
            <p:nvPr/>
          </p:nvSpPr>
          <p:spPr bwMode="auto">
            <a:xfrm>
              <a:off x="2790" y="1991"/>
              <a:ext cx="134" cy="136"/>
            </a:xfrm>
            <a:custGeom>
              <a:avLst/>
              <a:gdLst>
                <a:gd name="T0" fmla="*/ 5 w 606"/>
                <a:gd name="T1" fmla="*/ 241 h 613"/>
                <a:gd name="T2" fmla="*/ 29 w 606"/>
                <a:gd name="T3" fmla="*/ 166 h 613"/>
                <a:gd name="T4" fmla="*/ 71 w 606"/>
                <a:gd name="T5" fmla="*/ 99 h 613"/>
                <a:gd name="T6" fmla="*/ 129 w 606"/>
                <a:gd name="T7" fmla="*/ 48 h 613"/>
                <a:gd name="T8" fmla="*/ 201 w 606"/>
                <a:gd name="T9" fmla="*/ 15 h 613"/>
                <a:gd name="T10" fmla="*/ 281 w 606"/>
                <a:gd name="T11" fmla="*/ 1 h 613"/>
                <a:gd name="T12" fmla="*/ 395 w 606"/>
                <a:gd name="T13" fmla="*/ 12 h 613"/>
                <a:gd name="T14" fmla="*/ 449 w 606"/>
                <a:gd name="T15" fmla="*/ 34 h 613"/>
                <a:gd name="T16" fmla="*/ 498 w 606"/>
                <a:gd name="T17" fmla="*/ 66 h 613"/>
                <a:gd name="T18" fmla="*/ 557 w 606"/>
                <a:gd name="T19" fmla="*/ 132 h 613"/>
                <a:gd name="T20" fmla="*/ 584 w 606"/>
                <a:gd name="T21" fmla="*/ 184 h 613"/>
                <a:gd name="T22" fmla="*/ 604 w 606"/>
                <a:gd name="T23" fmla="*/ 272 h 613"/>
                <a:gd name="T24" fmla="*/ 593 w 606"/>
                <a:gd name="T25" fmla="*/ 398 h 613"/>
                <a:gd name="T26" fmla="*/ 564 w 606"/>
                <a:gd name="T27" fmla="*/ 466 h 613"/>
                <a:gd name="T28" fmla="*/ 519 w 606"/>
                <a:gd name="T29" fmla="*/ 525 h 613"/>
                <a:gd name="T30" fmla="*/ 461 w 606"/>
                <a:gd name="T31" fmla="*/ 571 h 613"/>
                <a:gd name="T32" fmla="*/ 409 w 606"/>
                <a:gd name="T33" fmla="*/ 595 h 613"/>
                <a:gd name="T34" fmla="*/ 303 w 606"/>
                <a:gd name="T35" fmla="*/ 612 h 613"/>
                <a:gd name="T36" fmla="*/ 224 w 606"/>
                <a:gd name="T37" fmla="*/ 603 h 613"/>
                <a:gd name="T38" fmla="*/ 149 w 606"/>
                <a:gd name="T39" fmla="*/ 576 h 613"/>
                <a:gd name="T40" fmla="*/ 85 w 606"/>
                <a:gd name="T41" fmla="*/ 531 h 613"/>
                <a:gd name="T42" fmla="*/ 38 w 606"/>
                <a:gd name="T43" fmla="*/ 469 h 613"/>
                <a:gd name="T44" fmla="*/ 10 w 606"/>
                <a:gd name="T45" fmla="*/ 391 h 613"/>
                <a:gd name="T46" fmla="*/ 0 w 606"/>
                <a:gd name="T47" fmla="*/ 298 h 613"/>
                <a:gd name="T48" fmla="*/ 165 w 606"/>
                <a:gd name="T49" fmla="*/ 366 h 613"/>
                <a:gd name="T50" fmla="*/ 182 w 606"/>
                <a:gd name="T51" fmla="*/ 414 h 613"/>
                <a:gd name="T52" fmla="*/ 200 w 606"/>
                <a:gd name="T53" fmla="*/ 440 h 613"/>
                <a:gd name="T54" fmla="*/ 228 w 606"/>
                <a:gd name="T55" fmla="*/ 464 h 613"/>
                <a:gd name="T56" fmla="*/ 253 w 606"/>
                <a:gd name="T57" fmla="*/ 477 h 613"/>
                <a:gd name="T58" fmla="*/ 281 w 606"/>
                <a:gd name="T59" fmla="*/ 484 h 613"/>
                <a:gd name="T60" fmla="*/ 325 w 606"/>
                <a:gd name="T61" fmla="*/ 484 h 613"/>
                <a:gd name="T62" fmla="*/ 352 w 606"/>
                <a:gd name="T63" fmla="*/ 477 h 613"/>
                <a:gd name="T64" fmla="*/ 377 w 606"/>
                <a:gd name="T65" fmla="*/ 464 h 613"/>
                <a:gd name="T66" fmla="*/ 405 w 606"/>
                <a:gd name="T67" fmla="*/ 440 h 613"/>
                <a:gd name="T68" fmla="*/ 423 w 606"/>
                <a:gd name="T69" fmla="*/ 414 h 613"/>
                <a:gd name="T70" fmla="*/ 440 w 606"/>
                <a:gd name="T71" fmla="*/ 365 h 613"/>
                <a:gd name="T72" fmla="*/ 445 w 606"/>
                <a:gd name="T73" fmla="*/ 284 h 613"/>
                <a:gd name="T74" fmla="*/ 430 w 606"/>
                <a:gd name="T75" fmla="*/ 213 h 613"/>
                <a:gd name="T76" fmla="*/ 414 w 606"/>
                <a:gd name="T77" fmla="*/ 185 h 613"/>
                <a:gd name="T78" fmla="*/ 389 w 606"/>
                <a:gd name="T79" fmla="*/ 157 h 613"/>
                <a:gd name="T80" fmla="*/ 365 w 606"/>
                <a:gd name="T81" fmla="*/ 141 h 613"/>
                <a:gd name="T82" fmla="*/ 339 w 606"/>
                <a:gd name="T83" fmla="*/ 131 h 613"/>
                <a:gd name="T84" fmla="*/ 303 w 606"/>
                <a:gd name="T85" fmla="*/ 126 h 613"/>
                <a:gd name="T86" fmla="*/ 267 w 606"/>
                <a:gd name="T87" fmla="*/ 131 h 613"/>
                <a:gd name="T88" fmla="*/ 240 w 606"/>
                <a:gd name="T89" fmla="*/ 141 h 613"/>
                <a:gd name="T90" fmla="*/ 217 w 606"/>
                <a:gd name="T91" fmla="*/ 157 h 613"/>
                <a:gd name="T92" fmla="*/ 191 w 606"/>
                <a:gd name="T93" fmla="*/ 185 h 613"/>
                <a:gd name="T94" fmla="*/ 175 w 606"/>
                <a:gd name="T95" fmla="*/ 213 h 613"/>
                <a:gd name="T96" fmla="*/ 160 w 606"/>
                <a:gd name="T97" fmla="*/ 28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6" h="613">
                  <a:moveTo>
                    <a:pt x="0" y="298"/>
                  </a:moveTo>
                  <a:lnTo>
                    <a:pt x="1" y="279"/>
                  </a:lnTo>
                  <a:lnTo>
                    <a:pt x="2" y="259"/>
                  </a:lnTo>
                  <a:lnTo>
                    <a:pt x="5" y="241"/>
                  </a:lnTo>
                  <a:lnTo>
                    <a:pt x="10" y="222"/>
                  </a:lnTo>
                  <a:lnTo>
                    <a:pt x="15" y="203"/>
                  </a:lnTo>
                  <a:lnTo>
                    <a:pt x="21" y="185"/>
                  </a:lnTo>
                  <a:lnTo>
                    <a:pt x="29" y="166"/>
                  </a:lnTo>
                  <a:lnTo>
                    <a:pt x="38" y="148"/>
                  </a:lnTo>
                  <a:lnTo>
                    <a:pt x="48" y="131"/>
                  </a:lnTo>
                  <a:lnTo>
                    <a:pt x="59" y="114"/>
                  </a:lnTo>
                  <a:lnTo>
                    <a:pt x="71" y="99"/>
                  </a:lnTo>
                  <a:lnTo>
                    <a:pt x="84" y="85"/>
                  </a:lnTo>
                  <a:lnTo>
                    <a:pt x="98" y="71"/>
                  </a:lnTo>
                  <a:lnTo>
                    <a:pt x="113" y="59"/>
                  </a:lnTo>
                  <a:lnTo>
                    <a:pt x="129" y="48"/>
                  </a:lnTo>
                  <a:lnTo>
                    <a:pt x="146" y="38"/>
                  </a:lnTo>
                  <a:lnTo>
                    <a:pt x="164" y="29"/>
                  </a:lnTo>
                  <a:lnTo>
                    <a:pt x="182" y="21"/>
                  </a:lnTo>
                  <a:lnTo>
                    <a:pt x="201" y="15"/>
                  </a:lnTo>
                  <a:lnTo>
                    <a:pt x="220" y="10"/>
                  </a:lnTo>
                  <a:lnTo>
                    <a:pt x="240" y="5"/>
                  </a:lnTo>
                  <a:lnTo>
                    <a:pt x="260" y="2"/>
                  </a:lnTo>
                  <a:lnTo>
                    <a:pt x="281" y="1"/>
                  </a:lnTo>
                  <a:lnTo>
                    <a:pt x="302" y="0"/>
                  </a:lnTo>
                  <a:lnTo>
                    <a:pt x="334" y="1"/>
                  </a:lnTo>
                  <a:lnTo>
                    <a:pt x="365" y="5"/>
                  </a:lnTo>
                  <a:lnTo>
                    <a:pt x="395" y="12"/>
                  </a:lnTo>
                  <a:lnTo>
                    <a:pt x="409" y="17"/>
                  </a:lnTo>
                  <a:lnTo>
                    <a:pt x="423" y="22"/>
                  </a:lnTo>
                  <a:lnTo>
                    <a:pt x="436" y="27"/>
                  </a:lnTo>
                  <a:lnTo>
                    <a:pt x="449" y="34"/>
                  </a:lnTo>
                  <a:lnTo>
                    <a:pt x="462" y="41"/>
                  </a:lnTo>
                  <a:lnTo>
                    <a:pt x="474" y="49"/>
                  </a:lnTo>
                  <a:lnTo>
                    <a:pt x="486" y="57"/>
                  </a:lnTo>
                  <a:lnTo>
                    <a:pt x="498" y="66"/>
                  </a:lnTo>
                  <a:lnTo>
                    <a:pt x="520" y="86"/>
                  </a:lnTo>
                  <a:lnTo>
                    <a:pt x="540" y="109"/>
                  </a:lnTo>
                  <a:lnTo>
                    <a:pt x="549" y="120"/>
                  </a:lnTo>
                  <a:lnTo>
                    <a:pt x="557" y="132"/>
                  </a:lnTo>
                  <a:lnTo>
                    <a:pt x="565" y="145"/>
                  </a:lnTo>
                  <a:lnTo>
                    <a:pt x="572" y="157"/>
                  </a:lnTo>
                  <a:lnTo>
                    <a:pt x="578" y="170"/>
                  </a:lnTo>
                  <a:lnTo>
                    <a:pt x="584" y="184"/>
                  </a:lnTo>
                  <a:lnTo>
                    <a:pt x="589" y="198"/>
                  </a:lnTo>
                  <a:lnTo>
                    <a:pt x="593" y="212"/>
                  </a:lnTo>
                  <a:lnTo>
                    <a:pt x="600" y="241"/>
                  </a:lnTo>
                  <a:lnTo>
                    <a:pt x="604" y="272"/>
                  </a:lnTo>
                  <a:lnTo>
                    <a:pt x="605" y="304"/>
                  </a:lnTo>
                  <a:lnTo>
                    <a:pt x="604" y="337"/>
                  </a:lnTo>
                  <a:lnTo>
                    <a:pt x="600" y="368"/>
                  </a:lnTo>
                  <a:lnTo>
                    <a:pt x="593" y="398"/>
                  </a:lnTo>
                  <a:lnTo>
                    <a:pt x="584" y="426"/>
                  </a:lnTo>
                  <a:lnTo>
                    <a:pt x="578" y="439"/>
                  </a:lnTo>
                  <a:lnTo>
                    <a:pt x="571" y="453"/>
                  </a:lnTo>
                  <a:lnTo>
                    <a:pt x="564" y="466"/>
                  </a:lnTo>
                  <a:lnTo>
                    <a:pt x="557" y="478"/>
                  </a:lnTo>
                  <a:lnTo>
                    <a:pt x="548" y="490"/>
                  </a:lnTo>
                  <a:lnTo>
                    <a:pt x="539" y="502"/>
                  </a:lnTo>
                  <a:lnTo>
                    <a:pt x="519" y="525"/>
                  </a:lnTo>
                  <a:lnTo>
                    <a:pt x="497" y="545"/>
                  </a:lnTo>
                  <a:lnTo>
                    <a:pt x="485" y="554"/>
                  </a:lnTo>
                  <a:lnTo>
                    <a:pt x="473" y="563"/>
                  </a:lnTo>
                  <a:lnTo>
                    <a:pt x="461" y="571"/>
                  </a:lnTo>
                  <a:lnTo>
                    <a:pt x="449" y="578"/>
                  </a:lnTo>
                  <a:lnTo>
                    <a:pt x="436" y="584"/>
                  </a:lnTo>
                  <a:lnTo>
                    <a:pt x="422" y="590"/>
                  </a:lnTo>
                  <a:lnTo>
                    <a:pt x="409" y="595"/>
                  </a:lnTo>
                  <a:lnTo>
                    <a:pt x="395" y="600"/>
                  </a:lnTo>
                  <a:lnTo>
                    <a:pt x="365" y="607"/>
                  </a:lnTo>
                  <a:lnTo>
                    <a:pt x="335" y="611"/>
                  </a:lnTo>
                  <a:lnTo>
                    <a:pt x="303" y="612"/>
                  </a:lnTo>
                  <a:lnTo>
                    <a:pt x="283" y="611"/>
                  </a:lnTo>
                  <a:lnTo>
                    <a:pt x="263" y="610"/>
                  </a:lnTo>
                  <a:lnTo>
                    <a:pt x="244" y="607"/>
                  </a:lnTo>
                  <a:lnTo>
                    <a:pt x="224" y="603"/>
                  </a:lnTo>
                  <a:lnTo>
                    <a:pt x="205" y="598"/>
                  </a:lnTo>
                  <a:lnTo>
                    <a:pt x="186" y="592"/>
                  </a:lnTo>
                  <a:lnTo>
                    <a:pt x="168" y="584"/>
                  </a:lnTo>
                  <a:lnTo>
                    <a:pt x="149" y="576"/>
                  </a:lnTo>
                  <a:lnTo>
                    <a:pt x="132" y="566"/>
                  </a:lnTo>
                  <a:lnTo>
                    <a:pt x="115" y="555"/>
                  </a:lnTo>
                  <a:lnTo>
                    <a:pt x="99" y="544"/>
                  </a:lnTo>
                  <a:lnTo>
                    <a:pt x="85" y="531"/>
                  </a:lnTo>
                  <a:lnTo>
                    <a:pt x="72" y="517"/>
                  </a:lnTo>
                  <a:lnTo>
                    <a:pt x="59" y="502"/>
                  </a:lnTo>
                  <a:lnTo>
                    <a:pt x="48" y="486"/>
                  </a:lnTo>
                  <a:lnTo>
                    <a:pt x="38" y="469"/>
                  </a:lnTo>
                  <a:lnTo>
                    <a:pt x="29" y="451"/>
                  </a:lnTo>
                  <a:lnTo>
                    <a:pt x="21" y="432"/>
                  </a:lnTo>
                  <a:lnTo>
                    <a:pt x="15" y="412"/>
                  </a:lnTo>
                  <a:lnTo>
                    <a:pt x="10" y="391"/>
                  </a:lnTo>
                  <a:lnTo>
                    <a:pt x="5" y="369"/>
                  </a:lnTo>
                  <a:lnTo>
                    <a:pt x="2" y="346"/>
                  </a:lnTo>
                  <a:lnTo>
                    <a:pt x="1" y="322"/>
                  </a:lnTo>
                  <a:lnTo>
                    <a:pt x="0" y="298"/>
                  </a:lnTo>
                  <a:close/>
                  <a:moveTo>
                    <a:pt x="159" y="306"/>
                  </a:moveTo>
                  <a:lnTo>
                    <a:pt x="160" y="327"/>
                  </a:lnTo>
                  <a:lnTo>
                    <a:pt x="162" y="347"/>
                  </a:lnTo>
                  <a:lnTo>
                    <a:pt x="165" y="366"/>
                  </a:lnTo>
                  <a:lnTo>
                    <a:pt x="169" y="383"/>
                  </a:lnTo>
                  <a:lnTo>
                    <a:pt x="175" y="399"/>
                  </a:lnTo>
                  <a:lnTo>
                    <a:pt x="179" y="407"/>
                  </a:lnTo>
                  <a:lnTo>
                    <a:pt x="182" y="414"/>
                  </a:lnTo>
                  <a:lnTo>
                    <a:pt x="186" y="421"/>
                  </a:lnTo>
                  <a:lnTo>
                    <a:pt x="191" y="427"/>
                  </a:lnTo>
                  <a:lnTo>
                    <a:pt x="195" y="434"/>
                  </a:lnTo>
                  <a:lnTo>
                    <a:pt x="200" y="440"/>
                  </a:lnTo>
                  <a:lnTo>
                    <a:pt x="211" y="450"/>
                  </a:lnTo>
                  <a:lnTo>
                    <a:pt x="217" y="455"/>
                  </a:lnTo>
                  <a:lnTo>
                    <a:pt x="222" y="460"/>
                  </a:lnTo>
                  <a:lnTo>
                    <a:pt x="228" y="464"/>
                  </a:lnTo>
                  <a:lnTo>
                    <a:pt x="234" y="468"/>
                  </a:lnTo>
                  <a:lnTo>
                    <a:pt x="240" y="471"/>
                  </a:lnTo>
                  <a:lnTo>
                    <a:pt x="247" y="474"/>
                  </a:lnTo>
                  <a:lnTo>
                    <a:pt x="253" y="477"/>
                  </a:lnTo>
                  <a:lnTo>
                    <a:pt x="260" y="479"/>
                  </a:lnTo>
                  <a:lnTo>
                    <a:pt x="267" y="481"/>
                  </a:lnTo>
                  <a:lnTo>
                    <a:pt x="274" y="483"/>
                  </a:lnTo>
                  <a:lnTo>
                    <a:pt x="281" y="484"/>
                  </a:lnTo>
                  <a:lnTo>
                    <a:pt x="288" y="485"/>
                  </a:lnTo>
                  <a:lnTo>
                    <a:pt x="303" y="486"/>
                  </a:lnTo>
                  <a:lnTo>
                    <a:pt x="318" y="485"/>
                  </a:lnTo>
                  <a:lnTo>
                    <a:pt x="325" y="484"/>
                  </a:lnTo>
                  <a:lnTo>
                    <a:pt x="332" y="483"/>
                  </a:lnTo>
                  <a:lnTo>
                    <a:pt x="339" y="481"/>
                  </a:lnTo>
                  <a:lnTo>
                    <a:pt x="346" y="479"/>
                  </a:lnTo>
                  <a:lnTo>
                    <a:pt x="352" y="477"/>
                  </a:lnTo>
                  <a:lnTo>
                    <a:pt x="359" y="474"/>
                  </a:lnTo>
                  <a:lnTo>
                    <a:pt x="365" y="471"/>
                  </a:lnTo>
                  <a:lnTo>
                    <a:pt x="371" y="468"/>
                  </a:lnTo>
                  <a:lnTo>
                    <a:pt x="377" y="464"/>
                  </a:lnTo>
                  <a:lnTo>
                    <a:pt x="383" y="460"/>
                  </a:lnTo>
                  <a:lnTo>
                    <a:pt x="389" y="455"/>
                  </a:lnTo>
                  <a:lnTo>
                    <a:pt x="394" y="450"/>
                  </a:lnTo>
                  <a:lnTo>
                    <a:pt x="405" y="440"/>
                  </a:lnTo>
                  <a:lnTo>
                    <a:pt x="410" y="434"/>
                  </a:lnTo>
                  <a:lnTo>
                    <a:pt x="414" y="427"/>
                  </a:lnTo>
                  <a:lnTo>
                    <a:pt x="419" y="421"/>
                  </a:lnTo>
                  <a:lnTo>
                    <a:pt x="423" y="414"/>
                  </a:lnTo>
                  <a:lnTo>
                    <a:pt x="427" y="407"/>
                  </a:lnTo>
                  <a:lnTo>
                    <a:pt x="430" y="399"/>
                  </a:lnTo>
                  <a:lnTo>
                    <a:pt x="436" y="383"/>
                  </a:lnTo>
                  <a:lnTo>
                    <a:pt x="440" y="365"/>
                  </a:lnTo>
                  <a:lnTo>
                    <a:pt x="443" y="346"/>
                  </a:lnTo>
                  <a:lnTo>
                    <a:pt x="445" y="326"/>
                  </a:lnTo>
                  <a:lnTo>
                    <a:pt x="446" y="305"/>
                  </a:lnTo>
                  <a:lnTo>
                    <a:pt x="445" y="284"/>
                  </a:lnTo>
                  <a:lnTo>
                    <a:pt x="443" y="264"/>
                  </a:lnTo>
                  <a:lnTo>
                    <a:pt x="440" y="246"/>
                  </a:lnTo>
                  <a:lnTo>
                    <a:pt x="436" y="229"/>
                  </a:lnTo>
                  <a:lnTo>
                    <a:pt x="430" y="213"/>
                  </a:lnTo>
                  <a:lnTo>
                    <a:pt x="427" y="205"/>
                  </a:lnTo>
                  <a:lnTo>
                    <a:pt x="423" y="198"/>
                  </a:lnTo>
                  <a:lnTo>
                    <a:pt x="419" y="191"/>
                  </a:lnTo>
                  <a:lnTo>
                    <a:pt x="414" y="185"/>
                  </a:lnTo>
                  <a:lnTo>
                    <a:pt x="410" y="178"/>
                  </a:lnTo>
                  <a:lnTo>
                    <a:pt x="405" y="172"/>
                  </a:lnTo>
                  <a:lnTo>
                    <a:pt x="394" y="162"/>
                  </a:lnTo>
                  <a:lnTo>
                    <a:pt x="389" y="157"/>
                  </a:lnTo>
                  <a:lnTo>
                    <a:pt x="383" y="152"/>
                  </a:lnTo>
                  <a:lnTo>
                    <a:pt x="377" y="148"/>
                  </a:lnTo>
                  <a:lnTo>
                    <a:pt x="371" y="144"/>
                  </a:lnTo>
                  <a:lnTo>
                    <a:pt x="365" y="141"/>
                  </a:lnTo>
                  <a:lnTo>
                    <a:pt x="359" y="138"/>
                  </a:lnTo>
                  <a:lnTo>
                    <a:pt x="352" y="135"/>
                  </a:lnTo>
                  <a:lnTo>
                    <a:pt x="346" y="133"/>
                  </a:lnTo>
                  <a:lnTo>
                    <a:pt x="339" y="131"/>
                  </a:lnTo>
                  <a:lnTo>
                    <a:pt x="332" y="129"/>
                  </a:lnTo>
                  <a:lnTo>
                    <a:pt x="325" y="128"/>
                  </a:lnTo>
                  <a:lnTo>
                    <a:pt x="318" y="127"/>
                  </a:lnTo>
                  <a:lnTo>
                    <a:pt x="303" y="126"/>
                  </a:lnTo>
                  <a:lnTo>
                    <a:pt x="288" y="127"/>
                  </a:lnTo>
                  <a:lnTo>
                    <a:pt x="281" y="128"/>
                  </a:lnTo>
                  <a:lnTo>
                    <a:pt x="274" y="129"/>
                  </a:lnTo>
                  <a:lnTo>
                    <a:pt x="267" y="131"/>
                  </a:lnTo>
                  <a:lnTo>
                    <a:pt x="260" y="133"/>
                  </a:lnTo>
                  <a:lnTo>
                    <a:pt x="253" y="135"/>
                  </a:lnTo>
                  <a:lnTo>
                    <a:pt x="247" y="138"/>
                  </a:lnTo>
                  <a:lnTo>
                    <a:pt x="240" y="141"/>
                  </a:lnTo>
                  <a:lnTo>
                    <a:pt x="234" y="144"/>
                  </a:lnTo>
                  <a:lnTo>
                    <a:pt x="228" y="148"/>
                  </a:lnTo>
                  <a:lnTo>
                    <a:pt x="222" y="152"/>
                  </a:lnTo>
                  <a:lnTo>
                    <a:pt x="217" y="157"/>
                  </a:lnTo>
                  <a:lnTo>
                    <a:pt x="211" y="162"/>
                  </a:lnTo>
                  <a:lnTo>
                    <a:pt x="200" y="172"/>
                  </a:lnTo>
                  <a:lnTo>
                    <a:pt x="195" y="178"/>
                  </a:lnTo>
                  <a:lnTo>
                    <a:pt x="191" y="185"/>
                  </a:lnTo>
                  <a:lnTo>
                    <a:pt x="186" y="191"/>
                  </a:lnTo>
                  <a:lnTo>
                    <a:pt x="182" y="198"/>
                  </a:lnTo>
                  <a:lnTo>
                    <a:pt x="179" y="205"/>
                  </a:lnTo>
                  <a:lnTo>
                    <a:pt x="175" y="213"/>
                  </a:lnTo>
                  <a:lnTo>
                    <a:pt x="169" y="229"/>
                  </a:lnTo>
                  <a:lnTo>
                    <a:pt x="165" y="246"/>
                  </a:lnTo>
                  <a:lnTo>
                    <a:pt x="162" y="265"/>
                  </a:lnTo>
                  <a:lnTo>
                    <a:pt x="160" y="285"/>
                  </a:lnTo>
                  <a:lnTo>
                    <a:pt x="159" y="306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 noChangeArrowheads="1"/>
            </p:cNvSpPr>
            <p:nvPr/>
          </p:nvSpPr>
          <p:spPr bwMode="auto">
            <a:xfrm>
              <a:off x="2947" y="1991"/>
              <a:ext cx="122" cy="136"/>
            </a:xfrm>
            <a:custGeom>
              <a:avLst/>
              <a:gdLst>
                <a:gd name="T0" fmla="*/ 389 w 553"/>
                <a:gd name="T1" fmla="*/ 202 h 613"/>
                <a:gd name="T2" fmla="*/ 378 w 553"/>
                <a:gd name="T3" fmla="*/ 173 h 613"/>
                <a:gd name="T4" fmla="*/ 366 w 553"/>
                <a:gd name="T5" fmla="*/ 154 h 613"/>
                <a:gd name="T6" fmla="*/ 356 w 553"/>
                <a:gd name="T7" fmla="*/ 145 h 613"/>
                <a:gd name="T8" fmla="*/ 333 w 553"/>
                <a:gd name="T9" fmla="*/ 131 h 613"/>
                <a:gd name="T10" fmla="*/ 306 w 553"/>
                <a:gd name="T11" fmla="*/ 123 h 613"/>
                <a:gd name="T12" fmla="*/ 271 w 553"/>
                <a:gd name="T13" fmla="*/ 123 h 613"/>
                <a:gd name="T14" fmla="*/ 245 w 553"/>
                <a:gd name="T15" fmla="*/ 128 h 613"/>
                <a:gd name="T16" fmla="*/ 228 w 553"/>
                <a:gd name="T17" fmla="*/ 135 h 613"/>
                <a:gd name="T18" fmla="*/ 212 w 553"/>
                <a:gd name="T19" fmla="*/ 144 h 613"/>
                <a:gd name="T20" fmla="*/ 198 w 553"/>
                <a:gd name="T21" fmla="*/ 157 h 613"/>
                <a:gd name="T22" fmla="*/ 185 w 553"/>
                <a:gd name="T23" fmla="*/ 173 h 613"/>
                <a:gd name="T24" fmla="*/ 175 w 553"/>
                <a:gd name="T25" fmla="*/ 192 h 613"/>
                <a:gd name="T26" fmla="*/ 164 w 553"/>
                <a:gd name="T27" fmla="*/ 233 h 613"/>
                <a:gd name="T28" fmla="*/ 159 w 553"/>
                <a:gd name="T29" fmla="*/ 296 h 613"/>
                <a:gd name="T30" fmla="*/ 164 w 553"/>
                <a:gd name="T31" fmla="*/ 365 h 613"/>
                <a:gd name="T32" fmla="*/ 176 w 553"/>
                <a:gd name="T33" fmla="*/ 410 h 613"/>
                <a:gd name="T34" fmla="*/ 186 w 553"/>
                <a:gd name="T35" fmla="*/ 431 h 613"/>
                <a:gd name="T36" fmla="*/ 198 w 553"/>
                <a:gd name="T37" fmla="*/ 448 h 613"/>
                <a:gd name="T38" fmla="*/ 213 w 553"/>
                <a:gd name="T39" fmla="*/ 462 h 613"/>
                <a:gd name="T40" fmla="*/ 229 w 553"/>
                <a:gd name="T41" fmla="*/ 472 h 613"/>
                <a:gd name="T42" fmla="*/ 247 w 553"/>
                <a:gd name="T43" fmla="*/ 480 h 613"/>
                <a:gd name="T44" fmla="*/ 267 w 553"/>
                <a:gd name="T45" fmla="*/ 484 h 613"/>
                <a:gd name="T46" fmla="*/ 299 w 553"/>
                <a:gd name="T47" fmla="*/ 486 h 613"/>
                <a:gd name="T48" fmla="*/ 328 w 553"/>
                <a:gd name="T49" fmla="*/ 480 h 613"/>
                <a:gd name="T50" fmla="*/ 353 w 553"/>
                <a:gd name="T51" fmla="*/ 467 h 613"/>
                <a:gd name="T52" fmla="*/ 367 w 553"/>
                <a:gd name="T53" fmla="*/ 454 h 613"/>
                <a:gd name="T54" fmla="*/ 379 w 553"/>
                <a:gd name="T55" fmla="*/ 437 h 613"/>
                <a:gd name="T56" fmla="*/ 393 w 553"/>
                <a:gd name="T57" fmla="*/ 403 h 613"/>
                <a:gd name="T58" fmla="*/ 552 w 553"/>
                <a:gd name="T59" fmla="*/ 401 h 613"/>
                <a:gd name="T60" fmla="*/ 528 w 553"/>
                <a:gd name="T61" fmla="*/ 472 h 613"/>
                <a:gd name="T62" fmla="*/ 492 w 553"/>
                <a:gd name="T63" fmla="*/ 529 h 613"/>
                <a:gd name="T64" fmla="*/ 453 w 553"/>
                <a:gd name="T65" fmla="*/ 565 h 613"/>
                <a:gd name="T66" fmla="*/ 404 w 553"/>
                <a:gd name="T67" fmla="*/ 591 h 613"/>
                <a:gd name="T68" fmla="*/ 335 w 553"/>
                <a:gd name="T69" fmla="*/ 609 h 613"/>
                <a:gd name="T70" fmla="*/ 250 w 553"/>
                <a:gd name="T71" fmla="*/ 611 h 613"/>
                <a:gd name="T72" fmla="*/ 179 w 553"/>
                <a:gd name="T73" fmla="*/ 596 h 613"/>
                <a:gd name="T74" fmla="*/ 141 w 553"/>
                <a:gd name="T75" fmla="*/ 580 h 613"/>
                <a:gd name="T76" fmla="*/ 107 w 553"/>
                <a:gd name="T77" fmla="*/ 558 h 613"/>
                <a:gd name="T78" fmla="*/ 76 w 553"/>
                <a:gd name="T79" fmla="*/ 531 h 613"/>
                <a:gd name="T80" fmla="*/ 50 w 553"/>
                <a:gd name="T81" fmla="*/ 498 h 613"/>
                <a:gd name="T82" fmla="*/ 30 w 553"/>
                <a:gd name="T83" fmla="*/ 461 h 613"/>
                <a:gd name="T84" fmla="*/ 11 w 553"/>
                <a:gd name="T85" fmla="*/ 405 h 613"/>
                <a:gd name="T86" fmla="*/ 0 w 553"/>
                <a:gd name="T87" fmla="*/ 307 h 613"/>
                <a:gd name="T88" fmla="*/ 11 w 553"/>
                <a:gd name="T89" fmla="*/ 207 h 613"/>
                <a:gd name="T90" fmla="*/ 30 w 553"/>
                <a:gd name="T91" fmla="*/ 150 h 613"/>
                <a:gd name="T92" fmla="*/ 51 w 553"/>
                <a:gd name="T93" fmla="*/ 113 h 613"/>
                <a:gd name="T94" fmla="*/ 77 w 553"/>
                <a:gd name="T95" fmla="*/ 81 h 613"/>
                <a:gd name="T96" fmla="*/ 107 w 553"/>
                <a:gd name="T97" fmla="*/ 53 h 613"/>
                <a:gd name="T98" fmla="*/ 142 w 553"/>
                <a:gd name="T99" fmla="*/ 32 h 613"/>
                <a:gd name="T100" fmla="*/ 180 w 553"/>
                <a:gd name="T101" fmla="*/ 15 h 613"/>
                <a:gd name="T102" fmla="*/ 252 w 553"/>
                <a:gd name="T103" fmla="*/ 1 h 613"/>
                <a:gd name="T104" fmla="*/ 334 w 553"/>
                <a:gd name="T105" fmla="*/ 3 h 613"/>
                <a:gd name="T106" fmla="*/ 400 w 553"/>
                <a:gd name="T107" fmla="*/ 18 h 613"/>
                <a:gd name="T108" fmla="*/ 453 w 553"/>
                <a:gd name="T109" fmla="*/ 46 h 613"/>
                <a:gd name="T110" fmla="*/ 496 w 553"/>
                <a:gd name="T111" fmla="*/ 87 h 613"/>
                <a:gd name="T112" fmla="*/ 528 w 553"/>
                <a:gd name="T113" fmla="*/ 14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3" h="613">
                  <a:moveTo>
                    <a:pt x="544" y="185"/>
                  </a:moveTo>
                  <a:lnTo>
                    <a:pt x="391" y="213"/>
                  </a:lnTo>
                  <a:lnTo>
                    <a:pt x="389" y="202"/>
                  </a:lnTo>
                  <a:lnTo>
                    <a:pt x="386" y="192"/>
                  </a:lnTo>
                  <a:lnTo>
                    <a:pt x="382" y="182"/>
                  </a:lnTo>
                  <a:lnTo>
                    <a:pt x="378" y="173"/>
                  </a:lnTo>
                  <a:lnTo>
                    <a:pt x="374" y="165"/>
                  </a:lnTo>
                  <a:lnTo>
                    <a:pt x="368" y="158"/>
                  </a:lnTo>
                  <a:lnTo>
                    <a:pt x="366" y="154"/>
                  </a:lnTo>
                  <a:lnTo>
                    <a:pt x="363" y="151"/>
                  </a:lnTo>
                  <a:lnTo>
                    <a:pt x="359" y="148"/>
                  </a:lnTo>
                  <a:lnTo>
                    <a:pt x="356" y="145"/>
                  </a:lnTo>
                  <a:lnTo>
                    <a:pt x="349" y="140"/>
                  </a:lnTo>
                  <a:lnTo>
                    <a:pt x="341" y="135"/>
                  </a:lnTo>
                  <a:lnTo>
                    <a:pt x="333" y="131"/>
                  </a:lnTo>
                  <a:lnTo>
                    <a:pt x="325" y="128"/>
                  </a:lnTo>
                  <a:lnTo>
                    <a:pt x="316" y="125"/>
                  </a:lnTo>
                  <a:lnTo>
                    <a:pt x="306" y="123"/>
                  </a:lnTo>
                  <a:lnTo>
                    <a:pt x="296" y="122"/>
                  </a:lnTo>
                  <a:lnTo>
                    <a:pt x="285" y="122"/>
                  </a:lnTo>
                  <a:lnTo>
                    <a:pt x="271" y="123"/>
                  </a:lnTo>
                  <a:lnTo>
                    <a:pt x="258" y="124"/>
                  </a:lnTo>
                  <a:lnTo>
                    <a:pt x="252" y="126"/>
                  </a:lnTo>
                  <a:lnTo>
                    <a:pt x="245" y="128"/>
                  </a:lnTo>
                  <a:lnTo>
                    <a:pt x="239" y="130"/>
                  </a:lnTo>
                  <a:lnTo>
                    <a:pt x="234" y="132"/>
                  </a:lnTo>
                  <a:lnTo>
                    <a:pt x="228" y="135"/>
                  </a:lnTo>
                  <a:lnTo>
                    <a:pt x="222" y="138"/>
                  </a:lnTo>
                  <a:lnTo>
                    <a:pt x="217" y="141"/>
                  </a:lnTo>
                  <a:lnTo>
                    <a:pt x="212" y="144"/>
                  </a:lnTo>
                  <a:lnTo>
                    <a:pt x="207" y="148"/>
                  </a:lnTo>
                  <a:lnTo>
                    <a:pt x="202" y="153"/>
                  </a:lnTo>
                  <a:lnTo>
                    <a:pt x="198" y="157"/>
                  </a:lnTo>
                  <a:lnTo>
                    <a:pt x="193" y="162"/>
                  </a:lnTo>
                  <a:lnTo>
                    <a:pt x="189" y="167"/>
                  </a:lnTo>
                  <a:lnTo>
                    <a:pt x="185" y="173"/>
                  </a:lnTo>
                  <a:lnTo>
                    <a:pt x="182" y="179"/>
                  </a:lnTo>
                  <a:lnTo>
                    <a:pt x="178" y="185"/>
                  </a:lnTo>
                  <a:lnTo>
                    <a:pt x="175" y="192"/>
                  </a:lnTo>
                  <a:lnTo>
                    <a:pt x="172" y="200"/>
                  </a:lnTo>
                  <a:lnTo>
                    <a:pt x="168" y="215"/>
                  </a:lnTo>
                  <a:lnTo>
                    <a:pt x="164" y="233"/>
                  </a:lnTo>
                  <a:lnTo>
                    <a:pt x="161" y="252"/>
                  </a:lnTo>
                  <a:lnTo>
                    <a:pt x="160" y="273"/>
                  </a:lnTo>
                  <a:lnTo>
                    <a:pt x="159" y="296"/>
                  </a:lnTo>
                  <a:lnTo>
                    <a:pt x="160" y="321"/>
                  </a:lnTo>
                  <a:lnTo>
                    <a:pt x="161" y="344"/>
                  </a:lnTo>
                  <a:lnTo>
                    <a:pt x="164" y="365"/>
                  </a:lnTo>
                  <a:lnTo>
                    <a:pt x="168" y="385"/>
                  </a:lnTo>
                  <a:lnTo>
                    <a:pt x="173" y="402"/>
                  </a:lnTo>
                  <a:lnTo>
                    <a:pt x="176" y="410"/>
                  </a:lnTo>
                  <a:lnTo>
                    <a:pt x="179" y="418"/>
                  </a:lnTo>
                  <a:lnTo>
                    <a:pt x="182" y="425"/>
                  </a:lnTo>
                  <a:lnTo>
                    <a:pt x="186" y="431"/>
                  </a:lnTo>
                  <a:lnTo>
                    <a:pt x="190" y="437"/>
                  </a:lnTo>
                  <a:lnTo>
                    <a:pt x="194" y="443"/>
                  </a:lnTo>
                  <a:lnTo>
                    <a:pt x="198" y="448"/>
                  </a:lnTo>
                  <a:lnTo>
                    <a:pt x="203" y="453"/>
                  </a:lnTo>
                  <a:lnTo>
                    <a:pt x="208" y="458"/>
                  </a:lnTo>
                  <a:lnTo>
                    <a:pt x="213" y="462"/>
                  </a:lnTo>
                  <a:lnTo>
                    <a:pt x="218" y="466"/>
                  </a:lnTo>
                  <a:lnTo>
                    <a:pt x="224" y="469"/>
                  </a:lnTo>
                  <a:lnTo>
                    <a:pt x="229" y="472"/>
                  </a:lnTo>
                  <a:lnTo>
                    <a:pt x="235" y="475"/>
                  </a:lnTo>
                  <a:lnTo>
                    <a:pt x="241" y="478"/>
                  </a:lnTo>
                  <a:lnTo>
                    <a:pt x="247" y="480"/>
                  </a:lnTo>
                  <a:lnTo>
                    <a:pt x="254" y="482"/>
                  </a:lnTo>
                  <a:lnTo>
                    <a:pt x="260" y="483"/>
                  </a:lnTo>
                  <a:lnTo>
                    <a:pt x="267" y="484"/>
                  </a:lnTo>
                  <a:lnTo>
                    <a:pt x="274" y="485"/>
                  </a:lnTo>
                  <a:lnTo>
                    <a:pt x="288" y="486"/>
                  </a:lnTo>
                  <a:lnTo>
                    <a:pt x="299" y="486"/>
                  </a:lnTo>
                  <a:lnTo>
                    <a:pt x="309" y="484"/>
                  </a:lnTo>
                  <a:lnTo>
                    <a:pt x="319" y="482"/>
                  </a:lnTo>
                  <a:lnTo>
                    <a:pt x="328" y="480"/>
                  </a:lnTo>
                  <a:lnTo>
                    <a:pt x="337" y="476"/>
                  </a:lnTo>
                  <a:lnTo>
                    <a:pt x="345" y="472"/>
                  </a:lnTo>
                  <a:lnTo>
                    <a:pt x="353" y="467"/>
                  </a:lnTo>
                  <a:lnTo>
                    <a:pt x="360" y="461"/>
                  </a:lnTo>
                  <a:lnTo>
                    <a:pt x="364" y="458"/>
                  </a:lnTo>
                  <a:lnTo>
                    <a:pt x="367" y="454"/>
                  </a:lnTo>
                  <a:lnTo>
                    <a:pt x="370" y="450"/>
                  </a:lnTo>
                  <a:lnTo>
                    <a:pt x="373" y="446"/>
                  </a:lnTo>
                  <a:lnTo>
                    <a:pt x="379" y="437"/>
                  </a:lnTo>
                  <a:lnTo>
                    <a:pt x="384" y="427"/>
                  </a:lnTo>
                  <a:lnTo>
                    <a:pt x="389" y="416"/>
                  </a:lnTo>
                  <a:lnTo>
                    <a:pt x="393" y="403"/>
                  </a:lnTo>
                  <a:lnTo>
                    <a:pt x="397" y="390"/>
                  </a:lnTo>
                  <a:lnTo>
                    <a:pt x="400" y="375"/>
                  </a:lnTo>
                  <a:lnTo>
                    <a:pt x="552" y="401"/>
                  </a:lnTo>
                  <a:lnTo>
                    <a:pt x="545" y="426"/>
                  </a:lnTo>
                  <a:lnTo>
                    <a:pt x="537" y="450"/>
                  </a:lnTo>
                  <a:lnTo>
                    <a:pt x="528" y="472"/>
                  </a:lnTo>
                  <a:lnTo>
                    <a:pt x="517" y="493"/>
                  </a:lnTo>
                  <a:lnTo>
                    <a:pt x="505" y="512"/>
                  </a:lnTo>
                  <a:lnTo>
                    <a:pt x="492" y="529"/>
                  </a:lnTo>
                  <a:lnTo>
                    <a:pt x="477" y="545"/>
                  </a:lnTo>
                  <a:lnTo>
                    <a:pt x="461" y="559"/>
                  </a:lnTo>
                  <a:lnTo>
                    <a:pt x="453" y="565"/>
                  </a:lnTo>
                  <a:lnTo>
                    <a:pt x="444" y="571"/>
                  </a:lnTo>
                  <a:lnTo>
                    <a:pt x="425" y="582"/>
                  </a:lnTo>
                  <a:lnTo>
                    <a:pt x="404" y="591"/>
                  </a:lnTo>
                  <a:lnTo>
                    <a:pt x="382" y="599"/>
                  </a:lnTo>
                  <a:lnTo>
                    <a:pt x="359" y="605"/>
                  </a:lnTo>
                  <a:lnTo>
                    <a:pt x="335" y="609"/>
                  </a:lnTo>
                  <a:lnTo>
                    <a:pt x="308" y="611"/>
                  </a:lnTo>
                  <a:lnTo>
                    <a:pt x="281" y="612"/>
                  </a:lnTo>
                  <a:lnTo>
                    <a:pt x="250" y="611"/>
                  </a:lnTo>
                  <a:lnTo>
                    <a:pt x="220" y="607"/>
                  </a:lnTo>
                  <a:lnTo>
                    <a:pt x="192" y="601"/>
                  </a:lnTo>
                  <a:lnTo>
                    <a:pt x="179" y="596"/>
                  </a:lnTo>
                  <a:lnTo>
                    <a:pt x="166" y="592"/>
                  </a:lnTo>
                  <a:lnTo>
                    <a:pt x="153" y="586"/>
                  </a:lnTo>
                  <a:lnTo>
                    <a:pt x="141" y="580"/>
                  </a:lnTo>
                  <a:lnTo>
                    <a:pt x="129" y="574"/>
                  </a:lnTo>
                  <a:lnTo>
                    <a:pt x="118" y="566"/>
                  </a:lnTo>
                  <a:lnTo>
                    <a:pt x="107" y="558"/>
                  </a:lnTo>
                  <a:lnTo>
                    <a:pt x="96" y="550"/>
                  </a:lnTo>
                  <a:lnTo>
                    <a:pt x="86" y="541"/>
                  </a:lnTo>
                  <a:lnTo>
                    <a:pt x="76" y="531"/>
                  </a:lnTo>
                  <a:lnTo>
                    <a:pt x="67" y="521"/>
                  </a:lnTo>
                  <a:lnTo>
                    <a:pt x="58" y="510"/>
                  </a:lnTo>
                  <a:lnTo>
                    <a:pt x="50" y="498"/>
                  </a:lnTo>
                  <a:lnTo>
                    <a:pt x="43" y="487"/>
                  </a:lnTo>
                  <a:lnTo>
                    <a:pt x="36" y="474"/>
                  </a:lnTo>
                  <a:lnTo>
                    <a:pt x="30" y="461"/>
                  </a:lnTo>
                  <a:lnTo>
                    <a:pt x="24" y="448"/>
                  </a:lnTo>
                  <a:lnTo>
                    <a:pt x="19" y="434"/>
                  </a:lnTo>
                  <a:lnTo>
                    <a:pt x="11" y="405"/>
                  </a:lnTo>
                  <a:lnTo>
                    <a:pt x="5" y="374"/>
                  </a:lnTo>
                  <a:lnTo>
                    <a:pt x="1" y="341"/>
                  </a:lnTo>
                  <a:lnTo>
                    <a:pt x="0" y="307"/>
                  </a:lnTo>
                  <a:lnTo>
                    <a:pt x="1" y="271"/>
                  </a:lnTo>
                  <a:lnTo>
                    <a:pt x="5" y="238"/>
                  </a:lnTo>
                  <a:lnTo>
                    <a:pt x="11" y="207"/>
                  </a:lnTo>
                  <a:lnTo>
                    <a:pt x="19" y="178"/>
                  </a:lnTo>
                  <a:lnTo>
                    <a:pt x="24" y="164"/>
                  </a:lnTo>
                  <a:lnTo>
                    <a:pt x="30" y="150"/>
                  </a:lnTo>
                  <a:lnTo>
                    <a:pt x="36" y="138"/>
                  </a:lnTo>
                  <a:lnTo>
                    <a:pt x="43" y="125"/>
                  </a:lnTo>
                  <a:lnTo>
                    <a:pt x="51" y="113"/>
                  </a:lnTo>
                  <a:lnTo>
                    <a:pt x="59" y="102"/>
                  </a:lnTo>
                  <a:lnTo>
                    <a:pt x="67" y="91"/>
                  </a:lnTo>
                  <a:lnTo>
                    <a:pt x="77" y="81"/>
                  </a:lnTo>
                  <a:lnTo>
                    <a:pt x="86" y="71"/>
                  </a:lnTo>
                  <a:lnTo>
                    <a:pt x="97" y="62"/>
                  </a:lnTo>
                  <a:lnTo>
                    <a:pt x="107" y="53"/>
                  </a:lnTo>
                  <a:lnTo>
                    <a:pt x="118" y="45"/>
                  </a:lnTo>
                  <a:lnTo>
                    <a:pt x="130" y="38"/>
                  </a:lnTo>
                  <a:lnTo>
                    <a:pt x="142" y="32"/>
                  </a:lnTo>
                  <a:lnTo>
                    <a:pt x="154" y="26"/>
                  </a:lnTo>
                  <a:lnTo>
                    <a:pt x="167" y="20"/>
                  </a:lnTo>
                  <a:lnTo>
                    <a:pt x="180" y="15"/>
                  </a:lnTo>
                  <a:lnTo>
                    <a:pt x="193" y="11"/>
                  </a:lnTo>
                  <a:lnTo>
                    <a:pt x="222" y="5"/>
                  </a:lnTo>
                  <a:lnTo>
                    <a:pt x="252" y="1"/>
                  </a:lnTo>
                  <a:lnTo>
                    <a:pt x="284" y="0"/>
                  </a:lnTo>
                  <a:lnTo>
                    <a:pt x="310" y="1"/>
                  </a:lnTo>
                  <a:lnTo>
                    <a:pt x="334" y="3"/>
                  </a:lnTo>
                  <a:lnTo>
                    <a:pt x="358" y="6"/>
                  </a:lnTo>
                  <a:lnTo>
                    <a:pt x="379" y="11"/>
                  </a:lnTo>
                  <a:lnTo>
                    <a:pt x="400" y="18"/>
                  </a:lnTo>
                  <a:lnTo>
                    <a:pt x="419" y="26"/>
                  </a:lnTo>
                  <a:lnTo>
                    <a:pt x="437" y="35"/>
                  </a:lnTo>
                  <a:lnTo>
                    <a:pt x="453" y="46"/>
                  </a:lnTo>
                  <a:lnTo>
                    <a:pt x="469" y="58"/>
                  </a:lnTo>
                  <a:lnTo>
                    <a:pt x="483" y="72"/>
                  </a:lnTo>
                  <a:lnTo>
                    <a:pt x="496" y="87"/>
                  </a:lnTo>
                  <a:lnTo>
                    <a:pt x="508" y="103"/>
                  </a:lnTo>
                  <a:lnTo>
                    <a:pt x="518" y="122"/>
                  </a:lnTo>
                  <a:lnTo>
                    <a:pt x="528" y="141"/>
                  </a:lnTo>
                  <a:lnTo>
                    <a:pt x="537" y="162"/>
                  </a:lnTo>
                  <a:lnTo>
                    <a:pt x="544" y="185"/>
                  </a:lnTo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 noChangeArrowheads="1"/>
            </p:cNvSpPr>
            <p:nvPr/>
          </p:nvSpPr>
          <p:spPr bwMode="auto">
            <a:xfrm>
              <a:off x="3081" y="1994"/>
              <a:ext cx="117" cy="130"/>
            </a:xfrm>
            <a:custGeom>
              <a:avLst/>
              <a:gdLst>
                <a:gd name="T0" fmla="*/ 0 w 530"/>
                <a:gd name="T1" fmla="*/ 0 h 587"/>
                <a:gd name="T2" fmla="*/ 529 w 530"/>
                <a:gd name="T3" fmla="*/ 0 h 587"/>
                <a:gd name="T4" fmla="*/ 529 w 530"/>
                <a:gd name="T5" fmla="*/ 125 h 587"/>
                <a:gd name="T6" fmla="*/ 342 w 530"/>
                <a:gd name="T7" fmla="*/ 125 h 587"/>
                <a:gd name="T8" fmla="*/ 342 w 530"/>
                <a:gd name="T9" fmla="*/ 586 h 587"/>
                <a:gd name="T10" fmla="*/ 187 w 530"/>
                <a:gd name="T11" fmla="*/ 586 h 587"/>
                <a:gd name="T12" fmla="*/ 187 w 530"/>
                <a:gd name="T13" fmla="*/ 125 h 587"/>
                <a:gd name="T14" fmla="*/ 0 w 530"/>
                <a:gd name="T15" fmla="*/ 125 h 587"/>
                <a:gd name="T16" fmla="*/ 0 w 530"/>
                <a:gd name="T1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587">
                  <a:moveTo>
                    <a:pt x="0" y="0"/>
                  </a:moveTo>
                  <a:lnTo>
                    <a:pt x="529" y="0"/>
                  </a:lnTo>
                  <a:lnTo>
                    <a:pt x="529" y="125"/>
                  </a:lnTo>
                  <a:lnTo>
                    <a:pt x="342" y="125"/>
                  </a:lnTo>
                  <a:lnTo>
                    <a:pt x="342" y="586"/>
                  </a:lnTo>
                  <a:lnTo>
                    <a:pt x="187" y="586"/>
                  </a:lnTo>
                  <a:lnTo>
                    <a:pt x="187" y="125"/>
                  </a:lnTo>
                  <a:lnTo>
                    <a:pt x="0" y="125"/>
                  </a:lnTo>
                  <a:lnTo>
                    <a:pt x="0" y="0"/>
                  </a:lnTo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Freeform 24"/>
            <p:cNvSpPr>
              <a:spLocks noChangeArrowheads="1"/>
            </p:cNvSpPr>
            <p:nvPr/>
          </p:nvSpPr>
          <p:spPr bwMode="auto">
            <a:xfrm>
              <a:off x="3224" y="1994"/>
              <a:ext cx="125" cy="130"/>
            </a:xfrm>
            <a:custGeom>
              <a:avLst/>
              <a:gdLst>
                <a:gd name="T0" fmla="*/ 155 w 566"/>
                <a:gd name="T1" fmla="*/ 0 h 587"/>
                <a:gd name="T2" fmla="*/ 310 w 566"/>
                <a:gd name="T3" fmla="*/ 243 h 587"/>
                <a:gd name="T4" fmla="*/ 391 w 566"/>
                <a:gd name="T5" fmla="*/ 246 h 587"/>
                <a:gd name="T6" fmla="*/ 424 w 566"/>
                <a:gd name="T7" fmla="*/ 250 h 587"/>
                <a:gd name="T8" fmla="*/ 451 w 566"/>
                <a:gd name="T9" fmla="*/ 256 h 587"/>
                <a:gd name="T10" fmla="*/ 474 w 566"/>
                <a:gd name="T11" fmla="*/ 265 h 587"/>
                <a:gd name="T12" fmla="*/ 496 w 566"/>
                <a:gd name="T13" fmla="*/ 277 h 587"/>
                <a:gd name="T14" fmla="*/ 515 w 566"/>
                <a:gd name="T15" fmla="*/ 293 h 587"/>
                <a:gd name="T16" fmla="*/ 532 w 566"/>
                <a:gd name="T17" fmla="*/ 313 h 587"/>
                <a:gd name="T18" fmla="*/ 547 w 566"/>
                <a:gd name="T19" fmla="*/ 336 h 587"/>
                <a:gd name="T20" fmla="*/ 557 w 566"/>
                <a:gd name="T21" fmla="*/ 361 h 587"/>
                <a:gd name="T22" fmla="*/ 563 w 566"/>
                <a:gd name="T23" fmla="*/ 387 h 587"/>
                <a:gd name="T24" fmla="*/ 565 w 566"/>
                <a:gd name="T25" fmla="*/ 415 h 587"/>
                <a:gd name="T26" fmla="*/ 563 w 566"/>
                <a:gd name="T27" fmla="*/ 446 h 587"/>
                <a:gd name="T28" fmla="*/ 559 w 566"/>
                <a:gd name="T29" fmla="*/ 464 h 587"/>
                <a:gd name="T30" fmla="*/ 554 w 566"/>
                <a:gd name="T31" fmla="*/ 482 h 587"/>
                <a:gd name="T32" fmla="*/ 547 w 566"/>
                <a:gd name="T33" fmla="*/ 498 h 587"/>
                <a:gd name="T34" fmla="*/ 538 w 566"/>
                <a:gd name="T35" fmla="*/ 512 h 587"/>
                <a:gd name="T36" fmla="*/ 527 w 566"/>
                <a:gd name="T37" fmla="*/ 526 h 587"/>
                <a:gd name="T38" fmla="*/ 514 w 566"/>
                <a:gd name="T39" fmla="*/ 538 h 587"/>
                <a:gd name="T40" fmla="*/ 499 w 566"/>
                <a:gd name="T41" fmla="*/ 548 h 587"/>
                <a:gd name="T42" fmla="*/ 483 w 566"/>
                <a:gd name="T43" fmla="*/ 558 h 587"/>
                <a:gd name="T44" fmla="*/ 455 w 566"/>
                <a:gd name="T45" fmla="*/ 569 h 587"/>
                <a:gd name="T46" fmla="*/ 411 w 566"/>
                <a:gd name="T47" fmla="*/ 580 h 587"/>
                <a:gd name="T48" fmla="*/ 361 w 566"/>
                <a:gd name="T49" fmla="*/ 585 h 587"/>
                <a:gd name="T50" fmla="*/ 0 w 566"/>
                <a:gd name="T51" fmla="*/ 586 h 587"/>
                <a:gd name="T52" fmla="*/ 155 w 566"/>
                <a:gd name="T53" fmla="*/ 487 h 587"/>
                <a:gd name="T54" fmla="*/ 316 w 566"/>
                <a:gd name="T55" fmla="*/ 487 h 587"/>
                <a:gd name="T56" fmla="*/ 344 w 566"/>
                <a:gd name="T57" fmla="*/ 484 h 587"/>
                <a:gd name="T58" fmla="*/ 361 w 566"/>
                <a:gd name="T59" fmla="*/ 480 h 587"/>
                <a:gd name="T60" fmla="*/ 370 w 566"/>
                <a:gd name="T61" fmla="*/ 477 h 587"/>
                <a:gd name="T62" fmla="*/ 378 w 566"/>
                <a:gd name="T63" fmla="*/ 472 h 587"/>
                <a:gd name="T64" fmla="*/ 384 w 566"/>
                <a:gd name="T65" fmla="*/ 468 h 587"/>
                <a:gd name="T66" fmla="*/ 391 w 566"/>
                <a:gd name="T67" fmla="*/ 459 h 587"/>
                <a:gd name="T68" fmla="*/ 399 w 566"/>
                <a:gd name="T69" fmla="*/ 447 h 587"/>
                <a:gd name="T70" fmla="*/ 403 w 566"/>
                <a:gd name="T71" fmla="*/ 434 h 587"/>
                <a:gd name="T72" fmla="*/ 406 w 566"/>
                <a:gd name="T73" fmla="*/ 420 h 587"/>
                <a:gd name="T74" fmla="*/ 406 w 566"/>
                <a:gd name="T75" fmla="*/ 407 h 587"/>
                <a:gd name="T76" fmla="*/ 405 w 566"/>
                <a:gd name="T77" fmla="*/ 397 h 587"/>
                <a:gd name="T78" fmla="*/ 403 w 566"/>
                <a:gd name="T79" fmla="*/ 389 h 587"/>
                <a:gd name="T80" fmla="*/ 400 w 566"/>
                <a:gd name="T81" fmla="*/ 380 h 587"/>
                <a:gd name="T82" fmla="*/ 396 w 566"/>
                <a:gd name="T83" fmla="*/ 373 h 587"/>
                <a:gd name="T84" fmla="*/ 390 w 566"/>
                <a:gd name="T85" fmla="*/ 367 h 587"/>
                <a:gd name="T86" fmla="*/ 384 w 566"/>
                <a:gd name="T87" fmla="*/ 361 h 587"/>
                <a:gd name="T88" fmla="*/ 377 w 566"/>
                <a:gd name="T89" fmla="*/ 356 h 587"/>
                <a:gd name="T90" fmla="*/ 369 w 566"/>
                <a:gd name="T91" fmla="*/ 352 h 587"/>
                <a:gd name="T92" fmla="*/ 353 w 566"/>
                <a:gd name="T93" fmla="*/ 347 h 587"/>
                <a:gd name="T94" fmla="*/ 327 w 566"/>
                <a:gd name="T95" fmla="*/ 342 h 587"/>
                <a:gd name="T96" fmla="*/ 295 w 566"/>
                <a:gd name="T97" fmla="*/ 339 h 587"/>
                <a:gd name="T98" fmla="*/ 155 w 566"/>
                <a:gd name="T99" fmla="*/ 33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6" h="587">
                  <a:moveTo>
                    <a:pt x="0" y="0"/>
                  </a:moveTo>
                  <a:lnTo>
                    <a:pt x="155" y="0"/>
                  </a:lnTo>
                  <a:lnTo>
                    <a:pt x="155" y="243"/>
                  </a:lnTo>
                  <a:lnTo>
                    <a:pt x="310" y="243"/>
                  </a:lnTo>
                  <a:lnTo>
                    <a:pt x="353" y="244"/>
                  </a:lnTo>
                  <a:lnTo>
                    <a:pt x="391" y="246"/>
                  </a:lnTo>
                  <a:lnTo>
                    <a:pt x="408" y="248"/>
                  </a:lnTo>
                  <a:lnTo>
                    <a:pt x="424" y="250"/>
                  </a:lnTo>
                  <a:lnTo>
                    <a:pt x="438" y="253"/>
                  </a:lnTo>
                  <a:lnTo>
                    <a:pt x="451" y="256"/>
                  </a:lnTo>
                  <a:lnTo>
                    <a:pt x="463" y="260"/>
                  </a:lnTo>
                  <a:lnTo>
                    <a:pt x="474" y="265"/>
                  </a:lnTo>
                  <a:lnTo>
                    <a:pt x="485" y="271"/>
                  </a:lnTo>
                  <a:lnTo>
                    <a:pt x="496" y="277"/>
                  </a:lnTo>
                  <a:lnTo>
                    <a:pt x="506" y="285"/>
                  </a:lnTo>
                  <a:lnTo>
                    <a:pt x="515" y="293"/>
                  </a:lnTo>
                  <a:lnTo>
                    <a:pt x="524" y="303"/>
                  </a:lnTo>
                  <a:lnTo>
                    <a:pt x="532" y="313"/>
                  </a:lnTo>
                  <a:lnTo>
                    <a:pt x="540" y="325"/>
                  </a:lnTo>
                  <a:lnTo>
                    <a:pt x="547" y="336"/>
                  </a:lnTo>
                  <a:lnTo>
                    <a:pt x="552" y="348"/>
                  </a:lnTo>
                  <a:lnTo>
                    <a:pt x="557" y="361"/>
                  </a:lnTo>
                  <a:lnTo>
                    <a:pt x="560" y="374"/>
                  </a:lnTo>
                  <a:lnTo>
                    <a:pt x="563" y="387"/>
                  </a:lnTo>
                  <a:lnTo>
                    <a:pt x="564" y="401"/>
                  </a:lnTo>
                  <a:lnTo>
                    <a:pt x="565" y="415"/>
                  </a:lnTo>
                  <a:lnTo>
                    <a:pt x="564" y="436"/>
                  </a:lnTo>
                  <a:lnTo>
                    <a:pt x="563" y="446"/>
                  </a:lnTo>
                  <a:lnTo>
                    <a:pt x="561" y="455"/>
                  </a:lnTo>
                  <a:lnTo>
                    <a:pt x="559" y="464"/>
                  </a:lnTo>
                  <a:lnTo>
                    <a:pt x="557" y="473"/>
                  </a:lnTo>
                  <a:lnTo>
                    <a:pt x="554" y="482"/>
                  </a:lnTo>
                  <a:lnTo>
                    <a:pt x="550" y="490"/>
                  </a:lnTo>
                  <a:lnTo>
                    <a:pt x="547" y="498"/>
                  </a:lnTo>
                  <a:lnTo>
                    <a:pt x="542" y="505"/>
                  </a:lnTo>
                  <a:lnTo>
                    <a:pt x="538" y="512"/>
                  </a:lnTo>
                  <a:lnTo>
                    <a:pt x="532" y="519"/>
                  </a:lnTo>
                  <a:lnTo>
                    <a:pt x="527" y="526"/>
                  </a:lnTo>
                  <a:lnTo>
                    <a:pt x="520" y="532"/>
                  </a:lnTo>
                  <a:lnTo>
                    <a:pt x="514" y="538"/>
                  </a:lnTo>
                  <a:lnTo>
                    <a:pt x="507" y="543"/>
                  </a:lnTo>
                  <a:lnTo>
                    <a:pt x="499" y="548"/>
                  </a:lnTo>
                  <a:lnTo>
                    <a:pt x="491" y="553"/>
                  </a:lnTo>
                  <a:lnTo>
                    <a:pt x="483" y="558"/>
                  </a:lnTo>
                  <a:lnTo>
                    <a:pt x="474" y="562"/>
                  </a:lnTo>
                  <a:lnTo>
                    <a:pt x="455" y="569"/>
                  </a:lnTo>
                  <a:lnTo>
                    <a:pt x="434" y="575"/>
                  </a:lnTo>
                  <a:lnTo>
                    <a:pt x="411" y="580"/>
                  </a:lnTo>
                  <a:lnTo>
                    <a:pt x="387" y="583"/>
                  </a:lnTo>
                  <a:lnTo>
                    <a:pt x="361" y="585"/>
                  </a:lnTo>
                  <a:lnTo>
                    <a:pt x="332" y="586"/>
                  </a:lnTo>
                  <a:lnTo>
                    <a:pt x="0" y="586"/>
                  </a:lnTo>
                  <a:lnTo>
                    <a:pt x="0" y="0"/>
                  </a:lnTo>
                  <a:close/>
                  <a:moveTo>
                    <a:pt x="155" y="487"/>
                  </a:moveTo>
                  <a:lnTo>
                    <a:pt x="300" y="487"/>
                  </a:lnTo>
                  <a:lnTo>
                    <a:pt x="316" y="487"/>
                  </a:lnTo>
                  <a:lnTo>
                    <a:pt x="331" y="486"/>
                  </a:lnTo>
                  <a:lnTo>
                    <a:pt x="344" y="484"/>
                  </a:lnTo>
                  <a:lnTo>
                    <a:pt x="356" y="481"/>
                  </a:lnTo>
                  <a:lnTo>
                    <a:pt x="361" y="480"/>
                  </a:lnTo>
                  <a:lnTo>
                    <a:pt x="366" y="478"/>
                  </a:lnTo>
                  <a:lnTo>
                    <a:pt x="370" y="477"/>
                  </a:lnTo>
                  <a:lnTo>
                    <a:pt x="374" y="475"/>
                  </a:lnTo>
                  <a:lnTo>
                    <a:pt x="378" y="472"/>
                  </a:lnTo>
                  <a:lnTo>
                    <a:pt x="381" y="470"/>
                  </a:lnTo>
                  <a:lnTo>
                    <a:pt x="384" y="468"/>
                  </a:lnTo>
                  <a:lnTo>
                    <a:pt x="387" y="465"/>
                  </a:lnTo>
                  <a:lnTo>
                    <a:pt x="391" y="459"/>
                  </a:lnTo>
                  <a:lnTo>
                    <a:pt x="395" y="453"/>
                  </a:lnTo>
                  <a:lnTo>
                    <a:pt x="399" y="447"/>
                  </a:lnTo>
                  <a:lnTo>
                    <a:pt x="401" y="441"/>
                  </a:lnTo>
                  <a:lnTo>
                    <a:pt x="403" y="434"/>
                  </a:lnTo>
                  <a:lnTo>
                    <a:pt x="405" y="427"/>
                  </a:lnTo>
                  <a:lnTo>
                    <a:pt x="406" y="420"/>
                  </a:lnTo>
                  <a:lnTo>
                    <a:pt x="406" y="413"/>
                  </a:lnTo>
                  <a:lnTo>
                    <a:pt x="406" y="407"/>
                  </a:lnTo>
                  <a:lnTo>
                    <a:pt x="405" y="402"/>
                  </a:lnTo>
                  <a:lnTo>
                    <a:pt x="405" y="397"/>
                  </a:lnTo>
                  <a:lnTo>
                    <a:pt x="404" y="393"/>
                  </a:lnTo>
                  <a:lnTo>
                    <a:pt x="403" y="389"/>
                  </a:lnTo>
                  <a:lnTo>
                    <a:pt x="401" y="384"/>
                  </a:lnTo>
                  <a:lnTo>
                    <a:pt x="400" y="380"/>
                  </a:lnTo>
                  <a:lnTo>
                    <a:pt x="398" y="377"/>
                  </a:lnTo>
                  <a:lnTo>
                    <a:pt x="396" y="373"/>
                  </a:lnTo>
                  <a:lnTo>
                    <a:pt x="393" y="370"/>
                  </a:lnTo>
                  <a:lnTo>
                    <a:pt x="390" y="367"/>
                  </a:lnTo>
                  <a:lnTo>
                    <a:pt x="387" y="364"/>
                  </a:lnTo>
                  <a:lnTo>
                    <a:pt x="384" y="361"/>
                  </a:lnTo>
                  <a:lnTo>
                    <a:pt x="381" y="358"/>
                  </a:lnTo>
                  <a:lnTo>
                    <a:pt x="377" y="356"/>
                  </a:lnTo>
                  <a:lnTo>
                    <a:pt x="373" y="354"/>
                  </a:lnTo>
                  <a:lnTo>
                    <a:pt x="369" y="352"/>
                  </a:lnTo>
                  <a:lnTo>
                    <a:pt x="364" y="350"/>
                  </a:lnTo>
                  <a:lnTo>
                    <a:pt x="353" y="347"/>
                  </a:lnTo>
                  <a:lnTo>
                    <a:pt x="341" y="344"/>
                  </a:lnTo>
                  <a:lnTo>
                    <a:pt x="327" y="342"/>
                  </a:lnTo>
                  <a:lnTo>
                    <a:pt x="312" y="340"/>
                  </a:lnTo>
                  <a:lnTo>
                    <a:pt x="295" y="339"/>
                  </a:lnTo>
                  <a:lnTo>
                    <a:pt x="256" y="338"/>
                  </a:lnTo>
                  <a:lnTo>
                    <a:pt x="155" y="338"/>
                  </a:lnTo>
                  <a:lnTo>
                    <a:pt x="155" y="487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Freeform 25"/>
            <p:cNvSpPr>
              <a:spLocks noChangeArrowheads="1"/>
            </p:cNvSpPr>
            <p:nvPr/>
          </p:nvSpPr>
          <p:spPr bwMode="auto">
            <a:xfrm>
              <a:off x="3452" y="1994"/>
              <a:ext cx="126" cy="130"/>
            </a:xfrm>
            <a:custGeom>
              <a:avLst/>
              <a:gdLst>
                <a:gd name="T0" fmla="*/ 388 w 568"/>
                <a:gd name="T1" fmla="*/ 2 h 587"/>
                <a:gd name="T2" fmla="*/ 466 w 568"/>
                <a:gd name="T3" fmla="*/ 21 h 587"/>
                <a:gd name="T4" fmla="*/ 495 w 568"/>
                <a:gd name="T5" fmla="*/ 38 h 587"/>
                <a:gd name="T6" fmla="*/ 518 w 568"/>
                <a:gd name="T7" fmla="*/ 60 h 587"/>
                <a:gd name="T8" fmla="*/ 534 w 568"/>
                <a:gd name="T9" fmla="*/ 86 h 587"/>
                <a:gd name="T10" fmla="*/ 544 w 568"/>
                <a:gd name="T11" fmla="*/ 117 h 587"/>
                <a:gd name="T12" fmla="*/ 547 w 568"/>
                <a:gd name="T13" fmla="*/ 165 h 587"/>
                <a:gd name="T14" fmla="*/ 536 w 568"/>
                <a:gd name="T15" fmla="*/ 210 h 587"/>
                <a:gd name="T16" fmla="*/ 511 w 568"/>
                <a:gd name="T17" fmla="*/ 248 h 587"/>
                <a:gd name="T18" fmla="*/ 477 w 568"/>
                <a:gd name="T19" fmla="*/ 275 h 587"/>
                <a:gd name="T20" fmla="*/ 462 w 568"/>
                <a:gd name="T21" fmla="*/ 292 h 587"/>
                <a:gd name="T22" fmla="*/ 511 w 568"/>
                <a:gd name="T23" fmla="*/ 316 h 587"/>
                <a:gd name="T24" fmla="*/ 544 w 568"/>
                <a:gd name="T25" fmla="*/ 353 h 587"/>
                <a:gd name="T26" fmla="*/ 563 w 568"/>
                <a:gd name="T27" fmla="*/ 397 h 587"/>
                <a:gd name="T28" fmla="*/ 566 w 568"/>
                <a:gd name="T29" fmla="*/ 449 h 587"/>
                <a:gd name="T30" fmla="*/ 560 w 568"/>
                <a:gd name="T31" fmla="*/ 480 h 587"/>
                <a:gd name="T32" fmla="*/ 547 w 568"/>
                <a:gd name="T33" fmla="*/ 508 h 587"/>
                <a:gd name="T34" fmla="*/ 529 w 568"/>
                <a:gd name="T35" fmla="*/ 532 h 587"/>
                <a:gd name="T36" fmla="*/ 504 w 568"/>
                <a:gd name="T37" fmla="*/ 553 h 587"/>
                <a:gd name="T38" fmla="*/ 473 w 568"/>
                <a:gd name="T39" fmla="*/ 569 h 587"/>
                <a:gd name="T40" fmla="*/ 392 w 568"/>
                <a:gd name="T41" fmla="*/ 585 h 587"/>
                <a:gd name="T42" fmla="*/ 155 w 568"/>
                <a:gd name="T43" fmla="*/ 244 h 587"/>
                <a:gd name="T44" fmla="*/ 304 w 568"/>
                <a:gd name="T45" fmla="*/ 241 h 587"/>
                <a:gd name="T46" fmla="*/ 352 w 568"/>
                <a:gd name="T47" fmla="*/ 230 h 587"/>
                <a:gd name="T48" fmla="*/ 368 w 568"/>
                <a:gd name="T49" fmla="*/ 221 h 587"/>
                <a:gd name="T50" fmla="*/ 380 w 568"/>
                <a:gd name="T51" fmla="*/ 209 h 587"/>
                <a:gd name="T52" fmla="*/ 388 w 568"/>
                <a:gd name="T53" fmla="*/ 195 h 587"/>
                <a:gd name="T54" fmla="*/ 392 w 568"/>
                <a:gd name="T55" fmla="*/ 177 h 587"/>
                <a:gd name="T56" fmla="*/ 393 w 568"/>
                <a:gd name="T57" fmla="*/ 159 h 587"/>
                <a:gd name="T58" fmla="*/ 389 w 568"/>
                <a:gd name="T59" fmla="*/ 143 h 587"/>
                <a:gd name="T60" fmla="*/ 381 w 568"/>
                <a:gd name="T61" fmla="*/ 130 h 587"/>
                <a:gd name="T62" fmla="*/ 370 w 568"/>
                <a:gd name="T63" fmla="*/ 119 h 587"/>
                <a:gd name="T64" fmla="*/ 354 w 568"/>
                <a:gd name="T65" fmla="*/ 111 h 587"/>
                <a:gd name="T66" fmla="*/ 307 w 568"/>
                <a:gd name="T67" fmla="*/ 101 h 587"/>
                <a:gd name="T68" fmla="*/ 155 w 568"/>
                <a:gd name="T69" fmla="*/ 244 h 587"/>
                <a:gd name="T70" fmla="*/ 309 w 568"/>
                <a:gd name="T71" fmla="*/ 486 h 587"/>
                <a:gd name="T72" fmla="*/ 357 w 568"/>
                <a:gd name="T73" fmla="*/ 478 h 587"/>
                <a:gd name="T74" fmla="*/ 378 w 568"/>
                <a:gd name="T75" fmla="*/ 469 h 587"/>
                <a:gd name="T76" fmla="*/ 391 w 568"/>
                <a:gd name="T77" fmla="*/ 459 h 587"/>
                <a:gd name="T78" fmla="*/ 399 w 568"/>
                <a:gd name="T79" fmla="*/ 445 h 587"/>
                <a:gd name="T80" fmla="*/ 404 w 568"/>
                <a:gd name="T81" fmla="*/ 428 h 587"/>
                <a:gd name="T82" fmla="*/ 404 w 568"/>
                <a:gd name="T83" fmla="*/ 403 h 587"/>
                <a:gd name="T84" fmla="*/ 400 w 568"/>
                <a:gd name="T85" fmla="*/ 385 h 587"/>
                <a:gd name="T86" fmla="*/ 391 w 568"/>
                <a:gd name="T87" fmla="*/ 370 h 587"/>
                <a:gd name="T88" fmla="*/ 378 w 568"/>
                <a:gd name="T89" fmla="*/ 359 h 587"/>
                <a:gd name="T90" fmla="*/ 360 w 568"/>
                <a:gd name="T91" fmla="*/ 350 h 587"/>
                <a:gd name="T92" fmla="*/ 301 w 568"/>
                <a:gd name="T93" fmla="*/ 340 h 587"/>
                <a:gd name="T94" fmla="*/ 155 w 568"/>
                <a:gd name="T95" fmla="*/ 4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8" h="587">
                  <a:moveTo>
                    <a:pt x="0" y="0"/>
                  </a:moveTo>
                  <a:lnTo>
                    <a:pt x="339" y="0"/>
                  </a:lnTo>
                  <a:lnTo>
                    <a:pt x="364" y="1"/>
                  </a:lnTo>
                  <a:lnTo>
                    <a:pt x="388" y="2"/>
                  </a:lnTo>
                  <a:lnTo>
                    <a:pt x="410" y="5"/>
                  </a:lnTo>
                  <a:lnTo>
                    <a:pt x="430" y="10"/>
                  </a:lnTo>
                  <a:lnTo>
                    <a:pt x="449" y="15"/>
                  </a:lnTo>
                  <a:lnTo>
                    <a:pt x="466" y="21"/>
                  </a:lnTo>
                  <a:lnTo>
                    <a:pt x="474" y="25"/>
                  </a:lnTo>
                  <a:lnTo>
                    <a:pt x="481" y="29"/>
                  </a:lnTo>
                  <a:lnTo>
                    <a:pt x="488" y="34"/>
                  </a:lnTo>
                  <a:lnTo>
                    <a:pt x="495" y="38"/>
                  </a:lnTo>
                  <a:lnTo>
                    <a:pt x="501" y="43"/>
                  </a:lnTo>
                  <a:lnTo>
                    <a:pt x="507" y="48"/>
                  </a:lnTo>
                  <a:lnTo>
                    <a:pt x="513" y="54"/>
                  </a:lnTo>
                  <a:lnTo>
                    <a:pt x="518" y="60"/>
                  </a:lnTo>
                  <a:lnTo>
                    <a:pt x="522" y="66"/>
                  </a:lnTo>
                  <a:lnTo>
                    <a:pt x="527" y="72"/>
                  </a:lnTo>
                  <a:lnTo>
                    <a:pt x="531" y="79"/>
                  </a:lnTo>
                  <a:lnTo>
                    <a:pt x="534" y="86"/>
                  </a:lnTo>
                  <a:lnTo>
                    <a:pt x="537" y="93"/>
                  </a:lnTo>
                  <a:lnTo>
                    <a:pt x="540" y="101"/>
                  </a:lnTo>
                  <a:lnTo>
                    <a:pt x="542" y="109"/>
                  </a:lnTo>
                  <a:lnTo>
                    <a:pt x="544" y="117"/>
                  </a:lnTo>
                  <a:lnTo>
                    <a:pt x="545" y="126"/>
                  </a:lnTo>
                  <a:lnTo>
                    <a:pt x="546" y="135"/>
                  </a:lnTo>
                  <a:lnTo>
                    <a:pt x="547" y="153"/>
                  </a:lnTo>
                  <a:lnTo>
                    <a:pt x="547" y="165"/>
                  </a:lnTo>
                  <a:lnTo>
                    <a:pt x="545" y="177"/>
                  </a:lnTo>
                  <a:lnTo>
                    <a:pt x="543" y="188"/>
                  </a:lnTo>
                  <a:lnTo>
                    <a:pt x="540" y="199"/>
                  </a:lnTo>
                  <a:lnTo>
                    <a:pt x="536" y="210"/>
                  </a:lnTo>
                  <a:lnTo>
                    <a:pt x="531" y="220"/>
                  </a:lnTo>
                  <a:lnTo>
                    <a:pt x="525" y="229"/>
                  </a:lnTo>
                  <a:lnTo>
                    <a:pt x="519" y="239"/>
                  </a:lnTo>
                  <a:lnTo>
                    <a:pt x="511" y="248"/>
                  </a:lnTo>
                  <a:lnTo>
                    <a:pt x="504" y="256"/>
                  </a:lnTo>
                  <a:lnTo>
                    <a:pt x="495" y="263"/>
                  </a:lnTo>
                  <a:lnTo>
                    <a:pt x="487" y="269"/>
                  </a:lnTo>
                  <a:lnTo>
                    <a:pt x="477" y="275"/>
                  </a:lnTo>
                  <a:lnTo>
                    <a:pt x="468" y="280"/>
                  </a:lnTo>
                  <a:lnTo>
                    <a:pt x="458" y="284"/>
                  </a:lnTo>
                  <a:lnTo>
                    <a:pt x="447" y="287"/>
                  </a:lnTo>
                  <a:lnTo>
                    <a:pt x="462" y="292"/>
                  </a:lnTo>
                  <a:lnTo>
                    <a:pt x="476" y="296"/>
                  </a:lnTo>
                  <a:lnTo>
                    <a:pt x="488" y="302"/>
                  </a:lnTo>
                  <a:lnTo>
                    <a:pt x="500" y="309"/>
                  </a:lnTo>
                  <a:lnTo>
                    <a:pt x="511" y="316"/>
                  </a:lnTo>
                  <a:lnTo>
                    <a:pt x="521" y="324"/>
                  </a:lnTo>
                  <a:lnTo>
                    <a:pt x="529" y="333"/>
                  </a:lnTo>
                  <a:lnTo>
                    <a:pt x="537" y="343"/>
                  </a:lnTo>
                  <a:lnTo>
                    <a:pt x="544" y="353"/>
                  </a:lnTo>
                  <a:lnTo>
                    <a:pt x="550" y="364"/>
                  </a:lnTo>
                  <a:lnTo>
                    <a:pt x="555" y="375"/>
                  </a:lnTo>
                  <a:lnTo>
                    <a:pt x="560" y="386"/>
                  </a:lnTo>
                  <a:lnTo>
                    <a:pt x="563" y="397"/>
                  </a:lnTo>
                  <a:lnTo>
                    <a:pt x="565" y="409"/>
                  </a:lnTo>
                  <a:lnTo>
                    <a:pt x="567" y="420"/>
                  </a:lnTo>
                  <a:lnTo>
                    <a:pt x="567" y="432"/>
                  </a:lnTo>
                  <a:lnTo>
                    <a:pt x="566" y="449"/>
                  </a:lnTo>
                  <a:lnTo>
                    <a:pt x="565" y="457"/>
                  </a:lnTo>
                  <a:lnTo>
                    <a:pt x="564" y="465"/>
                  </a:lnTo>
                  <a:lnTo>
                    <a:pt x="562" y="472"/>
                  </a:lnTo>
                  <a:lnTo>
                    <a:pt x="560" y="480"/>
                  </a:lnTo>
                  <a:lnTo>
                    <a:pt x="557" y="487"/>
                  </a:lnTo>
                  <a:lnTo>
                    <a:pt x="554" y="494"/>
                  </a:lnTo>
                  <a:lnTo>
                    <a:pt x="551" y="501"/>
                  </a:lnTo>
                  <a:lnTo>
                    <a:pt x="547" y="508"/>
                  </a:lnTo>
                  <a:lnTo>
                    <a:pt x="543" y="514"/>
                  </a:lnTo>
                  <a:lnTo>
                    <a:pt x="539" y="520"/>
                  </a:lnTo>
                  <a:lnTo>
                    <a:pt x="534" y="526"/>
                  </a:lnTo>
                  <a:lnTo>
                    <a:pt x="529" y="532"/>
                  </a:lnTo>
                  <a:lnTo>
                    <a:pt x="523" y="538"/>
                  </a:lnTo>
                  <a:lnTo>
                    <a:pt x="517" y="543"/>
                  </a:lnTo>
                  <a:lnTo>
                    <a:pt x="510" y="548"/>
                  </a:lnTo>
                  <a:lnTo>
                    <a:pt x="504" y="553"/>
                  </a:lnTo>
                  <a:lnTo>
                    <a:pt x="496" y="558"/>
                  </a:lnTo>
                  <a:lnTo>
                    <a:pt x="489" y="562"/>
                  </a:lnTo>
                  <a:lnTo>
                    <a:pt x="481" y="566"/>
                  </a:lnTo>
                  <a:lnTo>
                    <a:pt x="473" y="569"/>
                  </a:lnTo>
                  <a:lnTo>
                    <a:pt x="455" y="575"/>
                  </a:lnTo>
                  <a:lnTo>
                    <a:pt x="435" y="580"/>
                  </a:lnTo>
                  <a:lnTo>
                    <a:pt x="415" y="583"/>
                  </a:lnTo>
                  <a:lnTo>
                    <a:pt x="392" y="585"/>
                  </a:lnTo>
                  <a:lnTo>
                    <a:pt x="369" y="586"/>
                  </a:lnTo>
                  <a:lnTo>
                    <a:pt x="0" y="586"/>
                  </a:lnTo>
                  <a:lnTo>
                    <a:pt x="0" y="0"/>
                  </a:lnTo>
                  <a:close/>
                  <a:moveTo>
                    <a:pt x="155" y="244"/>
                  </a:moveTo>
                  <a:lnTo>
                    <a:pt x="255" y="244"/>
                  </a:lnTo>
                  <a:lnTo>
                    <a:pt x="273" y="244"/>
                  </a:lnTo>
                  <a:lnTo>
                    <a:pt x="289" y="243"/>
                  </a:lnTo>
                  <a:lnTo>
                    <a:pt x="304" y="241"/>
                  </a:lnTo>
                  <a:lnTo>
                    <a:pt x="318" y="239"/>
                  </a:lnTo>
                  <a:lnTo>
                    <a:pt x="331" y="237"/>
                  </a:lnTo>
                  <a:lnTo>
                    <a:pt x="342" y="234"/>
                  </a:lnTo>
                  <a:lnTo>
                    <a:pt x="352" y="230"/>
                  </a:lnTo>
                  <a:lnTo>
                    <a:pt x="356" y="228"/>
                  </a:lnTo>
                  <a:lnTo>
                    <a:pt x="361" y="226"/>
                  </a:lnTo>
                  <a:lnTo>
                    <a:pt x="364" y="223"/>
                  </a:lnTo>
                  <a:lnTo>
                    <a:pt x="368" y="221"/>
                  </a:lnTo>
                  <a:lnTo>
                    <a:pt x="372" y="218"/>
                  </a:lnTo>
                  <a:lnTo>
                    <a:pt x="375" y="215"/>
                  </a:lnTo>
                  <a:lnTo>
                    <a:pt x="378" y="212"/>
                  </a:lnTo>
                  <a:lnTo>
                    <a:pt x="380" y="209"/>
                  </a:lnTo>
                  <a:lnTo>
                    <a:pt x="383" y="206"/>
                  </a:lnTo>
                  <a:lnTo>
                    <a:pt x="385" y="202"/>
                  </a:lnTo>
                  <a:lnTo>
                    <a:pt x="387" y="198"/>
                  </a:lnTo>
                  <a:lnTo>
                    <a:pt x="388" y="195"/>
                  </a:lnTo>
                  <a:lnTo>
                    <a:pt x="390" y="190"/>
                  </a:lnTo>
                  <a:lnTo>
                    <a:pt x="391" y="186"/>
                  </a:lnTo>
                  <a:lnTo>
                    <a:pt x="392" y="182"/>
                  </a:lnTo>
                  <a:lnTo>
                    <a:pt x="392" y="177"/>
                  </a:lnTo>
                  <a:lnTo>
                    <a:pt x="393" y="173"/>
                  </a:lnTo>
                  <a:lnTo>
                    <a:pt x="393" y="168"/>
                  </a:lnTo>
                  <a:lnTo>
                    <a:pt x="393" y="163"/>
                  </a:lnTo>
                  <a:lnTo>
                    <a:pt x="393" y="159"/>
                  </a:lnTo>
                  <a:lnTo>
                    <a:pt x="392" y="155"/>
                  </a:lnTo>
                  <a:lnTo>
                    <a:pt x="391" y="151"/>
                  </a:lnTo>
                  <a:lnTo>
                    <a:pt x="390" y="147"/>
                  </a:lnTo>
                  <a:lnTo>
                    <a:pt x="389" y="143"/>
                  </a:lnTo>
                  <a:lnTo>
                    <a:pt x="387" y="139"/>
                  </a:lnTo>
                  <a:lnTo>
                    <a:pt x="385" y="136"/>
                  </a:lnTo>
                  <a:lnTo>
                    <a:pt x="383" y="133"/>
                  </a:lnTo>
                  <a:lnTo>
                    <a:pt x="381" y="130"/>
                  </a:lnTo>
                  <a:lnTo>
                    <a:pt x="379" y="127"/>
                  </a:lnTo>
                  <a:lnTo>
                    <a:pt x="376" y="124"/>
                  </a:lnTo>
                  <a:lnTo>
                    <a:pt x="373" y="122"/>
                  </a:lnTo>
                  <a:lnTo>
                    <a:pt x="370" y="119"/>
                  </a:lnTo>
                  <a:lnTo>
                    <a:pt x="366" y="117"/>
                  </a:lnTo>
                  <a:lnTo>
                    <a:pt x="363" y="115"/>
                  </a:lnTo>
                  <a:lnTo>
                    <a:pt x="359" y="113"/>
                  </a:lnTo>
                  <a:lnTo>
                    <a:pt x="354" y="111"/>
                  </a:lnTo>
                  <a:lnTo>
                    <a:pt x="345" y="108"/>
                  </a:lnTo>
                  <a:lnTo>
                    <a:pt x="333" y="105"/>
                  </a:lnTo>
                  <a:lnTo>
                    <a:pt x="321" y="103"/>
                  </a:lnTo>
                  <a:lnTo>
                    <a:pt x="307" y="101"/>
                  </a:lnTo>
                  <a:lnTo>
                    <a:pt x="291" y="100"/>
                  </a:lnTo>
                  <a:lnTo>
                    <a:pt x="255" y="99"/>
                  </a:lnTo>
                  <a:lnTo>
                    <a:pt x="155" y="99"/>
                  </a:lnTo>
                  <a:lnTo>
                    <a:pt x="155" y="244"/>
                  </a:lnTo>
                  <a:close/>
                  <a:moveTo>
                    <a:pt x="155" y="487"/>
                  </a:moveTo>
                  <a:lnTo>
                    <a:pt x="278" y="487"/>
                  </a:lnTo>
                  <a:lnTo>
                    <a:pt x="294" y="487"/>
                  </a:lnTo>
                  <a:lnTo>
                    <a:pt x="309" y="486"/>
                  </a:lnTo>
                  <a:lnTo>
                    <a:pt x="323" y="485"/>
                  </a:lnTo>
                  <a:lnTo>
                    <a:pt x="335" y="483"/>
                  </a:lnTo>
                  <a:lnTo>
                    <a:pt x="347" y="481"/>
                  </a:lnTo>
                  <a:lnTo>
                    <a:pt x="357" y="478"/>
                  </a:lnTo>
                  <a:lnTo>
                    <a:pt x="366" y="475"/>
                  </a:lnTo>
                  <a:lnTo>
                    <a:pt x="371" y="473"/>
                  </a:lnTo>
                  <a:lnTo>
                    <a:pt x="375" y="471"/>
                  </a:lnTo>
                  <a:lnTo>
                    <a:pt x="378" y="469"/>
                  </a:lnTo>
                  <a:lnTo>
                    <a:pt x="382" y="467"/>
                  </a:lnTo>
                  <a:lnTo>
                    <a:pt x="385" y="464"/>
                  </a:lnTo>
                  <a:lnTo>
                    <a:pt x="388" y="461"/>
                  </a:lnTo>
                  <a:lnTo>
                    <a:pt x="391" y="459"/>
                  </a:lnTo>
                  <a:lnTo>
                    <a:pt x="393" y="455"/>
                  </a:lnTo>
                  <a:lnTo>
                    <a:pt x="395" y="452"/>
                  </a:lnTo>
                  <a:lnTo>
                    <a:pt x="397" y="449"/>
                  </a:lnTo>
                  <a:lnTo>
                    <a:pt x="399" y="445"/>
                  </a:lnTo>
                  <a:lnTo>
                    <a:pt x="401" y="441"/>
                  </a:lnTo>
                  <a:lnTo>
                    <a:pt x="402" y="437"/>
                  </a:lnTo>
                  <a:lnTo>
                    <a:pt x="403" y="433"/>
                  </a:lnTo>
                  <a:lnTo>
                    <a:pt x="404" y="428"/>
                  </a:lnTo>
                  <a:lnTo>
                    <a:pt x="405" y="424"/>
                  </a:lnTo>
                  <a:lnTo>
                    <a:pt x="405" y="414"/>
                  </a:lnTo>
                  <a:lnTo>
                    <a:pt x="405" y="408"/>
                  </a:lnTo>
                  <a:lnTo>
                    <a:pt x="404" y="403"/>
                  </a:lnTo>
                  <a:lnTo>
                    <a:pt x="404" y="398"/>
                  </a:lnTo>
                  <a:lnTo>
                    <a:pt x="403" y="394"/>
                  </a:lnTo>
                  <a:lnTo>
                    <a:pt x="402" y="389"/>
                  </a:lnTo>
                  <a:lnTo>
                    <a:pt x="400" y="385"/>
                  </a:lnTo>
                  <a:lnTo>
                    <a:pt x="398" y="381"/>
                  </a:lnTo>
                  <a:lnTo>
                    <a:pt x="396" y="377"/>
                  </a:lnTo>
                  <a:lnTo>
                    <a:pt x="394" y="374"/>
                  </a:lnTo>
                  <a:lnTo>
                    <a:pt x="391" y="370"/>
                  </a:lnTo>
                  <a:lnTo>
                    <a:pt x="389" y="367"/>
                  </a:lnTo>
                  <a:lnTo>
                    <a:pt x="385" y="364"/>
                  </a:lnTo>
                  <a:lnTo>
                    <a:pt x="382" y="361"/>
                  </a:lnTo>
                  <a:lnTo>
                    <a:pt x="378" y="359"/>
                  </a:lnTo>
                  <a:lnTo>
                    <a:pt x="374" y="356"/>
                  </a:lnTo>
                  <a:lnTo>
                    <a:pt x="370" y="354"/>
                  </a:lnTo>
                  <a:lnTo>
                    <a:pt x="366" y="352"/>
                  </a:lnTo>
                  <a:lnTo>
                    <a:pt x="360" y="350"/>
                  </a:lnTo>
                  <a:lnTo>
                    <a:pt x="349" y="347"/>
                  </a:lnTo>
                  <a:lnTo>
                    <a:pt x="335" y="344"/>
                  </a:lnTo>
                  <a:lnTo>
                    <a:pt x="319" y="342"/>
                  </a:lnTo>
                  <a:lnTo>
                    <a:pt x="301" y="340"/>
                  </a:lnTo>
                  <a:lnTo>
                    <a:pt x="281" y="339"/>
                  </a:lnTo>
                  <a:lnTo>
                    <a:pt x="235" y="338"/>
                  </a:lnTo>
                  <a:lnTo>
                    <a:pt x="155" y="338"/>
                  </a:lnTo>
                  <a:lnTo>
                    <a:pt x="155" y="487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Freeform 26"/>
            <p:cNvSpPr>
              <a:spLocks noChangeArrowheads="1"/>
            </p:cNvSpPr>
            <p:nvPr/>
          </p:nvSpPr>
          <p:spPr bwMode="auto">
            <a:xfrm>
              <a:off x="3601" y="1991"/>
              <a:ext cx="134" cy="136"/>
            </a:xfrm>
            <a:custGeom>
              <a:avLst/>
              <a:gdLst>
                <a:gd name="T0" fmla="*/ 5 w 606"/>
                <a:gd name="T1" fmla="*/ 241 h 613"/>
                <a:gd name="T2" fmla="*/ 29 w 606"/>
                <a:gd name="T3" fmla="*/ 166 h 613"/>
                <a:gd name="T4" fmla="*/ 71 w 606"/>
                <a:gd name="T5" fmla="*/ 99 h 613"/>
                <a:gd name="T6" fmla="*/ 129 w 606"/>
                <a:gd name="T7" fmla="*/ 48 h 613"/>
                <a:gd name="T8" fmla="*/ 201 w 606"/>
                <a:gd name="T9" fmla="*/ 15 h 613"/>
                <a:gd name="T10" fmla="*/ 281 w 606"/>
                <a:gd name="T11" fmla="*/ 1 h 613"/>
                <a:gd name="T12" fmla="*/ 395 w 606"/>
                <a:gd name="T13" fmla="*/ 12 h 613"/>
                <a:gd name="T14" fmla="*/ 449 w 606"/>
                <a:gd name="T15" fmla="*/ 34 h 613"/>
                <a:gd name="T16" fmla="*/ 498 w 606"/>
                <a:gd name="T17" fmla="*/ 66 h 613"/>
                <a:gd name="T18" fmla="*/ 557 w 606"/>
                <a:gd name="T19" fmla="*/ 132 h 613"/>
                <a:gd name="T20" fmla="*/ 584 w 606"/>
                <a:gd name="T21" fmla="*/ 184 h 613"/>
                <a:gd name="T22" fmla="*/ 604 w 606"/>
                <a:gd name="T23" fmla="*/ 272 h 613"/>
                <a:gd name="T24" fmla="*/ 593 w 606"/>
                <a:gd name="T25" fmla="*/ 398 h 613"/>
                <a:gd name="T26" fmla="*/ 564 w 606"/>
                <a:gd name="T27" fmla="*/ 466 h 613"/>
                <a:gd name="T28" fmla="*/ 519 w 606"/>
                <a:gd name="T29" fmla="*/ 525 h 613"/>
                <a:gd name="T30" fmla="*/ 461 w 606"/>
                <a:gd name="T31" fmla="*/ 571 h 613"/>
                <a:gd name="T32" fmla="*/ 409 w 606"/>
                <a:gd name="T33" fmla="*/ 595 h 613"/>
                <a:gd name="T34" fmla="*/ 303 w 606"/>
                <a:gd name="T35" fmla="*/ 612 h 613"/>
                <a:gd name="T36" fmla="*/ 224 w 606"/>
                <a:gd name="T37" fmla="*/ 603 h 613"/>
                <a:gd name="T38" fmla="*/ 149 w 606"/>
                <a:gd name="T39" fmla="*/ 576 h 613"/>
                <a:gd name="T40" fmla="*/ 85 w 606"/>
                <a:gd name="T41" fmla="*/ 531 h 613"/>
                <a:gd name="T42" fmla="*/ 38 w 606"/>
                <a:gd name="T43" fmla="*/ 469 h 613"/>
                <a:gd name="T44" fmla="*/ 10 w 606"/>
                <a:gd name="T45" fmla="*/ 391 h 613"/>
                <a:gd name="T46" fmla="*/ 0 w 606"/>
                <a:gd name="T47" fmla="*/ 298 h 613"/>
                <a:gd name="T48" fmla="*/ 165 w 606"/>
                <a:gd name="T49" fmla="*/ 366 h 613"/>
                <a:gd name="T50" fmla="*/ 182 w 606"/>
                <a:gd name="T51" fmla="*/ 414 h 613"/>
                <a:gd name="T52" fmla="*/ 200 w 606"/>
                <a:gd name="T53" fmla="*/ 440 h 613"/>
                <a:gd name="T54" fmla="*/ 228 w 606"/>
                <a:gd name="T55" fmla="*/ 464 h 613"/>
                <a:gd name="T56" fmla="*/ 253 w 606"/>
                <a:gd name="T57" fmla="*/ 477 h 613"/>
                <a:gd name="T58" fmla="*/ 281 w 606"/>
                <a:gd name="T59" fmla="*/ 484 h 613"/>
                <a:gd name="T60" fmla="*/ 325 w 606"/>
                <a:gd name="T61" fmla="*/ 484 h 613"/>
                <a:gd name="T62" fmla="*/ 352 w 606"/>
                <a:gd name="T63" fmla="*/ 477 h 613"/>
                <a:gd name="T64" fmla="*/ 377 w 606"/>
                <a:gd name="T65" fmla="*/ 464 h 613"/>
                <a:gd name="T66" fmla="*/ 405 w 606"/>
                <a:gd name="T67" fmla="*/ 440 h 613"/>
                <a:gd name="T68" fmla="*/ 423 w 606"/>
                <a:gd name="T69" fmla="*/ 414 h 613"/>
                <a:gd name="T70" fmla="*/ 440 w 606"/>
                <a:gd name="T71" fmla="*/ 365 h 613"/>
                <a:gd name="T72" fmla="*/ 445 w 606"/>
                <a:gd name="T73" fmla="*/ 284 h 613"/>
                <a:gd name="T74" fmla="*/ 430 w 606"/>
                <a:gd name="T75" fmla="*/ 213 h 613"/>
                <a:gd name="T76" fmla="*/ 414 w 606"/>
                <a:gd name="T77" fmla="*/ 185 h 613"/>
                <a:gd name="T78" fmla="*/ 389 w 606"/>
                <a:gd name="T79" fmla="*/ 157 h 613"/>
                <a:gd name="T80" fmla="*/ 365 w 606"/>
                <a:gd name="T81" fmla="*/ 141 h 613"/>
                <a:gd name="T82" fmla="*/ 339 w 606"/>
                <a:gd name="T83" fmla="*/ 131 h 613"/>
                <a:gd name="T84" fmla="*/ 303 w 606"/>
                <a:gd name="T85" fmla="*/ 126 h 613"/>
                <a:gd name="T86" fmla="*/ 267 w 606"/>
                <a:gd name="T87" fmla="*/ 131 h 613"/>
                <a:gd name="T88" fmla="*/ 240 w 606"/>
                <a:gd name="T89" fmla="*/ 141 h 613"/>
                <a:gd name="T90" fmla="*/ 217 w 606"/>
                <a:gd name="T91" fmla="*/ 157 h 613"/>
                <a:gd name="T92" fmla="*/ 191 w 606"/>
                <a:gd name="T93" fmla="*/ 185 h 613"/>
                <a:gd name="T94" fmla="*/ 175 w 606"/>
                <a:gd name="T95" fmla="*/ 213 h 613"/>
                <a:gd name="T96" fmla="*/ 160 w 606"/>
                <a:gd name="T97" fmla="*/ 28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6" h="613">
                  <a:moveTo>
                    <a:pt x="0" y="298"/>
                  </a:moveTo>
                  <a:lnTo>
                    <a:pt x="1" y="279"/>
                  </a:lnTo>
                  <a:lnTo>
                    <a:pt x="2" y="259"/>
                  </a:lnTo>
                  <a:lnTo>
                    <a:pt x="5" y="241"/>
                  </a:lnTo>
                  <a:lnTo>
                    <a:pt x="10" y="222"/>
                  </a:lnTo>
                  <a:lnTo>
                    <a:pt x="15" y="203"/>
                  </a:lnTo>
                  <a:lnTo>
                    <a:pt x="21" y="185"/>
                  </a:lnTo>
                  <a:lnTo>
                    <a:pt x="29" y="166"/>
                  </a:lnTo>
                  <a:lnTo>
                    <a:pt x="38" y="148"/>
                  </a:lnTo>
                  <a:lnTo>
                    <a:pt x="48" y="131"/>
                  </a:lnTo>
                  <a:lnTo>
                    <a:pt x="59" y="114"/>
                  </a:lnTo>
                  <a:lnTo>
                    <a:pt x="71" y="99"/>
                  </a:lnTo>
                  <a:lnTo>
                    <a:pt x="84" y="85"/>
                  </a:lnTo>
                  <a:lnTo>
                    <a:pt x="98" y="71"/>
                  </a:lnTo>
                  <a:lnTo>
                    <a:pt x="113" y="59"/>
                  </a:lnTo>
                  <a:lnTo>
                    <a:pt x="129" y="48"/>
                  </a:lnTo>
                  <a:lnTo>
                    <a:pt x="146" y="38"/>
                  </a:lnTo>
                  <a:lnTo>
                    <a:pt x="164" y="29"/>
                  </a:lnTo>
                  <a:lnTo>
                    <a:pt x="182" y="21"/>
                  </a:lnTo>
                  <a:lnTo>
                    <a:pt x="201" y="15"/>
                  </a:lnTo>
                  <a:lnTo>
                    <a:pt x="220" y="10"/>
                  </a:lnTo>
                  <a:lnTo>
                    <a:pt x="240" y="5"/>
                  </a:lnTo>
                  <a:lnTo>
                    <a:pt x="260" y="2"/>
                  </a:lnTo>
                  <a:lnTo>
                    <a:pt x="281" y="1"/>
                  </a:lnTo>
                  <a:lnTo>
                    <a:pt x="302" y="0"/>
                  </a:lnTo>
                  <a:lnTo>
                    <a:pt x="334" y="1"/>
                  </a:lnTo>
                  <a:lnTo>
                    <a:pt x="365" y="5"/>
                  </a:lnTo>
                  <a:lnTo>
                    <a:pt x="395" y="12"/>
                  </a:lnTo>
                  <a:lnTo>
                    <a:pt x="409" y="17"/>
                  </a:lnTo>
                  <a:lnTo>
                    <a:pt x="423" y="22"/>
                  </a:lnTo>
                  <a:lnTo>
                    <a:pt x="436" y="27"/>
                  </a:lnTo>
                  <a:lnTo>
                    <a:pt x="449" y="34"/>
                  </a:lnTo>
                  <a:lnTo>
                    <a:pt x="462" y="41"/>
                  </a:lnTo>
                  <a:lnTo>
                    <a:pt x="474" y="49"/>
                  </a:lnTo>
                  <a:lnTo>
                    <a:pt x="486" y="57"/>
                  </a:lnTo>
                  <a:lnTo>
                    <a:pt x="498" y="66"/>
                  </a:lnTo>
                  <a:lnTo>
                    <a:pt x="520" y="86"/>
                  </a:lnTo>
                  <a:lnTo>
                    <a:pt x="540" y="109"/>
                  </a:lnTo>
                  <a:lnTo>
                    <a:pt x="549" y="120"/>
                  </a:lnTo>
                  <a:lnTo>
                    <a:pt x="557" y="132"/>
                  </a:lnTo>
                  <a:lnTo>
                    <a:pt x="565" y="145"/>
                  </a:lnTo>
                  <a:lnTo>
                    <a:pt x="572" y="157"/>
                  </a:lnTo>
                  <a:lnTo>
                    <a:pt x="578" y="170"/>
                  </a:lnTo>
                  <a:lnTo>
                    <a:pt x="584" y="184"/>
                  </a:lnTo>
                  <a:lnTo>
                    <a:pt x="589" y="198"/>
                  </a:lnTo>
                  <a:lnTo>
                    <a:pt x="593" y="212"/>
                  </a:lnTo>
                  <a:lnTo>
                    <a:pt x="600" y="241"/>
                  </a:lnTo>
                  <a:lnTo>
                    <a:pt x="604" y="272"/>
                  </a:lnTo>
                  <a:lnTo>
                    <a:pt x="605" y="304"/>
                  </a:lnTo>
                  <a:lnTo>
                    <a:pt x="604" y="337"/>
                  </a:lnTo>
                  <a:lnTo>
                    <a:pt x="600" y="368"/>
                  </a:lnTo>
                  <a:lnTo>
                    <a:pt x="593" y="398"/>
                  </a:lnTo>
                  <a:lnTo>
                    <a:pt x="584" y="426"/>
                  </a:lnTo>
                  <a:lnTo>
                    <a:pt x="578" y="439"/>
                  </a:lnTo>
                  <a:lnTo>
                    <a:pt x="571" y="453"/>
                  </a:lnTo>
                  <a:lnTo>
                    <a:pt x="564" y="466"/>
                  </a:lnTo>
                  <a:lnTo>
                    <a:pt x="557" y="478"/>
                  </a:lnTo>
                  <a:lnTo>
                    <a:pt x="548" y="490"/>
                  </a:lnTo>
                  <a:lnTo>
                    <a:pt x="539" y="502"/>
                  </a:lnTo>
                  <a:lnTo>
                    <a:pt x="519" y="525"/>
                  </a:lnTo>
                  <a:lnTo>
                    <a:pt x="497" y="545"/>
                  </a:lnTo>
                  <a:lnTo>
                    <a:pt x="485" y="554"/>
                  </a:lnTo>
                  <a:lnTo>
                    <a:pt x="473" y="563"/>
                  </a:lnTo>
                  <a:lnTo>
                    <a:pt x="461" y="571"/>
                  </a:lnTo>
                  <a:lnTo>
                    <a:pt x="449" y="578"/>
                  </a:lnTo>
                  <a:lnTo>
                    <a:pt x="436" y="584"/>
                  </a:lnTo>
                  <a:lnTo>
                    <a:pt x="422" y="590"/>
                  </a:lnTo>
                  <a:lnTo>
                    <a:pt x="409" y="595"/>
                  </a:lnTo>
                  <a:lnTo>
                    <a:pt x="395" y="600"/>
                  </a:lnTo>
                  <a:lnTo>
                    <a:pt x="365" y="607"/>
                  </a:lnTo>
                  <a:lnTo>
                    <a:pt x="335" y="611"/>
                  </a:lnTo>
                  <a:lnTo>
                    <a:pt x="303" y="612"/>
                  </a:lnTo>
                  <a:lnTo>
                    <a:pt x="283" y="611"/>
                  </a:lnTo>
                  <a:lnTo>
                    <a:pt x="263" y="610"/>
                  </a:lnTo>
                  <a:lnTo>
                    <a:pt x="244" y="607"/>
                  </a:lnTo>
                  <a:lnTo>
                    <a:pt x="224" y="603"/>
                  </a:lnTo>
                  <a:lnTo>
                    <a:pt x="205" y="598"/>
                  </a:lnTo>
                  <a:lnTo>
                    <a:pt x="186" y="592"/>
                  </a:lnTo>
                  <a:lnTo>
                    <a:pt x="168" y="584"/>
                  </a:lnTo>
                  <a:lnTo>
                    <a:pt x="149" y="576"/>
                  </a:lnTo>
                  <a:lnTo>
                    <a:pt x="132" y="566"/>
                  </a:lnTo>
                  <a:lnTo>
                    <a:pt x="115" y="555"/>
                  </a:lnTo>
                  <a:lnTo>
                    <a:pt x="99" y="544"/>
                  </a:lnTo>
                  <a:lnTo>
                    <a:pt x="85" y="531"/>
                  </a:lnTo>
                  <a:lnTo>
                    <a:pt x="72" y="517"/>
                  </a:lnTo>
                  <a:lnTo>
                    <a:pt x="59" y="502"/>
                  </a:lnTo>
                  <a:lnTo>
                    <a:pt x="48" y="486"/>
                  </a:lnTo>
                  <a:lnTo>
                    <a:pt x="38" y="469"/>
                  </a:lnTo>
                  <a:lnTo>
                    <a:pt x="29" y="451"/>
                  </a:lnTo>
                  <a:lnTo>
                    <a:pt x="21" y="432"/>
                  </a:lnTo>
                  <a:lnTo>
                    <a:pt x="15" y="412"/>
                  </a:lnTo>
                  <a:lnTo>
                    <a:pt x="10" y="391"/>
                  </a:lnTo>
                  <a:lnTo>
                    <a:pt x="5" y="369"/>
                  </a:lnTo>
                  <a:lnTo>
                    <a:pt x="2" y="346"/>
                  </a:lnTo>
                  <a:lnTo>
                    <a:pt x="1" y="322"/>
                  </a:lnTo>
                  <a:lnTo>
                    <a:pt x="0" y="298"/>
                  </a:lnTo>
                  <a:close/>
                  <a:moveTo>
                    <a:pt x="159" y="306"/>
                  </a:moveTo>
                  <a:lnTo>
                    <a:pt x="160" y="327"/>
                  </a:lnTo>
                  <a:lnTo>
                    <a:pt x="162" y="347"/>
                  </a:lnTo>
                  <a:lnTo>
                    <a:pt x="165" y="366"/>
                  </a:lnTo>
                  <a:lnTo>
                    <a:pt x="169" y="383"/>
                  </a:lnTo>
                  <a:lnTo>
                    <a:pt x="175" y="399"/>
                  </a:lnTo>
                  <a:lnTo>
                    <a:pt x="179" y="407"/>
                  </a:lnTo>
                  <a:lnTo>
                    <a:pt x="182" y="414"/>
                  </a:lnTo>
                  <a:lnTo>
                    <a:pt x="186" y="421"/>
                  </a:lnTo>
                  <a:lnTo>
                    <a:pt x="191" y="427"/>
                  </a:lnTo>
                  <a:lnTo>
                    <a:pt x="195" y="434"/>
                  </a:lnTo>
                  <a:lnTo>
                    <a:pt x="200" y="440"/>
                  </a:lnTo>
                  <a:lnTo>
                    <a:pt x="211" y="450"/>
                  </a:lnTo>
                  <a:lnTo>
                    <a:pt x="217" y="455"/>
                  </a:lnTo>
                  <a:lnTo>
                    <a:pt x="222" y="460"/>
                  </a:lnTo>
                  <a:lnTo>
                    <a:pt x="228" y="464"/>
                  </a:lnTo>
                  <a:lnTo>
                    <a:pt x="234" y="468"/>
                  </a:lnTo>
                  <a:lnTo>
                    <a:pt x="240" y="471"/>
                  </a:lnTo>
                  <a:lnTo>
                    <a:pt x="247" y="474"/>
                  </a:lnTo>
                  <a:lnTo>
                    <a:pt x="253" y="477"/>
                  </a:lnTo>
                  <a:lnTo>
                    <a:pt x="260" y="479"/>
                  </a:lnTo>
                  <a:lnTo>
                    <a:pt x="267" y="481"/>
                  </a:lnTo>
                  <a:lnTo>
                    <a:pt x="274" y="483"/>
                  </a:lnTo>
                  <a:lnTo>
                    <a:pt x="281" y="484"/>
                  </a:lnTo>
                  <a:lnTo>
                    <a:pt x="288" y="485"/>
                  </a:lnTo>
                  <a:lnTo>
                    <a:pt x="303" y="486"/>
                  </a:lnTo>
                  <a:lnTo>
                    <a:pt x="318" y="485"/>
                  </a:lnTo>
                  <a:lnTo>
                    <a:pt x="325" y="484"/>
                  </a:lnTo>
                  <a:lnTo>
                    <a:pt x="332" y="483"/>
                  </a:lnTo>
                  <a:lnTo>
                    <a:pt x="339" y="481"/>
                  </a:lnTo>
                  <a:lnTo>
                    <a:pt x="346" y="479"/>
                  </a:lnTo>
                  <a:lnTo>
                    <a:pt x="352" y="477"/>
                  </a:lnTo>
                  <a:lnTo>
                    <a:pt x="359" y="474"/>
                  </a:lnTo>
                  <a:lnTo>
                    <a:pt x="365" y="471"/>
                  </a:lnTo>
                  <a:lnTo>
                    <a:pt x="371" y="468"/>
                  </a:lnTo>
                  <a:lnTo>
                    <a:pt x="377" y="464"/>
                  </a:lnTo>
                  <a:lnTo>
                    <a:pt x="383" y="460"/>
                  </a:lnTo>
                  <a:lnTo>
                    <a:pt x="389" y="455"/>
                  </a:lnTo>
                  <a:lnTo>
                    <a:pt x="394" y="450"/>
                  </a:lnTo>
                  <a:lnTo>
                    <a:pt x="405" y="440"/>
                  </a:lnTo>
                  <a:lnTo>
                    <a:pt x="410" y="434"/>
                  </a:lnTo>
                  <a:lnTo>
                    <a:pt x="414" y="427"/>
                  </a:lnTo>
                  <a:lnTo>
                    <a:pt x="419" y="421"/>
                  </a:lnTo>
                  <a:lnTo>
                    <a:pt x="423" y="414"/>
                  </a:lnTo>
                  <a:lnTo>
                    <a:pt x="427" y="407"/>
                  </a:lnTo>
                  <a:lnTo>
                    <a:pt x="430" y="399"/>
                  </a:lnTo>
                  <a:lnTo>
                    <a:pt x="436" y="383"/>
                  </a:lnTo>
                  <a:lnTo>
                    <a:pt x="440" y="365"/>
                  </a:lnTo>
                  <a:lnTo>
                    <a:pt x="443" y="346"/>
                  </a:lnTo>
                  <a:lnTo>
                    <a:pt x="445" y="326"/>
                  </a:lnTo>
                  <a:lnTo>
                    <a:pt x="446" y="305"/>
                  </a:lnTo>
                  <a:lnTo>
                    <a:pt x="445" y="284"/>
                  </a:lnTo>
                  <a:lnTo>
                    <a:pt x="443" y="264"/>
                  </a:lnTo>
                  <a:lnTo>
                    <a:pt x="440" y="246"/>
                  </a:lnTo>
                  <a:lnTo>
                    <a:pt x="436" y="229"/>
                  </a:lnTo>
                  <a:lnTo>
                    <a:pt x="430" y="213"/>
                  </a:lnTo>
                  <a:lnTo>
                    <a:pt x="427" y="205"/>
                  </a:lnTo>
                  <a:lnTo>
                    <a:pt x="423" y="198"/>
                  </a:lnTo>
                  <a:lnTo>
                    <a:pt x="419" y="191"/>
                  </a:lnTo>
                  <a:lnTo>
                    <a:pt x="414" y="185"/>
                  </a:lnTo>
                  <a:lnTo>
                    <a:pt x="410" y="178"/>
                  </a:lnTo>
                  <a:lnTo>
                    <a:pt x="405" y="172"/>
                  </a:lnTo>
                  <a:lnTo>
                    <a:pt x="394" y="162"/>
                  </a:lnTo>
                  <a:lnTo>
                    <a:pt x="389" y="157"/>
                  </a:lnTo>
                  <a:lnTo>
                    <a:pt x="383" y="152"/>
                  </a:lnTo>
                  <a:lnTo>
                    <a:pt x="377" y="148"/>
                  </a:lnTo>
                  <a:lnTo>
                    <a:pt x="371" y="144"/>
                  </a:lnTo>
                  <a:lnTo>
                    <a:pt x="365" y="141"/>
                  </a:lnTo>
                  <a:lnTo>
                    <a:pt x="359" y="138"/>
                  </a:lnTo>
                  <a:lnTo>
                    <a:pt x="352" y="135"/>
                  </a:lnTo>
                  <a:lnTo>
                    <a:pt x="346" y="133"/>
                  </a:lnTo>
                  <a:lnTo>
                    <a:pt x="339" y="131"/>
                  </a:lnTo>
                  <a:lnTo>
                    <a:pt x="332" y="129"/>
                  </a:lnTo>
                  <a:lnTo>
                    <a:pt x="325" y="128"/>
                  </a:lnTo>
                  <a:lnTo>
                    <a:pt x="318" y="127"/>
                  </a:lnTo>
                  <a:lnTo>
                    <a:pt x="303" y="126"/>
                  </a:lnTo>
                  <a:lnTo>
                    <a:pt x="288" y="127"/>
                  </a:lnTo>
                  <a:lnTo>
                    <a:pt x="281" y="128"/>
                  </a:lnTo>
                  <a:lnTo>
                    <a:pt x="274" y="129"/>
                  </a:lnTo>
                  <a:lnTo>
                    <a:pt x="267" y="131"/>
                  </a:lnTo>
                  <a:lnTo>
                    <a:pt x="260" y="133"/>
                  </a:lnTo>
                  <a:lnTo>
                    <a:pt x="253" y="135"/>
                  </a:lnTo>
                  <a:lnTo>
                    <a:pt x="247" y="138"/>
                  </a:lnTo>
                  <a:lnTo>
                    <a:pt x="240" y="141"/>
                  </a:lnTo>
                  <a:lnTo>
                    <a:pt x="234" y="144"/>
                  </a:lnTo>
                  <a:lnTo>
                    <a:pt x="228" y="148"/>
                  </a:lnTo>
                  <a:lnTo>
                    <a:pt x="222" y="152"/>
                  </a:lnTo>
                  <a:lnTo>
                    <a:pt x="217" y="157"/>
                  </a:lnTo>
                  <a:lnTo>
                    <a:pt x="211" y="162"/>
                  </a:lnTo>
                  <a:lnTo>
                    <a:pt x="200" y="172"/>
                  </a:lnTo>
                  <a:lnTo>
                    <a:pt x="195" y="178"/>
                  </a:lnTo>
                  <a:lnTo>
                    <a:pt x="191" y="185"/>
                  </a:lnTo>
                  <a:lnTo>
                    <a:pt x="186" y="191"/>
                  </a:lnTo>
                  <a:lnTo>
                    <a:pt x="182" y="198"/>
                  </a:lnTo>
                  <a:lnTo>
                    <a:pt x="179" y="205"/>
                  </a:lnTo>
                  <a:lnTo>
                    <a:pt x="175" y="213"/>
                  </a:lnTo>
                  <a:lnTo>
                    <a:pt x="169" y="229"/>
                  </a:lnTo>
                  <a:lnTo>
                    <a:pt x="165" y="246"/>
                  </a:lnTo>
                  <a:lnTo>
                    <a:pt x="162" y="265"/>
                  </a:lnTo>
                  <a:lnTo>
                    <a:pt x="160" y="285"/>
                  </a:lnTo>
                  <a:lnTo>
                    <a:pt x="159" y="306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Freeform 27"/>
            <p:cNvSpPr>
              <a:spLocks noChangeArrowheads="1"/>
            </p:cNvSpPr>
            <p:nvPr/>
          </p:nvSpPr>
          <p:spPr bwMode="auto">
            <a:xfrm>
              <a:off x="3750" y="1991"/>
              <a:ext cx="112" cy="136"/>
            </a:xfrm>
            <a:custGeom>
              <a:avLst/>
              <a:gdLst>
                <a:gd name="T0" fmla="*/ 261 w 505"/>
                <a:gd name="T1" fmla="*/ 256 h 613"/>
                <a:gd name="T2" fmla="*/ 284 w 505"/>
                <a:gd name="T3" fmla="*/ 252 h 613"/>
                <a:gd name="T4" fmla="*/ 302 w 505"/>
                <a:gd name="T5" fmla="*/ 243 h 613"/>
                <a:gd name="T6" fmla="*/ 319 w 505"/>
                <a:gd name="T7" fmla="*/ 226 h 613"/>
                <a:gd name="T8" fmla="*/ 331 w 505"/>
                <a:gd name="T9" fmla="*/ 205 h 613"/>
                <a:gd name="T10" fmla="*/ 335 w 505"/>
                <a:gd name="T11" fmla="*/ 180 h 613"/>
                <a:gd name="T12" fmla="*/ 330 w 505"/>
                <a:gd name="T13" fmla="*/ 154 h 613"/>
                <a:gd name="T14" fmla="*/ 315 w 505"/>
                <a:gd name="T15" fmla="*/ 129 h 613"/>
                <a:gd name="T16" fmla="*/ 304 w 505"/>
                <a:gd name="T17" fmla="*/ 119 h 613"/>
                <a:gd name="T18" fmla="*/ 290 w 505"/>
                <a:gd name="T19" fmla="*/ 112 h 613"/>
                <a:gd name="T20" fmla="*/ 264 w 505"/>
                <a:gd name="T21" fmla="*/ 106 h 613"/>
                <a:gd name="T22" fmla="*/ 232 w 505"/>
                <a:gd name="T23" fmla="*/ 108 h 613"/>
                <a:gd name="T24" fmla="*/ 205 w 505"/>
                <a:gd name="T25" fmla="*/ 116 h 613"/>
                <a:gd name="T26" fmla="*/ 190 w 505"/>
                <a:gd name="T27" fmla="*/ 125 h 613"/>
                <a:gd name="T28" fmla="*/ 176 w 505"/>
                <a:gd name="T29" fmla="*/ 142 h 613"/>
                <a:gd name="T30" fmla="*/ 155 w 505"/>
                <a:gd name="T31" fmla="*/ 182 h 613"/>
                <a:gd name="T32" fmla="*/ 45 w 505"/>
                <a:gd name="T33" fmla="*/ 102 h 613"/>
                <a:gd name="T34" fmla="*/ 66 w 505"/>
                <a:gd name="T35" fmla="*/ 73 h 613"/>
                <a:gd name="T36" fmla="*/ 109 w 505"/>
                <a:gd name="T37" fmla="*/ 39 h 613"/>
                <a:gd name="T38" fmla="*/ 178 w 505"/>
                <a:gd name="T39" fmla="*/ 10 h 613"/>
                <a:gd name="T40" fmla="*/ 257 w 505"/>
                <a:gd name="T41" fmla="*/ 0 h 613"/>
                <a:gd name="T42" fmla="*/ 351 w 505"/>
                <a:gd name="T43" fmla="*/ 12 h 613"/>
                <a:gd name="T44" fmla="*/ 406 w 505"/>
                <a:gd name="T45" fmla="*/ 37 h 613"/>
                <a:gd name="T46" fmla="*/ 441 w 505"/>
                <a:gd name="T47" fmla="*/ 67 h 613"/>
                <a:gd name="T48" fmla="*/ 461 w 505"/>
                <a:gd name="T49" fmla="*/ 96 h 613"/>
                <a:gd name="T50" fmla="*/ 473 w 505"/>
                <a:gd name="T51" fmla="*/ 127 h 613"/>
                <a:gd name="T52" fmla="*/ 479 w 505"/>
                <a:gd name="T53" fmla="*/ 161 h 613"/>
                <a:gd name="T54" fmla="*/ 475 w 505"/>
                <a:gd name="T55" fmla="*/ 202 h 613"/>
                <a:gd name="T56" fmla="*/ 460 w 505"/>
                <a:gd name="T57" fmla="*/ 238 h 613"/>
                <a:gd name="T58" fmla="*/ 431 w 505"/>
                <a:gd name="T59" fmla="*/ 268 h 613"/>
                <a:gd name="T60" fmla="*/ 388 w 505"/>
                <a:gd name="T61" fmla="*/ 295 h 613"/>
                <a:gd name="T62" fmla="*/ 419 w 505"/>
                <a:gd name="T63" fmla="*/ 318 h 613"/>
                <a:gd name="T64" fmla="*/ 463 w 505"/>
                <a:gd name="T65" fmla="*/ 347 h 613"/>
                <a:gd name="T66" fmla="*/ 491 w 505"/>
                <a:gd name="T67" fmla="*/ 385 h 613"/>
                <a:gd name="T68" fmla="*/ 503 w 505"/>
                <a:gd name="T69" fmla="*/ 432 h 613"/>
                <a:gd name="T70" fmla="*/ 502 w 505"/>
                <a:gd name="T71" fmla="*/ 470 h 613"/>
                <a:gd name="T72" fmla="*/ 492 w 505"/>
                <a:gd name="T73" fmla="*/ 501 h 613"/>
                <a:gd name="T74" fmla="*/ 474 w 505"/>
                <a:gd name="T75" fmla="*/ 530 h 613"/>
                <a:gd name="T76" fmla="*/ 432 w 505"/>
                <a:gd name="T77" fmla="*/ 569 h 613"/>
                <a:gd name="T78" fmla="*/ 384 w 505"/>
                <a:gd name="T79" fmla="*/ 593 h 613"/>
                <a:gd name="T80" fmla="*/ 285 w 505"/>
                <a:gd name="T81" fmla="*/ 611 h 613"/>
                <a:gd name="T82" fmla="*/ 183 w 505"/>
                <a:gd name="T83" fmla="*/ 606 h 613"/>
                <a:gd name="T84" fmla="*/ 104 w 505"/>
                <a:gd name="T85" fmla="*/ 581 h 613"/>
                <a:gd name="T86" fmla="*/ 45 w 505"/>
                <a:gd name="T87" fmla="*/ 534 h 613"/>
                <a:gd name="T88" fmla="*/ 6 w 505"/>
                <a:gd name="T89" fmla="*/ 468 h 613"/>
                <a:gd name="T90" fmla="*/ 151 w 505"/>
                <a:gd name="T91" fmla="*/ 442 h 613"/>
                <a:gd name="T92" fmla="*/ 174 w 505"/>
                <a:gd name="T93" fmla="*/ 474 h 613"/>
                <a:gd name="T94" fmla="*/ 202 w 505"/>
                <a:gd name="T95" fmla="*/ 496 h 613"/>
                <a:gd name="T96" fmla="*/ 236 w 505"/>
                <a:gd name="T97" fmla="*/ 507 h 613"/>
                <a:gd name="T98" fmla="*/ 275 w 505"/>
                <a:gd name="T99" fmla="*/ 507 h 613"/>
                <a:gd name="T100" fmla="*/ 310 w 505"/>
                <a:gd name="T101" fmla="*/ 495 h 613"/>
                <a:gd name="T102" fmla="*/ 324 w 505"/>
                <a:gd name="T103" fmla="*/ 485 h 613"/>
                <a:gd name="T104" fmla="*/ 340 w 505"/>
                <a:gd name="T105" fmla="*/ 467 h 613"/>
                <a:gd name="T106" fmla="*/ 346 w 505"/>
                <a:gd name="T107" fmla="*/ 453 h 613"/>
                <a:gd name="T108" fmla="*/ 350 w 505"/>
                <a:gd name="T109" fmla="*/ 439 h 613"/>
                <a:gd name="T110" fmla="*/ 350 w 505"/>
                <a:gd name="T111" fmla="*/ 423 h 613"/>
                <a:gd name="T112" fmla="*/ 346 w 505"/>
                <a:gd name="T113" fmla="*/ 408 h 613"/>
                <a:gd name="T114" fmla="*/ 339 w 505"/>
                <a:gd name="T115" fmla="*/ 394 h 613"/>
                <a:gd name="T116" fmla="*/ 329 w 505"/>
                <a:gd name="T117" fmla="*/ 383 h 613"/>
                <a:gd name="T118" fmla="*/ 308 w 505"/>
                <a:gd name="T119" fmla="*/ 369 h 613"/>
                <a:gd name="T120" fmla="*/ 273 w 505"/>
                <a:gd name="T121" fmla="*/ 359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5" h="613">
                  <a:moveTo>
                    <a:pt x="226" y="358"/>
                  </a:moveTo>
                  <a:lnTo>
                    <a:pt x="226" y="257"/>
                  </a:lnTo>
                  <a:lnTo>
                    <a:pt x="245" y="257"/>
                  </a:lnTo>
                  <a:lnTo>
                    <a:pt x="261" y="256"/>
                  </a:lnTo>
                  <a:lnTo>
                    <a:pt x="268" y="255"/>
                  </a:lnTo>
                  <a:lnTo>
                    <a:pt x="274" y="254"/>
                  </a:lnTo>
                  <a:lnTo>
                    <a:pt x="279" y="253"/>
                  </a:lnTo>
                  <a:lnTo>
                    <a:pt x="284" y="252"/>
                  </a:lnTo>
                  <a:lnTo>
                    <a:pt x="289" y="250"/>
                  </a:lnTo>
                  <a:lnTo>
                    <a:pt x="293" y="248"/>
                  </a:lnTo>
                  <a:lnTo>
                    <a:pt x="298" y="246"/>
                  </a:lnTo>
                  <a:lnTo>
                    <a:pt x="302" y="243"/>
                  </a:lnTo>
                  <a:lnTo>
                    <a:pt x="306" y="239"/>
                  </a:lnTo>
                  <a:lnTo>
                    <a:pt x="311" y="236"/>
                  </a:lnTo>
                  <a:lnTo>
                    <a:pt x="315" y="231"/>
                  </a:lnTo>
                  <a:lnTo>
                    <a:pt x="319" y="226"/>
                  </a:lnTo>
                  <a:lnTo>
                    <a:pt x="323" y="221"/>
                  </a:lnTo>
                  <a:lnTo>
                    <a:pt x="326" y="216"/>
                  </a:lnTo>
                  <a:lnTo>
                    <a:pt x="329" y="211"/>
                  </a:lnTo>
                  <a:lnTo>
                    <a:pt x="331" y="205"/>
                  </a:lnTo>
                  <a:lnTo>
                    <a:pt x="333" y="199"/>
                  </a:lnTo>
                  <a:lnTo>
                    <a:pt x="334" y="193"/>
                  </a:lnTo>
                  <a:lnTo>
                    <a:pt x="335" y="187"/>
                  </a:lnTo>
                  <a:lnTo>
                    <a:pt x="335" y="180"/>
                  </a:lnTo>
                  <a:lnTo>
                    <a:pt x="335" y="174"/>
                  </a:lnTo>
                  <a:lnTo>
                    <a:pt x="334" y="167"/>
                  </a:lnTo>
                  <a:lnTo>
                    <a:pt x="332" y="160"/>
                  </a:lnTo>
                  <a:lnTo>
                    <a:pt x="330" y="154"/>
                  </a:lnTo>
                  <a:lnTo>
                    <a:pt x="327" y="148"/>
                  </a:lnTo>
                  <a:lnTo>
                    <a:pt x="324" y="141"/>
                  </a:lnTo>
                  <a:lnTo>
                    <a:pt x="320" y="135"/>
                  </a:lnTo>
                  <a:lnTo>
                    <a:pt x="315" y="129"/>
                  </a:lnTo>
                  <a:lnTo>
                    <a:pt x="312" y="127"/>
                  </a:lnTo>
                  <a:lnTo>
                    <a:pt x="309" y="124"/>
                  </a:lnTo>
                  <a:lnTo>
                    <a:pt x="307" y="121"/>
                  </a:lnTo>
                  <a:lnTo>
                    <a:pt x="304" y="119"/>
                  </a:lnTo>
                  <a:lnTo>
                    <a:pt x="300" y="117"/>
                  </a:lnTo>
                  <a:lnTo>
                    <a:pt x="297" y="115"/>
                  </a:lnTo>
                  <a:lnTo>
                    <a:pt x="293" y="113"/>
                  </a:lnTo>
                  <a:lnTo>
                    <a:pt x="290" y="112"/>
                  </a:lnTo>
                  <a:lnTo>
                    <a:pt x="286" y="110"/>
                  </a:lnTo>
                  <a:lnTo>
                    <a:pt x="282" y="109"/>
                  </a:lnTo>
                  <a:lnTo>
                    <a:pt x="273" y="107"/>
                  </a:lnTo>
                  <a:lnTo>
                    <a:pt x="264" y="106"/>
                  </a:lnTo>
                  <a:lnTo>
                    <a:pt x="254" y="106"/>
                  </a:lnTo>
                  <a:lnTo>
                    <a:pt x="247" y="106"/>
                  </a:lnTo>
                  <a:lnTo>
                    <a:pt x="239" y="107"/>
                  </a:lnTo>
                  <a:lnTo>
                    <a:pt x="232" y="108"/>
                  </a:lnTo>
                  <a:lnTo>
                    <a:pt x="225" y="109"/>
                  </a:lnTo>
                  <a:lnTo>
                    <a:pt x="218" y="111"/>
                  </a:lnTo>
                  <a:lnTo>
                    <a:pt x="212" y="113"/>
                  </a:lnTo>
                  <a:lnTo>
                    <a:pt x="205" y="116"/>
                  </a:lnTo>
                  <a:lnTo>
                    <a:pt x="199" y="119"/>
                  </a:lnTo>
                  <a:lnTo>
                    <a:pt x="196" y="121"/>
                  </a:lnTo>
                  <a:lnTo>
                    <a:pt x="193" y="123"/>
                  </a:lnTo>
                  <a:lnTo>
                    <a:pt x="190" y="125"/>
                  </a:lnTo>
                  <a:lnTo>
                    <a:pt x="187" y="128"/>
                  </a:lnTo>
                  <a:lnTo>
                    <a:pt x="184" y="131"/>
                  </a:lnTo>
                  <a:lnTo>
                    <a:pt x="182" y="134"/>
                  </a:lnTo>
                  <a:lnTo>
                    <a:pt x="176" y="142"/>
                  </a:lnTo>
                  <a:lnTo>
                    <a:pt x="171" y="150"/>
                  </a:lnTo>
                  <a:lnTo>
                    <a:pt x="165" y="159"/>
                  </a:lnTo>
                  <a:lnTo>
                    <a:pt x="160" y="170"/>
                  </a:lnTo>
                  <a:lnTo>
                    <a:pt x="155" y="182"/>
                  </a:lnTo>
                  <a:lnTo>
                    <a:pt x="24" y="154"/>
                  </a:lnTo>
                  <a:lnTo>
                    <a:pt x="30" y="135"/>
                  </a:lnTo>
                  <a:lnTo>
                    <a:pt x="37" y="118"/>
                  </a:lnTo>
                  <a:lnTo>
                    <a:pt x="45" y="102"/>
                  </a:lnTo>
                  <a:lnTo>
                    <a:pt x="50" y="94"/>
                  </a:lnTo>
                  <a:lnTo>
                    <a:pt x="55" y="87"/>
                  </a:lnTo>
                  <a:lnTo>
                    <a:pt x="61" y="80"/>
                  </a:lnTo>
                  <a:lnTo>
                    <a:pt x="66" y="73"/>
                  </a:lnTo>
                  <a:lnTo>
                    <a:pt x="73" y="66"/>
                  </a:lnTo>
                  <a:lnTo>
                    <a:pt x="79" y="60"/>
                  </a:lnTo>
                  <a:lnTo>
                    <a:pt x="93" y="49"/>
                  </a:lnTo>
                  <a:lnTo>
                    <a:pt x="109" y="39"/>
                  </a:lnTo>
                  <a:lnTo>
                    <a:pt x="125" y="29"/>
                  </a:lnTo>
                  <a:lnTo>
                    <a:pt x="142" y="22"/>
                  </a:lnTo>
                  <a:lnTo>
                    <a:pt x="160" y="15"/>
                  </a:lnTo>
                  <a:lnTo>
                    <a:pt x="178" y="10"/>
                  </a:lnTo>
                  <a:lnTo>
                    <a:pt x="197" y="5"/>
                  </a:lnTo>
                  <a:lnTo>
                    <a:pt x="217" y="2"/>
                  </a:lnTo>
                  <a:lnTo>
                    <a:pt x="237" y="1"/>
                  </a:lnTo>
                  <a:lnTo>
                    <a:pt x="257" y="0"/>
                  </a:lnTo>
                  <a:lnTo>
                    <a:pt x="283" y="1"/>
                  </a:lnTo>
                  <a:lnTo>
                    <a:pt x="307" y="3"/>
                  </a:lnTo>
                  <a:lnTo>
                    <a:pt x="330" y="7"/>
                  </a:lnTo>
                  <a:lnTo>
                    <a:pt x="351" y="12"/>
                  </a:lnTo>
                  <a:lnTo>
                    <a:pt x="371" y="19"/>
                  </a:lnTo>
                  <a:lnTo>
                    <a:pt x="389" y="27"/>
                  </a:lnTo>
                  <a:lnTo>
                    <a:pt x="397" y="32"/>
                  </a:lnTo>
                  <a:lnTo>
                    <a:pt x="406" y="37"/>
                  </a:lnTo>
                  <a:lnTo>
                    <a:pt x="413" y="43"/>
                  </a:lnTo>
                  <a:lnTo>
                    <a:pt x="421" y="48"/>
                  </a:lnTo>
                  <a:lnTo>
                    <a:pt x="435" y="61"/>
                  </a:lnTo>
                  <a:lnTo>
                    <a:pt x="441" y="67"/>
                  </a:lnTo>
                  <a:lnTo>
                    <a:pt x="446" y="74"/>
                  </a:lnTo>
                  <a:lnTo>
                    <a:pt x="452" y="81"/>
                  </a:lnTo>
                  <a:lnTo>
                    <a:pt x="456" y="88"/>
                  </a:lnTo>
                  <a:lnTo>
                    <a:pt x="461" y="96"/>
                  </a:lnTo>
                  <a:lnTo>
                    <a:pt x="464" y="103"/>
                  </a:lnTo>
                  <a:lnTo>
                    <a:pt x="468" y="111"/>
                  </a:lnTo>
                  <a:lnTo>
                    <a:pt x="471" y="119"/>
                  </a:lnTo>
                  <a:lnTo>
                    <a:pt x="473" y="127"/>
                  </a:lnTo>
                  <a:lnTo>
                    <a:pt x="475" y="135"/>
                  </a:lnTo>
                  <a:lnTo>
                    <a:pt x="477" y="144"/>
                  </a:lnTo>
                  <a:lnTo>
                    <a:pt x="478" y="152"/>
                  </a:lnTo>
                  <a:lnTo>
                    <a:pt x="479" y="161"/>
                  </a:lnTo>
                  <a:lnTo>
                    <a:pt x="479" y="170"/>
                  </a:lnTo>
                  <a:lnTo>
                    <a:pt x="479" y="181"/>
                  </a:lnTo>
                  <a:lnTo>
                    <a:pt x="477" y="192"/>
                  </a:lnTo>
                  <a:lnTo>
                    <a:pt x="475" y="202"/>
                  </a:lnTo>
                  <a:lnTo>
                    <a:pt x="473" y="212"/>
                  </a:lnTo>
                  <a:lnTo>
                    <a:pt x="469" y="221"/>
                  </a:lnTo>
                  <a:lnTo>
                    <a:pt x="465" y="230"/>
                  </a:lnTo>
                  <a:lnTo>
                    <a:pt x="460" y="238"/>
                  </a:lnTo>
                  <a:lnTo>
                    <a:pt x="454" y="246"/>
                  </a:lnTo>
                  <a:lnTo>
                    <a:pt x="447" y="253"/>
                  </a:lnTo>
                  <a:lnTo>
                    <a:pt x="440" y="261"/>
                  </a:lnTo>
                  <a:lnTo>
                    <a:pt x="431" y="268"/>
                  </a:lnTo>
                  <a:lnTo>
                    <a:pt x="422" y="275"/>
                  </a:lnTo>
                  <a:lnTo>
                    <a:pt x="411" y="282"/>
                  </a:lnTo>
                  <a:lnTo>
                    <a:pt x="400" y="289"/>
                  </a:lnTo>
                  <a:lnTo>
                    <a:pt x="388" y="295"/>
                  </a:lnTo>
                  <a:lnTo>
                    <a:pt x="375" y="302"/>
                  </a:lnTo>
                  <a:lnTo>
                    <a:pt x="391" y="306"/>
                  </a:lnTo>
                  <a:lnTo>
                    <a:pt x="405" y="312"/>
                  </a:lnTo>
                  <a:lnTo>
                    <a:pt x="419" y="318"/>
                  </a:lnTo>
                  <a:lnTo>
                    <a:pt x="432" y="324"/>
                  </a:lnTo>
                  <a:lnTo>
                    <a:pt x="443" y="331"/>
                  </a:lnTo>
                  <a:lnTo>
                    <a:pt x="454" y="338"/>
                  </a:lnTo>
                  <a:lnTo>
                    <a:pt x="463" y="347"/>
                  </a:lnTo>
                  <a:lnTo>
                    <a:pt x="472" y="355"/>
                  </a:lnTo>
                  <a:lnTo>
                    <a:pt x="479" y="365"/>
                  </a:lnTo>
                  <a:lnTo>
                    <a:pt x="486" y="374"/>
                  </a:lnTo>
                  <a:lnTo>
                    <a:pt x="491" y="385"/>
                  </a:lnTo>
                  <a:lnTo>
                    <a:pt x="496" y="396"/>
                  </a:lnTo>
                  <a:lnTo>
                    <a:pt x="499" y="407"/>
                  </a:lnTo>
                  <a:lnTo>
                    <a:pt x="502" y="419"/>
                  </a:lnTo>
                  <a:lnTo>
                    <a:pt x="503" y="432"/>
                  </a:lnTo>
                  <a:lnTo>
                    <a:pt x="504" y="445"/>
                  </a:lnTo>
                  <a:lnTo>
                    <a:pt x="504" y="453"/>
                  </a:lnTo>
                  <a:lnTo>
                    <a:pt x="503" y="462"/>
                  </a:lnTo>
                  <a:lnTo>
                    <a:pt x="502" y="470"/>
                  </a:lnTo>
                  <a:lnTo>
                    <a:pt x="500" y="478"/>
                  </a:lnTo>
                  <a:lnTo>
                    <a:pt x="498" y="486"/>
                  </a:lnTo>
                  <a:lnTo>
                    <a:pt x="495" y="493"/>
                  </a:lnTo>
                  <a:lnTo>
                    <a:pt x="492" y="501"/>
                  </a:lnTo>
                  <a:lnTo>
                    <a:pt x="488" y="508"/>
                  </a:lnTo>
                  <a:lnTo>
                    <a:pt x="484" y="516"/>
                  </a:lnTo>
                  <a:lnTo>
                    <a:pt x="479" y="523"/>
                  </a:lnTo>
                  <a:lnTo>
                    <a:pt x="474" y="530"/>
                  </a:lnTo>
                  <a:lnTo>
                    <a:pt x="468" y="537"/>
                  </a:lnTo>
                  <a:lnTo>
                    <a:pt x="455" y="550"/>
                  </a:lnTo>
                  <a:lnTo>
                    <a:pt x="440" y="563"/>
                  </a:lnTo>
                  <a:lnTo>
                    <a:pt x="432" y="569"/>
                  </a:lnTo>
                  <a:lnTo>
                    <a:pt x="423" y="574"/>
                  </a:lnTo>
                  <a:lnTo>
                    <a:pt x="414" y="579"/>
                  </a:lnTo>
                  <a:lnTo>
                    <a:pt x="405" y="584"/>
                  </a:lnTo>
                  <a:lnTo>
                    <a:pt x="384" y="593"/>
                  </a:lnTo>
                  <a:lnTo>
                    <a:pt x="362" y="600"/>
                  </a:lnTo>
                  <a:lnTo>
                    <a:pt x="338" y="605"/>
                  </a:lnTo>
                  <a:lnTo>
                    <a:pt x="313" y="609"/>
                  </a:lnTo>
                  <a:lnTo>
                    <a:pt x="285" y="611"/>
                  </a:lnTo>
                  <a:lnTo>
                    <a:pt x="256" y="612"/>
                  </a:lnTo>
                  <a:lnTo>
                    <a:pt x="231" y="611"/>
                  </a:lnTo>
                  <a:lnTo>
                    <a:pt x="206" y="609"/>
                  </a:lnTo>
                  <a:lnTo>
                    <a:pt x="183" y="606"/>
                  </a:lnTo>
                  <a:lnTo>
                    <a:pt x="162" y="602"/>
                  </a:lnTo>
                  <a:lnTo>
                    <a:pt x="141" y="596"/>
                  </a:lnTo>
                  <a:lnTo>
                    <a:pt x="122" y="589"/>
                  </a:lnTo>
                  <a:lnTo>
                    <a:pt x="104" y="581"/>
                  </a:lnTo>
                  <a:lnTo>
                    <a:pt x="87" y="571"/>
                  </a:lnTo>
                  <a:lnTo>
                    <a:pt x="72" y="560"/>
                  </a:lnTo>
                  <a:lnTo>
                    <a:pt x="58" y="548"/>
                  </a:lnTo>
                  <a:lnTo>
                    <a:pt x="45" y="534"/>
                  </a:lnTo>
                  <a:lnTo>
                    <a:pt x="34" y="520"/>
                  </a:lnTo>
                  <a:lnTo>
                    <a:pt x="23" y="504"/>
                  </a:lnTo>
                  <a:lnTo>
                    <a:pt x="14" y="486"/>
                  </a:lnTo>
                  <a:lnTo>
                    <a:pt x="6" y="468"/>
                  </a:lnTo>
                  <a:lnTo>
                    <a:pt x="0" y="448"/>
                  </a:lnTo>
                  <a:lnTo>
                    <a:pt x="142" y="422"/>
                  </a:lnTo>
                  <a:lnTo>
                    <a:pt x="146" y="432"/>
                  </a:lnTo>
                  <a:lnTo>
                    <a:pt x="151" y="442"/>
                  </a:lnTo>
                  <a:lnTo>
                    <a:pt x="156" y="451"/>
                  </a:lnTo>
                  <a:lnTo>
                    <a:pt x="162" y="460"/>
                  </a:lnTo>
                  <a:lnTo>
                    <a:pt x="168" y="467"/>
                  </a:lnTo>
                  <a:lnTo>
                    <a:pt x="174" y="474"/>
                  </a:lnTo>
                  <a:lnTo>
                    <a:pt x="180" y="481"/>
                  </a:lnTo>
                  <a:lnTo>
                    <a:pt x="187" y="486"/>
                  </a:lnTo>
                  <a:lnTo>
                    <a:pt x="194" y="492"/>
                  </a:lnTo>
                  <a:lnTo>
                    <a:pt x="202" y="496"/>
                  </a:lnTo>
                  <a:lnTo>
                    <a:pt x="210" y="500"/>
                  </a:lnTo>
                  <a:lnTo>
                    <a:pt x="218" y="503"/>
                  </a:lnTo>
                  <a:lnTo>
                    <a:pt x="227" y="505"/>
                  </a:lnTo>
                  <a:lnTo>
                    <a:pt x="236" y="507"/>
                  </a:lnTo>
                  <a:lnTo>
                    <a:pt x="245" y="508"/>
                  </a:lnTo>
                  <a:lnTo>
                    <a:pt x="255" y="508"/>
                  </a:lnTo>
                  <a:lnTo>
                    <a:pt x="265" y="508"/>
                  </a:lnTo>
                  <a:lnTo>
                    <a:pt x="275" y="507"/>
                  </a:lnTo>
                  <a:lnTo>
                    <a:pt x="285" y="505"/>
                  </a:lnTo>
                  <a:lnTo>
                    <a:pt x="294" y="502"/>
                  </a:lnTo>
                  <a:lnTo>
                    <a:pt x="302" y="499"/>
                  </a:lnTo>
                  <a:lnTo>
                    <a:pt x="310" y="495"/>
                  </a:lnTo>
                  <a:lnTo>
                    <a:pt x="314" y="493"/>
                  </a:lnTo>
                  <a:lnTo>
                    <a:pt x="317" y="490"/>
                  </a:lnTo>
                  <a:lnTo>
                    <a:pt x="321" y="488"/>
                  </a:lnTo>
                  <a:lnTo>
                    <a:pt x="324" y="485"/>
                  </a:lnTo>
                  <a:lnTo>
                    <a:pt x="330" y="479"/>
                  </a:lnTo>
                  <a:lnTo>
                    <a:pt x="335" y="473"/>
                  </a:lnTo>
                  <a:lnTo>
                    <a:pt x="338" y="470"/>
                  </a:lnTo>
                  <a:lnTo>
                    <a:pt x="340" y="467"/>
                  </a:lnTo>
                  <a:lnTo>
                    <a:pt x="342" y="464"/>
                  </a:lnTo>
                  <a:lnTo>
                    <a:pt x="343" y="460"/>
                  </a:lnTo>
                  <a:lnTo>
                    <a:pt x="345" y="457"/>
                  </a:lnTo>
                  <a:lnTo>
                    <a:pt x="346" y="453"/>
                  </a:lnTo>
                  <a:lnTo>
                    <a:pt x="347" y="450"/>
                  </a:lnTo>
                  <a:lnTo>
                    <a:pt x="348" y="446"/>
                  </a:lnTo>
                  <a:lnTo>
                    <a:pt x="349" y="443"/>
                  </a:lnTo>
                  <a:lnTo>
                    <a:pt x="350" y="439"/>
                  </a:lnTo>
                  <a:lnTo>
                    <a:pt x="350" y="435"/>
                  </a:lnTo>
                  <a:lnTo>
                    <a:pt x="350" y="431"/>
                  </a:lnTo>
                  <a:lnTo>
                    <a:pt x="350" y="427"/>
                  </a:lnTo>
                  <a:lnTo>
                    <a:pt x="350" y="423"/>
                  </a:lnTo>
                  <a:lnTo>
                    <a:pt x="349" y="419"/>
                  </a:lnTo>
                  <a:lnTo>
                    <a:pt x="348" y="415"/>
                  </a:lnTo>
                  <a:lnTo>
                    <a:pt x="347" y="411"/>
                  </a:lnTo>
                  <a:lnTo>
                    <a:pt x="346" y="408"/>
                  </a:lnTo>
                  <a:lnTo>
                    <a:pt x="345" y="404"/>
                  </a:lnTo>
                  <a:lnTo>
                    <a:pt x="343" y="401"/>
                  </a:lnTo>
                  <a:lnTo>
                    <a:pt x="341" y="398"/>
                  </a:lnTo>
                  <a:lnTo>
                    <a:pt x="339" y="394"/>
                  </a:lnTo>
                  <a:lnTo>
                    <a:pt x="337" y="391"/>
                  </a:lnTo>
                  <a:lnTo>
                    <a:pt x="335" y="388"/>
                  </a:lnTo>
                  <a:lnTo>
                    <a:pt x="332" y="385"/>
                  </a:lnTo>
                  <a:lnTo>
                    <a:pt x="329" y="383"/>
                  </a:lnTo>
                  <a:lnTo>
                    <a:pt x="326" y="380"/>
                  </a:lnTo>
                  <a:lnTo>
                    <a:pt x="323" y="378"/>
                  </a:lnTo>
                  <a:lnTo>
                    <a:pt x="316" y="373"/>
                  </a:lnTo>
                  <a:lnTo>
                    <a:pt x="308" y="369"/>
                  </a:lnTo>
                  <a:lnTo>
                    <a:pt x="300" y="366"/>
                  </a:lnTo>
                  <a:lnTo>
                    <a:pt x="292" y="363"/>
                  </a:lnTo>
                  <a:lnTo>
                    <a:pt x="283" y="361"/>
                  </a:lnTo>
                  <a:lnTo>
                    <a:pt x="273" y="359"/>
                  </a:lnTo>
                  <a:lnTo>
                    <a:pt x="263" y="358"/>
                  </a:lnTo>
                  <a:lnTo>
                    <a:pt x="252" y="358"/>
                  </a:lnTo>
                  <a:lnTo>
                    <a:pt x="226" y="358"/>
                  </a:lnTo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Freeform 28"/>
            <p:cNvSpPr>
              <a:spLocks noChangeArrowheads="1"/>
            </p:cNvSpPr>
            <p:nvPr/>
          </p:nvSpPr>
          <p:spPr bwMode="auto">
            <a:xfrm>
              <a:off x="3892" y="1991"/>
              <a:ext cx="127" cy="184"/>
            </a:xfrm>
            <a:custGeom>
              <a:avLst/>
              <a:gdLst>
                <a:gd name="T0" fmla="*/ 151 w 572"/>
                <a:gd name="T1" fmla="*/ 88 h 824"/>
                <a:gd name="T2" fmla="*/ 187 w 572"/>
                <a:gd name="T3" fmla="*/ 50 h 824"/>
                <a:gd name="T4" fmla="*/ 232 w 572"/>
                <a:gd name="T5" fmla="*/ 21 h 824"/>
                <a:gd name="T6" fmla="*/ 284 w 572"/>
                <a:gd name="T7" fmla="*/ 4 h 824"/>
                <a:gd name="T8" fmla="*/ 339 w 572"/>
                <a:gd name="T9" fmla="*/ 0 h 824"/>
                <a:gd name="T10" fmla="*/ 387 w 572"/>
                <a:gd name="T11" fmla="*/ 8 h 824"/>
                <a:gd name="T12" fmla="*/ 432 w 572"/>
                <a:gd name="T13" fmla="*/ 25 h 824"/>
                <a:gd name="T14" fmla="*/ 482 w 572"/>
                <a:gd name="T15" fmla="*/ 61 h 824"/>
                <a:gd name="T16" fmla="*/ 524 w 572"/>
                <a:gd name="T17" fmla="*/ 112 h 824"/>
                <a:gd name="T18" fmla="*/ 553 w 572"/>
                <a:gd name="T19" fmla="*/ 176 h 824"/>
                <a:gd name="T20" fmla="*/ 571 w 572"/>
                <a:gd name="T21" fmla="*/ 303 h 824"/>
                <a:gd name="T22" fmla="*/ 553 w 572"/>
                <a:gd name="T23" fmla="*/ 433 h 824"/>
                <a:gd name="T24" fmla="*/ 524 w 572"/>
                <a:gd name="T25" fmla="*/ 498 h 824"/>
                <a:gd name="T26" fmla="*/ 481 w 572"/>
                <a:gd name="T27" fmla="*/ 550 h 824"/>
                <a:gd name="T28" fmla="*/ 431 w 572"/>
                <a:gd name="T29" fmla="*/ 586 h 824"/>
                <a:gd name="T30" fmla="*/ 387 w 572"/>
                <a:gd name="T31" fmla="*/ 604 h 824"/>
                <a:gd name="T32" fmla="*/ 338 w 572"/>
                <a:gd name="T33" fmla="*/ 612 h 824"/>
                <a:gd name="T34" fmla="*/ 291 w 572"/>
                <a:gd name="T35" fmla="*/ 609 h 824"/>
                <a:gd name="T36" fmla="*/ 248 w 572"/>
                <a:gd name="T37" fmla="*/ 597 h 824"/>
                <a:gd name="T38" fmla="*/ 208 w 572"/>
                <a:gd name="T39" fmla="*/ 574 h 824"/>
                <a:gd name="T40" fmla="*/ 166 w 572"/>
                <a:gd name="T41" fmla="*/ 538 h 824"/>
                <a:gd name="T42" fmla="*/ 0 w 572"/>
                <a:gd name="T43" fmla="*/ 13 h 824"/>
                <a:gd name="T44" fmla="*/ 158 w 572"/>
                <a:gd name="T45" fmla="*/ 363 h 824"/>
                <a:gd name="T46" fmla="*/ 175 w 572"/>
                <a:gd name="T47" fmla="*/ 415 h 824"/>
                <a:gd name="T48" fmla="*/ 192 w 572"/>
                <a:gd name="T49" fmla="*/ 442 h 824"/>
                <a:gd name="T50" fmla="*/ 218 w 572"/>
                <a:gd name="T51" fmla="*/ 467 h 824"/>
                <a:gd name="T52" fmla="*/ 241 w 572"/>
                <a:gd name="T53" fmla="*/ 480 h 824"/>
                <a:gd name="T54" fmla="*/ 267 w 572"/>
                <a:gd name="T55" fmla="*/ 487 h 824"/>
                <a:gd name="T56" fmla="*/ 294 w 572"/>
                <a:gd name="T57" fmla="*/ 489 h 824"/>
                <a:gd name="T58" fmla="*/ 319 w 572"/>
                <a:gd name="T59" fmla="*/ 485 h 824"/>
                <a:gd name="T60" fmla="*/ 342 w 572"/>
                <a:gd name="T61" fmla="*/ 475 h 824"/>
                <a:gd name="T62" fmla="*/ 362 w 572"/>
                <a:gd name="T63" fmla="*/ 460 h 824"/>
                <a:gd name="T64" fmla="*/ 385 w 572"/>
                <a:gd name="T65" fmla="*/ 434 h 824"/>
                <a:gd name="T66" fmla="*/ 398 w 572"/>
                <a:gd name="T67" fmla="*/ 405 h 824"/>
                <a:gd name="T68" fmla="*/ 411 w 572"/>
                <a:gd name="T69" fmla="*/ 327 h 824"/>
                <a:gd name="T70" fmla="*/ 407 w 572"/>
                <a:gd name="T71" fmla="*/ 241 h 824"/>
                <a:gd name="T72" fmla="*/ 391 w 572"/>
                <a:gd name="T73" fmla="*/ 192 h 824"/>
                <a:gd name="T74" fmla="*/ 375 w 572"/>
                <a:gd name="T75" fmla="*/ 167 h 824"/>
                <a:gd name="T76" fmla="*/ 351 w 572"/>
                <a:gd name="T77" fmla="*/ 143 h 824"/>
                <a:gd name="T78" fmla="*/ 328 w 572"/>
                <a:gd name="T79" fmla="*/ 131 h 824"/>
                <a:gd name="T80" fmla="*/ 304 w 572"/>
                <a:gd name="T81" fmla="*/ 124 h 824"/>
                <a:gd name="T82" fmla="*/ 277 w 572"/>
                <a:gd name="T83" fmla="*/ 122 h 824"/>
                <a:gd name="T84" fmla="*/ 251 w 572"/>
                <a:gd name="T85" fmla="*/ 126 h 824"/>
                <a:gd name="T86" fmla="*/ 227 w 572"/>
                <a:gd name="T87" fmla="*/ 136 h 824"/>
                <a:gd name="T88" fmla="*/ 205 w 572"/>
                <a:gd name="T89" fmla="*/ 151 h 824"/>
                <a:gd name="T90" fmla="*/ 182 w 572"/>
                <a:gd name="T91" fmla="*/ 178 h 824"/>
                <a:gd name="T92" fmla="*/ 168 w 572"/>
                <a:gd name="T93" fmla="*/ 205 h 824"/>
                <a:gd name="T94" fmla="*/ 154 w 572"/>
                <a:gd name="T95" fmla="*/ 27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2" h="824">
                  <a:moveTo>
                    <a:pt x="0" y="13"/>
                  </a:moveTo>
                  <a:lnTo>
                    <a:pt x="144" y="13"/>
                  </a:lnTo>
                  <a:lnTo>
                    <a:pt x="144" y="99"/>
                  </a:lnTo>
                  <a:lnTo>
                    <a:pt x="151" y="88"/>
                  </a:lnTo>
                  <a:lnTo>
                    <a:pt x="159" y="78"/>
                  </a:lnTo>
                  <a:lnTo>
                    <a:pt x="168" y="68"/>
                  </a:lnTo>
                  <a:lnTo>
                    <a:pt x="177" y="59"/>
                  </a:lnTo>
                  <a:lnTo>
                    <a:pt x="187" y="50"/>
                  </a:lnTo>
                  <a:lnTo>
                    <a:pt x="197" y="42"/>
                  </a:lnTo>
                  <a:lnTo>
                    <a:pt x="208" y="35"/>
                  </a:lnTo>
                  <a:lnTo>
                    <a:pt x="220" y="27"/>
                  </a:lnTo>
                  <a:lnTo>
                    <a:pt x="232" y="21"/>
                  </a:lnTo>
                  <a:lnTo>
                    <a:pt x="245" y="15"/>
                  </a:lnTo>
                  <a:lnTo>
                    <a:pt x="258" y="11"/>
                  </a:lnTo>
                  <a:lnTo>
                    <a:pt x="271" y="7"/>
                  </a:lnTo>
                  <a:lnTo>
                    <a:pt x="284" y="4"/>
                  </a:lnTo>
                  <a:lnTo>
                    <a:pt x="298" y="2"/>
                  </a:lnTo>
                  <a:lnTo>
                    <a:pt x="312" y="0"/>
                  </a:lnTo>
                  <a:lnTo>
                    <a:pt x="327" y="0"/>
                  </a:lnTo>
                  <a:lnTo>
                    <a:pt x="339" y="0"/>
                  </a:lnTo>
                  <a:lnTo>
                    <a:pt x="352" y="1"/>
                  </a:lnTo>
                  <a:lnTo>
                    <a:pt x="364" y="3"/>
                  </a:lnTo>
                  <a:lnTo>
                    <a:pt x="376" y="5"/>
                  </a:lnTo>
                  <a:lnTo>
                    <a:pt x="387" y="8"/>
                  </a:lnTo>
                  <a:lnTo>
                    <a:pt x="399" y="11"/>
                  </a:lnTo>
                  <a:lnTo>
                    <a:pt x="410" y="15"/>
                  </a:lnTo>
                  <a:lnTo>
                    <a:pt x="421" y="20"/>
                  </a:lnTo>
                  <a:lnTo>
                    <a:pt x="432" y="25"/>
                  </a:lnTo>
                  <a:lnTo>
                    <a:pt x="442" y="31"/>
                  </a:lnTo>
                  <a:lnTo>
                    <a:pt x="452" y="38"/>
                  </a:lnTo>
                  <a:lnTo>
                    <a:pt x="462" y="45"/>
                  </a:lnTo>
                  <a:lnTo>
                    <a:pt x="482" y="61"/>
                  </a:lnTo>
                  <a:lnTo>
                    <a:pt x="500" y="80"/>
                  </a:lnTo>
                  <a:lnTo>
                    <a:pt x="508" y="90"/>
                  </a:lnTo>
                  <a:lnTo>
                    <a:pt x="517" y="101"/>
                  </a:lnTo>
                  <a:lnTo>
                    <a:pt x="524" y="112"/>
                  </a:lnTo>
                  <a:lnTo>
                    <a:pt x="531" y="124"/>
                  </a:lnTo>
                  <a:lnTo>
                    <a:pt x="537" y="136"/>
                  </a:lnTo>
                  <a:lnTo>
                    <a:pt x="543" y="149"/>
                  </a:lnTo>
                  <a:lnTo>
                    <a:pt x="553" y="176"/>
                  </a:lnTo>
                  <a:lnTo>
                    <a:pt x="561" y="204"/>
                  </a:lnTo>
                  <a:lnTo>
                    <a:pt x="567" y="235"/>
                  </a:lnTo>
                  <a:lnTo>
                    <a:pt x="570" y="268"/>
                  </a:lnTo>
                  <a:lnTo>
                    <a:pt x="571" y="303"/>
                  </a:lnTo>
                  <a:lnTo>
                    <a:pt x="570" y="338"/>
                  </a:lnTo>
                  <a:lnTo>
                    <a:pt x="567" y="372"/>
                  </a:lnTo>
                  <a:lnTo>
                    <a:pt x="561" y="403"/>
                  </a:lnTo>
                  <a:lnTo>
                    <a:pt x="553" y="433"/>
                  </a:lnTo>
                  <a:lnTo>
                    <a:pt x="543" y="460"/>
                  </a:lnTo>
                  <a:lnTo>
                    <a:pt x="537" y="473"/>
                  </a:lnTo>
                  <a:lnTo>
                    <a:pt x="531" y="486"/>
                  </a:lnTo>
                  <a:lnTo>
                    <a:pt x="524" y="498"/>
                  </a:lnTo>
                  <a:lnTo>
                    <a:pt x="516" y="509"/>
                  </a:lnTo>
                  <a:lnTo>
                    <a:pt x="508" y="520"/>
                  </a:lnTo>
                  <a:lnTo>
                    <a:pt x="499" y="531"/>
                  </a:lnTo>
                  <a:lnTo>
                    <a:pt x="481" y="550"/>
                  </a:lnTo>
                  <a:lnTo>
                    <a:pt x="462" y="566"/>
                  </a:lnTo>
                  <a:lnTo>
                    <a:pt x="452" y="574"/>
                  </a:lnTo>
                  <a:lnTo>
                    <a:pt x="441" y="580"/>
                  </a:lnTo>
                  <a:lnTo>
                    <a:pt x="431" y="586"/>
                  </a:lnTo>
                  <a:lnTo>
                    <a:pt x="420" y="592"/>
                  </a:lnTo>
                  <a:lnTo>
                    <a:pt x="409" y="596"/>
                  </a:lnTo>
                  <a:lnTo>
                    <a:pt x="398" y="601"/>
                  </a:lnTo>
                  <a:lnTo>
                    <a:pt x="387" y="604"/>
                  </a:lnTo>
                  <a:lnTo>
                    <a:pt x="375" y="607"/>
                  </a:lnTo>
                  <a:lnTo>
                    <a:pt x="363" y="609"/>
                  </a:lnTo>
                  <a:lnTo>
                    <a:pt x="351" y="611"/>
                  </a:lnTo>
                  <a:lnTo>
                    <a:pt x="338" y="612"/>
                  </a:lnTo>
                  <a:lnTo>
                    <a:pt x="326" y="612"/>
                  </a:lnTo>
                  <a:lnTo>
                    <a:pt x="314" y="612"/>
                  </a:lnTo>
                  <a:lnTo>
                    <a:pt x="302" y="611"/>
                  </a:lnTo>
                  <a:lnTo>
                    <a:pt x="291" y="609"/>
                  </a:lnTo>
                  <a:lnTo>
                    <a:pt x="280" y="607"/>
                  </a:lnTo>
                  <a:lnTo>
                    <a:pt x="269" y="604"/>
                  </a:lnTo>
                  <a:lnTo>
                    <a:pt x="258" y="601"/>
                  </a:lnTo>
                  <a:lnTo>
                    <a:pt x="248" y="597"/>
                  </a:lnTo>
                  <a:lnTo>
                    <a:pt x="238" y="593"/>
                  </a:lnTo>
                  <a:lnTo>
                    <a:pt x="228" y="587"/>
                  </a:lnTo>
                  <a:lnTo>
                    <a:pt x="218" y="581"/>
                  </a:lnTo>
                  <a:lnTo>
                    <a:pt x="208" y="574"/>
                  </a:lnTo>
                  <a:lnTo>
                    <a:pt x="197" y="567"/>
                  </a:lnTo>
                  <a:lnTo>
                    <a:pt x="187" y="558"/>
                  </a:lnTo>
                  <a:lnTo>
                    <a:pt x="177" y="548"/>
                  </a:lnTo>
                  <a:lnTo>
                    <a:pt x="166" y="538"/>
                  </a:lnTo>
                  <a:lnTo>
                    <a:pt x="155" y="527"/>
                  </a:lnTo>
                  <a:lnTo>
                    <a:pt x="155" y="823"/>
                  </a:lnTo>
                  <a:lnTo>
                    <a:pt x="0" y="823"/>
                  </a:lnTo>
                  <a:lnTo>
                    <a:pt x="0" y="13"/>
                  </a:lnTo>
                  <a:close/>
                  <a:moveTo>
                    <a:pt x="153" y="296"/>
                  </a:moveTo>
                  <a:lnTo>
                    <a:pt x="154" y="320"/>
                  </a:lnTo>
                  <a:lnTo>
                    <a:pt x="155" y="342"/>
                  </a:lnTo>
                  <a:lnTo>
                    <a:pt x="158" y="363"/>
                  </a:lnTo>
                  <a:lnTo>
                    <a:pt x="163" y="382"/>
                  </a:lnTo>
                  <a:lnTo>
                    <a:pt x="168" y="399"/>
                  </a:lnTo>
                  <a:lnTo>
                    <a:pt x="171" y="407"/>
                  </a:lnTo>
                  <a:lnTo>
                    <a:pt x="175" y="415"/>
                  </a:lnTo>
                  <a:lnTo>
                    <a:pt x="179" y="422"/>
                  </a:lnTo>
                  <a:lnTo>
                    <a:pt x="183" y="429"/>
                  </a:lnTo>
                  <a:lnTo>
                    <a:pt x="187" y="436"/>
                  </a:lnTo>
                  <a:lnTo>
                    <a:pt x="192" y="442"/>
                  </a:lnTo>
                  <a:lnTo>
                    <a:pt x="202" y="453"/>
                  </a:lnTo>
                  <a:lnTo>
                    <a:pt x="207" y="458"/>
                  </a:lnTo>
                  <a:lnTo>
                    <a:pt x="213" y="462"/>
                  </a:lnTo>
                  <a:lnTo>
                    <a:pt x="218" y="467"/>
                  </a:lnTo>
                  <a:lnTo>
                    <a:pt x="224" y="471"/>
                  </a:lnTo>
                  <a:lnTo>
                    <a:pt x="229" y="474"/>
                  </a:lnTo>
                  <a:lnTo>
                    <a:pt x="235" y="477"/>
                  </a:lnTo>
                  <a:lnTo>
                    <a:pt x="241" y="480"/>
                  </a:lnTo>
                  <a:lnTo>
                    <a:pt x="247" y="482"/>
                  </a:lnTo>
                  <a:lnTo>
                    <a:pt x="254" y="484"/>
                  </a:lnTo>
                  <a:lnTo>
                    <a:pt x="260" y="486"/>
                  </a:lnTo>
                  <a:lnTo>
                    <a:pt x="267" y="487"/>
                  </a:lnTo>
                  <a:lnTo>
                    <a:pt x="273" y="488"/>
                  </a:lnTo>
                  <a:lnTo>
                    <a:pt x="280" y="489"/>
                  </a:lnTo>
                  <a:lnTo>
                    <a:pt x="287" y="489"/>
                  </a:lnTo>
                  <a:lnTo>
                    <a:pt x="294" y="489"/>
                  </a:lnTo>
                  <a:lnTo>
                    <a:pt x="300" y="488"/>
                  </a:lnTo>
                  <a:lnTo>
                    <a:pt x="306" y="487"/>
                  </a:lnTo>
                  <a:lnTo>
                    <a:pt x="313" y="486"/>
                  </a:lnTo>
                  <a:lnTo>
                    <a:pt x="319" y="485"/>
                  </a:lnTo>
                  <a:lnTo>
                    <a:pt x="325" y="483"/>
                  </a:lnTo>
                  <a:lnTo>
                    <a:pt x="330" y="481"/>
                  </a:lnTo>
                  <a:lnTo>
                    <a:pt x="336" y="478"/>
                  </a:lnTo>
                  <a:lnTo>
                    <a:pt x="342" y="475"/>
                  </a:lnTo>
                  <a:lnTo>
                    <a:pt x="347" y="472"/>
                  </a:lnTo>
                  <a:lnTo>
                    <a:pt x="352" y="469"/>
                  </a:lnTo>
                  <a:lnTo>
                    <a:pt x="357" y="465"/>
                  </a:lnTo>
                  <a:lnTo>
                    <a:pt x="362" y="460"/>
                  </a:lnTo>
                  <a:lnTo>
                    <a:pt x="367" y="456"/>
                  </a:lnTo>
                  <a:lnTo>
                    <a:pt x="376" y="446"/>
                  </a:lnTo>
                  <a:lnTo>
                    <a:pt x="381" y="440"/>
                  </a:lnTo>
                  <a:lnTo>
                    <a:pt x="385" y="434"/>
                  </a:lnTo>
                  <a:lnTo>
                    <a:pt x="388" y="427"/>
                  </a:lnTo>
                  <a:lnTo>
                    <a:pt x="392" y="421"/>
                  </a:lnTo>
                  <a:lnTo>
                    <a:pt x="395" y="413"/>
                  </a:lnTo>
                  <a:lnTo>
                    <a:pt x="398" y="405"/>
                  </a:lnTo>
                  <a:lnTo>
                    <a:pt x="403" y="388"/>
                  </a:lnTo>
                  <a:lnTo>
                    <a:pt x="407" y="370"/>
                  </a:lnTo>
                  <a:lnTo>
                    <a:pt x="410" y="349"/>
                  </a:lnTo>
                  <a:lnTo>
                    <a:pt x="411" y="327"/>
                  </a:lnTo>
                  <a:lnTo>
                    <a:pt x="412" y="304"/>
                  </a:lnTo>
                  <a:lnTo>
                    <a:pt x="411" y="281"/>
                  </a:lnTo>
                  <a:lnTo>
                    <a:pt x="410" y="260"/>
                  </a:lnTo>
                  <a:lnTo>
                    <a:pt x="407" y="241"/>
                  </a:lnTo>
                  <a:lnTo>
                    <a:pt x="403" y="223"/>
                  </a:lnTo>
                  <a:lnTo>
                    <a:pt x="398" y="207"/>
                  </a:lnTo>
                  <a:lnTo>
                    <a:pt x="395" y="199"/>
                  </a:lnTo>
                  <a:lnTo>
                    <a:pt x="391" y="192"/>
                  </a:lnTo>
                  <a:lnTo>
                    <a:pt x="388" y="185"/>
                  </a:lnTo>
                  <a:lnTo>
                    <a:pt x="384" y="179"/>
                  </a:lnTo>
                  <a:lnTo>
                    <a:pt x="380" y="172"/>
                  </a:lnTo>
                  <a:lnTo>
                    <a:pt x="375" y="167"/>
                  </a:lnTo>
                  <a:lnTo>
                    <a:pt x="366" y="156"/>
                  </a:lnTo>
                  <a:lnTo>
                    <a:pt x="361" y="152"/>
                  </a:lnTo>
                  <a:lnTo>
                    <a:pt x="356" y="147"/>
                  </a:lnTo>
                  <a:lnTo>
                    <a:pt x="351" y="143"/>
                  </a:lnTo>
                  <a:lnTo>
                    <a:pt x="345" y="139"/>
                  </a:lnTo>
                  <a:lnTo>
                    <a:pt x="340" y="136"/>
                  </a:lnTo>
                  <a:lnTo>
                    <a:pt x="334" y="133"/>
                  </a:lnTo>
                  <a:lnTo>
                    <a:pt x="328" y="131"/>
                  </a:lnTo>
                  <a:lnTo>
                    <a:pt x="322" y="128"/>
                  </a:lnTo>
                  <a:lnTo>
                    <a:pt x="316" y="126"/>
                  </a:lnTo>
                  <a:lnTo>
                    <a:pt x="310" y="125"/>
                  </a:lnTo>
                  <a:lnTo>
                    <a:pt x="304" y="124"/>
                  </a:lnTo>
                  <a:lnTo>
                    <a:pt x="297" y="123"/>
                  </a:lnTo>
                  <a:lnTo>
                    <a:pt x="291" y="122"/>
                  </a:lnTo>
                  <a:lnTo>
                    <a:pt x="284" y="122"/>
                  </a:lnTo>
                  <a:lnTo>
                    <a:pt x="277" y="122"/>
                  </a:lnTo>
                  <a:lnTo>
                    <a:pt x="270" y="123"/>
                  </a:lnTo>
                  <a:lnTo>
                    <a:pt x="264" y="124"/>
                  </a:lnTo>
                  <a:lnTo>
                    <a:pt x="257" y="125"/>
                  </a:lnTo>
                  <a:lnTo>
                    <a:pt x="251" y="126"/>
                  </a:lnTo>
                  <a:lnTo>
                    <a:pt x="244" y="128"/>
                  </a:lnTo>
                  <a:lnTo>
                    <a:pt x="238" y="130"/>
                  </a:lnTo>
                  <a:lnTo>
                    <a:pt x="232" y="133"/>
                  </a:lnTo>
                  <a:lnTo>
                    <a:pt x="227" y="136"/>
                  </a:lnTo>
                  <a:lnTo>
                    <a:pt x="221" y="139"/>
                  </a:lnTo>
                  <a:lnTo>
                    <a:pt x="216" y="143"/>
                  </a:lnTo>
                  <a:lnTo>
                    <a:pt x="210" y="147"/>
                  </a:lnTo>
                  <a:lnTo>
                    <a:pt x="205" y="151"/>
                  </a:lnTo>
                  <a:lnTo>
                    <a:pt x="200" y="156"/>
                  </a:lnTo>
                  <a:lnTo>
                    <a:pt x="190" y="166"/>
                  </a:lnTo>
                  <a:lnTo>
                    <a:pt x="186" y="172"/>
                  </a:lnTo>
                  <a:lnTo>
                    <a:pt x="182" y="178"/>
                  </a:lnTo>
                  <a:lnTo>
                    <a:pt x="178" y="184"/>
                  </a:lnTo>
                  <a:lnTo>
                    <a:pt x="174" y="190"/>
                  </a:lnTo>
                  <a:lnTo>
                    <a:pt x="171" y="197"/>
                  </a:lnTo>
                  <a:lnTo>
                    <a:pt x="168" y="205"/>
                  </a:lnTo>
                  <a:lnTo>
                    <a:pt x="162" y="220"/>
                  </a:lnTo>
                  <a:lnTo>
                    <a:pt x="158" y="237"/>
                  </a:lnTo>
                  <a:lnTo>
                    <a:pt x="155" y="255"/>
                  </a:lnTo>
                  <a:lnTo>
                    <a:pt x="154" y="275"/>
                  </a:lnTo>
                  <a:lnTo>
                    <a:pt x="153" y="296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Freeform 29"/>
            <p:cNvSpPr>
              <a:spLocks noChangeArrowheads="1"/>
            </p:cNvSpPr>
            <p:nvPr/>
          </p:nvSpPr>
          <p:spPr bwMode="auto">
            <a:xfrm>
              <a:off x="4040" y="1991"/>
              <a:ext cx="122" cy="136"/>
            </a:xfrm>
            <a:custGeom>
              <a:avLst/>
              <a:gdLst>
                <a:gd name="T0" fmla="*/ 30 w 551"/>
                <a:gd name="T1" fmla="*/ 128 h 613"/>
                <a:gd name="T2" fmla="*/ 71 w 551"/>
                <a:gd name="T3" fmla="*/ 65 h 613"/>
                <a:gd name="T4" fmla="*/ 113 w 551"/>
                <a:gd name="T5" fmla="*/ 32 h 613"/>
                <a:gd name="T6" fmla="*/ 170 w 551"/>
                <a:gd name="T7" fmla="*/ 10 h 613"/>
                <a:gd name="T8" fmla="*/ 270 w 551"/>
                <a:gd name="T9" fmla="*/ 0 h 613"/>
                <a:gd name="T10" fmla="*/ 361 w 551"/>
                <a:gd name="T11" fmla="*/ 6 h 613"/>
                <a:gd name="T12" fmla="*/ 425 w 551"/>
                <a:gd name="T13" fmla="*/ 25 h 613"/>
                <a:gd name="T14" fmla="*/ 468 w 551"/>
                <a:gd name="T15" fmla="*/ 52 h 613"/>
                <a:gd name="T16" fmla="*/ 496 w 551"/>
                <a:gd name="T17" fmla="*/ 87 h 613"/>
                <a:gd name="T18" fmla="*/ 509 w 551"/>
                <a:gd name="T19" fmla="*/ 124 h 613"/>
                <a:gd name="T20" fmla="*/ 517 w 551"/>
                <a:gd name="T21" fmla="*/ 226 h 613"/>
                <a:gd name="T22" fmla="*/ 519 w 551"/>
                <a:gd name="T23" fmla="*/ 500 h 613"/>
                <a:gd name="T24" fmla="*/ 527 w 551"/>
                <a:gd name="T25" fmla="*/ 539 h 613"/>
                <a:gd name="T26" fmla="*/ 550 w 551"/>
                <a:gd name="T27" fmla="*/ 599 h 613"/>
                <a:gd name="T28" fmla="*/ 382 w 551"/>
                <a:gd name="T29" fmla="*/ 553 h 613"/>
                <a:gd name="T30" fmla="*/ 367 w 551"/>
                <a:gd name="T31" fmla="*/ 544 h 613"/>
                <a:gd name="T32" fmla="*/ 325 w 551"/>
                <a:gd name="T33" fmla="*/ 576 h 613"/>
                <a:gd name="T34" fmla="*/ 280 w 551"/>
                <a:gd name="T35" fmla="*/ 597 h 613"/>
                <a:gd name="T36" fmla="*/ 233 w 551"/>
                <a:gd name="T37" fmla="*/ 609 h 613"/>
                <a:gd name="T38" fmla="*/ 173 w 551"/>
                <a:gd name="T39" fmla="*/ 611 h 613"/>
                <a:gd name="T40" fmla="*/ 97 w 551"/>
                <a:gd name="T41" fmla="*/ 593 h 613"/>
                <a:gd name="T42" fmla="*/ 66 w 551"/>
                <a:gd name="T43" fmla="*/ 575 h 613"/>
                <a:gd name="T44" fmla="*/ 34 w 551"/>
                <a:gd name="T45" fmla="*/ 544 h 613"/>
                <a:gd name="T46" fmla="*/ 17 w 551"/>
                <a:gd name="T47" fmla="*/ 515 h 613"/>
                <a:gd name="T48" fmla="*/ 5 w 551"/>
                <a:gd name="T49" fmla="*/ 484 h 613"/>
                <a:gd name="T50" fmla="*/ 0 w 551"/>
                <a:gd name="T51" fmla="*/ 427 h 613"/>
                <a:gd name="T52" fmla="*/ 9 w 551"/>
                <a:gd name="T53" fmla="*/ 382 h 613"/>
                <a:gd name="T54" fmla="*/ 30 w 551"/>
                <a:gd name="T55" fmla="*/ 342 h 613"/>
                <a:gd name="T56" fmla="*/ 61 w 551"/>
                <a:gd name="T57" fmla="*/ 310 h 613"/>
                <a:gd name="T58" fmla="*/ 101 w 551"/>
                <a:gd name="T59" fmla="*/ 287 h 613"/>
                <a:gd name="T60" fmla="*/ 176 w 551"/>
                <a:gd name="T61" fmla="*/ 264 h 613"/>
                <a:gd name="T62" fmla="*/ 339 w 551"/>
                <a:gd name="T63" fmla="*/ 227 h 613"/>
                <a:gd name="T64" fmla="*/ 364 w 551"/>
                <a:gd name="T65" fmla="*/ 192 h 613"/>
                <a:gd name="T66" fmla="*/ 358 w 551"/>
                <a:gd name="T67" fmla="*/ 164 h 613"/>
                <a:gd name="T68" fmla="*/ 351 w 551"/>
                <a:gd name="T69" fmla="*/ 149 h 613"/>
                <a:gd name="T70" fmla="*/ 342 w 551"/>
                <a:gd name="T71" fmla="*/ 138 h 613"/>
                <a:gd name="T72" fmla="*/ 328 w 551"/>
                <a:gd name="T73" fmla="*/ 130 h 613"/>
                <a:gd name="T74" fmla="*/ 299 w 551"/>
                <a:gd name="T75" fmla="*/ 122 h 613"/>
                <a:gd name="T76" fmla="*/ 248 w 551"/>
                <a:gd name="T77" fmla="*/ 119 h 613"/>
                <a:gd name="T78" fmla="*/ 213 w 551"/>
                <a:gd name="T79" fmla="*/ 125 h 613"/>
                <a:gd name="T80" fmla="*/ 193 w 551"/>
                <a:gd name="T81" fmla="*/ 135 h 613"/>
                <a:gd name="T82" fmla="*/ 177 w 551"/>
                <a:gd name="T83" fmla="*/ 151 h 613"/>
                <a:gd name="T84" fmla="*/ 159 w 551"/>
                <a:gd name="T85" fmla="*/ 183 h 613"/>
                <a:gd name="T86" fmla="*/ 326 w 551"/>
                <a:gd name="T87" fmla="*/ 330 h 613"/>
                <a:gd name="T88" fmla="*/ 207 w 551"/>
                <a:gd name="T89" fmla="*/ 359 h 613"/>
                <a:gd name="T90" fmla="*/ 185 w 551"/>
                <a:gd name="T91" fmla="*/ 369 h 613"/>
                <a:gd name="T92" fmla="*/ 169 w 551"/>
                <a:gd name="T93" fmla="*/ 384 h 613"/>
                <a:gd name="T94" fmla="*/ 161 w 551"/>
                <a:gd name="T95" fmla="*/ 397 h 613"/>
                <a:gd name="T96" fmla="*/ 156 w 551"/>
                <a:gd name="T97" fmla="*/ 412 h 613"/>
                <a:gd name="T98" fmla="*/ 155 w 551"/>
                <a:gd name="T99" fmla="*/ 432 h 613"/>
                <a:gd name="T100" fmla="*/ 158 w 551"/>
                <a:gd name="T101" fmla="*/ 447 h 613"/>
                <a:gd name="T102" fmla="*/ 164 w 551"/>
                <a:gd name="T103" fmla="*/ 461 h 613"/>
                <a:gd name="T104" fmla="*/ 179 w 551"/>
                <a:gd name="T105" fmla="*/ 479 h 613"/>
                <a:gd name="T106" fmla="*/ 196 w 551"/>
                <a:gd name="T107" fmla="*/ 492 h 613"/>
                <a:gd name="T108" fmla="*/ 215 w 551"/>
                <a:gd name="T109" fmla="*/ 500 h 613"/>
                <a:gd name="T110" fmla="*/ 251 w 551"/>
                <a:gd name="T111" fmla="*/ 503 h 613"/>
                <a:gd name="T112" fmla="*/ 292 w 551"/>
                <a:gd name="T113" fmla="*/ 492 h 613"/>
                <a:gd name="T114" fmla="*/ 328 w 551"/>
                <a:gd name="T115" fmla="*/ 470 h 613"/>
                <a:gd name="T116" fmla="*/ 349 w 551"/>
                <a:gd name="T117" fmla="*/ 446 h 613"/>
                <a:gd name="T118" fmla="*/ 359 w 551"/>
                <a:gd name="T119" fmla="*/ 419 h 613"/>
                <a:gd name="T120" fmla="*/ 364 w 551"/>
                <a:gd name="T121" fmla="*/ 37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1" h="613">
                  <a:moveTo>
                    <a:pt x="155" y="193"/>
                  </a:moveTo>
                  <a:lnTo>
                    <a:pt x="16" y="168"/>
                  </a:lnTo>
                  <a:lnTo>
                    <a:pt x="22" y="147"/>
                  </a:lnTo>
                  <a:lnTo>
                    <a:pt x="30" y="128"/>
                  </a:lnTo>
                  <a:lnTo>
                    <a:pt x="39" y="110"/>
                  </a:lnTo>
                  <a:lnTo>
                    <a:pt x="48" y="93"/>
                  </a:lnTo>
                  <a:lnTo>
                    <a:pt x="59" y="78"/>
                  </a:lnTo>
                  <a:lnTo>
                    <a:pt x="71" y="65"/>
                  </a:lnTo>
                  <a:lnTo>
                    <a:pt x="84" y="52"/>
                  </a:lnTo>
                  <a:lnTo>
                    <a:pt x="98" y="41"/>
                  </a:lnTo>
                  <a:lnTo>
                    <a:pt x="105" y="36"/>
                  </a:lnTo>
                  <a:lnTo>
                    <a:pt x="113" y="32"/>
                  </a:lnTo>
                  <a:lnTo>
                    <a:pt x="121" y="27"/>
                  </a:lnTo>
                  <a:lnTo>
                    <a:pt x="130" y="23"/>
                  </a:lnTo>
                  <a:lnTo>
                    <a:pt x="149" y="16"/>
                  </a:lnTo>
                  <a:lnTo>
                    <a:pt x="170" y="10"/>
                  </a:lnTo>
                  <a:lnTo>
                    <a:pt x="192" y="6"/>
                  </a:lnTo>
                  <a:lnTo>
                    <a:pt x="216" y="3"/>
                  </a:lnTo>
                  <a:lnTo>
                    <a:pt x="242" y="1"/>
                  </a:lnTo>
                  <a:lnTo>
                    <a:pt x="270" y="0"/>
                  </a:lnTo>
                  <a:lnTo>
                    <a:pt x="295" y="0"/>
                  </a:lnTo>
                  <a:lnTo>
                    <a:pt x="319" y="2"/>
                  </a:lnTo>
                  <a:lnTo>
                    <a:pt x="341" y="3"/>
                  </a:lnTo>
                  <a:lnTo>
                    <a:pt x="361" y="6"/>
                  </a:lnTo>
                  <a:lnTo>
                    <a:pt x="379" y="10"/>
                  </a:lnTo>
                  <a:lnTo>
                    <a:pt x="396" y="14"/>
                  </a:lnTo>
                  <a:lnTo>
                    <a:pt x="411" y="19"/>
                  </a:lnTo>
                  <a:lnTo>
                    <a:pt x="425" y="25"/>
                  </a:lnTo>
                  <a:lnTo>
                    <a:pt x="437" y="31"/>
                  </a:lnTo>
                  <a:lnTo>
                    <a:pt x="448" y="38"/>
                  </a:lnTo>
                  <a:lnTo>
                    <a:pt x="459" y="45"/>
                  </a:lnTo>
                  <a:lnTo>
                    <a:pt x="468" y="52"/>
                  </a:lnTo>
                  <a:lnTo>
                    <a:pt x="477" y="60"/>
                  </a:lnTo>
                  <a:lnTo>
                    <a:pt x="484" y="69"/>
                  </a:lnTo>
                  <a:lnTo>
                    <a:pt x="491" y="78"/>
                  </a:lnTo>
                  <a:lnTo>
                    <a:pt x="496" y="87"/>
                  </a:lnTo>
                  <a:lnTo>
                    <a:pt x="499" y="92"/>
                  </a:lnTo>
                  <a:lnTo>
                    <a:pt x="501" y="97"/>
                  </a:lnTo>
                  <a:lnTo>
                    <a:pt x="505" y="110"/>
                  </a:lnTo>
                  <a:lnTo>
                    <a:pt x="509" y="124"/>
                  </a:lnTo>
                  <a:lnTo>
                    <a:pt x="512" y="140"/>
                  </a:lnTo>
                  <a:lnTo>
                    <a:pt x="514" y="159"/>
                  </a:lnTo>
                  <a:lnTo>
                    <a:pt x="516" y="179"/>
                  </a:lnTo>
                  <a:lnTo>
                    <a:pt x="517" y="226"/>
                  </a:lnTo>
                  <a:lnTo>
                    <a:pt x="515" y="407"/>
                  </a:lnTo>
                  <a:lnTo>
                    <a:pt x="515" y="443"/>
                  </a:lnTo>
                  <a:lnTo>
                    <a:pt x="517" y="474"/>
                  </a:lnTo>
                  <a:lnTo>
                    <a:pt x="519" y="500"/>
                  </a:lnTo>
                  <a:lnTo>
                    <a:pt x="521" y="511"/>
                  </a:lnTo>
                  <a:lnTo>
                    <a:pt x="522" y="520"/>
                  </a:lnTo>
                  <a:lnTo>
                    <a:pt x="524" y="530"/>
                  </a:lnTo>
                  <a:lnTo>
                    <a:pt x="527" y="539"/>
                  </a:lnTo>
                  <a:lnTo>
                    <a:pt x="530" y="549"/>
                  </a:lnTo>
                  <a:lnTo>
                    <a:pt x="533" y="558"/>
                  </a:lnTo>
                  <a:lnTo>
                    <a:pt x="541" y="578"/>
                  </a:lnTo>
                  <a:lnTo>
                    <a:pt x="550" y="599"/>
                  </a:lnTo>
                  <a:lnTo>
                    <a:pt x="397" y="599"/>
                  </a:lnTo>
                  <a:lnTo>
                    <a:pt x="394" y="590"/>
                  </a:lnTo>
                  <a:lnTo>
                    <a:pt x="390" y="580"/>
                  </a:lnTo>
                  <a:lnTo>
                    <a:pt x="382" y="553"/>
                  </a:lnTo>
                  <a:lnTo>
                    <a:pt x="379" y="542"/>
                  </a:lnTo>
                  <a:lnTo>
                    <a:pt x="378" y="538"/>
                  </a:lnTo>
                  <a:lnTo>
                    <a:pt x="377" y="535"/>
                  </a:lnTo>
                  <a:lnTo>
                    <a:pt x="367" y="544"/>
                  </a:lnTo>
                  <a:lnTo>
                    <a:pt x="356" y="553"/>
                  </a:lnTo>
                  <a:lnTo>
                    <a:pt x="346" y="561"/>
                  </a:lnTo>
                  <a:lnTo>
                    <a:pt x="335" y="569"/>
                  </a:lnTo>
                  <a:lnTo>
                    <a:pt x="325" y="576"/>
                  </a:lnTo>
                  <a:lnTo>
                    <a:pt x="314" y="582"/>
                  </a:lnTo>
                  <a:lnTo>
                    <a:pt x="303" y="588"/>
                  </a:lnTo>
                  <a:lnTo>
                    <a:pt x="292" y="593"/>
                  </a:lnTo>
                  <a:lnTo>
                    <a:pt x="280" y="597"/>
                  </a:lnTo>
                  <a:lnTo>
                    <a:pt x="269" y="601"/>
                  </a:lnTo>
                  <a:lnTo>
                    <a:pt x="257" y="604"/>
                  </a:lnTo>
                  <a:lnTo>
                    <a:pt x="245" y="607"/>
                  </a:lnTo>
                  <a:lnTo>
                    <a:pt x="233" y="609"/>
                  </a:lnTo>
                  <a:lnTo>
                    <a:pt x="220" y="611"/>
                  </a:lnTo>
                  <a:lnTo>
                    <a:pt x="208" y="612"/>
                  </a:lnTo>
                  <a:lnTo>
                    <a:pt x="195" y="612"/>
                  </a:lnTo>
                  <a:lnTo>
                    <a:pt x="173" y="611"/>
                  </a:lnTo>
                  <a:lnTo>
                    <a:pt x="152" y="609"/>
                  </a:lnTo>
                  <a:lnTo>
                    <a:pt x="132" y="605"/>
                  </a:lnTo>
                  <a:lnTo>
                    <a:pt x="114" y="600"/>
                  </a:lnTo>
                  <a:lnTo>
                    <a:pt x="97" y="593"/>
                  </a:lnTo>
                  <a:lnTo>
                    <a:pt x="89" y="589"/>
                  </a:lnTo>
                  <a:lnTo>
                    <a:pt x="81" y="584"/>
                  </a:lnTo>
                  <a:lnTo>
                    <a:pt x="73" y="580"/>
                  </a:lnTo>
                  <a:lnTo>
                    <a:pt x="66" y="575"/>
                  </a:lnTo>
                  <a:lnTo>
                    <a:pt x="59" y="569"/>
                  </a:lnTo>
                  <a:lnTo>
                    <a:pt x="52" y="563"/>
                  </a:lnTo>
                  <a:lnTo>
                    <a:pt x="40" y="550"/>
                  </a:lnTo>
                  <a:lnTo>
                    <a:pt x="34" y="544"/>
                  </a:lnTo>
                  <a:lnTo>
                    <a:pt x="29" y="537"/>
                  </a:lnTo>
                  <a:lnTo>
                    <a:pt x="25" y="530"/>
                  </a:lnTo>
                  <a:lnTo>
                    <a:pt x="20" y="523"/>
                  </a:lnTo>
                  <a:lnTo>
                    <a:pt x="17" y="515"/>
                  </a:lnTo>
                  <a:lnTo>
                    <a:pt x="13" y="508"/>
                  </a:lnTo>
                  <a:lnTo>
                    <a:pt x="10" y="500"/>
                  </a:lnTo>
                  <a:lnTo>
                    <a:pt x="7" y="492"/>
                  </a:lnTo>
                  <a:lnTo>
                    <a:pt x="5" y="484"/>
                  </a:lnTo>
                  <a:lnTo>
                    <a:pt x="3" y="475"/>
                  </a:lnTo>
                  <a:lnTo>
                    <a:pt x="1" y="458"/>
                  </a:lnTo>
                  <a:lnTo>
                    <a:pt x="0" y="439"/>
                  </a:lnTo>
                  <a:lnTo>
                    <a:pt x="0" y="427"/>
                  </a:lnTo>
                  <a:lnTo>
                    <a:pt x="1" y="415"/>
                  </a:lnTo>
                  <a:lnTo>
                    <a:pt x="3" y="404"/>
                  </a:lnTo>
                  <a:lnTo>
                    <a:pt x="6" y="393"/>
                  </a:lnTo>
                  <a:lnTo>
                    <a:pt x="9" y="382"/>
                  </a:lnTo>
                  <a:lnTo>
                    <a:pt x="13" y="371"/>
                  </a:lnTo>
                  <a:lnTo>
                    <a:pt x="18" y="361"/>
                  </a:lnTo>
                  <a:lnTo>
                    <a:pt x="24" y="351"/>
                  </a:lnTo>
                  <a:lnTo>
                    <a:pt x="30" y="342"/>
                  </a:lnTo>
                  <a:lnTo>
                    <a:pt x="37" y="333"/>
                  </a:lnTo>
                  <a:lnTo>
                    <a:pt x="44" y="325"/>
                  </a:lnTo>
                  <a:lnTo>
                    <a:pt x="52" y="317"/>
                  </a:lnTo>
                  <a:lnTo>
                    <a:pt x="61" y="310"/>
                  </a:lnTo>
                  <a:lnTo>
                    <a:pt x="70" y="303"/>
                  </a:lnTo>
                  <a:lnTo>
                    <a:pt x="80" y="297"/>
                  </a:lnTo>
                  <a:lnTo>
                    <a:pt x="90" y="292"/>
                  </a:lnTo>
                  <a:lnTo>
                    <a:pt x="101" y="287"/>
                  </a:lnTo>
                  <a:lnTo>
                    <a:pt x="114" y="282"/>
                  </a:lnTo>
                  <a:lnTo>
                    <a:pt x="128" y="277"/>
                  </a:lnTo>
                  <a:lnTo>
                    <a:pt x="142" y="273"/>
                  </a:lnTo>
                  <a:lnTo>
                    <a:pt x="176" y="264"/>
                  </a:lnTo>
                  <a:lnTo>
                    <a:pt x="213" y="256"/>
                  </a:lnTo>
                  <a:lnTo>
                    <a:pt x="264" y="246"/>
                  </a:lnTo>
                  <a:lnTo>
                    <a:pt x="305" y="236"/>
                  </a:lnTo>
                  <a:lnTo>
                    <a:pt x="339" y="227"/>
                  </a:lnTo>
                  <a:lnTo>
                    <a:pt x="352" y="222"/>
                  </a:lnTo>
                  <a:lnTo>
                    <a:pt x="364" y="218"/>
                  </a:lnTo>
                  <a:lnTo>
                    <a:pt x="364" y="202"/>
                  </a:lnTo>
                  <a:lnTo>
                    <a:pt x="364" y="192"/>
                  </a:lnTo>
                  <a:lnTo>
                    <a:pt x="363" y="182"/>
                  </a:lnTo>
                  <a:lnTo>
                    <a:pt x="361" y="172"/>
                  </a:lnTo>
                  <a:lnTo>
                    <a:pt x="360" y="168"/>
                  </a:lnTo>
                  <a:lnTo>
                    <a:pt x="358" y="164"/>
                  </a:lnTo>
                  <a:lnTo>
                    <a:pt x="357" y="160"/>
                  </a:lnTo>
                  <a:lnTo>
                    <a:pt x="355" y="156"/>
                  </a:lnTo>
                  <a:lnTo>
                    <a:pt x="353" y="153"/>
                  </a:lnTo>
                  <a:lnTo>
                    <a:pt x="351" y="149"/>
                  </a:lnTo>
                  <a:lnTo>
                    <a:pt x="349" y="146"/>
                  </a:lnTo>
                  <a:lnTo>
                    <a:pt x="347" y="143"/>
                  </a:lnTo>
                  <a:lnTo>
                    <a:pt x="344" y="141"/>
                  </a:lnTo>
                  <a:lnTo>
                    <a:pt x="342" y="138"/>
                  </a:lnTo>
                  <a:lnTo>
                    <a:pt x="339" y="136"/>
                  </a:lnTo>
                  <a:lnTo>
                    <a:pt x="336" y="134"/>
                  </a:lnTo>
                  <a:lnTo>
                    <a:pt x="332" y="132"/>
                  </a:lnTo>
                  <a:lnTo>
                    <a:pt x="328" y="130"/>
                  </a:lnTo>
                  <a:lnTo>
                    <a:pt x="324" y="128"/>
                  </a:lnTo>
                  <a:lnTo>
                    <a:pt x="320" y="126"/>
                  </a:lnTo>
                  <a:lnTo>
                    <a:pt x="310" y="124"/>
                  </a:lnTo>
                  <a:lnTo>
                    <a:pt x="299" y="122"/>
                  </a:lnTo>
                  <a:lnTo>
                    <a:pt x="286" y="120"/>
                  </a:lnTo>
                  <a:lnTo>
                    <a:pt x="273" y="119"/>
                  </a:lnTo>
                  <a:lnTo>
                    <a:pt x="258" y="119"/>
                  </a:lnTo>
                  <a:lnTo>
                    <a:pt x="248" y="119"/>
                  </a:lnTo>
                  <a:lnTo>
                    <a:pt x="238" y="120"/>
                  </a:lnTo>
                  <a:lnTo>
                    <a:pt x="229" y="121"/>
                  </a:lnTo>
                  <a:lnTo>
                    <a:pt x="221" y="123"/>
                  </a:lnTo>
                  <a:lnTo>
                    <a:pt x="213" y="125"/>
                  </a:lnTo>
                  <a:lnTo>
                    <a:pt x="206" y="128"/>
                  </a:lnTo>
                  <a:lnTo>
                    <a:pt x="199" y="132"/>
                  </a:lnTo>
                  <a:lnTo>
                    <a:pt x="196" y="133"/>
                  </a:lnTo>
                  <a:lnTo>
                    <a:pt x="193" y="135"/>
                  </a:lnTo>
                  <a:lnTo>
                    <a:pt x="190" y="138"/>
                  </a:lnTo>
                  <a:lnTo>
                    <a:pt x="187" y="140"/>
                  </a:lnTo>
                  <a:lnTo>
                    <a:pt x="182" y="145"/>
                  </a:lnTo>
                  <a:lnTo>
                    <a:pt x="177" y="151"/>
                  </a:lnTo>
                  <a:lnTo>
                    <a:pt x="172" y="158"/>
                  </a:lnTo>
                  <a:lnTo>
                    <a:pt x="167" y="166"/>
                  </a:lnTo>
                  <a:lnTo>
                    <a:pt x="163" y="174"/>
                  </a:lnTo>
                  <a:lnTo>
                    <a:pt x="159" y="183"/>
                  </a:lnTo>
                  <a:lnTo>
                    <a:pt x="155" y="193"/>
                  </a:lnTo>
                  <a:close/>
                  <a:moveTo>
                    <a:pt x="364" y="319"/>
                  </a:moveTo>
                  <a:lnTo>
                    <a:pt x="347" y="324"/>
                  </a:lnTo>
                  <a:lnTo>
                    <a:pt x="326" y="330"/>
                  </a:lnTo>
                  <a:lnTo>
                    <a:pt x="270" y="343"/>
                  </a:lnTo>
                  <a:lnTo>
                    <a:pt x="240" y="349"/>
                  </a:lnTo>
                  <a:lnTo>
                    <a:pt x="216" y="356"/>
                  </a:lnTo>
                  <a:lnTo>
                    <a:pt x="207" y="359"/>
                  </a:lnTo>
                  <a:lnTo>
                    <a:pt x="198" y="363"/>
                  </a:lnTo>
                  <a:lnTo>
                    <a:pt x="191" y="366"/>
                  </a:lnTo>
                  <a:lnTo>
                    <a:pt x="188" y="368"/>
                  </a:lnTo>
                  <a:lnTo>
                    <a:pt x="185" y="369"/>
                  </a:lnTo>
                  <a:lnTo>
                    <a:pt x="178" y="375"/>
                  </a:lnTo>
                  <a:lnTo>
                    <a:pt x="175" y="378"/>
                  </a:lnTo>
                  <a:lnTo>
                    <a:pt x="172" y="381"/>
                  </a:lnTo>
                  <a:lnTo>
                    <a:pt x="169" y="384"/>
                  </a:lnTo>
                  <a:lnTo>
                    <a:pt x="167" y="387"/>
                  </a:lnTo>
                  <a:lnTo>
                    <a:pt x="165" y="390"/>
                  </a:lnTo>
                  <a:lnTo>
                    <a:pt x="163" y="394"/>
                  </a:lnTo>
                  <a:lnTo>
                    <a:pt x="161" y="397"/>
                  </a:lnTo>
                  <a:lnTo>
                    <a:pt x="159" y="401"/>
                  </a:lnTo>
                  <a:lnTo>
                    <a:pt x="158" y="404"/>
                  </a:lnTo>
                  <a:lnTo>
                    <a:pt x="157" y="408"/>
                  </a:lnTo>
                  <a:lnTo>
                    <a:pt x="156" y="412"/>
                  </a:lnTo>
                  <a:lnTo>
                    <a:pt x="155" y="416"/>
                  </a:lnTo>
                  <a:lnTo>
                    <a:pt x="155" y="420"/>
                  </a:lnTo>
                  <a:lnTo>
                    <a:pt x="155" y="424"/>
                  </a:lnTo>
                  <a:lnTo>
                    <a:pt x="155" y="432"/>
                  </a:lnTo>
                  <a:lnTo>
                    <a:pt x="156" y="435"/>
                  </a:lnTo>
                  <a:lnTo>
                    <a:pt x="157" y="439"/>
                  </a:lnTo>
                  <a:lnTo>
                    <a:pt x="157" y="443"/>
                  </a:lnTo>
                  <a:lnTo>
                    <a:pt x="158" y="447"/>
                  </a:lnTo>
                  <a:lnTo>
                    <a:pt x="160" y="450"/>
                  </a:lnTo>
                  <a:lnTo>
                    <a:pt x="161" y="454"/>
                  </a:lnTo>
                  <a:lnTo>
                    <a:pt x="163" y="457"/>
                  </a:lnTo>
                  <a:lnTo>
                    <a:pt x="164" y="461"/>
                  </a:lnTo>
                  <a:lnTo>
                    <a:pt x="166" y="464"/>
                  </a:lnTo>
                  <a:lnTo>
                    <a:pt x="169" y="467"/>
                  </a:lnTo>
                  <a:lnTo>
                    <a:pt x="174" y="473"/>
                  </a:lnTo>
                  <a:lnTo>
                    <a:pt x="179" y="479"/>
                  </a:lnTo>
                  <a:lnTo>
                    <a:pt x="186" y="485"/>
                  </a:lnTo>
                  <a:lnTo>
                    <a:pt x="189" y="487"/>
                  </a:lnTo>
                  <a:lnTo>
                    <a:pt x="192" y="490"/>
                  </a:lnTo>
                  <a:lnTo>
                    <a:pt x="196" y="492"/>
                  </a:lnTo>
                  <a:lnTo>
                    <a:pt x="199" y="494"/>
                  </a:lnTo>
                  <a:lnTo>
                    <a:pt x="203" y="496"/>
                  </a:lnTo>
                  <a:lnTo>
                    <a:pt x="207" y="497"/>
                  </a:lnTo>
                  <a:lnTo>
                    <a:pt x="215" y="500"/>
                  </a:lnTo>
                  <a:lnTo>
                    <a:pt x="223" y="502"/>
                  </a:lnTo>
                  <a:lnTo>
                    <a:pt x="232" y="503"/>
                  </a:lnTo>
                  <a:lnTo>
                    <a:pt x="241" y="503"/>
                  </a:lnTo>
                  <a:lnTo>
                    <a:pt x="251" y="503"/>
                  </a:lnTo>
                  <a:lnTo>
                    <a:pt x="262" y="501"/>
                  </a:lnTo>
                  <a:lnTo>
                    <a:pt x="272" y="499"/>
                  </a:lnTo>
                  <a:lnTo>
                    <a:pt x="282" y="496"/>
                  </a:lnTo>
                  <a:lnTo>
                    <a:pt x="292" y="492"/>
                  </a:lnTo>
                  <a:lnTo>
                    <a:pt x="302" y="488"/>
                  </a:lnTo>
                  <a:lnTo>
                    <a:pt x="311" y="482"/>
                  </a:lnTo>
                  <a:lnTo>
                    <a:pt x="321" y="476"/>
                  </a:lnTo>
                  <a:lnTo>
                    <a:pt x="328" y="470"/>
                  </a:lnTo>
                  <a:lnTo>
                    <a:pt x="334" y="465"/>
                  </a:lnTo>
                  <a:lnTo>
                    <a:pt x="339" y="459"/>
                  </a:lnTo>
                  <a:lnTo>
                    <a:pt x="344" y="452"/>
                  </a:lnTo>
                  <a:lnTo>
                    <a:pt x="349" y="446"/>
                  </a:lnTo>
                  <a:lnTo>
                    <a:pt x="352" y="439"/>
                  </a:lnTo>
                  <a:lnTo>
                    <a:pt x="355" y="432"/>
                  </a:lnTo>
                  <a:lnTo>
                    <a:pt x="358" y="425"/>
                  </a:lnTo>
                  <a:lnTo>
                    <a:pt x="359" y="419"/>
                  </a:lnTo>
                  <a:lnTo>
                    <a:pt x="361" y="413"/>
                  </a:lnTo>
                  <a:lnTo>
                    <a:pt x="362" y="405"/>
                  </a:lnTo>
                  <a:lnTo>
                    <a:pt x="362" y="396"/>
                  </a:lnTo>
                  <a:lnTo>
                    <a:pt x="364" y="375"/>
                  </a:lnTo>
                  <a:lnTo>
                    <a:pt x="364" y="350"/>
                  </a:lnTo>
                  <a:lnTo>
                    <a:pt x="364" y="319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Freeform 30"/>
            <p:cNvSpPr>
              <a:spLocks noChangeArrowheads="1"/>
            </p:cNvSpPr>
            <p:nvPr/>
          </p:nvSpPr>
          <p:spPr bwMode="auto">
            <a:xfrm>
              <a:off x="4184" y="1991"/>
              <a:ext cx="122" cy="136"/>
            </a:xfrm>
            <a:custGeom>
              <a:avLst/>
              <a:gdLst>
                <a:gd name="T0" fmla="*/ 389 w 553"/>
                <a:gd name="T1" fmla="*/ 202 h 613"/>
                <a:gd name="T2" fmla="*/ 378 w 553"/>
                <a:gd name="T3" fmla="*/ 173 h 613"/>
                <a:gd name="T4" fmla="*/ 366 w 553"/>
                <a:gd name="T5" fmla="*/ 154 h 613"/>
                <a:gd name="T6" fmla="*/ 356 w 553"/>
                <a:gd name="T7" fmla="*/ 145 h 613"/>
                <a:gd name="T8" fmla="*/ 333 w 553"/>
                <a:gd name="T9" fmla="*/ 131 h 613"/>
                <a:gd name="T10" fmla="*/ 306 w 553"/>
                <a:gd name="T11" fmla="*/ 123 h 613"/>
                <a:gd name="T12" fmla="*/ 271 w 553"/>
                <a:gd name="T13" fmla="*/ 123 h 613"/>
                <a:gd name="T14" fmla="*/ 245 w 553"/>
                <a:gd name="T15" fmla="*/ 128 h 613"/>
                <a:gd name="T16" fmla="*/ 228 w 553"/>
                <a:gd name="T17" fmla="*/ 135 h 613"/>
                <a:gd name="T18" fmla="*/ 212 w 553"/>
                <a:gd name="T19" fmla="*/ 144 h 613"/>
                <a:gd name="T20" fmla="*/ 198 w 553"/>
                <a:gd name="T21" fmla="*/ 157 h 613"/>
                <a:gd name="T22" fmla="*/ 185 w 553"/>
                <a:gd name="T23" fmla="*/ 173 h 613"/>
                <a:gd name="T24" fmla="*/ 175 w 553"/>
                <a:gd name="T25" fmla="*/ 192 h 613"/>
                <a:gd name="T26" fmla="*/ 164 w 553"/>
                <a:gd name="T27" fmla="*/ 233 h 613"/>
                <a:gd name="T28" fmla="*/ 159 w 553"/>
                <a:gd name="T29" fmla="*/ 296 h 613"/>
                <a:gd name="T30" fmla="*/ 164 w 553"/>
                <a:gd name="T31" fmla="*/ 365 h 613"/>
                <a:gd name="T32" fmla="*/ 176 w 553"/>
                <a:gd name="T33" fmla="*/ 410 h 613"/>
                <a:gd name="T34" fmla="*/ 186 w 553"/>
                <a:gd name="T35" fmla="*/ 431 h 613"/>
                <a:gd name="T36" fmla="*/ 198 w 553"/>
                <a:gd name="T37" fmla="*/ 448 h 613"/>
                <a:gd name="T38" fmla="*/ 213 w 553"/>
                <a:gd name="T39" fmla="*/ 462 h 613"/>
                <a:gd name="T40" fmla="*/ 229 w 553"/>
                <a:gd name="T41" fmla="*/ 472 h 613"/>
                <a:gd name="T42" fmla="*/ 247 w 553"/>
                <a:gd name="T43" fmla="*/ 480 h 613"/>
                <a:gd name="T44" fmla="*/ 267 w 553"/>
                <a:gd name="T45" fmla="*/ 484 h 613"/>
                <a:gd name="T46" fmla="*/ 299 w 553"/>
                <a:gd name="T47" fmla="*/ 486 h 613"/>
                <a:gd name="T48" fmla="*/ 328 w 553"/>
                <a:gd name="T49" fmla="*/ 480 h 613"/>
                <a:gd name="T50" fmla="*/ 353 w 553"/>
                <a:gd name="T51" fmla="*/ 467 h 613"/>
                <a:gd name="T52" fmla="*/ 367 w 553"/>
                <a:gd name="T53" fmla="*/ 454 h 613"/>
                <a:gd name="T54" fmla="*/ 379 w 553"/>
                <a:gd name="T55" fmla="*/ 437 h 613"/>
                <a:gd name="T56" fmla="*/ 393 w 553"/>
                <a:gd name="T57" fmla="*/ 403 h 613"/>
                <a:gd name="T58" fmla="*/ 552 w 553"/>
                <a:gd name="T59" fmla="*/ 401 h 613"/>
                <a:gd name="T60" fmla="*/ 528 w 553"/>
                <a:gd name="T61" fmla="*/ 472 h 613"/>
                <a:gd name="T62" fmla="*/ 492 w 553"/>
                <a:gd name="T63" fmla="*/ 529 h 613"/>
                <a:gd name="T64" fmla="*/ 453 w 553"/>
                <a:gd name="T65" fmla="*/ 565 h 613"/>
                <a:gd name="T66" fmla="*/ 404 w 553"/>
                <a:gd name="T67" fmla="*/ 591 h 613"/>
                <a:gd name="T68" fmla="*/ 335 w 553"/>
                <a:gd name="T69" fmla="*/ 609 h 613"/>
                <a:gd name="T70" fmla="*/ 250 w 553"/>
                <a:gd name="T71" fmla="*/ 611 h 613"/>
                <a:gd name="T72" fmla="*/ 179 w 553"/>
                <a:gd name="T73" fmla="*/ 596 h 613"/>
                <a:gd name="T74" fmla="*/ 141 w 553"/>
                <a:gd name="T75" fmla="*/ 580 h 613"/>
                <a:gd name="T76" fmla="*/ 107 w 553"/>
                <a:gd name="T77" fmla="*/ 558 h 613"/>
                <a:gd name="T78" fmla="*/ 76 w 553"/>
                <a:gd name="T79" fmla="*/ 531 h 613"/>
                <a:gd name="T80" fmla="*/ 50 w 553"/>
                <a:gd name="T81" fmla="*/ 498 h 613"/>
                <a:gd name="T82" fmla="*/ 30 w 553"/>
                <a:gd name="T83" fmla="*/ 461 h 613"/>
                <a:gd name="T84" fmla="*/ 11 w 553"/>
                <a:gd name="T85" fmla="*/ 405 h 613"/>
                <a:gd name="T86" fmla="*/ 0 w 553"/>
                <a:gd name="T87" fmla="*/ 307 h 613"/>
                <a:gd name="T88" fmla="*/ 11 w 553"/>
                <a:gd name="T89" fmla="*/ 207 h 613"/>
                <a:gd name="T90" fmla="*/ 30 w 553"/>
                <a:gd name="T91" fmla="*/ 150 h 613"/>
                <a:gd name="T92" fmla="*/ 51 w 553"/>
                <a:gd name="T93" fmla="*/ 113 h 613"/>
                <a:gd name="T94" fmla="*/ 77 w 553"/>
                <a:gd name="T95" fmla="*/ 81 h 613"/>
                <a:gd name="T96" fmla="*/ 107 w 553"/>
                <a:gd name="T97" fmla="*/ 53 h 613"/>
                <a:gd name="T98" fmla="*/ 142 w 553"/>
                <a:gd name="T99" fmla="*/ 32 h 613"/>
                <a:gd name="T100" fmla="*/ 180 w 553"/>
                <a:gd name="T101" fmla="*/ 15 h 613"/>
                <a:gd name="T102" fmla="*/ 252 w 553"/>
                <a:gd name="T103" fmla="*/ 1 h 613"/>
                <a:gd name="T104" fmla="*/ 334 w 553"/>
                <a:gd name="T105" fmla="*/ 3 h 613"/>
                <a:gd name="T106" fmla="*/ 400 w 553"/>
                <a:gd name="T107" fmla="*/ 18 h 613"/>
                <a:gd name="T108" fmla="*/ 453 w 553"/>
                <a:gd name="T109" fmla="*/ 46 h 613"/>
                <a:gd name="T110" fmla="*/ 496 w 553"/>
                <a:gd name="T111" fmla="*/ 87 h 613"/>
                <a:gd name="T112" fmla="*/ 528 w 553"/>
                <a:gd name="T113" fmla="*/ 14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3" h="613">
                  <a:moveTo>
                    <a:pt x="544" y="185"/>
                  </a:moveTo>
                  <a:lnTo>
                    <a:pt x="391" y="213"/>
                  </a:lnTo>
                  <a:lnTo>
                    <a:pt x="389" y="202"/>
                  </a:lnTo>
                  <a:lnTo>
                    <a:pt x="386" y="192"/>
                  </a:lnTo>
                  <a:lnTo>
                    <a:pt x="382" y="182"/>
                  </a:lnTo>
                  <a:lnTo>
                    <a:pt x="378" y="173"/>
                  </a:lnTo>
                  <a:lnTo>
                    <a:pt x="374" y="165"/>
                  </a:lnTo>
                  <a:lnTo>
                    <a:pt x="368" y="158"/>
                  </a:lnTo>
                  <a:lnTo>
                    <a:pt x="366" y="154"/>
                  </a:lnTo>
                  <a:lnTo>
                    <a:pt x="363" y="151"/>
                  </a:lnTo>
                  <a:lnTo>
                    <a:pt x="359" y="148"/>
                  </a:lnTo>
                  <a:lnTo>
                    <a:pt x="356" y="145"/>
                  </a:lnTo>
                  <a:lnTo>
                    <a:pt x="349" y="140"/>
                  </a:lnTo>
                  <a:lnTo>
                    <a:pt x="341" y="135"/>
                  </a:lnTo>
                  <a:lnTo>
                    <a:pt x="333" y="131"/>
                  </a:lnTo>
                  <a:lnTo>
                    <a:pt x="325" y="128"/>
                  </a:lnTo>
                  <a:lnTo>
                    <a:pt x="316" y="125"/>
                  </a:lnTo>
                  <a:lnTo>
                    <a:pt x="306" y="123"/>
                  </a:lnTo>
                  <a:lnTo>
                    <a:pt x="296" y="122"/>
                  </a:lnTo>
                  <a:lnTo>
                    <a:pt x="285" y="122"/>
                  </a:lnTo>
                  <a:lnTo>
                    <a:pt x="271" y="123"/>
                  </a:lnTo>
                  <a:lnTo>
                    <a:pt x="258" y="124"/>
                  </a:lnTo>
                  <a:lnTo>
                    <a:pt x="252" y="126"/>
                  </a:lnTo>
                  <a:lnTo>
                    <a:pt x="245" y="128"/>
                  </a:lnTo>
                  <a:lnTo>
                    <a:pt x="239" y="130"/>
                  </a:lnTo>
                  <a:lnTo>
                    <a:pt x="234" y="132"/>
                  </a:lnTo>
                  <a:lnTo>
                    <a:pt x="228" y="135"/>
                  </a:lnTo>
                  <a:lnTo>
                    <a:pt x="222" y="138"/>
                  </a:lnTo>
                  <a:lnTo>
                    <a:pt x="217" y="141"/>
                  </a:lnTo>
                  <a:lnTo>
                    <a:pt x="212" y="144"/>
                  </a:lnTo>
                  <a:lnTo>
                    <a:pt x="207" y="148"/>
                  </a:lnTo>
                  <a:lnTo>
                    <a:pt x="202" y="153"/>
                  </a:lnTo>
                  <a:lnTo>
                    <a:pt x="198" y="157"/>
                  </a:lnTo>
                  <a:lnTo>
                    <a:pt x="193" y="162"/>
                  </a:lnTo>
                  <a:lnTo>
                    <a:pt x="189" y="167"/>
                  </a:lnTo>
                  <a:lnTo>
                    <a:pt x="185" y="173"/>
                  </a:lnTo>
                  <a:lnTo>
                    <a:pt x="182" y="179"/>
                  </a:lnTo>
                  <a:lnTo>
                    <a:pt x="178" y="185"/>
                  </a:lnTo>
                  <a:lnTo>
                    <a:pt x="175" y="192"/>
                  </a:lnTo>
                  <a:lnTo>
                    <a:pt x="172" y="200"/>
                  </a:lnTo>
                  <a:lnTo>
                    <a:pt x="168" y="215"/>
                  </a:lnTo>
                  <a:lnTo>
                    <a:pt x="164" y="233"/>
                  </a:lnTo>
                  <a:lnTo>
                    <a:pt x="161" y="252"/>
                  </a:lnTo>
                  <a:lnTo>
                    <a:pt x="160" y="273"/>
                  </a:lnTo>
                  <a:lnTo>
                    <a:pt x="159" y="296"/>
                  </a:lnTo>
                  <a:lnTo>
                    <a:pt x="160" y="321"/>
                  </a:lnTo>
                  <a:lnTo>
                    <a:pt x="161" y="344"/>
                  </a:lnTo>
                  <a:lnTo>
                    <a:pt x="164" y="365"/>
                  </a:lnTo>
                  <a:lnTo>
                    <a:pt x="168" y="385"/>
                  </a:lnTo>
                  <a:lnTo>
                    <a:pt x="173" y="402"/>
                  </a:lnTo>
                  <a:lnTo>
                    <a:pt x="176" y="410"/>
                  </a:lnTo>
                  <a:lnTo>
                    <a:pt x="179" y="418"/>
                  </a:lnTo>
                  <a:lnTo>
                    <a:pt x="182" y="425"/>
                  </a:lnTo>
                  <a:lnTo>
                    <a:pt x="186" y="431"/>
                  </a:lnTo>
                  <a:lnTo>
                    <a:pt x="190" y="437"/>
                  </a:lnTo>
                  <a:lnTo>
                    <a:pt x="194" y="443"/>
                  </a:lnTo>
                  <a:lnTo>
                    <a:pt x="198" y="448"/>
                  </a:lnTo>
                  <a:lnTo>
                    <a:pt x="203" y="453"/>
                  </a:lnTo>
                  <a:lnTo>
                    <a:pt x="208" y="458"/>
                  </a:lnTo>
                  <a:lnTo>
                    <a:pt x="213" y="462"/>
                  </a:lnTo>
                  <a:lnTo>
                    <a:pt x="218" y="466"/>
                  </a:lnTo>
                  <a:lnTo>
                    <a:pt x="224" y="469"/>
                  </a:lnTo>
                  <a:lnTo>
                    <a:pt x="229" y="472"/>
                  </a:lnTo>
                  <a:lnTo>
                    <a:pt x="235" y="475"/>
                  </a:lnTo>
                  <a:lnTo>
                    <a:pt x="241" y="478"/>
                  </a:lnTo>
                  <a:lnTo>
                    <a:pt x="247" y="480"/>
                  </a:lnTo>
                  <a:lnTo>
                    <a:pt x="254" y="482"/>
                  </a:lnTo>
                  <a:lnTo>
                    <a:pt x="260" y="483"/>
                  </a:lnTo>
                  <a:lnTo>
                    <a:pt x="267" y="484"/>
                  </a:lnTo>
                  <a:lnTo>
                    <a:pt x="274" y="485"/>
                  </a:lnTo>
                  <a:lnTo>
                    <a:pt x="288" y="486"/>
                  </a:lnTo>
                  <a:lnTo>
                    <a:pt x="299" y="486"/>
                  </a:lnTo>
                  <a:lnTo>
                    <a:pt x="309" y="484"/>
                  </a:lnTo>
                  <a:lnTo>
                    <a:pt x="319" y="482"/>
                  </a:lnTo>
                  <a:lnTo>
                    <a:pt x="328" y="480"/>
                  </a:lnTo>
                  <a:lnTo>
                    <a:pt x="337" y="476"/>
                  </a:lnTo>
                  <a:lnTo>
                    <a:pt x="345" y="472"/>
                  </a:lnTo>
                  <a:lnTo>
                    <a:pt x="353" y="467"/>
                  </a:lnTo>
                  <a:lnTo>
                    <a:pt x="360" y="461"/>
                  </a:lnTo>
                  <a:lnTo>
                    <a:pt x="364" y="458"/>
                  </a:lnTo>
                  <a:lnTo>
                    <a:pt x="367" y="454"/>
                  </a:lnTo>
                  <a:lnTo>
                    <a:pt x="370" y="450"/>
                  </a:lnTo>
                  <a:lnTo>
                    <a:pt x="373" y="446"/>
                  </a:lnTo>
                  <a:lnTo>
                    <a:pt x="379" y="437"/>
                  </a:lnTo>
                  <a:lnTo>
                    <a:pt x="384" y="427"/>
                  </a:lnTo>
                  <a:lnTo>
                    <a:pt x="389" y="416"/>
                  </a:lnTo>
                  <a:lnTo>
                    <a:pt x="393" y="403"/>
                  </a:lnTo>
                  <a:lnTo>
                    <a:pt x="397" y="390"/>
                  </a:lnTo>
                  <a:lnTo>
                    <a:pt x="400" y="375"/>
                  </a:lnTo>
                  <a:lnTo>
                    <a:pt x="552" y="401"/>
                  </a:lnTo>
                  <a:lnTo>
                    <a:pt x="545" y="426"/>
                  </a:lnTo>
                  <a:lnTo>
                    <a:pt x="537" y="450"/>
                  </a:lnTo>
                  <a:lnTo>
                    <a:pt x="528" y="472"/>
                  </a:lnTo>
                  <a:lnTo>
                    <a:pt x="517" y="493"/>
                  </a:lnTo>
                  <a:lnTo>
                    <a:pt x="505" y="512"/>
                  </a:lnTo>
                  <a:lnTo>
                    <a:pt x="492" y="529"/>
                  </a:lnTo>
                  <a:lnTo>
                    <a:pt x="477" y="545"/>
                  </a:lnTo>
                  <a:lnTo>
                    <a:pt x="461" y="559"/>
                  </a:lnTo>
                  <a:lnTo>
                    <a:pt x="453" y="565"/>
                  </a:lnTo>
                  <a:lnTo>
                    <a:pt x="444" y="571"/>
                  </a:lnTo>
                  <a:lnTo>
                    <a:pt x="425" y="582"/>
                  </a:lnTo>
                  <a:lnTo>
                    <a:pt x="404" y="591"/>
                  </a:lnTo>
                  <a:lnTo>
                    <a:pt x="382" y="599"/>
                  </a:lnTo>
                  <a:lnTo>
                    <a:pt x="359" y="605"/>
                  </a:lnTo>
                  <a:lnTo>
                    <a:pt x="335" y="609"/>
                  </a:lnTo>
                  <a:lnTo>
                    <a:pt x="308" y="611"/>
                  </a:lnTo>
                  <a:lnTo>
                    <a:pt x="281" y="612"/>
                  </a:lnTo>
                  <a:lnTo>
                    <a:pt x="250" y="611"/>
                  </a:lnTo>
                  <a:lnTo>
                    <a:pt x="220" y="607"/>
                  </a:lnTo>
                  <a:lnTo>
                    <a:pt x="192" y="601"/>
                  </a:lnTo>
                  <a:lnTo>
                    <a:pt x="179" y="596"/>
                  </a:lnTo>
                  <a:lnTo>
                    <a:pt x="166" y="592"/>
                  </a:lnTo>
                  <a:lnTo>
                    <a:pt x="153" y="586"/>
                  </a:lnTo>
                  <a:lnTo>
                    <a:pt x="141" y="580"/>
                  </a:lnTo>
                  <a:lnTo>
                    <a:pt x="129" y="574"/>
                  </a:lnTo>
                  <a:lnTo>
                    <a:pt x="118" y="566"/>
                  </a:lnTo>
                  <a:lnTo>
                    <a:pt x="107" y="558"/>
                  </a:lnTo>
                  <a:lnTo>
                    <a:pt x="96" y="550"/>
                  </a:lnTo>
                  <a:lnTo>
                    <a:pt x="86" y="541"/>
                  </a:lnTo>
                  <a:lnTo>
                    <a:pt x="76" y="531"/>
                  </a:lnTo>
                  <a:lnTo>
                    <a:pt x="67" y="521"/>
                  </a:lnTo>
                  <a:lnTo>
                    <a:pt x="58" y="510"/>
                  </a:lnTo>
                  <a:lnTo>
                    <a:pt x="50" y="498"/>
                  </a:lnTo>
                  <a:lnTo>
                    <a:pt x="43" y="487"/>
                  </a:lnTo>
                  <a:lnTo>
                    <a:pt x="36" y="474"/>
                  </a:lnTo>
                  <a:lnTo>
                    <a:pt x="30" y="461"/>
                  </a:lnTo>
                  <a:lnTo>
                    <a:pt x="24" y="448"/>
                  </a:lnTo>
                  <a:lnTo>
                    <a:pt x="19" y="434"/>
                  </a:lnTo>
                  <a:lnTo>
                    <a:pt x="11" y="405"/>
                  </a:lnTo>
                  <a:lnTo>
                    <a:pt x="5" y="374"/>
                  </a:lnTo>
                  <a:lnTo>
                    <a:pt x="1" y="341"/>
                  </a:lnTo>
                  <a:lnTo>
                    <a:pt x="0" y="307"/>
                  </a:lnTo>
                  <a:lnTo>
                    <a:pt x="1" y="271"/>
                  </a:lnTo>
                  <a:lnTo>
                    <a:pt x="5" y="238"/>
                  </a:lnTo>
                  <a:lnTo>
                    <a:pt x="11" y="207"/>
                  </a:lnTo>
                  <a:lnTo>
                    <a:pt x="19" y="178"/>
                  </a:lnTo>
                  <a:lnTo>
                    <a:pt x="24" y="164"/>
                  </a:lnTo>
                  <a:lnTo>
                    <a:pt x="30" y="150"/>
                  </a:lnTo>
                  <a:lnTo>
                    <a:pt x="36" y="138"/>
                  </a:lnTo>
                  <a:lnTo>
                    <a:pt x="43" y="125"/>
                  </a:lnTo>
                  <a:lnTo>
                    <a:pt x="51" y="113"/>
                  </a:lnTo>
                  <a:lnTo>
                    <a:pt x="59" y="102"/>
                  </a:lnTo>
                  <a:lnTo>
                    <a:pt x="67" y="91"/>
                  </a:lnTo>
                  <a:lnTo>
                    <a:pt x="77" y="81"/>
                  </a:lnTo>
                  <a:lnTo>
                    <a:pt x="86" y="71"/>
                  </a:lnTo>
                  <a:lnTo>
                    <a:pt x="97" y="62"/>
                  </a:lnTo>
                  <a:lnTo>
                    <a:pt x="107" y="53"/>
                  </a:lnTo>
                  <a:lnTo>
                    <a:pt x="118" y="45"/>
                  </a:lnTo>
                  <a:lnTo>
                    <a:pt x="130" y="38"/>
                  </a:lnTo>
                  <a:lnTo>
                    <a:pt x="142" y="32"/>
                  </a:lnTo>
                  <a:lnTo>
                    <a:pt x="154" y="26"/>
                  </a:lnTo>
                  <a:lnTo>
                    <a:pt x="167" y="20"/>
                  </a:lnTo>
                  <a:lnTo>
                    <a:pt x="180" y="15"/>
                  </a:lnTo>
                  <a:lnTo>
                    <a:pt x="193" y="11"/>
                  </a:lnTo>
                  <a:lnTo>
                    <a:pt x="222" y="5"/>
                  </a:lnTo>
                  <a:lnTo>
                    <a:pt x="252" y="1"/>
                  </a:lnTo>
                  <a:lnTo>
                    <a:pt x="284" y="0"/>
                  </a:lnTo>
                  <a:lnTo>
                    <a:pt x="310" y="1"/>
                  </a:lnTo>
                  <a:lnTo>
                    <a:pt x="334" y="3"/>
                  </a:lnTo>
                  <a:lnTo>
                    <a:pt x="358" y="6"/>
                  </a:lnTo>
                  <a:lnTo>
                    <a:pt x="379" y="11"/>
                  </a:lnTo>
                  <a:lnTo>
                    <a:pt x="400" y="18"/>
                  </a:lnTo>
                  <a:lnTo>
                    <a:pt x="419" y="26"/>
                  </a:lnTo>
                  <a:lnTo>
                    <a:pt x="437" y="35"/>
                  </a:lnTo>
                  <a:lnTo>
                    <a:pt x="453" y="46"/>
                  </a:lnTo>
                  <a:lnTo>
                    <a:pt x="469" y="58"/>
                  </a:lnTo>
                  <a:lnTo>
                    <a:pt x="483" y="72"/>
                  </a:lnTo>
                  <a:lnTo>
                    <a:pt x="496" y="87"/>
                  </a:lnTo>
                  <a:lnTo>
                    <a:pt x="508" y="103"/>
                  </a:lnTo>
                  <a:lnTo>
                    <a:pt x="518" y="122"/>
                  </a:lnTo>
                  <a:lnTo>
                    <a:pt x="528" y="141"/>
                  </a:lnTo>
                  <a:lnTo>
                    <a:pt x="537" y="162"/>
                  </a:lnTo>
                  <a:lnTo>
                    <a:pt x="544" y="185"/>
                  </a:lnTo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Freeform 31"/>
            <p:cNvSpPr>
              <a:spLocks noChangeArrowheads="1"/>
            </p:cNvSpPr>
            <p:nvPr/>
          </p:nvSpPr>
          <p:spPr bwMode="auto">
            <a:xfrm>
              <a:off x="4318" y="1994"/>
              <a:ext cx="117" cy="130"/>
            </a:xfrm>
            <a:custGeom>
              <a:avLst/>
              <a:gdLst>
                <a:gd name="T0" fmla="*/ 0 w 530"/>
                <a:gd name="T1" fmla="*/ 0 h 587"/>
                <a:gd name="T2" fmla="*/ 529 w 530"/>
                <a:gd name="T3" fmla="*/ 0 h 587"/>
                <a:gd name="T4" fmla="*/ 529 w 530"/>
                <a:gd name="T5" fmla="*/ 125 h 587"/>
                <a:gd name="T6" fmla="*/ 342 w 530"/>
                <a:gd name="T7" fmla="*/ 125 h 587"/>
                <a:gd name="T8" fmla="*/ 342 w 530"/>
                <a:gd name="T9" fmla="*/ 586 h 587"/>
                <a:gd name="T10" fmla="*/ 187 w 530"/>
                <a:gd name="T11" fmla="*/ 586 h 587"/>
                <a:gd name="T12" fmla="*/ 187 w 530"/>
                <a:gd name="T13" fmla="*/ 125 h 587"/>
                <a:gd name="T14" fmla="*/ 0 w 530"/>
                <a:gd name="T15" fmla="*/ 125 h 587"/>
                <a:gd name="T16" fmla="*/ 0 w 530"/>
                <a:gd name="T17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587">
                  <a:moveTo>
                    <a:pt x="0" y="0"/>
                  </a:moveTo>
                  <a:lnTo>
                    <a:pt x="529" y="0"/>
                  </a:lnTo>
                  <a:lnTo>
                    <a:pt x="529" y="125"/>
                  </a:lnTo>
                  <a:lnTo>
                    <a:pt x="342" y="125"/>
                  </a:lnTo>
                  <a:lnTo>
                    <a:pt x="342" y="586"/>
                  </a:lnTo>
                  <a:lnTo>
                    <a:pt x="187" y="586"/>
                  </a:lnTo>
                  <a:lnTo>
                    <a:pt x="187" y="125"/>
                  </a:lnTo>
                  <a:lnTo>
                    <a:pt x="0" y="125"/>
                  </a:lnTo>
                  <a:lnTo>
                    <a:pt x="0" y="0"/>
                  </a:lnTo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Freeform 32"/>
            <p:cNvSpPr>
              <a:spLocks noChangeArrowheads="1"/>
            </p:cNvSpPr>
            <p:nvPr/>
          </p:nvSpPr>
          <p:spPr bwMode="auto">
            <a:xfrm>
              <a:off x="4450" y="1991"/>
              <a:ext cx="122" cy="136"/>
            </a:xfrm>
            <a:custGeom>
              <a:avLst/>
              <a:gdLst>
                <a:gd name="T0" fmla="*/ 30 w 551"/>
                <a:gd name="T1" fmla="*/ 128 h 613"/>
                <a:gd name="T2" fmla="*/ 71 w 551"/>
                <a:gd name="T3" fmla="*/ 65 h 613"/>
                <a:gd name="T4" fmla="*/ 113 w 551"/>
                <a:gd name="T5" fmla="*/ 32 h 613"/>
                <a:gd name="T6" fmla="*/ 170 w 551"/>
                <a:gd name="T7" fmla="*/ 10 h 613"/>
                <a:gd name="T8" fmla="*/ 270 w 551"/>
                <a:gd name="T9" fmla="*/ 0 h 613"/>
                <a:gd name="T10" fmla="*/ 361 w 551"/>
                <a:gd name="T11" fmla="*/ 6 h 613"/>
                <a:gd name="T12" fmla="*/ 425 w 551"/>
                <a:gd name="T13" fmla="*/ 25 h 613"/>
                <a:gd name="T14" fmla="*/ 468 w 551"/>
                <a:gd name="T15" fmla="*/ 52 h 613"/>
                <a:gd name="T16" fmla="*/ 496 w 551"/>
                <a:gd name="T17" fmla="*/ 87 h 613"/>
                <a:gd name="T18" fmla="*/ 509 w 551"/>
                <a:gd name="T19" fmla="*/ 124 h 613"/>
                <a:gd name="T20" fmla="*/ 517 w 551"/>
                <a:gd name="T21" fmla="*/ 226 h 613"/>
                <a:gd name="T22" fmla="*/ 519 w 551"/>
                <a:gd name="T23" fmla="*/ 500 h 613"/>
                <a:gd name="T24" fmla="*/ 527 w 551"/>
                <a:gd name="T25" fmla="*/ 539 h 613"/>
                <a:gd name="T26" fmla="*/ 550 w 551"/>
                <a:gd name="T27" fmla="*/ 599 h 613"/>
                <a:gd name="T28" fmla="*/ 382 w 551"/>
                <a:gd name="T29" fmla="*/ 553 h 613"/>
                <a:gd name="T30" fmla="*/ 367 w 551"/>
                <a:gd name="T31" fmla="*/ 544 h 613"/>
                <a:gd name="T32" fmla="*/ 325 w 551"/>
                <a:gd name="T33" fmla="*/ 576 h 613"/>
                <a:gd name="T34" fmla="*/ 280 w 551"/>
                <a:gd name="T35" fmla="*/ 597 h 613"/>
                <a:gd name="T36" fmla="*/ 233 w 551"/>
                <a:gd name="T37" fmla="*/ 609 h 613"/>
                <a:gd name="T38" fmla="*/ 173 w 551"/>
                <a:gd name="T39" fmla="*/ 611 h 613"/>
                <a:gd name="T40" fmla="*/ 97 w 551"/>
                <a:gd name="T41" fmla="*/ 593 h 613"/>
                <a:gd name="T42" fmla="*/ 66 w 551"/>
                <a:gd name="T43" fmla="*/ 575 h 613"/>
                <a:gd name="T44" fmla="*/ 34 w 551"/>
                <a:gd name="T45" fmla="*/ 544 h 613"/>
                <a:gd name="T46" fmla="*/ 17 w 551"/>
                <a:gd name="T47" fmla="*/ 515 h 613"/>
                <a:gd name="T48" fmla="*/ 5 w 551"/>
                <a:gd name="T49" fmla="*/ 484 h 613"/>
                <a:gd name="T50" fmla="*/ 0 w 551"/>
                <a:gd name="T51" fmla="*/ 427 h 613"/>
                <a:gd name="T52" fmla="*/ 9 w 551"/>
                <a:gd name="T53" fmla="*/ 382 h 613"/>
                <a:gd name="T54" fmla="*/ 30 w 551"/>
                <a:gd name="T55" fmla="*/ 342 h 613"/>
                <a:gd name="T56" fmla="*/ 61 w 551"/>
                <a:gd name="T57" fmla="*/ 310 h 613"/>
                <a:gd name="T58" fmla="*/ 101 w 551"/>
                <a:gd name="T59" fmla="*/ 287 h 613"/>
                <a:gd name="T60" fmla="*/ 176 w 551"/>
                <a:gd name="T61" fmla="*/ 264 h 613"/>
                <a:gd name="T62" fmla="*/ 339 w 551"/>
                <a:gd name="T63" fmla="*/ 227 h 613"/>
                <a:gd name="T64" fmla="*/ 364 w 551"/>
                <a:gd name="T65" fmla="*/ 192 h 613"/>
                <a:gd name="T66" fmla="*/ 358 w 551"/>
                <a:gd name="T67" fmla="*/ 164 h 613"/>
                <a:gd name="T68" fmla="*/ 351 w 551"/>
                <a:gd name="T69" fmla="*/ 149 h 613"/>
                <a:gd name="T70" fmla="*/ 342 w 551"/>
                <a:gd name="T71" fmla="*/ 138 h 613"/>
                <a:gd name="T72" fmla="*/ 328 w 551"/>
                <a:gd name="T73" fmla="*/ 130 h 613"/>
                <a:gd name="T74" fmla="*/ 299 w 551"/>
                <a:gd name="T75" fmla="*/ 122 h 613"/>
                <a:gd name="T76" fmla="*/ 248 w 551"/>
                <a:gd name="T77" fmla="*/ 119 h 613"/>
                <a:gd name="T78" fmla="*/ 213 w 551"/>
                <a:gd name="T79" fmla="*/ 125 h 613"/>
                <a:gd name="T80" fmla="*/ 193 w 551"/>
                <a:gd name="T81" fmla="*/ 135 h 613"/>
                <a:gd name="T82" fmla="*/ 177 w 551"/>
                <a:gd name="T83" fmla="*/ 151 h 613"/>
                <a:gd name="T84" fmla="*/ 159 w 551"/>
                <a:gd name="T85" fmla="*/ 183 h 613"/>
                <a:gd name="T86" fmla="*/ 326 w 551"/>
                <a:gd name="T87" fmla="*/ 330 h 613"/>
                <a:gd name="T88" fmla="*/ 207 w 551"/>
                <a:gd name="T89" fmla="*/ 359 h 613"/>
                <a:gd name="T90" fmla="*/ 185 w 551"/>
                <a:gd name="T91" fmla="*/ 369 h 613"/>
                <a:gd name="T92" fmla="*/ 169 w 551"/>
                <a:gd name="T93" fmla="*/ 384 h 613"/>
                <a:gd name="T94" fmla="*/ 161 w 551"/>
                <a:gd name="T95" fmla="*/ 397 h 613"/>
                <a:gd name="T96" fmla="*/ 156 w 551"/>
                <a:gd name="T97" fmla="*/ 412 h 613"/>
                <a:gd name="T98" fmla="*/ 155 w 551"/>
                <a:gd name="T99" fmla="*/ 432 h 613"/>
                <a:gd name="T100" fmla="*/ 158 w 551"/>
                <a:gd name="T101" fmla="*/ 447 h 613"/>
                <a:gd name="T102" fmla="*/ 164 w 551"/>
                <a:gd name="T103" fmla="*/ 461 h 613"/>
                <a:gd name="T104" fmla="*/ 179 w 551"/>
                <a:gd name="T105" fmla="*/ 479 h 613"/>
                <a:gd name="T106" fmla="*/ 196 w 551"/>
                <a:gd name="T107" fmla="*/ 492 h 613"/>
                <a:gd name="T108" fmla="*/ 215 w 551"/>
                <a:gd name="T109" fmla="*/ 500 h 613"/>
                <a:gd name="T110" fmla="*/ 251 w 551"/>
                <a:gd name="T111" fmla="*/ 503 h 613"/>
                <a:gd name="T112" fmla="*/ 292 w 551"/>
                <a:gd name="T113" fmla="*/ 492 h 613"/>
                <a:gd name="T114" fmla="*/ 328 w 551"/>
                <a:gd name="T115" fmla="*/ 470 h 613"/>
                <a:gd name="T116" fmla="*/ 349 w 551"/>
                <a:gd name="T117" fmla="*/ 446 h 613"/>
                <a:gd name="T118" fmla="*/ 359 w 551"/>
                <a:gd name="T119" fmla="*/ 419 h 613"/>
                <a:gd name="T120" fmla="*/ 364 w 551"/>
                <a:gd name="T121" fmla="*/ 37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1" h="613">
                  <a:moveTo>
                    <a:pt x="155" y="193"/>
                  </a:moveTo>
                  <a:lnTo>
                    <a:pt x="16" y="168"/>
                  </a:lnTo>
                  <a:lnTo>
                    <a:pt x="22" y="147"/>
                  </a:lnTo>
                  <a:lnTo>
                    <a:pt x="30" y="128"/>
                  </a:lnTo>
                  <a:lnTo>
                    <a:pt x="39" y="110"/>
                  </a:lnTo>
                  <a:lnTo>
                    <a:pt x="48" y="93"/>
                  </a:lnTo>
                  <a:lnTo>
                    <a:pt x="59" y="78"/>
                  </a:lnTo>
                  <a:lnTo>
                    <a:pt x="71" y="65"/>
                  </a:lnTo>
                  <a:lnTo>
                    <a:pt x="84" y="52"/>
                  </a:lnTo>
                  <a:lnTo>
                    <a:pt x="98" y="41"/>
                  </a:lnTo>
                  <a:lnTo>
                    <a:pt x="105" y="36"/>
                  </a:lnTo>
                  <a:lnTo>
                    <a:pt x="113" y="32"/>
                  </a:lnTo>
                  <a:lnTo>
                    <a:pt x="121" y="27"/>
                  </a:lnTo>
                  <a:lnTo>
                    <a:pt x="130" y="23"/>
                  </a:lnTo>
                  <a:lnTo>
                    <a:pt x="149" y="16"/>
                  </a:lnTo>
                  <a:lnTo>
                    <a:pt x="170" y="10"/>
                  </a:lnTo>
                  <a:lnTo>
                    <a:pt x="192" y="6"/>
                  </a:lnTo>
                  <a:lnTo>
                    <a:pt x="216" y="3"/>
                  </a:lnTo>
                  <a:lnTo>
                    <a:pt x="242" y="1"/>
                  </a:lnTo>
                  <a:lnTo>
                    <a:pt x="270" y="0"/>
                  </a:lnTo>
                  <a:lnTo>
                    <a:pt x="295" y="0"/>
                  </a:lnTo>
                  <a:lnTo>
                    <a:pt x="319" y="2"/>
                  </a:lnTo>
                  <a:lnTo>
                    <a:pt x="341" y="3"/>
                  </a:lnTo>
                  <a:lnTo>
                    <a:pt x="361" y="6"/>
                  </a:lnTo>
                  <a:lnTo>
                    <a:pt x="379" y="10"/>
                  </a:lnTo>
                  <a:lnTo>
                    <a:pt x="396" y="14"/>
                  </a:lnTo>
                  <a:lnTo>
                    <a:pt x="411" y="19"/>
                  </a:lnTo>
                  <a:lnTo>
                    <a:pt x="425" y="25"/>
                  </a:lnTo>
                  <a:lnTo>
                    <a:pt x="437" y="31"/>
                  </a:lnTo>
                  <a:lnTo>
                    <a:pt x="448" y="38"/>
                  </a:lnTo>
                  <a:lnTo>
                    <a:pt x="459" y="45"/>
                  </a:lnTo>
                  <a:lnTo>
                    <a:pt x="468" y="52"/>
                  </a:lnTo>
                  <a:lnTo>
                    <a:pt x="477" y="60"/>
                  </a:lnTo>
                  <a:lnTo>
                    <a:pt x="484" y="69"/>
                  </a:lnTo>
                  <a:lnTo>
                    <a:pt x="491" y="78"/>
                  </a:lnTo>
                  <a:lnTo>
                    <a:pt x="496" y="87"/>
                  </a:lnTo>
                  <a:lnTo>
                    <a:pt x="499" y="92"/>
                  </a:lnTo>
                  <a:lnTo>
                    <a:pt x="501" y="97"/>
                  </a:lnTo>
                  <a:lnTo>
                    <a:pt x="505" y="110"/>
                  </a:lnTo>
                  <a:lnTo>
                    <a:pt x="509" y="124"/>
                  </a:lnTo>
                  <a:lnTo>
                    <a:pt x="512" y="140"/>
                  </a:lnTo>
                  <a:lnTo>
                    <a:pt x="514" y="159"/>
                  </a:lnTo>
                  <a:lnTo>
                    <a:pt x="516" y="179"/>
                  </a:lnTo>
                  <a:lnTo>
                    <a:pt x="517" y="226"/>
                  </a:lnTo>
                  <a:lnTo>
                    <a:pt x="515" y="407"/>
                  </a:lnTo>
                  <a:lnTo>
                    <a:pt x="515" y="443"/>
                  </a:lnTo>
                  <a:lnTo>
                    <a:pt x="517" y="474"/>
                  </a:lnTo>
                  <a:lnTo>
                    <a:pt x="519" y="500"/>
                  </a:lnTo>
                  <a:lnTo>
                    <a:pt x="521" y="511"/>
                  </a:lnTo>
                  <a:lnTo>
                    <a:pt x="522" y="520"/>
                  </a:lnTo>
                  <a:lnTo>
                    <a:pt x="524" y="530"/>
                  </a:lnTo>
                  <a:lnTo>
                    <a:pt x="527" y="539"/>
                  </a:lnTo>
                  <a:lnTo>
                    <a:pt x="530" y="549"/>
                  </a:lnTo>
                  <a:lnTo>
                    <a:pt x="533" y="558"/>
                  </a:lnTo>
                  <a:lnTo>
                    <a:pt x="541" y="578"/>
                  </a:lnTo>
                  <a:lnTo>
                    <a:pt x="550" y="599"/>
                  </a:lnTo>
                  <a:lnTo>
                    <a:pt x="397" y="599"/>
                  </a:lnTo>
                  <a:lnTo>
                    <a:pt x="394" y="590"/>
                  </a:lnTo>
                  <a:lnTo>
                    <a:pt x="390" y="580"/>
                  </a:lnTo>
                  <a:lnTo>
                    <a:pt x="382" y="553"/>
                  </a:lnTo>
                  <a:lnTo>
                    <a:pt x="379" y="542"/>
                  </a:lnTo>
                  <a:lnTo>
                    <a:pt x="378" y="538"/>
                  </a:lnTo>
                  <a:lnTo>
                    <a:pt x="377" y="535"/>
                  </a:lnTo>
                  <a:lnTo>
                    <a:pt x="367" y="544"/>
                  </a:lnTo>
                  <a:lnTo>
                    <a:pt x="356" y="553"/>
                  </a:lnTo>
                  <a:lnTo>
                    <a:pt x="346" y="561"/>
                  </a:lnTo>
                  <a:lnTo>
                    <a:pt x="335" y="569"/>
                  </a:lnTo>
                  <a:lnTo>
                    <a:pt x="325" y="576"/>
                  </a:lnTo>
                  <a:lnTo>
                    <a:pt x="314" y="582"/>
                  </a:lnTo>
                  <a:lnTo>
                    <a:pt x="303" y="588"/>
                  </a:lnTo>
                  <a:lnTo>
                    <a:pt x="292" y="593"/>
                  </a:lnTo>
                  <a:lnTo>
                    <a:pt x="280" y="597"/>
                  </a:lnTo>
                  <a:lnTo>
                    <a:pt x="269" y="601"/>
                  </a:lnTo>
                  <a:lnTo>
                    <a:pt x="257" y="604"/>
                  </a:lnTo>
                  <a:lnTo>
                    <a:pt x="245" y="607"/>
                  </a:lnTo>
                  <a:lnTo>
                    <a:pt x="233" y="609"/>
                  </a:lnTo>
                  <a:lnTo>
                    <a:pt x="220" y="611"/>
                  </a:lnTo>
                  <a:lnTo>
                    <a:pt x="208" y="612"/>
                  </a:lnTo>
                  <a:lnTo>
                    <a:pt x="195" y="612"/>
                  </a:lnTo>
                  <a:lnTo>
                    <a:pt x="173" y="611"/>
                  </a:lnTo>
                  <a:lnTo>
                    <a:pt x="152" y="609"/>
                  </a:lnTo>
                  <a:lnTo>
                    <a:pt x="132" y="605"/>
                  </a:lnTo>
                  <a:lnTo>
                    <a:pt x="114" y="600"/>
                  </a:lnTo>
                  <a:lnTo>
                    <a:pt x="97" y="593"/>
                  </a:lnTo>
                  <a:lnTo>
                    <a:pt x="89" y="589"/>
                  </a:lnTo>
                  <a:lnTo>
                    <a:pt x="81" y="584"/>
                  </a:lnTo>
                  <a:lnTo>
                    <a:pt x="73" y="580"/>
                  </a:lnTo>
                  <a:lnTo>
                    <a:pt x="66" y="575"/>
                  </a:lnTo>
                  <a:lnTo>
                    <a:pt x="59" y="569"/>
                  </a:lnTo>
                  <a:lnTo>
                    <a:pt x="52" y="563"/>
                  </a:lnTo>
                  <a:lnTo>
                    <a:pt x="40" y="550"/>
                  </a:lnTo>
                  <a:lnTo>
                    <a:pt x="34" y="544"/>
                  </a:lnTo>
                  <a:lnTo>
                    <a:pt x="29" y="537"/>
                  </a:lnTo>
                  <a:lnTo>
                    <a:pt x="25" y="530"/>
                  </a:lnTo>
                  <a:lnTo>
                    <a:pt x="20" y="523"/>
                  </a:lnTo>
                  <a:lnTo>
                    <a:pt x="17" y="515"/>
                  </a:lnTo>
                  <a:lnTo>
                    <a:pt x="13" y="508"/>
                  </a:lnTo>
                  <a:lnTo>
                    <a:pt x="10" y="500"/>
                  </a:lnTo>
                  <a:lnTo>
                    <a:pt x="7" y="492"/>
                  </a:lnTo>
                  <a:lnTo>
                    <a:pt x="5" y="484"/>
                  </a:lnTo>
                  <a:lnTo>
                    <a:pt x="3" y="475"/>
                  </a:lnTo>
                  <a:lnTo>
                    <a:pt x="1" y="458"/>
                  </a:lnTo>
                  <a:lnTo>
                    <a:pt x="0" y="439"/>
                  </a:lnTo>
                  <a:lnTo>
                    <a:pt x="0" y="427"/>
                  </a:lnTo>
                  <a:lnTo>
                    <a:pt x="1" y="415"/>
                  </a:lnTo>
                  <a:lnTo>
                    <a:pt x="3" y="404"/>
                  </a:lnTo>
                  <a:lnTo>
                    <a:pt x="6" y="393"/>
                  </a:lnTo>
                  <a:lnTo>
                    <a:pt x="9" y="382"/>
                  </a:lnTo>
                  <a:lnTo>
                    <a:pt x="13" y="371"/>
                  </a:lnTo>
                  <a:lnTo>
                    <a:pt x="18" y="361"/>
                  </a:lnTo>
                  <a:lnTo>
                    <a:pt x="24" y="351"/>
                  </a:lnTo>
                  <a:lnTo>
                    <a:pt x="30" y="342"/>
                  </a:lnTo>
                  <a:lnTo>
                    <a:pt x="37" y="333"/>
                  </a:lnTo>
                  <a:lnTo>
                    <a:pt x="44" y="325"/>
                  </a:lnTo>
                  <a:lnTo>
                    <a:pt x="52" y="317"/>
                  </a:lnTo>
                  <a:lnTo>
                    <a:pt x="61" y="310"/>
                  </a:lnTo>
                  <a:lnTo>
                    <a:pt x="70" y="303"/>
                  </a:lnTo>
                  <a:lnTo>
                    <a:pt x="80" y="297"/>
                  </a:lnTo>
                  <a:lnTo>
                    <a:pt x="90" y="292"/>
                  </a:lnTo>
                  <a:lnTo>
                    <a:pt x="101" y="287"/>
                  </a:lnTo>
                  <a:lnTo>
                    <a:pt x="114" y="282"/>
                  </a:lnTo>
                  <a:lnTo>
                    <a:pt x="128" y="277"/>
                  </a:lnTo>
                  <a:lnTo>
                    <a:pt x="142" y="273"/>
                  </a:lnTo>
                  <a:lnTo>
                    <a:pt x="176" y="264"/>
                  </a:lnTo>
                  <a:lnTo>
                    <a:pt x="213" y="256"/>
                  </a:lnTo>
                  <a:lnTo>
                    <a:pt x="264" y="246"/>
                  </a:lnTo>
                  <a:lnTo>
                    <a:pt x="305" y="236"/>
                  </a:lnTo>
                  <a:lnTo>
                    <a:pt x="339" y="227"/>
                  </a:lnTo>
                  <a:lnTo>
                    <a:pt x="352" y="222"/>
                  </a:lnTo>
                  <a:lnTo>
                    <a:pt x="364" y="218"/>
                  </a:lnTo>
                  <a:lnTo>
                    <a:pt x="364" y="202"/>
                  </a:lnTo>
                  <a:lnTo>
                    <a:pt x="364" y="192"/>
                  </a:lnTo>
                  <a:lnTo>
                    <a:pt x="363" y="182"/>
                  </a:lnTo>
                  <a:lnTo>
                    <a:pt x="361" y="172"/>
                  </a:lnTo>
                  <a:lnTo>
                    <a:pt x="360" y="168"/>
                  </a:lnTo>
                  <a:lnTo>
                    <a:pt x="358" y="164"/>
                  </a:lnTo>
                  <a:lnTo>
                    <a:pt x="357" y="160"/>
                  </a:lnTo>
                  <a:lnTo>
                    <a:pt x="355" y="156"/>
                  </a:lnTo>
                  <a:lnTo>
                    <a:pt x="353" y="153"/>
                  </a:lnTo>
                  <a:lnTo>
                    <a:pt x="351" y="149"/>
                  </a:lnTo>
                  <a:lnTo>
                    <a:pt x="349" y="146"/>
                  </a:lnTo>
                  <a:lnTo>
                    <a:pt x="347" y="143"/>
                  </a:lnTo>
                  <a:lnTo>
                    <a:pt x="344" y="141"/>
                  </a:lnTo>
                  <a:lnTo>
                    <a:pt x="342" y="138"/>
                  </a:lnTo>
                  <a:lnTo>
                    <a:pt x="339" y="136"/>
                  </a:lnTo>
                  <a:lnTo>
                    <a:pt x="336" y="134"/>
                  </a:lnTo>
                  <a:lnTo>
                    <a:pt x="332" y="132"/>
                  </a:lnTo>
                  <a:lnTo>
                    <a:pt x="328" y="130"/>
                  </a:lnTo>
                  <a:lnTo>
                    <a:pt x="324" y="128"/>
                  </a:lnTo>
                  <a:lnTo>
                    <a:pt x="320" y="126"/>
                  </a:lnTo>
                  <a:lnTo>
                    <a:pt x="310" y="124"/>
                  </a:lnTo>
                  <a:lnTo>
                    <a:pt x="299" y="122"/>
                  </a:lnTo>
                  <a:lnTo>
                    <a:pt x="286" y="120"/>
                  </a:lnTo>
                  <a:lnTo>
                    <a:pt x="273" y="119"/>
                  </a:lnTo>
                  <a:lnTo>
                    <a:pt x="258" y="119"/>
                  </a:lnTo>
                  <a:lnTo>
                    <a:pt x="248" y="119"/>
                  </a:lnTo>
                  <a:lnTo>
                    <a:pt x="238" y="120"/>
                  </a:lnTo>
                  <a:lnTo>
                    <a:pt x="229" y="121"/>
                  </a:lnTo>
                  <a:lnTo>
                    <a:pt x="221" y="123"/>
                  </a:lnTo>
                  <a:lnTo>
                    <a:pt x="213" y="125"/>
                  </a:lnTo>
                  <a:lnTo>
                    <a:pt x="206" y="128"/>
                  </a:lnTo>
                  <a:lnTo>
                    <a:pt x="199" y="132"/>
                  </a:lnTo>
                  <a:lnTo>
                    <a:pt x="196" y="133"/>
                  </a:lnTo>
                  <a:lnTo>
                    <a:pt x="193" y="135"/>
                  </a:lnTo>
                  <a:lnTo>
                    <a:pt x="190" y="138"/>
                  </a:lnTo>
                  <a:lnTo>
                    <a:pt x="187" y="140"/>
                  </a:lnTo>
                  <a:lnTo>
                    <a:pt x="182" y="145"/>
                  </a:lnTo>
                  <a:lnTo>
                    <a:pt x="177" y="151"/>
                  </a:lnTo>
                  <a:lnTo>
                    <a:pt x="172" y="158"/>
                  </a:lnTo>
                  <a:lnTo>
                    <a:pt x="167" y="166"/>
                  </a:lnTo>
                  <a:lnTo>
                    <a:pt x="163" y="174"/>
                  </a:lnTo>
                  <a:lnTo>
                    <a:pt x="159" y="183"/>
                  </a:lnTo>
                  <a:lnTo>
                    <a:pt x="155" y="193"/>
                  </a:lnTo>
                  <a:close/>
                  <a:moveTo>
                    <a:pt x="364" y="319"/>
                  </a:moveTo>
                  <a:lnTo>
                    <a:pt x="347" y="324"/>
                  </a:lnTo>
                  <a:lnTo>
                    <a:pt x="326" y="330"/>
                  </a:lnTo>
                  <a:lnTo>
                    <a:pt x="270" y="343"/>
                  </a:lnTo>
                  <a:lnTo>
                    <a:pt x="240" y="349"/>
                  </a:lnTo>
                  <a:lnTo>
                    <a:pt x="216" y="356"/>
                  </a:lnTo>
                  <a:lnTo>
                    <a:pt x="207" y="359"/>
                  </a:lnTo>
                  <a:lnTo>
                    <a:pt x="198" y="363"/>
                  </a:lnTo>
                  <a:lnTo>
                    <a:pt x="191" y="366"/>
                  </a:lnTo>
                  <a:lnTo>
                    <a:pt x="188" y="368"/>
                  </a:lnTo>
                  <a:lnTo>
                    <a:pt x="185" y="369"/>
                  </a:lnTo>
                  <a:lnTo>
                    <a:pt x="178" y="375"/>
                  </a:lnTo>
                  <a:lnTo>
                    <a:pt x="175" y="378"/>
                  </a:lnTo>
                  <a:lnTo>
                    <a:pt x="172" y="381"/>
                  </a:lnTo>
                  <a:lnTo>
                    <a:pt x="169" y="384"/>
                  </a:lnTo>
                  <a:lnTo>
                    <a:pt x="167" y="387"/>
                  </a:lnTo>
                  <a:lnTo>
                    <a:pt x="165" y="390"/>
                  </a:lnTo>
                  <a:lnTo>
                    <a:pt x="163" y="394"/>
                  </a:lnTo>
                  <a:lnTo>
                    <a:pt x="161" y="397"/>
                  </a:lnTo>
                  <a:lnTo>
                    <a:pt x="159" y="401"/>
                  </a:lnTo>
                  <a:lnTo>
                    <a:pt x="158" y="404"/>
                  </a:lnTo>
                  <a:lnTo>
                    <a:pt x="157" y="408"/>
                  </a:lnTo>
                  <a:lnTo>
                    <a:pt x="156" y="412"/>
                  </a:lnTo>
                  <a:lnTo>
                    <a:pt x="155" y="416"/>
                  </a:lnTo>
                  <a:lnTo>
                    <a:pt x="155" y="420"/>
                  </a:lnTo>
                  <a:lnTo>
                    <a:pt x="155" y="424"/>
                  </a:lnTo>
                  <a:lnTo>
                    <a:pt x="155" y="432"/>
                  </a:lnTo>
                  <a:lnTo>
                    <a:pt x="156" y="435"/>
                  </a:lnTo>
                  <a:lnTo>
                    <a:pt x="157" y="439"/>
                  </a:lnTo>
                  <a:lnTo>
                    <a:pt x="157" y="443"/>
                  </a:lnTo>
                  <a:lnTo>
                    <a:pt x="158" y="447"/>
                  </a:lnTo>
                  <a:lnTo>
                    <a:pt x="160" y="450"/>
                  </a:lnTo>
                  <a:lnTo>
                    <a:pt x="161" y="454"/>
                  </a:lnTo>
                  <a:lnTo>
                    <a:pt x="163" y="457"/>
                  </a:lnTo>
                  <a:lnTo>
                    <a:pt x="164" y="461"/>
                  </a:lnTo>
                  <a:lnTo>
                    <a:pt x="166" y="464"/>
                  </a:lnTo>
                  <a:lnTo>
                    <a:pt x="169" y="467"/>
                  </a:lnTo>
                  <a:lnTo>
                    <a:pt x="174" y="473"/>
                  </a:lnTo>
                  <a:lnTo>
                    <a:pt x="179" y="479"/>
                  </a:lnTo>
                  <a:lnTo>
                    <a:pt x="186" y="485"/>
                  </a:lnTo>
                  <a:lnTo>
                    <a:pt x="189" y="487"/>
                  </a:lnTo>
                  <a:lnTo>
                    <a:pt x="192" y="490"/>
                  </a:lnTo>
                  <a:lnTo>
                    <a:pt x="196" y="492"/>
                  </a:lnTo>
                  <a:lnTo>
                    <a:pt x="199" y="494"/>
                  </a:lnTo>
                  <a:lnTo>
                    <a:pt x="203" y="496"/>
                  </a:lnTo>
                  <a:lnTo>
                    <a:pt x="207" y="497"/>
                  </a:lnTo>
                  <a:lnTo>
                    <a:pt x="215" y="500"/>
                  </a:lnTo>
                  <a:lnTo>
                    <a:pt x="223" y="502"/>
                  </a:lnTo>
                  <a:lnTo>
                    <a:pt x="232" y="503"/>
                  </a:lnTo>
                  <a:lnTo>
                    <a:pt x="241" y="503"/>
                  </a:lnTo>
                  <a:lnTo>
                    <a:pt x="251" y="503"/>
                  </a:lnTo>
                  <a:lnTo>
                    <a:pt x="262" y="501"/>
                  </a:lnTo>
                  <a:lnTo>
                    <a:pt x="272" y="499"/>
                  </a:lnTo>
                  <a:lnTo>
                    <a:pt x="282" y="496"/>
                  </a:lnTo>
                  <a:lnTo>
                    <a:pt x="292" y="492"/>
                  </a:lnTo>
                  <a:lnTo>
                    <a:pt x="302" y="488"/>
                  </a:lnTo>
                  <a:lnTo>
                    <a:pt x="311" y="482"/>
                  </a:lnTo>
                  <a:lnTo>
                    <a:pt x="321" y="476"/>
                  </a:lnTo>
                  <a:lnTo>
                    <a:pt x="328" y="470"/>
                  </a:lnTo>
                  <a:lnTo>
                    <a:pt x="334" y="465"/>
                  </a:lnTo>
                  <a:lnTo>
                    <a:pt x="339" y="459"/>
                  </a:lnTo>
                  <a:lnTo>
                    <a:pt x="344" y="452"/>
                  </a:lnTo>
                  <a:lnTo>
                    <a:pt x="349" y="446"/>
                  </a:lnTo>
                  <a:lnTo>
                    <a:pt x="352" y="439"/>
                  </a:lnTo>
                  <a:lnTo>
                    <a:pt x="355" y="432"/>
                  </a:lnTo>
                  <a:lnTo>
                    <a:pt x="358" y="425"/>
                  </a:lnTo>
                  <a:lnTo>
                    <a:pt x="359" y="419"/>
                  </a:lnTo>
                  <a:lnTo>
                    <a:pt x="361" y="413"/>
                  </a:lnTo>
                  <a:lnTo>
                    <a:pt x="362" y="405"/>
                  </a:lnTo>
                  <a:lnTo>
                    <a:pt x="362" y="396"/>
                  </a:lnTo>
                  <a:lnTo>
                    <a:pt x="364" y="375"/>
                  </a:lnTo>
                  <a:lnTo>
                    <a:pt x="364" y="350"/>
                  </a:lnTo>
                  <a:lnTo>
                    <a:pt x="364" y="319"/>
                  </a:lnTo>
                  <a:close/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Freeform 33"/>
            <p:cNvSpPr>
              <a:spLocks noChangeArrowheads="1"/>
            </p:cNvSpPr>
            <p:nvPr/>
          </p:nvSpPr>
          <p:spPr bwMode="auto">
            <a:xfrm>
              <a:off x="4601" y="2092"/>
              <a:ext cx="32" cy="32"/>
            </a:xfrm>
            <a:custGeom>
              <a:avLst/>
              <a:gdLst>
                <a:gd name="T0" fmla="*/ 0 w 156"/>
                <a:gd name="T1" fmla="*/ 155 h 156"/>
                <a:gd name="T2" fmla="*/ 0 w 156"/>
                <a:gd name="T3" fmla="*/ 0 h 156"/>
                <a:gd name="T4" fmla="*/ 155 w 156"/>
                <a:gd name="T5" fmla="*/ 0 h 156"/>
                <a:gd name="T6" fmla="*/ 155 w 156"/>
                <a:gd name="T7" fmla="*/ 155 h 156"/>
                <a:gd name="T8" fmla="*/ 0 w 156"/>
                <a:gd name="T9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6">
                  <a:moveTo>
                    <a:pt x="0" y="155"/>
                  </a:moveTo>
                  <a:lnTo>
                    <a:pt x="0" y="0"/>
                  </a:lnTo>
                  <a:lnTo>
                    <a:pt x="155" y="0"/>
                  </a:lnTo>
                  <a:lnTo>
                    <a:pt x="155" y="155"/>
                  </a:lnTo>
                  <a:lnTo>
                    <a:pt x="0" y="155"/>
                  </a:lnTo>
                </a:path>
              </a:pathLst>
            </a:custGeom>
            <a:solidFill>
              <a:srgbClr val="C500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409878" y="3235321"/>
            <a:ext cx="10092280" cy="7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7"/>
              </a:spcBef>
            </a:pPr>
            <a:r>
              <a:rPr lang="ru-RU" altLang="ru-RU" sz="2358" i="1" dirty="0">
                <a:solidFill>
                  <a:srgbClr val="000000"/>
                </a:solidFill>
              </a:rPr>
              <a:t>Если в младенческом возрасте потребность в безопасности была насыщена, то </a:t>
            </a:r>
            <a:r>
              <a:rPr lang="ru-RU" altLang="ru-RU" sz="2358" i="1" dirty="0" smtClean="0">
                <a:solidFill>
                  <a:srgbClr val="000000"/>
                </a:solidFill>
              </a:rPr>
              <a:t>актуализируется   </a:t>
            </a:r>
            <a:r>
              <a:rPr lang="ru-RU" altLang="ru-RU" sz="2358" b="1" i="1" dirty="0" smtClean="0">
                <a:solidFill>
                  <a:srgbClr val="C5000B"/>
                </a:solidFill>
              </a:rPr>
              <a:t>потребность </a:t>
            </a:r>
            <a:r>
              <a:rPr lang="ru-RU" altLang="ru-RU" sz="2358" b="1" i="1" dirty="0">
                <a:solidFill>
                  <a:srgbClr val="C5000B"/>
                </a:solidFill>
              </a:rPr>
              <a:t>в любви</a:t>
            </a:r>
            <a:endParaRPr lang="ru-RU" altLang="ru-RU" sz="2358" i="1" dirty="0">
              <a:solidFill>
                <a:srgbClr val="000000"/>
              </a:solidFill>
            </a:endParaRP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2111520" y="196201"/>
            <a:ext cx="7315200" cy="65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3266" b="1" dirty="0">
                <a:solidFill>
                  <a:srgbClr val="4B1F6F"/>
                </a:solidFill>
              </a:rPr>
              <a:t>Раннее детство (1 - 3 года)</a:t>
            </a:r>
          </a:p>
        </p:txBody>
      </p:sp>
    </p:spTree>
    <p:extLst>
      <p:ext uri="{BB962C8B-B14F-4D97-AF65-F5344CB8AC3E}">
        <p14:creationId xmlns:p14="http://schemas.microsoft.com/office/powerpoint/2010/main" val="1441364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2471" y="972236"/>
            <a:ext cx="1094095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Новообразования </a:t>
            </a:r>
            <a:r>
              <a:rPr lang="ru-RU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раннего детства </a:t>
            </a:r>
            <a:endParaRPr lang="ru-RU" sz="36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Центральное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новообразование раннего детства – смысловое и системное строение сознания (Л. С. Выготский)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овладение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предметными </a:t>
            </a: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действиями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символические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(замещающие) </a:t>
            </a: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– ролевая игра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начальный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формирования сенсорных качеств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наглядно-действенное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появление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категориального «Я» 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самоотнесенных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эмоций, сознания «Я»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719217"/>
            <a:ext cx="11700681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тенденции в развитии речи ребенка раннего </a:t>
            </a:r>
            <a:r>
              <a:rPr lang="ru-RU" sz="27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возраст</a:t>
            </a: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endParaRPr lang="ru-RU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 Пассивная речь в развитии опережает активную.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 Ребенок открывает, что каждый предмет имеет свое название.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 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Ребенок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бы интуитивно «открывает», что слова в предложении связаны между собой.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 Происходит переход от многозначности детских слов к первым функциональным обобщениям, построенным на основе практических действий.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 Фонематический слух опережает развитие артикуляции. Ребенок сначала научается правильно слушать речь, а затем правильно говорить.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Развиваются функции речи, происходит переход от индикативной (указательной) к номинативной (обозначающей) функции речи.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dirty="0"/>
              <a:t>Знания по разделу «Введение в возрастную психологию» необходимы не только в профессиональном контексте, но и в личностном. Понимание структуры возраста, знание его содержания, становятся основой для эффективного личностного развития и профессионального становления.</a:t>
            </a:r>
          </a:p>
          <a:p>
            <a:pPr marL="0" indent="0">
              <a:buNone/>
            </a:pPr>
            <a:r>
              <a:rPr lang="ru-RU" altLang="ru-RU" dirty="0"/>
              <a:t>Дети от младенцев до юношей  - основные пациенты врач-педиатра, поэтому понимание их возрастных особенностей создает основу для будущих дисциплин учебного плана, для понимания тонкости обращения с растущим человеком. </a:t>
            </a:r>
          </a:p>
        </p:txBody>
      </p:sp>
    </p:spTree>
    <p:extLst>
      <p:ext uri="{BB962C8B-B14F-4D97-AF65-F5344CB8AC3E}">
        <p14:creationId xmlns:p14="http://schemas.microsoft.com/office/powerpoint/2010/main" val="39474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50792" y="1516585"/>
            <a:ext cx="10990997" cy="313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          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Половая идентификация</a:t>
            </a:r>
            <a:endParaRPr lang="ru-RU" sz="32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altLang="ru-RU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Уяснение ребенком принадлежности к конкретному полу происходит в первые 2-3 года жизни, и наличие отца при этом крайне важно.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Последствия отсутствия отца у девочек сказывается в подростковом возрасте.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  <a:endParaRPr lang="ru-RU" altLang="ru-RU" sz="32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5874" y="452059"/>
            <a:ext cx="82296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000" b="1" dirty="0" smtClean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Половая идентификация дошкольников и младших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8" y="0"/>
            <a:ext cx="26098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веты родителям по воспитанию двойняше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49" y="5078651"/>
            <a:ext cx="3437684" cy="173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l-mikheeva.ru/wp-content/uploads/2012/06/Risunok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0"/>
            <a:ext cx="2893323" cy="16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ловая дифференциация. Половая идентичность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56" y="4653887"/>
            <a:ext cx="2652333" cy="21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52" y="330121"/>
            <a:ext cx="2687040" cy="15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61" y="165961"/>
            <a:ext cx="2237760" cy="167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243441" y="515881"/>
            <a:ext cx="3722400" cy="9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3628" b="1" dirty="0">
                <a:solidFill>
                  <a:srgbClr val="FF0066"/>
                </a:solidFill>
              </a:rPr>
              <a:t>Кризис 3-х лет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3628" b="1" dirty="0">
              <a:solidFill>
                <a:srgbClr val="FF0066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09934" y="2006281"/>
            <a:ext cx="10863618" cy="425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2358" b="1" dirty="0">
                <a:solidFill>
                  <a:srgbClr val="000000"/>
                </a:solidFill>
                <a:cs typeface="Arial" panose="020B0604020202020204" pitchFamily="34" charset="0"/>
              </a:rPr>
              <a:t>Негативизм. </a:t>
            </a:r>
            <a:r>
              <a:rPr lang="ru-RU" altLang="ru-RU" sz="2358" dirty="0">
                <a:solidFill>
                  <a:srgbClr val="000000"/>
                </a:solidFill>
                <a:cs typeface="Arial" panose="020B0604020202020204" pitchFamily="34" charset="0"/>
              </a:rPr>
              <a:t> Стремление сделать наоборот, даже вопреки собственному желанию.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2358" b="1" dirty="0">
                <a:solidFill>
                  <a:srgbClr val="000000"/>
                </a:solidFill>
                <a:cs typeface="Arial" panose="020B0604020202020204" pitchFamily="34" charset="0"/>
              </a:rPr>
              <a:t>Упрямство.</a:t>
            </a:r>
            <a:r>
              <a:rPr lang="ru-RU" altLang="ru-RU" sz="2358" dirty="0">
                <a:solidFill>
                  <a:srgbClr val="000000"/>
                </a:solidFill>
                <a:cs typeface="Arial" panose="020B0604020202020204" pitchFamily="34" charset="0"/>
              </a:rPr>
              <a:t> Ребенок настаивает на чем-то не потому, что хочет, а потому, что он этого потребовал, он связан своим первоначальным решением.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2358" b="1" dirty="0">
                <a:solidFill>
                  <a:srgbClr val="000000"/>
                </a:solidFill>
                <a:cs typeface="Arial" panose="020B0604020202020204" pitchFamily="34" charset="0"/>
              </a:rPr>
              <a:t>Строптивость.</a:t>
            </a:r>
            <a:r>
              <a:rPr lang="ru-RU" altLang="ru-RU" sz="2358" dirty="0">
                <a:solidFill>
                  <a:srgbClr val="000000"/>
                </a:solidFill>
                <a:cs typeface="Arial" panose="020B0604020202020204" pitchFamily="34" charset="0"/>
              </a:rPr>
              <a:t> Она безлична, направлена против норм воспитания, образа жизни, который сложился до трех лет.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2358" b="1" dirty="0">
                <a:solidFill>
                  <a:srgbClr val="000000"/>
                </a:solidFill>
                <a:cs typeface="Arial" panose="020B0604020202020204" pitchFamily="34" charset="0"/>
              </a:rPr>
              <a:t>Своеволие.</a:t>
            </a:r>
            <a:r>
              <a:rPr lang="ru-RU" altLang="ru-RU" sz="2358" dirty="0">
                <a:solidFill>
                  <a:srgbClr val="000000"/>
                </a:solidFill>
                <a:cs typeface="Arial" panose="020B0604020202020204" pitchFamily="34" charset="0"/>
              </a:rPr>
              <a:t> Стремится все делать сам.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2358" b="1" dirty="0">
                <a:solidFill>
                  <a:srgbClr val="000000"/>
                </a:solidFill>
                <a:cs typeface="Arial" panose="020B0604020202020204" pitchFamily="34" charset="0"/>
              </a:rPr>
              <a:t>Обесценивание</a:t>
            </a:r>
            <a:r>
              <a:rPr lang="ru-RU" altLang="ru-RU" sz="2358" dirty="0">
                <a:solidFill>
                  <a:srgbClr val="000000"/>
                </a:solidFill>
                <a:cs typeface="Arial" panose="020B0604020202020204" pitchFamily="34" charset="0"/>
              </a:rPr>
              <a:t> - ребенок начинает ругаться, дразнить и обзывать даже родителей.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2358" b="1" dirty="0">
                <a:solidFill>
                  <a:srgbClr val="000000"/>
                </a:solidFill>
                <a:cs typeface="Arial" panose="020B0604020202020204" pitchFamily="34" charset="0"/>
              </a:rPr>
              <a:t>Деспотизм.</a:t>
            </a:r>
            <a:r>
              <a:rPr lang="ru-RU" altLang="ru-RU" sz="2358" dirty="0">
                <a:solidFill>
                  <a:srgbClr val="000000"/>
                </a:solidFill>
                <a:cs typeface="Arial" panose="020B0604020202020204" pitchFamily="34" charset="0"/>
              </a:rPr>
              <a:t> Ребенок заставляет родителей делать все, что он требует.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2358" b="1" dirty="0">
                <a:solidFill>
                  <a:srgbClr val="000000"/>
                </a:solidFill>
                <a:cs typeface="Arial" panose="020B0604020202020204" pitchFamily="34" charset="0"/>
              </a:rPr>
              <a:t>Протест-бунт</a:t>
            </a:r>
            <a:r>
              <a:rPr lang="ru-RU" altLang="ru-RU" sz="2268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ru-RU" altLang="ru-RU" sz="2268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57601" y="1414441"/>
            <a:ext cx="4294080" cy="85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2540" b="1">
                <a:solidFill>
                  <a:srgbClr val="000099"/>
                </a:solidFill>
                <a:latin typeface="Times New Roman" panose="02020603050405020304" pitchFamily="18" charset="0"/>
              </a:rPr>
              <a:t>Семизвездие кризиса 3 лет</a:t>
            </a:r>
            <a:r>
              <a:rPr lang="ru-RU" altLang="ru-RU" sz="2358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7601" y="5728691"/>
            <a:ext cx="2115403" cy="11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51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14" y="3462121"/>
            <a:ext cx="3722400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42561" y="261001"/>
            <a:ext cx="6988320" cy="5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>
                <a:solidFill>
                  <a:srgbClr val="009900"/>
                </a:solidFill>
              </a:rPr>
              <a:t>Дошкольное детство (3 - 7 лет)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61" y="3462121"/>
            <a:ext cx="4469760" cy="32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4842" y="979561"/>
            <a:ext cx="946289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07"/>
              </a:spcBef>
              <a:spcAft>
                <a:spcPts val="136"/>
              </a:spcAft>
            </a:pPr>
            <a:r>
              <a:rPr lang="ru-RU" altLang="ru-RU" sz="2800" b="1" dirty="0">
                <a:solidFill>
                  <a:srgbClr val="0000CC"/>
                </a:solidFill>
              </a:rPr>
              <a:t>Ведущая деятельность - игра</a:t>
            </a:r>
            <a:r>
              <a:rPr lang="ru-RU" altLang="ru-RU" sz="2800" b="1" dirty="0">
                <a:solidFill>
                  <a:srgbClr val="000000"/>
                </a:solidFill>
              </a:rPr>
              <a:t>.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  До </a:t>
            </a:r>
            <a:r>
              <a:rPr lang="ru-RU" altLang="ru-RU" sz="2800" dirty="0">
                <a:solidFill>
                  <a:srgbClr val="000000"/>
                </a:solidFill>
              </a:rPr>
              <a:t>трех лет - манипулирование предметами. 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  С </a:t>
            </a:r>
            <a:r>
              <a:rPr lang="ru-RU" altLang="ru-RU" sz="2800" dirty="0">
                <a:solidFill>
                  <a:srgbClr val="000000"/>
                </a:solidFill>
              </a:rPr>
              <a:t>3-х лет -</a:t>
            </a:r>
            <a:r>
              <a:rPr lang="ru-RU" altLang="ru-RU" sz="2800" b="1" dirty="0">
                <a:solidFill>
                  <a:srgbClr val="000000"/>
                </a:solidFill>
              </a:rPr>
              <a:t> сюжетная игра </a:t>
            </a:r>
            <a:r>
              <a:rPr lang="ru-RU" altLang="ru-RU" sz="2800" dirty="0">
                <a:solidFill>
                  <a:srgbClr val="000000"/>
                </a:solidFill>
              </a:rPr>
              <a:t>— игра без правил. 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800" b="1" dirty="0">
                <a:solidFill>
                  <a:srgbClr val="000000"/>
                </a:solidFill>
              </a:rPr>
              <a:t>Ролевая игра</a:t>
            </a:r>
            <a:r>
              <a:rPr lang="ru-RU" altLang="ru-RU" sz="2800" dirty="0">
                <a:solidFill>
                  <a:srgbClr val="000000"/>
                </a:solidFill>
              </a:rPr>
              <a:t> - </a:t>
            </a:r>
            <a:r>
              <a:rPr lang="ru-RU" altLang="ru-RU" sz="2700" dirty="0">
                <a:solidFill>
                  <a:srgbClr val="000000"/>
                </a:solidFill>
              </a:rPr>
              <a:t>средний дошкольный возраст (до 6-7 </a:t>
            </a:r>
            <a:r>
              <a:rPr lang="ru-RU" altLang="ru-RU" sz="2400" dirty="0">
                <a:solidFill>
                  <a:srgbClr val="000000"/>
                </a:solidFill>
              </a:rPr>
              <a:t>лет</a:t>
            </a:r>
            <a:r>
              <a:rPr lang="ru-RU" altLang="ru-RU" sz="2400" dirty="0" smtClean="0">
                <a:solidFill>
                  <a:srgbClr val="000000"/>
                </a:solidFill>
              </a:rPr>
              <a:t>)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35" y="783721"/>
            <a:ext cx="1893600" cy="202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313939" y="6223379"/>
            <a:ext cx="4914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17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887104" y="545910"/>
            <a:ext cx="10617958" cy="528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b="1" dirty="0">
                <a:solidFill>
                  <a:srgbClr val="004586"/>
                </a:solidFill>
              </a:rPr>
              <a:t>Новообразованием являются комплексы готовности к школьному обучению</a:t>
            </a:r>
            <a:r>
              <a:rPr lang="ru-RU" altLang="ru-RU" sz="2800" dirty="0">
                <a:solidFill>
                  <a:srgbClr val="004586"/>
                </a:solidFill>
              </a:rPr>
              <a:t>:</a:t>
            </a:r>
          </a:p>
          <a:p>
            <a:pPr marL="192963" indent="-190083">
              <a:spcBef>
                <a:spcPts val="1089"/>
              </a:spcBef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b="1" dirty="0">
                <a:solidFill>
                  <a:srgbClr val="314004"/>
                </a:solidFill>
              </a:rPr>
              <a:t>коммуникативная готовность</a:t>
            </a:r>
            <a:r>
              <a:rPr lang="ru-RU" altLang="ru-RU" sz="2800" dirty="0">
                <a:solidFill>
                  <a:srgbClr val="000000"/>
                </a:solidFill>
              </a:rPr>
              <a:t>;</a:t>
            </a:r>
          </a:p>
          <a:p>
            <a:pPr marL="192963" indent="-190083">
              <a:spcBef>
                <a:spcPts val="1089"/>
              </a:spcBef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b="1" dirty="0">
                <a:solidFill>
                  <a:srgbClr val="314004"/>
                </a:solidFill>
              </a:rPr>
              <a:t>когнитивная готовность</a:t>
            </a:r>
            <a:r>
              <a:rPr lang="ru-RU" altLang="ru-RU" sz="2800" dirty="0">
                <a:solidFill>
                  <a:srgbClr val="000000"/>
                </a:solidFill>
              </a:rPr>
              <a:t> - уровень развития познавательных процессов: внимания, мышления, памяти, воображения;</a:t>
            </a:r>
          </a:p>
          <a:p>
            <a:pPr marL="192963" indent="-190083">
              <a:spcBef>
                <a:spcPts val="1089"/>
              </a:spcBef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dirty="0">
                <a:solidFill>
                  <a:srgbClr val="7E0021"/>
                </a:solidFill>
              </a:rPr>
              <a:t>уровень </a:t>
            </a:r>
            <a:r>
              <a:rPr lang="ru-RU" altLang="ru-RU" sz="2800" b="1" dirty="0">
                <a:solidFill>
                  <a:srgbClr val="7E0021"/>
                </a:solidFill>
              </a:rPr>
              <a:t>эмоционального развития</a:t>
            </a:r>
            <a:r>
              <a:rPr lang="ru-RU" altLang="ru-RU" sz="2800" dirty="0">
                <a:solidFill>
                  <a:srgbClr val="000000"/>
                </a:solidFill>
              </a:rPr>
              <a:t> - умение преодолевать ситуативные эмоции, управлять чувствами;</a:t>
            </a:r>
          </a:p>
          <a:p>
            <a:pPr marL="192963" indent="-190083">
              <a:spcBef>
                <a:spcPts val="1089"/>
              </a:spcBef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b="1" dirty="0">
                <a:solidFill>
                  <a:srgbClr val="4B1F6F"/>
                </a:solidFill>
              </a:rPr>
              <a:t>технологическая оснащенность</a:t>
            </a:r>
            <a:r>
              <a:rPr lang="ru-RU" altLang="ru-RU" sz="2800" dirty="0">
                <a:solidFill>
                  <a:srgbClr val="000000"/>
                </a:solidFill>
              </a:rPr>
              <a:t> - минимум ЗУН, позволяющих обучаться в школе.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42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4" y="364778"/>
            <a:ext cx="11354937" cy="647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Личностное развитие и появление самосознания в дошкольном возрасте становятся причинами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кризиса семи лет. </a:t>
            </a:r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признаки этого кризиса: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 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потеря непосредственности.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момент возникновения желания и осуществления действия возникает переживание, смысл которого состоит в том, какое значение это действие будет иметь для ребенка;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манерничание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У ребенка появляются тайны, он начинает что-либо скрывать от взрослых, строить из себя умного,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строгого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 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симптом «горькой конфеты».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Когда ребенку, плохо он старается этого не показывать.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Появление данных признаков ведет к трудностям в общении со взрослыми, ребенок замыкается, становится неуправляемым.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8" y="1143817"/>
            <a:ext cx="7301552" cy="506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19341" y="436151"/>
            <a:ext cx="7902720" cy="5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>
                <a:solidFill>
                  <a:srgbClr val="000099"/>
                </a:solidFill>
              </a:rPr>
              <a:t>Младший школьный возраст (</a:t>
            </a:r>
            <a:r>
              <a:rPr lang="ru-RU" altLang="ru-RU" sz="2903" b="1" dirty="0" smtClean="0">
                <a:solidFill>
                  <a:srgbClr val="000099"/>
                </a:solidFill>
              </a:rPr>
              <a:t>7-11 </a:t>
            </a:r>
            <a:r>
              <a:rPr lang="ru-RU" altLang="ru-RU" sz="2903" b="1" dirty="0">
                <a:solidFill>
                  <a:srgbClr val="000099"/>
                </a:solidFill>
              </a:rPr>
              <a:t>лет)</a:t>
            </a:r>
          </a:p>
        </p:txBody>
      </p:sp>
    </p:spTree>
    <p:extLst>
      <p:ext uri="{BB962C8B-B14F-4D97-AF65-F5344CB8AC3E}">
        <p14:creationId xmlns:p14="http://schemas.microsoft.com/office/powerpoint/2010/main" val="4174968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103" y="410538"/>
            <a:ext cx="10959153" cy="574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Социальная ситуации развития детей младшего школьного возраста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 –  </a:t>
            </a:r>
            <a:r>
              <a:rPr lang="ru-RU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начало обучения в школе. 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ребенка происходит перестройка всех систем отношений с действительностью. Если у дошкольника существовали две сферы социальных отношений: «ребенок – взрослый» и «ребенок – дети», то теперь в системе отношений «ребенок – взрослый» произошли изменения. Она разделилась на две части: «ребенок – родитель» и «ребенок – учитель».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«ребенок – учитель» начинает определять отношение ребенка и к родителям, и к детям.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было экспериментально показано Б.Г. Ананьевым, Л.И.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Божович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И.С. Славиной.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242561" y="237961"/>
            <a:ext cx="7902720" cy="5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>
                <a:solidFill>
                  <a:srgbClr val="000099"/>
                </a:solidFill>
              </a:rPr>
              <a:t>Младший школьный возраст (</a:t>
            </a:r>
            <a:r>
              <a:rPr lang="ru-RU" altLang="ru-RU" sz="2903" b="1" dirty="0" smtClean="0">
                <a:solidFill>
                  <a:srgbClr val="000099"/>
                </a:solidFill>
              </a:rPr>
              <a:t>7-11 </a:t>
            </a:r>
            <a:r>
              <a:rPr lang="ru-RU" altLang="ru-RU" sz="2903" b="1" dirty="0">
                <a:solidFill>
                  <a:srgbClr val="000099"/>
                </a:solidFill>
              </a:rPr>
              <a:t>лет)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81341" y="931851"/>
            <a:ext cx="10343213" cy="444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631" b="1" dirty="0" smtClean="0">
                <a:solidFill>
                  <a:srgbClr val="990000"/>
                </a:solidFill>
              </a:rPr>
              <a:t>Основные </a:t>
            </a:r>
            <a:r>
              <a:rPr lang="ru-RU" altLang="ru-RU" sz="2631" b="1" dirty="0">
                <a:solidFill>
                  <a:srgbClr val="990000"/>
                </a:solidFill>
              </a:rPr>
              <a:t>новообразования младшего школьника:</a:t>
            </a:r>
          </a:p>
          <a:p>
            <a:pPr indent="345605"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b="1" dirty="0">
                <a:solidFill>
                  <a:srgbClr val="000000"/>
                </a:solidFill>
              </a:rPr>
              <a:t>ЛИЧНОСТНАЯ РЕФЛЕКСИЯ </a:t>
            </a:r>
            <a:r>
              <a:rPr lang="ru-RU" altLang="ru-RU" sz="2800" dirty="0">
                <a:solidFill>
                  <a:srgbClr val="000000"/>
                </a:solidFill>
              </a:rPr>
              <a:t>- появляются суждения о собственной социальной значимости - самооценка. Она складывается благодаря развитию самосознания и обратной связи с теми из окружающих, чьим мнением они дорожат;</a:t>
            </a:r>
          </a:p>
          <a:p>
            <a:pPr indent="345605"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b="1" dirty="0">
                <a:solidFill>
                  <a:srgbClr val="000000"/>
                </a:solidFill>
              </a:rPr>
              <a:t>ИНТЕЛЛЕКТУАЛЬНАЯ РЕФЛЕКСИЯ</a:t>
            </a:r>
            <a:r>
              <a:rPr lang="ru-RU" altLang="ru-RU" sz="2800" dirty="0">
                <a:solidFill>
                  <a:srgbClr val="000000"/>
                </a:solidFill>
              </a:rPr>
              <a:t> - ребенок начинает думать об основаниях того, почему он думает так, а не иначе. Возникает механизм коррекции своего мышления со стороны логики, теоретического знания.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0697" y="5480709"/>
            <a:ext cx="10986447" cy="124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новообразованиям младшего школьного возраста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относятся: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память, восприятие, воля,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мышление, а </a:t>
            </a:r>
            <a:r>
              <a:rPr lang="ru-RU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ткж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произвольность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способность к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саморегуляции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6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5" name="Picture 13" descr="j0343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4149726"/>
            <a:ext cx="24479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AutoShape 4"/>
          <p:cNvSpPr>
            <a:spLocks noChangeArrowheads="1"/>
          </p:cNvSpPr>
          <p:nvPr/>
        </p:nvSpPr>
        <p:spPr bwMode="auto">
          <a:xfrm>
            <a:off x="2495550" y="333376"/>
            <a:ext cx="6985000" cy="11525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Ведущая </a:t>
            </a:r>
            <a:r>
              <a:rPr lang="ru-RU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деятельность</a:t>
            </a:r>
            <a:br>
              <a:rPr lang="ru-RU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младшего школьника</a:t>
            </a:r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4583114" y="1484314"/>
            <a:ext cx="2663825" cy="1296987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/>
              <a:t>учение </a:t>
            </a:r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1124263" y="2852739"/>
            <a:ext cx="4106552" cy="1944687"/>
          </a:xfrm>
          <a:prstGeom prst="octagon">
            <a:avLst>
              <a:gd name="adj" fmla="val 1983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приобретение </a:t>
            </a:r>
          </a:p>
          <a:p>
            <a:pPr algn="ctr" eaLnBrk="1" hangingPunct="1"/>
            <a:r>
              <a:rPr lang="ru-RU" altLang="ru-RU" sz="2800" dirty="0"/>
              <a:t>новых знаний, </a:t>
            </a:r>
          </a:p>
          <a:p>
            <a:pPr algn="ctr" eaLnBrk="1" hangingPunct="1"/>
            <a:r>
              <a:rPr lang="ru-RU" altLang="ru-RU" sz="2800" dirty="0"/>
              <a:t>умений и навыков</a:t>
            </a:r>
            <a:r>
              <a:rPr lang="ru-RU" altLang="ru-RU" sz="2000" dirty="0"/>
              <a:t> </a:t>
            </a:r>
          </a:p>
        </p:txBody>
      </p:sp>
      <p:sp>
        <p:nvSpPr>
          <p:cNvPr id="115722" name="AutoShape 10"/>
          <p:cNvSpPr>
            <a:spLocks noChangeArrowheads="1"/>
          </p:cNvSpPr>
          <p:nvPr/>
        </p:nvSpPr>
        <p:spPr bwMode="auto">
          <a:xfrm>
            <a:off x="6743700" y="2852738"/>
            <a:ext cx="4633834" cy="1871662"/>
          </a:xfrm>
          <a:prstGeom prst="octagon">
            <a:avLst>
              <a:gd name="adj" fmla="val 1770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700"/>
              </a:lnSpc>
            </a:pPr>
            <a:r>
              <a:rPr lang="ru-RU" altLang="ru-RU" sz="2800" dirty="0"/>
              <a:t>накопление </a:t>
            </a:r>
          </a:p>
          <a:p>
            <a:pPr algn="ctr" eaLnBrk="1" hangingPunct="1">
              <a:lnSpc>
                <a:spcPts val="2700"/>
              </a:lnSpc>
            </a:pPr>
            <a:r>
              <a:rPr lang="ru-RU" altLang="ru-RU" sz="2800" dirty="0"/>
              <a:t>систематических </a:t>
            </a:r>
          </a:p>
          <a:p>
            <a:pPr algn="ctr" eaLnBrk="1" hangingPunct="1">
              <a:lnSpc>
                <a:spcPts val="2700"/>
              </a:lnSpc>
            </a:pPr>
            <a:r>
              <a:rPr lang="ru-RU" altLang="ru-RU" sz="2800" dirty="0"/>
              <a:t>сведений об </a:t>
            </a:r>
          </a:p>
          <a:p>
            <a:pPr algn="ctr" eaLnBrk="1" hangingPunct="1">
              <a:lnSpc>
                <a:spcPts val="2700"/>
              </a:lnSpc>
            </a:pPr>
            <a:r>
              <a:rPr lang="ru-RU" altLang="ru-RU" sz="2800" dirty="0"/>
              <a:t>окружающем  мире, </a:t>
            </a:r>
          </a:p>
          <a:p>
            <a:pPr algn="ctr" eaLnBrk="1" hangingPunct="1">
              <a:lnSpc>
                <a:spcPts val="2700"/>
              </a:lnSpc>
            </a:pPr>
            <a:r>
              <a:rPr lang="ru-RU" altLang="ru-RU" sz="2800" dirty="0"/>
              <a:t>природе и обществе </a:t>
            </a: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6456363" y="25654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H="1">
            <a:off x="5087939" y="2636839"/>
            <a:ext cx="3587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81" y="3758796"/>
            <a:ext cx="3918652" cy="28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046296" y="131055"/>
            <a:ext cx="8164217" cy="87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>
                <a:solidFill>
                  <a:srgbClr val="000000"/>
                </a:solidFill>
              </a:rPr>
              <a:t>Подростковый возраст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903" b="1">
              <a:solidFill>
                <a:srgbClr val="00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97" y="849690"/>
            <a:ext cx="1729621" cy="215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86" y="849690"/>
            <a:ext cx="2808295" cy="20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80" y="3200016"/>
            <a:ext cx="2652759" cy="197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94" y="5230630"/>
            <a:ext cx="2024853" cy="149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30" y="5224869"/>
            <a:ext cx="2076698" cy="155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74" y="3331071"/>
            <a:ext cx="2073818" cy="183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17" y="838169"/>
            <a:ext cx="3888408" cy="242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313939" y="6223379"/>
            <a:ext cx="4914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86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143" y="532262"/>
            <a:ext cx="9034818" cy="2647666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Л.С. Выготский: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Происхождение психики человека - важная и до конца еще не решенная проблема в науке. Один из подходов, претендующих на решение указанной проблемы – т.н. </a:t>
            </a: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культурно-историческая теория 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общественно-исторического происхождения высших психических функций человека.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9" y="532262"/>
            <a:ext cx="1944637" cy="24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9742" y="3971499"/>
            <a:ext cx="1131569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Человек обладает особым видом психических функций, полностью отсутствующих у животных. Эти функции он назвал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высшими психическими функциями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которые и определяют сознание. ВПФ возникают в процессе сотрудничества и социального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16021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797" y="695683"/>
            <a:ext cx="11354939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2875" algn="ctr">
              <a:lnSpc>
                <a:spcPts val="3000"/>
              </a:lnSpc>
            </a:pPr>
            <a:r>
              <a:rPr lang="ru-RU" sz="2700" b="1" kern="1800" dirty="0">
                <a:solidFill>
                  <a:srgbClr val="684F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Кризис подросткового возраста</a:t>
            </a:r>
            <a:endParaRPr lang="ru-RU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850">
              <a:lnSpc>
                <a:spcPts val="3000"/>
              </a:lnSpc>
            </a:pP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Подростковый кризис приходится на возраст 12–14 лет. </a:t>
            </a:r>
            <a:endParaRPr lang="ru-RU" sz="27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850">
              <a:lnSpc>
                <a:spcPts val="3000"/>
              </a:lnSpc>
            </a:pP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продолжительности он больше, чем все другие кризисные периоды. Л.И. </a:t>
            </a:r>
            <a:r>
              <a:rPr lang="ru-RU" sz="27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Божович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считает, что это связано с более быстрым темпом физического и умственного развития подростов, приводящим к образованию потребностей, которые не могут быть удовлетворены в силу недостаточной социальной зрелости школьников.</a:t>
            </a:r>
            <a:endParaRPr lang="ru-RU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850">
              <a:lnSpc>
                <a:spcPts val="3000"/>
              </a:lnSpc>
            </a:pP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Подростковый кризис характеризуется тем, что в этом возрасте меняются взаимоотношения подростков с окружающими. Они начинают предъявлять повышенные требования к себе и ко взрослым и протестуют против обращения с ними как с маленькими.</a:t>
            </a:r>
            <a:endParaRPr lang="ru-RU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850">
              <a:lnSpc>
                <a:spcPts val="3000"/>
              </a:lnSpc>
            </a:pP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данном этапе кардинально меняется поведение детей: многие из них становятся грубыми, неуправляемыми, все делают наперекор старшим, не подчиняются им, игнорируют замечания (подростковый негативизм) или, наоборот, могут замкнуться в себе.</a:t>
            </a:r>
            <a:endParaRPr lang="ru-RU" sz="2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832513" y="391721"/>
            <a:ext cx="10713493" cy="21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Средний школьный возраст принято в психологии называть </a:t>
            </a:r>
            <a:r>
              <a:rPr lang="ru-RU" altLang="ru-RU" sz="2600" b="1" dirty="0">
                <a:solidFill>
                  <a:srgbClr val="000000"/>
                </a:solidFill>
              </a:rPr>
              <a:t>отроческим</a:t>
            </a:r>
            <a:r>
              <a:rPr lang="ru-RU" altLang="ru-RU" sz="2600" dirty="0">
                <a:solidFill>
                  <a:srgbClr val="000000"/>
                </a:solidFill>
              </a:rPr>
              <a:t> или </a:t>
            </a:r>
            <a:r>
              <a:rPr lang="ru-RU" altLang="ru-RU" sz="2600" b="1" i="1" dirty="0">
                <a:solidFill>
                  <a:srgbClr val="000000"/>
                </a:solidFill>
              </a:rPr>
              <a:t>подростковым</a:t>
            </a:r>
            <a:r>
              <a:rPr lang="ru-RU" altLang="ru-RU" sz="2600" dirty="0">
                <a:solidFill>
                  <a:srgbClr val="000000"/>
                </a:solidFill>
              </a:rPr>
              <a:t>. Его границы охватывают возраст от 9-11 до 14-15 лет. 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dirty="0">
                <a:solidFill>
                  <a:srgbClr val="0000CC"/>
                </a:solidFill>
              </a:rPr>
              <a:t>Отрочество - период жизни между детством и взрослостью</a:t>
            </a:r>
            <a:r>
              <a:rPr lang="ru-RU" altLang="ru-RU" sz="907" dirty="0">
                <a:solidFill>
                  <a:srgbClr val="0000CC"/>
                </a:solidFill>
              </a:rPr>
              <a:t>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 dirty="0">
              <a:solidFill>
                <a:srgbClr val="0000CC"/>
              </a:solidFill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82640" y="2547628"/>
            <a:ext cx="10713493" cy="15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В начале подросткового периода особенно вероятно возникновение противоречий, вызванных негибким поведением родителей и чудовищными притязаниями подростка на свою взрослость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42" y="4039624"/>
            <a:ext cx="4506233" cy="26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50879" y="4225404"/>
            <a:ext cx="5333632" cy="224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Конфликты, возникающие в это время, могут стать хроническими, если взрослые не изменят своего отношения к ребенку</a:t>
            </a:r>
            <a:r>
              <a:rPr lang="ru-RU" altLang="ru-RU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404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1" y="555970"/>
            <a:ext cx="11150220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Ведущая деятельность в подростковом возрасте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интимно-личностное общение со сверстниками. 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Две системы взаимоотношений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одна – со взрослыми, другая – со сверстниками.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Отношения со взрослыми оказываются неравноправными.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Отношения со сверстниками строятся как </a:t>
            </a:r>
            <a:r>
              <a:rPr lang="ru-RU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равнопартнерские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Учебная деятельность отступает на второй план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Оценки перестают быть ценностью, важным становится то, какое место подросток занимает в классе.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Подростки стремятся участвовать в разнообразных видах деятельности: спортивной, художественной, общественно полезной и др. Таким образом они стараются занять определенное место среди людей, показать свою значимость, взрослость.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1" y="555970"/>
            <a:ext cx="11150220" cy="9130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Ведущая деятельность в подростковом возрасте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интимно-личностное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общение со сверстниками. 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Чем увлекаются современные подрос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3528391"/>
            <a:ext cx="4434431" cy="322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357" y="1683108"/>
            <a:ext cx="112916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Две </a:t>
            </a:r>
            <a:r>
              <a:rPr lang="ru-RU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взаимоотношений</a:t>
            </a: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одна </a:t>
            </a: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со взрослыми, другая – со сверстниками. </a:t>
            </a: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Отношения со взрослыми оказываются неравноправными. </a:t>
            </a: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Отношения со сверстниками строятся как </a:t>
            </a:r>
            <a:r>
              <a:rPr lang="ru-RU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равнопартнерские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Подростки стали более скромными, но перестали читать книги. Капи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46" y="3528391"/>
            <a:ext cx="5474915" cy="32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078174" y="586855"/>
            <a:ext cx="10549720" cy="373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indent="5556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Отношения со сверстниками выделяются в сферу личной жизни, обособленной от вмешательства взрослых. 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Здесь проявляются: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1) стремление к общению и совместной деятельности со сверстниками, желание иметь близких друзей и жить с ними общей жизнью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2) желание быть принятым, признанным, уважаемым сверстниками благодаря своим индивидуальным качествам. 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endParaRPr lang="ru-RU" altLang="ru-RU" sz="2600" dirty="0">
              <a:solidFill>
                <a:srgbClr val="000000"/>
              </a:solidFill>
            </a:endParaRP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8174" y="4941499"/>
            <a:ext cx="10331353" cy="1361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сверстниках подросток ценит качества товарища и друга, сообразительность и знания (НО не 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успеваемость!), </a:t>
            </a:r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смелость, умение владеть собой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13939" y="6223379"/>
            <a:ext cx="4914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35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751" y="928139"/>
            <a:ext cx="11013743" cy="531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Новообразования подросткового возраста: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чувство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взрослости;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самосознания, формирование идеала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личности;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склонность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рефлексии;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интерес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противоположному полу, половое созревание;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повышенная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возбудимость, частая смена настроения;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особое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волевых качеств;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потребность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самоутверждении и самосовершенствовании, в деятельности, имеющей личностный смысл; </a:t>
            </a:r>
            <a:endParaRPr lang="ru-RU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самоопределение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943"/>
            <a:ext cx="10515600" cy="1325563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Базовая потребность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dirty="0" smtClean="0"/>
              <a:t>(</a:t>
            </a:r>
            <a:r>
              <a:rPr lang="ru-RU" sz="3200" dirty="0"/>
              <a:t>подростковый </a:t>
            </a:r>
            <a:r>
              <a:rPr lang="ru-RU" sz="3200" dirty="0" smtClean="0"/>
              <a:t>возраст)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3016"/>
            <a:ext cx="11049000" cy="521344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во внимании и поддержке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чётких правилах и границах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развитии и обучении через жизненную практику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интересных жизненных событиях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удовольствии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уважении и признании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общении и принятии сверстниками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умении уверенно отстаивать своё мнение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творческом самовыражении и самореализации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постановке жизненных целей</a:t>
            </a:r>
          </a:p>
        </p:txBody>
      </p:sp>
    </p:spTree>
    <p:extLst>
      <p:ext uri="{BB962C8B-B14F-4D97-AF65-F5344CB8AC3E}">
        <p14:creationId xmlns:p14="http://schemas.microsoft.com/office/powerpoint/2010/main" val="38442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078173" y="260669"/>
            <a:ext cx="10713493" cy="517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indent="3810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Легче всего созидание в себе взрослости дается подростку в </a:t>
            </a:r>
            <a:r>
              <a:rPr lang="ru-RU" altLang="ru-RU" sz="2600" b="1" dirty="0">
                <a:solidFill>
                  <a:srgbClr val="000000"/>
                </a:solidFill>
              </a:rPr>
              <a:t>подражании внешним признакам взрослости:</a:t>
            </a:r>
            <a:r>
              <a:rPr lang="ru-RU" altLang="ru-RU" sz="2600" dirty="0">
                <a:solidFill>
                  <a:srgbClr val="000000"/>
                </a:solidFill>
              </a:rPr>
              <a:t> облику и манерам поведения взрослых (курение, игра в карты, употребление вина, особый лексикон, косметика, украшения, приемы кокетства, способы отдыха, развлечений, ухаживания, свобода в режиме дня).</a:t>
            </a:r>
          </a:p>
          <a:p>
            <a:pPr indent="446456">
              <a:spcBef>
                <a:spcPts val="307"/>
              </a:spcBef>
              <a:spcAft>
                <a:spcPts val="386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Это самый легкий способ демонстрации взрослости, видный всем, а подростку важно, чтобы его взрослость была замечена окружающими. </a:t>
            </a:r>
          </a:p>
          <a:p>
            <a:pPr indent="518465">
              <a:spcBef>
                <a:spcPts val="307"/>
              </a:spcBef>
              <a:spcAft>
                <a:spcPts val="386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Поэтому такая взрослость очень распространена в отрочестве, отличается стойкостью и плохо поддается развенчанию. Подражание особому стилю веселой, легкой жизни социологи называют «низкой культурой досуга», при этом познавательные интересы утрачиваются и складывается специфическая установка весело провести время с соответствующими ей жизненными ценностями</a:t>
            </a:r>
          </a:p>
        </p:txBody>
      </p:sp>
    </p:spTree>
    <p:extLst>
      <p:ext uri="{BB962C8B-B14F-4D97-AF65-F5344CB8AC3E}">
        <p14:creationId xmlns:p14="http://schemas.microsoft.com/office/powerpoint/2010/main" val="2787562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900753" y="456529"/>
            <a:ext cx="10904560" cy="572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indent="6191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700" b="1" dirty="0">
                <a:solidFill>
                  <a:srgbClr val="000000"/>
                </a:solidFill>
              </a:rPr>
              <a:t>Центральную роль в становлении личности играет «образ тела». </a:t>
            </a:r>
            <a:r>
              <a:rPr lang="ru-RU" altLang="ru-RU" sz="2700" dirty="0">
                <a:solidFill>
                  <a:srgbClr val="000000"/>
                </a:solidFill>
              </a:rPr>
              <a:t>Соматические перемены, ломают детский образ и требует построения нового телесного </a:t>
            </a:r>
            <a:r>
              <a:rPr lang="ru-RU" altLang="ru-RU" sz="2700" b="1" dirty="0">
                <a:solidFill>
                  <a:srgbClr val="000000"/>
                </a:solidFill>
              </a:rPr>
              <a:t>Я</a:t>
            </a:r>
            <a:r>
              <a:rPr lang="ru-RU" altLang="ru-RU" sz="2700" dirty="0">
                <a:solidFill>
                  <a:srgbClr val="000000"/>
                </a:solidFill>
              </a:rPr>
              <a:t>. Эти изменения ускоряют смену психологических позиций, которую должен совершить подросток; наступление физической зрелости, очевидное и для самого подростка, и для его окружения, делает невозможным сохранение детского статуса.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700" dirty="0">
                <a:solidFill>
                  <a:srgbClr val="000000"/>
                </a:solidFill>
              </a:rPr>
              <a:t>В это время резко возрастает уровень тревожности, озабоченности и неудовлетворенности в отношении своей внешности (</a:t>
            </a:r>
            <a:r>
              <a:rPr lang="ru-RU" altLang="ru-RU" sz="2700" i="1" dirty="0" err="1">
                <a:solidFill>
                  <a:srgbClr val="000000"/>
                </a:solidFill>
              </a:rPr>
              <a:t>дисморфофобия</a:t>
            </a:r>
            <a:r>
              <a:rPr lang="ru-RU" altLang="ru-RU" sz="2700" dirty="0">
                <a:solidFill>
                  <a:srgbClr val="000000"/>
                </a:solidFill>
              </a:rPr>
              <a:t>), испытываемой поначалу лишь в отношении отдельных компонентов образа тела - ступней, ног, рук, затем в отношении общего образа тела - роста, веса и, наконец, в отношении социально значимых частей - лица, голоса)</a:t>
            </a:r>
          </a:p>
        </p:txBody>
      </p:sp>
    </p:spTree>
    <p:extLst>
      <p:ext uri="{BB962C8B-B14F-4D97-AF65-F5344CB8AC3E}">
        <p14:creationId xmlns:p14="http://schemas.microsoft.com/office/powerpoint/2010/main" val="3040100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8" y="151486"/>
            <a:ext cx="8164218" cy="646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75806" y="1830353"/>
            <a:ext cx="24899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«Самое </a:t>
            </a: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страшное что может случиться с дочерью-подростком</a:t>
            </a:r>
            <a:r>
              <a:rPr lang="ru-RU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75806" y="435181"/>
            <a:ext cx="2289281" cy="658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Анорексия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13939" y="6223379"/>
            <a:ext cx="4914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14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13990" y="573127"/>
            <a:ext cx="10809027" cy="458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b="1" dirty="0">
                <a:solidFill>
                  <a:srgbClr val="7E0021"/>
                </a:solidFill>
              </a:rPr>
              <a:t>Культурно-историческая концепция Л.С. </a:t>
            </a:r>
            <a:r>
              <a:rPr lang="ru-RU" altLang="ru-RU" sz="2800" b="1" dirty="0" smtClean="0">
                <a:solidFill>
                  <a:srgbClr val="7E0021"/>
                </a:solidFill>
              </a:rPr>
              <a:t>Выготского</a:t>
            </a:r>
            <a:endParaRPr lang="ru-RU" altLang="ru-RU" sz="2800" b="1" dirty="0">
              <a:solidFill>
                <a:srgbClr val="7E0021"/>
              </a:solidFill>
            </a:endParaRPr>
          </a:p>
          <a:p>
            <a:pPr>
              <a:spcBef>
                <a:spcPts val="57"/>
              </a:spcBef>
              <a:spcAft>
                <a:spcPts val="386"/>
              </a:spcAft>
            </a:pPr>
            <a:r>
              <a:rPr lang="ru-RU" altLang="ru-RU" sz="2800" b="1" dirty="0">
                <a:solidFill>
                  <a:srgbClr val="000066"/>
                </a:solidFill>
              </a:rPr>
              <a:t>Специфика детского развития </a:t>
            </a:r>
            <a:r>
              <a:rPr lang="ru-RU" altLang="ru-RU" sz="2800" dirty="0">
                <a:solidFill>
                  <a:srgbClr val="000000"/>
                </a:solidFill>
              </a:rPr>
              <a:t>состоит в том, что оно подчиняется не действию биологических законов, как у животных. Оно подчиняется действию общественно-исторических законов. От уровня развития общества зависит содержание развития ребенка и продолжительность детства.</a:t>
            </a:r>
          </a:p>
          <a:p>
            <a:pPr>
              <a:spcBef>
                <a:spcPts val="57"/>
              </a:spcBef>
              <a:spcAft>
                <a:spcPts val="386"/>
              </a:spcAft>
            </a:pPr>
            <a:r>
              <a:rPr lang="ru-RU" altLang="ru-RU" sz="2800" b="1" dirty="0">
                <a:solidFill>
                  <a:srgbClr val="000099"/>
                </a:solidFill>
              </a:rPr>
              <a:t>Движущая сила психического развития</a:t>
            </a:r>
            <a:r>
              <a:rPr lang="ru-RU" altLang="ru-RU" sz="2800" dirty="0">
                <a:solidFill>
                  <a:srgbClr val="000099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- обучение. Важно отметить, что развитие и обучение - это разные процессы. По словам Л.С. Выготского, процесс развития имеет внутренние законы самодвижения.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 dirty="0">
              <a:solidFill>
                <a:srgbClr val="000000"/>
              </a:solidFill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4276" y="5336275"/>
            <a:ext cx="10876856" cy="1303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>
                <a:solidFill>
                  <a:srgbClr val="000099"/>
                </a:solidFill>
              </a:rPr>
              <a:t>Психологический возраст</a:t>
            </a:r>
            <a:r>
              <a:rPr lang="ru-RU" altLang="ru-RU" sz="2540" dirty="0">
                <a:solidFill>
                  <a:srgbClr val="000000"/>
                </a:solidFill>
              </a:rPr>
              <a:t> - стадия развития индивида в онтогенезе — объективная, исторически изменчивая, хронологически и символически фиксированная. </a:t>
            </a:r>
          </a:p>
        </p:txBody>
      </p:sp>
    </p:spTree>
    <p:extLst>
      <p:ext uri="{BB962C8B-B14F-4D97-AF65-F5344CB8AC3E}">
        <p14:creationId xmlns:p14="http://schemas.microsoft.com/office/powerpoint/2010/main" val="1883950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ru-RU" altLang="ru-RU" dirty="0"/>
              <a:t>Понимание основных категорий возрастной психологии – возраст, структура возраста, психологическая периодизация – создают основу для общей возможности понимания содержания каждого возрастного периода в онтогенезе.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ru-RU" dirty="0"/>
              <a:t>Знание психологических основ возраста позволит врачу-педиатру более системно подойти к системе оказания медицинской помощи</a:t>
            </a:r>
            <a:r>
              <a:rPr lang="ru-RU" altLang="ru-RU" dirty="0" smtClean="0"/>
              <a:t>.</a:t>
            </a:r>
          </a:p>
          <a:p>
            <a:pPr marL="0" indent="0" algn="just"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FF0000"/>
                </a:solidFill>
              </a:rPr>
              <a:t>Задание: Назовите условия нормального психического развития детей </a:t>
            </a:r>
            <a:r>
              <a:rPr lang="ru-RU" altLang="ru-RU" smtClean="0">
                <a:solidFill>
                  <a:srgbClr val="FF0000"/>
                </a:solidFill>
              </a:rPr>
              <a:t>в дошкольном возрасте.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981201" y="274639"/>
            <a:ext cx="8043863" cy="7969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388" y="1052514"/>
            <a:ext cx="11218460" cy="5329237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С. И. Розум. - СПб. : Питер, 2014. - 624 с. 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>Психология и педагогика в медицинском образовании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: учебник / Н. В. Кудрявая, К. В. Зорин, Н. Б. Смирнова [и др.] ; ред. Н. В. Кудрявая. - М. : КНОРУС, 2016. - 318 с. 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Токарь, О. В.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/>
              </a:rPr>
              <a:t>Психология развития и возрастная психология в схемах, таблицах, комментариях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[Электронный ресурс] : учеб. пособие / О. В. Токарь. - 2-е изд., стер. - М. : Флинта , 2014.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Обухова, Л. Ф.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/>
              </a:rPr>
              <a:t>Возрастная психология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[Электронный ресурс] : учеб.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/ Л. Ф. Обухова. - М. 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2017.</a:t>
            </a:r>
          </a:p>
          <a:p>
            <a:pPr marL="0" indent="360000">
              <a:spcBef>
                <a:spcPts val="0"/>
              </a:spcBef>
              <a:buNone/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О. В.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/>
              </a:rPr>
              <a:t>Психология развития и возрастная психология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[Электронный ресурс] : учеб.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/ О.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Е. В. Зыков, Г.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Бубнова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; ред. О.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М. 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2017. </a:t>
            </a:r>
          </a:p>
          <a:p>
            <a:pPr marL="0" indent="3600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0" indent="3600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Видеолекции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Т.Ю. Артюховой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5913" y="3039078"/>
            <a:ext cx="5612434" cy="1016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i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482018" y="451659"/>
            <a:ext cx="7025058" cy="114204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3629" b="1" dirty="0">
                <a:solidFill>
                  <a:srgbClr val="94C600"/>
                </a:solidFill>
              </a:rPr>
              <a:t>Закономерности психического развития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3240000">
            <a:off x="4484124" y="1520496"/>
            <a:ext cx="563100" cy="1460313"/>
          </a:xfrm>
          <a:prstGeom prst="downArrow">
            <a:avLst>
              <a:gd name="adj1" fmla="val 50000"/>
              <a:gd name="adj2" fmla="val 64834"/>
            </a:avLst>
          </a:prstGeom>
          <a:solidFill>
            <a:srgbClr val="94C600"/>
          </a:solidFill>
          <a:ln w="15840" cap="flat">
            <a:solidFill>
              <a:srgbClr val="6D92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42966" y="2779044"/>
            <a:ext cx="4518903" cy="57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0823" rIns="81646" bIns="40823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buClrTx/>
              <a:buFontTx/>
              <a:buNone/>
            </a:pPr>
            <a:r>
              <a:rPr lang="ru-RU" altLang="ru-RU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неравномерность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386210" y="2806973"/>
            <a:ext cx="4284333" cy="57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0823" rIns="81646" bIns="40823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buClrTx/>
              <a:buFontTx/>
              <a:buNone/>
            </a:pPr>
            <a:r>
              <a:rPr lang="ru-RU" altLang="ru-RU" sz="3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гетерохронность</a:t>
            </a:r>
            <a:endParaRPr lang="ru-RU" altLang="ru-RU" sz="3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0">
            <a:off x="6871447" y="1653516"/>
            <a:ext cx="1286055" cy="1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92034" y="3641373"/>
            <a:ext cx="11367869" cy="2802195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50"/>
              </a:spcAft>
              <a:buClrTx/>
              <a:buFontTx/>
              <a:buNone/>
            </a:pPr>
            <a:r>
              <a:rPr lang="ru-RU" altLang="ru-RU" sz="2200" b="1" dirty="0" smtClean="0">
                <a:solidFill>
                  <a:srgbClr val="C00000"/>
                </a:solidFill>
              </a:rPr>
              <a:t>                   Законы </a:t>
            </a:r>
            <a:r>
              <a:rPr lang="ru-RU" altLang="ru-RU" sz="2200" b="1" dirty="0">
                <a:solidFill>
                  <a:srgbClr val="C00000"/>
                </a:solidFill>
              </a:rPr>
              <a:t>детского </a:t>
            </a:r>
            <a:r>
              <a:rPr lang="ru-RU" altLang="ru-RU" sz="2200" b="1" dirty="0" smtClean="0">
                <a:solidFill>
                  <a:srgbClr val="C00000"/>
                </a:solidFill>
              </a:rPr>
              <a:t>развития  (Л.С. Выготский):</a:t>
            </a:r>
            <a:endParaRPr lang="ru-RU" altLang="ru-RU" sz="2200" b="1" dirty="0">
              <a:solidFill>
                <a:srgbClr val="C00000"/>
              </a:solidFill>
            </a:endParaRPr>
          </a:p>
          <a:p>
            <a:pPr>
              <a:spcAft>
                <a:spcPts val="150"/>
              </a:spcAft>
              <a:buClrTx/>
              <a:buFontTx/>
              <a:buNone/>
            </a:pPr>
            <a:r>
              <a:rPr lang="ru-RU" altLang="ru-RU" sz="2200" b="1" dirty="0" smtClean="0"/>
              <a:t>1-й </a:t>
            </a:r>
            <a:r>
              <a:rPr lang="ru-RU" altLang="ru-RU" sz="2200" b="1" dirty="0"/>
              <a:t>закон. Цикличность </a:t>
            </a:r>
            <a:r>
              <a:rPr lang="ru-RU" altLang="ru-RU" sz="2200" b="1" dirty="0" smtClean="0"/>
              <a:t>развития</a:t>
            </a:r>
          </a:p>
          <a:p>
            <a:pPr>
              <a:spcAft>
                <a:spcPts val="150"/>
              </a:spcAft>
              <a:buClrTx/>
              <a:buFontTx/>
              <a:buNone/>
            </a:pPr>
            <a:r>
              <a:rPr lang="ru-RU" altLang="ru-RU" sz="2200" b="1" dirty="0" smtClean="0"/>
              <a:t>2-й </a:t>
            </a:r>
            <a:r>
              <a:rPr lang="ru-RU" altLang="ru-RU" sz="2200" b="1" dirty="0"/>
              <a:t>закон.</a:t>
            </a:r>
            <a:r>
              <a:rPr lang="ru-RU" altLang="ru-RU" sz="2200" dirty="0"/>
              <a:t> </a:t>
            </a:r>
            <a:r>
              <a:rPr lang="ru-RU" altLang="ru-RU" sz="2200" b="1" dirty="0"/>
              <a:t>Неравномерность развития</a:t>
            </a:r>
            <a:r>
              <a:rPr lang="ru-RU" altLang="ru-RU" sz="2200" dirty="0"/>
              <a:t>.  В раннем возрасте доминирует восприятие, в дошкольном — память, в младшем школьном — мышление.</a:t>
            </a:r>
          </a:p>
          <a:p>
            <a:pPr>
              <a:spcAft>
                <a:spcPts val="150"/>
              </a:spcAft>
              <a:buClrTx/>
              <a:buFontTx/>
              <a:buNone/>
            </a:pPr>
            <a:r>
              <a:rPr lang="ru-RU" altLang="ru-RU" sz="2200" b="1" dirty="0"/>
              <a:t>3-й закон. </a:t>
            </a:r>
            <a:r>
              <a:rPr lang="ru-RU" altLang="ru-RU" sz="2200" dirty="0"/>
              <a:t>«</a:t>
            </a:r>
            <a:r>
              <a:rPr lang="ru-RU" altLang="ru-RU" sz="2200" b="1" dirty="0"/>
              <a:t>Метаморфозы</a:t>
            </a:r>
            <a:r>
              <a:rPr lang="ru-RU" altLang="ru-RU" sz="2200" dirty="0"/>
              <a:t>» в детском развитии. Психика ребенка своеобразна на каждой возрастной ступени, она качественно отлична от того, что было раньше, и того, что будет потом.</a:t>
            </a:r>
          </a:p>
          <a:p>
            <a:pPr>
              <a:spcAft>
                <a:spcPts val="150"/>
              </a:spcAft>
              <a:buClrTx/>
              <a:buFontTx/>
              <a:buNone/>
            </a:pPr>
            <a:r>
              <a:rPr lang="ru-RU" altLang="ru-RU" sz="2200" b="1" dirty="0"/>
              <a:t>4-й закон. </a:t>
            </a:r>
            <a:r>
              <a:rPr lang="ru-RU" altLang="ru-RU" sz="2200" dirty="0"/>
              <a:t>Сочетание процессов эволюции и инволюции в развитии ребенка. </a:t>
            </a:r>
          </a:p>
          <a:p>
            <a:pPr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dirty="0"/>
          </a:p>
        </p:txBody>
      </p:sp>
    </p:spTree>
    <p:extLst>
      <p:ext uri="{BB962C8B-B14F-4D97-AF65-F5344CB8AC3E}">
        <p14:creationId xmlns:p14="http://schemas.microsoft.com/office/powerpoint/2010/main" val="221373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900752" y="456530"/>
            <a:ext cx="11095630" cy="61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36"/>
              </a:spcAft>
            </a:pPr>
            <a:r>
              <a:rPr lang="ru-RU" altLang="ru-RU" sz="2449" dirty="0">
                <a:solidFill>
                  <a:srgbClr val="000000"/>
                </a:solidFill>
              </a:rPr>
              <a:t>С позиции Л. С. Выготского, </a:t>
            </a:r>
            <a:r>
              <a:rPr lang="ru-RU" altLang="ru-RU" sz="2449" b="1" i="1" dirty="0">
                <a:solidFill>
                  <a:srgbClr val="000000"/>
                </a:solidFill>
              </a:rPr>
              <a:t>кризисы психического развития</a:t>
            </a:r>
            <a:r>
              <a:rPr lang="ru-RU" altLang="ru-RU" sz="2449" dirty="0">
                <a:solidFill>
                  <a:srgbClr val="000000"/>
                </a:solidFill>
              </a:rPr>
              <a:t> рассматриваются как внутренние этапы развития, как качественные скачки, в результате которых психика ребенка «переходит» на новый уровень:</a:t>
            </a:r>
          </a:p>
          <a:p>
            <a:pPr indent="691286">
              <a:spcAft>
                <a:spcPts val="136"/>
              </a:spcAft>
            </a:pPr>
            <a:r>
              <a:rPr lang="ru-RU" altLang="ru-RU" sz="2449" dirty="0">
                <a:solidFill>
                  <a:srgbClr val="000000"/>
                </a:solidFill>
              </a:rPr>
              <a:t>—</a:t>
            </a:r>
            <a:r>
              <a:rPr lang="ru-RU" altLang="ru-RU" sz="2449" dirty="0">
                <a:solidFill>
                  <a:srgbClr val="7E0021"/>
                </a:solidFill>
              </a:rPr>
              <a:t> кризис новорожденности</a:t>
            </a:r>
            <a:r>
              <a:rPr lang="ru-RU" altLang="ru-RU" sz="2449" dirty="0">
                <a:solidFill>
                  <a:srgbClr val="000000"/>
                </a:solidFill>
              </a:rPr>
              <a:t>;</a:t>
            </a:r>
          </a:p>
          <a:p>
            <a:pPr indent="691286">
              <a:spcAft>
                <a:spcPts val="13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— </a:t>
            </a:r>
            <a:r>
              <a:rPr lang="ru-RU" altLang="ru-RU" sz="2800" b="1" dirty="0">
                <a:solidFill>
                  <a:srgbClr val="000000"/>
                </a:solidFill>
              </a:rPr>
              <a:t>младенчество (2 месяца — 1 год);</a:t>
            </a:r>
          </a:p>
          <a:p>
            <a:pPr indent="691286">
              <a:spcAft>
                <a:spcPts val="136"/>
              </a:spcAft>
            </a:pPr>
            <a:r>
              <a:rPr lang="ru-RU" altLang="ru-RU" sz="2449" dirty="0">
                <a:solidFill>
                  <a:srgbClr val="7E0021"/>
                </a:solidFill>
              </a:rPr>
              <a:t>— кризис одного года;</a:t>
            </a:r>
          </a:p>
          <a:p>
            <a:pPr indent="691286">
              <a:spcAft>
                <a:spcPts val="13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— </a:t>
            </a:r>
            <a:r>
              <a:rPr lang="ru-RU" altLang="ru-RU" sz="2800" b="1" dirty="0">
                <a:solidFill>
                  <a:srgbClr val="000000"/>
                </a:solidFill>
              </a:rPr>
              <a:t>раннее детство (1 — 3 года);</a:t>
            </a:r>
          </a:p>
          <a:p>
            <a:pPr indent="691286">
              <a:spcAft>
                <a:spcPts val="136"/>
              </a:spcAft>
            </a:pPr>
            <a:r>
              <a:rPr lang="ru-RU" altLang="ru-RU" sz="2449" dirty="0">
                <a:solidFill>
                  <a:srgbClr val="7E0021"/>
                </a:solidFill>
              </a:rPr>
              <a:t>— кризис трех лет;</a:t>
            </a:r>
          </a:p>
          <a:p>
            <a:pPr indent="691286">
              <a:spcAft>
                <a:spcPts val="13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— </a:t>
            </a:r>
            <a:r>
              <a:rPr lang="ru-RU" altLang="ru-RU" sz="2800" b="1" dirty="0">
                <a:solidFill>
                  <a:srgbClr val="000000"/>
                </a:solidFill>
              </a:rPr>
              <a:t>дошкольный возраст (3 — 7 лет);</a:t>
            </a:r>
          </a:p>
          <a:p>
            <a:pPr indent="691286">
              <a:spcAft>
                <a:spcPts val="136"/>
              </a:spcAft>
            </a:pPr>
            <a:r>
              <a:rPr lang="ru-RU" altLang="ru-RU" sz="2449" dirty="0">
                <a:solidFill>
                  <a:srgbClr val="7E0021"/>
                </a:solidFill>
              </a:rPr>
              <a:t>— кризис семи лет;</a:t>
            </a:r>
          </a:p>
          <a:p>
            <a:pPr indent="691286">
              <a:spcAft>
                <a:spcPts val="13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— </a:t>
            </a:r>
            <a:r>
              <a:rPr lang="ru-RU" altLang="ru-RU" sz="2800" b="1" dirty="0">
                <a:solidFill>
                  <a:srgbClr val="000000"/>
                </a:solidFill>
              </a:rPr>
              <a:t>школьный возраст 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2800" b="1" dirty="0">
                <a:solidFill>
                  <a:srgbClr val="000000"/>
                </a:solidFill>
              </a:rPr>
              <a:t>7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 — 12 </a:t>
            </a:r>
            <a:r>
              <a:rPr lang="ru-RU" altLang="ru-RU" sz="2800" b="1" dirty="0">
                <a:solidFill>
                  <a:srgbClr val="000000"/>
                </a:solidFill>
              </a:rPr>
              <a:t>лет);</a:t>
            </a:r>
          </a:p>
          <a:p>
            <a:pPr indent="691286">
              <a:spcAft>
                <a:spcPts val="136"/>
              </a:spcAft>
            </a:pPr>
            <a:r>
              <a:rPr lang="ru-RU" altLang="ru-RU" sz="2449" dirty="0">
                <a:solidFill>
                  <a:srgbClr val="7E0021"/>
                </a:solidFill>
              </a:rPr>
              <a:t>— кризис 13 лет;</a:t>
            </a:r>
          </a:p>
          <a:p>
            <a:pPr indent="691286">
              <a:spcAft>
                <a:spcPts val="136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— </a:t>
            </a:r>
            <a:r>
              <a:rPr lang="ru-RU" altLang="ru-RU" sz="2800" b="1" dirty="0">
                <a:solidFill>
                  <a:srgbClr val="000000"/>
                </a:solidFill>
              </a:rPr>
              <a:t>пубертатный возраст (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12 — 17 </a:t>
            </a:r>
            <a:r>
              <a:rPr lang="ru-RU" altLang="ru-RU" sz="2800" b="1" dirty="0">
                <a:solidFill>
                  <a:srgbClr val="000000"/>
                </a:solidFill>
              </a:rPr>
              <a:t>лет);</a:t>
            </a:r>
          </a:p>
          <a:p>
            <a:pPr indent="691286">
              <a:spcAft>
                <a:spcPts val="136"/>
              </a:spcAft>
            </a:pPr>
            <a:r>
              <a:rPr lang="ru-RU" altLang="ru-RU" sz="2449" dirty="0">
                <a:solidFill>
                  <a:srgbClr val="7E0021"/>
                </a:solidFill>
              </a:rPr>
              <a:t>— кризис 17 лет.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44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04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0304" y="895265"/>
            <a:ext cx="8277948" cy="362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Д.Б. </a:t>
            </a:r>
            <a:r>
              <a:rPr lang="ru-RU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Эльконин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предложил рассматривать каждый психологический возраст на основе следующих критериев: 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ситуация развития 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(ССР)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новообразования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развития и 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ведущий 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тип/вид деятельности (ВВД)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ребёнка в этот период. 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Д. Б. Эльконин (1904–1984). Психология в лиц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" y="458952"/>
            <a:ext cx="2198902" cy="28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3834" y="3530937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kern="1800" dirty="0" smtClean="0">
                <a:solidFill>
                  <a:srgbClr val="684F0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1904-1984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65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228299" y="464024"/>
            <a:ext cx="10577014" cy="319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633679"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 smtClean="0">
                <a:solidFill>
                  <a:srgbClr val="7E0021"/>
                </a:solidFill>
              </a:rPr>
              <a:t>Социальная ситуация развития </a:t>
            </a:r>
            <a:r>
              <a:rPr lang="ru-RU" altLang="ru-RU" sz="2903" dirty="0" smtClean="0">
                <a:solidFill>
                  <a:srgbClr val="000000"/>
                </a:solidFill>
              </a:rPr>
              <a:t>определяется </a:t>
            </a:r>
            <a:r>
              <a:rPr lang="ru-RU" altLang="ru-RU" sz="2903" dirty="0">
                <a:solidFill>
                  <a:srgbClr val="000000"/>
                </a:solidFill>
              </a:rPr>
              <a:t>как </a:t>
            </a:r>
            <a:r>
              <a:rPr lang="ru-RU" altLang="ru-RU" sz="2903" dirty="0" smtClean="0">
                <a:solidFill>
                  <a:srgbClr val="000000"/>
                </a:solidFill>
              </a:rPr>
              <a:t>фактическое </a:t>
            </a:r>
            <a:r>
              <a:rPr lang="ru-RU" altLang="ru-RU" sz="2903" dirty="0">
                <a:solidFill>
                  <a:srgbClr val="000000"/>
                </a:solidFill>
              </a:rPr>
              <a:t>место ребенка в общественных условиях, его отношение к ним и характер деятельности в них</a:t>
            </a:r>
            <a:r>
              <a:rPr lang="ru-RU" altLang="ru-RU" sz="2903" dirty="0" smtClean="0">
                <a:solidFill>
                  <a:srgbClr val="000000"/>
                </a:solidFill>
              </a:rPr>
              <a:t>.</a:t>
            </a:r>
          </a:p>
          <a:p>
            <a:pPr indent="633679">
              <a:spcBef>
                <a:spcPts val="1089"/>
              </a:spcBef>
              <a:spcAft>
                <a:spcPts val="907"/>
              </a:spcAft>
            </a:pPr>
            <a:r>
              <a:rPr lang="ru-RU" sz="2903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Это</a:t>
            </a:r>
            <a:r>
              <a:rPr lang="ru-RU" sz="32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система отношений, в которую ребёнок вступает в обществе и его ориентировка в системе общественных отношений</a:t>
            </a:r>
            <a:endParaRPr lang="ru-RU" altLang="ru-RU" sz="2903" dirty="0">
              <a:solidFill>
                <a:schemeClr val="tx1"/>
              </a:solidFill>
            </a:endParaRP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5862" y="5609769"/>
            <a:ext cx="6096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та),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7104" y="4011755"/>
            <a:ext cx="10768083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633679"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ситуация развития</a:t>
            </a:r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специфическое для каждого возраста отношение между ребенком и социальной средой. Взаимодействие ребенка со своим социальным окружением, воспитывающим и обучающим его, и определяет тот путь развития, который приводит к возникновению возрастных новообразований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4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2911</Words>
  <Application>Microsoft Office PowerPoint</Application>
  <PresentationFormat>Широкоэкранный</PresentationFormat>
  <Paragraphs>348</Paragraphs>
  <Slides>52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4" baseType="lpstr">
      <vt:lpstr>Microsoft YaHei</vt:lpstr>
      <vt:lpstr>Arial</vt:lpstr>
      <vt:lpstr>Calibri</vt:lpstr>
      <vt:lpstr>Calibri Light</vt:lpstr>
      <vt:lpstr>Century Gothic</vt:lpstr>
      <vt:lpstr>Comic Sans MS</vt:lpstr>
      <vt:lpstr>Monotype Corsiva</vt:lpstr>
      <vt:lpstr>Symbol</vt:lpstr>
      <vt:lpstr>Times New Roman</vt:lpstr>
      <vt:lpstr>Verdana</vt:lpstr>
      <vt:lpstr>Wingdings</vt:lpstr>
      <vt:lpstr>Тема Office</vt:lpstr>
      <vt:lpstr>Характеристика возрастов на разных этапах онтогенеза в контексте психологии здоровья </vt:lpstr>
      <vt:lpstr>План</vt:lpstr>
      <vt:lpstr>Актуальность темы</vt:lpstr>
      <vt:lpstr>Л.С. Выготский: Происхождение психики человека - важная и до конца еще не решенная проблема в науке. Один из подходов, претендующих на решение указанной проблемы – т.н. культурно-историческая теория или теория общественно-исторического происхождения высших психических функций человека. </vt:lpstr>
      <vt:lpstr>Презентация PowerPoint</vt:lpstr>
      <vt:lpstr>Закономерности психического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Начало жизни человеческой</vt:lpstr>
      <vt:lpstr>Презентация PowerPoint</vt:lpstr>
      <vt:lpstr>Кризис новорожденности. Младенчество</vt:lpstr>
      <vt:lpstr>Структура периода</vt:lpstr>
      <vt:lpstr>Новорожденность (0-1,5-2,5 мес)</vt:lpstr>
      <vt:lpstr>Развитие в кризис новорожденности</vt:lpstr>
      <vt:lpstr>Достижения</vt:lpstr>
      <vt:lpstr>Комплекс оживления – центральное новообразование (ок. 2-2,5 мес) бурная эмоционально-положительная реакция на голос и лицо матери,  сопровождающаяся быстрыми движениями ручек, ножек, громких звуков и улыбки. </vt:lpstr>
      <vt:lpstr>Презентация PowerPoint</vt:lpstr>
      <vt:lpstr>Младенчество</vt:lpstr>
      <vt:lpstr>Новообразованиями младенческого возраста являются: хватание, ходьба и первое слово (речь).</vt:lpstr>
      <vt:lpstr>Развитие действий</vt:lpstr>
      <vt:lpstr>Изменение ССР</vt:lpstr>
      <vt:lpstr>      Кризис одного года возникает на стыке двух периодов: окончания младенчества и начала раннего детства. Данный кризис сопровождается внешними проявлениями и внутренними причинами. Внешние проявления: когда взрослый что-то запрещает ребенку или не понимает его, тот начинает беспокоиться, кричать, плакать. Внутренние причины кризиса: нарастают противоречия между потребностями в познании окружающего мира и  возможностями, которыми ребенок обладает.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Базовая потребность (подростковый возраст)</vt:lpstr>
      <vt:lpstr>Презентация PowerPoint</vt:lpstr>
      <vt:lpstr>Презентация PowerPoint</vt:lpstr>
      <vt:lpstr>Презентация PowerPoint</vt:lpstr>
      <vt:lpstr>Заключение</vt:lpstr>
      <vt:lpstr>Литература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Гуров</cp:lastModifiedBy>
  <cp:revision>94</cp:revision>
  <dcterms:created xsi:type="dcterms:W3CDTF">2020-04-14T04:52:53Z</dcterms:created>
  <dcterms:modified xsi:type="dcterms:W3CDTF">2021-04-20T01:21:38Z</dcterms:modified>
</cp:coreProperties>
</file>